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5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3e47dc5c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89600" lIns="89600" spcFirstLastPara="1" rIns="89600" wrap="square" tIns="89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g2e3e47dc5c8_0_64:notes"/>
          <p:cNvSpPr/>
          <p:nvPr>
            <p:ph idx="2" type="sldImg"/>
          </p:nvPr>
        </p:nvSpPr>
        <p:spPr>
          <a:xfrm>
            <a:off x="397565" y="685488"/>
            <a:ext cx="6063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3e47dc5c8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e3e47dc5c8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3e47dc5c8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3e47dc5c8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e47dc5c8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3e47dc5c8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3e47dc5c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e3e47dc5c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e3e47dc5c8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e3e47dc5c8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3e47dc5c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3e47dc5c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3e47dc5c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3e47dc5c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3e47dc5c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3e47dc5c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3e47dc5c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3e47dc5c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3e47dc5c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3e47dc5c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3e47dc5c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3e47dc5c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3e47dc5c8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e3e47dc5c8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3e47dc5c8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3e47dc5c8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5"/>
          <p:cNvPicPr preferRelativeResize="0"/>
          <p:nvPr/>
        </p:nvPicPr>
        <p:blipFill rotWithShape="1">
          <a:blip r:embed="rId2">
            <a:alphaModFix/>
          </a:blip>
          <a:srcRect b="-4270" l="-5216" r="58847" t="22936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122" scaled="0"/>
          </a:gra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8075" lIns="76200" spcFirstLastPara="1" rIns="76200" wrap="square" tIns="380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>
            <p:ph type="title"/>
          </p:nvPr>
        </p:nvSpPr>
        <p:spPr>
          <a:xfrm>
            <a:off x="415290" y="2325529"/>
            <a:ext cx="831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6200" lIns="76200" spcFirstLastPara="1" rIns="76200" wrap="square" tIns="762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rebuchet MS"/>
              <a:buNone/>
              <a:defRPr b="1" i="0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200"/>
              <a:buFont typeface="Arial"/>
              <a:buNone/>
              <a:defRPr b="1" i="0" sz="27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844800" y="1482150"/>
            <a:ext cx="7454400" cy="10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3600">
                <a:latin typeface="Trebuchet MS"/>
                <a:ea typeface="Trebuchet MS"/>
                <a:cs typeface="Trebuchet MS"/>
                <a:sym typeface="Trebuchet MS"/>
              </a:rPr>
              <a:t>Regression Modeling for Taxi Fare Prediction</a:t>
            </a:r>
            <a:endParaRPr b="1"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0" y="3600400"/>
            <a:ext cx="6897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Our Team: -Ahmed Mohamed Sobhy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                 -Mohamed ABABSA</a:t>
            </a:r>
            <a:endParaRPr b="1"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900">
                <a:latin typeface="Trebuchet MS"/>
                <a:ea typeface="Trebuchet MS"/>
                <a:cs typeface="Trebuchet MS"/>
                <a:sym typeface="Trebuchet MS"/>
              </a:rPr>
              <a:t>                 -Hassan Abd Elfattah Ibrahim Obaia</a:t>
            </a:r>
            <a:r>
              <a:rPr b="1" lang="fr" sz="3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1" sz="3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Mean Absolute Error (MAE)</a:t>
            </a:r>
            <a:endParaRPr b="1" sz="1500"/>
          </a:p>
        </p:txBody>
      </p:sp>
      <p:pic>
        <p:nvPicPr>
          <p:cNvPr id="160" name="Google Shape;1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1243800"/>
            <a:ext cx="8819702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b="1" sz="1500"/>
          </a:p>
        </p:txBody>
      </p:sp>
      <p:pic>
        <p:nvPicPr>
          <p:cNvPr id="166" name="Google Shape;1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000" y="987800"/>
            <a:ext cx="4212899" cy="38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Top 3 Highest-Performing Models (R2 over 0.90)</a:t>
            </a:r>
            <a:endParaRPr b="1" sz="1500"/>
          </a:p>
        </p:txBody>
      </p:sp>
      <p:pic>
        <p:nvPicPr>
          <p:cNvPr id="172" name="Google Shape;17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9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Top 3 Highest-Performing Models (R2 over 0.90)</a:t>
            </a:r>
            <a:endParaRPr b="1" sz="1500"/>
          </a:p>
        </p:txBody>
      </p:sp>
      <p:pic>
        <p:nvPicPr>
          <p:cNvPr id="178" name="Google Shape;1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9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Top 3 Highest-Performing Models (R2 over 0.90)</a:t>
            </a:r>
            <a:endParaRPr b="1" sz="1500"/>
          </a:p>
        </p:txBody>
      </p:sp>
      <p:pic>
        <p:nvPicPr>
          <p:cNvPr id="184" name="Google Shape;18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6950"/>
            <a:ext cx="8839200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/>
        </p:nvSpPr>
        <p:spPr>
          <a:xfrm>
            <a:off x="162150" y="114550"/>
            <a:ext cx="8819700" cy="993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6</a:t>
            </a:r>
            <a:r>
              <a:rPr b="1" lang="fr" sz="2000"/>
              <a:t>. </a:t>
            </a:r>
            <a:r>
              <a:rPr b="1" lang="fr" sz="2000"/>
              <a:t>Best Model Hyperparameters: Extra Trees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b="1" sz="1500"/>
          </a:p>
        </p:txBody>
      </p:sp>
      <p:pic>
        <p:nvPicPr>
          <p:cNvPr id="190" name="Google Shape;1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963" y="1413250"/>
            <a:ext cx="7534075" cy="373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157850" y="81625"/>
            <a:ext cx="8819700" cy="11007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Dataset</a:t>
            </a:r>
            <a:r>
              <a:rPr lang="fr" sz="1500"/>
              <a:t> 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500,000 taxi trips, 26 columns including times, fares, distances, and categorical features, an assumed NYC focus</a:t>
            </a:r>
            <a:endParaRPr/>
          </a:p>
        </p:txBody>
      </p:sp>
      <p:sp>
        <p:nvSpPr>
          <p:cNvPr id="114" name="Google Shape;114;p27"/>
          <p:cNvSpPr txBox="1"/>
          <p:nvPr/>
        </p:nvSpPr>
        <p:spPr>
          <a:xfrm>
            <a:off x="157850" y="1295025"/>
            <a:ext cx="8819700" cy="3000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2. </a:t>
            </a:r>
            <a:r>
              <a:rPr b="1" lang="fr" sz="2000"/>
              <a:t>Feature Engineering &amp;&amp; Data Preprocessing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Removed rows with missing values from the dataset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Applied the </a:t>
            </a:r>
            <a:r>
              <a:rPr b="1" lang="fr" sz="1500"/>
              <a:t>IQR method</a:t>
            </a:r>
            <a:r>
              <a:rPr lang="fr" sz="1500"/>
              <a:t> to </a:t>
            </a:r>
            <a:r>
              <a:rPr b="1" lang="fr" sz="1500"/>
              <a:t>detect and remove outliers</a:t>
            </a:r>
            <a:r>
              <a:rPr lang="fr" sz="1500"/>
              <a:t> from the following features: </a:t>
            </a:r>
            <a:r>
              <a:rPr b="1" lang="fr" sz="1500"/>
              <a:t>fare_amount, distance, jfk_dist, ewr_dist, lga_dist, sol_dist, nyc_dist, bearing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Dropped</a:t>
            </a:r>
            <a:r>
              <a:rPr lang="fr" sz="1500"/>
              <a:t> the following features: </a:t>
            </a:r>
            <a:r>
              <a:rPr b="1" lang="fr" sz="1500"/>
              <a:t>pickup_latitude, pickup_longitude, dropoff_latitude, dropoff_longitude, User ID, User Name, Driver Name, key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Performed </a:t>
            </a:r>
            <a:r>
              <a:rPr b="1" lang="fr" sz="1500"/>
              <a:t>one-hot encoding on categorical features: Traffic Condition, Car Condition, Weather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Split the data into training and test sets (</a:t>
            </a:r>
            <a:r>
              <a:rPr b="1" lang="fr" sz="1500"/>
              <a:t>80% train, 20% test</a:t>
            </a:r>
            <a:r>
              <a:rPr lang="fr" sz="1500"/>
              <a:t>)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lang="fr" sz="1500"/>
              <a:t>Standardized using </a:t>
            </a:r>
            <a:r>
              <a:rPr b="1" lang="fr" sz="1500"/>
              <a:t>StandardScaler()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data.shape (399683, 26)</a:t>
            </a:r>
            <a:endParaRPr b="1"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/>
        </p:nvSpPr>
        <p:spPr>
          <a:xfrm>
            <a:off x="162150" y="114550"/>
            <a:ext cx="8819700" cy="9768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3</a:t>
            </a:r>
            <a:r>
              <a:rPr b="1" lang="fr" sz="2000"/>
              <a:t>. </a:t>
            </a:r>
            <a:r>
              <a:rPr b="1" lang="fr" sz="2000"/>
              <a:t>Feature Selection Using Extra Trees Method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pic>
        <p:nvPicPr>
          <p:cNvPr id="120" name="Google Shape;1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9338" y="1159450"/>
            <a:ext cx="4685332" cy="374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/>
        </p:nvSpPr>
        <p:spPr>
          <a:xfrm>
            <a:off x="162150" y="114550"/>
            <a:ext cx="8819700" cy="48555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</a:t>
            </a:r>
            <a:r>
              <a:rPr b="1" lang="fr" sz="2000"/>
              <a:t>. Training Regression Models: Exploring Model Categories</a:t>
            </a:r>
            <a:endParaRPr sz="1500"/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Linear Regression Models:[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             </a:t>
            </a:r>
            <a:r>
              <a:rPr lang="fr" sz="1500"/>
              <a:t>("Linear Regression", LinearRegression()),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("Ridge Regression", Ridge()),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("Lasso Regression", Lasso()),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("Elastic Net", ElasticNet()),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("Bayesian Ridge", BayesianRidge()),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("SGD Regressor", SGDRegressor(max_iter=1000)),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("Huber Regressor", HuberRegressor()),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("RANSAC Regressor", RANSACRegressor()),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("Passive Aggressive Regressor", PassiveAggressiveRegressor(max_iter=1000))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]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Tree-Based Models:[ 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</a:t>
            </a:r>
            <a:r>
              <a:rPr lang="fr" sz="1500"/>
              <a:t>("Decision Tree", DecisionTreeRegressor())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]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162150" y="114550"/>
            <a:ext cx="8819700" cy="49569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</a:t>
            </a:r>
            <a:r>
              <a:rPr b="1" lang="fr" sz="2000"/>
              <a:t>. Training Regression Models: Exploring Model Categories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Ensemble Learning Models:[ 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 </a:t>
            </a:r>
            <a:r>
              <a:rPr lang="fr" sz="1500"/>
              <a:t> ("Random Forest", RandomForestRegressor(n_estimators=100)),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               ("Extra Trees", ExtraTreesRegressor(n_estimators=100)),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                 ("Gradient Boosting", GradientBoostingRegressor(n_estimators=100)),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("AdaBoost", AdaBoostRegressor(n_estimators=100)),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("Bagging", BaggingRegressor(n_estimators=10)),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("XGBoost", XGBRegressor(n_estimators=100, objective='reg:squarederror')),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("LightGBM", LGBMRegressor(n_estimators=100)),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("CatBoost", CatBoostRegressor(n_estimators=100, verbose=0)),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/>
              <a:t>          ("Hist Gradient Boosting", HistGradientBoostingRegressor())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]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Distance-Based Models:[     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  </a:t>
            </a:r>
            <a:r>
              <a:rPr lang="fr" sz="1500"/>
              <a:t>("KNN Regressor", KNeighborsRegressor())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]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Neural Network Models:[ </a:t>
            </a:r>
            <a:endParaRPr b="1"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   </a:t>
            </a:r>
            <a:r>
              <a:rPr lang="fr" sz="1500"/>
              <a:t>("MLP Regressor", MLPRegressor(max_iter=100))</a:t>
            </a:r>
            <a:endParaRPr sz="15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/>
              <a:t>        ]</a:t>
            </a:r>
            <a:endParaRPr b="1"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4</a:t>
            </a:r>
            <a:r>
              <a:rPr b="1" lang="fr" sz="2000"/>
              <a:t>. Training Regression Models: Exploring Model Categories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b="1" sz="1500"/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1226950"/>
            <a:ext cx="8819702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</a:t>
            </a:r>
            <a:r>
              <a:rPr b="1" lang="fr" sz="2000"/>
              <a:t>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t/>
            </a:r>
            <a:endParaRPr b="1" sz="1500"/>
          </a:p>
        </p:txBody>
      </p:sp>
      <p:pic>
        <p:nvPicPr>
          <p:cNvPr id="142" name="Google Shape;14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1243825"/>
            <a:ext cx="8819702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Mean Squared Error (MSE)</a:t>
            </a:r>
            <a:endParaRPr b="1" sz="1500"/>
          </a:p>
        </p:txBody>
      </p:sp>
      <p:pic>
        <p:nvPicPr>
          <p:cNvPr id="148" name="Google Shape;14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1176375"/>
            <a:ext cx="8819702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/>
        </p:nvSpPr>
        <p:spPr>
          <a:xfrm>
            <a:off x="162150" y="114550"/>
            <a:ext cx="8819700" cy="9600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/>
              <a:t>5</a:t>
            </a:r>
            <a:r>
              <a:rPr b="1" lang="fr" sz="2000"/>
              <a:t>. Evaluating Regression Models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➔"/>
            </a:pPr>
            <a:r>
              <a:rPr b="1" lang="fr" sz="1500"/>
              <a:t>Root Mean Squared Error (RMSE)</a:t>
            </a:r>
            <a:endParaRPr b="1" sz="1500"/>
          </a:p>
        </p:txBody>
      </p:sp>
      <p:pic>
        <p:nvPicPr>
          <p:cNvPr id="154" name="Google Shape;15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150" y="1243800"/>
            <a:ext cx="8819702" cy="37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