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1" r:id="rId4"/>
  </p:sldMasterIdLst>
  <p:notesMasterIdLst>
    <p:notesMasterId r:id="rId58"/>
  </p:notesMasterIdLst>
  <p:sldIdLst>
    <p:sldId id="530" r:id="rId5"/>
    <p:sldId id="531" r:id="rId6"/>
    <p:sldId id="533" r:id="rId7"/>
    <p:sldId id="547" r:id="rId8"/>
    <p:sldId id="640" r:id="rId9"/>
    <p:sldId id="641" r:id="rId10"/>
    <p:sldId id="642" r:id="rId11"/>
    <p:sldId id="561" r:id="rId12"/>
    <p:sldId id="643" r:id="rId13"/>
    <p:sldId id="644" r:id="rId14"/>
    <p:sldId id="551" r:id="rId15"/>
    <p:sldId id="582" r:id="rId16"/>
    <p:sldId id="583" r:id="rId17"/>
    <p:sldId id="584" r:id="rId18"/>
    <p:sldId id="585" r:id="rId19"/>
    <p:sldId id="588" r:id="rId20"/>
    <p:sldId id="625" r:id="rId21"/>
    <p:sldId id="565" r:id="rId22"/>
    <p:sldId id="564" r:id="rId23"/>
    <p:sldId id="603" r:id="rId24"/>
    <p:sldId id="630" r:id="rId25"/>
    <p:sldId id="604" r:id="rId26"/>
    <p:sldId id="606" r:id="rId27"/>
    <p:sldId id="607" r:id="rId28"/>
    <p:sldId id="631" r:id="rId29"/>
    <p:sldId id="608" r:id="rId30"/>
    <p:sldId id="609" r:id="rId31"/>
    <p:sldId id="610" r:id="rId32"/>
    <p:sldId id="624" r:id="rId33"/>
    <p:sldId id="566" r:id="rId34"/>
    <p:sldId id="611" r:id="rId35"/>
    <p:sldId id="612" r:id="rId36"/>
    <p:sldId id="613" r:id="rId37"/>
    <p:sldId id="616" r:id="rId38"/>
    <p:sldId id="622" r:id="rId39"/>
    <p:sldId id="632" r:id="rId40"/>
    <p:sldId id="554" r:id="rId41"/>
    <p:sldId id="633" r:id="rId42"/>
    <p:sldId id="556" r:id="rId43"/>
    <p:sldId id="634" r:id="rId44"/>
    <p:sldId id="635" r:id="rId45"/>
    <p:sldId id="636" r:id="rId46"/>
    <p:sldId id="557" r:id="rId47"/>
    <p:sldId id="578" r:id="rId48"/>
    <p:sldId id="560" r:id="rId49"/>
    <p:sldId id="558" r:id="rId50"/>
    <p:sldId id="637" r:id="rId51"/>
    <p:sldId id="638" r:id="rId52"/>
    <p:sldId id="559" r:id="rId53"/>
    <p:sldId id="639" r:id="rId54"/>
    <p:sldId id="581" r:id="rId55"/>
    <p:sldId id="569" r:id="rId56"/>
    <p:sldId id="570"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22EE"/>
    <a:srgbClr val="F01688"/>
    <a:srgbClr val="2F21F3"/>
    <a:srgbClr val="FEB52B"/>
    <a:srgbClr val="F01689"/>
    <a:srgbClr val="6F22E3"/>
    <a:srgbClr val="E218A3"/>
    <a:srgbClr val="BA20DB"/>
    <a:srgbClr val="6A23F1"/>
    <a:srgbClr val="2F22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422"/>
  </p:normalViewPr>
  <p:slideViewPr>
    <p:cSldViewPr snapToGrid="0">
      <p:cViewPr varScale="1">
        <p:scale>
          <a:sx n="64" d="100"/>
          <a:sy n="64" d="100"/>
        </p:scale>
        <p:origin x="9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notesMaster" Target="notesMasters/notesMaster1.xml"/><Relationship Id="rId5" Type="http://schemas.openxmlformats.org/officeDocument/2006/relationships/slide" Target="slides/slide1.xml"/><Relationship Id="rId61" Type="http://schemas.openxmlformats.org/officeDocument/2006/relationships/viewProps" Target="viewProps.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commentAuthors" Target="commentAuthors.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C058E0-0852-DB43-83D6-BD76659FF1D8}" type="slidenum">
              <a:rPr lang="en-US" smtClean="0"/>
              <a:t>42</a:t>
            </a:fld>
            <a:endParaRPr lang="en-US" dirty="0"/>
          </a:p>
        </p:txBody>
      </p:sp>
    </p:spTree>
    <p:extLst>
      <p:ext uri="{BB962C8B-B14F-4D97-AF65-F5344CB8AC3E}">
        <p14:creationId xmlns:p14="http://schemas.microsoft.com/office/powerpoint/2010/main" val="43826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reeform 2">
            <a:extLst>
              <a:ext uri="{FF2B5EF4-FFF2-40B4-BE49-F238E27FC236}">
                <a16:creationId xmlns:a16="http://schemas.microsoft.com/office/drawing/2014/main" id="{4ACA7A33-2606-025D-4C3B-3AECAECACB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9">
            <a:extLst>
              <a:ext uri="{FF2B5EF4-FFF2-40B4-BE49-F238E27FC236}">
                <a16:creationId xmlns:a16="http://schemas.microsoft.com/office/drawing/2014/main" id="{5DAF03F3-5A97-256E-173D-76BA7FB6C798}"/>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12" name="Straight Connector 11">
            <a:extLst>
              <a:ext uri="{FF2B5EF4-FFF2-40B4-BE49-F238E27FC236}">
                <a16:creationId xmlns:a16="http://schemas.microsoft.com/office/drawing/2014/main" id="{ECD8E96F-FA86-3925-1B55-224490CC2D1B}"/>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Freeform 1">
            <a:extLst>
              <a:ext uri="{FF2B5EF4-FFF2-40B4-BE49-F238E27FC236}">
                <a16:creationId xmlns:a16="http://schemas.microsoft.com/office/drawing/2014/main" id="{22C0F47F-F36C-0989-BCDE-D014362109DC}"/>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3">
            <a:extLst>
              <a:ext uri="{FF2B5EF4-FFF2-40B4-BE49-F238E27FC236}">
                <a16:creationId xmlns:a16="http://schemas.microsoft.com/office/drawing/2014/main" id="{A4701DAB-B226-AC08-06D5-E56B19811D54}"/>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4">
            <a:extLst>
              <a:ext uri="{FF2B5EF4-FFF2-40B4-BE49-F238E27FC236}">
                <a16:creationId xmlns:a16="http://schemas.microsoft.com/office/drawing/2014/main" id="{4BDB6781-58F2-8934-EA36-C192E5B61C84}"/>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5">
            <a:extLst>
              <a:ext uri="{FF2B5EF4-FFF2-40B4-BE49-F238E27FC236}">
                <a16:creationId xmlns:a16="http://schemas.microsoft.com/office/drawing/2014/main" id="{51BE0777-5C48-83C3-4841-072BD0E0459A}"/>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Tree>
    <p:extLst>
      <p:ext uri="{BB962C8B-B14F-4D97-AF65-F5344CB8AC3E}">
        <p14:creationId xmlns:p14="http://schemas.microsoft.com/office/powerpoint/2010/main" val="2908389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3/1/2025</a:t>
            </a:fld>
            <a:endParaRPr lang="en-US" dirty="0"/>
          </a:p>
        </p:txBody>
      </p:sp>
      <p:sp>
        <p:nvSpPr>
          <p:cNvPr id="5" name="Footer Placeholder 4"/>
          <p:cNvSpPr>
            <a:spLocks noGrp="1"/>
          </p:cNvSpPr>
          <p:nvPr>
            <p:ph type="ftr" sz="quarter" idx="11"/>
          </p:nvPr>
        </p:nvSpPr>
        <p:spPr/>
        <p:txBody>
          <a:bodyPr/>
          <a:lstStyle/>
          <a:p>
            <a:r>
              <a:rPr lang="en-US"/>
              <a:t>Crypto: investing &amp; trading</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1242772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3/1/2025</a:t>
            </a:fld>
            <a:endParaRPr lang="en-US" dirty="0"/>
          </a:p>
        </p:txBody>
      </p:sp>
      <p:sp>
        <p:nvSpPr>
          <p:cNvPr id="5" name="Footer Placeholder 4"/>
          <p:cNvSpPr>
            <a:spLocks noGrp="1"/>
          </p:cNvSpPr>
          <p:nvPr>
            <p:ph type="ftr" sz="quarter" idx="11"/>
          </p:nvPr>
        </p:nvSpPr>
        <p:spPr/>
        <p:txBody>
          <a:bodyPr/>
          <a:lstStyle/>
          <a:p>
            <a:r>
              <a:rPr lang="en-US"/>
              <a:t>Crypto: investing &amp; trading</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98005292"/>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3/1/2025</a:t>
            </a:fld>
            <a:endParaRPr lang="en-US" dirty="0"/>
          </a:p>
        </p:txBody>
      </p:sp>
      <p:sp>
        <p:nvSpPr>
          <p:cNvPr id="5" name="Footer Placeholder 4"/>
          <p:cNvSpPr>
            <a:spLocks noGrp="1"/>
          </p:cNvSpPr>
          <p:nvPr>
            <p:ph type="ftr" sz="quarter" idx="11"/>
          </p:nvPr>
        </p:nvSpPr>
        <p:spPr/>
        <p:txBody>
          <a:bodyPr/>
          <a:lstStyle/>
          <a:p>
            <a:r>
              <a:rPr lang="en-US"/>
              <a:t>Crypto: investing &amp; trading</a:t>
            </a:r>
            <a:endParaRPr lang="en-US" dirty="0"/>
          </a:p>
        </p:txBody>
      </p:sp>
      <p:sp>
        <p:nvSpPr>
          <p:cNvPr id="6" name="Slide Number Placeholder 5"/>
          <p:cNvSpPr>
            <a:spLocks noGrp="1"/>
          </p:cNvSpPr>
          <p:nvPr>
            <p:ph type="sldNum" sz="quarter" idx="12"/>
          </p:nvPr>
        </p:nvSpPr>
        <p:spPr/>
        <p:txBody>
          <a:bodyPr/>
          <a:lstStyle/>
          <a:p>
            <a:fld id="{294A09A9-5501-47C1-A89A-A340965A2BE2}" type="slidenum">
              <a:rPr lang="en-US" smtClean="0"/>
              <a:pPr/>
              <a:t>‹#›</a:t>
            </a:fld>
            <a:endParaRPr lang="en-US" dirty="0"/>
          </a:p>
        </p:txBody>
      </p:sp>
      <p:sp>
        <p:nvSpPr>
          <p:cNvPr id="7" name="Freeform 15">
            <a:extLst>
              <a:ext uri="{FF2B5EF4-FFF2-40B4-BE49-F238E27FC236}">
                <a16:creationId xmlns:a16="http://schemas.microsoft.com/office/drawing/2014/main" id="{0DF0FEE3-96D4-BFFC-A92A-8875D105829E}"/>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8">
            <a:extLst>
              <a:ext uri="{FF2B5EF4-FFF2-40B4-BE49-F238E27FC236}">
                <a16:creationId xmlns:a16="http://schemas.microsoft.com/office/drawing/2014/main" id="{B475C90B-131C-5B5D-F2EA-6E555AC48A69}"/>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2">
            <a:extLst>
              <a:ext uri="{FF2B5EF4-FFF2-40B4-BE49-F238E27FC236}">
                <a16:creationId xmlns:a16="http://schemas.microsoft.com/office/drawing/2014/main" id="{D4C8BDB8-51CC-72C6-C4BE-0B8AF33D2F97}"/>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71255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Freeform 3">
            <a:extLst>
              <a:ext uri="{FF2B5EF4-FFF2-40B4-BE49-F238E27FC236}">
                <a16:creationId xmlns:a16="http://schemas.microsoft.com/office/drawing/2014/main" id="{719E82E9-58C8-2B79-6549-E1F661652DDF}"/>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4">
            <a:extLst>
              <a:ext uri="{FF2B5EF4-FFF2-40B4-BE49-F238E27FC236}">
                <a16:creationId xmlns:a16="http://schemas.microsoft.com/office/drawing/2014/main" id="{F447854F-1758-2B8E-67E9-2ADAA3D224E8}"/>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5">
            <a:extLst>
              <a:ext uri="{FF2B5EF4-FFF2-40B4-BE49-F238E27FC236}">
                <a16:creationId xmlns:a16="http://schemas.microsoft.com/office/drawing/2014/main" id="{DC474269-B9B7-D38A-5CF2-6DF22BA74580}"/>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6">
            <a:extLst>
              <a:ext uri="{FF2B5EF4-FFF2-40B4-BE49-F238E27FC236}">
                <a16:creationId xmlns:a16="http://schemas.microsoft.com/office/drawing/2014/main" id="{F5FF41F1-F46B-713F-D668-17F0BAFDF6BB}"/>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4" name="Straight Connector 13">
            <a:extLst>
              <a:ext uri="{FF2B5EF4-FFF2-40B4-BE49-F238E27FC236}">
                <a16:creationId xmlns:a16="http://schemas.microsoft.com/office/drawing/2014/main" id="{EB1467C6-AB55-503B-56E2-A715C1E1AA47}"/>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7911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3/1/2025</a:t>
            </a:fld>
            <a:endParaRPr lang="en-US" dirty="0"/>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337558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3/1/2025</a:t>
            </a:fld>
            <a:endParaRPr lang="en-US" dirty="0"/>
          </a:p>
        </p:txBody>
      </p:sp>
      <p:sp>
        <p:nvSpPr>
          <p:cNvPr id="8" name="Footer Placeholder 7"/>
          <p:cNvSpPr>
            <a:spLocks noGrp="1"/>
          </p:cNvSpPr>
          <p:nvPr>
            <p:ph type="ftr" sz="quarter" idx="11"/>
          </p:nvPr>
        </p:nvSpPr>
        <p:spPr/>
        <p:txBody>
          <a:bodyPr/>
          <a:lstStyle/>
          <a:p>
            <a:r>
              <a:rPr lang="en-US"/>
              <a:t>Crypto: investing &amp; trading</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
        <p:nvSpPr>
          <p:cNvPr id="2" name="Freeform 10">
            <a:extLst>
              <a:ext uri="{FF2B5EF4-FFF2-40B4-BE49-F238E27FC236}">
                <a16:creationId xmlns:a16="http://schemas.microsoft.com/office/drawing/2014/main" id="{EDE4E463-F9DD-0D40-6ACC-64930F79DC20}"/>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1446C2B3-EB4C-AC4C-EA2F-37AFB71B8914}"/>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EE1C27E6-8075-240B-7CC3-6D0ACABE538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85595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3/1/2025</a:t>
            </a:fld>
            <a:endParaRPr lang="en-US" dirty="0"/>
          </a:p>
        </p:txBody>
      </p:sp>
      <p:sp>
        <p:nvSpPr>
          <p:cNvPr id="4" name="Footer Placeholder 3"/>
          <p:cNvSpPr>
            <a:spLocks noGrp="1"/>
          </p:cNvSpPr>
          <p:nvPr>
            <p:ph type="ftr" sz="quarter" idx="11"/>
          </p:nvPr>
        </p:nvSpPr>
        <p:spPr/>
        <p:txBody>
          <a:bodyPr/>
          <a:lstStyle/>
          <a:p>
            <a:r>
              <a:rPr lang="en-US"/>
              <a:t>Crypto: investing &amp; trading</a:t>
            </a:r>
            <a:endParaRPr lang="en-US" dirty="0"/>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477081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3/1/2025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Crypto: investing &amp; trading</a:t>
            </a:r>
            <a:endParaRPr lang="en-US" dirty="0"/>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552666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3/1/2025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7471982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3/1/2025</a:t>
            </a:fld>
            <a:endParaRPr lang="en-US" dirty="0"/>
          </a:p>
        </p:txBody>
      </p:sp>
      <p:sp>
        <p:nvSpPr>
          <p:cNvPr id="6" name="Footer Placeholder 5"/>
          <p:cNvSpPr>
            <a:spLocks noGrp="1"/>
          </p:cNvSpPr>
          <p:nvPr>
            <p:ph type="ftr" sz="quarter" idx="11"/>
          </p:nvPr>
        </p:nvSpPr>
        <p:spPr/>
        <p:txBody>
          <a:bodyPr/>
          <a:lstStyle/>
          <a:p>
            <a:r>
              <a:rPr lang="en-US"/>
              <a:t>Crypto: investing &amp; trading</a:t>
            </a:r>
            <a:endParaRPr lang="en-US" dirty="0"/>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260118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3/1/2025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Crypto: investing &amp; trading</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94A09A9-5501-47C1-A89A-A340965A2BE2}"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C43AA7F-26D7-3DB4-9D95-2A12EDA1B7C7}"/>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9347616"/>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6730000" y="639097"/>
            <a:ext cx="4813072" cy="3686015"/>
          </a:xfrm>
        </p:spPr>
        <p:txBody>
          <a:bodyPr>
            <a:normAutofit/>
          </a:bodyPr>
          <a:lstStyle/>
          <a:p>
            <a:r>
              <a:rPr lang="en-US" sz="6800" b="0" i="0">
                <a:effectLst/>
                <a:latin typeface="Inter"/>
              </a:rPr>
              <a:t>Exploratory Data Analysis of Uber Bookings</a:t>
            </a:r>
            <a:endParaRPr lang="en-US" sz="6800"/>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6729999" y="4455621"/>
            <a:ext cx="4829101" cy="1238616"/>
          </a:xfrm>
        </p:spPr>
        <p:txBody>
          <a:bodyPr>
            <a:normAutofit fontScale="92500" lnSpcReduction="20000"/>
          </a:bodyPr>
          <a:lstStyle/>
          <a:p>
            <a:r>
              <a:rPr lang="en-US" dirty="0">
                <a:solidFill>
                  <a:schemeClr val="tx1">
                    <a:lumMod val="85000"/>
                    <a:lumOff val="15000"/>
                  </a:schemeClr>
                </a:solidFill>
              </a:rPr>
              <a:t>Mohammed </a:t>
            </a:r>
            <a:r>
              <a:rPr lang="en-US" dirty="0" err="1">
                <a:solidFill>
                  <a:schemeClr val="tx1">
                    <a:lumMod val="85000"/>
                    <a:lumOff val="15000"/>
                  </a:schemeClr>
                </a:solidFill>
              </a:rPr>
              <a:t>Daif</a:t>
            </a:r>
            <a:r>
              <a:rPr lang="en-US" dirty="0">
                <a:solidFill>
                  <a:schemeClr val="tx1">
                    <a:lumMod val="85000"/>
                    <a:lumOff val="15000"/>
                  </a:schemeClr>
                </a:solidFill>
              </a:rPr>
              <a:t> – Allah</a:t>
            </a:r>
          </a:p>
          <a:p>
            <a:r>
              <a:rPr lang="en-US" dirty="0">
                <a:solidFill>
                  <a:schemeClr val="tx1">
                    <a:lumMod val="85000"/>
                    <a:lumOff val="15000"/>
                  </a:schemeClr>
                </a:solidFill>
              </a:rPr>
              <a:t>Reem SAEED</a:t>
            </a:r>
          </a:p>
          <a:p>
            <a:r>
              <a:rPr lang="en-US">
                <a:solidFill>
                  <a:schemeClr val="tx1">
                    <a:lumMod val="85000"/>
                    <a:lumOff val="15000"/>
                  </a:schemeClr>
                </a:solidFill>
              </a:rPr>
              <a:t>Salwa MOHAMMAD</a:t>
            </a:r>
            <a:endParaRPr lang="en-US" dirty="0">
              <a:solidFill>
                <a:schemeClr val="tx1">
                  <a:lumMod val="85000"/>
                  <a:lumOff val="15000"/>
                </a:schemeClr>
              </a:solidFill>
            </a:endParaRPr>
          </a:p>
          <a:p>
            <a:endParaRPr lang="en-US" dirty="0">
              <a:solidFill>
                <a:schemeClr val="tx1">
                  <a:lumMod val="85000"/>
                  <a:lumOff val="15000"/>
                </a:schemeClr>
              </a:solidFill>
            </a:endParaRPr>
          </a:p>
        </p:txBody>
      </p:sp>
      <p:pic>
        <p:nvPicPr>
          <p:cNvPr id="5" name="Picture 4" descr="3D Hologram from iPad">
            <a:extLst>
              <a:ext uri="{FF2B5EF4-FFF2-40B4-BE49-F238E27FC236}">
                <a16:creationId xmlns:a16="http://schemas.microsoft.com/office/drawing/2014/main" id="{CD273B1F-E2C1-A91C-E8CE-D4E55D45A845}"/>
              </a:ext>
            </a:extLst>
          </p:cNvPr>
          <p:cNvPicPr>
            <a:picLocks noChangeAspect="1"/>
          </p:cNvPicPr>
          <p:nvPr/>
        </p:nvPicPr>
        <p:blipFill>
          <a:blip r:embed="rId2"/>
          <a:srcRect l="11680" r="28985" b="-1"/>
          <a:stretch/>
        </p:blipFill>
        <p:spPr>
          <a:xfrm>
            <a:off x="1" y="10"/>
            <a:ext cx="6096000" cy="6857990"/>
          </a:xfrm>
          <a:prstGeom prst="rect">
            <a:avLst/>
          </a:prstGeom>
        </p:spPr>
      </p:pic>
    </p:spTree>
    <p:extLst>
      <p:ext uri="{BB962C8B-B14F-4D97-AF65-F5344CB8AC3E}">
        <p14:creationId xmlns:p14="http://schemas.microsoft.com/office/powerpoint/2010/main" val="172349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2000"/>
                                  </p:stCondLst>
                                  <p:iterate type="lt">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4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C987E-AE53-4912-403D-BA44F749F2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46B0C9-A7B6-7EF9-BBF2-820FFD0A50A8}"/>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a:t>OUTLIER DETECTION</a:t>
            </a:r>
            <a:endParaRPr lang="en-US" dirty="0"/>
          </a:p>
        </p:txBody>
      </p:sp>
      <p:sp>
        <p:nvSpPr>
          <p:cNvPr id="3" name="Subtitle 2">
            <a:extLst>
              <a:ext uri="{FF2B5EF4-FFF2-40B4-BE49-F238E27FC236}">
                <a16:creationId xmlns:a16="http://schemas.microsoft.com/office/drawing/2014/main" id="{E97A8FF8-9305-C1B1-3EF2-1C30847B78D1}"/>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indent="-285750">
              <a:buFont typeface="Calibri" panose="020F0502020204030204" pitchFamily="34" charset="0"/>
              <a:buChar char="•"/>
            </a:pPr>
            <a:r>
              <a:rPr lang="en-US" sz="2400" dirty="0"/>
              <a:t>Outlier were handled and replaced. Which improved the skewness of features especially the distance traveled. Skewness dropped from 23 to 1.2</a:t>
            </a:r>
          </a:p>
          <a:p>
            <a:endParaRPr lang="en-US" dirty="0"/>
          </a:p>
        </p:txBody>
      </p:sp>
      <p:pic>
        <p:nvPicPr>
          <p:cNvPr id="6" name="Picture 5">
            <a:extLst>
              <a:ext uri="{FF2B5EF4-FFF2-40B4-BE49-F238E27FC236}">
                <a16:creationId xmlns:a16="http://schemas.microsoft.com/office/drawing/2014/main" id="{AC806899-BF61-9CE5-0DD3-3BD8D49D88E8}"/>
              </a:ext>
            </a:extLst>
          </p:cNvPr>
          <p:cNvPicPr>
            <a:picLocks noChangeAspect="1"/>
          </p:cNvPicPr>
          <p:nvPr/>
        </p:nvPicPr>
        <p:blipFill>
          <a:blip r:embed="rId2"/>
          <a:stretch>
            <a:fillRect/>
          </a:stretch>
        </p:blipFill>
        <p:spPr>
          <a:xfrm>
            <a:off x="4513664" y="920437"/>
            <a:ext cx="7347990" cy="5068879"/>
          </a:xfrm>
          <a:prstGeom prst="rect">
            <a:avLst/>
          </a:prstGeom>
        </p:spPr>
      </p:pic>
      <p:sp>
        <p:nvSpPr>
          <p:cNvPr id="8" name="Slide Number Placeholder 1">
            <a:extLst>
              <a:ext uri="{FF2B5EF4-FFF2-40B4-BE49-F238E27FC236}">
                <a16:creationId xmlns:a16="http://schemas.microsoft.com/office/drawing/2014/main" id="{F7BAC60C-277F-E0A8-4871-4553DF7095E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10</a:t>
            </a:fld>
            <a:endParaRPr lang="en-US"/>
          </a:p>
        </p:txBody>
      </p:sp>
    </p:spTree>
    <p:extLst>
      <p:ext uri="{BB962C8B-B14F-4D97-AF65-F5344CB8AC3E}">
        <p14:creationId xmlns:p14="http://schemas.microsoft.com/office/powerpoint/2010/main" val="115716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4B3A61-6F7B-1FB1-1E51-6E0CC35D1D2A}"/>
            </a:ext>
          </a:extLst>
        </p:cNvPr>
        <p:cNvGrpSpPr/>
        <p:nvPr/>
      </p:nvGrpSpPr>
      <p:grpSpPr>
        <a:xfrm>
          <a:off x="0" y="0"/>
          <a:ext cx="0" cy="0"/>
          <a:chOff x="0" y="0"/>
          <a:chExt cx="0" cy="0"/>
        </a:xfrm>
      </p:grpSpPr>
      <p:sp>
        <p:nvSpPr>
          <p:cNvPr id="5152" name="Rectangle 515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54" name="Rectangle 515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5156" name="Straight Connector 515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158" name="Rectangle 5157">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83371F-4126-4D13-BE9B-4C899056504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b="1">
                <a:solidFill>
                  <a:schemeClr val="tx1">
                    <a:lumMod val="75000"/>
                    <a:lumOff val="25000"/>
                  </a:schemeClr>
                </a:solidFill>
              </a:rPr>
              <a:t>How Many Cars Are in Each Condition?</a:t>
            </a:r>
          </a:p>
        </p:txBody>
      </p:sp>
      <p:pic>
        <p:nvPicPr>
          <p:cNvPr id="4" name="صورة 3">
            <a:extLst>
              <a:ext uri="{FF2B5EF4-FFF2-40B4-BE49-F238E27FC236}">
                <a16:creationId xmlns:a16="http://schemas.microsoft.com/office/drawing/2014/main" id="{602BE0A8-22E4-014D-521B-0266C1E25356}"/>
              </a:ext>
            </a:extLst>
          </p:cNvPr>
          <p:cNvPicPr>
            <a:picLocks noChangeAspect="1"/>
          </p:cNvPicPr>
          <p:nvPr/>
        </p:nvPicPr>
        <p:blipFill>
          <a:blip r:embed="rId2"/>
          <a:stretch>
            <a:fillRect/>
          </a:stretch>
        </p:blipFill>
        <p:spPr>
          <a:xfrm>
            <a:off x="643192" y="1633492"/>
            <a:ext cx="5451627" cy="3270975"/>
          </a:xfrm>
          <a:prstGeom prst="rect">
            <a:avLst/>
          </a:prstGeom>
        </p:spPr>
      </p:pic>
      <p:cxnSp>
        <p:nvCxnSpPr>
          <p:cNvPr id="5160" name="Straight Connector 5159">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094D0F5-CD7E-BD25-4CA4-69C1A3E9D9ED}"/>
              </a:ext>
            </a:extLst>
          </p:cNvPr>
          <p:cNvSpPr>
            <a:spLocks noGrp="1"/>
          </p:cNvSpPr>
          <p:nvPr>
            <p:ph type="body" sz="half" idx="2"/>
          </p:nvPr>
        </p:nvSpPr>
        <p:spPr>
          <a:xfrm>
            <a:off x="6411684" y="2198914"/>
            <a:ext cx="5127172" cy="3670180"/>
          </a:xfrm>
        </p:spPr>
        <p:txBody>
          <a:bodyPr vert="horz" lIns="0" tIns="45720" rIns="0" bIns="45720" rtlCol="0">
            <a:normAutofit/>
          </a:bodyPr>
          <a:lstStyle/>
          <a:p>
            <a:r>
              <a:rPr lang="en-US" b="1" i="1" dirty="0">
                <a:solidFill>
                  <a:schemeClr val="tx1">
                    <a:lumMod val="75000"/>
                    <a:lumOff val="25000"/>
                  </a:schemeClr>
                </a:solidFill>
                <a:effectLst/>
              </a:rPr>
              <a:t>Balanced Distribution:</a:t>
            </a:r>
            <a:r>
              <a:rPr lang="en-US" b="0" i="0" dirty="0">
                <a:solidFill>
                  <a:schemeClr val="tx1">
                    <a:lumMod val="75000"/>
                    <a:lumOff val="25000"/>
                  </a:schemeClr>
                </a:solidFill>
                <a:effectLst/>
              </a:rPr>
              <a:t> The number of cars in each category is very close, suggesting a balanced dataset. There is no extreme dominance of any condition.</a:t>
            </a:r>
          </a:p>
          <a:p>
            <a:r>
              <a:rPr lang="en-US" b="1" i="1" dirty="0">
                <a:solidFill>
                  <a:schemeClr val="tx1">
                    <a:lumMod val="75000"/>
                    <a:lumOff val="25000"/>
                  </a:schemeClr>
                </a:solidFill>
                <a:effectLst/>
              </a:rPr>
              <a:t>Most Common Condition:</a:t>
            </a:r>
            <a:r>
              <a:rPr lang="en-US" b="0" i="0" dirty="0">
                <a:solidFill>
                  <a:schemeClr val="tx1">
                    <a:lumMod val="75000"/>
                    <a:lumOff val="25000"/>
                  </a:schemeClr>
                </a:solidFill>
                <a:effectLst/>
              </a:rPr>
              <a:t> ✅ </a:t>
            </a:r>
            <a:r>
              <a:rPr lang="en-US" b="1" i="0" dirty="0">
                <a:solidFill>
                  <a:schemeClr val="tx1">
                    <a:lumMod val="75000"/>
                    <a:lumOff val="25000"/>
                  </a:schemeClr>
                </a:solidFill>
                <a:effectLst/>
              </a:rPr>
              <a:t>"Very Good"</a:t>
            </a:r>
            <a:r>
              <a:rPr lang="en-US" b="0" i="0" dirty="0">
                <a:solidFill>
                  <a:schemeClr val="tx1">
                    <a:lumMod val="75000"/>
                    <a:lumOff val="25000"/>
                  </a:schemeClr>
                </a:solidFill>
                <a:effectLst/>
              </a:rPr>
              <a:t> condition </a:t>
            </a:r>
          </a:p>
          <a:p>
            <a:r>
              <a:rPr lang="en-US" b="1" i="1" dirty="0">
                <a:solidFill>
                  <a:schemeClr val="tx1">
                    <a:lumMod val="75000"/>
                    <a:lumOff val="25000"/>
                  </a:schemeClr>
                </a:solidFill>
                <a:effectLst/>
              </a:rPr>
              <a:t>Least Common Condition:</a:t>
            </a:r>
            <a:r>
              <a:rPr lang="en-US" b="0" i="0" dirty="0">
                <a:solidFill>
                  <a:schemeClr val="tx1">
                    <a:lumMod val="75000"/>
                    <a:lumOff val="25000"/>
                  </a:schemeClr>
                </a:solidFill>
                <a:effectLst/>
              </a:rPr>
              <a:t> ✅ </a:t>
            </a:r>
            <a:r>
              <a:rPr lang="en-US" b="1" i="0" dirty="0">
                <a:solidFill>
                  <a:schemeClr val="tx1">
                    <a:lumMod val="75000"/>
                    <a:lumOff val="25000"/>
                  </a:schemeClr>
                </a:solidFill>
                <a:effectLst/>
              </a:rPr>
              <a:t>"Excellent"</a:t>
            </a:r>
            <a:r>
              <a:rPr lang="en-US" b="0" i="0" dirty="0">
                <a:solidFill>
                  <a:schemeClr val="tx1">
                    <a:lumMod val="75000"/>
                    <a:lumOff val="25000"/>
                  </a:schemeClr>
                </a:solidFill>
                <a:effectLst/>
              </a:rPr>
              <a:t> condition is the lowest </a:t>
            </a:r>
            <a:endParaRPr lang="en-US" dirty="0">
              <a:solidFill>
                <a:schemeClr val="tx1">
                  <a:lumMod val="75000"/>
                  <a:lumOff val="25000"/>
                </a:schemeClr>
              </a:solidFill>
            </a:endParaRPr>
          </a:p>
        </p:txBody>
      </p:sp>
      <p:sp>
        <p:nvSpPr>
          <p:cNvPr id="5162" name="Rectangle 5161">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5164" name="Rectangle 5163">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D2BFD670-2153-76F7-0D7D-5D08AC7C02E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11</a:t>
            </a:fld>
            <a:endParaRPr lang="en-US">
              <a:solidFill>
                <a:srgbClr val="FFFFFF"/>
              </a:solidFill>
            </a:endParaRPr>
          </a:p>
        </p:txBody>
      </p:sp>
    </p:spTree>
    <p:extLst>
      <p:ext uri="{BB962C8B-B14F-4D97-AF65-F5344CB8AC3E}">
        <p14:creationId xmlns:p14="http://schemas.microsoft.com/office/powerpoint/2010/main" val="1616340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C30AF83-85DE-7CBD-309A-F1581B59B623}"/>
            </a:ext>
          </a:extLst>
        </p:cNvPr>
        <p:cNvGrpSpPr/>
        <p:nvPr/>
      </p:nvGrpSpPr>
      <p:grpSpPr>
        <a:xfrm>
          <a:off x="0" y="0"/>
          <a:ext cx="0" cy="0"/>
          <a:chOff x="0" y="0"/>
          <a:chExt cx="0" cy="0"/>
        </a:xfrm>
      </p:grpSpPr>
      <p:sp>
        <p:nvSpPr>
          <p:cNvPr id="7189" name="Rectangle 7174">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190" name="Rectangle 7176">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7191" name="Straight Connector 7178">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7192" name="Rectangle 7180">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095A5C-5F78-5A20-D562-312C34A86FE9}"/>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400" b="1" kern="1200" spc="-50" baseline="0" dirty="0">
                <a:solidFill>
                  <a:schemeClr val="tx1">
                    <a:lumMod val="75000"/>
                    <a:lumOff val="25000"/>
                  </a:schemeClr>
                </a:solidFill>
                <a:latin typeface="+mj-lt"/>
                <a:ea typeface="+mj-ea"/>
                <a:cs typeface="+mj-cs"/>
              </a:rPr>
              <a:t>How Many Cars Are in Each Day?</a:t>
            </a:r>
          </a:p>
        </p:txBody>
      </p:sp>
      <p:cxnSp>
        <p:nvCxnSpPr>
          <p:cNvPr id="7193" name="Straight Connector 7182">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E9512FAA-1865-9FDE-04BF-EC3EDABB27F0}"/>
              </a:ext>
            </a:extLst>
          </p:cNvPr>
          <p:cNvSpPr>
            <a:spLocks noGrp="1"/>
          </p:cNvSpPr>
          <p:nvPr>
            <p:ph type="body" sz="half" idx="2"/>
          </p:nvPr>
        </p:nvSpPr>
        <p:spPr>
          <a:xfrm>
            <a:off x="7859485" y="2198913"/>
            <a:ext cx="3690257" cy="3755565"/>
          </a:xfrm>
        </p:spPr>
        <p:txBody>
          <a:bodyPr vert="horz" lIns="0" tIns="45720" rIns="0" bIns="45720" rtlCol="0">
            <a:normAutofit/>
          </a:bodyPr>
          <a:lstStyle/>
          <a:p>
            <a:r>
              <a:rPr lang="en-US" sz="2000" b="1" i="1" dirty="0">
                <a:solidFill>
                  <a:schemeClr val="tx1">
                    <a:lumMod val="75000"/>
                    <a:lumOff val="25000"/>
                  </a:schemeClr>
                </a:solidFill>
                <a:effectLst/>
              </a:rPr>
              <a:t>Day Distribution:</a:t>
            </a:r>
          </a:p>
          <a:p>
            <a:r>
              <a:rPr lang="en-US" sz="2000" b="1" i="1" dirty="0">
                <a:solidFill>
                  <a:schemeClr val="tx1">
                    <a:lumMod val="75000"/>
                    <a:lumOff val="25000"/>
                  </a:schemeClr>
                </a:solidFill>
                <a:effectLst/>
              </a:rPr>
              <a:t>The counts for most days appear fairly consistent, suggesting uniform distribution of data across the month.</a:t>
            </a:r>
          </a:p>
          <a:p>
            <a:r>
              <a:rPr lang="en-US" sz="2000" b="1" i="1" dirty="0">
                <a:solidFill>
                  <a:schemeClr val="tx1">
                    <a:lumMod val="75000"/>
                    <a:lumOff val="25000"/>
                  </a:schemeClr>
                </a:solidFill>
                <a:effectLst/>
              </a:rPr>
              <a:t>However, days 30 and 31 show a noticeable drop in frequency.</a:t>
            </a:r>
            <a:endParaRPr lang="en-US" sz="2000" dirty="0">
              <a:solidFill>
                <a:schemeClr val="tx1">
                  <a:lumMod val="75000"/>
                  <a:lumOff val="25000"/>
                </a:schemeClr>
              </a:solidFill>
            </a:endParaRPr>
          </a:p>
        </p:txBody>
      </p:sp>
      <p:sp>
        <p:nvSpPr>
          <p:cNvPr id="7194" name="Rectangle 7184">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7195" name="Rectangle 7186">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7103B48A-4F9C-956F-497B-3F8CA5CC5B6C}"/>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12</a:t>
            </a:fld>
            <a:endParaRPr lang="en-US">
              <a:solidFill>
                <a:srgbClr val="FFFFFF"/>
              </a:solidFill>
            </a:endParaRPr>
          </a:p>
        </p:txBody>
      </p:sp>
      <p:pic>
        <p:nvPicPr>
          <p:cNvPr id="4" name="صورة 3">
            <a:extLst>
              <a:ext uri="{FF2B5EF4-FFF2-40B4-BE49-F238E27FC236}">
                <a16:creationId xmlns:a16="http://schemas.microsoft.com/office/drawing/2014/main" id="{FB00684E-8360-6808-1333-9188B930F8B3}"/>
              </a:ext>
            </a:extLst>
          </p:cNvPr>
          <p:cNvPicPr>
            <a:picLocks noChangeAspect="1"/>
          </p:cNvPicPr>
          <p:nvPr/>
        </p:nvPicPr>
        <p:blipFill>
          <a:blip r:embed="rId2"/>
          <a:stretch>
            <a:fillRect/>
          </a:stretch>
        </p:blipFill>
        <p:spPr>
          <a:xfrm>
            <a:off x="-1" y="0"/>
            <a:ext cx="6526008" cy="6858000"/>
          </a:xfrm>
          <a:prstGeom prst="rect">
            <a:avLst/>
          </a:prstGeom>
        </p:spPr>
      </p:pic>
    </p:spTree>
    <p:extLst>
      <p:ext uri="{BB962C8B-B14F-4D97-AF65-F5344CB8AC3E}">
        <p14:creationId xmlns:p14="http://schemas.microsoft.com/office/powerpoint/2010/main" val="18538512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AB16B5B-D926-6AA5-8D8D-09F49B925C09}"/>
            </a:ext>
          </a:extLst>
        </p:cNvPr>
        <p:cNvGrpSpPr/>
        <p:nvPr/>
      </p:nvGrpSpPr>
      <p:grpSpPr>
        <a:xfrm>
          <a:off x="0" y="0"/>
          <a:ext cx="0" cy="0"/>
          <a:chOff x="0" y="0"/>
          <a:chExt cx="0" cy="0"/>
        </a:xfrm>
      </p:grpSpPr>
      <p:sp>
        <p:nvSpPr>
          <p:cNvPr id="8249" name="Rectangle 824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251" name="Rectangle 825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8253" name="Straight Connector 825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8255" name="Rectangle 8254">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D07ED6-373F-0C51-DDAF-67061D187D88}"/>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800" b="1">
                <a:solidFill>
                  <a:schemeClr val="tx1">
                    <a:lumMod val="75000"/>
                    <a:lumOff val="25000"/>
                  </a:schemeClr>
                </a:solidFill>
              </a:rPr>
              <a:t>How Many Cars Are in Each Month?</a:t>
            </a:r>
            <a:endParaRPr lang="en-US" sz="4800" b="1" dirty="0">
              <a:solidFill>
                <a:schemeClr val="tx1">
                  <a:lumMod val="75000"/>
                  <a:lumOff val="25000"/>
                </a:schemeClr>
              </a:solidFill>
            </a:endParaRPr>
          </a:p>
        </p:txBody>
      </p:sp>
      <p:pic>
        <p:nvPicPr>
          <p:cNvPr id="4" name="صورة 3">
            <a:extLst>
              <a:ext uri="{FF2B5EF4-FFF2-40B4-BE49-F238E27FC236}">
                <a16:creationId xmlns:a16="http://schemas.microsoft.com/office/drawing/2014/main" id="{88ABF905-CEC0-49F8-C731-E8F324484BBF}"/>
              </a:ext>
            </a:extLst>
          </p:cNvPr>
          <p:cNvPicPr>
            <a:picLocks noChangeAspect="1"/>
          </p:cNvPicPr>
          <p:nvPr/>
        </p:nvPicPr>
        <p:blipFill>
          <a:blip r:embed="rId2"/>
          <a:stretch>
            <a:fillRect/>
          </a:stretch>
        </p:blipFill>
        <p:spPr>
          <a:xfrm>
            <a:off x="643192" y="1708452"/>
            <a:ext cx="5451627" cy="3121055"/>
          </a:xfrm>
          <a:prstGeom prst="rect">
            <a:avLst/>
          </a:prstGeom>
        </p:spPr>
      </p:pic>
      <p:cxnSp>
        <p:nvCxnSpPr>
          <p:cNvPr id="8257" name="Straight Connector 8256">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C01B284-D7E5-7154-5828-B9CC861CAE24}"/>
              </a:ext>
            </a:extLst>
          </p:cNvPr>
          <p:cNvSpPr>
            <a:spLocks noGrp="1"/>
          </p:cNvSpPr>
          <p:nvPr>
            <p:ph type="body" sz="half" idx="2"/>
          </p:nvPr>
        </p:nvSpPr>
        <p:spPr>
          <a:xfrm>
            <a:off x="6411684" y="2198914"/>
            <a:ext cx="5127172" cy="3670180"/>
          </a:xfrm>
        </p:spPr>
        <p:txBody>
          <a:bodyPr vert="horz" lIns="0" tIns="45720" rIns="0" bIns="45720" rtlCol="0">
            <a:normAutofit/>
          </a:bodyPr>
          <a:lstStyle/>
          <a:p>
            <a:r>
              <a:rPr lang="en-US" sz="2000" b="1" dirty="0">
                <a:solidFill>
                  <a:schemeClr val="tx1">
                    <a:lumMod val="75000"/>
                    <a:lumOff val="25000"/>
                  </a:schemeClr>
                </a:solidFill>
              </a:rPr>
              <a:t>Most Frequent Months:</a:t>
            </a:r>
          </a:p>
          <a:p>
            <a:r>
              <a:rPr lang="en-US" sz="2000" dirty="0">
                <a:solidFill>
                  <a:schemeClr val="tx1">
                    <a:lumMod val="75000"/>
                    <a:lumOff val="25000"/>
                  </a:schemeClr>
                </a:solidFill>
              </a:rPr>
              <a:t>The highest counts appear around month 6 (June) and month 4 (Marsh).</a:t>
            </a:r>
          </a:p>
          <a:p>
            <a:r>
              <a:rPr lang="en-US" sz="2000" b="1" dirty="0">
                <a:solidFill>
                  <a:schemeClr val="tx1">
                    <a:lumMod val="75000"/>
                    <a:lumOff val="25000"/>
                  </a:schemeClr>
                </a:solidFill>
              </a:rPr>
              <a:t>Least Frequent Months:</a:t>
            </a:r>
          </a:p>
          <a:p>
            <a:r>
              <a:rPr lang="en-US" sz="2000" dirty="0">
                <a:solidFill>
                  <a:schemeClr val="tx1">
                    <a:lumMod val="75000"/>
                    <a:lumOff val="25000"/>
                  </a:schemeClr>
                </a:solidFill>
              </a:rPr>
              <a:t>Month 8 (August) shows a noticeably lower frequency compared to others.</a:t>
            </a:r>
          </a:p>
          <a:p>
            <a:endParaRPr lang="en-US" dirty="0">
              <a:solidFill>
                <a:schemeClr val="tx1">
                  <a:lumMod val="75000"/>
                  <a:lumOff val="25000"/>
                </a:schemeClr>
              </a:solidFill>
            </a:endParaRPr>
          </a:p>
        </p:txBody>
      </p:sp>
      <p:sp>
        <p:nvSpPr>
          <p:cNvPr id="8259" name="Rectangle 8258">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261" name="Rectangle 8260">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36B86C1C-725A-BBD8-E3A5-E6AE68C89F4E}"/>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13</a:t>
            </a:fld>
            <a:endParaRPr lang="en-US">
              <a:solidFill>
                <a:srgbClr val="FFFFFF"/>
              </a:solidFill>
            </a:endParaRPr>
          </a:p>
        </p:txBody>
      </p:sp>
    </p:spTree>
    <p:extLst>
      <p:ext uri="{BB962C8B-B14F-4D97-AF65-F5344CB8AC3E}">
        <p14:creationId xmlns:p14="http://schemas.microsoft.com/office/powerpoint/2010/main" val="208992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F75D47-EE9B-6D94-FF68-B688FD86A61D}"/>
            </a:ext>
          </a:extLst>
        </p:cNvPr>
        <p:cNvGrpSpPr/>
        <p:nvPr/>
      </p:nvGrpSpPr>
      <p:grpSpPr>
        <a:xfrm>
          <a:off x="0" y="0"/>
          <a:ext cx="0" cy="0"/>
          <a:chOff x="0" y="0"/>
          <a:chExt cx="0" cy="0"/>
        </a:xfrm>
      </p:grpSpPr>
      <p:sp>
        <p:nvSpPr>
          <p:cNvPr id="9237" name="Rectangle 9222">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238" name="Rectangle 9224">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9239" name="Straight Connector 9226">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240" name="Rectangle 922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5631014-954A-ECD5-7468-26DD99F58B3A}"/>
              </a:ext>
            </a:extLst>
          </p:cNvPr>
          <p:cNvSpPr>
            <a:spLocks noGrp="1"/>
          </p:cNvSpPr>
          <p:nvPr>
            <p:ph type="title"/>
          </p:nvPr>
        </p:nvSpPr>
        <p:spPr>
          <a:xfrm>
            <a:off x="6411685" y="988906"/>
            <a:ext cx="5127171" cy="1096797"/>
          </a:xfrm>
        </p:spPr>
        <p:txBody>
          <a:bodyPr vert="horz" lIns="91440" tIns="45720" rIns="91440" bIns="45720" rtlCol="0" anchor="b">
            <a:normAutofit/>
          </a:bodyPr>
          <a:lstStyle/>
          <a:p>
            <a:pPr algn="l"/>
            <a:r>
              <a:rPr lang="en-US" sz="2400" b="0" i="0" dirty="0">
                <a:solidFill>
                  <a:srgbClr val="1F1F1F"/>
                </a:solidFill>
                <a:effectLst/>
                <a:latin typeface="Roboto" panose="02000000000000000000" pitchFamily="2" charset="0"/>
              </a:rPr>
              <a:t>How Many Cars Are in Each Weekday?</a:t>
            </a:r>
          </a:p>
        </p:txBody>
      </p:sp>
      <p:cxnSp>
        <p:nvCxnSpPr>
          <p:cNvPr id="9241" name="Straight Connector 923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F58F26A7-8789-08B1-6073-E08D2A54525B}"/>
              </a:ext>
            </a:extLst>
          </p:cNvPr>
          <p:cNvSpPr>
            <a:spLocks noGrp="1"/>
          </p:cNvSpPr>
          <p:nvPr>
            <p:ph type="body" sz="half" idx="2"/>
          </p:nvPr>
        </p:nvSpPr>
        <p:spPr>
          <a:xfrm>
            <a:off x="6411684" y="2198914"/>
            <a:ext cx="5127172" cy="3670180"/>
          </a:xfrm>
        </p:spPr>
        <p:txBody>
          <a:bodyPr vert="horz" lIns="0" tIns="45720" rIns="0" bIns="45720" rtlCol="0">
            <a:normAutofit/>
          </a:bodyPr>
          <a:lstStyle/>
          <a:p>
            <a:pPr algn="l"/>
            <a:r>
              <a:rPr lang="en-US" b="1" i="0" dirty="0">
                <a:solidFill>
                  <a:srgbClr val="1F1F1F"/>
                </a:solidFill>
                <a:effectLst/>
                <a:latin typeface="Roboto" panose="02000000000000000000" pitchFamily="2" charset="0"/>
              </a:rPr>
              <a:t>Analysis of the Weekday Distribution Chart</a:t>
            </a:r>
            <a:endParaRPr lang="en-US" b="0" i="0" dirty="0">
              <a:solidFill>
                <a:srgbClr val="1F1F1F"/>
              </a:solidFill>
              <a:effectLst/>
              <a:latin typeface="Roboto" panose="02000000000000000000" pitchFamily="2" charset="0"/>
            </a:endParaRPr>
          </a:p>
          <a:p>
            <a:pPr algn="l">
              <a:buFont typeface="+mj-lt"/>
              <a:buAutoNum type="arabicPeriod"/>
            </a:pPr>
            <a:r>
              <a:rPr lang="en-US" b="1" i="0" dirty="0">
                <a:solidFill>
                  <a:srgbClr val="1F1F1F"/>
                </a:solidFill>
                <a:effectLst/>
                <a:latin typeface="Roboto" panose="02000000000000000000" pitchFamily="2" charset="0"/>
              </a:rPr>
              <a:t>Most Frequent Day</a:t>
            </a:r>
            <a:r>
              <a:rPr lang="en-US" b="0" i="0" dirty="0">
                <a:solidFill>
                  <a:srgbClr val="1F1F1F"/>
                </a:solidFill>
                <a:effectLst/>
                <a:latin typeface="Roboto" panose="02000000000000000000" pitchFamily="2" charset="0"/>
              </a:rPr>
              <a:t>:</a:t>
            </a:r>
          </a:p>
          <a:p>
            <a:pPr marL="742950" lvl="1" indent="-285750" algn="l">
              <a:buFont typeface="+mj-lt"/>
              <a:buAutoNum type="arabicPeriod"/>
            </a:pPr>
            <a:r>
              <a:rPr lang="en-US" b="1" i="0" dirty="0">
                <a:solidFill>
                  <a:srgbClr val="1F1F1F"/>
                </a:solidFill>
                <a:effectLst/>
                <a:latin typeface="Roboto" panose="02000000000000000000" pitchFamily="2" charset="0"/>
              </a:rPr>
              <a:t>Weekday 4</a:t>
            </a:r>
            <a:r>
              <a:rPr lang="en-US" b="0" i="0" dirty="0">
                <a:solidFill>
                  <a:srgbClr val="1F1F1F"/>
                </a:solidFill>
                <a:effectLst/>
                <a:latin typeface="Roboto" panose="02000000000000000000" pitchFamily="2" charset="0"/>
              </a:rPr>
              <a:t>  has the </a:t>
            </a:r>
            <a:r>
              <a:rPr lang="en-US" b="1" i="0" dirty="0">
                <a:solidFill>
                  <a:srgbClr val="1F1F1F"/>
                </a:solidFill>
                <a:effectLst/>
                <a:latin typeface="Roboto" panose="02000000000000000000" pitchFamily="2" charset="0"/>
              </a:rPr>
              <a:t>highest count ,</a:t>
            </a:r>
            <a:r>
              <a:rPr lang="en-US" b="0" i="0" dirty="0">
                <a:solidFill>
                  <a:srgbClr val="1F1F1F"/>
                </a:solidFill>
                <a:effectLst/>
                <a:latin typeface="Roboto" panose="02000000000000000000" pitchFamily="2" charset="0"/>
              </a:rPr>
              <a:t>suggesting more activity on this day.</a:t>
            </a:r>
          </a:p>
          <a:p>
            <a:pPr algn="l">
              <a:buFont typeface="+mj-lt"/>
              <a:buAutoNum type="arabicPeriod"/>
            </a:pPr>
            <a:r>
              <a:rPr lang="en-US" b="1" i="0" dirty="0">
                <a:solidFill>
                  <a:srgbClr val="1F1F1F"/>
                </a:solidFill>
                <a:effectLst/>
                <a:latin typeface="Roboto" panose="02000000000000000000" pitchFamily="2" charset="0"/>
              </a:rPr>
              <a:t>Least Frequent Day</a:t>
            </a:r>
            <a:r>
              <a:rPr lang="en-US" b="0" i="0" dirty="0">
                <a:solidFill>
                  <a:srgbClr val="1F1F1F"/>
                </a:solidFill>
                <a:effectLst/>
                <a:latin typeface="Roboto" panose="02000000000000000000" pitchFamily="2" charset="0"/>
              </a:rPr>
              <a:t>:</a:t>
            </a:r>
          </a:p>
          <a:p>
            <a:pPr marL="742950" lvl="1" indent="-285750" algn="l">
              <a:buFont typeface="+mj-lt"/>
              <a:buAutoNum type="arabicPeriod"/>
            </a:pPr>
            <a:r>
              <a:rPr lang="en-US" b="1" i="0" dirty="0">
                <a:solidFill>
                  <a:srgbClr val="1F1F1F"/>
                </a:solidFill>
                <a:effectLst/>
                <a:latin typeface="Roboto" panose="02000000000000000000" pitchFamily="2" charset="0"/>
              </a:rPr>
              <a:t>Weekday 0</a:t>
            </a:r>
            <a:r>
              <a:rPr lang="en-US" b="0" i="0" dirty="0">
                <a:solidFill>
                  <a:srgbClr val="1F1F1F"/>
                </a:solidFill>
                <a:effectLst/>
                <a:latin typeface="Roboto" panose="02000000000000000000" pitchFamily="2" charset="0"/>
              </a:rPr>
              <a:t>, indicating reduced activity on this day.</a:t>
            </a:r>
          </a:p>
          <a:p>
            <a:pPr algn="l">
              <a:buFont typeface="+mj-lt"/>
              <a:buAutoNum type="arabicPeriod"/>
            </a:pPr>
            <a:r>
              <a:rPr lang="en-US" b="1" i="0" dirty="0">
                <a:solidFill>
                  <a:srgbClr val="1F1F1F"/>
                </a:solidFill>
                <a:effectLst/>
                <a:latin typeface="Roboto" panose="02000000000000000000" pitchFamily="2" charset="0"/>
              </a:rPr>
              <a:t>General Distribution</a:t>
            </a:r>
            <a:r>
              <a:rPr lang="en-US" b="0" i="0" dirty="0">
                <a:solidFill>
                  <a:srgbClr val="1F1F1F"/>
                </a:solidFill>
                <a:effectLst/>
                <a:latin typeface="Roboto" panose="02000000000000000000" pitchFamily="2" charset="0"/>
              </a:rPr>
              <a:t>:</a:t>
            </a:r>
          </a:p>
          <a:p>
            <a:pPr marL="742950" lvl="1" indent="-285750" algn="l">
              <a:buFont typeface="+mj-lt"/>
              <a:buAutoNum type="arabicPeriod"/>
            </a:pPr>
            <a:r>
              <a:rPr lang="en-US" b="0" i="0" dirty="0">
                <a:solidFill>
                  <a:srgbClr val="1F1F1F"/>
                </a:solidFill>
                <a:effectLst/>
                <a:latin typeface="Roboto" panose="02000000000000000000" pitchFamily="2" charset="0"/>
              </a:rPr>
              <a:t>Counts for weekdays are relatively </a:t>
            </a:r>
            <a:r>
              <a:rPr lang="en-US" b="1" i="0" dirty="0">
                <a:solidFill>
                  <a:srgbClr val="1F1F1F"/>
                </a:solidFill>
                <a:effectLst/>
                <a:latin typeface="Roboto" panose="02000000000000000000" pitchFamily="2" charset="0"/>
              </a:rPr>
              <a:t>evenly distributed</a:t>
            </a:r>
            <a:r>
              <a:rPr lang="en-US" b="0" i="0" dirty="0">
                <a:solidFill>
                  <a:srgbClr val="1F1F1F"/>
                </a:solidFill>
                <a:effectLst/>
                <a:latin typeface="Roboto" panose="02000000000000000000" pitchFamily="2" charset="0"/>
              </a:rPr>
              <a:t>, with a slight increase toward the end of the workweek.</a:t>
            </a:r>
          </a:p>
          <a:p>
            <a:endParaRPr lang="en-US" dirty="0">
              <a:solidFill>
                <a:schemeClr val="tx1">
                  <a:lumMod val="75000"/>
                  <a:lumOff val="25000"/>
                </a:schemeClr>
              </a:solidFill>
            </a:endParaRPr>
          </a:p>
        </p:txBody>
      </p:sp>
      <p:sp>
        <p:nvSpPr>
          <p:cNvPr id="9242" name="Rectangle 923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9243" name="Rectangle 923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D122D4D3-6F88-F441-75A7-0D85AC13BE58}"/>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14</a:t>
            </a:fld>
            <a:endParaRPr lang="en-US">
              <a:solidFill>
                <a:srgbClr val="FFFFFF"/>
              </a:solidFill>
            </a:endParaRPr>
          </a:p>
        </p:txBody>
      </p:sp>
      <p:pic>
        <p:nvPicPr>
          <p:cNvPr id="4" name="صورة 3">
            <a:extLst>
              <a:ext uri="{FF2B5EF4-FFF2-40B4-BE49-F238E27FC236}">
                <a16:creationId xmlns:a16="http://schemas.microsoft.com/office/drawing/2014/main" id="{FA60B927-4794-8392-08FD-736ACC6D1EFB}"/>
              </a:ext>
            </a:extLst>
          </p:cNvPr>
          <p:cNvPicPr>
            <a:picLocks noChangeAspect="1"/>
          </p:cNvPicPr>
          <p:nvPr/>
        </p:nvPicPr>
        <p:blipFill>
          <a:blip r:embed="rId2"/>
          <a:stretch>
            <a:fillRect/>
          </a:stretch>
        </p:blipFill>
        <p:spPr>
          <a:xfrm>
            <a:off x="0" y="1202946"/>
            <a:ext cx="6096000" cy="3743325"/>
          </a:xfrm>
          <a:prstGeom prst="rect">
            <a:avLst/>
          </a:prstGeom>
        </p:spPr>
      </p:pic>
    </p:spTree>
    <p:extLst>
      <p:ext uri="{BB962C8B-B14F-4D97-AF65-F5344CB8AC3E}">
        <p14:creationId xmlns:p14="http://schemas.microsoft.com/office/powerpoint/2010/main" val="3066947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CEC914-F444-BF32-C797-D49BDC0094A5}"/>
            </a:ext>
          </a:extLst>
        </p:cNvPr>
        <p:cNvGrpSpPr/>
        <p:nvPr/>
      </p:nvGrpSpPr>
      <p:grpSpPr>
        <a:xfrm>
          <a:off x="0" y="0"/>
          <a:ext cx="0" cy="0"/>
          <a:chOff x="0" y="0"/>
          <a:chExt cx="0" cy="0"/>
        </a:xfrm>
      </p:grpSpPr>
      <p:sp>
        <p:nvSpPr>
          <p:cNvPr id="10272" name="Rectangle 1027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274" name="Rectangle 1027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276" name="Straight Connector 1027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278" name="Rectangle 10277">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A0A0C7-0B1F-D858-1944-04C13A1C99C7}"/>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100" b="1" i="0" dirty="0">
                <a:solidFill>
                  <a:schemeClr val="tx1">
                    <a:lumMod val="75000"/>
                    <a:lumOff val="25000"/>
                  </a:schemeClr>
                </a:solidFill>
                <a:effectLst/>
              </a:rPr>
              <a:t>How Many Cars Are in Each Year?</a:t>
            </a:r>
            <a:endParaRPr lang="en-US" sz="4100" b="0" i="0" dirty="0">
              <a:solidFill>
                <a:schemeClr val="tx1">
                  <a:lumMod val="75000"/>
                  <a:lumOff val="25000"/>
                </a:schemeClr>
              </a:solidFill>
              <a:effectLst/>
            </a:endParaRPr>
          </a:p>
        </p:txBody>
      </p:sp>
      <p:cxnSp>
        <p:nvCxnSpPr>
          <p:cNvPr id="10280" name="Straight Connector 10279">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7FFB928-BB8B-5752-8C0E-3E6196998499}"/>
              </a:ext>
            </a:extLst>
          </p:cNvPr>
          <p:cNvSpPr>
            <a:spLocks noGrp="1"/>
          </p:cNvSpPr>
          <p:nvPr>
            <p:ph type="body" sz="half" idx="2"/>
          </p:nvPr>
        </p:nvSpPr>
        <p:spPr>
          <a:xfrm>
            <a:off x="6411684" y="2198914"/>
            <a:ext cx="5127172" cy="3670180"/>
          </a:xfrm>
        </p:spPr>
        <p:txBody>
          <a:bodyPr vert="horz" lIns="0" tIns="45720" rIns="0" bIns="45720" rtlCol="0">
            <a:noAutofit/>
          </a:bodyPr>
          <a:lstStyle/>
          <a:p>
            <a:r>
              <a:rPr lang="en-US" sz="2000" b="1" dirty="0">
                <a:solidFill>
                  <a:schemeClr val="tx1">
                    <a:lumMod val="75000"/>
                    <a:lumOff val="25000"/>
                  </a:schemeClr>
                </a:solidFill>
              </a:rPr>
              <a:t>Highest Count: </a:t>
            </a:r>
            <a:r>
              <a:rPr lang="en-US" sz="2000" dirty="0">
                <a:solidFill>
                  <a:schemeClr val="tx1">
                    <a:lumMod val="75000"/>
                    <a:lumOff val="25000"/>
                  </a:schemeClr>
                </a:solidFill>
              </a:rPr>
              <a:t>2012 is the most frequent year.</a:t>
            </a:r>
          </a:p>
          <a:p>
            <a:r>
              <a:rPr lang="en-US" sz="2000" b="1" dirty="0">
                <a:solidFill>
                  <a:schemeClr val="tx1">
                    <a:lumMod val="75000"/>
                    <a:lumOff val="25000"/>
                  </a:schemeClr>
                </a:solidFill>
              </a:rPr>
              <a:t>Lowest Count: </a:t>
            </a:r>
            <a:r>
              <a:rPr lang="en-US" sz="2000" dirty="0">
                <a:solidFill>
                  <a:schemeClr val="tx1">
                    <a:lumMod val="75000"/>
                    <a:lumOff val="25000"/>
                  </a:schemeClr>
                </a:solidFill>
              </a:rPr>
              <a:t>2015 is the least frequent year.</a:t>
            </a:r>
          </a:p>
          <a:p>
            <a:r>
              <a:rPr lang="en-US" sz="2000" dirty="0">
                <a:solidFill>
                  <a:schemeClr val="tx1">
                    <a:lumMod val="75000"/>
                    <a:lumOff val="25000"/>
                  </a:schemeClr>
                </a:solidFill>
              </a:rPr>
              <a:t>There is a gradual increase in frequency until the peak in 2012.</a:t>
            </a:r>
          </a:p>
          <a:p>
            <a:r>
              <a:rPr lang="en-US" sz="2000" dirty="0">
                <a:solidFill>
                  <a:schemeClr val="tx1">
                    <a:lumMod val="75000"/>
                    <a:lumOff val="25000"/>
                  </a:schemeClr>
                </a:solidFill>
              </a:rPr>
              <a:t>After 2012, there is a gradual decline leading to a significant drop in 2015.</a:t>
            </a:r>
          </a:p>
        </p:txBody>
      </p:sp>
      <p:sp>
        <p:nvSpPr>
          <p:cNvPr id="10282" name="Rectangle 10281">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284" name="Rectangle 10283">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EE77B2C4-1DEA-11F0-C218-2CFCAFC6B1B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15</a:t>
            </a:fld>
            <a:endParaRPr lang="en-US">
              <a:solidFill>
                <a:srgbClr val="FFFFFF"/>
              </a:solidFill>
            </a:endParaRPr>
          </a:p>
        </p:txBody>
      </p:sp>
      <p:pic>
        <p:nvPicPr>
          <p:cNvPr id="4" name="صورة 3">
            <a:extLst>
              <a:ext uri="{FF2B5EF4-FFF2-40B4-BE49-F238E27FC236}">
                <a16:creationId xmlns:a16="http://schemas.microsoft.com/office/drawing/2014/main" id="{1D265694-35C2-AABB-FA59-43261AE2BCB0}"/>
              </a:ext>
            </a:extLst>
          </p:cNvPr>
          <p:cNvPicPr>
            <a:picLocks noChangeAspect="1"/>
          </p:cNvPicPr>
          <p:nvPr/>
        </p:nvPicPr>
        <p:blipFill>
          <a:blip r:embed="rId2"/>
          <a:stretch>
            <a:fillRect/>
          </a:stretch>
        </p:blipFill>
        <p:spPr>
          <a:xfrm>
            <a:off x="0" y="1295495"/>
            <a:ext cx="6235908" cy="3743325"/>
          </a:xfrm>
          <a:prstGeom prst="rect">
            <a:avLst/>
          </a:prstGeom>
        </p:spPr>
      </p:pic>
    </p:spTree>
    <p:extLst>
      <p:ext uri="{BB962C8B-B14F-4D97-AF65-F5344CB8AC3E}">
        <p14:creationId xmlns:p14="http://schemas.microsoft.com/office/powerpoint/2010/main" val="41815303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1AF789-C241-DDCD-7619-5B8A528B1A83}"/>
            </a:ext>
          </a:extLst>
        </p:cNvPr>
        <p:cNvGrpSpPr/>
        <p:nvPr/>
      </p:nvGrpSpPr>
      <p:grpSpPr>
        <a:xfrm>
          <a:off x="0" y="0"/>
          <a:ext cx="0" cy="0"/>
          <a:chOff x="0" y="0"/>
          <a:chExt cx="0" cy="0"/>
        </a:xfrm>
      </p:grpSpPr>
      <p:sp>
        <p:nvSpPr>
          <p:cNvPr id="10303" name="Rectangle 10288">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04" name="Rectangle 10290">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0305" name="Straight Connector 10292">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0306" name="Rectangle 10294">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صورة 3">
            <a:extLst>
              <a:ext uri="{FF2B5EF4-FFF2-40B4-BE49-F238E27FC236}">
                <a16:creationId xmlns:a16="http://schemas.microsoft.com/office/drawing/2014/main" id="{D6CA1BC8-B8FC-ABBD-F95E-6B157E1D5CFB}"/>
              </a:ext>
            </a:extLst>
          </p:cNvPr>
          <p:cNvPicPr>
            <a:picLocks noChangeAspect="1"/>
          </p:cNvPicPr>
          <p:nvPr/>
        </p:nvPicPr>
        <p:blipFill>
          <a:blip r:embed="rId2"/>
          <a:stretch>
            <a:fillRect/>
          </a:stretch>
        </p:blipFill>
        <p:spPr>
          <a:xfrm>
            <a:off x="486727" y="339213"/>
            <a:ext cx="4365492" cy="3852833"/>
          </a:xfrm>
          <a:prstGeom prst="rect">
            <a:avLst/>
          </a:prstGeom>
        </p:spPr>
      </p:pic>
      <p:cxnSp>
        <p:nvCxnSpPr>
          <p:cNvPr id="10307" name="Straight Connector 10296">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0308" name="Rectangle 10298">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309" name="Rectangle 10300">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8C382795-E6A8-C9EE-82F0-E9C40B63E59B}"/>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16</a:t>
            </a:fld>
            <a:endParaRPr lang="en-US">
              <a:solidFill>
                <a:srgbClr val="FFFFFF"/>
              </a:solidFill>
            </a:endParaRPr>
          </a:p>
        </p:txBody>
      </p:sp>
      <p:sp>
        <p:nvSpPr>
          <p:cNvPr id="5" name="Rectangle 2">
            <a:extLst>
              <a:ext uri="{FF2B5EF4-FFF2-40B4-BE49-F238E27FC236}">
                <a16:creationId xmlns:a16="http://schemas.microsoft.com/office/drawing/2014/main" id="{C3396484-E6E9-27CC-9927-236B8D496B91}"/>
              </a:ext>
            </a:extLst>
          </p:cNvPr>
          <p:cNvSpPr>
            <a:spLocks noGrp="1" noChangeArrowheads="1"/>
          </p:cNvSpPr>
          <p:nvPr>
            <p:ph type="body" sz="half" idx="2"/>
          </p:nvPr>
        </p:nvSpPr>
        <p:spPr bwMode="auto">
          <a:xfrm>
            <a:off x="5343525" y="2341474"/>
            <a:ext cx="513538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Two main travel directions are most</a:t>
            </a:r>
            <a:endParaRPr kumimoji="0" lang="ar-EG"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 frequent around 0° </a:t>
            </a:r>
            <a:endParaRPr kumimoji="0" lang="ar-EG"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panose="020B0604020202020204" pitchFamily="34" charset="0"/>
              </a:rPr>
              <a:t>(north-south) and ±3° (east-west).</a:t>
            </a:r>
          </a:p>
        </p:txBody>
      </p:sp>
    </p:spTree>
    <p:extLst>
      <p:ext uri="{BB962C8B-B14F-4D97-AF65-F5344CB8AC3E}">
        <p14:creationId xmlns:p14="http://schemas.microsoft.com/office/powerpoint/2010/main" val="21667160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DB96B5-6E35-93C7-3223-DD528F6816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3D4E09-8145-DB02-9EA1-F55369D4A2A5}"/>
              </a:ext>
            </a:extLst>
          </p:cNvPr>
          <p:cNvSpPr>
            <a:spLocks noGrp="1"/>
          </p:cNvSpPr>
          <p:nvPr>
            <p:ph type="title"/>
          </p:nvPr>
        </p:nvSpPr>
        <p:spPr>
          <a:xfrm>
            <a:off x="914733" y="2703621"/>
            <a:ext cx="6916661" cy="1450757"/>
          </a:xfrm>
        </p:spPr>
        <p:txBody>
          <a:bodyPr anchor="b">
            <a:normAutofit/>
          </a:bodyPr>
          <a:lstStyle/>
          <a:p>
            <a:r>
              <a:rPr lang="en-US" sz="5400" kern="1200" spc="-50" baseline="0" dirty="0">
                <a:solidFill>
                  <a:schemeClr val="tx1">
                    <a:lumMod val="75000"/>
                    <a:lumOff val="25000"/>
                  </a:schemeClr>
                </a:solidFill>
                <a:latin typeface="+mj-lt"/>
                <a:ea typeface="+mj-ea"/>
                <a:cs typeface="+mj-cs"/>
              </a:rPr>
              <a:t>Traffic Condition</a:t>
            </a:r>
            <a:r>
              <a:rPr lang="en-US" sz="5400" dirty="0"/>
              <a:t> Impact</a:t>
            </a:r>
          </a:p>
        </p:txBody>
      </p:sp>
      <p:sp>
        <p:nvSpPr>
          <p:cNvPr id="8" name="Slide Number Placeholder 1">
            <a:extLst>
              <a:ext uri="{FF2B5EF4-FFF2-40B4-BE49-F238E27FC236}">
                <a16:creationId xmlns:a16="http://schemas.microsoft.com/office/drawing/2014/main" id="{9BCCE43C-7D69-E186-6513-B4338023CCF6}"/>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17</a:t>
            </a:fld>
            <a:endParaRPr lang="en-US"/>
          </a:p>
        </p:txBody>
      </p:sp>
    </p:spTree>
    <p:extLst>
      <p:ext uri="{BB962C8B-B14F-4D97-AF65-F5344CB8AC3E}">
        <p14:creationId xmlns:p14="http://schemas.microsoft.com/office/powerpoint/2010/main" val="42454954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EAFD0-9832-54F7-E482-26A52DF4BC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231790-E063-E194-F319-437FAF517846}"/>
              </a:ext>
            </a:extLst>
          </p:cNvPr>
          <p:cNvSpPr>
            <a:spLocks noGrp="1"/>
          </p:cNvSpPr>
          <p:nvPr>
            <p:ph type="title"/>
          </p:nvPr>
        </p:nvSpPr>
        <p:spPr>
          <a:xfrm>
            <a:off x="477078" y="516835"/>
            <a:ext cx="3100136" cy="2103875"/>
          </a:xfrm>
        </p:spPr>
        <p:txBody>
          <a:bodyPr>
            <a:normAutofit/>
          </a:bodyPr>
          <a:lstStyle/>
          <a:p>
            <a:r>
              <a:rPr lang="en-US" sz="3600" dirty="0"/>
              <a:t>Think like a </a:t>
            </a:r>
            <a:r>
              <a:rPr lang="en-US" sz="3600" b="1" dirty="0"/>
              <a:t>capitalist</a:t>
            </a:r>
          </a:p>
        </p:txBody>
      </p:sp>
      <p:sp>
        <p:nvSpPr>
          <p:cNvPr id="3" name="Subtitle 2">
            <a:extLst>
              <a:ext uri="{FF2B5EF4-FFF2-40B4-BE49-F238E27FC236}">
                <a16:creationId xmlns:a16="http://schemas.microsoft.com/office/drawing/2014/main" id="{225ED0ED-769A-C422-83E1-46110F09A168}"/>
              </a:ext>
            </a:extLst>
          </p:cNvPr>
          <p:cNvSpPr>
            <a:spLocks noGrp="1"/>
          </p:cNvSpPr>
          <p:nvPr>
            <p:ph idx="1"/>
          </p:nvPr>
        </p:nvSpPr>
        <p:spPr>
          <a:xfrm>
            <a:off x="492371" y="2736574"/>
            <a:ext cx="3084844" cy="3366047"/>
          </a:xfrm>
        </p:spPr>
        <p:txBody>
          <a:bodyPr>
            <a:normAutofit/>
          </a:bodyPr>
          <a:lstStyle/>
          <a:p>
            <a:pPr>
              <a:buFont typeface="Arial" panose="020B0604020202020204" pitchFamily="34" charset="0"/>
              <a:buChar char="•"/>
            </a:pPr>
            <a:r>
              <a:rPr lang="en-US" sz="1500" dirty="0"/>
              <a:t> </a:t>
            </a:r>
            <a:r>
              <a:rPr lang="en-US" sz="2400" dirty="0"/>
              <a:t>if we only thought about profits, what hour should we make the company increase the number of </a:t>
            </a:r>
            <a:r>
              <a:rPr lang="en-US" sz="2400" dirty="0" err="1"/>
              <a:t>ubers</a:t>
            </a:r>
            <a:r>
              <a:rPr lang="en-US" sz="2400" dirty="0"/>
              <a:t> to satisfy the demand and make more profit ?</a:t>
            </a:r>
          </a:p>
          <a:p>
            <a:endParaRPr lang="en-US" sz="1500" dirty="0"/>
          </a:p>
        </p:txBody>
      </p:sp>
      <p:pic>
        <p:nvPicPr>
          <p:cNvPr id="10" name="Picture 9" descr="Calculator, pen, compass, money and a paper with graphs printed on it">
            <a:extLst>
              <a:ext uri="{FF2B5EF4-FFF2-40B4-BE49-F238E27FC236}">
                <a16:creationId xmlns:a16="http://schemas.microsoft.com/office/drawing/2014/main" id="{646BEA28-08DB-20E2-1812-0119BD65FA40}"/>
              </a:ext>
            </a:extLst>
          </p:cNvPr>
          <p:cNvPicPr>
            <a:picLocks noChangeAspect="1"/>
          </p:cNvPicPr>
          <p:nvPr/>
        </p:nvPicPr>
        <p:blipFill>
          <a:blip r:embed="rId2"/>
          <a:srcRect l="16083" r="12656" b="-1"/>
          <a:stretch/>
        </p:blipFill>
        <p:spPr>
          <a:xfrm>
            <a:off x="4075043" y="10"/>
            <a:ext cx="8111272" cy="6857990"/>
          </a:xfrm>
          <a:prstGeom prst="rect">
            <a:avLst/>
          </a:prstGeom>
        </p:spPr>
      </p:pic>
      <p:sp>
        <p:nvSpPr>
          <p:cNvPr id="8" name="Slide Number Placeholder 1">
            <a:extLst>
              <a:ext uri="{FF2B5EF4-FFF2-40B4-BE49-F238E27FC236}">
                <a16:creationId xmlns:a16="http://schemas.microsoft.com/office/drawing/2014/main" id="{F969626D-C3CC-05D2-6234-4EF4C9B101E8}"/>
              </a:ext>
            </a:extLst>
          </p:cNvPr>
          <p:cNvSpPr>
            <a:spLocks noGrp="1"/>
          </p:cNvSpPr>
          <p:nvPr>
            <p:ph type="sldNum" sz="quarter" idx="12"/>
          </p:nvPr>
        </p:nvSpPr>
        <p:spPr>
          <a:xfrm>
            <a:off x="10609742" y="6459785"/>
            <a:ext cx="602741" cy="365125"/>
          </a:xfrm>
        </p:spPr>
        <p:txBody>
          <a:bodyPr>
            <a:normAutofit/>
          </a:bodyPr>
          <a:lstStyle/>
          <a:p>
            <a:pPr>
              <a:spcAft>
                <a:spcPts val="600"/>
              </a:spcAft>
            </a:pPr>
            <a:fld id="{294A09A9-5501-47C1-A89A-A340965A2BE2}" type="slidenum">
              <a:rPr lang="en-US" smtClean="0"/>
              <a:pPr>
                <a:spcAft>
                  <a:spcPts val="600"/>
                </a:spcAft>
              </a:pPr>
              <a:t>18</a:t>
            </a:fld>
            <a:endParaRPr lang="en-US"/>
          </a:p>
        </p:txBody>
      </p:sp>
    </p:spTree>
    <p:extLst>
      <p:ext uri="{BB962C8B-B14F-4D97-AF65-F5344CB8AC3E}">
        <p14:creationId xmlns:p14="http://schemas.microsoft.com/office/powerpoint/2010/main" val="18157119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A20B6-FB18-6C40-E9B3-44E941C0E7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6EEDA7-3DDE-7BB6-8AD4-1403793F466F}"/>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Think like a capitalist</a:t>
            </a:r>
          </a:p>
        </p:txBody>
      </p:sp>
      <p:sp>
        <p:nvSpPr>
          <p:cNvPr id="8" name="Slide Number Placeholder 1">
            <a:extLst>
              <a:ext uri="{FF2B5EF4-FFF2-40B4-BE49-F238E27FC236}">
                <a16:creationId xmlns:a16="http://schemas.microsoft.com/office/drawing/2014/main" id="{20E99ECD-6CA0-F802-68DB-F30ED107BA1E}"/>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19</a:t>
            </a:fld>
            <a:endParaRPr lang="en-US"/>
          </a:p>
        </p:txBody>
      </p:sp>
      <p:sp>
        <p:nvSpPr>
          <p:cNvPr id="9" name="TextBox 8">
            <a:extLst>
              <a:ext uri="{FF2B5EF4-FFF2-40B4-BE49-F238E27FC236}">
                <a16:creationId xmlns:a16="http://schemas.microsoft.com/office/drawing/2014/main" id="{E084B825-50C3-6C79-0B74-D59B3A932537}"/>
              </a:ext>
            </a:extLst>
          </p:cNvPr>
          <p:cNvSpPr txBox="1"/>
          <p:nvPr/>
        </p:nvSpPr>
        <p:spPr>
          <a:xfrm>
            <a:off x="279249" y="2507226"/>
            <a:ext cx="3297965" cy="3693319"/>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r>
              <a:rPr lang="en-US" dirty="0">
                <a:solidFill>
                  <a:schemeClr val="bg1"/>
                </a:solidFill>
              </a:rPr>
              <a:t>More </a:t>
            </a:r>
            <a:r>
              <a:rPr lang="en-US" dirty="0" err="1">
                <a:solidFill>
                  <a:schemeClr val="bg1"/>
                </a:solidFill>
              </a:rPr>
              <a:t>ubers</a:t>
            </a:r>
            <a:r>
              <a:rPr lang="en-US" dirty="0">
                <a:solidFill>
                  <a:schemeClr val="bg1"/>
                </a:solidFill>
              </a:rPr>
              <a:t> should be supplied in hours after 5 pm especially at 7 pm hitting the mark of 31262 rides</a:t>
            </a: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endParaRPr lang="en-US" dirty="0">
              <a:solidFill>
                <a:schemeClr val="bg1"/>
              </a:solidFill>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Wingdings" panose="05000000000000000000" pitchFamily="2" charset="2"/>
              <a:buChar char="§"/>
              <a:tabLst/>
            </a:pPr>
            <a:endParaRPr lang="en-US" dirty="0">
              <a:solidFill>
                <a:schemeClr val="bg1"/>
              </a:solidFill>
            </a:endParaRPr>
          </a:p>
          <a:p>
            <a:pPr marL="285750" marR="0" lvl="0" indent="-285750" algn="l" defTabSz="914400" rtl="0" eaLnBrk="0" fontAlgn="base" latinLnBrk="0" hangingPunct="0">
              <a:lnSpc>
                <a:spcPct val="100000"/>
              </a:lnSpc>
              <a:spcBef>
                <a:spcPct val="0"/>
              </a:spcBef>
              <a:spcAft>
                <a:spcPct val="0"/>
              </a:spcAft>
              <a:buClr>
                <a:schemeClr val="accent1"/>
              </a:buClr>
              <a:buSzTx/>
              <a:buFont typeface="Arial" panose="020B0604020202020204" pitchFamily="34" charset="0"/>
              <a:buChar char="•"/>
              <a:tabLst/>
            </a:pPr>
            <a:r>
              <a:rPr lang="en-US" dirty="0">
                <a:solidFill>
                  <a:schemeClr val="bg1"/>
                </a:solidFill>
              </a:rPr>
              <a:t>While 5 am has least </a:t>
            </a:r>
            <a:r>
              <a:rPr lang="en-US" dirty="0" err="1">
                <a:solidFill>
                  <a:schemeClr val="bg1"/>
                </a:solidFill>
              </a:rPr>
              <a:t>ubers</a:t>
            </a:r>
            <a:r>
              <a:rPr lang="en-US" dirty="0">
                <a:solidFill>
                  <a:schemeClr val="bg1"/>
                </a:solidFill>
              </a:rPr>
              <a:t> booked 5000 rides.</a:t>
            </a:r>
          </a:p>
          <a:p>
            <a:pPr marR="0" lvl="0" algn="l" defTabSz="914400" rtl="0" eaLnBrk="0" fontAlgn="base" latinLnBrk="0" hangingPunct="0">
              <a:lnSpc>
                <a:spcPct val="100000"/>
              </a:lnSpc>
              <a:spcBef>
                <a:spcPct val="0"/>
              </a:spcBef>
              <a:spcAft>
                <a:spcPct val="0"/>
              </a:spcAft>
              <a:buClr>
                <a:schemeClr val="accent1"/>
              </a:buClr>
              <a:buSzTx/>
              <a:tabLst/>
            </a:pPr>
            <a:endParaRPr lang="en-US" dirty="0">
              <a:solidFill>
                <a:schemeClr val="bg1"/>
              </a:solidFill>
            </a:endParaRPr>
          </a:p>
          <a:p>
            <a:pPr marR="0" lvl="0" algn="l" defTabSz="914400" rtl="0" eaLnBrk="0" fontAlgn="base" latinLnBrk="0" hangingPunct="0">
              <a:lnSpc>
                <a:spcPct val="100000"/>
              </a:lnSpc>
              <a:spcBef>
                <a:spcPct val="0"/>
              </a:spcBef>
              <a:spcAft>
                <a:spcPct val="0"/>
              </a:spcAft>
              <a:buClr>
                <a:schemeClr val="accent1"/>
              </a:buClr>
              <a:buSzTx/>
              <a:tabLst/>
            </a:pPr>
            <a:r>
              <a:rPr lang="en-US" dirty="0">
                <a:solidFill>
                  <a:schemeClr val="bg1"/>
                </a:solidFill>
              </a:rPr>
              <a:t>But shouldn’t this be related to traffic ? If there is way demand that should lead to more traffic.</a:t>
            </a:r>
          </a:p>
        </p:txBody>
      </p:sp>
      <p:pic>
        <p:nvPicPr>
          <p:cNvPr id="4" name="Picture 3">
            <a:extLst>
              <a:ext uri="{FF2B5EF4-FFF2-40B4-BE49-F238E27FC236}">
                <a16:creationId xmlns:a16="http://schemas.microsoft.com/office/drawing/2014/main" id="{902F021F-1882-B4F6-3C6B-28F6678B5A26}"/>
              </a:ext>
            </a:extLst>
          </p:cNvPr>
          <p:cNvPicPr>
            <a:picLocks noChangeAspect="1"/>
          </p:cNvPicPr>
          <p:nvPr/>
        </p:nvPicPr>
        <p:blipFill>
          <a:blip r:embed="rId2"/>
          <a:stretch>
            <a:fillRect/>
          </a:stretch>
        </p:blipFill>
        <p:spPr>
          <a:xfrm>
            <a:off x="4310740" y="833494"/>
            <a:ext cx="7602011" cy="5191012"/>
          </a:xfrm>
          <a:prstGeom prst="rect">
            <a:avLst/>
          </a:prstGeom>
        </p:spPr>
      </p:pic>
    </p:spTree>
    <p:extLst>
      <p:ext uri="{BB962C8B-B14F-4D97-AF65-F5344CB8AC3E}">
        <p14:creationId xmlns:p14="http://schemas.microsoft.com/office/powerpoint/2010/main" val="230803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p:txBody>
          <a:bodyPr>
            <a:normAutofit/>
          </a:bodyPr>
          <a:lstStyle/>
          <a:p>
            <a:r>
              <a:rPr lang="en-US" sz="4000" b="1" spc="600" dirty="0">
                <a:ln w="28575">
                  <a:noFill/>
                  <a:prstDash val="solid"/>
                </a:ln>
                <a:solidFill>
                  <a:schemeClr val="bg1"/>
                </a:solidFill>
                <a:latin typeface="Tw Cen MT" panose="020B0602020104020603" pitchFamily="34" charset="77"/>
              </a:rPr>
              <a:t>CONTENTS</a:t>
            </a:r>
            <a:endParaRPr lang="en-US" dirty="0"/>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p:txBody>
          <a:bodyPr/>
          <a:lstStyle/>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Introduction</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Data Understanding</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Data Cleaning</a:t>
            </a:r>
          </a:p>
          <a:p>
            <a:pPr marL="342900" indent="-342900" algn="l">
              <a:lnSpc>
                <a:spcPct val="150000"/>
              </a:lnSpc>
              <a:buClr>
                <a:schemeClr val="accent6"/>
              </a:buClr>
              <a:buFont typeface="Courier New" panose="02070309020205020404" pitchFamily="49" charset="0"/>
              <a:buChar char="o"/>
            </a:pPr>
            <a:r>
              <a:rPr lang="en-US" dirty="0">
                <a:solidFill>
                  <a:schemeClr val="tx1"/>
                </a:solidFill>
                <a:latin typeface="Segoe UI Light" panose="020B0502040204020203" pitchFamily="34" charset="0"/>
                <a:cs typeface="Segoe UI Light" panose="020B0502040204020203" pitchFamily="34" charset="0"/>
              </a:rPr>
              <a:t>Data Analysis</a:t>
            </a:r>
          </a:p>
        </p:txBody>
      </p:sp>
      <p:sp>
        <p:nvSpPr>
          <p:cNvPr id="5" name="Slide Number Placeholder 4">
            <a:extLst>
              <a:ext uri="{FF2B5EF4-FFF2-40B4-BE49-F238E27FC236}">
                <a16:creationId xmlns:a16="http://schemas.microsoft.com/office/drawing/2014/main" id="{9157728F-9EA1-A705-8E4D-B7823E4F4C26}"/>
              </a:ext>
            </a:extLst>
          </p:cNvPr>
          <p:cNvSpPr>
            <a:spLocks noGrp="1"/>
          </p:cNvSpPr>
          <p:nvPr>
            <p:ph type="sldNum" sz="quarter" idx="12"/>
          </p:nvPr>
        </p:nvSpPr>
        <p:spPr/>
        <p:txBody>
          <a:bodyPr/>
          <a:lstStyle/>
          <a:p>
            <a:fld id="{294A09A9-5501-47C1-A89A-A340965A2BE2}" type="slidenum">
              <a:rPr lang="en-US" smtClean="0"/>
              <a:pPr/>
              <a:t>2</a:t>
            </a:fld>
            <a:endParaRPr lang="en-US" dirty="0"/>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BAA45E-CA64-6C9B-BE94-608615E5DF38}"/>
            </a:ext>
          </a:extLst>
        </p:cNvPr>
        <p:cNvGrpSpPr/>
        <p:nvPr/>
      </p:nvGrpSpPr>
      <p:grpSpPr>
        <a:xfrm>
          <a:off x="0" y="0"/>
          <a:ext cx="0" cy="0"/>
          <a:chOff x="0" y="0"/>
          <a:chExt cx="0" cy="0"/>
        </a:xfrm>
      </p:grpSpPr>
      <p:sp>
        <p:nvSpPr>
          <p:cNvPr id="13336" name="Rectangle 13335">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338" name="Rectangle 13337">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340" name="Straight Connector 13339">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3342" name="Rectangle 13341">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4D25AF-E415-3F1D-8B22-C84353341A17}"/>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3700" b="1">
                <a:solidFill>
                  <a:schemeClr val="tx1">
                    <a:lumMod val="75000"/>
                    <a:lumOff val="25000"/>
                  </a:schemeClr>
                </a:solidFill>
              </a:rPr>
              <a:t>Distribution of Rides by Hour and Traffic Condition</a:t>
            </a:r>
          </a:p>
        </p:txBody>
      </p:sp>
      <p:pic>
        <p:nvPicPr>
          <p:cNvPr id="4" name="صورة 3">
            <a:extLst>
              <a:ext uri="{FF2B5EF4-FFF2-40B4-BE49-F238E27FC236}">
                <a16:creationId xmlns:a16="http://schemas.microsoft.com/office/drawing/2014/main" id="{8C24FBD6-DFEB-B8AF-780D-1C4555FDE574}"/>
              </a:ext>
            </a:extLst>
          </p:cNvPr>
          <p:cNvPicPr>
            <a:picLocks noChangeAspect="1"/>
          </p:cNvPicPr>
          <p:nvPr/>
        </p:nvPicPr>
        <p:blipFill>
          <a:blip r:embed="rId2"/>
          <a:stretch>
            <a:fillRect/>
          </a:stretch>
        </p:blipFill>
        <p:spPr>
          <a:xfrm>
            <a:off x="643192" y="1790226"/>
            <a:ext cx="5451627" cy="2957506"/>
          </a:xfrm>
          <a:prstGeom prst="rect">
            <a:avLst/>
          </a:prstGeom>
        </p:spPr>
      </p:pic>
      <p:cxnSp>
        <p:nvCxnSpPr>
          <p:cNvPr id="13344" name="Straight Connector 13343">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63F96E5-23E8-64B4-185F-C5BA3492CCDC}"/>
              </a:ext>
            </a:extLst>
          </p:cNvPr>
          <p:cNvSpPr>
            <a:spLocks noGrp="1"/>
          </p:cNvSpPr>
          <p:nvPr>
            <p:ph type="body" sz="half" idx="2"/>
          </p:nvPr>
        </p:nvSpPr>
        <p:spPr>
          <a:xfrm>
            <a:off x="6411684" y="2198914"/>
            <a:ext cx="5127172" cy="3670180"/>
          </a:xfrm>
        </p:spPr>
        <p:txBody>
          <a:bodyPr vert="horz" lIns="0" tIns="45720" rIns="0" bIns="45720" rtlCol="0">
            <a:normAutofit/>
          </a:bodyPr>
          <a:lstStyle/>
          <a:p>
            <a:pPr marL="285750" marR="0" lvl="0" indent="-285750" fontAlgn="base">
              <a:spcBef>
                <a:spcPct val="0"/>
              </a:spcBef>
              <a:spcAft>
                <a:spcPct val="0"/>
              </a:spcAft>
              <a:buSzTx/>
              <a:buFont typeface="Calibri" panose="020F0502020204030204" pitchFamily="34" charset="0"/>
              <a:buChar char="§"/>
              <a:tabLst/>
            </a:pPr>
            <a:endParaRPr kumimoji="0" lang="en-US" altLang="en-US" u="none" strike="noStrike" cap="none" normalizeH="0" baseline="0" dirty="0">
              <a:ln>
                <a:noFill/>
              </a:ln>
              <a:solidFill>
                <a:schemeClr val="tx1">
                  <a:lumMod val="75000"/>
                  <a:lumOff val="25000"/>
                </a:schemeClr>
              </a:solidFill>
              <a:effectLst/>
            </a:endParaRPr>
          </a:p>
          <a:p>
            <a:r>
              <a:rPr lang="en-US" b="1" dirty="0">
                <a:solidFill>
                  <a:schemeClr val="tx1">
                    <a:lumMod val="75000"/>
                    <a:lumOff val="25000"/>
                  </a:schemeClr>
                </a:solidFill>
              </a:rPr>
              <a:t>There are two distinct peak periods for rides:</a:t>
            </a:r>
          </a:p>
          <a:p>
            <a:r>
              <a:rPr lang="en-US" b="1" dirty="0">
                <a:solidFill>
                  <a:schemeClr val="tx1">
                    <a:lumMod val="75000"/>
                    <a:lumOff val="25000"/>
                  </a:schemeClr>
                </a:solidFill>
              </a:rPr>
              <a:t>7 AM - 9 AM and 5 PM - 8 PM are the busiest times, reflecting commuter patterns.</a:t>
            </a:r>
          </a:p>
          <a:p>
            <a:r>
              <a:rPr lang="en-US" b="1" dirty="0">
                <a:solidFill>
                  <a:schemeClr val="tx1">
                    <a:lumMod val="75000"/>
                    <a:lumOff val="25000"/>
                  </a:schemeClr>
                </a:solidFill>
              </a:rPr>
              <a:t>18:00 (6 PM) shows the highest frequency across all traffic conditions.</a:t>
            </a:r>
          </a:p>
          <a:p>
            <a:r>
              <a:rPr lang="en-US" b="1" dirty="0">
                <a:solidFill>
                  <a:schemeClr val="tx1">
                    <a:lumMod val="75000"/>
                    <a:lumOff val="25000"/>
                  </a:schemeClr>
                </a:solidFill>
              </a:rPr>
              <a:t>Between these peaks, rides are less congested, with smoother traffic flow.</a:t>
            </a:r>
          </a:p>
          <a:p>
            <a:r>
              <a:rPr lang="en-US" b="1" dirty="0">
                <a:solidFill>
                  <a:schemeClr val="tx1">
                    <a:lumMod val="75000"/>
                    <a:lumOff val="25000"/>
                  </a:schemeClr>
                </a:solidFill>
              </a:rPr>
              <a:t>During late-night hours (after 9 PM), rides gradually decrease, reaching the lowest levels between 2-5 AM.</a:t>
            </a:r>
          </a:p>
        </p:txBody>
      </p:sp>
      <p:sp>
        <p:nvSpPr>
          <p:cNvPr id="13346" name="Rectangle 13345">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3348" name="Rectangle 13347">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61E094F3-4426-6FA6-3809-7AD632E2FB1A}"/>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20</a:t>
            </a:fld>
            <a:endParaRPr lang="en-US">
              <a:solidFill>
                <a:srgbClr val="FFFFFF"/>
              </a:solidFill>
            </a:endParaRPr>
          </a:p>
        </p:txBody>
      </p:sp>
    </p:spTree>
    <p:extLst>
      <p:ext uri="{BB962C8B-B14F-4D97-AF65-F5344CB8AC3E}">
        <p14:creationId xmlns:p14="http://schemas.microsoft.com/office/powerpoint/2010/main" val="10127486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318C0D-AAC0-86CD-9F00-A3609238B3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51D7BD-8FA2-E011-568D-F4860C3A7D30}"/>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Think like a capitalist</a:t>
            </a:r>
          </a:p>
        </p:txBody>
      </p:sp>
      <p:sp>
        <p:nvSpPr>
          <p:cNvPr id="9" name="TextBox 8">
            <a:extLst>
              <a:ext uri="{FF2B5EF4-FFF2-40B4-BE49-F238E27FC236}">
                <a16:creationId xmlns:a16="http://schemas.microsoft.com/office/drawing/2014/main" id="{BD34E361-41FE-16B1-305C-8F3E09657EB9}"/>
              </a:ext>
            </a:extLst>
          </p:cNvPr>
          <p:cNvSpPr txBox="1"/>
          <p:nvPr/>
        </p:nvSpPr>
        <p:spPr>
          <a:xfrm>
            <a:off x="492371" y="2653800"/>
            <a:ext cx="3084844" cy="3335519"/>
          </a:xfrm>
          <a:prstGeom prst="rect">
            <a:avLst/>
          </a:prstGeom>
        </p:spPr>
        <p:txBody>
          <a:bodyPr vert="horz" lIns="0" tIns="45720" rIns="0" bIns="45720" rtlCol="0">
            <a:normAutofit/>
          </a:bodyPr>
          <a:lstStyle/>
          <a:p>
            <a:pPr marL="342900" marR="0" lvl="0" indent="-342900" defTabSz="914400" fontAlgn="base">
              <a:lnSpc>
                <a:spcPct val="90000"/>
              </a:lnSpc>
              <a:spcBef>
                <a:spcPct val="0"/>
              </a:spcBef>
              <a:spcAft>
                <a:spcPts val="600"/>
              </a:spcAft>
              <a:buClr>
                <a:schemeClr val="bg1"/>
              </a:buClr>
              <a:buSzTx/>
              <a:buFont typeface="Wingdings" panose="05000000000000000000" pitchFamily="2" charset="2"/>
              <a:buChar char="§"/>
              <a:tabLst/>
            </a:pPr>
            <a:r>
              <a:rPr kumimoji="0" lang="en-US" altLang="en-US" sz="2400" b="0" i="0" u="none" strike="noStrike" cap="none" normalizeH="0" baseline="0" dirty="0">
                <a:ln>
                  <a:noFill/>
                </a:ln>
                <a:solidFill>
                  <a:srgbClr val="FFFFFF"/>
                </a:solidFill>
                <a:effectLst/>
              </a:rPr>
              <a:t>Almost there is equal count of all </a:t>
            </a:r>
            <a:r>
              <a:rPr kumimoji="0" lang="en-US" altLang="en-US" sz="2400" b="0" i="0" u="none" strike="noStrike" cap="none" normalizeH="0" baseline="0" dirty="0" err="1">
                <a:ln>
                  <a:noFill/>
                </a:ln>
                <a:solidFill>
                  <a:srgbClr val="FFFFFF"/>
                </a:solidFill>
                <a:effectLst/>
              </a:rPr>
              <a:t>ubers</a:t>
            </a:r>
            <a:r>
              <a:rPr kumimoji="0" lang="en-US" altLang="en-US" sz="2400" b="0" i="0" u="none" strike="noStrike" cap="none" normalizeH="0" baseline="0" dirty="0">
                <a:ln>
                  <a:noFill/>
                </a:ln>
                <a:solidFill>
                  <a:srgbClr val="FFFFFF"/>
                </a:solidFill>
                <a:effectLst/>
              </a:rPr>
              <a:t> in different 3 types of traffic, this suggests that </a:t>
            </a:r>
            <a:r>
              <a:rPr kumimoji="0" lang="en-US" altLang="en-US" sz="2400" b="0" i="0" u="none" strike="noStrike" cap="none" normalizeH="0" baseline="0" dirty="0" err="1">
                <a:ln>
                  <a:noFill/>
                </a:ln>
                <a:solidFill>
                  <a:srgbClr val="FFFFFF"/>
                </a:solidFill>
                <a:effectLst/>
              </a:rPr>
              <a:t>ubers</a:t>
            </a:r>
            <a:r>
              <a:rPr kumimoji="0" lang="en-US" altLang="en-US" sz="2400" b="0" i="0" u="none" strike="noStrike" cap="none" normalizeH="0" baseline="0" dirty="0">
                <a:ln>
                  <a:noFill/>
                </a:ln>
                <a:solidFill>
                  <a:srgbClr val="FFFFFF"/>
                </a:solidFill>
                <a:effectLst/>
              </a:rPr>
              <a:t> are equally uniformly distributed though all </a:t>
            </a:r>
            <a:r>
              <a:rPr kumimoji="0" lang="en-US" altLang="en-US" sz="2400" b="0" i="0" u="none" strike="noStrike" cap="none" normalizeH="0" baseline="0" dirty="0" err="1">
                <a:ln>
                  <a:noFill/>
                </a:ln>
                <a:solidFill>
                  <a:srgbClr val="FFFFFF"/>
                </a:solidFill>
                <a:effectLst/>
              </a:rPr>
              <a:t>reigons</a:t>
            </a:r>
            <a:r>
              <a:rPr kumimoji="0" lang="en-US" altLang="en-US" sz="2400" b="0" i="0" u="none" strike="noStrike" cap="none" normalizeH="0" baseline="0" dirty="0">
                <a:ln>
                  <a:noFill/>
                </a:ln>
                <a:solidFill>
                  <a:srgbClr val="FFFFFF"/>
                </a:solidFill>
                <a:effectLst/>
              </a:rPr>
              <a:t> </a:t>
            </a:r>
            <a:endParaRPr lang="en-US" sz="2400" dirty="0">
              <a:solidFill>
                <a:srgbClr val="FFFFFF"/>
              </a:solidFill>
            </a:endParaRPr>
          </a:p>
        </p:txBody>
      </p:sp>
      <p:pic>
        <p:nvPicPr>
          <p:cNvPr id="4" name="Picture 3">
            <a:extLst>
              <a:ext uri="{FF2B5EF4-FFF2-40B4-BE49-F238E27FC236}">
                <a16:creationId xmlns:a16="http://schemas.microsoft.com/office/drawing/2014/main" id="{6BF747DF-FB31-A4E3-0734-CF4835ED9764}"/>
              </a:ext>
            </a:extLst>
          </p:cNvPr>
          <p:cNvPicPr>
            <a:picLocks noChangeAspect="1"/>
          </p:cNvPicPr>
          <p:nvPr/>
        </p:nvPicPr>
        <p:blipFill>
          <a:blip r:embed="rId2"/>
          <a:stretch>
            <a:fillRect/>
          </a:stretch>
        </p:blipFill>
        <p:spPr>
          <a:xfrm>
            <a:off x="4278376" y="516835"/>
            <a:ext cx="7832496" cy="5173797"/>
          </a:xfrm>
          <a:prstGeom prst="rect">
            <a:avLst/>
          </a:prstGeom>
        </p:spPr>
      </p:pic>
      <p:sp>
        <p:nvSpPr>
          <p:cNvPr id="8" name="Slide Number Placeholder 1">
            <a:extLst>
              <a:ext uri="{FF2B5EF4-FFF2-40B4-BE49-F238E27FC236}">
                <a16:creationId xmlns:a16="http://schemas.microsoft.com/office/drawing/2014/main" id="{4AF99D2C-B1D8-DC2C-93B4-92599ACAFA1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21</a:t>
            </a:fld>
            <a:endParaRPr lang="en-US"/>
          </a:p>
        </p:txBody>
      </p:sp>
    </p:spTree>
    <p:extLst>
      <p:ext uri="{BB962C8B-B14F-4D97-AF65-F5344CB8AC3E}">
        <p14:creationId xmlns:p14="http://schemas.microsoft.com/office/powerpoint/2010/main" val="12118962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146BA70-211C-E41D-7E20-94D505068661}"/>
            </a:ext>
          </a:extLst>
        </p:cNvPr>
        <p:cNvGrpSpPr/>
        <p:nvPr/>
      </p:nvGrpSpPr>
      <p:grpSpPr>
        <a:xfrm>
          <a:off x="0" y="0"/>
          <a:ext cx="0" cy="0"/>
          <a:chOff x="0" y="0"/>
          <a:chExt cx="0" cy="0"/>
        </a:xfrm>
      </p:grpSpPr>
      <p:sp>
        <p:nvSpPr>
          <p:cNvPr id="14343" name="Rectangle 14342">
            <a:extLst>
              <a:ext uri="{FF2B5EF4-FFF2-40B4-BE49-F238E27FC236}">
                <a16:creationId xmlns:a16="http://schemas.microsoft.com/office/drawing/2014/main" id="{600B5AE2-C5CC-499C-8F2D-249888BE22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345" name="Rectangle 14344">
            <a:extLst>
              <a:ext uri="{FF2B5EF4-FFF2-40B4-BE49-F238E27FC236}">
                <a16:creationId xmlns:a16="http://schemas.microsoft.com/office/drawing/2014/main" id="{BA7A3698-B350-40E5-8475-9BCC41A089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347" name="Straight Connector 14346">
            <a:extLst>
              <a:ext uri="{FF2B5EF4-FFF2-40B4-BE49-F238E27FC236}">
                <a16:creationId xmlns:a16="http://schemas.microsoft.com/office/drawing/2014/main" id="{0AC655C7-EC94-4BE6-84C8-2F9EFBBB278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349" name="Rectangle 14348">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6320666-14E5-4955-CA64-E2C96BFE6918}"/>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400" b="1" kern="1200" spc="-50" baseline="0" dirty="0">
                <a:solidFill>
                  <a:schemeClr val="tx1">
                    <a:lumMod val="75000"/>
                    <a:lumOff val="25000"/>
                  </a:schemeClr>
                </a:solidFill>
                <a:latin typeface="+mj-lt"/>
                <a:ea typeface="+mj-ea"/>
                <a:cs typeface="+mj-cs"/>
              </a:rPr>
              <a:t>Distribution of day by Traffic Condition</a:t>
            </a:r>
          </a:p>
        </p:txBody>
      </p:sp>
      <p:cxnSp>
        <p:nvCxnSpPr>
          <p:cNvPr id="14351" name="Straight Connector 14350">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C61A4FC-0BC7-49A2-DC2A-0B096D775551}"/>
              </a:ext>
            </a:extLst>
          </p:cNvPr>
          <p:cNvSpPr>
            <a:spLocks noGrp="1"/>
          </p:cNvSpPr>
          <p:nvPr>
            <p:ph type="body" sz="half" idx="2"/>
          </p:nvPr>
        </p:nvSpPr>
        <p:spPr>
          <a:xfrm>
            <a:off x="7859485" y="2198913"/>
            <a:ext cx="3690257" cy="3755565"/>
          </a:xfrm>
        </p:spPr>
        <p:txBody>
          <a:bodyPr vert="horz" lIns="0" tIns="45720" rIns="0" bIns="45720" rtlCol="0">
            <a:normAutofit/>
          </a:bodyPr>
          <a:lstStyle/>
          <a:p>
            <a:pPr marL="285750" marR="0" lvl="0" indent="-285750" fontAlgn="base">
              <a:spcBef>
                <a:spcPct val="0"/>
              </a:spcBef>
              <a:spcAft>
                <a:spcPct val="0"/>
              </a:spcAft>
              <a:buSzTx/>
              <a:buFont typeface="Calibri" panose="020F0502020204030204" pitchFamily="34" charset="0"/>
              <a:buChar char="§"/>
              <a:tabLst/>
            </a:pPr>
            <a:r>
              <a:rPr lang="en-US" sz="2000" b="1" dirty="0">
                <a:solidFill>
                  <a:schemeClr val="tx1">
                    <a:lumMod val="75000"/>
                    <a:lumOff val="25000"/>
                  </a:schemeClr>
                </a:solidFill>
              </a:rPr>
              <a:t>Trip frequencies remain consistent throughout the month, except for a sharp spike on day 31.</a:t>
            </a:r>
          </a:p>
        </p:txBody>
      </p:sp>
      <p:sp>
        <p:nvSpPr>
          <p:cNvPr id="14353" name="Rectangle 14352">
            <a:extLst>
              <a:ext uri="{FF2B5EF4-FFF2-40B4-BE49-F238E27FC236}">
                <a16:creationId xmlns:a16="http://schemas.microsoft.com/office/drawing/2014/main" id="{6329CBCE-21AE-419D-AC1F-8ACF510A66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355" name="Rectangle 14354">
            <a:extLst>
              <a:ext uri="{FF2B5EF4-FFF2-40B4-BE49-F238E27FC236}">
                <a16:creationId xmlns:a16="http://schemas.microsoft.com/office/drawing/2014/main" id="{FF2DA012-1414-493D-888F-5D99D0BDA3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3456D7E5-C438-0F8A-6316-B1102BB78E2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22</a:t>
            </a:fld>
            <a:endParaRPr lang="en-US">
              <a:solidFill>
                <a:srgbClr val="FFFFFF"/>
              </a:solidFill>
            </a:endParaRPr>
          </a:p>
        </p:txBody>
      </p:sp>
      <p:pic>
        <p:nvPicPr>
          <p:cNvPr id="5" name="صورة 4">
            <a:extLst>
              <a:ext uri="{FF2B5EF4-FFF2-40B4-BE49-F238E27FC236}">
                <a16:creationId xmlns:a16="http://schemas.microsoft.com/office/drawing/2014/main" id="{9963F4D5-8566-5AC2-A9F5-DFF7F50C75CF}"/>
              </a:ext>
            </a:extLst>
          </p:cNvPr>
          <p:cNvPicPr>
            <a:picLocks noChangeAspect="1"/>
          </p:cNvPicPr>
          <p:nvPr/>
        </p:nvPicPr>
        <p:blipFill>
          <a:blip r:embed="rId2"/>
          <a:stretch>
            <a:fillRect/>
          </a:stretch>
        </p:blipFill>
        <p:spPr>
          <a:xfrm>
            <a:off x="132736" y="814819"/>
            <a:ext cx="6705600" cy="3743325"/>
          </a:xfrm>
          <a:prstGeom prst="rect">
            <a:avLst/>
          </a:prstGeom>
        </p:spPr>
      </p:pic>
    </p:spTree>
    <p:extLst>
      <p:ext uri="{BB962C8B-B14F-4D97-AF65-F5344CB8AC3E}">
        <p14:creationId xmlns:p14="http://schemas.microsoft.com/office/powerpoint/2010/main" val="23691864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8F7D11-D01E-595E-06B0-7B634A01801F}"/>
            </a:ext>
          </a:extLst>
        </p:cNvPr>
        <p:cNvGrpSpPr/>
        <p:nvPr/>
      </p:nvGrpSpPr>
      <p:grpSpPr>
        <a:xfrm>
          <a:off x="0" y="0"/>
          <a:ext cx="0" cy="0"/>
          <a:chOff x="0" y="0"/>
          <a:chExt cx="0" cy="0"/>
        </a:xfrm>
      </p:grpSpPr>
      <p:sp>
        <p:nvSpPr>
          <p:cNvPr id="14374" name="Rectangle 14359">
            <a:extLst>
              <a:ext uri="{FF2B5EF4-FFF2-40B4-BE49-F238E27FC236}">
                <a16:creationId xmlns:a16="http://schemas.microsoft.com/office/drawing/2014/main" id="{289C2D87-D226-9D34-3529-751906B47A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375" name="Rectangle 14361">
            <a:extLst>
              <a:ext uri="{FF2B5EF4-FFF2-40B4-BE49-F238E27FC236}">
                <a16:creationId xmlns:a16="http://schemas.microsoft.com/office/drawing/2014/main" id="{C9BDF5D0-D99B-76BD-3CC1-9A935E4D55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376" name="Straight Connector 14363">
            <a:extLst>
              <a:ext uri="{FF2B5EF4-FFF2-40B4-BE49-F238E27FC236}">
                <a16:creationId xmlns:a16="http://schemas.microsoft.com/office/drawing/2014/main" id="{5A998B3C-A6BF-6A2B-7E39-283B424DC7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377" name="Rectangle 14365">
            <a:extLst>
              <a:ext uri="{FF2B5EF4-FFF2-40B4-BE49-F238E27FC236}">
                <a16:creationId xmlns:a16="http://schemas.microsoft.com/office/drawing/2014/main" id="{69849F67-AD89-0935-799F-52DF0F0239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243FD1C-006C-427D-63A0-86C24C4A00E6}"/>
              </a:ext>
            </a:extLst>
          </p:cNvPr>
          <p:cNvSpPr>
            <a:spLocks noGrp="1"/>
          </p:cNvSpPr>
          <p:nvPr>
            <p:ph type="title"/>
          </p:nvPr>
        </p:nvSpPr>
        <p:spPr>
          <a:xfrm>
            <a:off x="6411685" y="634946"/>
            <a:ext cx="5127171" cy="1450757"/>
          </a:xfrm>
        </p:spPr>
        <p:txBody>
          <a:bodyPr vert="horz" lIns="91440" tIns="45720" rIns="91440" bIns="45720" rtlCol="0" anchor="b">
            <a:normAutofit fontScale="90000"/>
          </a:bodyPr>
          <a:lstStyle/>
          <a:p>
            <a:r>
              <a:rPr lang="en-US" sz="4800" b="1" dirty="0">
                <a:solidFill>
                  <a:schemeClr val="tx1">
                    <a:lumMod val="75000"/>
                    <a:lumOff val="25000"/>
                  </a:schemeClr>
                </a:solidFill>
              </a:rPr>
              <a:t>Distribution of month by Traffic Condition</a:t>
            </a:r>
          </a:p>
        </p:txBody>
      </p:sp>
      <p:cxnSp>
        <p:nvCxnSpPr>
          <p:cNvPr id="14378" name="Straight Connector 14367">
            <a:extLst>
              <a:ext uri="{FF2B5EF4-FFF2-40B4-BE49-F238E27FC236}">
                <a16:creationId xmlns:a16="http://schemas.microsoft.com/office/drawing/2014/main" id="{0B440F3A-F220-093D-9021-FE4C378C69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DF681FA-6059-37C3-2F75-1B23F11EA629}"/>
              </a:ext>
            </a:extLst>
          </p:cNvPr>
          <p:cNvSpPr>
            <a:spLocks noGrp="1"/>
          </p:cNvSpPr>
          <p:nvPr>
            <p:ph type="body" sz="half" idx="2"/>
          </p:nvPr>
        </p:nvSpPr>
        <p:spPr>
          <a:xfrm>
            <a:off x="6411684" y="2198914"/>
            <a:ext cx="5127172" cy="4102312"/>
          </a:xfrm>
        </p:spPr>
        <p:txBody>
          <a:bodyPr vert="horz" lIns="0" tIns="45720" rIns="0" bIns="45720" rtlCol="0">
            <a:noAutofit/>
          </a:bodyPr>
          <a:lstStyle/>
          <a:p>
            <a:pPr marR="0" lvl="0" fontAlgn="base">
              <a:spcBef>
                <a:spcPct val="0"/>
              </a:spcBef>
              <a:spcAft>
                <a:spcPct val="0"/>
              </a:spcAft>
              <a:buSzTx/>
              <a:tabLst/>
            </a:pPr>
            <a:r>
              <a:rPr kumimoji="0" lang="en-US" altLang="en-US" sz="2400" u="none" strike="noStrike" cap="none" normalizeH="0" baseline="0" dirty="0">
                <a:ln>
                  <a:noFill/>
                </a:ln>
                <a:solidFill>
                  <a:schemeClr val="tx1">
                    <a:lumMod val="75000"/>
                    <a:lumOff val="25000"/>
                  </a:schemeClr>
                </a:solidFill>
                <a:effectLst/>
              </a:rPr>
              <a:t>Traffic frequency follows a cyclical pattern, peaking every two months.</a:t>
            </a:r>
          </a:p>
          <a:p>
            <a:pPr marR="0" lvl="0" fontAlgn="base">
              <a:spcBef>
                <a:spcPct val="0"/>
              </a:spcBef>
              <a:spcAft>
                <a:spcPct val="0"/>
              </a:spcAft>
              <a:buSzTx/>
              <a:tabLst/>
            </a:pPr>
            <a:r>
              <a:rPr kumimoji="0" lang="en-US" altLang="en-US" sz="2400" u="none" strike="noStrike" cap="none" normalizeH="0" baseline="0" dirty="0">
                <a:ln>
                  <a:noFill/>
                </a:ln>
                <a:solidFill>
                  <a:schemeClr val="tx1">
                    <a:lumMod val="75000"/>
                    <a:lumOff val="25000"/>
                  </a:schemeClr>
                </a:solidFill>
                <a:effectLst/>
              </a:rPr>
              <a:t>The 3th, 4th, and 5th months have the highest traffic volume.</a:t>
            </a:r>
          </a:p>
          <a:p>
            <a:pPr marR="0" lvl="0" fontAlgn="base">
              <a:spcBef>
                <a:spcPct val="0"/>
              </a:spcBef>
              <a:spcAft>
                <a:spcPct val="0"/>
              </a:spcAft>
              <a:buSzTx/>
              <a:tabLst/>
            </a:pPr>
            <a:r>
              <a:rPr kumimoji="0" lang="en-US" altLang="en-US" sz="2400" u="none" strike="noStrike" cap="none" normalizeH="0" baseline="0" dirty="0">
                <a:ln>
                  <a:noFill/>
                </a:ln>
                <a:solidFill>
                  <a:schemeClr val="tx1">
                    <a:lumMod val="75000"/>
                    <a:lumOff val="25000"/>
                  </a:schemeClr>
                </a:solidFill>
                <a:effectLst/>
              </a:rPr>
              <a:t>Dense Traffic is the most frequent, while Congested Traffic is the least.</a:t>
            </a:r>
          </a:p>
        </p:txBody>
      </p:sp>
      <p:sp>
        <p:nvSpPr>
          <p:cNvPr id="14379" name="Rectangle 14369">
            <a:extLst>
              <a:ext uri="{FF2B5EF4-FFF2-40B4-BE49-F238E27FC236}">
                <a16:creationId xmlns:a16="http://schemas.microsoft.com/office/drawing/2014/main" id="{668C0F51-A6F0-4461-73CD-9CD7CD392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380" name="Rectangle 14371">
            <a:extLst>
              <a:ext uri="{FF2B5EF4-FFF2-40B4-BE49-F238E27FC236}">
                <a16:creationId xmlns:a16="http://schemas.microsoft.com/office/drawing/2014/main" id="{E62A8910-D3C9-6E4D-1A78-C40720BB69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C0172A8A-F38B-DDA5-6F12-AC4BCACCA5B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23</a:t>
            </a:fld>
            <a:endParaRPr lang="en-US">
              <a:solidFill>
                <a:srgbClr val="FFFFFF"/>
              </a:solidFill>
            </a:endParaRPr>
          </a:p>
        </p:txBody>
      </p:sp>
      <p:pic>
        <p:nvPicPr>
          <p:cNvPr id="2050" name="Picture 2">
            <a:extLst>
              <a:ext uri="{FF2B5EF4-FFF2-40B4-BE49-F238E27FC236}">
                <a16:creationId xmlns:a16="http://schemas.microsoft.com/office/drawing/2014/main" id="{3C64037E-541F-939B-0D9B-554F740A74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376830"/>
            <a:ext cx="6033320" cy="3743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14097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47A66EA-6F70-AE34-54E4-F18975E2D53E}"/>
            </a:ext>
          </a:extLst>
        </p:cNvPr>
        <p:cNvGrpSpPr/>
        <p:nvPr/>
      </p:nvGrpSpPr>
      <p:grpSpPr>
        <a:xfrm>
          <a:off x="0" y="0"/>
          <a:ext cx="0" cy="0"/>
          <a:chOff x="0" y="0"/>
          <a:chExt cx="0" cy="0"/>
        </a:xfrm>
      </p:grpSpPr>
      <p:sp>
        <p:nvSpPr>
          <p:cNvPr id="14385" name="Rectangle 1438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387" name="Rectangle 1438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389" name="Straight Connector 1438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391" name="Rectangle 14390">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5F39039-F43B-021E-33E2-539386521709}"/>
              </a:ext>
            </a:extLst>
          </p:cNvPr>
          <p:cNvSpPr>
            <a:spLocks noGrp="1"/>
          </p:cNvSpPr>
          <p:nvPr>
            <p:ph type="title"/>
          </p:nvPr>
        </p:nvSpPr>
        <p:spPr>
          <a:xfrm>
            <a:off x="7859485" y="634946"/>
            <a:ext cx="3690257" cy="1450757"/>
          </a:xfrm>
        </p:spPr>
        <p:txBody>
          <a:bodyPr vert="horz" lIns="91440" tIns="45720" rIns="91440" bIns="45720" rtlCol="0" anchor="b">
            <a:normAutofit/>
          </a:bodyPr>
          <a:lstStyle/>
          <a:p>
            <a:r>
              <a:rPr lang="en-US" sz="3400" b="1" dirty="0">
                <a:solidFill>
                  <a:schemeClr val="tx1">
                    <a:lumMod val="75000"/>
                    <a:lumOff val="25000"/>
                  </a:schemeClr>
                </a:solidFill>
              </a:rPr>
              <a:t>Distribution of weekday by Traffic Condition</a:t>
            </a:r>
          </a:p>
        </p:txBody>
      </p:sp>
      <p:cxnSp>
        <p:nvCxnSpPr>
          <p:cNvPr id="14393" name="Straight Connector 14392">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C1714E2-358D-7768-F43C-812B6E3C8FF9}"/>
              </a:ext>
            </a:extLst>
          </p:cNvPr>
          <p:cNvSpPr>
            <a:spLocks noGrp="1"/>
          </p:cNvSpPr>
          <p:nvPr>
            <p:ph type="body" sz="half" idx="2"/>
          </p:nvPr>
        </p:nvSpPr>
        <p:spPr>
          <a:xfrm>
            <a:off x="7859485" y="2198914"/>
            <a:ext cx="3690257" cy="3670180"/>
          </a:xfrm>
        </p:spPr>
        <p:txBody>
          <a:bodyPr vert="horz" lIns="0" tIns="45720" rIns="0" bIns="45720" rtlCol="0">
            <a:normAutofit/>
          </a:bodyPr>
          <a:lstStyle/>
          <a:p>
            <a:pPr marL="285750" marR="0" lvl="0" indent="-285750" fontAlgn="base">
              <a:spcBef>
                <a:spcPct val="0"/>
              </a:spcBef>
              <a:spcAft>
                <a:spcPts val="600"/>
              </a:spcAft>
              <a:buSzTx/>
              <a:buFont typeface="Arial" panose="020B0604020202020204" pitchFamily="34" charset="0"/>
              <a:buChar char="•"/>
              <a:tabLst/>
            </a:pPr>
            <a:r>
              <a:rPr kumimoji="0" lang="en-US" altLang="en-US" sz="1600" b="1" u="none" strike="noStrike" cap="none" normalizeH="0" baseline="0" dirty="0">
                <a:ln>
                  <a:noFill/>
                </a:ln>
                <a:solidFill>
                  <a:schemeClr val="tx1">
                    <a:lumMod val="75000"/>
                    <a:lumOff val="25000"/>
                  </a:schemeClr>
                </a:solidFill>
                <a:effectLst/>
              </a:rPr>
              <a:t>The frequency remains relatively consistent throughout the week, with slightly higher values on weekdays (Monday to Friday) compared to weekends. The distribution of traffic conditions appears evenly spread across all days, suggesting no significant variation in traffic patterns by day of the week.</a:t>
            </a:r>
          </a:p>
        </p:txBody>
      </p:sp>
      <p:sp>
        <p:nvSpPr>
          <p:cNvPr id="14395" name="Rectangle 14394">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397" name="Rectangle 14396">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E6E28F9B-4FDA-B614-D3BF-0877C8BE33CA}"/>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24</a:t>
            </a:fld>
            <a:endParaRPr lang="en-US">
              <a:solidFill>
                <a:srgbClr val="FFFFFF"/>
              </a:solidFill>
            </a:endParaRPr>
          </a:p>
        </p:txBody>
      </p:sp>
      <p:pic>
        <p:nvPicPr>
          <p:cNvPr id="6" name="صورة 5">
            <a:extLst>
              <a:ext uri="{FF2B5EF4-FFF2-40B4-BE49-F238E27FC236}">
                <a16:creationId xmlns:a16="http://schemas.microsoft.com/office/drawing/2014/main" id="{57B4D848-3EE6-0868-9A5B-16F963BB0B85}"/>
              </a:ext>
            </a:extLst>
          </p:cNvPr>
          <p:cNvPicPr>
            <a:picLocks noChangeAspect="1"/>
          </p:cNvPicPr>
          <p:nvPr/>
        </p:nvPicPr>
        <p:blipFill>
          <a:blip r:embed="rId2"/>
          <a:stretch>
            <a:fillRect/>
          </a:stretch>
        </p:blipFill>
        <p:spPr>
          <a:xfrm>
            <a:off x="0" y="814819"/>
            <a:ext cx="6791325" cy="3743325"/>
          </a:xfrm>
          <a:prstGeom prst="rect">
            <a:avLst/>
          </a:prstGeom>
        </p:spPr>
      </p:pic>
    </p:spTree>
    <p:extLst>
      <p:ext uri="{BB962C8B-B14F-4D97-AF65-F5344CB8AC3E}">
        <p14:creationId xmlns:p14="http://schemas.microsoft.com/office/powerpoint/2010/main" val="1792533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6829E1-BA26-6B25-09CA-FB39D16A13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DE78E-213E-EF74-0158-4489BAB148EE}"/>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Think like a capitalist</a:t>
            </a:r>
          </a:p>
        </p:txBody>
      </p:sp>
      <p:sp>
        <p:nvSpPr>
          <p:cNvPr id="9" name="TextBox 8">
            <a:extLst>
              <a:ext uri="{FF2B5EF4-FFF2-40B4-BE49-F238E27FC236}">
                <a16:creationId xmlns:a16="http://schemas.microsoft.com/office/drawing/2014/main" id="{451B0A5F-E6E2-3548-8372-DC6DFBF35BE3}"/>
              </a:ext>
            </a:extLst>
          </p:cNvPr>
          <p:cNvSpPr txBox="1"/>
          <p:nvPr/>
        </p:nvSpPr>
        <p:spPr>
          <a:xfrm>
            <a:off x="492371" y="2653800"/>
            <a:ext cx="3084844" cy="3335519"/>
          </a:xfrm>
          <a:prstGeom prst="rect">
            <a:avLst/>
          </a:prstGeom>
        </p:spPr>
        <p:txBody>
          <a:bodyPr vert="horz" lIns="0" tIns="45720" rIns="0" bIns="45720" rtlCol="0">
            <a:normAutofit/>
          </a:bodyPr>
          <a:lstStyle/>
          <a:p>
            <a:pPr marL="342900" marR="0" lvl="0" indent="-342900" defTabSz="914400" fontAlgn="base">
              <a:lnSpc>
                <a:spcPct val="90000"/>
              </a:lnSpc>
              <a:spcBef>
                <a:spcPct val="0"/>
              </a:spcBef>
              <a:spcAft>
                <a:spcPts val="600"/>
              </a:spcAft>
              <a:buClr>
                <a:schemeClr val="bg1"/>
              </a:buClr>
              <a:buSzTx/>
              <a:buFont typeface="Wingdings" panose="05000000000000000000" pitchFamily="2" charset="2"/>
              <a:buChar char="§"/>
              <a:tabLst/>
            </a:pPr>
            <a:r>
              <a:rPr kumimoji="0" lang="en-US" altLang="en-US" sz="2400" b="0" i="0" u="none" strike="noStrike" cap="none" normalizeH="0" baseline="0" dirty="0">
                <a:ln>
                  <a:noFill/>
                </a:ln>
                <a:solidFill>
                  <a:srgbClr val="FFFFFF"/>
                </a:solidFill>
                <a:effectLst/>
              </a:rPr>
              <a:t>This supports our claim and make it more general that </a:t>
            </a:r>
            <a:r>
              <a:rPr kumimoji="0" lang="en-US" altLang="en-US" sz="2400" b="0" i="0" u="none" strike="noStrike" cap="none" normalizeH="0" baseline="0" dirty="0" err="1">
                <a:ln>
                  <a:noFill/>
                </a:ln>
                <a:solidFill>
                  <a:srgbClr val="FFFFFF"/>
                </a:solidFill>
                <a:effectLst/>
              </a:rPr>
              <a:t>ubers</a:t>
            </a:r>
            <a:r>
              <a:rPr kumimoji="0" lang="en-US" altLang="en-US" sz="2400" b="0" i="0" u="none" strike="noStrike" cap="none" normalizeH="0" baseline="0" dirty="0">
                <a:ln>
                  <a:noFill/>
                </a:ln>
                <a:solidFill>
                  <a:srgbClr val="FFFFFF"/>
                </a:solidFill>
                <a:effectLst/>
              </a:rPr>
              <a:t> are well distributed, almost all </a:t>
            </a:r>
            <a:r>
              <a:rPr kumimoji="0" lang="en-US" altLang="en-US" sz="2400" b="0" i="0" u="none" strike="noStrike" cap="none" normalizeH="0" baseline="0" dirty="0" err="1">
                <a:ln>
                  <a:noFill/>
                </a:ln>
                <a:solidFill>
                  <a:srgbClr val="FFFFFF"/>
                </a:solidFill>
                <a:effectLst/>
              </a:rPr>
              <a:t>ubers</a:t>
            </a:r>
            <a:r>
              <a:rPr kumimoji="0" lang="en-US" altLang="en-US" sz="2400" b="0" i="0" u="none" strike="noStrike" cap="none" normalizeH="0" baseline="0" dirty="0">
                <a:ln>
                  <a:noFill/>
                </a:ln>
                <a:solidFill>
                  <a:srgbClr val="FFFFFF"/>
                </a:solidFill>
                <a:effectLst/>
              </a:rPr>
              <a:t> are in all types of traffics during the day.</a:t>
            </a:r>
            <a:endParaRPr lang="en-US" sz="2400" dirty="0">
              <a:solidFill>
                <a:srgbClr val="FFFFFF"/>
              </a:solidFill>
            </a:endParaRPr>
          </a:p>
        </p:txBody>
      </p:sp>
      <p:sp>
        <p:nvSpPr>
          <p:cNvPr id="8" name="Slide Number Placeholder 1">
            <a:extLst>
              <a:ext uri="{FF2B5EF4-FFF2-40B4-BE49-F238E27FC236}">
                <a16:creationId xmlns:a16="http://schemas.microsoft.com/office/drawing/2014/main" id="{4A00BF5F-E180-907B-B506-EDB21A39DBD4}"/>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25</a:t>
            </a:fld>
            <a:endParaRPr lang="en-US"/>
          </a:p>
        </p:txBody>
      </p:sp>
      <p:pic>
        <p:nvPicPr>
          <p:cNvPr id="5" name="Picture 4">
            <a:extLst>
              <a:ext uri="{FF2B5EF4-FFF2-40B4-BE49-F238E27FC236}">
                <a16:creationId xmlns:a16="http://schemas.microsoft.com/office/drawing/2014/main" id="{92DCF1FF-2146-B27C-F04C-81D916E0E2F8}"/>
              </a:ext>
            </a:extLst>
          </p:cNvPr>
          <p:cNvPicPr>
            <a:picLocks noChangeAspect="1"/>
          </p:cNvPicPr>
          <p:nvPr/>
        </p:nvPicPr>
        <p:blipFill>
          <a:blip r:embed="rId2"/>
          <a:stretch>
            <a:fillRect/>
          </a:stretch>
        </p:blipFill>
        <p:spPr>
          <a:xfrm>
            <a:off x="4351831" y="468117"/>
            <a:ext cx="7840169" cy="4913352"/>
          </a:xfrm>
          <a:prstGeom prst="rect">
            <a:avLst/>
          </a:prstGeom>
        </p:spPr>
      </p:pic>
    </p:spTree>
    <p:extLst>
      <p:ext uri="{BB962C8B-B14F-4D97-AF65-F5344CB8AC3E}">
        <p14:creationId xmlns:p14="http://schemas.microsoft.com/office/powerpoint/2010/main" val="112862720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624C03-3EB1-9157-411F-F62B525A4F27}"/>
            </a:ext>
          </a:extLst>
        </p:cNvPr>
        <p:cNvGrpSpPr/>
        <p:nvPr/>
      </p:nvGrpSpPr>
      <p:grpSpPr>
        <a:xfrm>
          <a:off x="0" y="0"/>
          <a:ext cx="0" cy="0"/>
          <a:chOff x="0" y="0"/>
          <a:chExt cx="0" cy="0"/>
        </a:xfrm>
      </p:grpSpPr>
      <p:sp>
        <p:nvSpPr>
          <p:cNvPr id="14416" name="Rectangle 14401">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417" name="Rectangle 14403">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418" name="Straight Connector 14405">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419" name="Rectangle 14407">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A8F21B3-038D-AFFB-8FF7-EF5133F263E4}"/>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400" b="1" dirty="0">
                <a:solidFill>
                  <a:schemeClr val="tx1">
                    <a:lumMod val="75000"/>
                    <a:lumOff val="25000"/>
                  </a:schemeClr>
                </a:solidFill>
              </a:rPr>
              <a:t>Distribution of year by Traffic Condition</a:t>
            </a:r>
          </a:p>
        </p:txBody>
      </p:sp>
      <p:cxnSp>
        <p:nvCxnSpPr>
          <p:cNvPr id="14420" name="Straight Connector 14409">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2605A896-BA66-FC52-EDEE-24A2476D677E}"/>
              </a:ext>
            </a:extLst>
          </p:cNvPr>
          <p:cNvSpPr>
            <a:spLocks noGrp="1"/>
          </p:cNvSpPr>
          <p:nvPr>
            <p:ph type="body" sz="half" idx="2"/>
          </p:nvPr>
        </p:nvSpPr>
        <p:spPr>
          <a:xfrm>
            <a:off x="6411684" y="2198913"/>
            <a:ext cx="5127172" cy="3787057"/>
          </a:xfrm>
        </p:spPr>
        <p:txBody>
          <a:bodyPr vert="horz" lIns="0" tIns="45720" rIns="0" bIns="45720" rtlCol="0">
            <a:noAutofit/>
          </a:bodyPr>
          <a:lstStyle/>
          <a:p>
            <a:pPr marL="342900" marR="0" lvl="0" indent="-342900" fontAlgn="base">
              <a:spcBef>
                <a:spcPct val="0"/>
              </a:spcBef>
              <a:spcAft>
                <a:spcPts val="600"/>
              </a:spcAft>
              <a:buSzTx/>
              <a:buFont typeface="Arial" panose="020B0604020202020204" pitchFamily="34" charset="0"/>
              <a:buChar char="•"/>
              <a:tabLst/>
            </a:pPr>
            <a:r>
              <a:rPr kumimoji="0" lang="en-US" altLang="en-US" sz="2000" b="1" u="none" strike="noStrike" cap="none" normalizeH="0" baseline="0" dirty="0">
                <a:ln>
                  <a:noFill/>
                </a:ln>
                <a:solidFill>
                  <a:schemeClr val="tx1">
                    <a:lumMod val="75000"/>
                    <a:lumOff val="25000"/>
                  </a:schemeClr>
                </a:solidFill>
                <a:effectLst/>
              </a:rPr>
              <a:t>The chart shows the distribution of traffic conditions over the years (2009–2015). The frequency of traffic records is relatively consistent across most years, with a noticeable drop in 2015. </a:t>
            </a:r>
          </a:p>
          <a:p>
            <a:pPr marL="342900" marR="0" lvl="0" indent="-342900" fontAlgn="base">
              <a:spcBef>
                <a:spcPct val="0"/>
              </a:spcBef>
              <a:spcAft>
                <a:spcPts val="600"/>
              </a:spcAft>
              <a:buSzTx/>
              <a:buFont typeface="Arial" panose="020B0604020202020204" pitchFamily="34" charset="0"/>
              <a:buChar char="•"/>
              <a:tabLst/>
            </a:pPr>
            <a:r>
              <a:rPr kumimoji="0" lang="en-US" altLang="en-US" sz="2000" b="1" u="none" strike="noStrike" cap="none" normalizeH="0" baseline="0" dirty="0">
                <a:ln>
                  <a:noFill/>
                </a:ln>
                <a:solidFill>
                  <a:schemeClr val="tx1">
                    <a:lumMod val="75000"/>
                    <a:lumOff val="25000"/>
                  </a:schemeClr>
                </a:solidFill>
                <a:effectLst/>
              </a:rPr>
              <a:t>Traffic conditions are evenly distributed throughout the years, indicating no major shifts in traffic patterns during this period.</a:t>
            </a:r>
          </a:p>
        </p:txBody>
      </p:sp>
      <p:sp>
        <p:nvSpPr>
          <p:cNvPr id="14421" name="Rectangle 14411">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422" name="Rectangle 14413">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40D4CE62-BBA3-01A3-C8C3-5A1C8613F68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26</a:t>
            </a:fld>
            <a:endParaRPr lang="en-US">
              <a:solidFill>
                <a:srgbClr val="FFFFFF"/>
              </a:solidFill>
            </a:endParaRPr>
          </a:p>
        </p:txBody>
      </p:sp>
      <p:pic>
        <p:nvPicPr>
          <p:cNvPr id="6" name="صورة 5">
            <a:extLst>
              <a:ext uri="{FF2B5EF4-FFF2-40B4-BE49-F238E27FC236}">
                <a16:creationId xmlns:a16="http://schemas.microsoft.com/office/drawing/2014/main" id="{751D9365-70C3-72F0-C7BB-09A415518959}"/>
              </a:ext>
            </a:extLst>
          </p:cNvPr>
          <p:cNvPicPr>
            <a:picLocks noChangeAspect="1"/>
          </p:cNvPicPr>
          <p:nvPr/>
        </p:nvPicPr>
        <p:blipFill>
          <a:blip r:embed="rId2"/>
          <a:stretch>
            <a:fillRect/>
          </a:stretch>
        </p:blipFill>
        <p:spPr>
          <a:xfrm>
            <a:off x="0" y="947929"/>
            <a:ext cx="6411683" cy="3743325"/>
          </a:xfrm>
          <a:prstGeom prst="rect">
            <a:avLst/>
          </a:prstGeom>
        </p:spPr>
      </p:pic>
    </p:spTree>
    <p:extLst>
      <p:ext uri="{BB962C8B-B14F-4D97-AF65-F5344CB8AC3E}">
        <p14:creationId xmlns:p14="http://schemas.microsoft.com/office/powerpoint/2010/main" val="3823350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DB3701-C168-8375-BD30-01A7360C54D8}"/>
            </a:ext>
          </a:extLst>
        </p:cNvPr>
        <p:cNvGrpSpPr/>
        <p:nvPr/>
      </p:nvGrpSpPr>
      <p:grpSpPr>
        <a:xfrm>
          <a:off x="0" y="0"/>
          <a:ext cx="0" cy="0"/>
          <a:chOff x="0" y="0"/>
          <a:chExt cx="0" cy="0"/>
        </a:xfrm>
      </p:grpSpPr>
      <p:sp>
        <p:nvSpPr>
          <p:cNvPr id="14477" name="Rectangle 1447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479" name="Rectangle 1447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481" name="Straight Connector 14480">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483" name="Rectangle 1448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0281605-C2B6-90CA-F754-32AF904E4B0B}"/>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n-US" sz="4400" b="1">
                <a:solidFill>
                  <a:schemeClr val="tx1">
                    <a:lumMod val="75000"/>
                    <a:lumOff val="25000"/>
                  </a:schemeClr>
                </a:solidFill>
              </a:rPr>
              <a:t>Distribution of bearing by Traffic Condition</a:t>
            </a:r>
          </a:p>
        </p:txBody>
      </p:sp>
      <p:cxnSp>
        <p:nvCxnSpPr>
          <p:cNvPr id="14485" name="Straight Connector 1448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2576BA2-1F95-ACED-11B3-E381F8F46272}"/>
              </a:ext>
            </a:extLst>
          </p:cNvPr>
          <p:cNvSpPr>
            <a:spLocks noGrp="1"/>
          </p:cNvSpPr>
          <p:nvPr>
            <p:ph type="body" sz="half" idx="2"/>
          </p:nvPr>
        </p:nvSpPr>
        <p:spPr>
          <a:xfrm>
            <a:off x="6411684" y="2198914"/>
            <a:ext cx="5127172" cy="3670180"/>
          </a:xfrm>
        </p:spPr>
        <p:txBody>
          <a:bodyPr vert="horz" lIns="0" tIns="45720" rIns="0" bIns="45720" rtlCol="0">
            <a:normAutofit/>
          </a:bodyPr>
          <a:lstStyle/>
          <a:p>
            <a:pPr marL="285750" marR="0" lvl="0" indent="-285750" fontAlgn="base">
              <a:spcBef>
                <a:spcPct val="0"/>
              </a:spcBef>
              <a:spcAft>
                <a:spcPts val="600"/>
              </a:spcAft>
              <a:buSzTx/>
              <a:buFont typeface="Calibri" panose="020F0502020204030204" pitchFamily="34" charset="0"/>
              <a:buChar char="•"/>
              <a:tabLst/>
            </a:pPr>
            <a:r>
              <a:rPr kumimoji="0" lang="en-US" altLang="en-US" b="1" u="none" strike="noStrike" cap="none" normalizeH="0" baseline="0" dirty="0">
                <a:ln>
                  <a:noFill/>
                </a:ln>
                <a:solidFill>
                  <a:schemeClr val="tx1">
                    <a:lumMod val="75000"/>
                    <a:lumOff val="25000"/>
                  </a:schemeClr>
                </a:solidFill>
                <a:effectLst/>
              </a:rPr>
              <a:t>The chart illustrates the distribution of bearing by traffic condition. The data shows two distinct peaks around -1 and +3, indicating these bearing directions are the most frequent across all traffic conditions. </a:t>
            </a:r>
          </a:p>
          <a:p>
            <a:pPr marL="285750" marR="0" lvl="0" indent="-285750" fontAlgn="base">
              <a:spcBef>
                <a:spcPct val="0"/>
              </a:spcBef>
              <a:spcAft>
                <a:spcPts val="600"/>
              </a:spcAft>
              <a:buSzTx/>
              <a:buFont typeface="Calibri" panose="020F0502020204030204" pitchFamily="34" charset="0"/>
              <a:buChar char="•"/>
              <a:tabLst/>
            </a:pPr>
            <a:r>
              <a:rPr kumimoji="0" lang="en-US" altLang="en-US" b="1" u="none" strike="noStrike" cap="none" normalizeH="0" baseline="0" dirty="0">
                <a:ln>
                  <a:noFill/>
                </a:ln>
                <a:solidFill>
                  <a:schemeClr val="tx1">
                    <a:lumMod val="75000"/>
                    <a:lumOff val="25000"/>
                  </a:schemeClr>
                </a:solidFill>
                <a:effectLst/>
              </a:rPr>
              <a:t>The traffic conditions  are evenly distributed across the bearings without significant deviation. </a:t>
            </a:r>
          </a:p>
          <a:p>
            <a:pPr marL="285750" marR="0" lvl="0" indent="-285750" fontAlgn="base">
              <a:spcBef>
                <a:spcPct val="0"/>
              </a:spcBef>
              <a:spcAft>
                <a:spcPts val="600"/>
              </a:spcAft>
              <a:buSzTx/>
              <a:buFont typeface="Calibri" panose="020F0502020204030204" pitchFamily="34" charset="0"/>
              <a:buChar char="•"/>
              <a:tabLst/>
            </a:pPr>
            <a:r>
              <a:rPr kumimoji="0" lang="en-US" altLang="en-US" b="1" u="none" strike="noStrike" cap="none" normalizeH="0" baseline="0" dirty="0">
                <a:ln>
                  <a:noFill/>
                </a:ln>
                <a:solidFill>
                  <a:schemeClr val="tx1">
                    <a:lumMod val="75000"/>
                    <a:lumOff val="25000"/>
                  </a:schemeClr>
                </a:solidFill>
                <a:effectLst/>
              </a:rPr>
              <a:t>There is also a smaller but consistent frequency across other bearing values, suggesting a bimodal distribution.</a:t>
            </a:r>
          </a:p>
        </p:txBody>
      </p:sp>
      <p:sp>
        <p:nvSpPr>
          <p:cNvPr id="14487" name="Rectangle 1448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489" name="Rectangle 1448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D71D62BA-138E-DFFB-734C-28D4D67EC31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27</a:t>
            </a:fld>
            <a:endParaRPr lang="en-US">
              <a:solidFill>
                <a:srgbClr val="FFFFFF"/>
              </a:solidFill>
            </a:endParaRPr>
          </a:p>
        </p:txBody>
      </p:sp>
      <p:pic>
        <p:nvPicPr>
          <p:cNvPr id="6" name="صورة 5">
            <a:extLst>
              <a:ext uri="{FF2B5EF4-FFF2-40B4-BE49-F238E27FC236}">
                <a16:creationId xmlns:a16="http://schemas.microsoft.com/office/drawing/2014/main" id="{F268CB88-F1F9-1610-D426-4979086FDBF8}"/>
              </a:ext>
            </a:extLst>
          </p:cNvPr>
          <p:cNvPicPr>
            <a:picLocks noChangeAspect="1"/>
          </p:cNvPicPr>
          <p:nvPr/>
        </p:nvPicPr>
        <p:blipFill>
          <a:blip r:embed="rId2"/>
          <a:stretch>
            <a:fillRect/>
          </a:stretch>
        </p:blipFill>
        <p:spPr>
          <a:xfrm>
            <a:off x="0" y="719086"/>
            <a:ext cx="6411683" cy="3743325"/>
          </a:xfrm>
          <a:prstGeom prst="rect">
            <a:avLst/>
          </a:prstGeom>
        </p:spPr>
      </p:pic>
    </p:spTree>
    <p:extLst>
      <p:ext uri="{BB962C8B-B14F-4D97-AF65-F5344CB8AC3E}">
        <p14:creationId xmlns:p14="http://schemas.microsoft.com/office/powerpoint/2010/main" val="3566270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2D89657-5362-E9D9-B4C0-57A14189938E}"/>
            </a:ext>
          </a:extLst>
        </p:cNvPr>
        <p:cNvGrpSpPr/>
        <p:nvPr/>
      </p:nvGrpSpPr>
      <p:grpSpPr>
        <a:xfrm>
          <a:off x="0" y="0"/>
          <a:ext cx="0" cy="0"/>
          <a:chOff x="0" y="0"/>
          <a:chExt cx="0" cy="0"/>
        </a:xfrm>
      </p:grpSpPr>
      <p:sp>
        <p:nvSpPr>
          <p:cNvPr id="14477" name="Rectangle 14476">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479" name="Rectangle 14478">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481" name="Straight Connector 14480">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483" name="Rectangle 14482">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D85902-BF6B-683A-53F7-BB8CDCD43C34}"/>
              </a:ext>
            </a:extLst>
          </p:cNvPr>
          <p:cNvSpPr>
            <a:spLocks noGrp="1"/>
          </p:cNvSpPr>
          <p:nvPr>
            <p:ph type="title"/>
          </p:nvPr>
        </p:nvSpPr>
        <p:spPr>
          <a:xfrm>
            <a:off x="6411685" y="457200"/>
            <a:ext cx="5127171" cy="1628503"/>
          </a:xfrm>
        </p:spPr>
        <p:txBody>
          <a:bodyPr vert="horz" lIns="91440" tIns="45720" rIns="91440" bIns="45720" rtlCol="0" anchor="b">
            <a:normAutofit fontScale="90000"/>
          </a:bodyPr>
          <a:lstStyle/>
          <a:p>
            <a:r>
              <a:rPr lang="en-US" sz="4400" b="1" dirty="0">
                <a:solidFill>
                  <a:schemeClr val="tx1">
                    <a:lumMod val="75000"/>
                    <a:lumOff val="25000"/>
                  </a:schemeClr>
                </a:solidFill>
              </a:rPr>
              <a:t>Distribution of </a:t>
            </a:r>
            <a:r>
              <a:rPr kumimoji="0" lang="en-US" altLang="en-US" sz="4400" b="1" u="none" strike="noStrike" cap="none" normalizeH="0" baseline="0" dirty="0">
                <a:ln>
                  <a:noFill/>
                </a:ln>
                <a:solidFill>
                  <a:schemeClr val="tx1">
                    <a:lumMod val="75000"/>
                    <a:lumOff val="25000"/>
                  </a:schemeClr>
                </a:solidFill>
                <a:effectLst/>
              </a:rPr>
              <a:t>Passenger Count</a:t>
            </a:r>
            <a:r>
              <a:rPr lang="en-US" sz="4400" b="1" dirty="0">
                <a:solidFill>
                  <a:schemeClr val="tx1">
                    <a:lumMod val="75000"/>
                    <a:lumOff val="25000"/>
                  </a:schemeClr>
                </a:solidFill>
              </a:rPr>
              <a:t> by Traffic Condition</a:t>
            </a:r>
          </a:p>
        </p:txBody>
      </p:sp>
      <p:cxnSp>
        <p:nvCxnSpPr>
          <p:cNvPr id="14485" name="Straight Connector 14484">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B39960BA-A770-DCF0-5643-86CD5A8E7F26}"/>
              </a:ext>
            </a:extLst>
          </p:cNvPr>
          <p:cNvSpPr>
            <a:spLocks noGrp="1"/>
          </p:cNvSpPr>
          <p:nvPr>
            <p:ph type="body" sz="half" idx="2"/>
          </p:nvPr>
        </p:nvSpPr>
        <p:spPr>
          <a:xfrm>
            <a:off x="6411684" y="2198914"/>
            <a:ext cx="5127172" cy="4069404"/>
          </a:xfrm>
        </p:spPr>
        <p:txBody>
          <a:bodyPr vert="horz" lIns="0" tIns="45720" rIns="0" bIns="45720" rtlCol="0">
            <a:noAutofit/>
          </a:bodyPr>
          <a:lstStyle/>
          <a:p>
            <a:pPr marL="285750" marR="0" lvl="0" indent="-285750" fontAlgn="base">
              <a:spcBef>
                <a:spcPct val="0"/>
              </a:spcBef>
              <a:spcAft>
                <a:spcPts val="600"/>
              </a:spcAft>
              <a:buSzTx/>
              <a:buFont typeface="Arial" panose="020B0604020202020204" pitchFamily="34" charset="0"/>
              <a:buChar char="•"/>
              <a:tabLst/>
            </a:pPr>
            <a:r>
              <a:rPr kumimoji="0" lang="en-US" altLang="en-US" sz="1800" b="1" u="none" strike="noStrike" cap="none" normalizeH="0" baseline="0" dirty="0">
                <a:ln>
                  <a:noFill/>
                </a:ln>
                <a:solidFill>
                  <a:schemeClr val="tx1">
                    <a:lumMod val="75000"/>
                    <a:lumOff val="25000"/>
                  </a:schemeClr>
                </a:solidFill>
                <a:effectLst/>
              </a:rPr>
              <a:t>Majority of Trips Have One Passenger:</a:t>
            </a:r>
          </a:p>
          <a:p>
            <a:pPr marL="285750" marR="0" lvl="0" indent="-285750" fontAlgn="base">
              <a:spcBef>
                <a:spcPct val="0"/>
              </a:spcBef>
              <a:spcAft>
                <a:spcPts val="600"/>
              </a:spcAft>
              <a:buSzTx/>
              <a:buFont typeface="Arial" panose="020B0604020202020204" pitchFamily="34" charset="0"/>
              <a:buChar char="•"/>
              <a:tabLst/>
            </a:pPr>
            <a:r>
              <a:rPr kumimoji="0" lang="en-US" altLang="en-US" sz="1800" b="1" u="none" strike="noStrike" cap="none" normalizeH="0" baseline="0" dirty="0">
                <a:ln>
                  <a:noFill/>
                </a:ln>
                <a:solidFill>
                  <a:schemeClr val="tx1">
                    <a:lumMod val="75000"/>
                    <a:lumOff val="25000"/>
                  </a:schemeClr>
                </a:solidFill>
                <a:effectLst/>
              </a:rPr>
              <a:t>Passenger count = 1 shows the highest frequency (over 5000 trips), indicating that most vehicles carry only one passenger.</a:t>
            </a:r>
          </a:p>
          <a:p>
            <a:pPr marL="285750" marR="0" lvl="0" indent="-285750" fontAlgn="base">
              <a:spcBef>
                <a:spcPct val="0"/>
              </a:spcBef>
              <a:spcAft>
                <a:spcPts val="600"/>
              </a:spcAft>
              <a:buSzTx/>
              <a:buFont typeface="Arial" panose="020B0604020202020204" pitchFamily="34" charset="0"/>
              <a:buChar char="•"/>
              <a:tabLst/>
            </a:pPr>
            <a:endParaRPr kumimoji="0" lang="en-US" altLang="en-US" sz="1800" b="1" u="none" strike="noStrike" cap="none" normalizeH="0" baseline="0" dirty="0">
              <a:ln>
                <a:noFill/>
              </a:ln>
              <a:solidFill>
                <a:schemeClr val="tx1">
                  <a:lumMod val="75000"/>
                  <a:lumOff val="25000"/>
                </a:schemeClr>
              </a:solidFill>
              <a:effectLst/>
            </a:endParaRPr>
          </a:p>
          <a:p>
            <a:pPr marL="285750" marR="0" lvl="0" indent="-285750" fontAlgn="base">
              <a:spcBef>
                <a:spcPct val="0"/>
              </a:spcBef>
              <a:spcAft>
                <a:spcPts val="600"/>
              </a:spcAft>
              <a:buSzTx/>
              <a:buFont typeface="Arial" panose="020B0604020202020204" pitchFamily="34" charset="0"/>
              <a:buChar char="•"/>
              <a:tabLst/>
            </a:pPr>
            <a:r>
              <a:rPr kumimoji="0" lang="en-US" altLang="en-US" sz="1800" b="1" u="none" strike="noStrike" cap="none" normalizeH="0" baseline="0" dirty="0">
                <a:ln>
                  <a:noFill/>
                </a:ln>
                <a:solidFill>
                  <a:schemeClr val="tx1">
                    <a:lumMod val="75000"/>
                    <a:lumOff val="25000"/>
                  </a:schemeClr>
                </a:solidFill>
                <a:effectLst/>
              </a:rPr>
              <a:t>Lower Frequency for Higher Passenger Counts:</a:t>
            </a:r>
          </a:p>
          <a:p>
            <a:pPr marL="285750" marR="0" lvl="0" indent="-285750" fontAlgn="base">
              <a:spcBef>
                <a:spcPct val="0"/>
              </a:spcBef>
              <a:spcAft>
                <a:spcPts val="600"/>
              </a:spcAft>
              <a:buSzTx/>
              <a:buFont typeface="Arial" panose="020B0604020202020204" pitchFamily="34" charset="0"/>
              <a:buChar char="•"/>
              <a:tabLst/>
            </a:pPr>
            <a:r>
              <a:rPr kumimoji="0" lang="en-US" altLang="en-US" sz="1800" b="1" u="none" strike="noStrike" cap="none" normalizeH="0" baseline="0" dirty="0">
                <a:ln>
                  <a:noFill/>
                </a:ln>
                <a:solidFill>
                  <a:schemeClr val="tx1">
                    <a:lumMod val="75000"/>
                    <a:lumOff val="25000"/>
                  </a:schemeClr>
                </a:solidFill>
                <a:effectLst/>
              </a:rPr>
              <a:t>The frequency declines after 1 passenger, with smaller peaks at 2, 3, and 5 passengers, suggesting occasional group rides (e.g., shared transport or family trips).</a:t>
            </a:r>
          </a:p>
          <a:p>
            <a:pPr marL="285750" marR="0" lvl="0" indent="-285750" fontAlgn="base">
              <a:spcBef>
                <a:spcPct val="0"/>
              </a:spcBef>
              <a:spcAft>
                <a:spcPts val="600"/>
              </a:spcAft>
              <a:buSzTx/>
              <a:buFont typeface="Arial" panose="020B0604020202020204" pitchFamily="34" charset="0"/>
              <a:buChar char="•"/>
              <a:tabLst/>
            </a:pPr>
            <a:endParaRPr lang="en-US" altLang="en-US" sz="1800" b="1" dirty="0">
              <a:solidFill>
                <a:schemeClr val="tx1">
                  <a:lumMod val="75000"/>
                  <a:lumOff val="25000"/>
                </a:schemeClr>
              </a:solidFill>
            </a:endParaRPr>
          </a:p>
          <a:p>
            <a:pPr marR="0" lvl="0" fontAlgn="base">
              <a:spcBef>
                <a:spcPct val="0"/>
              </a:spcBef>
              <a:spcAft>
                <a:spcPts val="600"/>
              </a:spcAft>
              <a:buSzTx/>
              <a:tabLst/>
            </a:pPr>
            <a:endParaRPr kumimoji="0" lang="en-US" altLang="en-US" sz="1800" b="1" u="none" strike="noStrike" cap="none" normalizeH="0" baseline="0" dirty="0">
              <a:ln>
                <a:noFill/>
              </a:ln>
              <a:solidFill>
                <a:schemeClr val="tx1">
                  <a:lumMod val="75000"/>
                  <a:lumOff val="25000"/>
                </a:schemeClr>
              </a:solidFill>
              <a:effectLst/>
            </a:endParaRPr>
          </a:p>
        </p:txBody>
      </p:sp>
      <p:sp>
        <p:nvSpPr>
          <p:cNvPr id="14487" name="Rectangle 14486">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489" name="Rectangle 14488">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4F827B67-997B-493E-BB92-E2FFA69801FD}"/>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28</a:t>
            </a:fld>
            <a:endParaRPr lang="en-US">
              <a:solidFill>
                <a:srgbClr val="FFFFFF"/>
              </a:solidFill>
            </a:endParaRPr>
          </a:p>
        </p:txBody>
      </p:sp>
      <p:pic>
        <p:nvPicPr>
          <p:cNvPr id="6" name="صورة 5">
            <a:extLst>
              <a:ext uri="{FF2B5EF4-FFF2-40B4-BE49-F238E27FC236}">
                <a16:creationId xmlns:a16="http://schemas.microsoft.com/office/drawing/2014/main" id="{0FA8E7D8-22FB-D402-311C-71E69E7E67FE}"/>
              </a:ext>
            </a:extLst>
          </p:cNvPr>
          <p:cNvPicPr>
            <a:picLocks noChangeAspect="1"/>
          </p:cNvPicPr>
          <p:nvPr/>
        </p:nvPicPr>
        <p:blipFill>
          <a:blip r:embed="rId2"/>
          <a:stretch>
            <a:fillRect/>
          </a:stretch>
        </p:blipFill>
        <p:spPr>
          <a:xfrm>
            <a:off x="57957" y="947929"/>
            <a:ext cx="6119055" cy="3743325"/>
          </a:xfrm>
          <a:prstGeom prst="rect">
            <a:avLst/>
          </a:prstGeom>
        </p:spPr>
      </p:pic>
    </p:spTree>
    <p:extLst>
      <p:ext uri="{BB962C8B-B14F-4D97-AF65-F5344CB8AC3E}">
        <p14:creationId xmlns:p14="http://schemas.microsoft.com/office/powerpoint/2010/main" val="20788102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F8B4E-F211-DE21-6AA8-4C3C4C2F1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FDAE6-F15F-597D-0450-F0AC464DD86F}"/>
              </a:ext>
            </a:extLst>
          </p:cNvPr>
          <p:cNvSpPr>
            <a:spLocks noGrp="1"/>
          </p:cNvSpPr>
          <p:nvPr>
            <p:ph type="title"/>
          </p:nvPr>
        </p:nvSpPr>
        <p:spPr>
          <a:xfrm>
            <a:off x="890803" y="2484113"/>
            <a:ext cx="4934810" cy="1450757"/>
          </a:xfrm>
        </p:spPr>
        <p:txBody>
          <a:bodyPr anchor="b">
            <a:normAutofit/>
          </a:bodyPr>
          <a:lstStyle/>
          <a:p>
            <a:r>
              <a:rPr lang="en-US" sz="5400" b="1" dirty="0"/>
              <a:t>Weather Impact</a:t>
            </a:r>
          </a:p>
        </p:txBody>
      </p:sp>
      <p:sp>
        <p:nvSpPr>
          <p:cNvPr id="8" name="Slide Number Placeholder 1">
            <a:extLst>
              <a:ext uri="{FF2B5EF4-FFF2-40B4-BE49-F238E27FC236}">
                <a16:creationId xmlns:a16="http://schemas.microsoft.com/office/drawing/2014/main" id="{86248AB8-C187-55C4-BFC5-E404B41E7D33}"/>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29</a:t>
            </a:fld>
            <a:endParaRPr lang="en-US"/>
          </a:p>
        </p:txBody>
      </p:sp>
    </p:spTree>
    <p:extLst>
      <p:ext uri="{BB962C8B-B14F-4D97-AF65-F5344CB8AC3E}">
        <p14:creationId xmlns:p14="http://schemas.microsoft.com/office/powerpoint/2010/main" val="84610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title"/>
          </p:nvPr>
        </p:nvSpPr>
        <p:spPr/>
        <p:txBody>
          <a:bodyPr anchor="b">
            <a:normAutofit/>
          </a:bodyPr>
          <a:lstStyle/>
          <a:p>
            <a:r>
              <a:rPr lang="en-US" sz="6600" dirty="0"/>
              <a:t>INTRODUCTION</a:t>
            </a:r>
          </a:p>
        </p:txBody>
      </p:sp>
      <p:sp>
        <p:nvSpPr>
          <p:cNvPr id="5" name="Subtitle 4">
            <a:extLst>
              <a:ext uri="{FF2B5EF4-FFF2-40B4-BE49-F238E27FC236}">
                <a16:creationId xmlns:a16="http://schemas.microsoft.com/office/drawing/2014/main" id="{131C25B0-D601-8598-31E2-9EF44316B37F}"/>
              </a:ext>
            </a:extLst>
          </p:cNvPr>
          <p:cNvSpPr>
            <a:spLocks noGrp="1"/>
          </p:cNvSpPr>
          <p:nvPr>
            <p:ph idx="1"/>
          </p:nvPr>
        </p:nvSpPr>
        <p:spPr/>
        <p:txBody>
          <a:bodyPr>
            <a:normAutofit/>
          </a:bodyPr>
          <a:lstStyle/>
          <a:p>
            <a:r>
              <a:rPr lang="en-US" sz="3200" dirty="0"/>
              <a:t>In this task, Our goal is to find relationships and trends between different features about huge uber bookings which are 499995 </a:t>
            </a:r>
            <a:r>
              <a:rPr lang="en-US" sz="3200" dirty="0" err="1"/>
              <a:t>ubers</a:t>
            </a:r>
            <a:r>
              <a:rPr lang="en-US" sz="3200" dirty="0"/>
              <a:t> taken for a hotel from 2009 to 2015</a:t>
            </a:r>
          </a:p>
        </p:txBody>
      </p:sp>
      <p:sp>
        <p:nvSpPr>
          <p:cNvPr id="10" name="Slide Number Placeholder 1">
            <a:extLst>
              <a:ext uri="{FF2B5EF4-FFF2-40B4-BE49-F238E27FC236}">
                <a16:creationId xmlns:a16="http://schemas.microsoft.com/office/drawing/2014/main" id="{5E4A0DF9-E89F-BE6B-610B-44D96348BED9}"/>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3</a:t>
            </a:fld>
            <a:endParaRPr lang="en-US"/>
          </a:p>
        </p:txBody>
      </p:sp>
    </p:spTree>
    <p:extLst>
      <p:ext uri="{BB962C8B-B14F-4D97-AF65-F5344CB8AC3E}">
        <p14:creationId xmlns:p14="http://schemas.microsoft.com/office/powerpoint/2010/main" val="33807598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6000"/>
                <a:shade val="99000"/>
                <a:satMod val="140000"/>
              </a:schemeClr>
            </a:gs>
            <a:gs pos="65000">
              <a:schemeClr val="bg1">
                <a:tint val="100000"/>
                <a:shade val="80000"/>
                <a:satMod val="130000"/>
              </a:schemeClr>
            </a:gs>
            <a:gs pos="100000">
              <a:schemeClr val="bg1">
                <a:tint val="100000"/>
                <a:shade val="48000"/>
                <a:satMod val="120000"/>
              </a:schemeClr>
            </a:gs>
          </a:gsLst>
          <a:lin ang="16200000" scaled="0"/>
        </a:gradFill>
        <a:effectLst/>
      </p:bgPr>
    </p:bg>
    <p:spTree>
      <p:nvGrpSpPr>
        <p:cNvPr id="1" name="">
          <a:extLst>
            <a:ext uri="{FF2B5EF4-FFF2-40B4-BE49-F238E27FC236}">
              <a16:creationId xmlns:a16="http://schemas.microsoft.com/office/drawing/2014/main" id="{CE314FBD-70AF-2D88-22A1-A4F982A8AFB1}"/>
            </a:ext>
          </a:extLst>
        </p:cNvPr>
        <p:cNvGrpSpPr/>
        <p:nvPr/>
      </p:nvGrpSpPr>
      <p:grpSpPr>
        <a:xfrm>
          <a:off x="0" y="0"/>
          <a:ext cx="0" cy="0"/>
          <a:chOff x="0" y="0"/>
          <a:chExt cx="0" cy="0"/>
        </a:xfrm>
      </p:grpSpPr>
      <p:sp>
        <p:nvSpPr>
          <p:cNvPr id="33" name="Rectangle 32">
            <a:extLst>
              <a:ext uri="{FF2B5EF4-FFF2-40B4-BE49-F238E27FC236}">
                <a16:creationId xmlns:a16="http://schemas.microsoft.com/office/drawing/2014/main" id="{25C8D2C1-DA83-420D-9635-D52CE066B5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5" name="Rectangle 34">
            <a:extLst>
              <a:ext uri="{FF2B5EF4-FFF2-40B4-BE49-F238E27FC236}">
                <a16:creationId xmlns:a16="http://schemas.microsoft.com/office/drawing/2014/main" id="{434F74C9-6A0B-409E-AD1C-45B58BE91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37" name="Straight Connector 36">
            <a:extLst>
              <a:ext uri="{FF2B5EF4-FFF2-40B4-BE49-F238E27FC236}">
                <a16:creationId xmlns:a16="http://schemas.microsoft.com/office/drawing/2014/main" id="{F5486A9D-1265-4B57-91E6-68E666B978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ADAD46BA-8867-3A09-90E4-C0D2357ACC1A}"/>
              </a:ext>
            </a:extLst>
          </p:cNvPr>
          <p:cNvPicPr>
            <a:picLocks noChangeAspect="1"/>
          </p:cNvPicPr>
          <p:nvPr/>
        </p:nvPicPr>
        <p:blipFill>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995D33B7-89D6-076D-5669-14722B9E6C8C}"/>
              </a:ext>
            </a:extLst>
          </p:cNvPr>
          <p:cNvSpPr>
            <a:spLocks noGrp="1"/>
          </p:cNvSpPr>
          <p:nvPr>
            <p:ph type="title"/>
          </p:nvPr>
        </p:nvSpPr>
        <p:spPr>
          <a:xfrm>
            <a:off x="1207658" y="1557556"/>
            <a:ext cx="8550356" cy="2455614"/>
          </a:xfrm>
        </p:spPr>
        <p:txBody>
          <a:bodyPr vert="horz" lIns="91440" tIns="45720" rIns="91440" bIns="45720" rtlCol="0" anchor="b">
            <a:normAutofit/>
          </a:bodyPr>
          <a:lstStyle/>
          <a:p>
            <a:r>
              <a:rPr lang="en-US" sz="6000" dirty="0">
                <a:solidFill>
                  <a:srgbClr val="FFFFFF"/>
                </a:solidFill>
              </a:rPr>
              <a:t>IS TAKING A TAXI AFFECTED BY THE WEATHER ?</a:t>
            </a:r>
          </a:p>
        </p:txBody>
      </p:sp>
      <p:sp>
        <p:nvSpPr>
          <p:cNvPr id="3" name="Subtitle 2">
            <a:extLst>
              <a:ext uri="{FF2B5EF4-FFF2-40B4-BE49-F238E27FC236}">
                <a16:creationId xmlns:a16="http://schemas.microsoft.com/office/drawing/2014/main" id="{9B3D895E-7277-7530-C2B1-18BAB3E3D2B2}"/>
              </a:ext>
            </a:extLst>
          </p:cNvPr>
          <p:cNvSpPr>
            <a:spLocks noGrp="1"/>
          </p:cNvSpPr>
          <p:nvPr>
            <p:ph idx="1"/>
          </p:nvPr>
        </p:nvSpPr>
        <p:spPr>
          <a:xfrm>
            <a:off x="1100051" y="4455620"/>
            <a:ext cx="10058400" cy="1143000"/>
          </a:xfrm>
        </p:spPr>
        <p:txBody>
          <a:bodyPr vert="horz" lIns="91440" tIns="45720" rIns="91440" bIns="45720" rtlCol="0">
            <a:normAutofit/>
          </a:bodyPr>
          <a:lstStyle/>
          <a:p>
            <a:pPr marL="0" indent="0">
              <a:buNone/>
            </a:pPr>
            <a:r>
              <a:rPr lang="en-US" sz="2400" cap="all" spc="200">
                <a:solidFill>
                  <a:srgbClr val="FFFFFF"/>
                </a:solidFill>
                <a:latin typeface="+mj-lt"/>
              </a:rPr>
              <a:t>A title that is relevant enough to stand on its own</a:t>
            </a:r>
          </a:p>
        </p:txBody>
      </p:sp>
      <p:cxnSp>
        <p:nvCxnSpPr>
          <p:cNvPr id="39" name="Straight Connector 38">
            <a:extLst>
              <a:ext uri="{FF2B5EF4-FFF2-40B4-BE49-F238E27FC236}">
                <a16:creationId xmlns:a16="http://schemas.microsoft.com/office/drawing/2014/main" id="{4071767D-5FF7-4508-B8B7-BB60FF3AB25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C4E89C94-E462-4566-A15A-32835FD68B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43" name="Rectangle 42">
            <a:extLst>
              <a:ext uri="{FF2B5EF4-FFF2-40B4-BE49-F238E27FC236}">
                <a16:creationId xmlns:a16="http://schemas.microsoft.com/office/drawing/2014/main" id="{E25F4A20-71FB-4A26-92E2-89DED49264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07297A0B-4C82-6FF5-EC5F-298756589456}"/>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30</a:t>
            </a:fld>
            <a:endParaRPr lang="en-US"/>
          </a:p>
        </p:txBody>
      </p:sp>
    </p:spTree>
    <p:extLst>
      <p:ext uri="{BB962C8B-B14F-4D97-AF65-F5344CB8AC3E}">
        <p14:creationId xmlns:p14="http://schemas.microsoft.com/office/powerpoint/2010/main" val="362059179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B9262C-6986-E243-61F4-1CFB13AB9529}"/>
            </a:ext>
          </a:extLst>
        </p:cNvPr>
        <p:cNvGrpSpPr/>
        <p:nvPr/>
      </p:nvGrpSpPr>
      <p:grpSpPr>
        <a:xfrm>
          <a:off x="0" y="0"/>
          <a:ext cx="0" cy="0"/>
          <a:chOff x="0" y="0"/>
          <a:chExt cx="0" cy="0"/>
        </a:xfrm>
      </p:grpSpPr>
      <p:sp>
        <p:nvSpPr>
          <p:cNvPr id="14494" name="Rectangle 14493">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496" name="Rectangle 14495">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498" name="Straight Connector 14497">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500" name="Rectangle 14499">
            <a:extLst>
              <a:ext uri="{FF2B5EF4-FFF2-40B4-BE49-F238E27FC236}">
                <a16:creationId xmlns:a16="http://schemas.microsoft.com/office/drawing/2014/main" id="{284B70D5-875B-433D-BDBD-1522A85D6C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FDB0374-4692-96DA-03AE-A80CC9EBF9D1}"/>
              </a:ext>
            </a:extLst>
          </p:cNvPr>
          <p:cNvSpPr>
            <a:spLocks noGrp="1"/>
          </p:cNvSpPr>
          <p:nvPr>
            <p:ph type="title"/>
          </p:nvPr>
        </p:nvSpPr>
        <p:spPr>
          <a:xfrm>
            <a:off x="7859485" y="634946"/>
            <a:ext cx="3690257" cy="1450757"/>
          </a:xfrm>
        </p:spPr>
        <p:txBody>
          <a:bodyPr vert="horz" lIns="91440" tIns="45720" rIns="91440" bIns="45720" rtlCol="0" anchor="b">
            <a:normAutofit fontScale="90000"/>
          </a:bodyPr>
          <a:lstStyle/>
          <a:p>
            <a:r>
              <a:rPr lang="en-US" sz="3400" b="1" dirty="0">
                <a:solidFill>
                  <a:schemeClr val="tx1">
                    <a:lumMod val="75000"/>
                    <a:lumOff val="25000"/>
                  </a:schemeClr>
                </a:solidFill>
              </a:rPr>
              <a:t>Distribution of Car Condition by Weather</a:t>
            </a:r>
            <a:br>
              <a:rPr lang="en-US" sz="3400" b="1" dirty="0">
                <a:solidFill>
                  <a:schemeClr val="tx1">
                    <a:lumMod val="75000"/>
                    <a:lumOff val="25000"/>
                  </a:schemeClr>
                </a:solidFill>
              </a:rPr>
            </a:br>
            <a:endParaRPr lang="en-US" sz="3400" b="1" dirty="0">
              <a:solidFill>
                <a:schemeClr val="tx1">
                  <a:lumMod val="75000"/>
                  <a:lumOff val="25000"/>
                </a:schemeClr>
              </a:solidFill>
            </a:endParaRPr>
          </a:p>
        </p:txBody>
      </p:sp>
      <p:cxnSp>
        <p:nvCxnSpPr>
          <p:cNvPr id="14502" name="Straight Connector 14501">
            <a:extLst>
              <a:ext uri="{FF2B5EF4-FFF2-40B4-BE49-F238E27FC236}">
                <a16:creationId xmlns:a16="http://schemas.microsoft.com/office/drawing/2014/main" id="{C947DF4A-614C-4B4C-8B80-E5B9D8E8CF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892143" y="2085703"/>
            <a:ext cx="35661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13B7CABE-3F7D-8CD0-E599-C688C953A865}"/>
              </a:ext>
            </a:extLst>
          </p:cNvPr>
          <p:cNvSpPr>
            <a:spLocks noGrp="1"/>
          </p:cNvSpPr>
          <p:nvPr>
            <p:ph type="body" sz="half" idx="2"/>
          </p:nvPr>
        </p:nvSpPr>
        <p:spPr>
          <a:xfrm>
            <a:off x="7859485" y="2198914"/>
            <a:ext cx="3690257" cy="3670180"/>
          </a:xfrm>
        </p:spPr>
        <p:txBody>
          <a:bodyPr vert="horz" lIns="0" tIns="45720" rIns="0" bIns="45720" rtlCol="0">
            <a:normAutofit/>
          </a:bodyPr>
          <a:lstStyle/>
          <a:p>
            <a:pPr marL="342900" marR="0" lvl="0" indent="-342900" fontAlgn="base">
              <a:spcBef>
                <a:spcPct val="0"/>
              </a:spcBef>
              <a:spcAft>
                <a:spcPts val="600"/>
              </a:spcAft>
              <a:buSzTx/>
              <a:buFont typeface="Arial" panose="020B0604020202020204" pitchFamily="34" charset="0"/>
              <a:buChar char="•"/>
              <a:tabLst/>
            </a:pPr>
            <a:r>
              <a:rPr kumimoji="0" lang="en-US" altLang="en-US" sz="2000" b="1" u="none" strike="noStrike" cap="none" normalizeH="0" baseline="0" dirty="0">
                <a:ln>
                  <a:noFill/>
                </a:ln>
                <a:solidFill>
                  <a:schemeClr val="tx1">
                    <a:lumMod val="75000"/>
                    <a:lumOff val="25000"/>
                  </a:schemeClr>
                </a:solidFill>
                <a:effectLst/>
              </a:rPr>
              <a:t>"Very Good" and "Excellent" car conditions are more frequent under "Sunny" and "Windy" weather.</a:t>
            </a:r>
          </a:p>
          <a:p>
            <a:pPr marL="342900" marR="0" lvl="0" indent="-342900" fontAlgn="base">
              <a:spcBef>
                <a:spcPct val="0"/>
              </a:spcBef>
              <a:spcAft>
                <a:spcPts val="600"/>
              </a:spcAft>
              <a:buSzTx/>
              <a:buFont typeface="Arial" panose="020B0604020202020204" pitchFamily="34" charset="0"/>
              <a:buChar char="•"/>
              <a:tabLst/>
            </a:pPr>
            <a:r>
              <a:rPr kumimoji="0" lang="en-US" altLang="en-US" sz="2000" b="1" u="none" strike="noStrike" cap="none" normalizeH="0" baseline="0" dirty="0">
                <a:ln>
                  <a:noFill/>
                </a:ln>
                <a:solidFill>
                  <a:schemeClr val="tx1">
                    <a:lumMod val="75000"/>
                    <a:lumOff val="25000"/>
                  </a:schemeClr>
                </a:solidFill>
                <a:effectLst/>
              </a:rPr>
              <a:t> - "Bad" car condition has a relatively high frequency under "Rainy" and "Cloudy" weather.</a:t>
            </a:r>
          </a:p>
          <a:p>
            <a:pPr marL="342900" marR="0" lvl="0" indent="-342900" fontAlgn="base">
              <a:spcBef>
                <a:spcPct val="0"/>
              </a:spcBef>
              <a:spcAft>
                <a:spcPts val="600"/>
              </a:spcAft>
              <a:buSzTx/>
              <a:buFont typeface="Arial" panose="020B0604020202020204" pitchFamily="34" charset="0"/>
              <a:buChar char="•"/>
              <a:tabLst/>
            </a:pPr>
            <a:r>
              <a:rPr kumimoji="0" lang="en-US" altLang="en-US" sz="2000" b="1" u="none" strike="noStrike" cap="none" normalizeH="0" baseline="0" dirty="0">
                <a:ln>
                  <a:noFill/>
                </a:ln>
                <a:solidFill>
                  <a:schemeClr val="tx1">
                    <a:lumMod val="75000"/>
                    <a:lumOff val="25000"/>
                  </a:schemeClr>
                </a:solidFill>
                <a:effectLst/>
              </a:rPr>
              <a:t>"Good" car condition remains consistent across all weather types.</a:t>
            </a:r>
          </a:p>
        </p:txBody>
      </p:sp>
      <p:sp>
        <p:nvSpPr>
          <p:cNvPr id="14504" name="Rectangle 14503">
            <a:extLst>
              <a:ext uri="{FF2B5EF4-FFF2-40B4-BE49-F238E27FC236}">
                <a16:creationId xmlns:a16="http://schemas.microsoft.com/office/drawing/2014/main" id="{1E299956-A9E7-4FC1-A0B1-D590CA9730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506" name="Rectangle 14505">
            <a:extLst>
              <a:ext uri="{FF2B5EF4-FFF2-40B4-BE49-F238E27FC236}">
                <a16:creationId xmlns:a16="http://schemas.microsoft.com/office/drawing/2014/main" id="{17FC539C-B783-4B03-9F9E-D13430F3F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D33CF10C-52C4-7CC8-5227-CE51A2023BF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31</a:t>
            </a:fld>
            <a:endParaRPr lang="en-US">
              <a:solidFill>
                <a:srgbClr val="FFFFFF"/>
              </a:solidFill>
            </a:endParaRPr>
          </a:p>
        </p:txBody>
      </p:sp>
      <p:pic>
        <p:nvPicPr>
          <p:cNvPr id="6" name="صورة 5">
            <a:extLst>
              <a:ext uri="{FF2B5EF4-FFF2-40B4-BE49-F238E27FC236}">
                <a16:creationId xmlns:a16="http://schemas.microsoft.com/office/drawing/2014/main" id="{4B497DEE-AAF3-9E60-F872-EC1A0B08F7A6}"/>
              </a:ext>
            </a:extLst>
          </p:cNvPr>
          <p:cNvPicPr>
            <a:picLocks noChangeAspect="1"/>
          </p:cNvPicPr>
          <p:nvPr/>
        </p:nvPicPr>
        <p:blipFill>
          <a:blip r:embed="rId2"/>
          <a:stretch>
            <a:fillRect/>
          </a:stretch>
        </p:blipFill>
        <p:spPr>
          <a:xfrm>
            <a:off x="222608" y="1737359"/>
            <a:ext cx="6791325" cy="4191000"/>
          </a:xfrm>
          <a:prstGeom prst="rect">
            <a:avLst/>
          </a:prstGeom>
        </p:spPr>
      </p:pic>
    </p:spTree>
    <p:extLst>
      <p:ext uri="{BB962C8B-B14F-4D97-AF65-F5344CB8AC3E}">
        <p14:creationId xmlns:p14="http://schemas.microsoft.com/office/powerpoint/2010/main" val="27620763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63BED63-C257-6684-6C3B-1AE06E58D5C9}"/>
            </a:ext>
          </a:extLst>
        </p:cNvPr>
        <p:cNvGrpSpPr/>
        <p:nvPr/>
      </p:nvGrpSpPr>
      <p:grpSpPr>
        <a:xfrm>
          <a:off x="0" y="0"/>
          <a:ext cx="0" cy="0"/>
          <a:chOff x="0" y="0"/>
          <a:chExt cx="0" cy="0"/>
        </a:xfrm>
      </p:grpSpPr>
      <p:sp>
        <p:nvSpPr>
          <p:cNvPr id="14511" name="Rectangle 14510">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513" name="Rectangle 14512">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515" name="Straight Connector 14514">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517" name="Rectangle 14516">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1FFC65-A4BB-B1E9-5D7F-A512553AFDD7}"/>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kumimoji="0" lang="en-US" altLang="en-US" sz="3400" b="1" u="none" strike="noStrike" cap="none" normalizeH="0">
                <a:ln>
                  <a:noFill/>
                </a:ln>
                <a:solidFill>
                  <a:schemeClr val="tx1">
                    <a:lumMod val="75000"/>
                    <a:lumOff val="25000"/>
                  </a:schemeClr>
                </a:solidFill>
                <a:effectLst/>
              </a:rPr>
              <a:t>Distribution of Traffic Condition by Weather</a:t>
            </a:r>
            <a:br>
              <a:rPr kumimoji="0" lang="en-US" altLang="en-US" sz="3400" b="1" u="none" strike="noStrike" cap="none" normalizeH="0">
                <a:ln>
                  <a:noFill/>
                </a:ln>
                <a:solidFill>
                  <a:schemeClr val="tx1">
                    <a:lumMod val="75000"/>
                    <a:lumOff val="25000"/>
                  </a:schemeClr>
                </a:solidFill>
                <a:effectLst/>
              </a:rPr>
            </a:br>
            <a:endParaRPr lang="en-US" sz="3400" b="1" dirty="0">
              <a:solidFill>
                <a:schemeClr val="tx1">
                  <a:lumMod val="75000"/>
                  <a:lumOff val="25000"/>
                </a:schemeClr>
              </a:solidFill>
            </a:endParaRPr>
          </a:p>
        </p:txBody>
      </p:sp>
      <p:cxnSp>
        <p:nvCxnSpPr>
          <p:cNvPr id="14519" name="Straight Connector 14518">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14521" name="Rectangle 14520">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523" name="Rectangle 14522">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DD57E86D-A8C7-F447-080D-0C4A06B45F4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32</a:t>
            </a:fld>
            <a:endParaRPr lang="en-US">
              <a:solidFill>
                <a:srgbClr val="FFFFFF"/>
              </a:solidFill>
            </a:endParaRPr>
          </a:p>
        </p:txBody>
      </p:sp>
      <p:pic>
        <p:nvPicPr>
          <p:cNvPr id="6" name="صورة 5">
            <a:extLst>
              <a:ext uri="{FF2B5EF4-FFF2-40B4-BE49-F238E27FC236}">
                <a16:creationId xmlns:a16="http://schemas.microsoft.com/office/drawing/2014/main" id="{AAF9D065-666F-986B-9A71-A9C671EE377D}"/>
              </a:ext>
            </a:extLst>
          </p:cNvPr>
          <p:cNvPicPr>
            <a:picLocks noChangeAspect="1"/>
          </p:cNvPicPr>
          <p:nvPr/>
        </p:nvPicPr>
        <p:blipFill>
          <a:blip r:embed="rId2"/>
          <a:stretch>
            <a:fillRect/>
          </a:stretch>
        </p:blipFill>
        <p:spPr>
          <a:xfrm>
            <a:off x="161680" y="1809698"/>
            <a:ext cx="6791325" cy="4524375"/>
          </a:xfrm>
          <a:prstGeom prst="rect">
            <a:avLst/>
          </a:prstGeom>
        </p:spPr>
      </p:pic>
    </p:spTree>
    <p:extLst>
      <p:ext uri="{BB962C8B-B14F-4D97-AF65-F5344CB8AC3E}">
        <p14:creationId xmlns:p14="http://schemas.microsoft.com/office/powerpoint/2010/main" val="22520355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95A9826-B156-8F11-138C-B8D7CF6EE92F}"/>
            </a:ext>
          </a:extLst>
        </p:cNvPr>
        <p:cNvGrpSpPr/>
        <p:nvPr/>
      </p:nvGrpSpPr>
      <p:grpSpPr>
        <a:xfrm>
          <a:off x="0" y="0"/>
          <a:ext cx="0" cy="0"/>
          <a:chOff x="0" y="0"/>
          <a:chExt cx="0" cy="0"/>
        </a:xfrm>
      </p:grpSpPr>
      <p:sp>
        <p:nvSpPr>
          <p:cNvPr id="14528" name="Rectangle 14527">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530" name="Rectangle 14529">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532" name="Straight Connector 14531">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534" name="Rectangle 14533">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7453F5F-E98E-3760-D39E-3090BB07BCAD}"/>
              </a:ext>
            </a:extLst>
          </p:cNvPr>
          <p:cNvSpPr>
            <a:spLocks noGrp="1"/>
          </p:cNvSpPr>
          <p:nvPr>
            <p:ph type="title"/>
          </p:nvPr>
        </p:nvSpPr>
        <p:spPr>
          <a:xfrm>
            <a:off x="4974771" y="634946"/>
            <a:ext cx="6574972" cy="1450757"/>
          </a:xfrm>
        </p:spPr>
        <p:txBody>
          <a:bodyPr vert="horz" lIns="91440" tIns="45720" rIns="91440" bIns="45720" rtlCol="0" anchor="b">
            <a:normAutofit fontScale="90000"/>
          </a:bodyPr>
          <a:lstStyle/>
          <a:p>
            <a:r>
              <a:rPr kumimoji="0" lang="en-US" altLang="en-US" sz="3400" b="1" u="none" strike="noStrike" cap="none" normalizeH="0" dirty="0">
                <a:ln>
                  <a:noFill/>
                </a:ln>
                <a:solidFill>
                  <a:schemeClr val="tx1">
                    <a:lumMod val="75000"/>
                    <a:lumOff val="25000"/>
                  </a:schemeClr>
                </a:solidFill>
                <a:effectLst/>
              </a:rPr>
              <a:t>Distribution of Fare Amount by Weather</a:t>
            </a:r>
            <a:br>
              <a:rPr kumimoji="0" lang="en-US" altLang="en-US" sz="3400" b="1" u="none" strike="noStrike" cap="none" normalizeH="0" dirty="0">
                <a:ln>
                  <a:noFill/>
                </a:ln>
                <a:solidFill>
                  <a:schemeClr val="tx1">
                    <a:lumMod val="75000"/>
                    <a:lumOff val="25000"/>
                  </a:schemeClr>
                </a:solidFill>
                <a:effectLst/>
              </a:rPr>
            </a:br>
            <a:br>
              <a:rPr kumimoji="0" lang="en-US" altLang="en-US" sz="3400" b="1" u="none" strike="noStrike" cap="none" normalizeH="0" dirty="0">
                <a:ln>
                  <a:noFill/>
                </a:ln>
                <a:solidFill>
                  <a:schemeClr val="tx1">
                    <a:lumMod val="75000"/>
                    <a:lumOff val="25000"/>
                  </a:schemeClr>
                </a:solidFill>
                <a:effectLst/>
              </a:rPr>
            </a:br>
            <a:endParaRPr lang="en-US" sz="3400" b="1" dirty="0">
              <a:solidFill>
                <a:schemeClr val="tx1">
                  <a:lumMod val="75000"/>
                  <a:lumOff val="25000"/>
                </a:schemeClr>
              </a:solidFill>
            </a:endParaRPr>
          </a:p>
        </p:txBody>
      </p:sp>
      <p:cxnSp>
        <p:nvCxnSpPr>
          <p:cNvPr id="14536" name="Straight Connector 14535">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661CB483-3FEC-D3C7-EB6B-4D497A2B67F2}"/>
              </a:ext>
            </a:extLst>
          </p:cNvPr>
          <p:cNvSpPr>
            <a:spLocks noGrp="1"/>
          </p:cNvSpPr>
          <p:nvPr>
            <p:ph type="body" sz="half" idx="2"/>
          </p:nvPr>
        </p:nvSpPr>
        <p:spPr>
          <a:xfrm>
            <a:off x="4974769" y="2198914"/>
            <a:ext cx="6574973" cy="3670180"/>
          </a:xfrm>
        </p:spPr>
        <p:txBody>
          <a:bodyPr vert="horz" lIns="0" tIns="45720" rIns="0" bIns="45720" rtlCol="0">
            <a:normAutofit/>
          </a:bodyPr>
          <a:lstStyle/>
          <a:p>
            <a:pPr marL="342900" marR="0" lvl="0" indent="-342900" fontAlgn="base">
              <a:spcBef>
                <a:spcPct val="0"/>
              </a:spcBef>
              <a:spcAft>
                <a:spcPts val="600"/>
              </a:spcAft>
              <a:buSzTx/>
              <a:buFont typeface="Arial" panose="020B0604020202020204" pitchFamily="34" charset="0"/>
              <a:buChar char="•"/>
              <a:tabLst/>
            </a:pPr>
            <a:r>
              <a:rPr kumimoji="0" lang="en-US" altLang="en-US" sz="2400" b="1" u="none" strike="noStrike" cap="none" normalizeH="0" baseline="0" dirty="0">
                <a:ln>
                  <a:noFill/>
                </a:ln>
                <a:solidFill>
                  <a:schemeClr val="tx1">
                    <a:lumMod val="75000"/>
                    <a:lumOff val="25000"/>
                  </a:schemeClr>
                </a:solidFill>
                <a:effectLst/>
              </a:rPr>
              <a:t>Consistent patterns across all weather conditions, with slight variations.</a:t>
            </a:r>
          </a:p>
          <a:p>
            <a:pPr marL="342900" marR="0" lvl="0" indent="-342900" fontAlgn="base">
              <a:spcBef>
                <a:spcPct val="0"/>
              </a:spcBef>
              <a:spcAft>
                <a:spcPts val="600"/>
              </a:spcAft>
              <a:buSzTx/>
              <a:buFont typeface="Arial" panose="020B0604020202020204" pitchFamily="34" charset="0"/>
              <a:buChar char="•"/>
              <a:tabLst/>
            </a:pPr>
            <a:endParaRPr kumimoji="0" lang="en-US" altLang="en-US" sz="2400" b="1" u="none" strike="noStrike" cap="none" normalizeH="0" baseline="0" dirty="0">
              <a:ln>
                <a:noFill/>
              </a:ln>
              <a:solidFill>
                <a:schemeClr val="tx1">
                  <a:lumMod val="75000"/>
                  <a:lumOff val="25000"/>
                </a:schemeClr>
              </a:solidFill>
              <a:effectLst/>
            </a:endParaRPr>
          </a:p>
          <a:p>
            <a:pPr marL="342900" marR="0" lvl="0" indent="-342900" fontAlgn="base">
              <a:spcBef>
                <a:spcPct val="0"/>
              </a:spcBef>
              <a:spcAft>
                <a:spcPts val="600"/>
              </a:spcAft>
              <a:buSzTx/>
              <a:buFont typeface="Arial" panose="020B0604020202020204" pitchFamily="34" charset="0"/>
              <a:buChar char="•"/>
              <a:tabLst/>
            </a:pPr>
            <a:r>
              <a:rPr kumimoji="0" lang="en-US" altLang="en-US" sz="2400" b="1" u="none" strike="noStrike" cap="none" normalizeH="0" baseline="0" dirty="0">
                <a:ln>
                  <a:noFill/>
                </a:ln>
                <a:solidFill>
                  <a:schemeClr val="tx1">
                    <a:lumMod val="75000"/>
                    <a:lumOff val="25000"/>
                  </a:schemeClr>
                </a:solidFill>
                <a:effectLst/>
              </a:rPr>
              <a:t>Different weather types (windy, cloudy, stormy, sunny, rainy) do not cause significant shifts in fare amount.</a:t>
            </a:r>
          </a:p>
          <a:p>
            <a:pPr marL="342900" marR="0" lvl="0" indent="-342900" fontAlgn="base">
              <a:spcBef>
                <a:spcPct val="0"/>
              </a:spcBef>
              <a:spcAft>
                <a:spcPts val="600"/>
              </a:spcAft>
              <a:buSzTx/>
              <a:buFont typeface="Arial" panose="020B0604020202020204" pitchFamily="34" charset="0"/>
              <a:buChar char="•"/>
              <a:tabLst/>
            </a:pPr>
            <a:r>
              <a:rPr kumimoji="0" lang="en-US" altLang="en-US" sz="2400" b="1" u="none" strike="noStrike" cap="none" normalizeH="0" baseline="0" dirty="0">
                <a:ln>
                  <a:noFill/>
                </a:ln>
                <a:solidFill>
                  <a:schemeClr val="tx1">
                    <a:lumMod val="75000"/>
                    <a:lumOff val="25000"/>
                  </a:schemeClr>
                </a:solidFill>
                <a:effectLst/>
              </a:rPr>
              <a:t>Sunny and stormy conditions show slightly broader tails, implying greater variability in fare amounts during these weather types.</a:t>
            </a:r>
          </a:p>
        </p:txBody>
      </p:sp>
      <p:sp>
        <p:nvSpPr>
          <p:cNvPr id="14538" name="Rectangle 14537">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540" name="Rectangle 14539">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E9DA254A-A02E-62A2-FC0F-D2C5E03B9A69}"/>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33</a:t>
            </a:fld>
            <a:endParaRPr lang="en-US">
              <a:solidFill>
                <a:srgbClr val="FFFFFF"/>
              </a:solidFill>
            </a:endParaRPr>
          </a:p>
        </p:txBody>
      </p:sp>
      <p:pic>
        <p:nvPicPr>
          <p:cNvPr id="4" name="صورة 3">
            <a:extLst>
              <a:ext uri="{FF2B5EF4-FFF2-40B4-BE49-F238E27FC236}">
                <a16:creationId xmlns:a16="http://schemas.microsoft.com/office/drawing/2014/main" id="{7D5BE82A-A408-53B6-06DB-2CC22F75333C}"/>
              </a:ext>
            </a:extLst>
          </p:cNvPr>
          <p:cNvPicPr>
            <a:picLocks noChangeAspect="1"/>
          </p:cNvPicPr>
          <p:nvPr/>
        </p:nvPicPr>
        <p:blipFill>
          <a:blip r:embed="rId2"/>
          <a:stretch>
            <a:fillRect/>
          </a:stretch>
        </p:blipFill>
        <p:spPr>
          <a:xfrm>
            <a:off x="148182" y="1485900"/>
            <a:ext cx="4585518" cy="3886200"/>
          </a:xfrm>
          <a:prstGeom prst="rect">
            <a:avLst/>
          </a:prstGeom>
        </p:spPr>
      </p:pic>
    </p:spTree>
    <p:extLst>
      <p:ext uri="{BB962C8B-B14F-4D97-AF65-F5344CB8AC3E}">
        <p14:creationId xmlns:p14="http://schemas.microsoft.com/office/powerpoint/2010/main" val="6267550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E17F33-FA33-CFAD-8F9F-BA04B821A246}"/>
            </a:ext>
          </a:extLst>
        </p:cNvPr>
        <p:cNvGrpSpPr/>
        <p:nvPr/>
      </p:nvGrpSpPr>
      <p:grpSpPr>
        <a:xfrm>
          <a:off x="0" y="0"/>
          <a:ext cx="0" cy="0"/>
          <a:chOff x="0" y="0"/>
          <a:chExt cx="0" cy="0"/>
        </a:xfrm>
      </p:grpSpPr>
      <p:sp>
        <p:nvSpPr>
          <p:cNvPr id="14545" name="Rectangle 1454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547" name="Rectangle 1454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549" name="Straight Connector 1454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551" name="Rectangle 14550">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DC60C2-8B2F-2B5E-3D6D-903265C60167}"/>
              </a:ext>
            </a:extLst>
          </p:cNvPr>
          <p:cNvSpPr>
            <a:spLocks noGrp="1"/>
          </p:cNvSpPr>
          <p:nvPr>
            <p:ph type="title"/>
          </p:nvPr>
        </p:nvSpPr>
        <p:spPr>
          <a:xfrm>
            <a:off x="4974771" y="634946"/>
            <a:ext cx="6574972" cy="1450757"/>
          </a:xfrm>
        </p:spPr>
        <p:txBody>
          <a:bodyPr vert="horz" lIns="91440" tIns="45720" rIns="91440" bIns="45720" rtlCol="0" anchor="b">
            <a:normAutofit/>
          </a:bodyPr>
          <a:lstStyle/>
          <a:p>
            <a:r>
              <a:rPr lang="en-US" sz="3400" b="1" dirty="0">
                <a:solidFill>
                  <a:schemeClr val="tx1">
                    <a:lumMod val="75000"/>
                    <a:lumOff val="25000"/>
                  </a:schemeClr>
                </a:solidFill>
              </a:rPr>
              <a:t>Distribution of Passenger Count by Weather</a:t>
            </a:r>
            <a:br>
              <a:rPr lang="en-US" sz="3400" b="1" dirty="0">
                <a:solidFill>
                  <a:schemeClr val="tx1">
                    <a:lumMod val="75000"/>
                    <a:lumOff val="25000"/>
                  </a:schemeClr>
                </a:solidFill>
              </a:rPr>
            </a:br>
            <a:endParaRPr lang="en-US" sz="3400" b="1" dirty="0">
              <a:solidFill>
                <a:schemeClr val="tx1">
                  <a:lumMod val="75000"/>
                  <a:lumOff val="25000"/>
                </a:schemeClr>
              </a:solidFill>
            </a:endParaRPr>
          </a:p>
        </p:txBody>
      </p:sp>
      <p:cxnSp>
        <p:nvCxnSpPr>
          <p:cNvPr id="14553" name="Straight Connector 14552">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77C5C8AA-4EE7-2550-8728-DFB8F49FDD33}"/>
              </a:ext>
            </a:extLst>
          </p:cNvPr>
          <p:cNvSpPr>
            <a:spLocks noGrp="1"/>
          </p:cNvSpPr>
          <p:nvPr>
            <p:ph type="body" sz="half" idx="2"/>
          </p:nvPr>
        </p:nvSpPr>
        <p:spPr>
          <a:xfrm>
            <a:off x="4974769" y="2198914"/>
            <a:ext cx="6574973" cy="3670180"/>
          </a:xfrm>
        </p:spPr>
        <p:txBody>
          <a:bodyPr vert="horz" lIns="0" tIns="45720" rIns="0" bIns="45720" rtlCol="0">
            <a:normAutofit/>
          </a:bodyPr>
          <a:lstStyle/>
          <a:p>
            <a:pPr marL="457200" marR="0" lvl="0" indent="-457200" fontAlgn="base">
              <a:spcBef>
                <a:spcPct val="0"/>
              </a:spcBef>
              <a:spcAft>
                <a:spcPts val="600"/>
              </a:spcAft>
              <a:buSzTx/>
              <a:buFont typeface="Arial" panose="020B0604020202020204" pitchFamily="34" charset="0"/>
              <a:buChar char="•"/>
              <a:tabLst/>
            </a:pPr>
            <a:r>
              <a:rPr kumimoji="0" lang="en-US" altLang="en-US" sz="3200" b="1" u="none" strike="noStrike" cap="none" normalizeH="0" baseline="0" dirty="0">
                <a:ln>
                  <a:noFill/>
                </a:ln>
                <a:solidFill>
                  <a:schemeClr val="tx1">
                    <a:lumMod val="75000"/>
                    <a:lumOff val="25000"/>
                  </a:schemeClr>
                </a:solidFill>
                <a:effectLst/>
              </a:rPr>
              <a:t>No major deviation based on weather; the passenger count remains stable across conditions.</a:t>
            </a:r>
            <a:r>
              <a:rPr lang="en-US" sz="3600" b="1" dirty="0"/>
              <a:t> weather conditions do not significantly influence</a:t>
            </a:r>
            <a:r>
              <a:rPr lang="en-US" sz="3600" dirty="0"/>
              <a:t> the number of passengers per ride.</a:t>
            </a:r>
            <a:endParaRPr kumimoji="0" lang="en-US" altLang="en-US" sz="3200" b="1" u="none" strike="noStrike" cap="none" normalizeH="0" baseline="0" dirty="0">
              <a:ln>
                <a:noFill/>
              </a:ln>
              <a:solidFill>
                <a:schemeClr val="tx1">
                  <a:lumMod val="75000"/>
                  <a:lumOff val="25000"/>
                </a:schemeClr>
              </a:solidFill>
              <a:effectLst/>
            </a:endParaRPr>
          </a:p>
        </p:txBody>
      </p:sp>
      <p:sp>
        <p:nvSpPr>
          <p:cNvPr id="14555" name="Rectangle 14554">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4557" name="Rectangle 14556">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316A8FB4-8B24-44CC-E13C-8247B9AC1FB4}"/>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34</a:t>
            </a:fld>
            <a:endParaRPr lang="en-US">
              <a:solidFill>
                <a:srgbClr val="FFFFFF"/>
              </a:solidFill>
            </a:endParaRPr>
          </a:p>
        </p:txBody>
      </p:sp>
      <p:pic>
        <p:nvPicPr>
          <p:cNvPr id="5" name="صورة 4">
            <a:extLst>
              <a:ext uri="{FF2B5EF4-FFF2-40B4-BE49-F238E27FC236}">
                <a16:creationId xmlns:a16="http://schemas.microsoft.com/office/drawing/2014/main" id="{F2EB322D-1FD2-4B54-2595-29A1A4AA5552}"/>
              </a:ext>
            </a:extLst>
          </p:cNvPr>
          <p:cNvPicPr>
            <a:picLocks noChangeAspect="1"/>
          </p:cNvPicPr>
          <p:nvPr/>
        </p:nvPicPr>
        <p:blipFill>
          <a:blip r:embed="rId2"/>
          <a:stretch>
            <a:fillRect/>
          </a:stretch>
        </p:blipFill>
        <p:spPr>
          <a:xfrm>
            <a:off x="0" y="1741714"/>
            <a:ext cx="4974769" cy="3762375"/>
          </a:xfrm>
          <a:prstGeom prst="rect">
            <a:avLst/>
          </a:prstGeom>
        </p:spPr>
      </p:pic>
    </p:spTree>
    <p:extLst>
      <p:ext uri="{BB962C8B-B14F-4D97-AF65-F5344CB8AC3E}">
        <p14:creationId xmlns:p14="http://schemas.microsoft.com/office/powerpoint/2010/main" val="20711852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4687780-7895-2C05-DEAE-070D5E7B5B83}"/>
            </a:ext>
          </a:extLst>
        </p:cNvPr>
        <p:cNvGrpSpPr/>
        <p:nvPr/>
      </p:nvGrpSpPr>
      <p:grpSpPr>
        <a:xfrm>
          <a:off x="0" y="0"/>
          <a:ext cx="0" cy="0"/>
          <a:chOff x="0" y="0"/>
          <a:chExt cx="0" cy="0"/>
        </a:xfrm>
      </p:grpSpPr>
      <p:sp>
        <p:nvSpPr>
          <p:cNvPr id="16425" name="Rectangle 16424">
            <a:extLst>
              <a:ext uri="{FF2B5EF4-FFF2-40B4-BE49-F238E27FC236}">
                <a16:creationId xmlns:a16="http://schemas.microsoft.com/office/drawing/2014/main" id="{7D379150-F6B4-45C8-BE10-6B278AD40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427" name="Rectangle 16426">
            <a:extLst>
              <a:ext uri="{FF2B5EF4-FFF2-40B4-BE49-F238E27FC236}">
                <a16:creationId xmlns:a16="http://schemas.microsoft.com/office/drawing/2014/main" id="{5FFCF544-A370-4A5D-A95F-CA6E0E719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6429" name="Straight Connector 16428">
            <a:extLst>
              <a:ext uri="{FF2B5EF4-FFF2-40B4-BE49-F238E27FC236}">
                <a16:creationId xmlns:a16="http://schemas.microsoft.com/office/drawing/2014/main" id="{6EEB3B97-A638-498B-8083-54191CE71E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431" name="Rectangle 16430">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504B37-3DF0-422B-E092-BEB8F865C78D}"/>
              </a:ext>
            </a:extLst>
          </p:cNvPr>
          <p:cNvSpPr>
            <a:spLocks noGrp="1"/>
          </p:cNvSpPr>
          <p:nvPr>
            <p:ph type="title"/>
          </p:nvPr>
        </p:nvSpPr>
        <p:spPr>
          <a:xfrm>
            <a:off x="4974769" y="457200"/>
            <a:ext cx="6574974" cy="1516263"/>
          </a:xfrm>
        </p:spPr>
        <p:txBody>
          <a:bodyPr vert="horz" lIns="91440" tIns="45720" rIns="91440" bIns="45720" rtlCol="0" anchor="b">
            <a:noAutofit/>
          </a:bodyPr>
          <a:lstStyle/>
          <a:p>
            <a:r>
              <a:rPr lang="en-US" sz="3200" b="1" i="0" dirty="0">
                <a:solidFill>
                  <a:schemeClr val="tx1">
                    <a:lumMod val="75000"/>
                    <a:lumOff val="25000"/>
                  </a:schemeClr>
                </a:solidFill>
                <a:effectLst/>
              </a:rPr>
              <a:t>Distribution of Bearing by Weather</a:t>
            </a:r>
            <a:br>
              <a:rPr lang="en-US" sz="3200" b="1" i="0" dirty="0">
                <a:solidFill>
                  <a:schemeClr val="tx1">
                    <a:lumMod val="75000"/>
                    <a:lumOff val="25000"/>
                  </a:schemeClr>
                </a:solidFill>
                <a:effectLst/>
              </a:rPr>
            </a:br>
            <a:endParaRPr lang="en-US" sz="3200" b="1" i="0" dirty="0">
              <a:solidFill>
                <a:schemeClr val="tx1">
                  <a:lumMod val="75000"/>
                  <a:lumOff val="25000"/>
                </a:schemeClr>
              </a:solidFill>
              <a:effectLst/>
            </a:endParaRPr>
          </a:p>
        </p:txBody>
      </p:sp>
      <p:cxnSp>
        <p:nvCxnSpPr>
          <p:cNvPr id="16433" name="Straight Connector 16432">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Subtitle 2">
            <a:extLst>
              <a:ext uri="{FF2B5EF4-FFF2-40B4-BE49-F238E27FC236}">
                <a16:creationId xmlns:a16="http://schemas.microsoft.com/office/drawing/2014/main" id="{A4F7BFAF-2C9A-58B7-DDCE-29A6AE837D37}"/>
              </a:ext>
            </a:extLst>
          </p:cNvPr>
          <p:cNvSpPr>
            <a:spLocks noGrp="1"/>
          </p:cNvSpPr>
          <p:nvPr>
            <p:ph type="body" sz="half" idx="2"/>
          </p:nvPr>
        </p:nvSpPr>
        <p:spPr>
          <a:xfrm>
            <a:off x="4974769" y="2198914"/>
            <a:ext cx="6574973" cy="3670180"/>
          </a:xfrm>
        </p:spPr>
        <p:txBody>
          <a:bodyPr vert="horz" lIns="0" tIns="45720" rIns="0" bIns="45720" rtlCol="0">
            <a:noAutofit/>
          </a:bodyPr>
          <a:lstStyle/>
          <a:p>
            <a:pPr algn="l">
              <a:buFont typeface="Arial" panose="020B0604020202020204" pitchFamily="34" charset="0"/>
              <a:buChar char="•"/>
            </a:pPr>
            <a:r>
              <a:rPr lang="en-US" sz="2000" i="0" dirty="0">
                <a:solidFill>
                  <a:srgbClr val="1F1F1F"/>
                </a:solidFill>
                <a:effectLst/>
                <a:latin typeface="Roboto" panose="02000000000000000000" pitchFamily="2" charset="0"/>
              </a:rPr>
              <a:t>Bearing is weather-independent: Weather does not significantly affect the direction people travel.</a:t>
            </a:r>
          </a:p>
        </p:txBody>
      </p:sp>
      <p:sp>
        <p:nvSpPr>
          <p:cNvPr id="16435" name="Rectangle 16434">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6437" name="Rectangle 16436">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8" name="Slide Number Placeholder 1">
            <a:extLst>
              <a:ext uri="{FF2B5EF4-FFF2-40B4-BE49-F238E27FC236}">
                <a16:creationId xmlns:a16="http://schemas.microsoft.com/office/drawing/2014/main" id="{C925DB8C-80C9-2B04-0439-B02A87765E81}"/>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solidFill>
                  <a:srgbClr val="FFFFFF"/>
                </a:solidFill>
              </a:rPr>
              <a:pPr defTabSz="914400">
                <a:spcAft>
                  <a:spcPts val="600"/>
                </a:spcAft>
              </a:pPr>
              <a:t>35</a:t>
            </a:fld>
            <a:endParaRPr lang="en-US">
              <a:solidFill>
                <a:srgbClr val="FFFFFF"/>
              </a:solidFill>
            </a:endParaRPr>
          </a:p>
        </p:txBody>
      </p:sp>
      <p:pic>
        <p:nvPicPr>
          <p:cNvPr id="5" name="صورة 4">
            <a:extLst>
              <a:ext uri="{FF2B5EF4-FFF2-40B4-BE49-F238E27FC236}">
                <a16:creationId xmlns:a16="http://schemas.microsoft.com/office/drawing/2014/main" id="{9C4F56CE-227D-0EC0-5FD9-324A7277C737}"/>
              </a:ext>
            </a:extLst>
          </p:cNvPr>
          <p:cNvPicPr>
            <a:picLocks noChangeAspect="1"/>
          </p:cNvPicPr>
          <p:nvPr/>
        </p:nvPicPr>
        <p:blipFill>
          <a:blip r:embed="rId2"/>
          <a:stretch>
            <a:fillRect/>
          </a:stretch>
        </p:blipFill>
        <p:spPr>
          <a:xfrm>
            <a:off x="1" y="1272055"/>
            <a:ext cx="4721902" cy="3848100"/>
          </a:xfrm>
          <a:prstGeom prst="rect">
            <a:avLst/>
          </a:prstGeom>
        </p:spPr>
      </p:pic>
    </p:spTree>
    <p:extLst>
      <p:ext uri="{BB962C8B-B14F-4D97-AF65-F5344CB8AC3E}">
        <p14:creationId xmlns:p14="http://schemas.microsoft.com/office/powerpoint/2010/main" val="40788112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7F58D-10E8-84F5-5F9F-1D7ED04380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C6A434-F5F6-9572-6C9C-46AD58D95C50}"/>
              </a:ext>
            </a:extLst>
          </p:cNvPr>
          <p:cNvSpPr>
            <a:spLocks noGrp="1"/>
          </p:cNvSpPr>
          <p:nvPr>
            <p:ph type="title"/>
          </p:nvPr>
        </p:nvSpPr>
        <p:spPr>
          <a:xfrm>
            <a:off x="890803" y="2484113"/>
            <a:ext cx="4934810" cy="1450757"/>
          </a:xfrm>
        </p:spPr>
        <p:txBody>
          <a:bodyPr anchor="b">
            <a:normAutofit fontScale="90000"/>
          </a:bodyPr>
          <a:lstStyle/>
          <a:p>
            <a:r>
              <a:rPr lang="en-US" sz="5400" b="1" dirty="0"/>
              <a:t>Distance attributes</a:t>
            </a:r>
          </a:p>
        </p:txBody>
      </p:sp>
      <p:sp>
        <p:nvSpPr>
          <p:cNvPr id="8" name="Slide Number Placeholder 1">
            <a:extLst>
              <a:ext uri="{FF2B5EF4-FFF2-40B4-BE49-F238E27FC236}">
                <a16:creationId xmlns:a16="http://schemas.microsoft.com/office/drawing/2014/main" id="{DD96EDAA-1590-705A-8871-AA51BE0E48C7}"/>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36</a:t>
            </a:fld>
            <a:endParaRPr lang="en-US"/>
          </a:p>
        </p:txBody>
      </p:sp>
    </p:spTree>
    <p:extLst>
      <p:ext uri="{BB962C8B-B14F-4D97-AF65-F5344CB8AC3E}">
        <p14:creationId xmlns:p14="http://schemas.microsoft.com/office/powerpoint/2010/main" val="29834521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580E3B-ED9A-1167-CE60-72952A256E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265FC9-0FA4-E73C-C816-07C4F342BED1}"/>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Trip Distance DISTRIBUTION</a:t>
            </a:r>
          </a:p>
        </p:txBody>
      </p:sp>
      <p:sp>
        <p:nvSpPr>
          <p:cNvPr id="3" name="Subtitle 2">
            <a:extLst>
              <a:ext uri="{FF2B5EF4-FFF2-40B4-BE49-F238E27FC236}">
                <a16:creationId xmlns:a16="http://schemas.microsoft.com/office/drawing/2014/main" id="{FDFB9AF7-1888-1FA1-5F9A-EB8AE806F92D}"/>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indent="-285750">
              <a:buFont typeface="Calibri" panose="020F0502020204030204" pitchFamily="34" charset="0"/>
              <a:buChar char="•"/>
            </a:pPr>
            <a:r>
              <a:rPr lang="en-US" dirty="0"/>
              <a:t>Most traveled distance is 2.12 miles, so the expected distance to be traveled is 2.12, exceeding 70k trips</a:t>
            </a:r>
          </a:p>
          <a:p>
            <a:pPr marL="285750" indent="-285750">
              <a:buFont typeface="Calibri" panose="020F0502020204030204" pitchFamily="34" charset="0"/>
              <a:buChar char="•"/>
            </a:pPr>
            <a:r>
              <a:rPr lang="en-US" dirty="0"/>
              <a:t>Second most traveled distance is 1.2 miles.</a:t>
            </a:r>
          </a:p>
          <a:p>
            <a:pPr marL="285750" indent="-285750">
              <a:buFont typeface="Calibri" panose="020F050202020403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576124B2-0469-5949-FDC6-C96CEBAA7B24}"/>
              </a:ext>
            </a:extLst>
          </p:cNvPr>
          <p:cNvPicPr>
            <a:picLocks noChangeAspect="1"/>
          </p:cNvPicPr>
          <p:nvPr/>
        </p:nvPicPr>
        <p:blipFill>
          <a:blip r:embed="rId2"/>
          <a:stretch>
            <a:fillRect/>
          </a:stretch>
        </p:blipFill>
        <p:spPr>
          <a:xfrm>
            <a:off x="4566935" y="1523554"/>
            <a:ext cx="7308115" cy="4238705"/>
          </a:xfrm>
          <a:prstGeom prst="rect">
            <a:avLst/>
          </a:prstGeom>
        </p:spPr>
      </p:pic>
      <p:sp>
        <p:nvSpPr>
          <p:cNvPr id="8" name="Slide Number Placeholder 1">
            <a:extLst>
              <a:ext uri="{FF2B5EF4-FFF2-40B4-BE49-F238E27FC236}">
                <a16:creationId xmlns:a16="http://schemas.microsoft.com/office/drawing/2014/main" id="{9C65F535-E1C6-0E31-8BED-88D58FB6943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37</a:t>
            </a:fld>
            <a:endParaRPr lang="en-US"/>
          </a:p>
        </p:txBody>
      </p:sp>
    </p:spTree>
    <p:extLst>
      <p:ext uri="{BB962C8B-B14F-4D97-AF65-F5344CB8AC3E}">
        <p14:creationId xmlns:p14="http://schemas.microsoft.com/office/powerpoint/2010/main" val="10672937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2E4CBF-9B20-9191-6DE2-13DF4CC6AC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1D754F-5D08-C59C-F20F-E84036C4D40E}"/>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Trip Distance vs Fare amount</a:t>
            </a:r>
          </a:p>
        </p:txBody>
      </p:sp>
      <p:sp>
        <p:nvSpPr>
          <p:cNvPr id="3" name="Subtitle 2">
            <a:extLst>
              <a:ext uri="{FF2B5EF4-FFF2-40B4-BE49-F238E27FC236}">
                <a16:creationId xmlns:a16="http://schemas.microsoft.com/office/drawing/2014/main" id="{A52832E3-33BE-1FA1-B839-4212E17298CB}"/>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indent="-285750">
              <a:buFont typeface="Calibri" panose="020F0502020204030204" pitchFamily="34" charset="0"/>
              <a:buChar char="•"/>
            </a:pPr>
            <a:r>
              <a:rPr lang="en-US" dirty="0"/>
              <a:t>Since most traveled distance is 2.12 miles, most paid price for this distance is 6.5$, so also this means that the expected value of what the uber </a:t>
            </a:r>
            <a:r>
              <a:rPr lang="en-US" dirty="0" err="1"/>
              <a:t>orderer</a:t>
            </a:r>
            <a:r>
              <a:rPr lang="en-US" dirty="0"/>
              <a:t> would pay is 6.5$</a:t>
            </a:r>
          </a:p>
          <a:p>
            <a:pPr marL="285750" indent="-285750">
              <a:buFont typeface="Calibri" panose="020F0502020204030204" pitchFamily="34" charset="0"/>
              <a:buChar char="•"/>
            </a:pPr>
            <a:r>
              <a:rPr lang="en-US" dirty="0"/>
              <a:t>The more likely other prices to be paid is  above 6.5$ a little bit and less for distances between 0.5 miles and 2 miles</a:t>
            </a:r>
          </a:p>
          <a:p>
            <a:pPr marL="285750" indent="-285750">
              <a:buFont typeface="Calibri" panose="020F050202020403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DE21528C-1637-9083-1B50-7C2F48531B28}"/>
              </a:ext>
            </a:extLst>
          </p:cNvPr>
          <p:cNvPicPr>
            <a:picLocks noChangeAspect="1"/>
          </p:cNvPicPr>
          <p:nvPr/>
        </p:nvPicPr>
        <p:blipFill>
          <a:blip r:embed="rId2"/>
          <a:stretch>
            <a:fillRect/>
          </a:stretch>
        </p:blipFill>
        <p:spPr>
          <a:xfrm>
            <a:off x="4742017" y="1202629"/>
            <a:ext cx="6798082" cy="4452742"/>
          </a:xfrm>
          <a:prstGeom prst="rect">
            <a:avLst/>
          </a:prstGeom>
        </p:spPr>
      </p:pic>
      <p:sp>
        <p:nvSpPr>
          <p:cNvPr id="8" name="Slide Number Placeholder 1">
            <a:extLst>
              <a:ext uri="{FF2B5EF4-FFF2-40B4-BE49-F238E27FC236}">
                <a16:creationId xmlns:a16="http://schemas.microsoft.com/office/drawing/2014/main" id="{176FE90A-7738-C486-921B-707EDD1A097E}"/>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38</a:t>
            </a:fld>
            <a:endParaRPr lang="en-US"/>
          </a:p>
        </p:txBody>
      </p:sp>
    </p:spTree>
    <p:extLst>
      <p:ext uri="{BB962C8B-B14F-4D97-AF65-F5344CB8AC3E}">
        <p14:creationId xmlns:p14="http://schemas.microsoft.com/office/powerpoint/2010/main" val="3897282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52DC0-0315-FEC0-40F9-DE707D82B1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B4F83-958C-CC06-671F-44F9BEA02FA7}"/>
              </a:ext>
            </a:extLst>
          </p:cNvPr>
          <p:cNvSpPr>
            <a:spLocks noGrp="1"/>
          </p:cNvSpPr>
          <p:nvPr>
            <p:ph type="title"/>
          </p:nvPr>
        </p:nvSpPr>
        <p:spPr>
          <a:xfrm>
            <a:off x="5181601" y="634946"/>
            <a:ext cx="6368142" cy="1450757"/>
          </a:xfrm>
        </p:spPr>
        <p:txBody>
          <a:bodyPr>
            <a:normAutofit/>
          </a:bodyPr>
          <a:lstStyle/>
          <a:p>
            <a:r>
              <a:rPr lang="en-US" dirty="0"/>
              <a:t>Survival of the fittest?</a:t>
            </a:r>
          </a:p>
        </p:txBody>
      </p:sp>
      <p:pic>
        <p:nvPicPr>
          <p:cNvPr id="10" name="Picture 9" descr="Time compass on hand">
            <a:extLst>
              <a:ext uri="{FF2B5EF4-FFF2-40B4-BE49-F238E27FC236}">
                <a16:creationId xmlns:a16="http://schemas.microsoft.com/office/drawing/2014/main" id="{F4C77883-E829-C11E-5335-FCF8E231AA55}"/>
              </a:ext>
            </a:extLst>
          </p:cNvPr>
          <p:cNvPicPr>
            <a:picLocks noChangeAspect="1"/>
          </p:cNvPicPr>
          <p:nvPr/>
        </p:nvPicPr>
        <p:blipFill>
          <a:blip r:embed="rId2"/>
          <a:srcRect l="21095" r="33855" b="2"/>
          <a:stretch/>
        </p:blipFill>
        <p:spPr>
          <a:xfrm>
            <a:off x="20" y="-12128"/>
            <a:ext cx="4654276" cy="6870127"/>
          </a:xfrm>
          <a:prstGeom prst="rect">
            <a:avLst/>
          </a:prstGeom>
        </p:spPr>
      </p:pic>
      <p:sp>
        <p:nvSpPr>
          <p:cNvPr id="3" name="Subtitle 2">
            <a:extLst>
              <a:ext uri="{FF2B5EF4-FFF2-40B4-BE49-F238E27FC236}">
                <a16:creationId xmlns:a16="http://schemas.microsoft.com/office/drawing/2014/main" id="{61F2BDBA-235B-69AF-9DF3-C7EFE6D167F4}"/>
              </a:ext>
            </a:extLst>
          </p:cNvPr>
          <p:cNvSpPr>
            <a:spLocks noGrp="1"/>
          </p:cNvSpPr>
          <p:nvPr>
            <p:ph idx="1"/>
          </p:nvPr>
        </p:nvSpPr>
        <p:spPr>
          <a:xfrm>
            <a:off x="5181601" y="2198914"/>
            <a:ext cx="6368142" cy="3670180"/>
          </a:xfrm>
        </p:spPr>
        <p:txBody>
          <a:bodyPr>
            <a:normAutofit/>
          </a:bodyPr>
          <a:lstStyle/>
          <a:p>
            <a:pPr>
              <a:buFont typeface="Arial" panose="020B0604020202020204" pitchFamily="34" charset="0"/>
              <a:buChar char="•"/>
            </a:pPr>
            <a:r>
              <a:rPr lang="en-US" dirty="0"/>
              <a:t>Shouldn’t the better condition car affect our distance of the trip ? </a:t>
            </a:r>
          </a:p>
          <a:p>
            <a:pPr>
              <a:buFont typeface="Arial" panose="020B0604020202020204" pitchFamily="34" charset="0"/>
              <a:buChar char="•"/>
            </a:pPr>
            <a:r>
              <a:rPr lang="en-US" dirty="0"/>
              <a:t>Shouldn’t we order the best condition car for longer trips ?</a:t>
            </a:r>
          </a:p>
          <a:p>
            <a:endParaRPr lang="en-US" dirty="0"/>
          </a:p>
        </p:txBody>
      </p:sp>
      <p:sp>
        <p:nvSpPr>
          <p:cNvPr id="8" name="Slide Number Placeholder 1">
            <a:extLst>
              <a:ext uri="{FF2B5EF4-FFF2-40B4-BE49-F238E27FC236}">
                <a16:creationId xmlns:a16="http://schemas.microsoft.com/office/drawing/2014/main" id="{06F3A6A3-D760-534B-F620-D60F29B1D0FC}"/>
              </a:ext>
            </a:extLst>
          </p:cNvPr>
          <p:cNvSpPr>
            <a:spLocks noGrp="1"/>
          </p:cNvSpPr>
          <p:nvPr>
            <p:ph type="sldNum" sz="quarter" idx="12"/>
          </p:nvPr>
        </p:nvSpPr>
        <p:spPr>
          <a:xfrm>
            <a:off x="9900458" y="6459785"/>
            <a:ext cx="1312025" cy="365125"/>
          </a:xfrm>
        </p:spPr>
        <p:txBody>
          <a:bodyPr>
            <a:normAutofit/>
          </a:bodyPr>
          <a:lstStyle/>
          <a:p>
            <a:pPr>
              <a:spcAft>
                <a:spcPts val="600"/>
              </a:spcAft>
            </a:pPr>
            <a:fld id="{294A09A9-5501-47C1-A89A-A340965A2BE2}" type="slidenum">
              <a:rPr lang="en-US">
                <a:solidFill>
                  <a:schemeClr val="tx1">
                    <a:lumMod val="75000"/>
                    <a:lumOff val="25000"/>
                  </a:schemeClr>
                </a:solidFill>
              </a:rPr>
              <a:pPr>
                <a:spcAft>
                  <a:spcPts val="600"/>
                </a:spcAft>
              </a:pPr>
              <a:t>39</a:t>
            </a:fld>
            <a:endParaRPr lang="en-US">
              <a:solidFill>
                <a:schemeClr val="tx1">
                  <a:lumMod val="75000"/>
                  <a:lumOff val="25000"/>
                </a:schemeClr>
              </a:solidFill>
            </a:endParaRPr>
          </a:p>
        </p:txBody>
      </p:sp>
    </p:spTree>
    <p:extLst>
      <p:ext uri="{BB962C8B-B14F-4D97-AF65-F5344CB8AC3E}">
        <p14:creationId xmlns:p14="http://schemas.microsoft.com/office/powerpoint/2010/main" val="15955897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DB301-B0CE-6F9C-940B-B442629B36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43DF6D-2C2A-B7DD-5D12-7582C8A09F98}"/>
              </a:ext>
            </a:extLst>
          </p:cNvPr>
          <p:cNvSpPr>
            <a:spLocks noGrp="1"/>
          </p:cNvSpPr>
          <p:nvPr>
            <p:ph type="title"/>
          </p:nvPr>
        </p:nvSpPr>
        <p:spPr/>
        <p:txBody>
          <a:bodyPr anchor="b">
            <a:normAutofit/>
          </a:bodyPr>
          <a:lstStyle/>
          <a:p>
            <a:r>
              <a:rPr lang="en-US" dirty="0"/>
              <a:t>INTRODUCTION</a:t>
            </a:r>
          </a:p>
        </p:txBody>
      </p:sp>
      <p:sp>
        <p:nvSpPr>
          <p:cNvPr id="5" name="Subtitle 4">
            <a:extLst>
              <a:ext uri="{FF2B5EF4-FFF2-40B4-BE49-F238E27FC236}">
                <a16:creationId xmlns:a16="http://schemas.microsoft.com/office/drawing/2014/main" id="{96FC24A7-7A54-178E-9884-CE4EF97B7997}"/>
              </a:ext>
            </a:extLst>
          </p:cNvPr>
          <p:cNvSpPr>
            <a:spLocks noGrp="1"/>
          </p:cNvSpPr>
          <p:nvPr>
            <p:ph idx="1"/>
          </p:nvPr>
        </p:nvSpPr>
        <p:spPr/>
        <p:txBody>
          <a:bodyPr>
            <a:normAutofit/>
          </a:bodyPr>
          <a:lstStyle/>
          <a:p>
            <a:pPr>
              <a:lnSpc>
                <a:spcPct val="140000"/>
              </a:lnSpc>
            </a:pPr>
            <a:r>
              <a:rPr lang="en-US" sz="2000" dirty="0"/>
              <a:t>Key Questions.</a:t>
            </a:r>
          </a:p>
          <a:p>
            <a:pPr>
              <a:lnSpc>
                <a:spcPct val="140000"/>
              </a:lnSpc>
              <a:spcBef>
                <a:spcPts val="300"/>
              </a:spcBef>
              <a:buFont typeface="Wingdings" panose="05000000000000000000" pitchFamily="2" charset="2"/>
              <a:buChar char="§"/>
            </a:pPr>
            <a:r>
              <a:rPr lang="en-US" sz="2000" b="0" i="0" dirty="0">
                <a:effectLst/>
              </a:rPr>
              <a:t>When taking an uber, what is the distance predicted to be traveled ?</a:t>
            </a:r>
            <a:endParaRPr lang="en-US" sz="2000" dirty="0"/>
          </a:p>
          <a:p>
            <a:pPr>
              <a:lnSpc>
                <a:spcPct val="140000"/>
              </a:lnSpc>
              <a:buFont typeface="Wingdings" panose="05000000000000000000" pitchFamily="2" charset="2"/>
              <a:buChar char="§"/>
            </a:pPr>
            <a:r>
              <a:rPr lang="en-US" sz="2000" dirty="0"/>
              <a:t>Does always more distance mean more fare amount ?</a:t>
            </a:r>
          </a:p>
          <a:p>
            <a:pPr>
              <a:lnSpc>
                <a:spcPct val="140000"/>
              </a:lnSpc>
              <a:buFont typeface="Wingdings" panose="05000000000000000000" pitchFamily="2" charset="2"/>
              <a:buChar char="§"/>
            </a:pPr>
            <a:r>
              <a:rPr lang="en-US" dirty="0"/>
              <a:t>Does weather affect the distance traveled ?</a:t>
            </a:r>
          </a:p>
          <a:p>
            <a:pPr>
              <a:lnSpc>
                <a:spcPct val="140000"/>
              </a:lnSpc>
              <a:buFont typeface="Wingdings" panose="05000000000000000000" pitchFamily="2" charset="2"/>
              <a:buChar char="§"/>
            </a:pPr>
            <a:r>
              <a:rPr lang="en-US" sz="2000" dirty="0"/>
              <a:t>Is there a pattern to spot of passenger count and the distance they travel in uber ?</a:t>
            </a:r>
          </a:p>
          <a:p>
            <a:pPr>
              <a:lnSpc>
                <a:spcPct val="140000"/>
              </a:lnSpc>
              <a:buFont typeface="Wingdings" panose="05000000000000000000" pitchFamily="2" charset="2"/>
              <a:buChar char="§"/>
            </a:pPr>
            <a:r>
              <a:rPr lang="en-US" dirty="0"/>
              <a:t>And many more that we will answer…..</a:t>
            </a:r>
            <a:br>
              <a:rPr lang="en-US" sz="2000" dirty="0"/>
            </a:br>
            <a:endParaRPr lang="en-US" sz="2000" dirty="0"/>
          </a:p>
        </p:txBody>
      </p:sp>
      <p:sp>
        <p:nvSpPr>
          <p:cNvPr id="10" name="Slide Number Placeholder 1">
            <a:extLst>
              <a:ext uri="{FF2B5EF4-FFF2-40B4-BE49-F238E27FC236}">
                <a16:creationId xmlns:a16="http://schemas.microsoft.com/office/drawing/2014/main" id="{D9EC5801-8F7E-28C6-AA9A-27924539C687}"/>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4</a:t>
            </a:fld>
            <a:endParaRPr lang="en-US"/>
          </a:p>
        </p:txBody>
      </p:sp>
    </p:spTree>
    <p:extLst>
      <p:ext uri="{BB962C8B-B14F-4D97-AF65-F5344CB8AC3E}">
        <p14:creationId xmlns:p14="http://schemas.microsoft.com/office/powerpoint/2010/main" val="10059167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9CFDE-5750-50C4-FC11-A4B13E70F3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B063FF-40FB-11A1-98DA-61F6F16F4546}"/>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Survival of the fittest</a:t>
            </a:r>
          </a:p>
        </p:txBody>
      </p:sp>
      <p:sp>
        <p:nvSpPr>
          <p:cNvPr id="3" name="Subtitle 2">
            <a:extLst>
              <a:ext uri="{FF2B5EF4-FFF2-40B4-BE49-F238E27FC236}">
                <a16:creationId xmlns:a16="http://schemas.microsoft.com/office/drawing/2014/main" id="{AE466B1C-AAB2-F02D-1B77-A83105720120}"/>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indent="-285750">
              <a:buFont typeface="Calibri" panose="020F0502020204030204" pitchFamily="34" charset="0"/>
              <a:buChar char="§"/>
            </a:pPr>
            <a:r>
              <a:rPr lang="en-US" dirty="0"/>
              <a:t>As shown, not really a big difference between the average distance of every car condition unlike what our intuition thought.</a:t>
            </a:r>
          </a:p>
          <a:p>
            <a:pPr marL="285750" indent="-285750">
              <a:buFont typeface="Calibri" panose="020F0502020204030204" pitchFamily="34" charset="0"/>
              <a:buChar char="§"/>
            </a:pPr>
            <a:r>
              <a:rPr lang="en-US" dirty="0"/>
              <a:t>This also could mean that people don’t take </a:t>
            </a:r>
            <a:r>
              <a:rPr lang="en-US" dirty="0" err="1"/>
              <a:t>uber’s</a:t>
            </a:r>
            <a:r>
              <a:rPr lang="en-US" dirty="0"/>
              <a:t> for longer trips, small distance to be traveled wont really matter on what car condition it is to be booked</a:t>
            </a:r>
          </a:p>
          <a:p>
            <a:endParaRPr lang="en-US" dirty="0"/>
          </a:p>
          <a:p>
            <a:pPr marL="285750" indent="-285750">
              <a:buFont typeface="Calibri" panose="020F0502020204030204" pitchFamily="34" charset="0"/>
              <a:buChar char="§"/>
            </a:pPr>
            <a:endParaRPr lang="en-US" dirty="0"/>
          </a:p>
          <a:p>
            <a:endParaRPr lang="en-US" dirty="0"/>
          </a:p>
          <a:p>
            <a:endParaRPr lang="en-US" dirty="0"/>
          </a:p>
        </p:txBody>
      </p:sp>
      <p:pic>
        <p:nvPicPr>
          <p:cNvPr id="9" name="Picture 8">
            <a:extLst>
              <a:ext uri="{FF2B5EF4-FFF2-40B4-BE49-F238E27FC236}">
                <a16:creationId xmlns:a16="http://schemas.microsoft.com/office/drawing/2014/main" id="{D73F2101-A607-9082-C5CE-C17392F7C7B5}"/>
              </a:ext>
            </a:extLst>
          </p:cNvPr>
          <p:cNvPicPr>
            <a:picLocks noChangeAspect="1"/>
          </p:cNvPicPr>
          <p:nvPr/>
        </p:nvPicPr>
        <p:blipFill>
          <a:blip r:embed="rId2"/>
          <a:stretch>
            <a:fillRect/>
          </a:stretch>
        </p:blipFill>
        <p:spPr>
          <a:xfrm>
            <a:off x="4742017" y="1041173"/>
            <a:ext cx="6798082" cy="4775653"/>
          </a:xfrm>
          <a:prstGeom prst="rect">
            <a:avLst/>
          </a:prstGeom>
        </p:spPr>
      </p:pic>
      <p:sp>
        <p:nvSpPr>
          <p:cNvPr id="8" name="Slide Number Placeholder 1">
            <a:extLst>
              <a:ext uri="{FF2B5EF4-FFF2-40B4-BE49-F238E27FC236}">
                <a16:creationId xmlns:a16="http://schemas.microsoft.com/office/drawing/2014/main" id="{81954188-DA22-F931-F6B9-2677C5E8B2E5}"/>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40</a:t>
            </a:fld>
            <a:endParaRPr lang="en-US"/>
          </a:p>
        </p:txBody>
      </p:sp>
    </p:spTree>
    <p:extLst>
      <p:ext uri="{BB962C8B-B14F-4D97-AF65-F5344CB8AC3E}">
        <p14:creationId xmlns:p14="http://schemas.microsoft.com/office/powerpoint/2010/main" val="17577322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FC740E-F03E-B209-8E7B-14A09DFB91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A43DA2-874D-344D-C7AA-566E6EF08592}"/>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Survival of the fittest</a:t>
            </a:r>
          </a:p>
        </p:txBody>
      </p:sp>
      <p:sp>
        <p:nvSpPr>
          <p:cNvPr id="3" name="Subtitle 2">
            <a:extLst>
              <a:ext uri="{FF2B5EF4-FFF2-40B4-BE49-F238E27FC236}">
                <a16:creationId xmlns:a16="http://schemas.microsoft.com/office/drawing/2014/main" id="{3BE8A9FD-54BF-A78F-F211-F7F0A35706FC}"/>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indent="-285750">
              <a:buClr>
                <a:schemeClr val="bg1"/>
              </a:buClr>
              <a:buFont typeface="Arial" panose="020B0604020202020204" pitchFamily="34" charset="0"/>
              <a:buChar char="•"/>
            </a:pPr>
            <a:r>
              <a:rPr lang="en-US" dirty="0"/>
              <a:t>All car conditions were ordered the same number of times.</a:t>
            </a:r>
          </a:p>
          <a:p>
            <a:pPr marL="285750" indent="-285750">
              <a:buClr>
                <a:schemeClr val="bg1"/>
              </a:buClr>
              <a:buFont typeface="Arial" panose="020B0604020202020204" pitchFamily="34" charset="0"/>
              <a:buChar char="•"/>
            </a:pPr>
            <a:endParaRPr lang="en-US" dirty="0"/>
          </a:p>
          <a:p>
            <a:pPr marL="285750" indent="-285750">
              <a:buClr>
                <a:schemeClr val="bg1"/>
              </a:buClr>
              <a:buFont typeface="Arial" panose="020B0604020202020204" pitchFamily="34" charset="0"/>
              <a:buChar char="•"/>
            </a:pPr>
            <a:r>
              <a:rPr lang="en-US" dirty="0"/>
              <a:t>Which also mean, people really wont care about the condition. Which suggests the trip is quick and short.</a:t>
            </a:r>
          </a:p>
          <a:p>
            <a:pPr marL="285750" indent="-285750">
              <a:buClr>
                <a:schemeClr val="bg1"/>
              </a:buClr>
              <a:buFont typeface="Arial" panose="020B060402020202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C99EEC49-8484-6690-C49E-643D1D57CB44}"/>
              </a:ext>
            </a:extLst>
          </p:cNvPr>
          <p:cNvPicPr>
            <a:picLocks noChangeAspect="1"/>
          </p:cNvPicPr>
          <p:nvPr/>
        </p:nvPicPr>
        <p:blipFill>
          <a:blip r:embed="rId2"/>
          <a:stretch>
            <a:fillRect/>
          </a:stretch>
        </p:blipFill>
        <p:spPr>
          <a:xfrm>
            <a:off x="4742017" y="1262111"/>
            <a:ext cx="6798082" cy="4333777"/>
          </a:xfrm>
          <a:prstGeom prst="rect">
            <a:avLst/>
          </a:prstGeom>
        </p:spPr>
      </p:pic>
      <p:sp>
        <p:nvSpPr>
          <p:cNvPr id="8" name="Slide Number Placeholder 1">
            <a:extLst>
              <a:ext uri="{FF2B5EF4-FFF2-40B4-BE49-F238E27FC236}">
                <a16:creationId xmlns:a16="http://schemas.microsoft.com/office/drawing/2014/main" id="{B880A3C2-BA20-9312-7D26-B291588B6DB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41</a:t>
            </a:fld>
            <a:endParaRPr lang="en-US"/>
          </a:p>
        </p:txBody>
      </p:sp>
    </p:spTree>
    <p:extLst>
      <p:ext uri="{BB962C8B-B14F-4D97-AF65-F5344CB8AC3E}">
        <p14:creationId xmlns:p14="http://schemas.microsoft.com/office/powerpoint/2010/main" val="33237461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2FBC3-AA94-96D8-9837-18630807FF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C07F6E-DEA7-4A72-89F4-BF2712FDC784}"/>
              </a:ext>
            </a:extLst>
          </p:cNvPr>
          <p:cNvSpPr>
            <a:spLocks noGrp="1"/>
          </p:cNvSpPr>
          <p:nvPr>
            <p:ph type="title"/>
          </p:nvPr>
        </p:nvSpPr>
        <p:spPr>
          <a:xfrm>
            <a:off x="5181601" y="634946"/>
            <a:ext cx="6368142" cy="1450757"/>
          </a:xfrm>
        </p:spPr>
        <p:txBody>
          <a:bodyPr>
            <a:normAutofit/>
          </a:bodyPr>
          <a:lstStyle/>
          <a:p>
            <a:r>
              <a:rPr lang="en-US"/>
              <a:t>Cold slows you down</a:t>
            </a:r>
            <a:endParaRPr lang="en-US" dirty="0"/>
          </a:p>
        </p:txBody>
      </p:sp>
      <p:pic>
        <p:nvPicPr>
          <p:cNvPr id="22" name="Picture 21">
            <a:extLst>
              <a:ext uri="{FF2B5EF4-FFF2-40B4-BE49-F238E27FC236}">
                <a16:creationId xmlns:a16="http://schemas.microsoft.com/office/drawing/2014/main" id="{2B927864-2069-DA06-593C-47208032DD5E}"/>
              </a:ext>
            </a:extLst>
          </p:cNvPr>
          <p:cNvPicPr>
            <a:picLocks noChangeAspect="1"/>
          </p:cNvPicPr>
          <p:nvPr/>
        </p:nvPicPr>
        <p:blipFill>
          <a:blip r:embed="rId3"/>
          <a:srcRect l="2037" r="59855"/>
          <a:stretch/>
        </p:blipFill>
        <p:spPr>
          <a:xfrm>
            <a:off x="20" y="-12128"/>
            <a:ext cx="4654276" cy="6870127"/>
          </a:xfrm>
          <a:prstGeom prst="rect">
            <a:avLst/>
          </a:prstGeom>
        </p:spPr>
      </p:pic>
      <p:sp>
        <p:nvSpPr>
          <p:cNvPr id="3" name="Subtitle 2">
            <a:extLst>
              <a:ext uri="{FF2B5EF4-FFF2-40B4-BE49-F238E27FC236}">
                <a16:creationId xmlns:a16="http://schemas.microsoft.com/office/drawing/2014/main" id="{E04EAE67-C33F-E880-A529-7A2BADDE8776}"/>
              </a:ext>
            </a:extLst>
          </p:cNvPr>
          <p:cNvSpPr>
            <a:spLocks noGrp="1"/>
          </p:cNvSpPr>
          <p:nvPr>
            <p:ph idx="1"/>
          </p:nvPr>
        </p:nvSpPr>
        <p:spPr>
          <a:xfrm>
            <a:off x="5181601" y="2198914"/>
            <a:ext cx="6368142" cy="3670180"/>
          </a:xfrm>
        </p:spPr>
        <p:txBody>
          <a:bodyPr>
            <a:normAutofit/>
          </a:bodyPr>
          <a:lstStyle/>
          <a:p>
            <a:pPr>
              <a:buFont typeface="Arial" panose="020B0604020202020204" pitchFamily="34" charset="0"/>
              <a:buChar char="•"/>
            </a:pPr>
            <a:r>
              <a:rPr lang="en-US"/>
              <a:t> will weather effect even the smallest of distances traveled ?</a:t>
            </a:r>
          </a:p>
          <a:p>
            <a:endParaRPr lang="en-US" dirty="0"/>
          </a:p>
        </p:txBody>
      </p:sp>
      <p:sp>
        <p:nvSpPr>
          <p:cNvPr id="8" name="Slide Number Placeholder 1">
            <a:extLst>
              <a:ext uri="{FF2B5EF4-FFF2-40B4-BE49-F238E27FC236}">
                <a16:creationId xmlns:a16="http://schemas.microsoft.com/office/drawing/2014/main" id="{C2E6DF08-1D26-08E3-BD27-21A32D867B17}"/>
              </a:ext>
            </a:extLst>
          </p:cNvPr>
          <p:cNvSpPr>
            <a:spLocks noGrp="1"/>
          </p:cNvSpPr>
          <p:nvPr>
            <p:ph type="sldNum" sz="quarter" idx="12"/>
          </p:nvPr>
        </p:nvSpPr>
        <p:spPr>
          <a:xfrm>
            <a:off x="9900458" y="6459785"/>
            <a:ext cx="1312025" cy="365125"/>
          </a:xfrm>
        </p:spPr>
        <p:txBody>
          <a:bodyPr>
            <a:normAutofit/>
          </a:bodyPr>
          <a:lstStyle/>
          <a:p>
            <a:pPr>
              <a:spcAft>
                <a:spcPts val="600"/>
              </a:spcAft>
            </a:pPr>
            <a:fld id="{294A09A9-5501-47C1-A89A-A340965A2BE2}" type="slidenum">
              <a:rPr lang="en-US" smtClean="0">
                <a:solidFill>
                  <a:schemeClr val="tx1">
                    <a:lumMod val="75000"/>
                    <a:lumOff val="25000"/>
                  </a:schemeClr>
                </a:solidFill>
              </a:rPr>
              <a:pPr>
                <a:spcAft>
                  <a:spcPts val="600"/>
                </a:spcAft>
              </a:pPr>
              <a:t>42</a:t>
            </a:fld>
            <a:endParaRPr lang="en-US">
              <a:solidFill>
                <a:schemeClr val="tx1">
                  <a:lumMod val="75000"/>
                  <a:lumOff val="25000"/>
                </a:schemeClr>
              </a:solidFill>
            </a:endParaRPr>
          </a:p>
        </p:txBody>
      </p:sp>
    </p:spTree>
    <p:extLst>
      <p:ext uri="{BB962C8B-B14F-4D97-AF65-F5344CB8AC3E}">
        <p14:creationId xmlns:p14="http://schemas.microsoft.com/office/powerpoint/2010/main" val="24855906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C7E42-D537-8D7E-E67A-00A2527866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7C092-509E-1115-2967-455EF38FB0E9}"/>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Cold slows you down, doesn’t it?</a:t>
            </a:r>
          </a:p>
        </p:txBody>
      </p:sp>
      <p:sp>
        <p:nvSpPr>
          <p:cNvPr id="3" name="Subtitle 2">
            <a:extLst>
              <a:ext uri="{FF2B5EF4-FFF2-40B4-BE49-F238E27FC236}">
                <a16:creationId xmlns:a16="http://schemas.microsoft.com/office/drawing/2014/main" id="{CC91A217-A48B-4633-2F53-825CB4E9776C}"/>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indent="-285750">
              <a:buFont typeface="Calibri" panose="020F0502020204030204" pitchFamily="34" charset="0"/>
              <a:buChar char="§"/>
            </a:pPr>
            <a:r>
              <a:rPr lang="en-US" dirty="0"/>
              <a:t>We observe that people order rides in every weather circumstance the same as in a normal day. Which shows that weather is no factor in booking rides, but will it effect the distances ?</a:t>
            </a:r>
          </a:p>
          <a:p>
            <a:pPr marL="285750" indent="-285750">
              <a:buFont typeface="Calibri" panose="020F0502020204030204" pitchFamily="34" charset="0"/>
              <a:buChar char="§"/>
            </a:pPr>
            <a:endParaRPr lang="en-US" dirty="0"/>
          </a:p>
          <a:p>
            <a:endParaRPr lang="en-US" dirty="0"/>
          </a:p>
        </p:txBody>
      </p:sp>
      <p:pic>
        <p:nvPicPr>
          <p:cNvPr id="5" name="Picture 4">
            <a:extLst>
              <a:ext uri="{FF2B5EF4-FFF2-40B4-BE49-F238E27FC236}">
                <a16:creationId xmlns:a16="http://schemas.microsoft.com/office/drawing/2014/main" id="{8D2101B2-8B1B-AF5F-2BCB-30069BCFB83C}"/>
              </a:ext>
            </a:extLst>
          </p:cNvPr>
          <p:cNvPicPr>
            <a:picLocks noChangeAspect="1"/>
          </p:cNvPicPr>
          <p:nvPr/>
        </p:nvPicPr>
        <p:blipFill>
          <a:blip r:embed="rId2"/>
          <a:stretch>
            <a:fillRect/>
          </a:stretch>
        </p:blipFill>
        <p:spPr>
          <a:xfrm>
            <a:off x="4742017" y="1236619"/>
            <a:ext cx="6798082" cy="4384762"/>
          </a:xfrm>
          <a:prstGeom prst="rect">
            <a:avLst/>
          </a:prstGeom>
        </p:spPr>
      </p:pic>
      <p:sp>
        <p:nvSpPr>
          <p:cNvPr id="8" name="Slide Number Placeholder 1">
            <a:extLst>
              <a:ext uri="{FF2B5EF4-FFF2-40B4-BE49-F238E27FC236}">
                <a16:creationId xmlns:a16="http://schemas.microsoft.com/office/drawing/2014/main" id="{3DB92B01-E84D-D4A9-28FD-DC0A724A6367}"/>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43</a:t>
            </a:fld>
            <a:endParaRPr lang="en-US"/>
          </a:p>
        </p:txBody>
      </p:sp>
    </p:spTree>
    <p:extLst>
      <p:ext uri="{BB962C8B-B14F-4D97-AF65-F5344CB8AC3E}">
        <p14:creationId xmlns:p14="http://schemas.microsoft.com/office/powerpoint/2010/main" val="20432068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9CF1B-97EF-1D19-2E70-D53147D0D5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54EBEF-9D07-FE14-132A-3E22E5E8865F}"/>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Cold slows you down, doesn’t it?</a:t>
            </a:r>
          </a:p>
        </p:txBody>
      </p:sp>
      <p:sp>
        <p:nvSpPr>
          <p:cNvPr id="3" name="Subtitle 2">
            <a:extLst>
              <a:ext uri="{FF2B5EF4-FFF2-40B4-BE49-F238E27FC236}">
                <a16:creationId xmlns:a16="http://schemas.microsoft.com/office/drawing/2014/main" id="{A874733A-27CC-8B7C-A871-604EE1A8F13A}"/>
              </a:ext>
            </a:extLst>
          </p:cNvPr>
          <p:cNvSpPr>
            <a:spLocks noGrp="1"/>
          </p:cNvSpPr>
          <p:nvPr>
            <p:ph type="body" sz="half" idx="2"/>
          </p:nvPr>
        </p:nvSpPr>
        <p:spPr>
          <a:xfrm>
            <a:off x="492371" y="2653800"/>
            <a:ext cx="3084844" cy="3335519"/>
          </a:xfrm>
        </p:spPr>
        <p:txBody>
          <a:bodyPr vert="horz" lIns="0" tIns="45720" rIns="0" bIns="45720" rtlCol="0">
            <a:normAutofit/>
          </a:bodyPr>
          <a:lstStyle/>
          <a:p>
            <a:pPr marL="342900" indent="-342900">
              <a:buClr>
                <a:schemeClr val="bg1"/>
              </a:buClr>
              <a:buFont typeface="Arial" panose="020B0604020202020204" pitchFamily="34" charset="0"/>
              <a:buChar char="•"/>
            </a:pPr>
            <a:r>
              <a:rPr lang="en-US" sz="2400" dirty="0"/>
              <a:t>No effects shown on the average distance traveled for booking for every weather condition.</a:t>
            </a:r>
          </a:p>
          <a:p>
            <a:pPr marL="285750" indent="-285750">
              <a:buFont typeface="Calibri" panose="020F0502020204030204" pitchFamily="34" charset="0"/>
              <a:buChar char="§"/>
            </a:pPr>
            <a:endParaRPr lang="en-US" dirty="0"/>
          </a:p>
          <a:p>
            <a:endParaRPr lang="en-US" dirty="0"/>
          </a:p>
        </p:txBody>
      </p:sp>
      <p:pic>
        <p:nvPicPr>
          <p:cNvPr id="6" name="Picture 5">
            <a:extLst>
              <a:ext uri="{FF2B5EF4-FFF2-40B4-BE49-F238E27FC236}">
                <a16:creationId xmlns:a16="http://schemas.microsoft.com/office/drawing/2014/main" id="{AB6C6B19-DEC9-2CDB-03A7-8F8A36CE0739}"/>
              </a:ext>
            </a:extLst>
          </p:cNvPr>
          <p:cNvPicPr>
            <a:picLocks noChangeAspect="1"/>
          </p:cNvPicPr>
          <p:nvPr/>
        </p:nvPicPr>
        <p:blipFill>
          <a:blip r:embed="rId2"/>
          <a:stretch>
            <a:fillRect/>
          </a:stretch>
        </p:blipFill>
        <p:spPr>
          <a:xfrm>
            <a:off x="4742017" y="1160140"/>
            <a:ext cx="6798082" cy="4537719"/>
          </a:xfrm>
          <a:prstGeom prst="rect">
            <a:avLst/>
          </a:prstGeom>
        </p:spPr>
      </p:pic>
      <p:sp>
        <p:nvSpPr>
          <p:cNvPr id="8" name="Slide Number Placeholder 1">
            <a:extLst>
              <a:ext uri="{FF2B5EF4-FFF2-40B4-BE49-F238E27FC236}">
                <a16:creationId xmlns:a16="http://schemas.microsoft.com/office/drawing/2014/main" id="{2868459A-9E07-29D5-05C0-BC4816EAA498}"/>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44</a:t>
            </a:fld>
            <a:endParaRPr lang="en-US"/>
          </a:p>
        </p:txBody>
      </p:sp>
    </p:spTree>
    <p:extLst>
      <p:ext uri="{BB962C8B-B14F-4D97-AF65-F5344CB8AC3E}">
        <p14:creationId xmlns:p14="http://schemas.microsoft.com/office/powerpoint/2010/main" val="29137103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F4B3D-CDBE-9826-C52B-BA22348BD2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B9C6EA-A685-7860-C823-EEF24CC3314A}"/>
              </a:ext>
            </a:extLst>
          </p:cNvPr>
          <p:cNvSpPr>
            <a:spLocks noGrp="1"/>
          </p:cNvSpPr>
          <p:nvPr>
            <p:ph type="title"/>
          </p:nvPr>
        </p:nvSpPr>
        <p:spPr/>
        <p:txBody>
          <a:bodyPr anchor="b">
            <a:normAutofit/>
          </a:bodyPr>
          <a:lstStyle/>
          <a:p>
            <a:r>
              <a:rPr lang="en-US" dirty="0"/>
              <a:t>HOW PASSENGER COUNT IS RELATED TO DISTANCE</a:t>
            </a:r>
          </a:p>
        </p:txBody>
      </p:sp>
      <p:sp>
        <p:nvSpPr>
          <p:cNvPr id="3" name="Subtitle 2">
            <a:extLst>
              <a:ext uri="{FF2B5EF4-FFF2-40B4-BE49-F238E27FC236}">
                <a16:creationId xmlns:a16="http://schemas.microsoft.com/office/drawing/2014/main" id="{E9144DB9-FBA7-585C-F866-7320DC2A0D24}"/>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People book a ride in big counts in order to make fare amounts less, is that the case in here ?</a:t>
            </a:r>
          </a:p>
          <a:p>
            <a:pPr>
              <a:buFont typeface="Arial" panose="020B0604020202020204" pitchFamily="34" charset="0"/>
              <a:buChar char="•"/>
            </a:pPr>
            <a:endParaRPr lang="en-US" sz="2800" dirty="0"/>
          </a:p>
          <a:p>
            <a:pPr>
              <a:buFont typeface="Arial" panose="020B0604020202020204" pitchFamily="34" charset="0"/>
              <a:buChar char="•"/>
            </a:pPr>
            <a:r>
              <a:rPr lang="en-US" sz="2800" dirty="0"/>
              <a:t> do higher passenger count lessen the distance ?</a:t>
            </a:r>
          </a:p>
          <a:p>
            <a:endParaRPr lang="en-US" sz="2000" dirty="0"/>
          </a:p>
        </p:txBody>
      </p:sp>
      <p:sp>
        <p:nvSpPr>
          <p:cNvPr id="8" name="Slide Number Placeholder 1">
            <a:extLst>
              <a:ext uri="{FF2B5EF4-FFF2-40B4-BE49-F238E27FC236}">
                <a16:creationId xmlns:a16="http://schemas.microsoft.com/office/drawing/2014/main" id="{AEF7126D-53C7-99C1-7BE0-FABC25F9DCBC}"/>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45</a:t>
            </a:fld>
            <a:endParaRPr lang="en-US"/>
          </a:p>
        </p:txBody>
      </p:sp>
    </p:spTree>
    <p:extLst>
      <p:ext uri="{BB962C8B-B14F-4D97-AF65-F5344CB8AC3E}">
        <p14:creationId xmlns:p14="http://schemas.microsoft.com/office/powerpoint/2010/main" val="31235418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4575D-3D1F-0FC2-2C68-3D18F98DB4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E6F117-094D-DE49-C38C-FDEE223DEF40}"/>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Passenger count and fare amount</a:t>
            </a:r>
          </a:p>
        </p:txBody>
      </p:sp>
      <p:sp>
        <p:nvSpPr>
          <p:cNvPr id="3" name="Subtitle 2">
            <a:extLst>
              <a:ext uri="{FF2B5EF4-FFF2-40B4-BE49-F238E27FC236}">
                <a16:creationId xmlns:a16="http://schemas.microsoft.com/office/drawing/2014/main" id="{891DB9F7-0273-D5A8-D69D-78EB6561F790}"/>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marR="0" lvl="0" indent="-285750" fontAlgn="base">
              <a:spcBef>
                <a:spcPct val="0"/>
              </a:spcBef>
              <a:spcAft>
                <a:spcPct val="0"/>
              </a:spcAft>
              <a:buClr>
                <a:schemeClr val="bg1"/>
              </a:buClr>
              <a:buSzTx/>
              <a:buFont typeface="Arial" panose="020B0604020202020204" pitchFamily="34" charset="0"/>
              <a:buChar char="•"/>
              <a:tabLst/>
            </a:pPr>
            <a:r>
              <a:rPr lang="en-US" sz="2000" dirty="0"/>
              <a:t>Since almost all passenger count pay the same average plus – minus  small amount, this suggest that there is a lot of people going from the same source to the same destination.</a:t>
            </a:r>
          </a:p>
        </p:txBody>
      </p:sp>
      <p:pic>
        <p:nvPicPr>
          <p:cNvPr id="6" name="Picture 5">
            <a:extLst>
              <a:ext uri="{FF2B5EF4-FFF2-40B4-BE49-F238E27FC236}">
                <a16:creationId xmlns:a16="http://schemas.microsoft.com/office/drawing/2014/main" id="{45D91EBF-6397-334D-9366-D9BFC8D14336}"/>
              </a:ext>
            </a:extLst>
          </p:cNvPr>
          <p:cNvPicPr>
            <a:picLocks noChangeAspect="1"/>
          </p:cNvPicPr>
          <p:nvPr/>
        </p:nvPicPr>
        <p:blipFill>
          <a:blip r:embed="rId2"/>
          <a:stretch>
            <a:fillRect/>
          </a:stretch>
        </p:blipFill>
        <p:spPr>
          <a:xfrm>
            <a:off x="4742017" y="1245116"/>
            <a:ext cx="6798082" cy="4367768"/>
          </a:xfrm>
          <a:prstGeom prst="rect">
            <a:avLst/>
          </a:prstGeom>
        </p:spPr>
      </p:pic>
      <p:sp>
        <p:nvSpPr>
          <p:cNvPr id="8" name="Slide Number Placeholder 1">
            <a:extLst>
              <a:ext uri="{FF2B5EF4-FFF2-40B4-BE49-F238E27FC236}">
                <a16:creationId xmlns:a16="http://schemas.microsoft.com/office/drawing/2014/main" id="{D4B8C059-57CC-FACD-B093-2D67F4AF4EB6}"/>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46</a:t>
            </a:fld>
            <a:endParaRPr lang="en-US"/>
          </a:p>
        </p:txBody>
      </p:sp>
    </p:spTree>
    <p:extLst>
      <p:ext uri="{BB962C8B-B14F-4D97-AF65-F5344CB8AC3E}">
        <p14:creationId xmlns:p14="http://schemas.microsoft.com/office/powerpoint/2010/main" val="21406027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74D01B-9A05-DCF6-44AF-A401048D80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551974-EE92-56AB-493A-20F093BB44F7}"/>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Passenger count and average distance</a:t>
            </a:r>
          </a:p>
        </p:txBody>
      </p:sp>
      <p:sp>
        <p:nvSpPr>
          <p:cNvPr id="3" name="Subtitle 2">
            <a:extLst>
              <a:ext uri="{FF2B5EF4-FFF2-40B4-BE49-F238E27FC236}">
                <a16:creationId xmlns:a16="http://schemas.microsoft.com/office/drawing/2014/main" id="{3FFD1AFC-3B54-D998-EDC7-9DA2365F7E53}"/>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marR="0" lvl="0" indent="-285750" fontAlgn="base">
              <a:spcBef>
                <a:spcPct val="0"/>
              </a:spcBef>
              <a:spcAft>
                <a:spcPts val="600"/>
              </a:spcAft>
              <a:buSzTx/>
              <a:buFont typeface="Calibri" panose="020F0502020204030204" pitchFamily="34" charset="0"/>
              <a:buChar char="•"/>
              <a:tabLst/>
            </a:pPr>
            <a:r>
              <a:rPr lang="en-US" sz="2400" dirty="0"/>
              <a:t>This strengthen our first hypothesis since all passenger counts travel the same average distance.</a:t>
            </a:r>
          </a:p>
          <a:p>
            <a:pPr marL="285750" marR="0" lvl="0" indent="-285750" fontAlgn="base">
              <a:spcBef>
                <a:spcPct val="0"/>
              </a:spcBef>
              <a:spcAft>
                <a:spcPts val="600"/>
              </a:spcAft>
              <a:buSzTx/>
              <a:buFont typeface="Calibri" panose="020F0502020204030204" pitchFamily="34" charset="0"/>
              <a:buChar char="•"/>
              <a:tabLst/>
            </a:pPr>
            <a:endParaRPr lang="en-US" dirty="0"/>
          </a:p>
        </p:txBody>
      </p:sp>
      <p:pic>
        <p:nvPicPr>
          <p:cNvPr id="5" name="Picture 4">
            <a:extLst>
              <a:ext uri="{FF2B5EF4-FFF2-40B4-BE49-F238E27FC236}">
                <a16:creationId xmlns:a16="http://schemas.microsoft.com/office/drawing/2014/main" id="{CED704DE-5540-0985-3655-98C2D36F08D6}"/>
              </a:ext>
            </a:extLst>
          </p:cNvPr>
          <p:cNvPicPr>
            <a:picLocks noChangeAspect="1"/>
          </p:cNvPicPr>
          <p:nvPr/>
        </p:nvPicPr>
        <p:blipFill>
          <a:blip r:embed="rId2"/>
          <a:stretch>
            <a:fillRect/>
          </a:stretch>
        </p:blipFill>
        <p:spPr>
          <a:xfrm>
            <a:off x="4742017" y="1304600"/>
            <a:ext cx="6798082" cy="4248800"/>
          </a:xfrm>
          <a:prstGeom prst="rect">
            <a:avLst/>
          </a:prstGeom>
        </p:spPr>
      </p:pic>
      <p:sp>
        <p:nvSpPr>
          <p:cNvPr id="8" name="Slide Number Placeholder 1">
            <a:extLst>
              <a:ext uri="{FF2B5EF4-FFF2-40B4-BE49-F238E27FC236}">
                <a16:creationId xmlns:a16="http://schemas.microsoft.com/office/drawing/2014/main" id="{4E7FF931-02FC-FF7F-37FC-535593B0087A}"/>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47</a:t>
            </a:fld>
            <a:endParaRPr lang="en-US"/>
          </a:p>
        </p:txBody>
      </p:sp>
    </p:spTree>
    <p:extLst>
      <p:ext uri="{BB962C8B-B14F-4D97-AF65-F5344CB8AC3E}">
        <p14:creationId xmlns:p14="http://schemas.microsoft.com/office/powerpoint/2010/main" val="12029404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F2305-8FF2-1AF4-DF56-4EC1517F19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278EE-9E2F-33E3-1522-C527BB2183E2}"/>
              </a:ext>
            </a:extLst>
          </p:cNvPr>
          <p:cNvSpPr>
            <a:spLocks noGrp="1"/>
          </p:cNvSpPr>
          <p:nvPr>
            <p:ph type="title"/>
          </p:nvPr>
        </p:nvSpPr>
        <p:spPr/>
        <p:txBody>
          <a:bodyPr anchor="b">
            <a:normAutofit/>
          </a:bodyPr>
          <a:lstStyle/>
          <a:p>
            <a:r>
              <a:rPr lang="en-US" dirty="0"/>
              <a:t>Total distance traveled as a function of time</a:t>
            </a:r>
          </a:p>
        </p:txBody>
      </p:sp>
      <p:sp>
        <p:nvSpPr>
          <p:cNvPr id="3" name="Subtitle 2">
            <a:extLst>
              <a:ext uri="{FF2B5EF4-FFF2-40B4-BE49-F238E27FC236}">
                <a16:creationId xmlns:a16="http://schemas.microsoft.com/office/drawing/2014/main" id="{A41A9D08-3FBF-E990-74F2-D0333A8BEA2E}"/>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 how do months change the total distance traveled through that time ?</a:t>
            </a:r>
          </a:p>
          <a:p>
            <a:endParaRPr lang="en-US" sz="2000" dirty="0"/>
          </a:p>
        </p:txBody>
      </p:sp>
      <p:sp>
        <p:nvSpPr>
          <p:cNvPr id="8" name="Slide Number Placeholder 1">
            <a:extLst>
              <a:ext uri="{FF2B5EF4-FFF2-40B4-BE49-F238E27FC236}">
                <a16:creationId xmlns:a16="http://schemas.microsoft.com/office/drawing/2014/main" id="{C5021ABE-D4CC-FC4C-05AC-80F716B3B8D6}"/>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48</a:t>
            </a:fld>
            <a:endParaRPr lang="en-US"/>
          </a:p>
        </p:txBody>
      </p:sp>
    </p:spTree>
    <p:extLst>
      <p:ext uri="{BB962C8B-B14F-4D97-AF65-F5344CB8AC3E}">
        <p14:creationId xmlns:p14="http://schemas.microsoft.com/office/powerpoint/2010/main" val="2131964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B1C94-0562-3533-2930-8D52967BAD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D4E385-241A-B02F-D3D7-FAFA3AAE104C}"/>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Distance as a function of time.</a:t>
            </a:r>
          </a:p>
        </p:txBody>
      </p:sp>
      <p:sp>
        <p:nvSpPr>
          <p:cNvPr id="3" name="Subtitle 2">
            <a:extLst>
              <a:ext uri="{FF2B5EF4-FFF2-40B4-BE49-F238E27FC236}">
                <a16:creationId xmlns:a16="http://schemas.microsoft.com/office/drawing/2014/main" id="{A3C19FF3-44EB-9480-115F-C6474C6F9643}"/>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marR="0" lvl="0" indent="-285750" fontAlgn="base">
              <a:spcBef>
                <a:spcPct val="0"/>
              </a:spcBef>
              <a:spcAft>
                <a:spcPct val="0"/>
              </a:spcAft>
              <a:buSzTx/>
              <a:buFont typeface="Calibri" panose="020F0502020204030204" pitchFamily="34" charset="0"/>
              <a:buChar char="§"/>
              <a:tabLst/>
            </a:pPr>
            <a:r>
              <a:rPr lang="en-US" dirty="0"/>
              <a:t>August showed the least total distances traveled through all months.</a:t>
            </a:r>
          </a:p>
          <a:p>
            <a:pPr marL="285750" marR="0" lvl="0" indent="-285750" fontAlgn="base">
              <a:spcBef>
                <a:spcPct val="0"/>
              </a:spcBef>
              <a:spcAft>
                <a:spcPct val="0"/>
              </a:spcAft>
              <a:buSzTx/>
              <a:buFont typeface="Calibri" panose="020F0502020204030204" pitchFamily="34" charset="0"/>
              <a:buChar char="§"/>
              <a:tabLst/>
            </a:pPr>
            <a:endParaRPr lang="en-US" dirty="0"/>
          </a:p>
          <a:p>
            <a:pPr marL="285750" marR="0" lvl="0" indent="-285750" fontAlgn="base">
              <a:spcBef>
                <a:spcPct val="0"/>
              </a:spcBef>
              <a:spcAft>
                <a:spcPct val="0"/>
              </a:spcAft>
              <a:buSzTx/>
              <a:buFont typeface="Calibri" panose="020F0502020204030204" pitchFamily="34" charset="0"/>
              <a:buChar char="§"/>
              <a:tabLst/>
            </a:pPr>
            <a:r>
              <a:rPr lang="en-US" dirty="0"/>
              <a:t>May showed the highest total distance traveled through all months</a:t>
            </a:r>
          </a:p>
          <a:p>
            <a:pPr marL="285750" marR="0" lvl="0" indent="-285750" fontAlgn="base">
              <a:spcBef>
                <a:spcPct val="0"/>
              </a:spcBef>
              <a:spcAft>
                <a:spcPct val="0"/>
              </a:spcAft>
              <a:buSzTx/>
              <a:buFont typeface="Calibri" panose="020F0502020204030204" pitchFamily="34" charset="0"/>
              <a:buChar char="§"/>
              <a:tabLst/>
            </a:pPr>
            <a:endParaRPr lang="en-US" dirty="0"/>
          </a:p>
          <a:p>
            <a:pPr marL="285750" marR="0" lvl="0" indent="-285750" fontAlgn="base">
              <a:spcBef>
                <a:spcPct val="0"/>
              </a:spcBef>
              <a:spcAft>
                <a:spcPct val="0"/>
              </a:spcAft>
              <a:buSzTx/>
              <a:buFont typeface="Calibri" panose="020F0502020204030204" pitchFamily="34" charset="0"/>
              <a:buChar char="§"/>
              <a:tabLst/>
            </a:pPr>
            <a:r>
              <a:rPr lang="en-US" dirty="0"/>
              <a:t>But does this mean more rides ordered through may ? Or is it less rides but the distance traveled is more in most rides?</a:t>
            </a:r>
          </a:p>
        </p:txBody>
      </p:sp>
      <p:pic>
        <p:nvPicPr>
          <p:cNvPr id="6" name="Picture 5">
            <a:extLst>
              <a:ext uri="{FF2B5EF4-FFF2-40B4-BE49-F238E27FC236}">
                <a16:creationId xmlns:a16="http://schemas.microsoft.com/office/drawing/2014/main" id="{BC46D6AA-A6EE-E9CF-F05C-5590A96FF20A}"/>
              </a:ext>
            </a:extLst>
          </p:cNvPr>
          <p:cNvPicPr>
            <a:picLocks noChangeAspect="1"/>
          </p:cNvPicPr>
          <p:nvPr/>
        </p:nvPicPr>
        <p:blipFill>
          <a:blip r:embed="rId2"/>
          <a:stretch>
            <a:fillRect/>
          </a:stretch>
        </p:blipFill>
        <p:spPr>
          <a:xfrm>
            <a:off x="4742017" y="1440561"/>
            <a:ext cx="6798082" cy="3976877"/>
          </a:xfrm>
          <a:prstGeom prst="rect">
            <a:avLst/>
          </a:prstGeom>
        </p:spPr>
      </p:pic>
      <p:sp>
        <p:nvSpPr>
          <p:cNvPr id="8" name="Slide Number Placeholder 1">
            <a:extLst>
              <a:ext uri="{FF2B5EF4-FFF2-40B4-BE49-F238E27FC236}">
                <a16:creationId xmlns:a16="http://schemas.microsoft.com/office/drawing/2014/main" id="{D4129B42-BD3D-AE84-9A97-A61E090FA65C}"/>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49</a:t>
            </a:fld>
            <a:endParaRPr lang="en-US"/>
          </a:p>
        </p:txBody>
      </p:sp>
    </p:spTree>
    <p:extLst>
      <p:ext uri="{BB962C8B-B14F-4D97-AF65-F5344CB8AC3E}">
        <p14:creationId xmlns:p14="http://schemas.microsoft.com/office/powerpoint/2010/main" val="19203651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title"/>
          </p:nvPr>
        </p:nvSpPr>
        <p:spPr/>
        <p:txBody>
          <a:bodyPr anchor="b">
            <a:normAutofit/>
          </a:bodyPr>
          <a:lstStyle/>
          <a:p>
            <a:r>
              <a:rPr lang="en-US" dirty="0"/>
              <a:t>Data understanding</a:t>
            </a:r>
          </a:p>
        </p:txBody>
      </p:sp>
      <p:sp>
        <p:nvSpPr>
          <p:cNvPr id="3" name="Subtitle 2">
            <a:extLst>
              <a:ext uri="{FF2B5EF4-FFF2-40B4-BE49-F238E27FC236}">
                <a16:creationId xmlns:a16="http://schemas.microsoft.com/office/drawing/2014/main" id="{C05FF0B8-5B51-7376-0271-8D849CA3F8A8}"/>
              </a:ext>
            </a:extLst>
          </p:cNvPr>
          <p:cNvSpPr>
            <a:spLocks noGrp="1"/>
          </p:cNvSpPr>
          <p:nvPr>
            <p:ph idx="1"/>
          </p:nvPr>
        </p:nvSpPr>
        <p:spPr>
          <a:xfrm>
            <a:off x="1536192" y="2212848"/>
            <a:ext cx="7460324" cy="4251960"/>
          </a:xfrm>
        </p:spPr>
        <p:txBody>
          <a:bodyPr>
            <a:normAutofit/>
          </a:bodyPr>
          <a:lstStyle/>
          <a:p>
            <a:r>
              <a:rPr lang="en-US" sz="2000" dirty="0"/>
              <a:t>Dataset size : 498169 rows X 22 column</a:t>
            </a:r>
          </a:p>
          <a:p>
            <a:r>
              <a:rPr lang="en-US" sz="2000" dirty="0"/>
              <a:t>Key information:</a:t>
            </a:r>
          </a:p>
          <a:p>
            <a:pPr lvl="1"/>
            <a:r>
              <a:rPr lang="en-US" dirty="0"/>
              <a:t>Distance</a:t>
            </a:r>
          </a:p>
          <a:p>
            <a:pPr lvl="1"/>
            <a:r>
              <a:rPr lang="en-US" dirty="0"/>
              <a:t>Fare amount</a:t>
            </a:r>
          </a:p>
          <a:p>
            <a:pPr lvl="1"/>
            <a:r>
              <a:rPr lang="en-US" dirty="0"/>
              <a:t>Car condition</a:t>
            </a:r>
          </a:p>
          <a:p>
            <a:pPr lvl="1"/>
            <a:r>
              <a:rPr lang="en-US" dirty="0"/>
              <a:t>Weather condition</a:t>
            </a:r>
          </a:p>
          <a:p>
            <a:pPr lvl="1"/>
            <a:r>
              <a:rPr lang="en-US" dirty="0"/>
              <a:t>Passenger count</a:t>
            </a:r>
          </a:p>
          <a:p>
            <a:pPr lvl="1"/>
            <a:r>
              <a:rPr lang="en-US" dirty="0"/>
              <a:t>Distance from airports and starting point (</a:t>
            </a:r>
            <a:r>
              <a:rPr lang="en-US" dirty="0" err="1"/>
              <a:t>jfk</a:t>
            </a:r>
            <a:r>
              <a:rPr lang="en-US" dirty="0"/>
              <a:t> , , )</a:t>
            </a:r>
          </a:p>
          <a:p>
            <a:pPr marL="338328" lvl="1" indent="0">
              <a:buNone/>
            </a:pPr>
            <a:endParaRPr lang="en-US" sz="1800" dirty="0"/>
          </a:p>
        </p:txBody>
      </p:sp>
      <p:sp>
        <p:nvSpPr>
          <p:cNvPr id="8" name="Slide Number Placeholder 1">
            <a:extLst>
              <a:ext uri="{FF2B5EF4-FFF2-40B4-BE49-F238E27FC236}">
                <a16:creationId xmlns:a16="http://schemas.microsoft.com/office/drawing/2014/main" id="{897A521E-DD4A-0AA6-62B4-60C8A321B346}"/>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5</a:t>
            </a:fld>
            <a:endParaRPr lang="en-US"/>
          </a:p>
        </p:txBody>
      </p:sp>
    </p:spTree>
    <p:extLst>
      <p:ext uri="{BB962C8B-B14F-4D97-AF65-F5344CB8AC3E}">
        <p14:creationId xmlns:p14="http://schemas.microsoft.com/office/powerpoint/2010/main" val="242834990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2B105-4C35-1CE8-F6B0-302F7DE0A3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3ABED1-EB60-3867-4366-C71C2933CC43}"/>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Distance as a function of time.</a:t>
            </a:r>
          </a:p>
        </p:txBody>
      </p:sp>
      <p:sp>
        <p:nvSpPr>
          <p:cNvPr id="3" name="Subtitle 2">
            <a:extLst>
              <a:ext uri="{FF2B5EF4-FFF2-40B4-BE49-F238E27FC236}">
                <a16:creationId xmlns:a16="http://schemas.microsoft.com/office/drawing/2014/main" id="{F8EC8540-AEC9-94B2-1FE9-76B4E4ACA585}"/>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marR="0" lvl="0" indent="-285750" fontAlgn="base">
              <a:spcBef>
                <a:spcPct val="0"/>
              </a:spcBef>
              <a:spcAft>
                <a:spcPts val="600"/>
              </a:spcAft>
              <a:buClr>
                <a:schemeClr val="bg1"/>
              </a:buClr>
              <a:buSzTx/>
              <a:buFont typeface="Arial" panose="020B0604020202020204" pitchFamily="34" charset="0"/>
              <a:buChar char="•"/>
              <a:tabLst/>
            </a:pPr>
            <a:r>
              <a:rPr lang="en-US" sz="2400" dirty="0"/>
              <a:t>August showed the least rides 35762 while may showed the highest rides 46616 rides</a:t>
            </a:r>
          </a:p>
          <a:p>
            <a:pPr marL="285750" marR="0" lvl="0" indent="-285750" fontAlgn="base">
              <a:spcBef>
                <a:spcPct val="0"/>
              </a:spcBef>
              <a:spcAft>
                <a:spcPts val="600"/>
              </a:spcAft>
              <a:buClr>
                <a:schemeClr val="bg1"/>
              </a:buClr>
              <a:buSzTx/>
              <a:buFont typeface="Arial" panose="020B0604020202020204" pitchFamily="34" charset="0"/>
              <a:buChar char="•"/>
              <a:tabLst/>
            </a:pPr>
            <a:r>
              <a:rPr lang="en-US" sz="2400" dirty="0"/>
              <a:t>So what’s the relation between number of rides and total distance ?</a:t>
            </a:r>
          </a:p>
        </p:txBody>
      </p:sp>
      <p:pic>
        <p:nvPicPr>
          <p:cNvPr id="5" name="Picture 4">
            <a:extLst>
              <a:ext uri="{FF2B5EF4-FFF2-40B4-BE49-F238E27FC236}">
                <a16:creationId xmlns:a16="http://schemas.microsoft.com/office/drawing/2014/main" id="{D00A8582-F070-6855-6A88-B26E6B1EAD2B}"/>
              </a:ext>
            </a:extLst>
          </p:cNvPr>
          <p:cNvPicPr>
            <a:picLocks noChangeAspect="1"/>
          </p:cNvPicPr>
          <p:nvPr/>
        </p:nvPicPr>
        <p:blipFill>
          <a:blip r:embed="rId2"/>
          <a:stretch>
            <a:fillRect/>
          </a:stretch>
        </p:blipFill>
        <p:spPr>
          <a:xfrm>
            <a:off x="4742017" y="1415068"/>
            <a:ext cx="6798082" cy="4027863"/>
          </a:xfrm>
          <a:prstGeom prst="rect">
            <a:avLst/>
          </a:prstGeom>
        </p:spPr>
      </p:pic>
      <p:sp>
        <p:nvSpPr>
          <p:cNvPr id="8" name="Slide Number Placeholder 1">
            <a:extLst>
              <a:ext uri="{FF2B5EF4-FFF2-40B4-BE49-F238E27FC236}">
                <a16:creationId xmlns:a16="http://schemas.microsoft.com/office/drawing/2014/main" id="{FB644751-F399-B887-C235-E6462931D62F}"/>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50</a:t>
            </a:fld>
            <a:endParaRPr lang="en-US"/>
          </a:p>
        </p:txBody>
      </p:sp>
    </p:spTree>
    <p:extLst>
      <p:ext uri="{BB962C8B-B14F-4D97-AF65-F5344CB8AC3E}">
        <p14:creationId xmlns:p14="http://schemas.microsoft.com/office/powerpoint/2010/main" val="72998417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F9AE1-83F1-14A4-D6FC-D9DC191756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C55C8B-8D68-20BD-7C3F-6A705F2115B0}"/>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Distance as a function of time.</a:t>
            </a:r>
          </a:p>
        </p:txBody>
      </p:sp>
      <p:sp>
        <p:nvSpPr>
          <p:cNvPr id="3" name="Subtitle 2">
            <a:extLst>
              <a:ext uri="{FF2B5EF4-FFF2-40B4-BE49-F238E27FC236}">
                <a16:creationId xmlns:a16="http://schemas.microsoft.com/office/drawing/2014/main" id="{2F4AFB8A-BEFC-05E1-8279-32977FF487B1}"/>
              </a:ext>
            </a:extLst>
          </p:cNvPr>
          <p:cNvSpPr>
            <a:spLocks noGrp="1"/>
          </p:cNvSpPr>
          <p:nvPr>
            <p:ph type="body" sz="half" idx="2"/>
          </p:nvPr>
        </p:nvSpPr>
        <p:spPr>
          <a:xfrm>
            <a:off x="492371" y="2653800"/>
            <a:ext cx="3084844" cy="3335519"/>
          </a:xfrm>
        </p:spPr>
        <p:txBody>
          <a:bodyPr vert="horz" lIns="0" tIns="45720" rIns="0" bIns="45720" rtlCol="0">
            <a:normAutofit/>
          </a:bodyPr>
          <a:lstStyle/>
          <a:p>
            <a:pPr marL="285750" marR="0" lvl="0" indent="-285750" fontAlgn="base">
              <a:spcBef>
                <a:spcPct val="0"/>
              </a:spcBef>
              <a:spcAft>
                <a:spcPts val="600"/>
              </a:spcAft>
              <a:buSzTx/>
              <a:buFont typeface="Calibri" panose="020F0502020204030204" pitchFamily="34" charset="0"/>
              <a:buChar char="•"/>
              <a:tabLst/>
            </a:pPr>
            <a:r>
              <a:rPr lang="en-US" sz="1800" dirty="0"/>
              <a:t>Very obvious to see that the more rides ordered the more distance traveled through a month, another obvious reason is that the average distance for rides is the same.</a:t>
            </a:r>
          </a:p>
          <a:p>
            <a:pPr marL="285750" marR="0" lvl="0" indent="-285750" fontAlgn="base">
              <a:spcBef>
                <a:spcPct val="0"/>
              </a:spcBef>
              <a:spcAft>
                <a:spcPts val="600"/>
              </a:spcAft>
              <a:buSzTx/>
              <a:buFont typeface="Calibri" panose="020F0502020204030204" pitchFamily="34" charset="0"/>
              <a:buChar char="•"/>
              <a:tabLst/>
            </a:pPr>
            <a:endParaRPr lang="en-US" sz="1800" dirty="0"/>
          </a:p>
          <a:p>
            <a:pPr marL="285750" marR="0" lvl="0" indent="-285750" fontAlgn="base">
              <a:spcBef>
                <a:spcPct val="0"/>
              </a:spcBef>
              <a:spcAft>
                <a:spcPts val="600"/>
              </a:spcAft>
              <a:buSzTx/>
              <a:buFont typeface="Calibri" panose="020F0502020204030204" pitchFamily="34" charset="0"/>
              <a:buChar char="•"/>
              <a:tabLst/>
            </a:pPr>
            <a:r>
              <a:rPr lang="en-US" sz="1800" dirty="0"/>
              <a:t>Correlation coefficient between total distance and number of rides is 0.99</a:t>
            </a:r>
          </a:p>
        </p:txBody>
      </p:sp>
      <p:pic>
        <p:nvPicPr>
          <p:cNvPr id="6" name="Picture 5">
            <a:extLst>
              <a:ext uri="{FF2B5EF4-FFF2-40B4-BE49-F238E27FC236}">
                <a16:creationId xmlns:a16="http://schemas.microsoft.com/office/drawing/2014/main" id="{B3C1C22C-5528-1866-ED82-25673CC0FD56}"/>
              </a:ext>
            </a:extLst>
          </p:cNvPr>
          <p:cNvPicPr>
            <a:picLocks noChangeAspect="1"/>
          </p:cNvPicPr>
          <p:nvPr/>
        </p:nvPicPr>
        <p:blipFill>
          <a:blip r:embed="rId2"/>
          <a:stretch>
            <a:fillRect/>
          </a:stretch>
        </p:blipFill>
        <p:spPr>
          <a:xfrm>
            <a:off x="4742017" y="1347087"/>
            <a:ext cx="6798082" cy="4163825"/>
          </a:xfrm>
          <a:prstGeom prst="rect">
            <a:avLst/>
          </a:prstGeom>
        </p:spPr>
      </p:pic>
      <p:sp>
        <p:nvSpPr>
          <p:cNvPr id="8" name="Slide Number Placeholder 1">
            <a:extLst>
              <a:ext uri="{FF2B5EF4-FFF2-40B4-BE49-F238E27FC236}">
                <a16:creationId xmlns:a16="http://schemas.microsoft.com/office/drawing/2014/main" id="{FD0F32E3-431C-CC7E-804D-7BD0B7CC55C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51</a:t>
            </a:fld>
            <a:endParaRPr lang="en-US"/>
          </a:p>
        </p:txBody>
      </p:sp>
    </p:spTree>
    <p:extLst>
      <p:ext uri="{BB962C8B-B14F-4D97-AF65-F5344CB8AC3E}">
        <p14:creationId xmlns:p14="http://schemas.microsoft.com/office/powerpoint/2010/main" val="370082308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420FC-A5AB-E762-12D3-C4F9FE95B9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5DDDD4-79DD-BE19-87A2-5471F3CCB65E}"/>
              </a:ext>
            </a:extLst>
          </p:cNvPr>
          <p:cNvSpPr>
            <a:spLocks noGrp="1"/>
          </p:cNvSpPr>
          <p:nvPr>
            <p:ph type="title"/>
          </p:nvPr>
        </p:nvSpPr>
        <p:spPr>
          <a:xfrm>
            <a:off x="5181601" y="634946"/>
            <a:ext cx="6368142" cy="1450757"/>
          </a:xfrm>
        </p:spPr>
        <p:txBody>
          <a:bodyPr>
            <a:normAutofit/>
          </a:bodyPr>
          <a:lstStyle/>
          <a:p>
            <a:r>
              <a:rPr lang="en-US" dirty="0"/>
              <a:t>AIRPORTS MEAN UBERS</a:t>
            </a:r>
          </a:p>
        </p:txBody>
      </p:sp>
      <p:pic>
        <p:nvPicPr>
          <p:cNvPr id="10" name="Picture 9" descr="Aerial view of parked airplane">
            <a:extLst>
              <a:ext uri="{FF2B5EF4-FFF2-40B4-BE49-F238E27FC236}">
                <a16:creationId xmlns:a16="http://schemas.microsoft.com/office/drawing/2014/main" id="{F168D5E4-4212-D87B-6D74-05BD217C5F9F}"/>
              </a:ext>
            </a:extLst>
          </p:cNvPr>
          <p:cNvPicPr>
            <a:picLocks noChangeAspect="1"/>
          </p:cNvPicPr>
          <p:nvPr/>
        </p:nvPicPr>
        <p:blipFill>
          <a:blip r:embed="rId2"/>
          <a:srcRect l="15509" r="39270" b="1"/>
          <a:stretch/>
        </p:blipFill>
        <p:spPr>
          <a:xfrm>
            <a:off x="20" y="-12128"/>
            <a:ext cx="4654276" cy="6870127"/>
          </a:xfrm>
          <a:prstGeom prst="rect">
            <a:avLst/>
          </a:prstGeom>
        </p:spPr>
      </p:pic>
      <p:sp>
        <p:nvSpPr>
          <p:cNvPr id="3" name="Subtitle 2">
            <a:extLst>
              <a:ext uri="{FF2B5EF4-FFF2-40B4-BE49-F238E27FC236}">
                <a16:creationId xmlns:a16="http://schemas.microsoft.com/office/drawing/2014/main" id="{19545416-02F5-5705-2EB4-17534C29E46C}"/>
              </a:ext>
            </a:extLst>
          </p:cNvPr>
          <p:cNvSpPr>
            <a:spLocks noGrp="1"/>
          </p:cNvSpPr>
          <p:nvPr>
            <p:ph idx="1"/>
          </p:nvPr>
        </p:nvSpPr>
        <p:spPr>
          <a:xfrm>
            <a:off x="5181601" y="2198914"/>
            <a:ext cx="6368142" cy="3670180"/>
          </a:xfrm>
        </p:spPr>
        <p:txBody>
          <a:bodyPr>
            <a:normAutofit/>
          </a:bodyPr>
          <a:lstStyle/>
          <a:p>
            <a:pPr>
              <a:buFont typeface="Wingdings" panose="05000000000000000000" pitchFamily="2" charset="2"/>
              <a:buChar char="§"/>
            </a:pPr>
            <a:r>
              <a:rPr lang="en-US" dirty="0"/>
              <a:t>Always when we are in an airport that we landed in or we have gone to, we take taxi’s, but what fare amount we pay ?</a:t>
            </a:r>
          </a:p>
        </p:txBody>
      </p:sp>
      <p:sp>
        <p:nvSpPr>
          <p:cNvPr id="8" name="Slide Number Placeholder 1">
            <a:extLst>
              <a:ext uri="{FF2B5EF4-FFF2-40B4-BE49-F238E27FC236}">
                <a16:creationId xmlns:a16="http://schemas.microsoft.com/office/drawing/2014/main" id="{E60825AA-C9AE-0225-F51D-09D40E77411C}"/>
              </a:ext>
            </a:extLst>
          </p:cNvPr>
          <p:cNvSpPr>
            <a:spLocks noGrp="1"/>
          </p:cNvSpPr>
          <p:nvPr>
            <p:ph type="sldNum" sz="quarter" idx="12"/>
          </p:nvPr>
        </p:nvSpPr>
        <p:spPr>
          <a:xfrm>
            <a:off x="9900458" y="6459785"/>
            <a:ext cx="1312025" cy="365125"/>
          </a:xfrm>
        </p:spPr>
        <p:txBody>
          <a:bodyPr>
            <a:normAutofit/>
          </a:bodyPr>
          <a:lstStyle/>
          <a:p>
            <a:pPr>
              <a:spcAft>
                <a:spcPts val="600"/>
              </a:spcAft>
            </a:pPr>
            <a:fld id="{294A09A9-5501-47C1-A89A-A340965A2BE2}" type="slidenum">
              <a:rPr lang="en-US">
                <a:solidFill>
                  <a:schemeClr val="tx1">
                    <a:lumMod val="75000"/>
                    <a:lumOff val="25000"/>
                  </a:schemeClr>
                </a:solidFill>
              </a:rPr>
              <a:pPr>
                <a:spcAft>
                  <a:spcPts val="600"/>
                </a:spcAft>
              </a:pPr>
              <a:t>52</a:t>
            </a:fld>
            <a:endParaRPr lang="en-US">
              <a:solidFill>
                <a:schemeClr val="tx1">
                  <a:lumMod val="75000"/>
                  <a:lumOff val="25000"/>
                </a:schemeClr>
              </a:solidFill>
            </a:endParaRPr>
          </a:p>
        </p:txBody>
      </p:sp>
    </p:spTree>
    <p:extLst>
      <p:ext uri="{BB962C8B-B14F-4D97-AF65-F5344CB8AC3E}">
        <p14:creationId xmlns:p14="http://schemas.microsoft.com/office/powerpoint/2010/main" val="186537340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9508F-AC88-D6CD-A7AC-CB1D5D99E2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C65C29-F3BE-2949-2476-1148713DA5A3}"/>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Airports mean </a:t>
            </a:r>
            <a:r>
              <a:rPr lang="en-US" dirty="0" err="1"/>
              <a:t>ubers</a:t>
            </a:r>
            <a:endParaRPr lang="en-US" dirty="0"/>
          </a:p>
        </p:txBody>
      </p:sp>
      <p:sp>
        <p:nvSpPr>
          <p:cNvPr id="9" name="TextBox 8">
            <a:extLst>
              <a:ext uri="{FF2B5EF4-FFF2-40B4-BE49-F238E27FC236}">
                <a16:creationId xmlns:a16="http://schemas.microsoft.com/office/drawing/2014/main" id="{A32626FE-26A9-049B-53D0-A70ABA110148}"/>
              </a:ext>
            </a:extLst>
          </p:cNvPr>
          <p:cNvSpPr txBox="1"/>
          <p:nvPr/>
        </p:nvSpPr>
        <p:spPr>
          <a:xfrm>
            <a:off x="492371" y="2653800"/>
            <a:ext cx="3084844" cy="3335519"/>
          </a:xfrm>
          <a:prstGeom prst="rect">
            <a:avLst/>
          </a:prstGeom>
        </p:spPr>
        <p:txBody>
          <a:bodyPr vert="horz" lIns="0" tIns="45720" rIns="0" bIns="45720" rtlCol="0">
            <a:normAutofit/>
          </a:bodyPr>
          <a:lstStyle/>
          <a:p>
            <a:pPr marL="342900" indent="-342900" defTabSz="914400">
              <a:lnSpc>
                <a:spcPct val="90000"/>
              </a:lnSpc>
              <a:spcBef>
                <a:spcPts val="300"/>
              </a:spcBef>
              <a:buClr>
                <a:schemeClr val="accent1"/>
              </a:buClr>
              <a:buFont typeface="Wingdings" panose="05000000000000000000" pitchFamily="2" charset="2"/>
              <a:buChar char="§"/>
            </a:pPr>
            <a:r>
              <a:rPr lang="en-US" sz="2000" b="0" i="0" dirty="0">
                <a:solidFill>
                  <a:srgbClr val="FFFFFF"/>
                </a:solidFill>
                <a:effectLst/>
              </a:rPr>
              <a:t>All 3 airport pay the same amount which the average fair amount paid 6.5$.</a:t>
            </a:r>
          </a:p>
          <a:p>
            <a:pPr defTabSz="914400">
              <a:lnSpc>
                <a:spcPct val="90000"/>
              </a:lnSpc>
              <a:spcBef>
                <a:spcPts val="300"/>
              </a:spcBef>
              <a:buClr>
                <a:schemeClr val="accent1"/>
              </a:buClr>
              <a:buFont typeface="Calibri" panose="020F0502020204030204" pitchFamily="34" charset="0"/>
              <a:buChar char="•"/>
            </a:pPr>
            <a:endParaRPr lang="en-US" sz="1500" b="0" i="0" dirty="0">
              <a:solidFill>
                <a:srgbClr val="FFFFFF"/>
              </a:solidFill>
              <a:effectLst/>
            </a:endParaRPr>
          </a:p>
          <a:p>
            <a:pPr defTabSz="914400">
              <a:lnSpc>
                <a:spcPct val="90000"/>
              </a:lnSpc>
              <a:spcBef>
                <a:spcPts val="300"/>
              </a:spcBef>
              <a:buClr>
                <a:schemeClr val="accent1"/>
              </a:buClr>
              <a:buFont typeface="Calibri" panose="020F0502020204030204" pitchFamily="34" charset="0"/>
              <a:buChar char="•"/>
            </a:pPr>
            <a:endParaRPr lang="en-US" sz="1500" b="0" i="0" dirty="0">
              <a:solidFill>
                <a:srgbClr val="FFFFFF"/>
              </a:solidFill>
              <a:effectLst/>
            </a:endParaRPr>
          </a:p>
          <a:p>
            <a:pPr defTabSz="914400">
              <a:lnSpc>
                <a:spcPct val="90000"/>
              </a:lnSpc>
              <a:spcAft>
                <a:spcPts val="600"/>
              </a:spcAft>
              <a:buClr>
                <a:schemeClr val="accent1"/>
              </a:buClr>
              <a:buFont typeface="Calibri" panose="020F0502020204030204" pitchFamily="34" charset="0"/>
            </a:pPr>
            <a:endParaRPr lang="en-US" sz="1500" dirty="0">
              <a:solidFill>
                <a:srgbClr val="FFFFFF"/>
              </a:solidFill>
            </a:endParaRPr>
          </a:p>
        </p:txBody>
      </p:sp>
      <p:sp>
        <p:nvSpPr>
          <p:cNvPr id="8" name="Slide Number Placeholder 1">
            <a:extLst>
              <a:ext uri="{FF2B5EF4-FFF2-40B4-BE49-F238E27FC236}">
                <a16:creationId xmlns:a16="http://schemas.microsoft.com/office/drawing/2014/main" id="{E2A29708-8D8E-1A89-C8CC-021F719AC39E}"/>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53</a:t>
            </a:fld>
            <a:endParaRPr lang="en-US"/>
          </a:p>
        </p:txBody>
      </p:sp>
      <p:sp>
        <p:nvSpPr>
          <p:cNvPr id="5" name="Rectangle 1">
            <a:extLst>
              <a:ext uri="{FF2B5EF4-FFF2-40B4-BE49-F238E27FC236}">
                <a16:creationId xmlns:a16="http://schemas.microsoft.com/office/drawing/2014/main" id="{3E5F06E6-2439-CC67-BFE7-B2BE976080AE}"/>
              </a:ext>
            </a:extLst>
          </p:cNvPr>
          <p:cNvSpPr>
            <a:spLocks noChangeArrowheads="1"/>
          </p:cNvSpPr>
          <p:nvPr/>
        </p:nvSpPr>
        <p:spPr bwMode="auto">
          <a:xfrm>
            <a:off x="0" y="-241566"/>
            <a:ext cx="184731" cy="4831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36501" rIns="9144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sz="1100" b="0" i="0" u="none" strike="noStrike" cap="none" normalizeH="0" baseline="0" dirty="0">
                <a:ln>
                  <a:noFill/>
                </a:ln>
                <a:solidFill>
                  <a:schemeClr val="tx1"/>
                </a:solidFill>
                <a:effectLs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4" name="Picture 3">
            <a:extLst>
              <a:ext uri="{FF2B5EF4-FFF2-40B4-BE49-F238E27FC236}">
                <a16:creationId xmlns:a16="http://schemas.microsoft.com/office/drawing/2014/main" id="{4A2292B7-443B-140C-BDE0-FC441EBE4AC0}"/>
              </a:ext>
            </a:extLst>
          </p:cNvPr>
          <p:cNvPicPr>
            <a:picLocks noChangeAspect="1"/>
          </p:cNvPicPr>
          <p:nvPr/>
        </p:nvPicPr>
        <p:blipFill>
          <a:blip r:embed="rId2"/>
          <a:stretch>
            <a:fillRect/>
          </a:stretch>
        </p:blipFill>
        <p:spPr>
          <a:xfrm>
            <a:off x="4115526" y="1169470"/>
            <a:ext cx="7954485" cy="4117799"/>
          </a:xfrm>
          <a:prstGeom prst="rect">
            <a:avLst/>
          </a:prstGeom>
        </p:spPr>
      </p:pic>
    </p:spTree>
    <p:extLst>
      <p:ext uri="{BB962C8B-B14F-4D97-AF65-F5344CB8AC3E}">
        <p14:creationId xmlns:p14="http://schemas.microsoft.com/office/powerpoint/2010/main" val="2528084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2F6F7-1B60-3A82-464C-19A6CC85D7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AE11B3-A11A-B22C-8E2E-87D4EB337543}"/>
              </a:ext>
            </a:extLst>
          </p:cNvPr>
          <p:cNvSpPr>
            <a:spLocks noGrp="1"/>
          </p:cNvSpPr>
          <p:nvPr>
            <p:ph type="title"/>
          </p:nvPr>
        </p:nvSpPr>
        <p:spPr/>
        <p:txBody>
          <a:bodyPr anchor="b">
            <a:normAutofit/>
          </a:bodyPr>
          <a:lstStyle/>
          <a:p>
            <a:r>
              <a:rPr lang="en-US" dirty="0"/>
              <a:t>Data understanding</a:t>
            </a:r>
          </a:p>
        </p:txBody>
      </p:sp>
      <p:sp>
        <p:nvSpPr>
          <p:cNvPr id="3" name="Subtitle 2">
            <a:extLst>
              <a:ext uri="{FF2B5EF4-FFF2-40B4-BE49-F238E27FC236}">
                <a16:creationId xmlns:a16="http://schemas.microsoft.com/office/drawing/2014/main" id="{326B6C0C-4AF1-FEB0-E8D9-CA89C4C04753}"/>
              </a:ext>
            </a:extLst>
          </p:cNvPr>
          <p:cNvSpPr>
            <a:spLocks noGrp="1"/>
          </p:cNvSpPr>
          <p:nvPr>
            <p:ph idx="1"/>
          </p:nvPr>
        </p:nvSpPr>
        <p:spPr>
          <a:xfrm>
            <a:off x="1536192" y="2212848"/>
            <a:ext cx="7460324" cy="4251960"/>
          </a:xfrm>
        </p:spPr>
        <p:txBody>
          <a:bodyPr>
            <a:normAutofit/>
          </a:bodyPr>
          <a:lstStyle/>
          <a:p>
            <a:pPr>
              <a:buFont typeface="Wingdings" panose="05000000000000000000" pitchFamily="2" charset="2"/>
              <a:buChar char="§"/>
            </a:pPr>
            <a:r>
              <a:rPr lang="en-US" sz="2000" dirty="0"/>
              <a:t>Mean of </a:t>
            </a:r>
            <a:r>
              <a:rPr lang="en-US" dirty="0"/>
              <a:t>fare amount </a:t>
            </a:r>
            <a:r>
              <a:rPr lang="en-US" sz="2000" dirty="0"/>
              <a:t>is 8.7$ with max 22.25$ and min 0.01$</a:t>
            </a:r>
          </a:p>
          <a:p>
            <a:pPr>
              <a:buFont typeface="Wingdings" panose="05000000000000000000" pitchFamily="2" charset="2"/>
              <a:buChar char="§"/>
            </a:pPr>
            <a:r>
              <a:rPr lang="en-US" sz="2000" dirty="0"/>
              <a:t>Most distance traveled is 7 miles</a:t>
            </a:r>
          </a:p>
          <a:p>
            <a:pPr>
              <a:buFont typeface="Wingdings" panose="05000000000000000000" pitchFamily="2" charset="2"/>
              <a:buChar char="§"/>
            </a:pPr>
            <a:r>
              <a:rPr lang="en-US" dirty="0"/>
              <a:t>Passenger count ranges from 1 to 6</a:t>
            </a:r>
          </a:p>
          <a:p>
            <a:pPr>
              <a:buFont typeface="Wingdings" panose="05000000000000000000" pitchFamily="2" charset="2"/>
              <a:buChar char="§"/>
            </a:pPr>
            <a:r>
              <a:rPr lang="en-US" sz="2000" dirty="0"/>
              <a:t>More will be shown through plots and deeper conclusions</a:t>
            </a:r>
          </a:p>
        </p:txBody>
      </p:sp>
      <p:sp>
        <p:nvSpPr>
          <p:cNvPr id="8" name="Slide Number Placeholder 1">
            <a:extLst>
              <a:ext uri="{FF2B5EF4-FFF2-40B4-BE49-F238E27FC236}">
                <a16:creationId xmlns:a16="http://schemas.microsoft.com/office/drawing/2014/main" id="{9BA73B6E-9377-F461-2CAF-368ACD75ABC2}"/>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6</a:t>
            </a:fld>
            <a:endParaRPr lang="en-US"/>
          </a:p>
        </p:txBody>
      </p:sp>
    </p:spTree>
    <p:extLst>
      <p:ext uri="{BB962C8B-B14F-4D97-AF65-F5344CB8AC3E}">
        <p14:creationId xmlns:p14="http://schemas.microsoft.com/office/powerpoint/2010/main" val="19434382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D3149C-BD39-CF33-414B-07FF28D618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1FC871-3B5F-0541-C41A-95A5C635788A}"/>
              </a:ext>
            </a:extLst>
          </p:cNvPr>
          <p:cNvSpPr>
            <a:spLocks noGrp="1"/>
          </p:cNvSpPr>
          <p:nvPr>
            <p:ph type="title"/>
          </p:nvPr>
        </p:nvSpPr>
        <p:spPr/>
        <p:txBody>
          <a:bodyPr anchor="b">
            <a:normAutofit/>
          </a:bodyPr>
          <a:lstStyle/>
          <a:p>
            <a:r>
              <a:rPr lang="en-US" dirty="0"/>
              <a:t>DATA CLEANING</a:t>
            </a:r>
          </a:p>
        </p:txBody>
      </p:sp>
      <p:sp>
        <p:nvSpPr>
          <p:cNvPr id="3" name="Subtitle 2">
            <a:extLst>
              <a:ext uri="{FF2B5EF4-FFF2-40B4-BE49-F238E27FC236}">
                <a16:creationId xmlns:a16="http://schemas.microsoft.com/office/drawing/2014/main" id="{F188E07D-39A5-AD57-DD58-A1647C1D09F8}"/>
              </a:ext>
            </a:extLst>
          </p:cNvPr>
          <p:cNvSpPr>
            <a:spLocks noGrp="1"/>
          </p:cNvSpPr>
          <p:nvPr>
            <p:ph idx="1"/>
          </p:nvPr>
        </p:nvSpPr>
        <p:spPr>
          <a:xfrm>
            <a:off x="1536192" y="2212848"/>
            <a:ext cx="7460324" cy="4251960"/>
          </a:xfrm>
        </p:spPr>
        <p:txBody>
          <a:bodyPr>
            <a:normAutofit/>
          </a:bodyPr>
          <a:lstStyle/>
          <a:p>
            <a:pPr>
              <a:buFont typeface="Arial" panose="020B0604020202020204" pitchFamily="34" charset="0"/>
              <a:buChar char="•"/>
            </a:pPr>
            <a:r>
              <a:rPr lang="en-US" sz="2800" dirty="0"/>
              <a:t>No duplicates existed in the dataset</a:t>
            </a:r>
          </a:p>
          <a:p>
            <a:pPr>
              <a:buFont typeface="Arial" panose="020B0604020202020204" pitchFamily="34" charset="0"/>
              <a:buChar char="•"/>
            </a:pPr>
            <a:endParaRPr lang="en-US" sz="2800" dirty="0"/>
          </a:p>
          <a:p>
            <a:pPr>
              <a:buFont typeface="Arial" panose="020B0604020202020204" pitchFamily="34" charset="0"/>
              <a:buChar char="•"/>
            </a:pPr>
            <a:r>
              <a:rPr lang="en-US" sz="2800" dirty="0"/>
              <a:t>null values existed, 5 rows with null values</a:t>
            </a:r>
          </a:p>
          <a:p>
            <a:pPr>
              <a:buFont typeface="Arial" panose="020B0604020202020204" pitchFamily="34" charset="0"/>
              <a:buChar char="•"/>
            </a:pPr>
            <a:endParaRPr lang="en-US" sz="2800" dirty="0"/>
          </a:p>
          <a:p>
            <a:pPr>
              <a:buFont typeface="Arial" panose="020B0604020202020204" pitchFamily="34" charset="0"/>
              <a:buChar char="•"/>
            </a:pPr>
            <a:r>
              <a:rPr lang="en-US" sz="2800" dirty="0"/>
              <a:t>Errors existed in some features, fare amount being negative or 0 and passenger count being 0 were handled</a:t>
            </a:r>
          </a:p>
          <a:p>
            <a:endParaRPr lang="en-US" sz="2000" dirty="0"/>
          </a:p>
        </p:txBody>
      </p:sp>
      <p:sp>
        <p:nvSpPr>
          <p:cNvPr id="8" name="Slide Number Placeholder 1">
            <a:extLst>
              <a:ext uri="{FF2B5EF4-FFF2-40B4-BE49-F238E27FC236}">
                <a16:creationId xmlns:a16="http://schemas.microsoft.com/office/drawing/2014/main" id="{B88F91FC-9BB3-50E0-02BC-170C1EE8A02C}"/>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7</a:t>
            </a:fld>
            <a:endParaRPr lang="en-US"/>
          </a:p>
        </p:txBody>
      </p:sp>
    </p:spTree>
    <p:extLst>
      <p:ext uri="{BB962C8B-B14F-4D97-AF65-F5344CB8AC3E}">
        <p14:creationId xmlns:p14="http://schemas.microsoft.com/office/powerpoint/2010/main" val="26608850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6F2305-8FF2-1AF4-DF56-4EC1517F19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5278EE-9E2F-33E3-1522-C527BB2183E2}"/>
              </a:ext>
            </a:extLst>
          </p:cNvPr>
          <p:cNvSpPr>
            <a:spLocks noGrp="1"/>
          </p:cNvSpPr>
          <p:nvPr>
            <p:ph type="title"/>
          </p:nvPr>
        </p:nvSpPr>
        <p:spPr>
          <a:xfrm>
            <a:off x="3333135" y="2403987"/>
            <a:ext cx="5621102" cy="2109020"/>
          </a:xfrm>
        </p:spPr>
        <p:txBody>
          <a:bodyPr anchor="b">
            <a:normAutofit/>
          </a:bodyPr>
          <a:lstStyle/>
          <a:p>
            <a:pPr algn="l"/>
            <a:r>
              <a:rPr lang="en-US" sz="5400" b="1" i="0" dirty="0">
                <a:solidFill>
                  <a:srgbClr val="1F1F1F"/>
                </a:solidFill>
                <a:effectLst/>
                <a:latin typeface="Roboto" panose="02000000000000000000" pitchFamily="2" charset="0"/>
              </a:rPr>
              <a:t>OUTLIER DETECTION</a:t>
            </a:r>
            <a:endParaRPr lang="en-US" sz="5400" b="0" i="0" dirty="0">
              <a:solidFill>
                <a:srgbClr val="1F1F1F"/>
              </a:solidFill>
              <a:effectLst/>
              <a:latin typeface="Roboto" panose="02000000000000000000" pitchFamily="2" charset="0"/>
            </a:endParaRPr>
          </a:p>
        </p:txBody>
      </p:sp>
      <p:sp>
        <p:nvSpPr>
          <p:cNvPr id="8" name="Slide Number Placeholder 1">
            <a:extLst>
              <a:ext uri="{FF2B5EF4-FFF2-40B4-BE49-F238E27FC236}">
                <a16:creationId xmlns:a16="http://schemas.microsoft.com/office/drawing/2014/main" id="{C5021ABE-D4CC-FC4C-05AC-80F716B3B8D6}"/>
              </a:ext>
            </a:extLst>
          </p:cNvPr>
          <p:cNvSpPr>
            <a:spLocks noGrp="1"/>
          </p:cNvSpPr>
          <p:nvPr>
            <p:ph type="sldNum" sz="quarter" idx="12"/>
          </p:nvPr>
        </p:nvSpPr>
        <p:spPr/>
        <p:txBody>
          <a:bodyPr/>
          <a:lstStyle/>
          <a:p>
            <a:pPr>
              <a:spcAft>
                <a:spcPts val="600"/>
              </a:spcAft>
            </a:pPr>
            <a:fld id="{294A09A9-5501-47C1-A89A-A340965A2BE2}" type="slidenum">
              <a:rPr lang="en-US" smtClean="0"/>
              <a:pPr>
                <a:spcAft>
                  <a:spcPts val="600"/>
                </a:spcAft>
              </a:pPr>
              <a:t>8</a:t>
            </a:fld>
            <a:endParaRPr lang="en-US"/>
          </a:p>
        </p:txBody>
      </p:sp>
    </p:spTree>
    <p:extLst>
      <p:ext uri="{BB962C8B-B14F-4D97-AF65-F5344CB8AC3E}">
        <p14:creationId xmlns:p14="http://schemas.microsoft.com/office/powerpoint/2010/main" val="1365365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4B3A61-6F7B-1FB1-1E51-6E0CC35D1D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83371F-4126-4D13-BE9B-4C899056504D}"/>
              </a:ext>
            </a:extLst>
          </p:cNvPr>
          <p:cNvSpPr>
            <a:spLocks noGrp="1"/>
          </p:cNvSpPr>
          <p:nvPr>
            <p:ph type="title"/>
          </p:nvPr>
        </p:nvSpPr>
        <p:spPr>
          <a:xfrm>
            <a:off x="492370" y="516835"/>
            <a:ext cx="3084844" cy="2103875"/>
          </a:xfrm>
        </p:spPr>
        <p:txBody>
          <a:bodyPr vert="horz" lIns="91440" tIns="45720" rIns="91440" bIns="45720" rtlCol="0" anchor="b">
            <a:normAutofit/>
          </a:bodyPr>
          <a:lstStyle/>
          <a:p>
            <a:r>
              <a:rPr lang="en-US" dirty="0"/>
              <a:t>OUTLIER DETECTION</a:t>
            </a:r>
          </a:p>
        </p:txBody>
      </p:sp>
      <p:sp>
        <p:nvSpPr>
          <p:cNvPr id="3" name="Subtitle 2">
            <a:extLst>
              <a:ext uri="{FF2B5EF4-FFF2-40B4-BE49-F238E27FC236}">
                <a16:creationId xmlns:a16="http://schemas.microsoft.com/office/drawing/2014/main" id="{6094D0F5-CD7E-BD25-4CA4-69C1A3E9D9ED}"/>
              </a:ext>
            </a:extLst>
          </p:cNvPr>
          <p:cNvSpPr>
            <a:spLocks noGrp="1"/>
          </p:cNvSpPr>
          <p:nvPr>
            <p:ph type="body" sz="half" idx="2"/>
          </p:nvPr>
        </p:nvSpPr>
        <p:spPr>
          <a:xfrm>
            <a:off x="492371" y="2653800"/>
            <a:ext cx="3084844" cy="3335519"/>
          </a:xfrm>
        </p:spPr>
        <p:txBody>
          <a:bodyPr vert="horz" lIns="0" tIns="45720" rIns="0" bIns="45720" rtlCol="0">
            <a:normAutofit/>
          </a:bodyPr>
          <a:lstStyle/>
          <a:p>
            <a:pPr marL="342900" indent="-342900">
              <a:buFont typeface="Calibri" panose="020F0502020204030204" pitchFamily="34" charset="0"/>
              <a:buChar char="•"/>
            </a:pPr>
            <a:r>
              <a:rPr lang="en-US"/>
              <a:t>Many outliers existed through the dataset especially in the distance column. Outliers were outrageous.</a:t>
            </a:r>
          </a:p>
          <a:p>
            <a:endParaRPr lang="en-US" dirty="0"/>
          </a:p>
        </p:txBody>
      </p:sp>
      <p:pic>
        <p:nvPicPr>
          <p:cNvPr id="5" name="Picture 4" descr="A graph of a box plot&#10;&#10;AI-generated content may be incorrect.">
            <a:extLst>
              <a:ext uri="{FF2B5EF4-FFF2-40B4-BE49-F238E27FC236}">
                <a16:creationId xmlns:a16="http://schemas.microsoft.com/office/drawing/2014/main" id="{A49AEB0D-30E1-E441-E564-2EB58A029174}"/>
              </a:ext>
            </a:extLst>
          </p:cNvPr>
          <p:cNvPicPr>
            <a:picLocks noChangeAspect="1"/>
          </p:cNvPicPr>
          <p:nvPr/>
        </p:nvPicPr>
        <p:blipFill>
          <a:blip r:embed="rId2"/>
          <a:stretch>
            <a:fillRect/>
          </a:stretch>
        </p:blipFill>
        <p:spPr>
          <a:xfrm>
            <a:off x="4742017" y="930705"/>
            <a:ext cx="6798082" cy="4996590"/>
          </a:xfrm>
          <a:prstGeom prst="rect">
            <a:avLst/>
          </a:prstGeom>
        </p:spPr>
      </p:pic>
      <p:sp>
        <p:nvSpPr>
          <p:cNvPr id="8" name="Slide Number Placeholder 1">
            <a:extLst>
              <a:ext uri="{FF2B5EF4-FFF2-40B4-BE49-F238E27FC236}">
                <a16:creationId xmlns:a16="http://schemas.microsoft.com/office/drawing/2014/main" id="{D2BFD670-2153-76F7-0D7D-5D08AC7C02E0}"/>
              </a:ext>
            </a:extLst>
          </p:cNvPr>
          <p:cNvSpPr>
            <a:spLocks noGrp="1"/>
          </p:cNvSpPr>
          <p:nvPr>
            <p:ph type="sldNum" sz="quarter" idx="12"/>
          </p:nvPr>
        </p:nvSpPr>
        <p:spPr>
          <a:xfrm>
            <a:off x="9900458" y="6459785"/>
            <a:ext cx="1312025" cy="365125"/>
          </a:xfrm>
        </p:spPr>
        <p:txBody>
          <a:bodyPr vert="horz" lIns="91440" tIns="45720" rIns="91440" bIns="45720" rtlCol="0" anchor="ctr">
            <a:normAutofit/>
          </a:bodyPr>
          <a:lstStyle/>
          <a:p>
            <a:pPr defTabSz="914400">
              <a:spcAft>
                <a:spcPts val="600"/>
              </a:spcAft>
            </a:pPr>
            <a:fld id="{294A09A9-5501-47C1-A89A-A340965A2BE2}" type="slidenum">
              <a:rPr lang="en-US" smtClean="0"/>
              <a:pPr defTabSz="914400">
                <a:spcAft>
                  <a:spcPts val="600"/>
                </a:spcAft>
              </a:pPr>
              <a:t>9</a:t>
            </a:fld>
            <a:endParaRPr lang="en-US"/>
          </a:p>
        </p:txBody>
      </p:sp>
    </p:spTree>
    <p:extLst>
      <p:ext uri="{BB962C8B-B14F-4D97-AF65-F5344CB8AC3E}">
        <p14:creationId xmlns:p14="http://schemas.microsoft.com/office/powerpoint/2010/main" val="3104329800"/>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Retrospect</Template>
  <TotalTime>1800</TotalTime>
  <Words>1996</Words>
  <Application>Microsoft Office PowerPoint</Application>
  <PresentationFormat>شاشة عريضة</PresentationFormat>
  <Paragraphs>239</Paragraphs>
  <Slides>53</Slides>
  <Notes>1</Notes>
  <HiddenSlides>0</HiddenSlides>
  <MMClips>0</MMClips>
  <ScaleCrop>false</ScaleCrop>
  <HeadingPairs>
    <vt:vector size="6" baseType="variant">
      <vt:variant>
        <vt:lpstr>الخطوط المستخدمة</vt:lpstr>
      </vt:variant>
      <vt:variant>
        <vt:i4>9</vt:i4>
      </vt:variant>
      <vt:variant>
        <vt:lpstr>نسق</vt:lpstr>
      </vt:variant>
      <vt:variant>
        <vt:i4>1</vt:i4>
      </vt:variant>
      <vt:variant>
        <vt:lpstr>عناوين الشرائح</vt:lpstr>
      </vt:variant>
      <vt:variant>
        <vt:i4>53</vt:i4>
      </vt:variant>
    </vt:vector>
  </HeadingPairs>
  <TitlesOfParts>
    <vt:vector size="63" baseType="lpstr">
      <vt:lpstr>Arial</vt:lpstr>
      <vt:lpstr>Calibri</vt:lpstr>
      <vt:lpstr>Calibri Light</vt:lpstr>
      <vt:lpstr>Courier New</vt:lpstr>
      <vt:lpstr>Inter</vt:lpstr>
      <vt:lpstr>Roboto</vt:lpstr>
      <vt:lpstr>Segoe UI Light</vt:lpstr>
      <vt:lpstr>Tw Cen MT</vt:lpstr>
      <vt:lpstr>Wingdings</vt:lpstr>
      <vt:lpstr>Retrospect</vt:lpstr>
      <vt:lpstr>Exploratory Data Analysis of Uber Bookings</vt:lpstr>
      <vt:lpstr>CONTENTS</vt:lpstr>
      <vt:lpstr>INTRODUCTION</vt:lpstr>
      <vt:lpstr>INTRODUCTION</vt:lpstr>
      <vt:lpstr>Data understanding</vt:lpstr>
      <vt:lpstr>Data understanding</vt:lpstr>
      <vt:lpstr>DATA CLEANING</vt:lpstr>
      <vt:lpstr>OUTLIER DETECTION</vt:lpstr>
      <vt:lpstr>OUTLIER DETECTION</vt:lpstr>
      <vt:lpstr>OUTLIER DETECTION</vt:lpstr>
      <vt:lpstr>How Many Cars Are in Each Condition?</vt:lpstr>
      <vt:lpstr>How Many Cars Are in Each Day?</vt:lpstr>
      <vt:lpstr>How Many Cars Are in Each Month?</vt:lpstr>
      <vt:lpstr>How Many Cars Are in Each Weekday?</vt:lpstr>
      <vt:lpstr>How Many Cars Are in Each Year?</vt:lpstr>
      <vt:lpstr>عرض تقديمي في PowerPoint</vt:lpstr>
      <vt:lpstr>Traffic Condition Impact</vt:lpstr>
      <vt:lpstr>Think like a capitalist</vt:lpstr>
      <vt:lpstr>Think like a capitalist</vt:lpstr>
      <vt:lpstr>Distribution of Rides by Hour and Traffic Condition</vt:lpstr>
      <vt:lpstr>Think like a capitalist</vt:lpstr>
      <vt:lpstr>Distribution of day by Traffic Condition</vt:lpstr>
      <vt:lpstr>Distribution of month by Traffic Condition</vt:lpstr>
      <vt:lpstr>Distribution of weekday by Traffic Condition</vt:lpstr>
      <vt:lpstr>Think like a capitalist</vt:lpstr>
      <vt:lpstr>Distribution of year by Traffic Condition</vt:lpstr>
      <vt:lpstr>Distribution of bearing by Traffic Condition</vt:lpstr>
      <vt:lpstr>Distribution of Passenger Count by Traffic Condition</vt:lpstr>
      <vt:lpstr>Weather Impact</vt:lpstr>
      <vt:lpstr>IS TAKING A TAXI AFFECTED BY THE WEATHER ?</vt:lpstr>
      <vt:lpstr>Distribution of Car Condition by Weather </vt:lpstr>
      <vt:lpstr>Distribution of Traffic Condition by Weather </vt:lpstr>
      <vt:lpstr>Distribution of Fare Amount by Weather  </vt:lpstr>
      <vt:lpstr>Distribution of Passenger Count by Weather </vt:lpstr>
      <vt:lpstr>Distribution of Bearing by Weather </vt:lpstr>
      <vt:lpstr>Distance attributes</vt:lpstr>
      <vt:lpstr>Trip Distance DISTRIBUTION</vt:lpstr>
      <vt:lpstr>Trip Distance vs Fare amount</vt:lpstr>
      <vt:lpstr>Survival of the fittest?</vt:lpstr>
      <vt:lpstr>Survival of the fittest</vt:lpstr>
      <vt:lpstr>Survival of the fittest</vt:lpstr>
      <vt:lpstr>Cold slows you down</vt:lpstr>
      <vt:lpstr>Cold slows you down, doesn’t it?</vt:lpstr>
      <vt:lpstr>Cold slows you down, doesn’t it?</vt:lpstr>
      <vt:lpstr>HOW PASSENGER COUNT IS RELATED TO DISTANCE</vt:lpstr>
      <vt:lpstr>Passenger count and fare amount</vt:lpstr>
      <vt:lpstr>Passenger count and average distance</vt:lpstr>
      <vt:lpstr>Total distance traveled as a function of time</vt:lpstr>
      <vt:lpstr>Distance as a function of time.</vt:lpstr>
      <vt:lpstr>Distance as a function of time.</vt:lpstr>
      <vt:lpstr>Distance as a function of time.</vt:lpstr>
      <vt:lpstr>AIRPORTS MEAN UBERS</vt:lpstr>
      <vt:lpstr>Airports mean ubers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MOHAMMAD DHEIF ALLAH HASAN SHUBAIKAT</dc:creator>
  <cp:lastModifiedBy>سلوى محمد عبد اللطيف محمد</cp:lastModifiedBy>
  <cp:revision>71</cp:revision>
  <dcterms:created xsi:type="dcterms:W3CDTF">2025-02-05T17:40:49Z</dcterms:created>
  <dcterms:modified xsi:type="dcterms:W3CDTF">2025-03-01T13:01:09Z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