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4" r:id="rId5"/>
    <p:sldId id="276" r:id="rId6"/>
    <p:sldId id="267" r:id="rId7"/>
    <p:sldId id="277" r:id="rId8"/>
    <p:sldId id="278" r:id="rId9"/>
    <p:sldId id="279" r:id="rId10"/>
    <p:sldId id="280" r:id="rId11"/>
    <p:sldId id="283" r:id="rId12"/>
    <p:sldId id="282" r:id="rId13"/>
    <p:sldId id="284" r:id="rId14"/>
    <p:sldId id="313" r:id="rId15"/>
    <p:sldId id="315" r:id="rId16"/>
    <p:sldId id="285" r:id="rId17"/>
    <p:sldId id="288" r:id="rId18"/>
    <p:sldId id="287" r:id="rId19"/>
    <p:sldId id="286" r:id="rId20"/>
    <p:sldId id="289" r:id="rId21"/>
    <p:sldId id="290" r:id="rId22"/>
    <p:sldId id="291" r:id="rId23"/>
    <p:sldId id="292" r:id="rId24"/>
    <p:sldId id="293" r:id="rId25"/>
    <p:sldId id="294" r:id="rId26"/>
    <p:sldId id="295" r:id="rId27"/>
    <p:sldId id="296" r:id="rId28"/>
    <p:sldId id="298" r:id="rId29"/>
    <p:sldId id="297" r:id="rId30"/>
    <p:sldId id="303" r:id="rId31"/>
    <p:sldId id="302" r:id="rId32"/>
    <p:sldId id="301" r:id="rId33"/>
    <p:sldId id="305" r:id="rId34"/>
    <p:sldId id="309" r:id="rId35"/>
    <p:sldId id="314" r:id="rId36"/>
    <p:sldId id="308" r:id="rId37"/>
    <p:sldId id="307" r:id="rId38"/>
    <p:sldId id="310" r:id="rId39"/>
    <p:sldId id="311" r:id="rId40"/>
    <p:sldId id="312" r:id="rId41"/>
    <p:sldId id="275" r:id="rId42"/>
  </p:sldIdLst>
  <p:sldSz cx="18288000" cy="10287000"/>
  <p:notesSz cx="6858000" cy="9144000"/>
  <p:embeddedFontLst>
    <p:embeddedFont>
      <p:font typeface="DM Sans" pitchFamily="2" charset="0"/>
      <p:regular r:id="rId43"/>
      <p:bold r:id="rId44"/>
    </p:embeddedFont>
    <p:embeddedFont>
      <p:font typeface="DM Sans Bold" charset="0"/>
      <p:regular r:id="rId45"/>
    </p:embeddedFont>
    <p:embeddedFont>
      <p:font typeface="Knewave" panose="020B0604020202020204"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3.png"/><Relationship Id="rId5" Type="http://schemas.openxmlformats.org/officeDocument/2006/relationships/image" Target="../media/image4.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sv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sv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8.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1.png"/><Relationship Id="rId5" Type="http://schemas.openxmlformats.org/officeDocument/2006/relationships/image" Target="../media/image4.svg"/><Relationship Id="rId10"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8.sv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4.png"/><Relationship Id="rId4" Type="http://schemas.openxmlformats.org/officeDocument/2006/relationships/image" Target="../media/image3.png"/><Relationship Id="rId9" Type="http://schemas.openxmlformats.org/officeDocument/2006/relationships/image" Target="../media/image8.svg"/></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5.png"/><Relationship Id="rId4" Type="http://schemas.openxmlformats.org/officeDocument/2006/relationships/image" Target="../media/image3.png"/><Relationship Id="rId9" Type="http://schemas.openxmlformats.org/officeDocument/2006/relationships/image" Target="../media/image8.sv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6.png"/><Relationship Id="rId4" Type="http://schemas.openxmlformats.org/officeDocument/2006/relationships/image" Target="../media/image3.png"/><Relationship Id="rId9" Type="http://schemas.openxmlformats.org/officeDocument/2006/relationships/image" Target="../media/image8.sv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7.png"/><Relationship Id="rId4" Type="http://schemas.openxmlformats.org/officeDocument/2006/relationships/image" Target="../media/image3.png"/><Relationship Id="rId9" Type="http://schemas.openxmlformats.org/officeDocument/2006/relationships/image" Target="../media/image8.sv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8.png"/><Relationship Id="rId4" Type="http://schemas.openxmlformats.org/officeDocument/2006/relationships/image" Target="../media/image3.png"/><Relationship Id="rId9" Type="http://schemas.openxmlformats.org/officeDocument/2006/relationships/image" Target="../media/image8.sv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2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sv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8.svg"/></Relationships>
</file>

<file path=ppt/slides/_rels/slide3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2.png"/><Relationship Id="rId4" Type="http://schemas.openxmlformats.org/officeDocument/2006/relationships/image" Target="../media/image3.png"/><Relationship Id="rId9" Type="http://schemas.openxmlformats.org/officeDocument/2006/relationships/image" Target="../media/image8.svg"/></Relationships>
</file>

<file path=ppt/slides/_rels/slide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3.png"/><Relationship Id="rId4" Type="http://schemas.openxmlformats.org/officeDocument/2006/relationships/image" Target="../media/image3.png"/><Relationship Id="rId9" Type="http://schemas.openxmlformats.org/officeDocument/2006/relationships/image" Target="../media/image8.svg"/></Relationships>
</file>

<file path=ppt/slides/_rels/slide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4.png"/><Relationship Id="rId4" Type="http://schemas.openxmlformats.org/officeDocument/2006/relationships/image" Target="../media/image3.png"/><Relationship Id="rId9" Type="http://schemas.openxmlformats.org/officeDocument/2006/relationships/image" Target="../media/image8.svg"/></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4.png"/><Relationship Id="rId4" Type="http://schemas.openxmlformats.org/officeDocument/2006/relationships/image" Target="../media/image3.png"/><Relationship Id="rId9" Type="http://schemas.openxmlformats.org/officeDocument/2006/relationships/image" Target="../media/image8.svg"/></Relationships>
</file>

<file path=ppt/slides/_rels/slide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5.png"/><Relationship Id="rId4" Type="http://schemas.openxmlformats.org/officeDocument/2006/relationships/image" Target="../media/image3.png"/><Relationship Id="rId9" Type="http://schemas.openxmlformats.org/officeDocument/2006/relationships/image" Target="../media/image8.svg"/></Relationships>
</file>

<file path=ppt/slides/_rels/slide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8.svg"/></Relationships>
</file>

<file path=ppt/slides/_rels/slide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641346" y="6951854"/>
            <a:ext cx="4178745" cy="4953254"/>
          </a:xfrm>
          <a:custGeom>
            <a:avLst/>
            <a:gdLst/>
            <a:ahLst/>
            <a:cxnLst/>
            <a:rect l="l" t="t" r="r" b="b"/>
            <a:pathLst>
              <a:path w="4178745" h="4953254">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3771138">
            <a:off x="15635300" y="-1854681"/>
            <a:ext cx="4601363" cy="5454202"/>
          </a:xfrm>
          <a:custGeom>
            <a:avLst/>
            <a:gdLst/>
            <a:ahLst/>
            <a:cxnLst/>
            <a:rect l="l" t="t" r="r" b="b"/>
            <a:pathLst>
              <a:path w="4601363" h="5454202">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215717">
            <a:off x="15650436" y="6390941"/>
            <a:ext cx="2194809" cy="4697061"/>
          </a:xfrm>
          <a:custGeom>
            <a:avLst/>
            <a:gdLst/>
            <a:ahLst/>
            <a:cxnLst/>
            <a:rect l="l" t="t" r="r" b="b"/>
            <a:pathLst>
              <a:path w="2194809" h="4697061">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2932871" y="3269364"/>
            <a:ext cx="12422259" cy="2031838"/>
          </a:xfrm>
          <a:prstGeom prst="rect">
            <a:avLst/>
          </a:prstGeom>
        </p:spPr>
        <p:txBody>
          <a:bodyPr lIns="0" tIns="0" rIns="0" bIns="0" rtlCol="0" anchor="t">
            <a:spAutoFit/>
          </a:bodyPr>
          <a:lstStyle/>
          <a:p>
            <a:pPr algn="ctr">
              <a:lnSpc>
                <a:spcPts val="16744"/>
              </a:lnSpc>
            </a:pPr>
            <a:r>
              <a:rPr lang="en-US" sz="11163" spc="558" dirty="0">
                <a:solidFill>
                  <a:srgbClr val="474A53"/>
                </a:solidFill>
                <a:latin typeface="Knewave"/>
                <a:ea typeface="Knewave"/>
                <a:cs typeface="Knewave"/>
                <a:sym typeface="Knewave"/>
              </a:rPr>
              <a:t>Taxi Ride EDA</a:t>
            </a:r>
          </a:p>
        </p:txBody>
      </p:sp>
      <p:sp>
        <p:nvSpPr>
          <p:cNvPr id="10" name="TextBox 10"/>
          <p:cNvSpPr txBox="1"/>
          <p:nvPr/>
        </p:nvSpPr>
        <p:spPr>
          <a:xfrm>
            <a:off x="3448545" y="5365001"/>
            <a:ext cx="11390911" cy="1094953"/>
          </a:xfrm>
          <a:prstGeom prst="rect">
            <a:avLst/>
          </a:prstGeom>
        </p:spPr>
        <p:txBody>
          <a:bodyPr lIns="0" tIns="0" rIns="0" bIns="0" rtlCol="0" anchor="t">
            <a:spAutoFit/>
          </a:bodyPr>
          <a:lstStyle/>
          <a:p>
            <a:pPr algn="ctr">
              <a:lnSpc>
                <a:spcPts val="8948"/>
              </a:lnSpc>
            </a:pPr>
            <a:r>
              <a:rPr lang="en-US" sz="6391" dirty="0">
                <a:solidFill>
                  <a:srgbClr val="975B3F"/>
                </a:solidFill>
                <a:latin typeface="DM Sans"/>
                <a:ea typeface="DM Sans"/>
                <a:cs typeface="DM Sans"/>
                <a:sym typeface="DM Sans"/>
              </a:rPr>
              <a:t>Presented By Habiba Mowafy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EB371949-2DE0-6456-16E7-C4F6A06F3B6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79C15C0-A7CB-73D2-1AB5-F1CF91EB041B}"/>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6E6BEF53-49E3-74F8-69BE-FB1540C49F3C}"/>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5B56E4D4-3790-085F-B501-A69EAB5F123C}"/>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5625945-7A13-5510-6C75-AF24FB379989}"/>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F61D3D89-47EB-8B34-B8BB-582A75A64BF9}"/>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FEC2555E-EFF1-BE9F-83CF-69113CDA7BF8}"/>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57AEB764-BBD9-D0BB-08B0-2FA6EA11214F}"/>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85109A6F-F36B-77AB-4C35-C1B56A51FA19}"/>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30241134-AC96-E1FD-1034-11500A3D5D7E}"/>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5556A29E-3587-2ACC-D35C-1D4793666366}"/>
              </a:ext>
            </a:extLst>
          </p:cNvPr>
          <p:cNvSpPr txBox="1"/>
          <p:nvPr/>
        </p:nvSpPr>
        <p:spPr>
          <a:xfrm>
            <a:off x="2456876" y="2959939"/>
            <a:ext cx="14019247" cy="5050806"/>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3️⃣ Time-Based Patterns</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Most taxi rides happen at</a:t>
            </a:r>
            <a:r>
              <a:rPr lang="en-US" sz="2400" dirty="0">
                <a:solidFill>
                  <a:srgbClr val="474A53"/>
                </a:solidFill>
                <a:latin typeface="DM Sans"/>
                <a:ea typeface="DM Sans"/>
                <a:cs typeface="DM Sans"/>
                <a:sym typeface="DM Sans"/>
              </a:rPr>
              <a:t>: 1-2 PM</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Average ride day: </a:t>
            </a:r>
            <a:r>
              <a:rPr lang="en-US" sz="2400" dirty="0">
                <a:solidFill>
                  <a:srgbClr val="474A53"/>
                </a:solidFill>
                <a:latin typeface="DM Sans"/>
                <a:ea typeface="DM Sans"/>
                <a:cs typeface="DM Sans"/>
                <a:sym typeface="DM Sans"/>
              </a:rPr>
              <a:t>15th of the month</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Years covered: </a:t>
            </a:r>
            <a:r>
              <a:rPr lang="en-US" sz="2400" dirty="0">
                <a:solidFill>
                  <a:srgbClr val="474A53"/>
                </a:solidFill>
                <a:latin typeface="DM Sans"/>
                <a:ea typeface="DM Sans"/>
                <a:cs typeface="DM Sans"/>
                <a:sym typeface="DM Sans"/>
              </a:rPr>
              <a:t>2009 - 2015</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Takeaway: </a:t>
            </a:r>
            <a:r>
              <a:rPr lang="en-US" sz="2400" dirty="0">
                <a:solidFill>
                  <a:srgbClr val="474A53"/>
                </a:solidFill>
                <a:latin typeface="DM Sans"/>
                <a:ea typeface="DM Sans"/>
                <a:cs typeface="DM Sans"/>
                <a:sym typeface="DM Sans"/>
              </a:rPr>
              <a:t>Taxis are busiest around midday.</a:t>
            </a:r>
          </a:p>
          <a:p>
            <a:pPr>
              <a:lnSpc>
                <a:spcPts val="3640"/>
              </a:lnSpc>
              <a:spcBef>
                <a:spcPct val="0"/>
              </a:spcBef>
            </a:pPr>
            <a:endParaRPr lang="en-US" sz="2400" dirty="0">
              <a:solidFill>
                <a:srgbClr val="474A53"/>
              </a:solidFill>
              <a:latin typeface="DM Sans"/>
              <a:ea typeface="DM Sans"/>
              <a:cs typeface="DM Sans"/>
              <a:sym typeface="DM Sans"/>
            </a:endParaRPr>
          </a:p>
          <a:p>
            <a:pPr>
              <a:lnSpc>
                <a:spcPts val="3640"/>
              </a:lnSpc>
              <a:spcBef>
                <a:spcPct val="0"/>
              </a:spcBef>
            </a:pPr>
            <a:r>
              <a:rPr lang="en-US" sz="24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4️⃣ Distance and Location</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Average trip distance: </a:t>
            </a:r>
            <a:r>
              <a:rPr lang="en-US" sz="2400" dirty="0">
                <a:solidFill>
                  <a:srgbClr val="474A53"/>
                </a:solidFill>
                <a:latin typeface="DM Sans"/>
                <a:ea typeface="DM Sans"/>
                <a:cs typeface="DM Sans"/>
                <a:sym typeface="DM Sans"/>
              </a:rPr>
              <a:t>~10 miles</a:t>
            </a:r>
          </a:p>
          <a:p>
            <a:pPr lvl="3">
              <a:lnSpc>
                <a:spcPts val="3640"/>
              </a:lnSpc>
              <a:spcBef>
                <a:spcPct val="0"/>
              </a:spcBef>
            </a:pPr>
            <a:r>
              <a:rPr lang="en-US" sz="2400" dirty="0">
                <a:solidFill>
                  <a:srgbClr val="474A53"/>
                </a:solidFill>
                <a:latin typeface="DM Sans"/>
                <a:ea typeface="DM Sans"/>
                <a:cs typeface="DM Sans"/>
                <a:sym typeface="DM Sans"/>
              </a:rPr>
              <a:t>- Airport trips are common, but some show </a:t>
            </a:r>
            <a:r>
              <a:rPr lang="en-US" sz="2400" b="1" dirty="0">
                <a:solidFill>
                  <a:srgbClr val="474A53"/>
                </a:solidFill>
                <a:latin typeface="DM Sans"/>
                <a:ea typeface="DM Sans"/>
                <a:cs typeface="DM Sans"/>
                <a:sym typeface="DM Sans"/>
              </a:rPr>
              <a:t>30,000 miles</a:t>
            </a:r>
            <a:r>
              <a:rPr lang="en-US" sz="2400" dirty="0">
                <a:solidFill>
                  <a:srgbClr val="474A53"/>
                </a:solidFill>
                <a:latin typeface="DM Sans"/>
                <a:ea typeface="DM Sans"/>
                <a:cs typeface="DM Sans"/>
                <a:sym typeface="DM Sans"/>
              </a:rPr>
              <a:t>, which is impossible!</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Takeaway: </a:t>
            </a:r>
            <a:r>
              <a:rPr lang="en-US" sz="2400" dirty="0">
                <a:solidFill>
                  <a:srgbClr val="474A53"/>
                </a:solidFill>
                <a:latin typeface="DM Sans"/>
                <a:ea typeface="DM Sans"/>
                <a:cs typeface="DM Sans"/>
                <a:sym typeface="DM Sans"/>
              </a:rPr>
              <a:t>Most trips are short rides, but some extreme distances are unrealistic.</a:t>
            </a:r>
          </a:p>
        </p:txBody>
      </p:sp>
    </p:spTree>
    <p:extLst>
      <p:ext uri="{BB962C8B-B14F-4D97-AF65-F5344CB8AC3E}">
        <p14:creationId xmlns:p14="http://schemas.microsoft.com/office/powerpoint/2010/main" val="17210052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8F37E28D-194B-4BA9-EFF1-225E81FA6DD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BC5B061-DFDF-6106-3480-3B0B4B90D7D8}"/>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FC341E21-C97B-6BFF-CA32-A50A88B04036}"/>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7E184930-7CB6-CD65-3056-26E399EE679A}"/>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FD2BC49-8043-FA65-6E7E-5BA58C3889D3}"/>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452F851A-5938-1882-8844-2F7198260D7C}"/>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853C4DC4-07EB-229E-597C-81A4E1A21FE8}"/>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E14B70F5-2CED-8C1B-3CE1-B9B8241D7F82}"/>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16C5F033-BD40-1717-C593-3453DBAC49AB}"/>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E4F89461-4CC8-304B-6EDE-5F7D9F88911F}"/>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25C7F0C2-0340-D9AA-3FE8-1BCFABE05C48}"/>
              </a:ext>
            </a:extLst>
          </p:cNvPr>
          <p:cNvSpPr txBox="1"/>
          <p:nvPr/>
        </p:nvSpPr>
        <p:spPr>
          <a:xfrm>
            <a:off x="2456876" y="2959939"/>
            <a:ext cx="14019247" cy="925190"/>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p:txBody>
      </p:sp>
      <p:pic>
        <p:nvPicPr>
          <p:cNvPr id="15" name="Picture 14">
            <a:extLst>
              <a:ext uri="{FF2B5EF4-FFF2-40B4-BE49-F238E27FC236}">
                <a16:creationId xmlns:a16="http://schemas.microsoft.com/office/drawing/2014/main" id="{2A2B6C0B-6819-E5A8-ABA8-C15C38729B8A}"/>
              </a:ext>
            </a:extLst>
          </p:cNvPr>
          <p:cNvPicPr>
            <a:picLocks noChangeAspect="1"/>
          </p:cNvPicPr>
          <p:nvPr/>
        </p:nvPicPr>
        <p:blipFill>
          <a:blip r:embed="rId10"/>
          <a:stretch>
            <a:fillRect/>
          </a:stretch>
        </p:blipFill>
        <p:spPr>
          <a:xfrm>
            <a:off x="6339257" y="4610617"/>
            <a:ext cx="5794896" cy="4324550"/>
          </a:xfrm>
          <a:prstGeom prst="rect">
            <a:avLst/>
          </a:prstGeom>
        </p:spPr>
      </p:pic>
      <p:pic>
        <p:nvPicPr>
          <p:cNvPr id="13" name="Picture 12">
            <a:extLst>
              <a:ext uri="{FF2B5EF4-FFF2-40B4-BE49-F238E27FC236}">
                <a16:creationId xmlns:a16="http://schemas.microsoft.com/office/drawing/2014/main" id="{34FBE659-D9D5-8644-8CAE-94C692FA0103}"/>
              </a:ext>
            </a:extLst>
          </p:cNvPr>
          <p:cNvPicPr>
            <a:picLocks noChangeAspect="1"/>
          </p:cNvPicPr>
          <p:nvPr/>
        </p:nvPicPr>
        <p:blipFill>
          <a:blip r:embed="rId11"/>
          <a:stretch>
            <a:fillRect/>
          </a:stretch>
        </p:blipFill>
        <p:spPr>
          <a:xfrm>
            <a:off x="11689555" y="2815278"/>
            <a:ext cx="4917830" cy="3948799"/>
          </a:xfrm>
          <a:prstGeom prst="rect">
            <a:avLst/>
          </a:prstGeom>
        </p:spPr>
      </p:pic>
      <p:pic>
        <p:nvPicPr>
          <p:cNvPr id="17" name="Picture 16">
            <a:extLst>
              <a:ext uri="{FF2B5EF4-FFF2-40B4-BE49-F238E27FC236}">
                <a16:creationId xmlns:a16="http://schemas.microsoft.com/office/drawing/2014/main" id="{E2DCA69C-A3A8-0913-CF20-AF153F8F9BA5}"/>
              </a:ext>
            </a:extLst>
          </p:cNvPr>
          <p:cNvPicPr>
            <a:picLocks noChangeAspect="1"/>
          </p:cNvPicPr>
          <p:nvPr/>
        </p:nvPicPr>
        <p:blipFill>
          <a:blip r:embed="rId12"/>
          <a:stretch>
            <a:fillRect/>
          </a:stretch>
        </p:blipFill>
        <p:spPr>
          <a:xfrm>
            <a:off x="1540786" y="3959398"/>
            <a:ext cx="4961420" cy="3874511"/>
          </a:xfrm>
          <a:prstGeom prst="rect">
            <a:avLst/>
          </a:prstGeom>
        </p:spPr>
      </p:pic>
    </p:spTree>
    <p:extLst>
      <p:ext uri="{BB962C8B-B14F-4D97-AF65-F5344CB8AC3E}">
        <p14:creationId xmlns:p14="http://schemas.microsoft.com/office/powerpoint/2010/main" val="2558955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00AFE228-3F21-C0E8-EAA3-B3DC1517710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75D4A6C-2785-6439-3A2A-4888DF2221B6}"/>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D4769E81-1C68-A37B-D952-CF840DF4A054}"/>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94A1A37C-739F-7B1B-47BB-BA954B2EA304}"/>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59807D1F-D05F-9D4B-EEA9-A0C795CCFA80}"/>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BAE3DBD-C622-3BAF-4155-7FDD255D6776}"/>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0FAE85AA-D844-C49C-5E9E-6FE3A24B1F61}"/>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4B898E2F-1306-7773-1E50-4187FF7DC478}"/>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8471D778-B86D-7A12-23BB-51EB10E670B8}"/>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61837213-FE76-35A9-5538-058A84FD634F}"/>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2480F191-9D2C-36F9-285E-6C5A6CB35EF1}"/>
              </a:ext>
            </a:extLst>
          </p:cNvPr>
          <p:cNvSpPr txBox="1"/>
          <p:nvPr/>
        </p:nvSpPr>
        <p:spPr>
          <a:xfrm>
            <a:off x="2456876" y="2959939"/>
            <a:ext cx="14019247" cy="925190"/>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p:txBody>
      </p:sp>
      <p:pic>
        <p:nvPicPr>
          <p:cNvPr id="17" name="Picture 16">
            <a:extLst>
              <a:ext uri="{FF2B5EF4-FFF2-40B4-BE49-F238E27FC236}">
                <a16:creationId xmlns:a16="http://schemas.microsoft.com/office/drawing/2014/main" id="{53309377-3442-0760-0ED4-7F81F6ED700B}"/>
              </a:ext>
            </a:extLst>
          </p:cNvPr>
          <p:cNvPicPr>
            <a:picLocks noChangeAspect="1"/>
          </p:cNvPicPr>
          <p:nvPr/>
        </p:nvPicPr>
        <p:blipFill>
          <a:blip r:embed="rId10"/>
          <a:stretch>
            <a:fillRect/>
          </a:stretch>
        </p:blipFill>
        <p:spPr>
          <a:xfrm>
            <a:off x="2754375" y="3622993"/>
            <a:ext cx="4448710" cy="3543887"/>
          </a:xfrm>
          <a:prstGeom prst="rect">
            <a:avLst/>
          </a:prstGeom>
        </p:spPr>
      </p:pic>
      <p:pic>
        <p:nvPicPr>
          <p:cNvPr id="15" name="Picture 14">
            <a:extLst>
              <a:ext uri="{FF2B5EF4-FFF2-40B4-BE49-F238E27FC236}">
                <a16:creationId xmlns:a16="http://schemas.microsoft.com/office/drawing/2014/main" id="{8A1D36FD-9DBE-3229-D821-CBBE57FD561A}"/>
              </a:ext>
            </a:extLst>
          </p:cNvPr>
          <p:cNvPicPr>
            <a:picLocks noChangeAspect="1"/>
          </p:cNvPicPr>
          <p:nvPr/>
        </p:nvPicPr>
        <p:blipFill>
          <a:blip r:embed="rId11"/>
          <a:stretch>
            <a:fillRect/>
          </a:stretch>
        </p:blipFill>
        <p:spPr>
          <a:xfrm>
            <a:off x="9112349" y="2704048"/>
            <a:ext cx="4383934" cy="3394357"/>
          </a:xfrm>
          <a:prstGeom prst="rect">
            <a:avLst/>
          </a:prstGeom>
        </p:spPr>
      </p:pic>
      <p:pic>
        <p:nvPicPr>
          <p:cNvPr id="13" name="Picture 12">
            <a:extLst>
              <a:ext uri="{FF2B5EF4-FFF2-40B4-BE49-F238E27FC236}">
                <a16:creationId xmlns:a16="http://schemas.microsoft.com/office/drawing/2014/main" id="{8E9C4B47-4019-7BD8-50F1-E0F5651737D3}"/>
              </a:ext>
            </a:extLst>
          </p:cNvPr>
          <p:cNvPicPr>
            <a:picLocks noChangeAspect="1"/>
          </p:cNvPicPr>
          <p:nvPr/>
        </p:nvPicPr>
        <p:blipFill>
          <a:blip r:embed="rId12"/>
          <a:stretch>
            <a:fillRect/>
          </a:stretch>
        </p:blipFill>
        <p:spPr>
          <a:xfrm>
            <a:off x="12031479" y="4996025"/>
            <a:ext cx="4751911" cy="3641976"/>
          </a:xfrm>
          <a:prstGeom prst="rect">
            <a:avLst/>
          </a:prstGeom>
        </p:spPr>
      </p:pic>
      <p:pic>
        <p:nvPicPr>
          <p:cNvPr id="19" name="Picture 18">
            <a:extLst>
              <a:ext uri="{FF2B5EF4-FFF2-40B4-BE49-F238E27FC236}">
                <a16:creationId xmlns:a16="http://schemas.microsoft.com/office/drawing/2014/main" id="{48CDFA90-69A9-50EB-9D46-EBB3EA840E9F}"/>
              </a:ext>
            </a:extLst>
          </p:cNvPr>
          <p:cNvPicPr>
            <a:picLocks noChangeAspect="1"/>
          </p:cNvPicPr>
          <p:nvPr/>
        </p:nvPicPr>
        <p:blipFill>
          <a:blip r:embed="rId13"/>
          <a:stretch>
            <a:fillRect/>
          </a:stretch>
        </p:blipFill>
        <p:spPr>
          <a:xfrm>
            <a:off x="5884878" y="5531989"/>
            <a:ext cx="4443241" cy="3543886"/>
          </a:xfrm>
          <a:prstGeom prst="rect">
            <a:avLst/>
          </a:prstGeom>
        </p:spPr>
      </p:pic>
    </p:spTree>
    <p:extLst>
      <p:ext uri="{BB962C8B-B14F-4D97-AF65-F5344CB8AC3E}">
        <p14:creationId xmlns:p14="http://schemas.microsoft.com/office/powerpoint/2010/main" val="191144059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10E133C8-2F45-5D9C-16F9-67D1B2708D2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BE56744-6932-160D-BE78-155231149989}"/>
              </a:ext>
            </a:extLst>
          </p:cNvPr>
          <p:cNvGrpSpPr/>
          <p:nvPr/>
        </p:nvGrpSpPr>
        <p:grpSpPr>
          <a:xfrm>
            <a:off x="1028700" y="1020251"/>
            <a:ext cx="16230600" cy="8390172"/>
            <a:chOff x="0" y="0"/>
            <a:chExt cx="4274726" cy="2209757"/>
          </a:xfrm>
        </p:grpSpPr>
        <p:sp>
          <p:nvSpPr>
            <p:cNvPr id="3" name="Freeform 3">
              <a:extLst>
                <a:ext uri="{FF2B5EF4-FFF2-40B4-BE49-F238E27FC236}">
                  <a16:creationId xmlns:a16="http://schemas.microsoft.com/office/drawing/2014/main" id="{8E037A49-91A2-D824-A095-A9710240C16D}"/>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A01CEDE9-A93F-7D29-6B83-7D524D4BFF55}"/>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5B4E0B58-C27E-BEE6-B6DC-B16C86CE72EA}"/>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3E6F959-F6AD-80F9-5401-8E7C3B178262}"/>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52530CA5-2CFB-D813-EC03-3F395070CB4F}"/>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101789D3-DA49-8437-72DB-2DE149C676DF}"/>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7831A2F8-315D-2EE4-342C-402C8CE11401}"/>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7ED62102-7705-73AC-B458-E4E32D6979CC}"/>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A41034F3-6E9B-CA34-8B8D-0C69A8CEE7E9}"/>
              </a:ext>
            </a:extLst>
          </p:cNvPr>
          <p:cNvSpPr txBox="1"/>
          <p:nvPr/>
        </p:nvSpPr>
        <p:spPr>
          <a:xfrm>
            <a:off x="2456876" y="2959939"/>
            <a:ext cx="14019247" cy="6450484"/>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In analyzing the previous plots, we noticed that the majority of the longitude and latitude values are clustered around zero—an obvious issue, as this places the data in the middle of the ocean! 🌊 It seems our ride data might just be catering to some very exclusive clientele—maybe those fish are taking rides to the coral reef! 🐟 Who knew Uber had a marine division?</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dirty="0">
                <a:solidFill>
                  <a:srgbClr val="474A53"/>
                </a:solidFill>
                <a:latin typeface="DM Sans"/>
                <a:ea typeface="DM Sans"/>
                <a:cs typeface="DM Sans"/>
                <a:sym typeface="DM Sans"/>
              </a:rPr>
              <a:t>Since correcting this information isn’t feasible </a:t>
            </a:r>
          </a:p>
          <a:p>
            <a:pPr>
              <a:lnSpc>
                <a:spcPts val="3640"/>
              </a:lnSpc>
              <a:spcBef>
                <a:spcPct val="0"/>
              </a:spcBef>
            </a:pPr>
            <a:r>
              <a:rPr lang="en-US" sz="2800" dirty="0">
                <a:solidFill>
                  <a:srgbClr val="474A53"/>
                </a:solidFill>
                <a:latin typeface="DM Sans"/>
                <a:ea typeface="DM Sans"/>
                <a:cs typeface="DM Sans"/>
                <a:sym typeface="DM Sans"/>
              </a:rPr>
              <a:t>and removing only some entries would result in</a:t>
            </a:r>
          </a:p>
          <a:p>
            <a:pPr>
              <a:lnSpc>
                <a:spcPts val="3640"/>
              </a:lnSpc>
              <a:spcBef>
                <a:spcPct val="0"/>
              </a:spcBef>
            </a:pPr>
            <a:r>
              <a:rPr lang="en-US" sz="2800" dirty="0">
                <a:solidFill>
                  <a:srgbClr val="474A53"/>
                </a:solidFill>
                <a:latin typeface="DM Sans"/>
                <a:ea typeface="DM Sans"/>
                <a:cs typeface="DM Sans"/>
                <a:sym typeface="DM Sans"/>
              </a:rPr>
              <a:t>losing entire columns’ entries, we made the </a:t>
            </a:r>
          </a:p>
          <a:p>
            <a:pPr>
              <a:lnSpc>
                <a:spcPts val="3640"/>
              </a:lnSpc>
              <a:spcBef>
                <a:spcPct val="0"/>
              </a:spcBef>
            </a:pPr>
            <a:r>
              <a:rPr lang="en-US" sz="2800" dirty="0">
                <a:solidFill>
                  <a:srgbClr val="474A53"/>
                </a:solidFill>
                <a:latin typeface="DM Sans"/>
                <a:ea typeface="DM Sans"/>
                <a:cs typeface="DM Sans"/>
                <a:sym typeface="DM Sans"/>
              </a:rPr>
              <a:t>decision to drop all four affected features</a:t>
            </a:r>
          </a:p>
          <a:p>
            <a:pPr>
              <a:lnSpc>
                <a:spcPts val="3640"/>
              </a:lnSpc>
              <a:spcBef>
                <a:spcPct val="0"/>
              </a:spcBef>
            </a:pPr>
            <a:r>
              <a:rPr lang="en-US" sz="2800" dirty="0">
                <a:solidFill>
                  <a:srgbClr val="474A53"/>
                </a:solidFill>
                <a:latin typeface="DM Sans"/>
                <a:ea typeface="DM Sans"/>
                <a:cs typeface="DM Sans"/>
                <a:sym typeface="DM Sans"/>
              </a:rPr>
              <a:t>to maintain data integrity.</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dirty="0">
                <a:solidFill>
                  <a:srgbClr val="474A53"/>
                </a:solidFill>
                <a:latin typeface="DM Sans"/>
                <a:ea typeface="DM Sans"/>
                <a:cs typeface="DM Sans"/>
                <a:sym typeface="DM Sans"/>
              </a:rPr>
              <a:t>So, now number of features in our data is </a:t>
            </a:r>
            <a:r>
              <a:rPr lang="en-US" sz="2800" b="1" dirty="0">
                <a:solidFill>
                  <a:srgbClr val="474A53"/>
                </a:solidFill>
                <a:latin typeface="DM Sans"/>
                <a:ea typeface="DM Sans"/>
                <a:cs typeface="DM Sans"/>
                <a:sym typeface="DM Sans"/>
              </a:rPr>
              <a:t>22 Feature.</a:t>
            </a:r>
          </a:p>
        </p:txBody>
      </p:sp>
      <p:pic>
        <p:nvPicPr>
          <p:cNvPr id="13" name="Picture 12">
            <a:extLst>
              <a:ext uri="{FF2B5EF4-FFF2-40B4-BE49-F238E27FC236}">
                <a16:creationId xmlns:a16="http://schemas.microsoft.com/office/drawing/2014/main" id="{F7E7ADC6-2B44-912A-40E5-428276234917}"/>
              </a:ext>
            </a:extLst>
          </p:cNvPr>
          <p:cNvPicPr>
            <a:picLocks noChangeAspect="1"/>
          </p:cNvPicPr>
          <p:nvPr/>
        </p:nvPicPr>
        <p:blipFill>
          <a:blip r:embed="rId10"/>
          <a:stretch>
            <a:fillRect/>
          </a:stretch>
        </p:blipFill>
        <p:spPr>
          <a:xfrm>
            <a:off x="10678395" y="5394937"/>
            <a:ext cx="5621438" cy="3490795"/>
          </a:xfrm>
          <a:prstGeom prst="rect">
            <a:avLst/>
          </a:prstGeom>
        </p:spPr>
      </p:pic>
    </p:spTree>
    <p:extLst>
      <p:ext uri="{BB962C8B-B14F-4D97-AF65-F5344CB8AC3E}">
        <p14:creationId xmlns:p14="http://schemas.microsoft.com/office/powerpoint/2010/main" val="1743493422"/>
      </p:ext>
    </p:extLst>
  </p:cSld>
  <p:clrMapOvr>
    <a:masterClrMapping/>
  </p:clrMapOvr>
  <p:transition spd="slow">
    <p:comb/>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764B40CB-4515-56D2-7A38-D9072200C96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C9527F2-0D96-0688-E7C6-8265AE6E55DA}"/>
              </a:ext>
            </a:extLst>
          </p:cNvPr>
          <p:cNvGrpSpPr/>
          <p:nvPr/>
        </p:nvGrpSpPr>
        <p:grpSpPr>
          <a:xfrm>
            <a:off x="1028700" y="1020251"/>
            <a:ext cx="16230600" cy="8390172"/>
            <a:chOff x="0" y="0"/>
            <a:chExt cx="4274726" cy="2209757"/>
          </a:xfrm>
        </p:grpSpPr>
        <p:sp>
          <p:nvSpPr>
            <p:cNvPr id="3" name="Freeform 3">
              <a:extLst>
                <a:ext uri="{FF2B5EF4-FFF2-40B4-BE49-F238E27FC236}">
                  <a16:creationId xmlns:a16="http://schemas.microsoft.com/office/drawing/2014/main" id="{42BE8FC4-0B82-6A80-B7D6-FDE3F1000496}"/>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D6367D49-5A4C-EE5B-DC03-D7C62B29D201}"/>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5DDE0A8C-55CF-6F73-633A-232E0547CF56}"/>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D8CDE94E-064B-1354-D222-536672CD779E}"/>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74E7792B-C764-44AE-20CC-4AEEEB789FFC}"/>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0CBF8239-0D22-4397-431B-4DE7C0E2A0B4}"/>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E0AC8945-C4F2-F8B3-1FB7-2910F3002C40}"/>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F3ACB37E-B481-F4E1-D266-0EFF4669F0B3}"/>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pic>
        <p:nvPicPr>
          <p:cNvPr id="13" name="Picture 12">
            <a:extLst>
              <a:ext uri="{FF2B5EF4-FFF2-40B4-BE49-F238E27FC236}">
                <a16:creationId xmlns:a16="http://schemas.microsoft.com/office/drawing/2014/main" id="{97552DD4-F9A8-DF73-2912-1E10691A3373}"/>
              </a:ext>
            </a:extLst>
          </p:cNvPr>
          <p:cNvPicPr>
            <a:picLocks noChangeAspect="1"/>
          </p:cNvPicPr>
          <p:nvPr/>
        </p:nvPicPr>
        <p:blipFill>
          <a:blip r:embed="rId10"/>
          <a:stretch>
            <a:fillRect/>
          </a:stretch>
        </p:blipFill>
        <p:spPr>
          <a:xfrm>
            <a:off x="4792901" y="3245232"/>
            <a:ext cx="8702198" cy="5403882"/>
          </a:xfrm>
          <a:prstGeom prst="rect">
            <a:avLst/>
          </a:prstGeom>
        </p:spPr>
      </p:pic>
    </p:spTree>
    <p:extLst>
      <p:ext uri="{BB962C8B-B14F-4D97-AF65-F5344CB8AC3E}">
        <p14:creationId xmlns:p14="http://schemas.microsoft.com/office/powerpoint/2010/main" val="29151826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44BA55C3-56CE-FD46-95F0-249A0798661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CF19380-FE7F-F3D1-D624-B983D765AAB4}"/>
              </a:ext>
            </a:extLst>
          </p:cNvPr>
          <p:cNvGrpSpPr/>
          <p:nvPr/>
        </p:nvGrpSpPr>
        <p:grpSpPr>
          <a:xfrm>
            <a:off x="1028700" y="1020251"/>
            <a:ext cx="16230600" cy="8390172"/>
            <a:chOff x="0" y="0"/>
            <a:chExt cx="4274726" cy="2209757"/>
          </a:xfrm>
        </p:grpSpPr>
        <p:sp>
          <p:nvSpPr>
            <p:cNvPr id="3" name="Freeform 3">
              <a:extLst>
                <a:ext uri="{FF2B5EF4-FFF2-40B4-BE49-F238E27FC236}">
                  <a16:creationId xmlns:a16="http://schemas.microsoft.com/office/drawing/2014/main" id="{04066A6C-AF05-963D-6685-E06CBB32B35B}"/>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113A31CA-1D79-8D15-7793-AE14D031FC5B}"/>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CBABAC17-6AB3-ED71-AC80-57DFC0D49F48}"/>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B97196CF-080E-707B-2B39-41F6402F76A4}"/>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9592551-2FAE-D1DD-5383-A7BF25AFA5D0}"/>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137D02A1-8791-FA75-9FEE-564A3C782357}"/>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C1EB25E8-EA49-F329-ED6C-9C287AF2CE79}"/>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5A998CE2-DB9D-026E-7586-0F37B1C4B7DC}"/>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B79000C0-50BE-F06D-7EDC-D918CF31C089}"/>
              </a:ext>
            </a:extLst>
          </p:cNvPr>
          <p:cNvSpPr txBox="1"/>
          <p:nvPr/>
        </p:nvSpPr>
        <p:spPr>
          <a:xfrm>
            <a:off x="2456876" y="2959939"/>
            <a:ext cx="14019247" cy="6450484"/>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In analyzing the previous plots, we noticed that the majority of the longitude and latitude values are clustered around zero—an obvious issue, as this places the data in the middle of the ocean! 🌊 It seems our ride data might just be catering to some very exclusive clientele—maybe those fish are taking rides to the coral reef! 🐟 Who knew Uber had a marine division?</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dirty="0">
                <a:solidFill>
                  <a:srgbClr val="474A53"/>
                </a:solidFill>
                <a:latin typeface="DM Sans"/>
                <a:ea typeface="DM Sans"/>
                <a:cs typeface="DM Sans"/>
                <a:sym typeface="DM Sans"/>
              </a:rPr>
              <a:t>Since correcting this information isn’t feasible </a:t>
            </a:r>
          </a:p>
          <a:p>
            <a:pPr>
              <a:lnSpc>
                <a:spcPts val="3640"/>
              </a:lnSpc>
              <a:spcBef>
                <a:spcPct val="0"/>
              </a:spcBef>
            </a:pPr>
            <a:r>
              <a:rPr lang="en-US" sz="2800" dirty="0">
                <a:solidFill>
                  <a:srgbClr val="474A53"/>
                </a:solidFill>
                <a:latin typeface="DM Sans"/>
                <a:ea typeface="DM Sans"/>
                <a:cs typeface="DM Sans"/>
                <a:sym typeface="DM Sans"/>
              </a:rPr>
              <a:t>and removing only some entries would result in</a:t>
            </a:r>
          </a:p>
          <a:p>
            <a:pPr>
              <a:lnSpc>
                <a:spcPts val="3640"/>
              </a:lnSpc>
              <a:spcBef>
                <a:spcPct val="0"/>
              </a:spcBef>
            </a:pPr>
            <a:r>
              <a:rPr lang="en-US" sz="2800" dirty="0">
                <a:solidFill>
                  <a:srgbClr val="474A53"/>
                </a:solidFill>
                <a:latin typeface="DM Sans"/>
                <a:ea typeface="DM Sans"/>
                <a:cs typeface="DM Sans"/>
                <a:sym typeface="DM Sans"/>
              </a:rPr>
              <a:t>losing entire columns’ entries, we made the </a:t>
            </a:r>
          </a:p>
          <a:p>
            <a:pPr>
              <a:lnSpc>
                <a:spcPts val="3640"/>
              </a:lnSpc>
              <a:spcBef>
                <a:spcPct val="0"/>
              </a:spcBef>
            </a:pPr>
            <a:r>
              <a:rPr lang="en-US" sz="2800" dirty="0">
                <a:solidFill>
                  <a:srgbClr val="474A53"/>
                </a:solidFill>
                <a:latin typeface="DM Sans"/>
                <a:ea typeface="DM Sans"/>
                <a:cs typeface="DM Sans"/>
                <a:sym typeface="DM Sans"/>
              </a:rPr>
              <a:t>decision to drop all four affected features</a:t>
            </a:r>
          </a:p>
          <a:p>
            <a:pPr>
              <a:lnSpc>
                <a:spcPts val="3640"/>
              </a:lnSpc>
              <a:spcBef>
                <a:spcPct val="0"/>
              </a:spcBef>
            </a:pPr>
            <a:r>
              <a:rPr lang="en-US" sz="2800" dirty="0">
                <a:solidFill>
                  <a:srgbClr val="474A53"/>
                </a:solidFill>
                <a:latin typeface="DM Sans"/>
                <a:ea typeface="DM Sans"/>
                <a:cs typeface="DM Sans"/>
                <a:sym typeface="DM Sans"/>
              </a:rPr>
              <a:t>to maintain data integrity.</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dirty="0">
                <a:solidFill>
                  <a:srgbClr val="474A53"/>
                </a:solidFill>
                <a:latin typeface="DM Sans"/>
                <a:ea typeface="DM Sans"/>
                <a:cs typeface="DM Sans"/>
                <a:sym typeface="DM Sans"/>
              </a:rPr>
              <a:t>So, now number of features in our data is </a:t>
            </a:r>
            <a:r>
              <a:rPr lang="en-US" sz="2800" b="1" dirty="0">
                <a:solidFill>
                  <a:srgbClr val="474A53"/>
                </a:solidFill>
                <a:latin typeface="DM Sans"/>
                <a:ea typeface="DM Sans"/>
                <a:cs typeface="DM Sans"/>
                <a:sym typeface="DM Sans"/>
              </a:rPr>
              <a:t>22 Feature.</a:t>
            </a:r>
          </a:p>
        </p:txBody>
      </p:sp>
      <p:pic>
        <p:nvPicPr>
          <p:cNvPr id="13" name="Picture 12">
            <a:extLst>
              <a:ext uri="{FF2B5EF4-FFF2-40B4-BE49-F238E27FC236}">
                <a16:creationId xmlns:a16="http://schemas.microsoft.com/office/drawing/2014/main" id="{1982F9C3-090C-AAD6-DFEF-69417996B60C}"/>
              </a:ext>
            </a:extLst>
          </p:cNvPr>
          <p:cNvPicPr>
            <a:picLocks noChangeAspect="1"/>
          </p:cNvPicPr>
          <p:nvPr/>
        </p:nvPicPr>
        <p:blipFill>
          <a:blip r:embed="rId10"/>
          <a:stretch>
            <a:fillRect/>
          </a:stretch>
        </p:blipFill>
        <p:spPr>
          <a:xfrm>
            <a:off x="10678395" y="5394937"/>
            <a:ext cx="5621438" cy="3490795"/>
          </a:xfrm>
          <a:prstGeom prst="rect">
            <a:avLst/>
          </a:prstGeom>
        </p:spPr>
      </p:pic>
    </p:spTree>
    <p:extLst>
      <p:ext uri="{BB962C8B-B14F-4D97-AF65-F5344CB8AC3E}">
        <p14:creationId xmlns:p14="http://schemas.microsoft.com/office/powerpoint/2010/main" val="3116677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626E69D8-7AA0-46FB-782C-BAB44E37429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29926D5-27F5-38CB-BA5B-4EEB9FF198F2}"/>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21C59360-8C41-21A8-2DDE-DC8CB8D05294}"/>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E33789A6-2400-6F3B-E070-24AAC4B7A09E}"/>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9493800-ADDA-1B58-36AC-220B59E3C340}"/>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837173E-B666-A77B-31DC-680E0F41AB6F}"/>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739540C9-E46E-23A9-CF2C-3FF5D1A249E4}"/>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7F9B084C-701A-C72C-FB4F-3FA9BDC85872}"/>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C3980C0D-6148-FF25-7B09-5D521091EAF0}"/>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9059E184-0920-A3AA-8F82-E0698AC9DE4A}"/>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3D0F075F-D4A5-1C7B-2F3A-11A6B3D51464}"/>
              </a:ext>
            </a:extLst>
          </p:cNvPr>
          <p:cNvSpPr txBox="1"/>
          <p:nvPr/>
        </p:nvSpPr>
        <p:spPr>
          <a:xfrm>
            <a:off x="2456876" y="2959939"/>
            <a:ext cx="14019247" cy="3218830"/>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Upon analyzing the Distance Columns’ plots, I encountered some perplexing values. For instance, seeing ride distances recorded at </a:t>
            </a:r>
            <a:r>
              <a:rPr lang="en-US" sz="2800" b="1" dirty="0">
                <a:solidFill>
                  <a:srgbClr val="474A53"/>
                </a:solidFill>
                <a:latin typeface="DM Sans"/>
                <a:ea typeface="DM Sans"/>
                <a:cs typeface="DM Sans"/>
                <a:sym typeface="DM Sans"/>
              </a:rPr>
              <a:t>5,000 miles </a:t>
            </a:r>
            <a:r>
              <a:rPr lang="en-US" sz="2800" dirty="0">
                <a:solidFill>
                  <a:srgbClr val="474A53"/>
                </a:solidFill>
                <a:latin typeface="DM Sans"/>
                <a:ea typeface="DM Sans"/>
                <a:cs typeface="DM Sans"/>
                <a:sym typeface="DM Sans"/>
              </a:rPr>
              <a:t>or discrepancies like a </a:t>
            </a:r>
            <a:r>
              <a:rPr lang="en-US" sz="2800" b="1" dirty="0">
                <a:solidFill>
                  <a:srgbClr val="474A53"/>
                </a:solidFill>
                <a:latin typeface="DM Sans"/>
                <a:ea typeface="DM Sans"/>
                <a:cs typeface="DM Sans"/>
                <a:sym typeface="DM Sans"/>
              </a:rPr>
              <a:t>30,000-mile</a:t>
            </a:r>
            <a:r>
              <a:rPr lang="en-US" sz="2800" dirty="0">
                <a:solidFill>
                  <a:srgbClr val="474A53"/>
                </a:solidFill>
                <a:latin typeface="DM Sans"/>
                <a:ea typeface="DM Sans"/>
                <a:cs typeface="DM Sans"/>
                <a:sym typeface="DM Sans"/>
              </a:rPr>
              <a:t> distance between the pickup location and the Service Operating Location is truly astounding. Even a penguin living at the North Pole wouldn’t manage those numbers! Moreover, some ride distances are showing as </a:t>
            </a:r>
            <a:r>
              <a:rPr lang="en-US" sz="2800" b="1" dirty="0">
                <a:solidFill>
                  <a:srgbClr val="474A53"/>
                </a:solidFill>
                <a:latin typeface="DM Sans"/>
                <a:ea typeface="DM Sans"/>
                <a:cs typeface="DM Sans"/>
                <a:sym typeface="DM Sans"/>
              </a:rPr>
              <a:t>0 miles</a:t>
            </a:r>
            <a:r>
              <a:rPr lang="en-US" sz="2800" dirty="0">
                <a:solidFill>
                  <a:srgbClr val="474A53"/>
                </a:solidFill>
                <a:latin typeface="DM Sans"/>
                <a:ea typeface="DM Sans"/>
                <a:cs typeface="DM Sans"/>
                <a:sym typeface="DM Sans"/>
              </a:rPr>
              <a:t>, which, while theoretically possible in a parallel universe, certainly raises a few eyebrows here.</a:t>
            </a:r>
            <a:endParaRPr lang="en-US" sz="2800" b="1" dirty="0">
              <a:solidFill>
                <a:srgbClr val="474A53"/>
              </a:solidFill>
              <a:latin typeface="DM Sans"/>
              <a:ea typeface="DM Sans"/>
              <a:cs typeface="DM Sans"/>
              <a:sym typeface="DM Sans"/>
            </a:endParaRPr>
          </a:p>
        </p:txBody>
      </p:sp>
      <p:pic>
        <p:nvPicPr>
          <p:cNvPr id="15" name="Picture 14">
            <a:extLst>
              <a:ext uri="{FF2B5EF4-FFF2-40B4-BE49-F238E27FC236}">
                <a16:creationId xmlns:a16="http://schemas.microsoft.com/office/drawing/2014/main" id="{C3CF24BF-E90B-37BB-D66A-2CCAE5D5BD9E}"/>
              </a:ext>
            </a:extLst>
          </p:cNvPr>
          <p:cNvPicPr>
            <a:picLocks noChangeAspect="1"/>
          </p:cNvPicPr>
          <p:nvPr/>
        </p:nvPicPr>
        <p:blipFill>
          <a:blip r:embed="rId10"/>
          <a:stretch>
            <a:fillRect/>
          </a:stretch>
        </p:blipFill>
        <p:spPr>
          <a:xfrm>
            <a:off x="2586579" y="6218438"/>
            <a:ext cx="3605831" cy="2812203"/>
          </a:xfrm>
          <a:prstGeom prst="rect">
            <a:avLst/>
          </a:prstGeom>
        </p:spPr>
      </p:pic>
      <p:pic>
        <p:nvPicPr>
          <p:cNvPr id="17" name="Picture 16">
            <a:extLst>
              <a:ext uri="{FF2B5EF4-FFF2-40B4-BE49-F238E27FC236}">
                <a16:creationId xmlns:a16="http://schemas.microsoft.com/office/drawing/2014/main" id="{8B2E51E0-02FE-EE3C-167F-B14C685C8499}"/>
              </a:ext>
            </a:extLst>
          </p:cNvPr>
          <p:cNvPicPr>
            <a:picLocks noChangeAspect="1"/>
          </p:cNvPicPr>
          <p:nvPr/>
        </p:nvPicPr>
        <p:blipFill>
          <a:blip r:embed="rId11"/>
          <a:stretch>
            <a:fillRect/>
          </a:stretch>
        </p:blipFill>
        <p:spPr>
          <a:xfrm>
            <a:off x="7156948" y="6223061"/>
            <a:ext cx="3677495" cy="2812202"/>
          </a:xfrm>
          <a:prstGeom prst="rect">
            <a:avLst/>
          </a:prstGeom>
        </p:spPr>
      </p:pic>
      <p:pic>
        <p:nvPicPr>
          <p:cNvPr id="19" name="Picture 18">
            <a:extLst>
              <a:ext uri="{FF2B5EF4-FFF2-40B4-BE49-F238E27FC236}">
                <a16:creationId xmlns:a16="http://schemas.microsoft.com/office/drawing/2014/main" id="{7361315A-5EDF-03B5-996A-CE752D1E42DC}"/>
              </a:ext>
            </a:extLst>
          </p:cNvPr>
          <p:cNvPicPr>
            <a:picLocks noChangeAspect="1"/>
          </p:cNvPicPr>
          <p:nvPr/>
        </p:nvPicPr>
        <p:blipFill>
          <a:blip r:embed="rId12"/>
          <a:stretch>
            <a:fillRect/>
          </a:stretch>
        </p:blipFill>
        <p:spPr>
          <a:xfrm>
            <a:off x="11798981" y="6218439"/>
            <a:ext cx="3688845" cy="2812202"/>
          </a:xfrm>
          <a:prstGeom prst="rect">
            <a:avLst/>
          </a:prstGeom>
        </p:spPr>
      </p:pic>
    </p:spTree>
    <p:extLst>
      <p:ext uri="{BB962C8B-B14F-4D97-AF65-F5344CB8AC3E}">
        <p14:creationId xmlns:p14="http://schemas.microsoft.com/office/powerpoint/2010/main" val="149107738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D21D79F9-33D0-53C2-148C-3FAF51CEB2E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E602486-3A66-0BFE-DDD0-D8EF2E323C8A}"/>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F4A51281-4A10-8236-C8CD-FEE44E2287A4}"/>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581D6954-0D3E-4625-611E-56DA12D6A39F}"/>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0A95742A-1371-6B88-38B0-E2C31EC53063}"/>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29E6983C-3F03-0A6D-50DF-2CBD4FA66B21}"/>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51ADAF6D-F5FD-9D9E-FBCD-57D3FC5589F0}"/>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18BA1FC7-4BB4-607E-DB03-7AFA86A75D53}"/>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04D8005F-F6DC-6ADB-8DEA-F57C691E8630}"/>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BDA08953-F4C5-7977-A820-4E513BF2AAE7}"/>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E044799B-FBF7-D524-C2C1-14E8F9A23993}"/>
              </a:ext>
            </a:extLst>
          </p:cNvPr>
          <p:cNvSpPr txBox="1"/>
          <p:nvPr/>
        </p:nvSpPr>
        <p:spPr>
          <a:xfrm>
            <a:off x="2456876" y="2959939"/>
            <a:ext cx="14019247" cy="1833835"/>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After addressing the discrepancies by removing the extreme values and clipping the remaining outliers based on the interquartile range (IQR), we now have a dataset that presents much more reasonable and reliable numbers.</a:t>
            </a:r>
            <a:endParaRPr lang="en-US" sz="2800" b="1"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B17E549B-E56D-A10D-DE8B-B2CB5D1002BA}"/>
              </a:ext>
            </a:extLst>
          </p:cNvPr>
          <p:cNvPicPr>
            <a:picLocks noChangeAspect="1"/>
          </p:cNvPicPr>
          <p:nvPr/>
        </p:nvPicPr>
        <p:blipFill>
          <a:blip r:embed="rId10"/>
          <a:stretch>
            <a:fillRect/>
          </a:stretch>
        </p:blipFill>
        <p:spPr>
          <a:xfrm>
            <a:off x="1837947" y="4817988"/>
            <a:ext cx="5254261" cy="4034971"/>
          </a:xfrm>
          <a:prstGeom prst="rect">
            <a:avLst/>
          </a:prstGeom>
        </p:spPr>
      </p:pic>
      <p:pic>
        <p:nvPicPr>
          <p:cNvPr id="16" name="Picture 15">
            <a:extLst>
              <a:ext uri="{FF2B5EF4-FFF2-40B4-BE49-F238E27FC236}">
                <a16:creationId xmlns:a16="http://schemas.microsoft.com/office/drawing/2014/main" id="{5C68102B-F0BF-E570-AC15-BA462BDFC4B6}"/>
              </a:ext>
            </a:extLst>
          </p:cNvPr>
          <p:cNvPicPr>
            <a:picLocks noChangeAspect="1"/>
          </p:cNvPicPr>
          <p:nvPr/>
        </p:nvPicPr>
        <p:blipFill>
          <a:blip r:embed="rId11"/>
          <a:stretch>
            <a:fillRect/>
          </a:stretch>
        </p:blipFill>
        <p:spPr>
          <a:xfrm>
            <a:off x="7014291" y="5288329"/>
            <a:ext cx="4920126" cy="3829398"/>
          </a:xfrm>
          <a:prstGeom prst="rect">
            <a:avLst/>
          </a:prstGeom>
        </p:spPr>
      </p:pic>
      <p:pic>
        <p:nvPicPr>
          <p:cNvPr id="20" name="Picture 19">
            <a:extLst>
              <a:ext uri="{FF2B5EF4-FFF2-40B4-BE49-F238E27FC236}">
                <a16:creationId xmlns:a16="http://schemas.microsoft.com/office/drawing/2014/main" id="{5B4FD123-87A6-C91C-E71D-41BB59314ABD}"/>
              </a:ext>
            </a:extLst>
          </p:cNvPr>
          <p:cNvPicPr>
            <a:picLocks noChangeAspect="1"/>
          </p:cNvPicPr>
          <p:nvPr/>
        </p:nvPicPr>
        <p:blipFill>
          <a:blip r:embed="rId12"/>
          <a:stretch>
            <a:fillRect/>
          </a:stretch>
        </p:blipFill>
        <p:spPr>
          <a:xfrm>
            <a:off x="11934417" y="4817988"/>
            <a:ext cx="4871946" cy="4034971"/>
          </a:xfrm>
          <a:prstGeom prst="rect">
            <a:avLst/>
          </a:prstGeom>
        </p:spPr>
      </p:pic>
    </p:spTree>
    <p:extLst>
      <p:ext uri="{BB962C8B-B14F-4D97-AF65-F5344CB8AC3E}">
        <p14:creationId xmlns:p14="http://schemas.microsoft.com/office/powerpoint/2010/main" val="36046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00E39BF5-3DE9-BD04-F75A-D4067EAA4AC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E0F31C6-C2CF-280A-6D21-1959C31E0748}"/>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4FA19831-0A18-F05D-7EAD-9CA2C54EDC0D}"/>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28B94A08-0480-4A73-279E-7AE95AA30914}"/>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69ABBDD8-D188-AF76-56F6-EBFC859B102A}"/>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7F62690-BDC0-BA39-4DC9-ACF1A3EBB794}"/>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DFC83CA2-0ED5-307A-3B30-FA921C21FF7F}"/>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629C59FB-0548-62E5-775E-77F87C73383B}"/>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802DDCE1-62D6-6BF1-DE19-5C70F01A0CBB}"/>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07DECD8D-B896-8DAA-AB6C-17AE7A878EAB}"/>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A0B3F2C3-8DEB-FB70-18F5-C9E0D0950534}"/>
              </a:ext>
            </a:extLst>
          </p:cNvPr>
          <p:cNvSpPr txBox="1"/>
          <p:nvPr/>
        </p:nvSpPr>
        <p:spPr>
          <a:xfrm>
            <a:off x="2456876" y="2959939"/>
            <a:ext cx="14019247" cy="3218830"/>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While examining the Fare Amount data, I came across some rather curious entries, including </a:t>
            </a:r>
            <a:r>
              <a:rPr lang="en-US" sz="2800" b="1" dirty="0">
                <a:solidFill>
                  <a:srgbClr val="474A53"/>
                </a:solidFill>
                <a:latin typeface="DM Sans"/>
                <a:ea typeface="DM Sans"/>
                <a:cs typeface="DM Sans"/>
                <a:sym typeface="DM Sans"/>
              </a:rPr>
              <a:t>negative values </a:t>
            </a:r>
            <a:r>
              <a:rPr lang="en-US" sz="2800" dirty="0">
                <a:solidFill>
                  <a:srgbClr val="474A53"/>
                </a:solidFill>
                <a:latin typeface="DM Sans"/>
                <a:ea typeface="DM Sans"/>
                <a:cs typeface="DM Sans"/>
                <a:sym typeface="DM Sans"/>
              </a:rPr>
              <a:t>and fare amounts of </a:t>
            </a:r>
            <a:r>
              <a:rPr lang="en-US" sz="2800" b="1" dirty="0">
                <a:solidFill>
                  <a:srgbClr val="474A53"/>
                </a:solidFill>
                <a:latin typeface="DM Sans"/>
                <a:ea typeface="DM Sans"/>
                <a:cs typeface="DM Sans"/>
                <a:sym typeface="DM Sans"/>
              </a:rPr>
              <a:t>zero</a:t>
            </a:r>
            <a:r>
              <a:rPr lang="en-US" sz="2800" dirty="0">
                <a:solidFill>
                  <a:srgbClr val="474A53"/>
                </a:solidFill>
                <a:latin typeface="DM Sans"/>
                <a:ea typeface="DM Sans"/>
                <a:cs typeface="DM Sans"/>
                <a:sym typeface="DM Sans"/>
              </a:rPr>
              <a:t>. It looks like some riders are feeling especially generous and paying the passengers instead! On the other end of the spectrum, we also have some </a:t>
            </a:r>
            <a:r>
              <a:rPr lang="en-US" sz="2800" b="1" dirty="0">
                <a:solidFill>
                  <a:srgbClr val="474A53"/>
                </a:solidFill>
                <a:latin typeface="DM Sans"/>
                <a:ea typeface="DM Sans"/>
                <a:cs typeface="DM Sans"/>
                <a:sym typeface="DM Sans"/>
              </a:rPr>
              <a:t>extraordinarily high fares </a:t>
            </a:r>
            <a:r>
              <a:rPr lang="en-US" sz="2800" dirty="0">
                <a:solidFill>
                  <a:srgbClr val="474A53"/>
                </a:solidFill>
                <a:latin typeface="DM Sans"/>
                <a:ea typeface="DM Sans"/>
                <a:cs typeface="DM Sans"/>
                <a:sym typeface="DM Sans"/>
              </a:rPr>
              <a:t>that seem more fitting for a round-the-world ticket than a local ride. It's safe to say we need to address these outliers to ensure our fare analysis reflects reality!</a:t>
            </a:r>
            <a:endParaRPr lang="en-US" sz="2800" b="1"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9EB03FF4-586A-5E50-A5E9-8E66CBCABF38}"/>
              </a:ext>
            </a:extLst>
          </p:cNvPr>
          <p:cNvPicPr>
            <a:picLocks noChangeAspect="1"/>
          </p:cNvPicPr>
          <p:nvPr/>
        </p:nvPicPr>
        <p:blipFill>
          <a:blip r:embed="rId10"/>
          <a:stretch>
            <a:fillRect/>
          </a:stretch>
        </p:blipFill>
        <p:spPr>
          <a:xfrm>
            <a:off x="3413913" y="6156661"/>
            <a:ext cx="11460174" cy="3134162"/>
          </a:xfrm>
          <a:prstGeom prst="rect">
            <a:avLst/>
          </a:prstGeom>
        </p:spPr>
      </p:pic>
    </p:spTree>
    <p:extLst>
      <p:ext uri="{BB962C8B-B14F-4D97-AF65-F5344CB8AC3E}">
        <p14:creationId xmlns:p14="http://schemas.microsoft.com/office/powerpoint/2010/main" val="329366756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AF3378D8-B802-A565-8B1E-F3AB87100F3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41D682D-C15C-7532-D01A-2553D5232CED}"/>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2EADE41F-372F-4222-2C23-86E89ABCFF58}"/>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CF495700-1014-BAB1-3A4F-B58662968C2D}"/>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74BDF601-8C3A-DF7F-B626-84CBBFBADFD6}"/>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21E50B3E-DB74-D643-AA7D-21A610857414}"/>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B5DDE452-4765-2621-8182-9AA386B276A2}"/>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0EC093ED-1B50-402A-7D17-C3EF1E55CAD9}"/>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1E8ABEB0-F50E-EFA6-2E7F-8241E7D38DF0}"/>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7575E711-05B3-EA41-C81F-DA199B599317}"/>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635AF9F4-88C4-5E88-51C8-93A657EC46B3}"/>
              </a:ext>
            </a:extLst>
          </p:cNvPr>
          <p:cNvSpPr txBox="1"/>
          <p:nvPr/>
        </p:nvSpPr>
        <p:spPr>
          <a:xfrm>
            <a:off x="2456876" y="2959939"/>
            <a:ext cx="14019247" cy="5512471"/>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To enhance the accuracy of our fare amounts, I implemented a context-aware cleaning process using various grouping factors, including </a:t>
            </a:r>
            <a:r>
              <a:rPr lang="en-US" sz="2400" b="1" dirty="0">
                <a:solidFill>
                  <a:srgbClr val="474A53"/>
                </a:solidFill>
                <a:latin typeface="DM Sans"/>
                <a:ea typeface="DM Sans"/>
                <a:cs typeface="DM Sans"/>
                <a:sym typeface="DM Sans"/>
              </a:rPr>
              <a:t>Car Condition, Weather, Traffic Condition, Request Day of the Week, and Request Hour.</a:t>
            </a:r>
          </a:p>
          <a:p>
            <a:pPr>
              <a:lnSpc>
                <a:spcPts val="3640"/>
              </a:lnSpc>
              <a:spcBef>
                <a:spcPct val="0"/>
              </a:spcBef>
            </a:pPr>
            <a:endParaRPr lang="en-US" sz="2400" dirty="0">
              <a:solidFill>
                <a:srgbClr val="474A53"/>
              </a:solidFill>
              <a:latin typeface="DM Sans"/>
              <a:ea typeface="DM Sans"/>
              <a:cs typeface="DM Sans"/>
              <a:sym typeface="DM Sans"/>
            </a:endParaRPr>
          </a:p>
          <a:p>
            <a:pPr>
              <a:lnSpc>
                <a:spcPts val="3640"/>
              </a:lnSpc>
              <a:spcBef>
                <a:spcPct val="0"/>
              </a:spcBef>
            </a:pPr>
            <a:r>
              <a:rPr lang="en-US" sz="2400" dirty="0">
                <a:solidFill>
                  <a:srgbClr val="474A53"/>
                </a:solidFill>
                <a:latin typeface="DM Sans"/>
                <a:ea typeface="DM Sans"/>
                <a:cs typeface="DM Sans"/>
                <a:sym typeface="DM Sans"/>
              </a:rPr>
              <a:t>For each combination of these factors, I calculated group-specific IQR bounds. I adjusted fares based on multipliers derived from the 4 factors. For instance, fares for 'Bad' car conditions allowed the most variance, while 'Excellent' cars required the least.</a:t>
            </a:r>
          </a:p>
          <a:p>
            <a:pPr>
              <a:lnSpc>
                <a:spcPts val="3640"/>
              </a:lnSpc>
              <a:spcBef>
                <a:spcPct val="0"/>
              </a:spcBef>
            </a:pPr>
            <a:endParaRPr lang="en-US" sz="2400" dirty="0">
              <a:solidFill>
                <a:srgbClr val="474A53"/>
              </a:solidFill>
              <a:latin typeface="DM Sans"/>
              <a:ea typeface="DM Sans"/>
              <a:cs typeface="DM Sans"/>
              <a:sym typeface="DM Sans"/>
            </a:endParaRPr>
          </a:p>
          <a:p>
            <a:pPr>
              <a:lnSpc>
                <a:spcPts val="3640"/>
              </a:lnSpc>
              <a:spcBef>
                <a:spcPct val="0"/>
              </a:spcBef>
            </a:pPr>
            <a:r>
              <a:rPr lang="en-US" sz="2400" dirty="0">
                <a:solidFill>
                  <a:srgbClr val="474A53"/>
                </a:solidFill>
                <a:latin typeface="DM Sans"/>
                <a:ea typeface="DM Sans"/>
                <a:cs typeface="DM Sans"/>
                <a:sym typeface="DM Sans"/>
              </a:rPr>
              <a:t>The same logic applies to weather and traffic conditions. By applying the highest multiplier among these factors, I established reasonable upper and lower bounds for fare cleaning—capping fares to ensure they align with expected ranges, while also maintaining a minimum fare of $2.50.</a:t>
            </a:r>
          </a:p>
        </p:txBody>
      </p:sp>
    </p:spTree>
    <p:extLst>
      <p:ext uri="{BB962C8B-B14F-4D97-AF65-F5344CB8AC3E}">
        <p14:creationId xmlns:p14="http://schemas.microsoft.com/office/powerpoint/2010/main" val="111448184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dirty="0"/>
            </a:p>
          </p:txBody>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668009" y="7196701"/>
            <a:ext cx="3948590" cy="4680441"/>
          </a:xfrm>
          <a:custGeom>
            <a:avLst/>
            <a:gdLst/>
            <a:ahLst/>
            <a:cxnLst/>
            <a:rect l="l" t="t" r="r" b="b"/>
            <a:pathLst>
              <a:path w="3948590" h="4680441">
                <a:moveTo>
                  <a:pt x="0" y="0"/>
                </a:moveTo>
                <a:lnTo>
                  <a:pt x="3948591" y="0"/>
                </a:lnTo>
                <a:lnTo>
                  <a:pt x="3948591" y="4680440"/>
                </a:lnTo>
                <a:lnTo>
                  <a:pt x="0" y="46804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2215717">
            <a:off x="15650436" y="6390941"/>
            <a:ext cx="2194809" cy="4697061"/>
          </a:xfrm>
          <a:custGeom>
            <a:avLst/>
            <a:gdLst/>
            <a:ahLst/>
            <a:cxnLst/>
            <a:rect l="l" t="t" r="r" b="b"/>
            <a:pathLst>
              <a:path w="2194809" h="4697061">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TextBox 9"/>
          <p:cNvSpPr txBox="1"/>
          <p:nvPr/>
        </p:nvSpPr>
        <p:spPr>
          <a:xfrm>
            <a:off x="3096951" y="2742901"/>
            <a:ext cx="12094098" cy="1302131"/>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Project Overview</a:t>
            </a:r>
          </a:p>
        </p:txBody>
      </p:sp>
      <p:sp>
        <p:nvSpPr>
          <p:cNvPr id="10" name="TextBox 10"/>
          <p:cNvSpPr txBox="1"/>
          <p:nvPr/>
        </p:nvSpPr>
        <p:spPr>
          <a:xfrm>
            <a:off x="3738015" y="4645147"/>
            <a:ext cx="10811970" cy="3138423"/>
          </a:xfrm>
          <a:prstGeom prst="rect">
            <a:avLst/>
          </a:prstGeom>
        </p:spPr>
        <p:txBody>
          <a:bodyPr lIns="0" tIns="0" rIns="0" bIns="0" rtlCol="0" anchor="t">
            <a:spAutoFit/>
          </a:bodyPr>
          <a:lstStyle/>
          <a:p>
            <a:pPr algn="ctr">
              <a:lnSpc>
                <a:spcPts val="4060"/>
              </a:lnSpc>
              <a:spcBef>
                <a:spcPct val="0"/>
              </a:spcBef>
            </a:pPr>
            <a:r>
              <a:rPr lang="en-US" sz="3200" dirty="0">
                <a:solidFill>
                  <a:schemeClr val="tx1">
                    <a:lumMod val="65000"/>
                    <a:lumOff val="35000"/>
                  </a:schemeClr>
                </a:solidFill>
                <a:latin typeface="DM Sans" pitchFamily="2" charset="0"/>
              </a:rPr>
              <a:t>This presentation aims to analyze Uber ride data as part of </a:t>
            </a:r>
            <a:r>
              <a:rPr lang="en-US" sz="3200" b="1" dirty="0">
                <a:solidFill>
                  <a:schemeClr val="tx1">
                    <a:lumMod val="65000"/>
                    <a:lumOff val="35000"/>
                  </a:schemeClr>
                </a:solidFill>
                <a:latin typeface="DM Sans" pitchFamily="2" charset="0"/>
              </a:rPr>
              <a:t>Cellula Internship - Task 4</a:t>
            </a:r>
            <a:r>
              <a:rPr lang="en-US" sz="3200" dirty="0">
                <a:solidFill>
                  <a:schemeClr val="tx1">
                    <a:lumMod val="65000"/>
                    <a:lumOff val="35000"/>
                  </a:schemeClr>
                </a:solidFill>
                <a:latin typeface="DM Sans" pitchFamily="2" charset="0"/>
              </a:rPr>
              <a:t>.</a:t>
            </a:r>
          </a:p>
          <a:p>
            <a:pPr algn="ctr">
              <a:lnSpc>
                <a:spcPts val="4060"/>
              </a:lnSpc>
              <a:spcBef>
                <a:spcPct val="0"/>
              </a:spcBef>
            </a:pPr>
            <a:r>
              <a:rPr lang="en-US" sz="3200" dirty="0">
                <a:solidFill>
                  <a:schemeClr val="tx1">
                    <a:lumMod val="65000"/>
                    <a:lumOff val="35000"/>
                  </a:schemeClr>
                </a:solidFill>
                <a:latin typeface="DM Sans" pitchFamily="2" charset="0"/>
              </a:rPr>
              <a:t>It includes </a:t>
            </a:r>
            <a:r>
              <a:rPr lang="en-US" sz="3200" b="1" dirty="0">
                <a:solidFill>
                  <a:schemeClr val="tx1">
                    <a:lumMod val="65000"/>
                    <a:lumOff val="35000"/>
                  </a:schemeClr>
                </a:solidFill>
                <a:latin typeface="DM Sans" pitchFamily="2" charset="0"/>
              </a:rPr>
              <a:t>Exploratory Data Analysis (EDA)</a:t>
            </a:r>
            <a:r>
              <a:rPr lang="en-US" sz="3200" dirty="0">
                <a:solidFill>
                  <a:schemeClr val="tx1">
                    <a:lumMod val="65000"/>
                    <a:lumOff val="35000"/>
                  </a:schemeClr>
                </a:solidFill>
                <a:latin typeface="DM Sans" pitchFamily="2" charset="0"/>
              </a:rPr>
              <a:t> to uncover insights and patterns in the dataset.</a:t>
            </a:r>
          </a:p>
          <a:p>
            <a:pPr algn="ctr">
              <a:lnSpc>
                <a:spcPts val="4060"/>
              </a:lnSpc>
              <a:spcBef>
                <a:spcPct val="0"/>
              </a:spcBef>
            </a:pPr>
            <a:r>
              <a:rPr lang="en-US" sz="3200" dirty="0">
                <a:solidFill>
                  <a:schemeClr val="tx1">
                    <a:lumMod val="65000"/>
                    <a:lumOff val="35000"/>
                  </a:schemeClr>
                </a:solidFill>
                <a:latin typeface="DM Sans" pitchFamily="2" charset="0"/>
              </a:rPr>
              <a:t>The key focus areas include </a:t>
            </a:r>
            <a:r>
              <a:rPr lang="en-US" sz="3200" b="1" dirty="0">
                <a:solidFill>
                  <a:schemeClr val="tx1">
                    <a:lumMod val="65000"/>
                    <a:lumOff val="35000"/>
                  </a:schemeClr>
                </a:solidFill>
                <a:latin typeface="DM Sans" pitchFamily="2" charset="0"/>
              </a:rPr>
              <a:t>data preprocessing, visualization, and statistical analysis</a:t>
            </a:r>
            <a:r>
              <a:rPr lang="en-US" sz="3200" dirty="0">
                <a:solidFill>
                  <a:schemeClr val="tx1">
                    <a:lumMod val="65000"/>
                    <a:lumOff val="35000"/>
                  </a:schemeClr>
                </a:solidFill>
                <a:latin typeface="DM Sans" pitchFamily="2" charset="0"/>
              </a:rPr>
              <a:t>.</a:t>
            </a:r>
            <a:endParaRPr lang="en-US" sz="2900" dirty="0">
              <a:solidFill>
                <a:schemeClr val="tx1">
                  <a:lumMod val="65000"/>
                  <a:lumOff val="35000"/>
                </a:schemeClr>
              </a:solidFill>
              <a:latin typeface="DM Sans" pitchFamily="2" charset="0"/>
              <a:ea typeface="DM Sans"/>
              <a:cs typeface="DM Sans"/>
              <a:sym typeface="DM Sans"/>
            </a:endParaRPr>
          </a:p>
        </p:txBody>
      </p:sp>
      <p:sp>
        <p:nvSpPr>
          <p:cNvPr id="11" name="TextBox 11"/>
          <p:cNvSpPr txBox="1"/>
          <p:nvPr/>
        </p:nvSpPr>
        <p:spPr>
          <a:xfrm>
            <a:off x="15191049" y="1076325"/>
            <a:ext cx="2463187" cy="871174"/>
          </a:xfrm>
          <a:prstGeom prst="rect">
            <a:avLst/>
          </a:prstGeom>
        </p:spPr>
        <p:txBody>
          <a:bodyPr lIns="0" tIns="0" rIns="0" bIns="0" rtlCol="0" anchor="t">
            <a:spAutoFit/>
          </a:bodyPr>
          <a:lstStyle/>
          <a:p>
            <a:pPr marL="0" lvl="0" indent="0" algn="ctr">
              <a:lnSpc>
                <a:spcPts val="6784"/>
              </a:lnSpc>
            </a:pPr>
            <a:r>
              <a:rPr lang="en-US" sz="6057" b="1">
                <a:solidFill>
                  <a:srgbClr val="F2E9DA"/>
                </a:solidFill>
                <a:latin typeface="DM Sans Bold"/>
                <a:ea typeface="DM Sans Bold"/>
                <a:cs typeface="DM Sans Bold"/>
                <a:sym typeface="DM Sans Bold"/>
              </a:rPr>
              <a:t>Intro</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6746FAA7-7A3D-9624-7324-71AAE6C6B4B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B25C43A-92D9-2455-0AAA-DC0E5DD5DB37}"/>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0EBA7F26-4563-100B-EB24-54473577E62C}"/>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CF7A168A-1DB1-E195-933D-772636ABC8C2}"/>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1580D468-D8AD-1D7E-0673-955CB91ED65B}"/>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24407B0F-9462-0849-5BAA-A59890EE4327}"/>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9871DEE-2843-5D65-5BC5-2846E22FD6F8}"/>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DBD01EEC-0139-BEE5-7FA3-B115E45E59D9}"/>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9A7C9DC6-8F0E-B9B2-C053-99E9572488D3}"/>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C059AFA7-ACAA-7010-D99D-0818D274F324}"/>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9D1338A0-1AF7-BF34-87C9-5F0649F41DDA}"/>
              </a:ext>
            </a:extLst>
          </p:cNvPr>
          <p:cNvSpPr txBox="1"/>
          <p:nvPr/>
        </p:nvSpPr>
        <p:spPr>
          <a:xfrm>
            <a:off x="2456876" y="2959939"/>
            <a:ext cx="14019247" cy="5512471"/>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After this thorough vetting, I filtered our dataset to ensure that the fare-to-distance ratio adhered to defined thresholds. Our final dataset not only represents significantly cleaner fare amounts but also offers insights into a more sensible fare-distance relationship.</a:t>
            </a:r>
          </a:p>
          <a:p>
            <a:pPr lvl="2">
              <a:lnSpc>
                <a:spcPts val="3640"/>
              </a:lnSpc>
              <a:spcBef>
                <a:spcPct val="0"/>
              </a:spcBef>
            </a:pPr>
            <a:r>
              <a:rPr lang="en-US" sz="2400" dirty="0">
                <a:solidFill>
                  <a:srgbClr val="474A53"/>
                </a:solidFill>
                <a:latin typeface="DM Sans"/>
                <a:ea typeface="DM Sans"/>
                <a:cs typeface="DM Sans"/>
                <a:sym typeface="DM Sans"/>
              </a:rPr>
              <a:t>We notice </a:t>
            </a:r>
          </a:p>
          <a:p>
            <a:pPr lvl="2">
              <a:lnSpc>
                <a:spcPts val="3640"/>
              </a:lnSpc>
              <a:spcBef>
                <a:spcPct val="0"/>
              </a:spcBef>
            </a:pPr>
            <a:r>
              <a:rPr lang="en-US" sz="2400" dirty="0">
                <a:solidFill>
                  <a:srgbClr val="474A53"/>
                </a:solidFill>
                <a:latin typeface="DM Sans"/>
                <a:ea typeface="DM Sans"/>
                <a:cs typeface="DM Sans"/>
                <a:sym typeface="DM Sans"/>
              </a:rPr>
              <a:t>that we still</a:t>
            </a:r>
          </a:p>
          <a:p>
            <a:pPr lvl="2">
              <a:lnSpc>
                <a:spcPts val="3640"/>
              </a:lnSpc>
              <a:spcBef>
                <a:spcPct val="0"/>
              </a:spcBef>
            </a:pPr>
            <a:r>
              <a:rPr lang="en-US" sz="2400" dirty="0">
                <a:solidFill>
                  <a:srgbClr val="474A53"/>
                </a:solidFill>
                <a:latin typeface="DM Sans"/>
                <a:ea typeface="DM Sans"/>
                <a:cs typeface="DM Sans"/>
                <a:sym typeface="DM Sans"/>
              </a:rPr>
              <a:t>have outliers </a:t>
            </a:r>
          </a:p>
          <a:p>
            <a:pPr lvl="2">
              <a:lnSpc>
                <a:spcPts val="3640"/>
              </a:lnSpc>
              <a:spcBef>
                <a:spcPct val="0"/>
              </a:spcBef>
            </a:pPr>
            <a:r>
              <a:rPr lang="en-US" sz="2400" dirty="0">
                <a:solidFill>
                  <a:srgbClr val="474A53"/>
                </a:solidFill>
                <a:latin typeface="DM Sans"/>
                <a:ea typeface="DM Sans"/>
                <a:cs typeface="DM Sans"/>
                <a:sym typeface="DM Sans"/>
              </a:rPr>
              <a:t>in the plots, </a:t>
            </a:r>
          </a:p>
          <a:p>
            <a:pPr lvl="2">
              <a:lnSpc>
                <a:spcPts val="3640"/>
              </a:lnSpc>
              <a:spcBef>
                <a:spcPct val="0"/>
              </a:spcBef>
            </a:pPr>
            <a:r>
              <a:rPr lang="en-US" sz="2400" dirty="0">
                <a:solidFill>
                  <a:srgbClr val="474A53"/>
                </a:solidFill>
                <a:latin typeface="DM Sans"/>
                <a:ea typeface="DM Sans"/>
                <a:cs typeface="DM Sans"/>
                <a:sym typeface="DM Sans"/>
              </a:rPr>
              <a:t>but it’s okay</a:t>
            </a:r>
          </a:p>
          <a:p>
            <a:pPr lvl="2">
              <a:lnSpc>
                <a:spcPts val="3640"/>
              </a:lnSpc>
              <a:spcBef>
                <a:spcPct val="0"/>
              </a:spcBef>
            </a:pPr>
            <a:r>
              <a:rPr lang="en-US" sz="2400" dirty="0">
                <a:solidFill>
                  <a:srgbClr val="474A53"/>
                </a:solidFill>
                <a:latin typeface="DM Sans"/>
                <a:ea typeface="DM Sans"/>
                <a:cs typeface="DM Sans"/>
                <a:sym typeface="DM Sans"/>
              </a:rPr>
              <a:t>because the</a:t>
            </a:r>
          </a:p>
          <a:p>
            <a:pPr lvl="2">
              <a:lnSpc>
                <a:spcPts val="3640"/>
              </a:lnSpc>
              <a:spcBef>
                <a:spcPct val="0"/>
              </a:spcBef>
            </a:pPr>
            <a:r>
              <a:rPr lang="en-US" sz="2400" dirty="0">
                <a:solidFill>
                  <a:srgbClr val="474A53"/>
                </a:solidFill>
                <a:latin typeface="DM Sans"/>
                <a:ea typeface="DM Sans"/>
                <a:cs typeface="DM Sans"/>
                <a:sym typeface="DM Sans"/>
              </a:rPr>
              <a:t>range became </a:t>
            </a:r>
          </a:p>
          <a:p>
            <a:pPr lvl="2">
              <a:lnSpc>
                <a:spcPts val="3640"/>
              </a:lnSpc>
              <a:spcBef>
                <a:spcPct val="0"/>
              </a:spcBef>
            </a:pPr>
            <a:r>
              <a:rPr lang="en-US" sz="2400" dirty="0">
                <a:solidFill>
                  <a:srgbClr val="474A53"/>
                </a:solidFill>
                <a:latin typeface="DM Sans"/>
                <a:ea typeface="DM Sans"/>
                <a:cs typeface="DM Sans"/>
                <a:sym typeface="DM Sans"/>
              </a:rPr>
              <a:t>lower, so these are acceptable outliers.</a:t>
            </a:r>
          </a:p>
        </p:txBody>
      </p:sp>
      <p:pic>
        <p:nvPicPr>
          <p:cNvPr id="13" name="Picture 12">
            <a:extLst>
              <a:ext uri="{FF2B5EF4-FFF2-40B4-BE49-F238E27FC236}">
                <a16:creationId xmlns:a16="http://schemas.microsoft.com/office/drawing/2014/main" id="{5BCA8EED-3CBE-32E5-086D-01DA90A66CA5}"/>
              </a:ext>
            </a:extLst>
          </p:cNvPr>
          <p:cNvPicPr>
            <a:picLocks noChangeAspect="1"/>
          </p:cNvPicPr>
          <p:nvPr/>
        </p:nvPicPr>
        <p:blipFill>
          <a:blip r:embed="rId10"/>
          <a:stretch>
            <a:fillRect/>
          </a:stretch>
        </p:blipFill>
        <p:spPr>
          <a:xfrm>
            <a:off x="5449672" y="4836827"/>
            <a:ext cx="11431595" cy="3115110"/>
          </a:xfrm>
          <a:prstGeom prst="rect">
            <a:avLst/>
          </a:prstGeom>
        </p:spPr>
      </p:pic>
    </p:spTree>
    <p:extLst>
      <p:ext uri="{BB962C8B-B14F-4D97-AF65-F5344CB8AC3E}">
        <p14:creationId xmlns:p14="http://schemas.microsoft.com/office/powerpoint/2010/main" val="382078438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1EF63DEC-EFC6-119B-3E55-5FF8CBED844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7401EDC-0796-1048-2E1D-E9E41D036D32}"/>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89D89D5E-15D4-3518-C057-6A6988B246D2}"/>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16F8B242-51F6-B8B3-0DC7-922FD954A2B4}"/>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B073D5CD-490B-DC68-608C-F1E7E91E7813}"/>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2A4CEEBB-D6DF-97C9-7ABC-53CF5F519181}"/>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CC89501F-0163-9096-CE1A-E376C4E0DB90}"/>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AB8E47C8-A2F3-C569-A288-8D0ED7A8E1EF}"/>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9E151D51-A97E-57D9-5E24-B679B9246CA7}"/>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87FBCF96-8D78-E856-ED70-B18F5952CBBB}"/>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B95219BA-1F30-E4A0-59E2-00A10979BDF4}"/>
              </a:ext>
            </a:extLst>
          </p:cNvPr>
          <p:cNvSpPr txBox="1"/>
          <p:nvPr/>
        </p:nvSpPr>
        <p:spPr>
          <a:xfrm>
            <a:off x="2456876" y="2959939"/>
            <a:ext cx="14019247" cy="1819152"/>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Despite our efforts, the data still exhibits significant skewness. To address this, I applied a log transformation to the fare values, bringing us closer to a more balanced and normal distribution.</a:t>
            </a:r>
          </a:p>
        </p:txBody>
      </p:sp>
      <p:pic>
        <p:nvPicPr>
          <p:cNvPr id="14" name="Picture 13">
            <a:extLst>
              <a:ext uri="{FF2B5EF4-FFF2-40B4-BE49-F238E27FC236}">
                <a16:creationId xmlns:a16="http://schemas.microsoft.com/office/drawing/2014/main" id="{EC0C3F3B-FC47-D278-5680-66B7E3329A47}"/>
              </a:ext>
            </a:extLst>
          </p:cNvPr>
          <p:cNvPicPr>
            <a:picLocks noChangeAspect="1"/>
          </p:cNvPicPr>
          <p:nvPr/>
        </p:nvPicPr>
        <p:blipFill>
          <a:blip r:embed="rId10"/>
          <a:stretch>
            <a:fillRect/>
          </a:stretch>
        </p:blipFill>
        <p:spPr>
          <a:xfrm>
            <a:off x="2409144" y="5047252"/>
            <a:ext cx="14066979" cy="3820517"/>
          </a:xfrm>
          <a:prstGeom prst="rect">
            <a:avLst/>
          </a:prstGeom>
        </p:spPr>
      </p:pic>
    </p:spTree>
    <p:extLst>
      <p:ext uri="{BB962C8B-B14F-4D97-AF65-F5344CB8AC3E}">
        <p14:creationId xmlns:p14="http://schemas.microsoft.com/office/powerpoint/2010/main" val="10645888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74BD8BB7-9009-BC96-2356-EA184994C4B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5E6E72C-B275-CB6E-0E83-283A24997C18}"/>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106A48F6-CC6D-7F88-0697-447E258A16E4}"/>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9FBCD995-2A88-483B-D427-C341BB257D1E}"/>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C5489D7-DC1F-26EC-8883-A93CE950B44B}"/>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BF3CE45-ADDD-A2CD-66DE-7D55AB9BB650}"/>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AE7B74A6-EE46-A217-5011-B3B77A7D8BDE}"/>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8CF66FD4-EB43-E44B-D51A-623D8E96B8A2}"/>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9823699F-827F-1DC3-3DCD-78808CDA5891}"/>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D265E387-5081-B5FC-3FB6-689A49784313}"/>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7C558AAC-5B5D-F12D-B832-57F31916657E}"/>
              </a:ext>
            </a:extLst>
          </p:cNvPr>
          <p:cNvSpPr txBox="1"/>
          <p:nvPr/>
        </p:nvSpPr>
        <p:spPr>
          <a:xfrm>
            <a:off x="2456876" y="2959939"/>
            <a:ext cx="14019247" cy="3204147"/>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On the left, we see the fare versus distance data before cleaning. The presence of extreme values and outliers is evident, with fares reaching as high as $500 for short distances and unsettling clusters at zero and negative values. In contrast, the right side of the plot showcases the cleaned data, which has eliminated these anomalies. The cleaned dataset presents a much clearer relationship, with fares now conforming to a more rational distribution based on distance.</a:t>
            </a:r>
          </a:p>
        </p:txBody>
      </p:sp>
      <p:pic>
        <p:nvPicPr>
          <p:cNvPr id="16" name="Picture 15">
            <a:extLst>
              <a:ext uri="{FF2B5EF4-FFF2-40B4-BE49-F238E27FC236}">
                <a16:creationId xmlns:a16="http://schemas.microsoft.com/office/drawing/2014/main" id="{47932EC8-FDEC-18C3-5AF5-2587BB969A4B}"/>
              </a:ext>
            </a:extLst>
          </p:cNvPr>
          <p:cNvPicPr>
            <a:picLocks noChangeAspect="1"/>
          </p:cNvPicPr>
          <p:nvPr/>
        </p:nvPicPr>
        <p:blipFill>
          <a:blip r:embed="rId10"/>
          <a:stretch>
            <a:fillRect/>
          </a:stretch>
        </p:blipFill>
        <p:spPr>
          <a:xfrm>
            <a:off x="8545909" y="5694463"/>
            <a:ext cx="7753924" cy="3563836"/>
          </a:xfrm>
          <a:prstGeom prst="rect">
            <a:avLst/>
          </a:prstGeom>
        </p:spPr>
      </p:pic>
    </p:spTree>
    <p:extLst>
      <p:ext uri="{BB962C8B-B14F-4D97-AF65-F5344CB8AC3E}">
        <p14:creationId xmlns:p14="http://schemas.microsoft.com/office/powerpoint/2010/main" val="4099161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D4717057-F033-46D9-E477-895EA06F0E9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340799C-2CBE-386A-F40B-75EE39AA80FF}"/>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93CCC3F1-54BB-F75E-E352-C8DD1BBBB548}"/>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B351628A-CB24-4F8F-34D5-4E4CC55E1EAB}"/>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1FF41D43-370E-988A-54A9-D797B740FDC0}"/>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9FED630A-A210-E643-D348-905EB49B9FDF}"/>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6740B660-6FDA-62E8-E04B-8E890897CE9A}"/>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05B1A8C9-748E-77C9-1881-1CDBB726CB77}"/>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5BFF58FB-A022-2E32-4250-80A0F27346D8}"/>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527BB419-1DE0-C466-CFEB-5C0B80F0B9E1}"/>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A433364C-B76A-98CA-D08F-82C80795C6F6}"/>
              </a:ext>
            </a:extLst>
          </p:cNvPr>
          <p:cNvSpPr txBox="1"/>
          <p:nvPr/>
        </p:nvSpPr>
        <p:spPr>
          <a:xfrm>
            <a:off x="2456876" y="2959939"/>
            <a:ext cx="14019247" cy="5512471"/>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After tackling outliers, null values, and engaging in some feature engineering magic, our dataset has transformed into a more insightful collection of columns. Think of it as giving our data a much-needed makeover—now it’s ready for the runway!</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Here’s a quick rundown of the new columns we’ve added, along with the remaining dataset size of </a:t>
            </a:r>
            <a:r>
              <a:rPr lang="en-US" sz="2400" b="1" dirty="0">
                <a:solidFill>
                  <a:srgbClr val="474A53"/>
                </a:solidFill>
                <a:latin typeface="DM Sans"/>
                <a:ea typeface="DM Sans"/>
                <a:cs typeface="DM Sans"/>
                <a:sym typeface="DM Sans"/>
              </a:rPr>
              <a:t>478,897 </a:t>
            </a:r>
            <a:r>
              <a:rPr lang="en-US" sz="2400" dirty="0">
                <a:solidFill>
                  <a:srgbClr val="474A53"/>
                </a:solidFill>
                <a:latin typeface="DM Sans"/>
                <a:ea typeface="DM Sans"/>
                <a:cs typeface="DM Sans"/>
                <a:sym typeface="DM Sans"/>
              </a:rPr>
              <a:t>entries:</a:t>
            </a:r>
          </a:p>
          <a:p>
            <a:pPr lvl="2">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Fare per Mile</a:t>
            </a:r>
            <a:r>
              <a:rPr lang="en-US" sz="2400" dirty="0">
                <a:solidFill>
                  <a:srgbClr val="474A53"/>
                </a:solidFill>
                <a:latin typeface="DM Sans"/>
                <a:ea typeface="DM Sans"/>
                <a:cs typeface="DM Sans"/>
                <a:sym typeface="DM Sans"/>
              </a:rPr>
              <a:t>: The fare charged per mile. It’s the fine print that helps you calculate if 			   you’re getting a deal or a raw deal!</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Is Rush Hour</a:t>
            </a:r>
            <a:r>
              <a:rPr lang="en-US" sz="2400" dirty="0">
                <a:solidFill>
                  <a:srgbClr val="474A53"/>
                </a:solidFill>
                <a:latin typeface="DM Sans"/>
                <a:ea typeface="DM Sans"/>
                <a:cs typeface="DM Sans"/>
                <a:sym typeface="DM Sans"/>
              </a:rPr>
              <a:t>: A binary indicator of whether the ride occurred during rush hour. 				  Because if you’ve been in traffic, you know it’s a real thing!</a:t>
            </a:r>
          </a:p>
        </p:txBody>
      </p:sp>
    </p:spTree>
    <p:extLst>
      <p:ext uri="{BB962C8B-B14F-4D97-AF65-F5344CB8AC3E}">
        <p14:creationId xmlns:p14="http://schemas.microsoft.com/office/powerpoint/2010/main" val="19822594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DB2A24B9-0694-3E16-9E3D-01AD18E748A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B2990C0-9E5C-DA05-3971-6B06CC135DB4}"/>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74237850-A5CC-E829-0AAD-C74A2C9DCEF7}"/>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C9E90651-40A5-E9E5-55F5-D0973FF32FA3}"/>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9B76C672-E33D-9902-DCE5-F8166385D671}"/>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6657926D-0433-096F-8083-2E25D9CD68A0}"/>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210DA546-8CF2-2180-6D2E-5FA5090CF614}"/>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E71A78BA-4525-E35E-5FAB-24048124DB37}"/>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03DC94EE-3612-C68A-D359-90C0C9CAE7E8}"/>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29039461-51B4-0321-79CC-41DC96B76B42}"/>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0CBB4917-9426-D509-D4D7-AE12A438EB68}"/>
              </a:ext>
            </a:extLst>
          </p:cNvPr>
          <p:cNvSpPr txBox="1"/>
          <p:nvPr/>
        </p:nvSpPr>
        <p:spPr>
          <a:xfrm>
            <a:off x="2456876" y="2959939"/>
            <a:ext cx="14019247" cy="6897466"/>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Is Weekend</a:t>
            </a:r>
            <a:r>
              <a:rPr lang="en-US" sz="2400" dirty="0">
                <a:solidFill>
                  <a:srgbClr val="474A53"/>
                </a:solidFill>
                <a:latin typeface="DM Sans"/>
                <a:ea typeface="DM Sans"/>
                <a:cs typeface="DM Sans"/>
                <a:sym typeface="DM Sans"/>
              </a:rPr>
              <a:t>: Indicates if the ride took place on a weekend. Perfect for those 					spontaneous getaways—or late-night pizza runs!</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r>
              <a:rPr lang="en-US" sz="2400" b="1" dirty="0">
                <a:solidFill>
                  <a:srgbClr val="474A53"/>
                </a:solidFill>
                <a:latin typeface="DM Sans"/>
                <a:ea typeface="DM Sans"/>
                <a:cs typeface="DM Sans"/>
                <a:sym typeface="DM Sans"/>
              </a:rPr>
              <a:t>	Is Night</a:t>
            </a:r>
            <a:r>
              <a:rPr lang="en-US" sz="2400" dirty="0">
                <a:solidFill>
                  <a:srgbClr val="474A53"/>
                </a:solidFill>
                <a:latin typeface="DM Sans"/>
                <a:ea typeface="DM Sans"/>
                <a:cs typeface="DM Sans"/>
                <a:sym typeface="DM Sans"/>
              </a:rPr>
              <a:t>: A flag for whether the ride was at night.</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r>
              <a:rPr lang="en-US" sz="2400" b="1" dirty="0">
                <a:solidFill>
                  <a:srgbClr val="474A53"/>
                </a:solidFill>
                <a:latin typeface="DM Sans"/>
                <a:ea typeface="DM Sans"/>
                <a:cs typeface="DM Sans"/>
                <a:sym typeface="DM Sans"/>
              </a:rPr>
              <a:t>	Day Period</a:t>
            </a:r>
            <a:r>
              <a:rPr lang="en-US" sz="2400" dirty="0">
                <a:solidFill>
                  <a:srgbClr val="474A53"/>
                </a:solidFill>
                <a:latin typeface="DM Sans"/>
                <a:ea typeface="DM Sans"/>
                <a:cs typeface="DM Sans"/>
                <a:sym typeface="DM Sans"/>
              </a:rPr>
              <a:t>: Categorizes the time of day. Morning, afternoon, or evening—this column 		           knows when you’re most likely to need a ride!</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r>
              <a:rPr lang="en-US" sz="2400" b="1" dirty="0">
                <a:solidFill>
                  <a:srgbClr val="474A53"/>
                </a:solidFill>
                <a:latin typeface="DM Sans"/>
                <a:ea typeface="DM Sans"/>
                <a:cs typeface="DM Sans"/>
                <a:sym typeface="DM Sans"/>
              </a:rPr>
              <a:t>	Is Holiday</a:t>
            </a:r>
            <a:r>
              <a:rPr lang="en-US" sz="2400" dirty="0">
                <a:solidFill>
                  <a:srgbClr val="474A53"/>
                </a:solidFill>
                <a:latin typeface="DM Sans"/>
                <a:ea typeface="DM Sans"/>
                <a:cs typeface="DM Sans"/>
                <a:sym typeface="DM Sans"/>
              </a:rPr>
              <a:t>: A binary indicator for holidays.</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Nearest Airport Distance</a:t>
            </a:r>
            <a:r>
              <a:rPr lang="en-US" sz="2400" dirty="0">
                <a:solidFill>
                  <a:srgbClr val="474A53"/>
                </a:solidFill>
                <a:latin typeface="DM Sans"/>
                <a:ea typeface="DM Sans"/>
                <a:cs typeface="DM Sans"/>
                <a:sym typeface="DM Sans"/>
              </a:rPr>
              <a:t>: Measures the distance to the nearest airport. Ideal for 						  those who always seem to be racing to catch a flight!</a:t>
            </a:r>
          </a:p>
          <a:p>
            <a:pPr lvl="2">
              <a:lnSpc>
                <a:spcPts val="3640"/>
              </a:lnSpc>
              <a:spcBef>
                <a:spcPct val="0"/>
              </a:spcBef>
            </a:pPr>
            <a:endParaRPr lang="en-US" sz="2400" dirty="0">
              <a:solidFill>
                <a:srgbClr val="474A53"/>
              </a:solidFill>
              <a:latin typeface="DM Sans"/>
              <a:ea typeface="DM Sans"/>
              <a:cs typeface="DM Sans"/>
              <a:sym typeface="DM Sans"/>
            </a:endParaRPr>
          </a:p>
          <a:p>
            <a:pPr lvl="2">
              <a:lnSpc>
                <a:spcPts val="3640"/>
              </a:lnSpc>
              <a:spcBef>
                <a:spcPct val="0"/>
              </a:spcBef>
            </a:pPr>
            <a:endParaRPr lang="en-US" sz="2400" dirty="0">
              <a:solidFill>
                <a:srgbClr val="474A53"/>
              </a:solidFill>
              <a:latin typeface="DM Sans"/>
              <a:ea typeface="DM Sans"/>
              <a:cs typeface="DM Sans"/>
              <a:sym typeface="DM Sans"/>
            </a:endParaRPr>
          </a:p>
        </p:txBody>
      </p:sp>
    </p:spTree>
    <p:extLst>
      <p:ext uri="{BB962C8B-B14F-4D97-AF65-F5344CB8AC3E}">
        <p14:creationId xmlns:p14="http://schemas.microsoft.com/office/powerpoint/2010/main" val="404659308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2F281061-9D7B-A2FE-2200-AC2FE1A29F9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6AB34DD-B974-263C-8C79-BFE452131891}"/>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9A2A0605-6524-B141-474C-E9C420DF814B}"/>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4DDF861F-4920-3C98-3E2A-C5401DCECEDA}"/>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5E72D5E9-32D6-CE9C-2EC4-4153390EEBCA}"/>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CB704A6-FD28-AAAC-628D-AEE846748B4F}"/>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A2B2AFC0-6348-2BF1-5249-81E12894CF9A}"/>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30B3452E-324B-05A3-EE15-FB240BB74CD2}"/>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A69D2EEF-24EE-4A29-0CF5-9CC80C75A408}"/>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5FE86169-129B-D3ED-9625-A6D60FAB024D}"/>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915DD962-7BAC-BE17-73B5-76414FF15E9C}"/>
              </a:ext>
            </a:extLst>
          </p:cNvPr>
          <p:cNvSpPr txBox="1"/>
          <p:nvPr/>
        </p:nvSpPr>
        <p:spPr>
          <a:xfrm>
            <a:off x="2456876" y="2959939"/>
            <a:ext cx="14019247" cy="3680495"/>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Cardinal Direction</a:t>
            </a:r>
            <a:r>
              <a:rPr lang="en-US" sz="2400" dirty="0">
                <a:solidFill>
                  <a:srgbClr val="474A53"/>
                </a:solidFill>
                <a:latin typeface="DM Sans"/>
                <a:ea typeface="DM Sans"/>
                <a:cs typeface="DM Sans"/>
                <a:sym typeface="DM Sans"/>
              </a:rPr>
              <a:t>: Provides the direction of the ride. A little geographical flair to 					 spice things up!</a:t>
            </a:r>
          </a:p>
          <a:p>
            <a:pPr lvl="2">
              <a:lnSpc>
                <a:spcPts val="3640"/>
              </a:lnSpc>
              <a:spcBef>
                <a:spcPct val="0"/>
              </a:spcBef>
            </a:pPr>
            <a:r>
              <a:rPr lang="en-US" sz="2400" dirty="0">
                <a:solidFill>
                  <a:srgbClr val="474A53"/>
                </a:solidFill>
                <a:latin typeface="DM Sans"/>
                <a:ea typeface="DM Sans"/>
                <a:cs typeface="DM Sans"/>
                <a:sym typeface="DM Sans"/>
              </a:rPr>
              <a:t>	</a:t>
            </a:r>
          </a:p>
          <a:p>
            <a:pPr lvl="2">
              <a:lnSpc>
                <a:spcPts val="3640"/>
              </a:lnSpc>
              <a:spcBef>
                <a:spcPct val="0"/>
              </a:spcBef>
            </a:pPr>
            <a:r>
              <a:rPr lang="en-US" sz="2400"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With all these enhancements, our dataset</a:t>
            </a:r>
          </a:p>
          <a:p>
            <a:pPr lvl="2">
              <a:lnSpc>
                <a:spcPts val="3640"/>
              </a:lnSpc>
              <a:spcBef>
                <a:spcPct val="0"/>
              </a:spcBef>
            </a:pPr>
            <a:r>
              <a:rPr lang="en-US" sz="2800" dirty="0">
                <a:solidFill>
                  <a:srgbClr val="474A53"/>
                </a:solidFill>
                <a:latin typeface="DM Sans"/>
                <a:ea typeface="DM Sans"/>
                <a:cs typeface="DM Sans"/>
                <a:sym typeface="DM Sans"/>
              </a:rPr>
              <a:t> is not just larger but also richer in context,</a:t>
            </a:r>
          </a:p>
          <a:p>
            <a:pPr lvl="2">
              <a:lnSpc>
                <a:spcPts val="3640"/>
              </a:lnSpc>
              <a:spcBef>
                <a:spcPct val="0"/>
              </a:spcBef>
            </a:pPr>
            <a:r>
              <a:rPr lang="en-US" sz="2800" dirty="0">
                <a:solidFill>
                  <a:srgbClr val="474A53"/>
                </a:solidFill>
                <a:latin typeface="DM Sans"/>
                <a:ea typeface="DM Sans"/>
                <a:cs typeface="DM Sans"/>
                <a:sym typeface="DM Sans"/>
              </a:rPr>
              <a:t> ready to deliver insights that are both</a:t>
            </a:r>
          </a:p>
          <a:p>
            <a:pPr lvl="2">
              <a:lnSpc>
                <a:spcPts val="3640"/>
              </a:lnSpc>
              <a:spcBef>
                <a:spcPct val="0"/>
              </a:spcBef>
            </a:pPr>
            <a:r>
              <a:rPr lang="en-US" sz="2800" dirty="0">
                <a:solidFill>
                  <a:srgbClr val="474A53"/>
                </a:solidFill>
                <a:latin typeface="DM Sans"/>
                <a:ea typeface="DM Sans"/>
                <a:cs typeface="DM Sans"/>
                <a:sym typeface="DM Sans"/>
              </a:rPr>
              <a:t> meaningful and actionable!</a:t>
            </a:r>
          </a:p>
        </p:txBody>
      </p:sp>
      <p:pic>
        <p:nvPicPr>
          <p:cNvPr id="13" name="Picture 12">
            <a:extLst>
              <a:ext uri="{FF2B5EF4-FFF2-40B4-BE49-F238E27FC236}">
                <a16:creationId xmlns:a16="http://schemas.microsoft.com/office/drawing/2014/main" id="{5D01E2FF-D945-454B-1351-89958CC27266}"/>
              </a:ext>
            </a:extLst>
          </p:cNvPr>
          <p:cNvPicPr>
            <a:picLocks noChangeAspect="1"/>
          </p:cNvPicPr>
          <p:nvPr/>
        </p:nvPicPr>
        <p:blipFill>
          <a:blip r:embed="rId10"/>
          <a:stretch>
            <a:fillRect/>
          </a:stretch>
        </p:blipFill>
        <p:spPr>
          <a:xfrm>
            <a:off x="11072890" y="3869824"/>
            <a:ext cx="5403233" cy="5339235"/>
          </a:xfrm>
          <a:prstGeom prst="rect">
            <a:avLst/>
          </a:prstGeom>
        </p:spPr>
      </p:pic>
    </p:spTree>
    <p:extLst>
      <p:ext uri="{BB962C8B-B14F-4D97-AF65-F5344CB8AC3E}">
        <p14:creationId xmlns:p14="http://schemas.microsoft.com/office/powerpoint/2010/main" val="37371130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26D0656A-C8C6-22CB-7C85-38DBA97FFA1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4A4189E-001D-C922-1D33-D9B297317166}"/>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89733993-B5CC-7C67-2861-099720C4BBC9}"/>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12524459-BB28-C2A9-00F8-9F4656BF3048}"/>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8B2A8001-74D6-7FBB-823D-A4F492104254}"/>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647B9BF0-0A8E-7932-9FCF-21A2CFD45477}"/>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F0130BD-8E49-C76E-0F11-CFD0913254B0}"/>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ECDA46D2-9DE5-021B-468D-6ED2AEFB44C3}"/>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3B8D4567-CB84-F0CE-B40D-72BE36D0517A}"/>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171D4089-ACCF-123D-C5A5-A2DD796E9D68}"/>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A0EFC715-5EF2-1D1B-FD86-9D787CCCC2ED}"/>
              </a:ext>
            </a:extLst>
          </p:cNvPr>
          <p:cNvSpPr txBox="1"/>
          <p:nvPr/>
        </p:nvSpPr>
        <p:spPr>
          <a:xfrm>
            <a:off x="2456876" y="2959939"/>
            <a:ext cx="14019247" cy="5974136"/>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	</a:t>
            </a:r>
            <a:endParaRPr lang="en-US" sz="2400" dirty="0">
              <a:solidFill>
                <a:srgbClr val="474A53"/>
              </a:solidFill>
              <a:latin typeface="DM Sans"/>
              <a:ea typeface="DM Sans"/>
              <a:cs typeface="DM Sans"/>
              <a:sym typeface="DM Sans"/>
            </a:endParaRPr>
          </a:p>
          <a:p>
            <a:pPr lvl="2">
              <a:lnSpc>
                <a:spcPts val="3640"/>
              </a:lnSpc>
              <a:spcBef>
                <a:spcPct val="0"/>
              </a:spcBef>
            </a:pPr>
            <a:r>
              <a:rPr lang="en-US" sz="2400" dirty="0">
                <a:solidFill>
                  <a:srgbClr val="474A53"/>
                </a:solidFill>
                <a:latin typeface="DM Sans"/>
                <a:ea typeface="DM Sans"/>
                <a:cs typeface="DM Sans"/>
                <a:sym typeface="DM Sans"/>
              </a:rPr>
              <a:t>	Let’s take our dataset a step further by highlighting the unique values for some key columns. This not only adds richness to our analysis but also gives us a clearer picture of the diversity within our data. </a:t>
            </a:r>
          </a:p>
          <a:p>
            <a:pPr lvl="2">
              <a:lnSpc>
                <a:spcPts val="3640"/>
              </a:lnSpc>
              <a:spcBef>
                <a:spcPct val="0"/>
              </a:spcBef>
            </a:pPr>
            <a:r>
              <a:rPr lang="en-US" sz="2400" dirty="0">
                <a:solidFill>
                  <a:srgbClr val="474A53"/>
                </a:solidFill>
                <a:latin typeface="DM Sans"/>
                <a:ea typeface="DM Sans"/>
                <a:cs typeface="DM Sans"/>
                <a:sym typeface="DM Sans"/>
              </a:rPr>
              <a:t>Here’s what we found:</a:t>
            </a:r>
          </a:p>
          <a:p>
            <a:pPr lvl="2">
              <a:lnSpc>
                <a:spcPts val="3640"/>
              </a:lnSpc>
              <a:spcBef>
                <a:spcPct val="0"/>
              </a:spcBef>
            </a:pPr>
            <a:r>
              <a:rPr lang="en-US" sz="28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Car Condition: </a:t>
            </a:r>
            <a:r>
              <a:rPr lang="en-US" sz="2400" dirty="0">
                <a:solidFill>
                  <a:srgbClr val="474A53"/>
                </a:solidFill>
                <a:latin typeface="DM Sans"/>
                <a:ea typeface="DM Sans"/>
                <a:cs typeface="DM Sans"/>
                <a:sym typeface="DM Sans"/>
              </a:rPr>
              <a:t>['Bad', 'Excellent', 'Good', 'Very Good’]</a:t>
            </a:r>
          </a:p>
          <a:p>
            <a:pPr lvl="2">
              <a:lnSpc>
                <a:spcPts val="3640"/>
              </a:lnSpc>
              <a:spcBef>
                <a:spcPct val="0"/>
              </a:spcBef>
            </a:pPr>
            <a:r>
              <a:rPr lang="en-US" sz="2400" b="1" dirty="0">
                <a:solidFill>
                  <a:srgbClr val="474A53"/>
                </a:solidFill>
                <a:latin typeface="DM Sans"/>
                <a:ea typeface="DM Sans"/>
                <a:cs typeface="DM Sans"/>
                <a:sym typeface="DM Sans"/>
              </a:rPr>
              <a:t>	Weather: </a:t>
            </a:r>
            <a:r>
              <a:rPr lang="en-US" sz="2800" dirty="0">
                <a:solidFill>
                  <a:srgbClr val="474A53"/>
                </a:solidFill>
                <a:latin typeface="DM Sans"/>
                <a:ea typeface="DM Sans"/>
                <a:cs typeface="DM Sans"/>
                <a:sym typeface="DM Sans"/>
              </a:rPr>
              <a:t>['cloudy', 'rainy', 'stormy', 'sunny', 'windy’]</a:t>
            </a:r>
          </a:p>
          <a:p>
            <a:pPr lvl="2">
              <a:lnSpc>
                <a:spcPts val="3640"/>
              </a:lnSpc>
              <a:spcBef>
                <a:spcPct val="0"/>
              </a:spcBef>
            </a:pPr>
            <a:r>
              <a:rPr lang="en-US" sz="28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Traffic Condition:</a:t>
            </a:r>
            <a:r>
              <a:rPr lang="en-US" sz="2400" dirty="0">
                <a:solidFill>
                  <a:srgbClr val="474A53"/>
                </a:solidFill>
                <a:latin typeface="DM Sans"/>
                <a:ea typeface="DM Sans"/>
                <a:cs typeface="DM Sans"/>
                <a:sym typeface="DM Sans"/>
              </a:rPr>
              <a:t> </a:t>
            </a:r>
            <a:r>
              <a:rPr lang="en-US" sz="2800" dirty="0">
                <a:solidFill>
                  <a:srgbClr val="474A53"/>
                </a:solidFill>
                <a:latin typeface="DM Sans"/>
                <a:ea typeface="DM Sans"/>
                <a:cs typeface="DM Sans"/>
                <a:sym typeface="DM Sans"/>
              </a:rPr>
              <a:t>['Congested Traffic', 'Dense Traffic', 'Flow Traffic’]</a:t>
            </a:r>
          </a:p>
          <a:p>
            <a:pPr lvl="2">
              <a:lnSpc>
                <a:spcPts val="3640"/>
              </a:lnSpc>
              <a:spcBef>
                <a:spcPct val="0"/>
              </a:spcBef>
            </a:pPr>
            <a:r>
              <a:rPr lang="en-US" sz="28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Day Period: </a:t>
            </a:r>
            <a:r>
              <a:rPr lang="en-US" sz="2800" dirty="0">
                <a:solidFill>
                  <a:srgbClr val="474A53"/>
                </a:solidFill>
                <a:latin typeface="DM Sans"/>
                <a:ea typeface="DM Sans"/>
                <a:cs typeface="DM Sans"/>
                <a:sym typeface="DM Sans"/>
              </a:rPr>
              <a:t>['Night', 'Morning', 'Afternoon', 'Evening’]</a:t>
            </a:r>
          </a:p>
          <a:p>
            <a:pPr lvl="2">
              <a:lnSpc>
                <a:spcPts val="3640"/>
              </a:lnSpc>
              <a:spcBef>
                <a:spcPct val="0"/>
              </a:spcBef>
            </a:pPr>
            <a:r>
              <a:rPr lang="en-US" sz="28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Cardinal Direction: </a:t>
            </a:r>
            <a:r>
              <a:rPr lang="en-US" sz="2400" dirty="0">
                <a:solidFill>
                  <a:srgbClr val="474A53"/>
                </a:solidFill>
                <a:latin typeface="DM Sans"/>
                <a:ea typeface="DM Sans"/>
                <a:cs typeface="DM Sans"/>
                <a:sym typeface="DM Sans"/>
              </a:rPr>
              <a:t>['Northwest', 'North', 'Southwest', 'South', 'Southeast', 'West', 'East’, 				 'Northeast’]</a:t>
            </a:r>
          </a:p>
          <a:p>
            <a:pPr lvl="2">
              <a:lnSpc>
                <a:spcPts val="3640"/>
              </a:lnSpc>
              <a:spcBef>
                <a:spcPct val="0"/>
              </a:spcBef>
            </a:pPr>
            <a:r>
              <a:rPr lang="en-US" sz="2400" dirty="0">
                <a:solidFill>
                  <a:srgbClr val="474A53"/>
                </a:solidFill>
                <a:latin typeface="DM Sans"/>
                <a:ea typeface="DM Sans"/>
                <a:cs typeface="DM Sans"/>
                <a:sym typeface="DM Sans"/>
              </a:rPr>
              <a:t>These unique values enrich our understanding of the dataset, proving that every ride has its own story—whether it’s a bad car on a rainy day or a smooth trip through flow traffic!</a:t>
            </a:r>
          </a:p>
        </p:txBody>
      </p:sp>
    </p:spTree>
    <p:extLst>
      <p:ext uri="{BB962C8B-B14F-4D97-AF65-F5344CB8AC3E}">
        <p14:creationId xmlns:p14="http://schemas.microsoft.com/office/powerpoint/2010/main" val="30157566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6029EFAD-791A-ADF9-7481-4779947C7BF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428284E-9ED2-119B-1CD0-53E1FEC163D1}"/>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B77BF69F-DD80-6581-0EA5-AEB46B47FD0F}"/>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42B7A71F-116B-D2AD-7C9C-553C2C605678}"/>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76CF55B1-BEB8-435C-295E-E1C673971C00}"/>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8A19C568-4BA6-D7DE-91C5-A8674C795C63}"/>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926DE5D-ABB6-3BD0-39F1-054ADDE0A3A6}"/>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D19AB526-9B09-D90A-E6D6-1CF403A19E06}"/>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621E5B7E-5A75-7FE9-7F95-40BE245A0CE4}"/>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263689DC-29ED-A626-5B45-15355A7919E0}"/>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6C604DB1-D166-C2CD-FCA4-E334B212EB52}"/>
              </a:ext>
            </a:extLst>
          </p:cNvPr>
          <p:cNvSpPr txBox="1"/>
          <p:nvPr/>
        </p:nvSpPr>
        <p:spPr>
          <a:xfrm>
            <a:off x="2280586" y="4173628"/>
            <a:ext cx="14019247" cy="1372171"/>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In this chapter, aim to provide clear insights backed by compelling visualizations. This will facilitate understanding effectively. Ensure to accompany each visual with insightful interpretations to guide anyone reads it.</a:t>
            </a:r>
            <a:endParaRPr lang="en-US" sz="2400" dirty="0">
              <a:solidFill>
                <a:srgbClr val="474A53"/>
              </a:solidFill>
              <a:latin typeface="DM Sans"/>
              <a:ea typeface="DM Sans"/>
              <a:cs typeface="DM Sans"/>
              <a:sym typeface="DM Sans"/>
            </a:endParaRPr>
          </a:p>
        </p:txBody>
      </p:sp>
    </p:spTree>
    <p:extLst>
      <p:ext uri="{BB962C8B-B14F-4D97-AF65-F5344CB8AC3E}">
        <p14:creationId xmlns:p14="http://schemas.microsoft.com/office/powerpoint/2010/main" val="169341197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D4957019-2A1D-BC92-0284-BB16AB2D1F2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FE321E6-E4EB-6932-2CB4-414B83BFF1E0}"/>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CBE64BED-03F5-64DD-FFF8-266894FF6136}"/>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C8DF8FFC-B51E-3DEA-0108-8EEAC0423AD0}"/>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655D4C17-3ADC-B872-90AE-ACD2B3B7F473}"/>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A333461F-83E6-B284-20F2-12A8E636A91B}"/>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2FC61B19-E293-0A53-5595-CE702D682197}"/>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28C782F2-717A-DC14-543B-44A7C1D356A8}"/>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F0C49B24-4FE3-8AAF-B0A6-E2EF6E3C7142}"/>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D667E0E3-5233-B02B-836B-F957A2A6E941}"/>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890CDFBB-D777-3C75-F30C-302944EA641A}"/>
              </a:ext>
            </a:extLst>
          </p:cNvPr>
          <p:cNvSpPr txBox="1"/>
          <p:nvPr/>
        </p:nvSpPr>
        <p:spPr>
          <a:xfrm>
            <a:off x="2286731" y="4054195"/>
            <a:ext cx="7777814" cy="4142160"/>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This violin plot showcases the distribution of distances from three major airports: JFK, EWR, and LGA. The wider sections illustrate the density of rides at various distance levels. Notably, </a:t>
            </a:r>
            <a:r>
              <a:rPr lang="en-US" sz="2800" b="1" dirty="0">
                <a:solidFill>
                  <a:srgbClr val="474A53"/>
                </a:solidFill>
                <a:latin typeface="DM Sans"/>
                <a:ea typeface="DM Sans"/>
                <a:cs typeface="DM Sans"/>
                <a:sym typeface="DM Sans"/>
              </a:rPr>
              <a:t>EWR</a:t>
            </a:r>
            <a:r>
              <a:rPr lang="en-US" sz="2800" dirty="0">
                <a:solidFill>
                  <a:srgbClr val="474A53"/>
                </a:solidFill>
                <a:latin typeface="DM Sans"/>
                <a:ea typeface="DM Sans"/>
                <a:cs typeface="DM Sans"/>
                <a:sym typeface="DM Sans"/>
              </a:rPr>
              <a:t> has a higher spread, indicating more variability in ride distances compared to the others. Meanwhile, JFK shows a narrower distribution, suggesting more consistency in rides near this airport.</a:t>
            </a:r>
            <a:endParaRPr lang="en-US" sz="24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B1E52C4A-CEF5-6118-5740-AEF1A70F27F4}"/>
              </a:ext>
            </a:extLst>
          </p:cNvPr>
          <p:cNvPicPr>
            <a:picLocks noChangeAspect="1"/>
          </p:cNvPicPr>
          <p:nvPr/>
        </p:nvPicPr>
        <p:blipFill>
          <a:blip r:embed="rId10"/>
          <a:stretch>
            <a:fillRect/>
          </a:stretch>
        </p:blipFill>
        <p:spPr>
          <a:xfrm>
            <a:off x="10042210" y="3964335"/>
            <a:ext cx="6601277" cy="4904121"/>
          </a:xfrm>
          <a:prstGeom prst="rect">
            <a:avLst/>
          </a:prstGeom>
        </p:spPr>
      </p:pic>
    </p:spTree>
    <p:extLst>
      <p:ext uri="{BB962C8B-B14F-4D97-AF65-F5344CB8AC3E}">
        <p14:creationId xmlns:p14="http://schemas.microsoft.com/office/powerpoint/2010/main" val="2320825068"/>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3AC4D7E0-F880-C43A-D5D7-44269DCEE1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1BA5120-2EED-5379-D966-D54BBD7DF3A6}"/>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882926A6-0FF1-D2AE-091C-FE2471CEBFFD}"/>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5DDB2B3F-6EA2-48AC-819C-EF2FEAC9D668}"/>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8C2FA1F7-6D44-9D6E-A211-B52DC800E40A}"/>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D3E44A9A-2D24-1C09-4F62-3CDA6EEFF22E}"/>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62A07EEC-E63E-B388-8FA0-B26DFCEF5EF7}"/>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E9B40C50-A0A4-F883-4012-B8BED0063C9F}"/>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98538B43-FCCA-E19E-4BF5-AE1B0B98C1CC}"/>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819020D3-5BBB-2B8B-5978-16C4FB1F4BD4}"/>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8ADB3CE9-CDA1-9687-BE59-DE781ADFDB01}"/>
              </a:ext>
            </a:extLst>
          </p:cNvPr>
          <p:cNvSpPr txBox="1"/>
          <p:nvPr/>
        </p:nvSpPr>
        <p:spPr>
          <a:xfrm>
            <a:off x="2280587" y="4173628"/>
            <a:ext cx="8082614" cy="2757165"/>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The pie chart displays the proportion of rides during different day periods: Morning, Afternoon, Evening, and Night. </a:t>
            </a:r>
            <a:r>
              <a:rPr lang="en-US" sz="2800" b="1" dirty="0">
                <a:solidFill>
                  <a:srgbClr val="474A53"/>
                </a:solidFill>
                <a:latin typeface="DM Sans"/>
                <a:ea typeface="DM Sans"/>
                <a:cs typeface="DM Sans"/>
                <a:sym typeface="DM Sans"/>
              </a:rPr>
              <a:t>Evening</a:t>
            </a:r>
            <a:r>
              <a:rPr lang="en-US" sz="2800" dirty="0">
                <a:solidFill>
                  <a:srgbClr val="474A53"/>
                </a:solidFill>
                <a:latin typeface="DM Sans"/>
                <a:ea typeface="DM Sans"/>
                <a:cs typeface="DM Sans"/>
                <a:sym typeface="DM Sans"/>
              </a:rPr>
              <a:t> rides dominate at 28.8%, closely followed by Morning and Afternoon. The smaller Night segment suggests fewer requests during late hours.</a:t>
            </a:r>
            <a:endParaRPr lang="en-US" sz="24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ABA5701F-C741-8725-294D-D650A60EC2A8}"/>
              </a:ext>
            </a:extLst>
          </p:cNvPr>
          <p:cNvPicPr>
            <a:picLocks noChangeAspect="1"/>
          </p:cNvPicPr>
          <p:nvPr/>
        </p:nvPicPr>
        <p:blipFill>
          <a:blip r:embed="rId10"/>
          <a:stretch>
            <a:fillRect/>
          </a:stretch>
        </p:blipFill>
        <p:spPr>
          <a:xfrm>
            <a:off x="10820400" y="3685801"/>
            <a:ext cx="5539957" cy="5461190"/>
          </a:xfrm>
          <a:prstGeom prst="rect">
            <a:avLst/>
          </a:prstGeom>
        </p:spPr>
      </p:pic>
    </p:spTree>
    <p:extLst>
      <p:ext uri="{BB962C8B-B14F-4D97-AF65-F5344CB8AC3E}">
        <p14:creationId xmlns:p14="http://schemas.microsoft.com/office/powerpoint/2010/main" val="31433575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3421199" y="1627781"/>
            <a:ext cx="11445602" cy="1229306"/>
          </a:xfrm>
          <a:prstGeom prst="rect">
            <a:avLst/>
          </a:prstGeom>
        </p:spPr>
        <p:txBody>
          <a:bodyPr lIns="0" tIns="0" rIns="0" bIns="0" rtlCol="0" anchor="t">
            <a:spAutoFit/>
          </a:bodyPr>
          <a:lstStyle/>
          <a:p>
            <a:pPr marL="0" lvl="0" indent="0" algn="ctr">
              <a:lnSpc>
                <a:spcPts val="9519"/>
              </a:lnSpc>
            </a:pPr>
            <a:r>
              <a:rPr lang="en-US" sz="8499">
                <a:solidFill>
                  <a:srgbClr val="474A53"/>
                </a:solidFill>
                <a:latin typeface="Knewave"/>
                <a:ea typeface="Knewave"/>
                <a:cs typeface="Knewave"/>
                <a:sym typeface="Knewave"/>
              </a:rPr>
              <a:t>Table Of Contents</a:t>
            </a:r>
          </a:p>
        </p:txBody>
      </p:sp>
      <p:sp>
        <p:nvSpPr>
          <p:cNvPr id="9" name="Freeform 9"/>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p:cNvSpPr txBox="1"/>
          <p:nvPr/>
        </p:nvSpPr>
        <p:spPr>
          <a:xfrm>
            <a:off x="14838003" y="1057567"/>
            <a:ext cx="3392624" cy="727637"/>
          </a:xfrm>
          <a:prstGeom prst="rect">
            <a:avLst/>
          </a:prstGeom>
        </p:spPr>
        <p:txBody>
          <a:bodyPr lIns="0" tIns="0" rIns="0" bIns="0" rtlCol="0" anchor="t">
            <a:spAutoFit/>
          </a:bodyPr>
          <a:lstStyle/>
          <a:p>
            <a:pPr marL="0" lvl="0" indent="0" algn="ctr">
              <a:lnSpc>
                <a:spcPts val="5661"/>
              </a:lnSpc>
            </a:pPr>
            <a:r>
              <a:rPr lang="en-US" sz="5055" b="1">
                <a:solidFill>
                  <a:srgbClr val="F2E9DA"/>
                </a:solidFill>
                <a:latin typeface="DM Sans Bold"/>
                <a:ea typeface="DM Sans Bold"/>
                <a:cs typeface="DM Sans Bold"/>
                <a:sym typeface="DM Sans Bold"/>
              </a:rPr>
              <a:t>Contents</a:t>
            </a:r>
          </a:p>
        </p:txBody>
      </p:sp>
      <p:grpSp>
        <p:nvGrpSpPr>
          <p:cNvPr id="11" name="Group 11"/>
          <p:cNvGrpSpPr/>
          <p:nvPr/>
        </p:nvGrpSpPr>
        <p:grpSpPr>
          <a:xfrm>
            <a:off x="2613634" y="3374835"/>
            <a:ext cx="6151110" cy="2529642"/>
            <a:chOff x="0" y="0"/>
            <a:chExt cx="5420212" cy="2229061"/>
          </a:xfrm>
        </p:grpSpPr>
        <p:sp>
          <p:nvSpPr>
            <p:cNvPr id="12" name="Freeform 12"/>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txBody>
            <a:bodyPr/>
            <a:lstStyle/>
            <a:p>
              <a:endParaRPr lang="en-US" dirty="0"/>
            </a:p>
          </p:txBody>
        </p:sp>
      </p:grpSp>
      <p:sp>
        <p:nvSpPr>
          <p:cNvPr id="13" name="TextBox 13"/>
          <p:cNvSpPr txBox="1"/>
          <p:nvPr/>
        </p:nvSpPr>
        <p:spPr>
          <a:xfrm>
            <a:off x="3711939" y="3818198"/>
            <a:ext cx="4252934" cy="387478"/>
          </a:xfrm>
          <a:prstGeom prst="rect">
            <a:avLst/>
          </a:prstGeom>
        </p:spPr>
        <p:txBody>
          <a:bodyPr lIns="0" tIns="0" rIns="0" bIns="0" rtlCol="0" anchor="t">
            <a:spAutoFit/>
          </a:bodyPr>
          <a:lstStyle/>
          <a:p>
            <a:pPr algn="l">
              <a:lnSpc>
                <a:spcPts val="2970"/>
              </a:lnSpc>
            </a:pPr>
            <a:r>
              <a:rPr lang="en-US" sz="2700" b="1" spc="-54" dirty="0">
                <a:solidFill>
                  <a:srgbClr val="F2E9DA"/>
                </a:solidFill>
                <a:latin typeface="DM Sans Bold"/>
                <a:ea typeface="DM Sans Bold"/>
                <a:cs typeface="DM Sans Bold"/>
                <a:sym typeface="DM Sans Bold"/>
              </a:rPr>
              <a:t>Introduction</a:t>
            </a:r>
          </a:p>
        </p:txBody>
      </p:sp>
      <p:sp>
        <p:nvSpPr>
          <p:cNvPr id="14" name="TextBox 14"/>
          <p:cNvSpPr txBox="1"/>
          <p:nvPr/>
        </p:nvSpPr>
        <p:spPr>
          <a:xfrm>
            <a:off x="2946782" y="4490708"/>
            <a:ext cx="5484814" cy="306431"/>
          </a:xfrm>
          <a:prstGeom prst="rect">
            <a:avLst/>
          </a:prstGeom>
        </p:spPr>
        <p:txBody>
          <a:bodyPr lIns="0" tIns="0" rIns="0" bIns="0" rtlCol="0" anchor="t">
            <a:spAutoFit/>
          </a:bodyPr>
          <a:lstStyle/>
          <a:p>
            <a:pPr algn="l">
              <a:lnSpc>
                <a:spcPts val="2520"/>
              </a:lnSpc>
              <a:spcBef>
                <a:spcPct val="0"/>
              </a:spcBef>
            </a:pPr>
            <a:r>
              <a:rPr lang="en-US" sz="1800" dirty="0">
                <a:solidFill>
                  <a:srgbClr val="F2E9DA"/>
                </a:solidFill>
                <a:latin typeface="DM Sans"/>
                <a:ea typeface="DM Sans"/>
                <a:cs typeface="DM Sans"/>
                <a:sym typeface="DM Sans"/>
              </a:rPr>
              <a:t>Overview of the task and dataset</a:t>
            </a:r>
            <a:r>
              <a:rPr lang="en-US" dirty="0">
                <a:solidFill>
                  <a:srgbClr val="F2E9DA"/>
                </a:solidFill>
                <a:latin typeface="DM Sans"/>
                <a:ea typeface="DM Sans"/>
                <a:cs typeface="DM Sans"/>
                <a:sym typeface="DM Sans"/>
              </a:rPr>
              <a:t>.</a:t>
            </a:r>
            <a:endParaRPr lang="en-US" sz="1800" dirty="0">
              <a:solidFill>
                <a:srgbClr val="F2E9DA"/>
              </a:solidFill>
              <a:latin typeface="DM Sans"/>
              <a:ea typeface="DM Sans"/>
              <a:cs typeface="DM Sans"/>
              <a:sym typeface="DM Sans"/>
            </a:endParaRPr>
          </a:p>
        </p:txBody>
      </p:sp>
      <p:sp>
        <p:nvSpPr>
          <p:cNvPr id="15" name="TextBox 15"/>
          <p:cNvSpPr txBox="1"/>
          <p:nvPr/>
        </p:nvSpPr>
        <p:spPr>
          <a:xfrm>
            <a:off x="3086783" y="3792862"/>
            <a:ext cx="625156" cy="438150"/>
          </a:xfrm>
          <a:prstGeom prst="rect">
            <a:avLst/>
          </a:prstGeom>
        </p:spPr>
        <p:txBody>
          <a:bodyPr lIns="0" tIns="0" rIns="0" bIns="0" rtlCol="0" anchor="t">
            <a:spAutoFit/>
          </a:bodyPr>
          <a:lstStyle/>
          <a:p>
            <a:pPr algn="l">
              <a:lnSpc>
                <a:spcPts val="3300"/>
              </a:lnSpc>
            </a:pPr>
            <a:r>
              <a:rPr lang="en-US" sz="3000" b="1" spc="-60">
                <a:solidFill>
                  <a:srgbClr val="474A53"/>
                </a:solidFill>
                <a:latin typeface="DM Sans Bold"/>
                <a:ea typeface="DM Sans Bold"/>
                <a:cs typeface="DM Sans Bold"/>
                <a:sym typeface="DM Sans Bold"/>
              </a:rPr>
              <a:t>01</a:t>
            </a:r>
          </a:p>
        </p:txBody>
      </p:sp>
      <p:grpSp>
        <p:nvGrpSpPr>
          <p:cNvPr id="16" name="Group 16"/>
          <p:cNvGrpSpPr/>
          <p:nvPr/>
        </p:nvGrpSpPr>
        <p:grpSpPr>
          <a:xfrm>
            <a:off x="9486764" y="3415382"/>
            <a:ext cx="6151110" cy="2529642"/>
            <a:chOff x="0" y="0"/>
            <a:chExt cx="5420212" cy="2229061"/>
          </a:xfrm>
        </p:grpSpPr>
        <p:sp>
          <p:nvSpPr>
            <p:cNvPr id="17" name="Freeform 17"/>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txBody>
            <a:bodyPr/>
            <a:lstStyle/>
            <a:p>
              <a:endParaRPr lang="en-US"/>
            </a:p>
          </p:txBody>
        </p:sp>
      </p:grpSp>
      <p:sp>
        <p:nvSpPr>
          <p:cNvPr id="18" name="TextBox 18"/>
          <p:cNvSpPr txBox="1"/>
          <p:nvPr/>
        </p:nvSpPr>
        <p:spPr>
          <a:xfrm>
            <a:off x="10604119" y="3853822"/>
            <a:ext cx="4252934" cy="387478"/>
          </a:xfrm>
          <a:prstGeom prst="rect">
            <a:avLst/>
          </a:prstGeom>
        </p:spPr>
        <p:txBody>
          <a:bodyPr lIns="0" tIns="0" rIns="0" bIns="0" rtlCol="0" anchor="t">
            <a:spAutoFit/>
          </a:bodyPr>
          <a:lstStyle/>
          <a:p>
            <a:pPr algn="l">
              <a:lnSpc>
                <a:spcPts val="2970"/>
              </a:lnSpc>
            </a:pPr>
            <a:r>
              <a:rPr lang="en-US" sz="2700" b="1" spc="-54" dirty="0">
                <a:solidFill>
                  <a:srgbClr val="F2E9DA"/>
                </a:solidFill>
                <a:latin typeface="DM Sans Bold"/>
                <a:ea typeface="DM Sans Bold"/>
                <a:cs typeface="DM Sans Bold"/>
                <a:sym typeface="DM Sans Bold"/>
              </a:rPr>
              <a:t>Data Exploration</a:t>
            </a:r>
          </a:p>
        </p:txBody>
      </p:sp>
      <p:sp>
        <p:nvSpPr>
          <p:cNvPr id="19" name="TextBox 19"/>
          <p:cNvSpPr txBox="1"/>
          <p:nvPr/>
        </p:nvSpPr>
        <p:spPr>
          <a:xfrm>
            <a:off x="9819912" y="4531255"/>
            <a:ext cx="5484814" cy="306431"/>
          </a:xfrm>
          <a:prstGeom prst="rect">
            <a:avLst/>
          </a:prstGeom>
        </p:spPr>
        <p:txBody>
          <a:bodyPr lIns="0" tIns="0" rIns="0" bIns="0" rtlCol="0" anchor="t">
            <a:spAutoFit/>
          </a:bodyPr>
          <a:lstStyle/>
          <a:p>
            <a:pPr algn="l">
              <a:lnSpc>
                <a:spcPts val="2520"/>
              </a:lnSpc>
              <a:spcBef>
                <a:spcPct val="0"/>
              </a:spcBef>
            </a:pPr>
            <a:r>
              <a:rPr lang="en-US" sz="1800" dirty="0">
                <a:solidFill>
                  <a:srgbClr val="F2E9DA"/>
                </a:solidFill>
                <a:latin typeface="DM Sans"/>
                <a:ea typeface="DM Sans"/>
                <a:cs typeface="DM Sans"/>
                <a:sym typeface="DM Sans"/>
              </a:rPr>
              <a:t>Understanding and preprocessing the data</a:t>
            </a:r>
          </a:p>
        </p:txBody>
      </p:sp>
      <p:sp>
        <p:nvSpPr>
          <p:cNvPr id="20" name="TextBox 20"/>
          <p:cNvSpPr txBox="1"/>
          <p:nvPr/>
        </p:nvSpPr>
        <p:spPr>
          <a:xfrm>
            <a:off x="9959912" y="3833409"/>
            <a:ext cx="625156" cy="438150"/>
          </a:xfrm>
          <a:prstGeom prst="rect">
            <a:avLst/>
          </a:prstGeom>
        </p:spPr>
        <p:txBody>
          <a:bodyPr lIns="0" tIns="0" rIns="0" bIns="0" rtlCol="0" anchor="t">
            <a:spAutoFit/>
          </a:bodyPr>
          <a:lstStyle/>
          <a:p>
            <a:pPr algn="l">
              <a:lnSpc>
                <a:spcPts val="3300"/>
              </a:lnSpc>
            </a:pPr>
            <a:r>
              <a:rPr lang="en-US" sz="3000" b="1" spc="-60" dirty="0">
                <a:solidFill>
                  <a:srgbClr val="474A53"/>
                </a:solidFill>
                <a:latin typeface="DM Sans Bold"/>
                <a:ea typeface="DM Sans Bold"/>
                <a:cs typeface="DM Sans Bold"/>
                <a:sym typeface="DM Sans Bold"/>
              </a:rPr>
              <a:t>02</a:t>
            </a:r>
          </a:p>
        </p:txBody>
      </p:sp>
      <p:grpSp>
        <p:nvGrpSpPr>
          <p:cNvPr id="21" name="Group 21"/>
          <p:cNvGrpSpPr/>
          <p:nvPr/>
        </p:nvGrpSpPr>
        <p:grpSpPr>
          <a:xfrm>
            <a:off x="2613634" y="6268874"/>
            <a:ext cx="6151110" cy="2529642"/>
            <a:chOff x="0" y="0"/>
            <a:chExt cx="5420212" cy="2229061"/>
          </a:xfrm>
        </p:grpSpPr>
        <p:sp>
          <p:nvSpPr>
            <p:cNvPr id="22" name="Freeform 22"/>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txBody>
            <a:bodyPr/>
            <a:lstStyle/>
            <a:p>
              <a:endParaRPr lang="en-US"/>
            </a:p>
          </p:txBody>
        </p:sp>
      </p:grpSp>
      <p:sp>
        <p:nvSpPr>
          <p:cNvPr id="23" name="TextBox 23"/>
          <p:cNvSpPr txBox="1"/>
          <p:nvPr/>
        </p:nvSpPr>
        <p:spPr>
          <a:xfrm>
            <a:off x="3711939" y="6689465"/>
            <a:ext cx="4702488" cy="387478"/>
          </a:xfrm>
          <a:prstGeom prst="rect">
            <a:avLst/>
          </a:prstGeom>
        </p:spPr>
        <p:txBody>
          <a:bodyPr wrap="square" lIns="0" tIns="0" rIns="0" bIns="0" rtlCol="0" anchor="t">
            <a:spAutoFit/>
          </a:bodyPr>
          <a:lstStyle/>
          <a:p>
            <a:pPr algn="l">
              <a:lnSpc>
                <a:spcPts val="2970"/>
              </a:lnSpc>
            </a:pPr>
            <a:r>
              <a:rPr lang="en-US" sz="2700" b="1" spc="-54" dirty="0">
                <a:solidFill>
                  <a:srgbClr val="F2E9DA"/>
                </a:solidFill>
                <a:latin typeface="DM Sans Bold"/>
                <a:ea typeface="DM Sans Bold"/>
                <a:cs typeface="DM Sans Bold"/>
                <a:sym typeface="DM Sans Bold"/>
              </a:rPr>
              <a:t>Analysis &amp; Visualization idea</a:t>
            </a:r>
          </a:p>
        </p:txBody>
      </p:sp>
      <p:sp>
        <p:nvSpPr>
          <p:cNvPr id="24" name="TextBox 24"/>
          <p:cNvSpPr txBox="1"/>
          <p:nvPr/>
        </p:nvSpPr>
        <p:spPr>
          <a:xfrm>
            <a:off x="2946782" y="7384747"/>
            <a:ext cx="5484814" cy="306431"/>
          </a:xfrm>
          <a:prstGeom prst="rect">
            <a:avLst/>
          </a:prstGeom>
        </p:spPr>
        <p:txBody>
          <a:bodyPr lIns="0" tIns="0" rIns="0" bIns="0" rtlCol="0" anchor="t">
            <a:spAutoFit/>
          </a:bodyPr>
          <a:lstStyle/>
          <a:p>
            <a:pPr algn="l">
              <a:lnSpc>
                <a:spcPts val="2520"/>
              </a:lnSpc>
              <a:spcBef>
                <a:spcPct val="0"/>
              </a:spcBef>
            </a:pPr>
            <a:r>
              <a:rPr lang="en-US" sz="1800" dirty="0">
                <a:solidFill>
                  <a:srgbClr val="F2E9DA"/>
                </a:solidFill>
                <a:latin typeface="DM Sans"/>
                <a:ea typeface="DM Sans"/>
                <a:cs typeface="DM Sans"/>
                <a:sym typeface="DM Sans"/>
              </a:rPr>
              <a:t>Key insights through EDA and visualizations</a:t>
            </a:r>
          </a:p>
        </p:txBody>
      </p:sp>
      <p:sp>
        <p:nvSpPr>
          <p:cNvPr id="25" name="TextBox 25"/>
          <p:cNvSpPr txBox="1"/>
          <p:nvPr/>
        </p:nvSpPr>
        <p:spPr>
          <a:xfrm>
            <a:off x="3086783" y="6686901"/>
            <a:ext cx="625156" cy="438150"/>
          </a:xfrm>
          <a:prstGeom prst="rect">
            <a:avLst/>
          </a:prstGeom>
        </p:spPr>
        <p:txBody>
          <a:bodyPr lIns="0" tIns="0" rIns="0" bIns="0" rtlCol="0" anchor="t">
            <a:spAutoFit/>
          </a:bodyPr>
          <a:lstStyle/>
          <a:p>
            <a:pPr algn="l">
              <a:lnSpc>
                <a:spcPts val="3300"/>
              </a:lnSpc>
            </a:pPr>
            <a:r>
              <a:rPr lang="en-US" sz="3000" b="1" spc="-60" dirty="0">
                <a:solidFill>
                  <a:srgbClr val="474A53"/>
                </a:solidFill>
                <a:latin typeface="DM Sans Bold"/>
                <a:ea typeface="DM Sans Bold"/>
                <a:cs typeface="DM Sans Bold"/>
                <a:sym typeface="DM Sans Bold"/>
              </a:rPr>
              <a:t>03</a:t>
            </a:r>
          </a:p>
        </p:txBody>
      </p:sp>
      <p:grpSp>
        <p:nvGrpSpPr>
          <p:cNvPr id="26" name="Group 26"/>
          <p:cNvGrpSpPr/>
          <p:nvPr/>
        </p:nvGrpSpPr>
        <p:grpSpPr>
          <a:xfrm>
            <a:off x="9486764" y="6268874"/>
            <a:ext cx="6151110" cy="2529642"/>
            <a:chOff x="0" y="0"/>
            <a:chExt cx="5420212" cy="2229061"/>
          </a:xfrm>
        </p:grpSpPr>
        <p:sp>
          <p:nvSpPr>
            <p:cNvPr id="27" name="Freeform 27"/>
            <p:cNvSpPr/>
            <p:nvPr/>
          </p:nvSpPr>
          <p:spPr>
            <a:xfrm>
              <a:off x="0" y="0"/>
              <a:ext cx="5420212" cy="2229061"/>
            </a:xfrm>
            <a:custGeom>
              <a:avLst/>
              <a:gdLst/>
              <a:ahLst/>
              <a:cxnLst/>
              <a:rect l="l" t="t" r="r" b="b"/>
              <a:pathLst>
                <a:path w="5420212" h="2229061">
                  <a:moveTo>
                    <a:pt x="5295752" y="2229060"/>
                  </a:moveTo>
                  <a:lnTo>
                    <a:pt x="124460" y="2229060"/>
                  </a:lnTo>
                  <a:cubicBezTo>
                    <a:pt x="55880" y="2229060"/>
                    <a:pt x="0" y="2173181"/>
                    <a:pt x="0" y="2104600"/>
                  </a:cubicBezTo>
                  <a:lnTo>
                    <a:pt x="0" y="124460"/>
                  </a:lnTo>
                  <a:cubicBezTo>
                    <a:pt x="0" y="55880"/>
                    <a:pt x="55880" y="0"/>
                    <a:pt x="124460" y="0"/>
                  </a:cubicBezTo>
                  <a:lnTo>
                    <a:pt x="5295752" y="0"/>
                  </a:lnTo>
                  <a:cubicBezTo>
                    <a:pt x="5364332" y="0"/>
                    <a:pt x="5420212" y="55880"/>
                    <a:pt x="5420212" y="124460"/>
                  </a:cubicBezTo>
                  <a:lnTo>
                    <a:pt x="5420212" y="2104601"/>
                  </a:lnTo>
                  <a:cubicBezTo>
                    <a:pt x="5420212" y="2173181"/>
                    <a:pt x="5364332" y="2229061"/>
                    <a:pt x="5295752" y="2229061"/>
                  </a:cubicBezTo>
                  <a:close/>
                </a:path>
              </a:pathLst>
            </a:custGeom>
            <a:solidFill>
              <a:srgbClr val="975B3F"/>
            </a:solidFill>
          </p:spPr>
          <p:txBody>
            <a:bodyPr/>
            <a:lstStyle/>
            <a:p>
              <a:endParaRPr lang="en-US"/>
            </a:p>
          </p:txBody>
        </p:sp>
      </p:grpSp>
      <p:sp>
        <p:nvSpPr>
          <p:cNvPr id="28" name="TextBox 28"/>
          <p:cNvSpPr txBox="1"/>
          <p:nvPr/>
        </p:nvSpPr>
        <p:spPr>
          <a:xfrm>
            <a:off x="10613867" y="6712237"/>
            <a:ext cx="4252934" cy="387478"/>
          </a:xfrm>
          <a:prstGeom prst="rect">
            <a:avLst/>
          </a:prstGeom>
        </p:spPr>
        <p:txBody>
          <a:bodyPr lIns="0" tIns="0" rIns="0" bIns="0" rtlCol="0" anchor="t">
            <a:spAutoFit/>
          </a:bodyPr>
          <a:lstStyle/>
          <a:p>
            <a:pPr algn="l">
              <a:lnSpc>
                <a:spcPts val="2970"/>
              </a:lnSpc>
            </a:pPr>
            <a:r>
              <a:rPr lang="en-US" sz="2700" b="1" spc="-54" dirty="0">
                <a:solidFill>
                  <a:srgbClr val="F2E9DA"/>
                </a:solidFill>
                <a:latin typeface="DM Sans Bold"/>
                <a:ea typeface="DM Sans Bold"/>
                <a:cs typeface="DM Sans Bold"/>
                <a:sym typeface="DM Sans Bold"/>
              </a:rPr>
              <a:t>Conclusion</a:t>
            </a:r>
          </a:p>
        </p:txBody>
      </p:sp>
      <p:sp>
        <p:nvSpPr>
          <p:cNvPr id="29" name="TextBox 29"/>
          <p:cNvSpPr txBox="1"/>
          <p:nvPr/>
        </p:nvSpPr>
        <p:spPr>
          <a:xfrm>
            <a:off x="9819912" y="7384747"/>
            <a:ext cx="5484814" cy="306431"/>
          </a:xfrm>
          <a:prstGeom prst="rect">
            <a:avLst/>
          </a:prstGeom>
        </p:spPr>
        <p:txBody>
          <a:bodyPr lIns="0" tIns="0" rIns="0" bIns="0" rtlCol="0" anchor="t">
            <a:spAutoFit/>
          </a:bodyPr>
          <a:lstStyle/>
          <a:p>
            <a:pPr algn="l">
              <a:lnSpc>
                <a:spcPts val="2520"/>
              </a:lnSpc>
              <a:spcBef>
                <a:spcPct val="0"/>
              </a:spcBef>
            </a:pPr>
            <a:r>
              <a:rPr lang="en-US" sz="1800" dirty="0">
                <a:solidFill>
                  <a:srgbClr val="F2E9DA"/>
                </a:solidFill>
                <a:latin typeface="DM Sans"/>
                <a:ea typeface="DM Sans"/>
                <a:cs typeface="DM Sans"/>
                <a:sym typeface="DM Sans"/>
              </a:rPr>
              <a:t>Summary of results and key takeaways.</a:t>
            </a:r>
          </a:p>
        </p:txBody>
      </p:sp>
      <p:sp>
        <p:nvSpPr>
          <p:cNvPr id="30" name="TextBox 30"/>
          <p:cNvSpPr txBox="1"/>
          <p:nvPr/>
        </p:nvSpPr>
        <p:spPr>
          <a:xfrm>
            <a:off x="9959912" y="6686901"/>
            <a:ext cx="625156" cy="438150"/>
          </a:xfrm>
          <a:prstGeom prst="rect">
            <a:avLst/>
          </a:prstGeom>
        </p:spPr>
        <p:txBody>
          <a:bodyPr lIns="0" tIns="0" rIns="0" bIns="0" rtlCol="0" anchor="t">
            <a:spAutoFit/>
          </a:bodyPr>
          <a:lstStyle/>
          <a:p>
            <a:pPr algn="l">
              <a:lnSpc>
                <a:spcPts val="3300"/>
              </a:lnSpc>
            </a:pPr>
            <a:r>
              <a:rPr lang="en-US" sz="3000" b="1" spc="-60">
                <a:solidFill>
                  <a:srgbClr val="474A53"/>
                </a:solidFill>
                <a:latin typeface="DM Sans Bold"/>
                <a:ea typeface="DM Sans Bold"/>
                <a:cs typeface="DM Sans Bold"/>
                <a:sym typeface="DM Sans Bold"/>
              </a:rPr>
              <a:t>04</a:t>
            </a: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C73A4D2E-A4CB-FDA1-9D11-BDEFE454674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B222FC7-A06A-37DF-A7BD-D0F2BA121047}"/>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2F87A28D-4CAA-5D3F-A5D7-B65E2CB4F818}"/>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A83A304A-E064-03E7-02CB-C04AD0887E64}"/>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29EA95F0-AE2C-D244-9961-12B42374DFBF}"/>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4AA21E9B-59FE-307D-A318-5AFC90DFD097}"/>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789F16B-EB26-953A-E3F6-57165F4786B2}"/>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4B72F752-6E56-7549-232F-C132E57989ED}"/>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DE4B747D-6C57-0ADF-5385-4B605BC64BFF}"/>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D89AFCD2-9EBD-02E1-190B-75DFB6DDA994}"/>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F111FAAB-0ABA-1DE8-8D94-E555BD30C784}"/>
              </a:ext>
            </a:extLst>
          </p:cNvPr>
          <p:cNvSpPr txBox="1"/>
          <p:nvPr/>
        </p:nvSpPr>
        <p:spPr>
          <a:xfrm>
            <a:off x="2280587" y="4173628"/>
            <a:ext cx="7015814" cy="2757165"/>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This line chart illustrates the average fare across different hours of the day. A sharp increase in fare is observed around </a:t>
            </a:r>
            <a:r>
              <a:rPr lang="en-US" sz="2800" b="1" dirty="0">
                <a:solidFill>
                  <a:srgbClr val="474A53"/>
                </a:solidFill>
                <a:latin typeface="DM Sans"/>
                <a:ea typeface="DM Sans"/>
                <a:cs typeface="DM Sans"/>
                <a:sym typeface="DM Sans"/>
              </a:rPr>
              <a:t>5 AM</a:t>
            </a:r>
            <a:r>
              <a:rPr lang="en-US" sz="2800" dirty="0">
                <a:solidFill>
                  <a:srgbClr val="474A53"/>
                </a:solidFill>
                <a:latin typeface="DM Sans"/>
                <a:ea typeface="DM Sans"/>
                <a:cs typeface="DM Sans"/>
                <a:sym typeface="DM Sans"/>
              </a:rPr>
              <a:t>, likely correlating with early morning rush-hour demand. Following this peak, we see a dip, which stabilizes later in the day.</a:t>
            </a:r>
            <a:endParaRPr lang="en-US" sz="24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60A241DA-2583-E7CE-75EE-3B857E6DF65D}"/>
              </a:ext>
            </a:extLst>
          </p:cNvPr>
          <p:cNvPicPr>
            <a:picLocks noChangeAspect="1"/>
          </p:cNvPicPr>
          <p:nvPr/>
        </p:nvPicPr>
        <p:blipFill>
          <a:blip r:embed="rId10"/>
          <a:stretch>
            <a:fillRect/>
          </a:stretch>
        </p:blipFill>
        <p:spPr>
          <a:xfrm>
            <a:off x="9951379" y="3667069"/>
            <a:ext cx="5789921" cy="5541990"/>
          </a:xfrm>
          <a:prstGeom prst="rect">
            <a:avLst/>
          </a:prstGeom>
        </p:spPr>
      </p:pic>
    </p:spTree>
    <p:extLst>
      <p:ext uri="{BB962C8B-B14F-4D97-AF65-F5344CB8AC3E}">
        <p14:creationId xmlns:p14="http://schemas.microsoft.com/office/powerpoint/2010/main" val="4265097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B8A0FE48-60E0-A1C4-A662-6DB2C80048D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7A7869D-F921-BB47-42B5-925A556F7CF0}"/>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5C6D7F69-0578-9C05-C830-AD5C0EA83108}"/>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3FFFDE1F-8475-CD1D-6AAF-DCB840BF83DD}"/>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9C0CF5A8-D6A9-D451-A8D8-E49A36036D3E}"/>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28FB15B2-64C8-EC40-60B0-86904DD161F4}"/>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D44DFE4-D36F-0CAC-63E0-1788F1E37F14}"/>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021DC04E-E8FE-4420-3249-27ED3147D021}"/>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DAC04DDD-6021-2054-80E6-B146F615763D}"/>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08609AA4-40BA-711C-DC64-1663CAAA2C41}"/>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E3B6C4D7-1818-0A60-9DE7-DA1342DCC323}"/>
              </a:ext>
            </a:extLst>
          </p:cNvPr>
          <p:cNvSpPr txBox="1"/>
          <p:nvPr/>
        </p:nvSpPr>
        <p:spPr>
          <a:xfrm>
            <a:off x="2280587" y="4173628"/>
            <a:ext cx="7854014" cy="2757165"/>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The bar graph highlights the number of rides distributed throughout the week. </a:t>
            </a:r>
            <a:r>
              <a:rPr lang="en-US" sz="2800" b="1" dirty="0">
                <a:solidFill>
                  <a:srgbClr val="474A53"/>
                </a:solidFill>
                <a:latin typeface="DM Sans"/>
                <a:ea typeface="DM Sans"/>
                <a:cs typeface="DM Sans"/>
                <a:sym typeface="DM Sans"/>
              </a:rPr>
              <a:t>Friday</a:t>
            </a:r>
            <a:r>
              <a:rPr lang="en-US" sz="2800" dirty="0">
                <a:solidFill>
                  <a:srgbClr val="474A53"/>
                </a:solidFill>
                <a:latin typeface="DM Sans"/>
                <a:ea typeface="DM Sans"/>
                <a:cs typeface="DM Sans"/>
                <a:sym typeface="DM Sans"/>
              </a:rPr>
              <a:t> leads with the highest ride counts, reflecting typical end-of-week activity, while Saturday and Sunday also show considerable demand, likely due to leisure travel.</a:t>
            </a:r>
            <a:endParaRPr lang="en-US" sz="24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250058EB-C97B-022E-87C5-FA020D605F34}"/>
              </a:ext>
            </a:extLst>
          </p:cNvPr>
          <p:cNvPicPr>
            <a:picLocks noChangeAspect="1"/>
          </p:cNvPicPr>
          <p:nvPr/>
        </p:nvPicPr>
        <p:blipFill>
          <a:blip r:embed="rId10"/>
          <a:stretch>
            <a:fillRect/>
          </a:stretch>
        </p:blipFill>
        <p:spPr>
          <a:xfrm>
            <a:off x="10542842" y="3791904"/>
            <a:ext cx="5487490" cy="5100463"/>
          </a:xfrm>
          <a:prstGeom prst="rect">
            <a:avLst/>
          </a:prstGeom>
        </p:spPr>
      </p:pic>
    </p:spTree>
    <p:extLst>
      <p:ext uri="{BB962C8B-B14F-4D97-AF65-F5344CB8AC3E}">
        <p14:creationId xmlns:p14="http://schemas.microsoft.com/office/powerpoint/2010/main" val="2758210126"/>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D9382B63-1FC2-C60A-A213-BD4605FF0FA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09795B2-4655-5823-09B4-A4A3F4207608}"/>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E5A47F20-1F9D-EBB0-A574-116459472477}"/>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825E9C78-B4E5-7D8B-328D-2B8B181FD0D0}"/>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C7F8D6DA-750E-C6F9-DD57-3B40C2E770A9}"/>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49131F06-90BC-D4E0-9FDB-94C6E7DCB942}"/>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26835D8A-DFA0-E599-C9CD-E1A60EAE9DE0}"/>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1BE9A939-C6FD-BD1E-862B-26926FACF00E}"/>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1E69018C-AAB5-61E9-B761-7DBCB320BABA}"/>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90A8C6B1-66B5-C51E-3DF7-1C5D1B859C61}"/>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D237915B-6E28-96AB-44DA-C6D310A1A25A}"/>
              </a:ext>
            </a:extLst>
          </p:cNvPr>
          <p:cNvSpPr txBox="1"/>
          <p:nvPr/>
        </p:nvSpPr>
        <p:spPr>
          <a:xfrm>
            <a:off x="2280587" y="4173628"/>
            <a:ext cx="7473014" cy="2295500"/>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This bar chart depicts the volume of rides by hour, revealing a clear trend where ride requests steadily increase throughout the day, peaking in the </a:t>
            </a:r>
            <a:r>
              <a:rPr lang="en-US" sz="2800" b="1" dirty="0">
                <a:solidFill>
                  <a:srgbClr val="474A53"/>
                </a:solidFill>
                <a:latin typeface="DM Sans"/>
                <a:ea typeface="DM Sans"/>
                <a:cs typeface="DM Sans"/>
                <a:sym typeface="DM Sans"/>
              </a:rPr>
              <a:t>late afternoon and evening.</a:t>
            </a:r>
            <a:endParaRPr lang="en-US" sz="2400" b="1"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EB99945D-A220-E850-DC47-62AFDC914F3D}"/>
              </a:ext>
            </a:extLst>
          </p:cNvPr>
          <p:cNvPicPr>
            <a:picLocks noChangeAspect="1"/>
          </p:cNvPicPr>
          <p:nvPr/>
        </p:nvPicPr>
        <p:blipFill>
          <a:blip r:embed="rId10"/>
          <a:stretch>
            <a:fillRect/>
          </a:stretch>
        </p:blipFill>
        <p:spPr>
          <a:xfrm>
            <a:off x="10246814" y="3646363"/>
            <a:ext cx="6153150" cy="5562696"/>
          </a:xfrm>
          <a:prstGeom prst="rect">
            <a:avLst/>
          </a:prstGeom>
        </p:spPr>
      </p:pic>
    </p:spTree>
    <p:extLst>
      <p:ext uri="{BB962C8B-B14F-4D97-AF65-F5344CB8AC3E}">
        <p14:creationId xmlns:p14="http://schemas.microsoft.com/office/powerpoint/2010/main" val="202178246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5E4DB5D7-3FAE-4B4B-02C3-C0AD09D066C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B59B353-D65A-B52F-6910-24AA6B540EFB}"/>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C49AC16A-ED21-37CB-8792-0747BE19F530}"/>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07F2EC56-EEF8-5BCE-F193-D54946E8754D}"/>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FB7B85C8-BFD7-F29B-6119-406C4E28F60E}"/>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46AD3715-1997-CEE3-FED6-3686D411D656}"/>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B058DA47-3584-B153-C0CE-10FAE3E28029}"/>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62C8F7B0-C318-FC63-3BC7-2AD7DA123206}"/>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AD10D3CC-6058-1E8B-9AB9-12CEED1421FD}"/>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29C18A27-43DB-2AE0-FE12-ECD0F5D1439A}"/>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00DAF326-0DEC-D209-4F7E-7579C70900BB}"/>
              </a:ext>
            </a:extLst>
          </p:cNvPr>
          <p:cNvSpPr txBox="1"/>
          <p:nvPr/>
        </p:nvSpPr>
        <p:spPr>
          <a:xfrm>
            <a:off x="2280586" y="4173628"/>
            <a:ext cx="7216033" cy="3680495"/>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This scatter plot compares ride distance against fare amounts, with points colored by traffic conditions. A </a:t>
            </a:r>
            <a:r>
              <a:rPr lang="en-US" sz="2800" b="1" dirty="0">
                <a:solidFill>
                  <a:srgbClr val="474A53"/>
                </a:solidFill>
                <a:latin typeface="DM Sans"/>
                <a:ea typeface="DM Sans"/>
                <a:cs typeface="DM Sans"/>
                <a:sym typeface="DM Sans"/>
              </a:rPr>
              <a:t>positive correlation </a:t>
            </a:r>
            <a:r>
              <a:rPr lang="en-US" sz="2800" dirty="0">
                <a:solidFill>
                  <a:srgbClr val="474A53"/>
                </a:solidFill>
                <a:latin typeface="DM Sans"/>
                <a:ea typeface="DM Sans"/>
                <a:cs typeface="DM Sans"/>
                <a:sym typeface="DM Sans"/>
              </a:rPr>
              <a:t>is visible, indicating that as ride distance increases, so does the fare. This analysis can help refine pricing strategies and enhance customer satisfaction.</a:t>
            </a:r>
          </a:p>
          <a:p>
            <a:pPr>
              <a:lnSpc>
                <a:spcPts val="3640"/>
              </a:lnSpc>
              <a:spcBef>
                <a:spcPct val="0"/>
              </a:spcBef>
            </a:pPr>
            <a:endParaRPr lang="en-US" sz="28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272224A1-8DB9-AD31-4AD8-C1F0BEAC8BEF}"/>
              </a:ext>
            </a:extLst>
          </p:cNvPr>
          <p:cNvPicPr>
            <a:picLocks noChangeAspect="1"/>
          </p:cNvPicPr>
          <p:nvPr/>
        </p:nvPicPr>
        <p:blipFill>
          <a:blip r:embed="rId10"/>
          <a:stretch>
            <a:fillRect/>
          </a:stretch>
        </p:blipFill>
        <p:spPr>
          <a:xfrm>
            <a:off x="9845221" y="3870605"/>
            <a:ext cx="6738591" cy="5244986"/>
          </a:xfrm>
          <a:prstGeom prst="rect">
            <a:avLst/>
          </a:prstGeom>
        </p:spPr>
      </p:pic>
    </p:spTree>
    <p:extLst>
      <p:ext uri="{BB962C8B-B14F-4D97-AF65-F5344CB8AC3E}">
        <p14:creationId xmlns:p14="http://schemas.microsoft.com/office/powerpoint/2010/main" val="3068111953"/>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DEB63D54-FD4C-1D3F-389E-BA60992864D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F049852-89E5-AC05-0CF6-BB44CBDBF370}"/>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00A1C6E8-1D00-5831-48E0-392B45CDDFB5}"/>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B5E2C046-839B-D9A5-09EE-D92FD98CB4EC}"/>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920C7BD4-C786-01F6-E2C3-CB87455D30C5}"/>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C91F320C-E471-76AB-0D45-E58E8D9BEEC8}"/>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0D83561B-F7BA-9F66-B931-67E953A0F9D2}"/>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FA23C7D9-2B89-159A-8A44-BF04DA061210}"/>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ABA4254D-0C2B-13AC-DDC7-9D27D8C39825}"/>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4BA47AA4-A845-079F-4FA6-0DDB7F30823E}"/>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92D79AE6-08C9-EB71-79CF-190AFC52C810}"/>
              </a:ext>
            </a:extLst>
          </p:cNvPr>
          <p:cNvSpPr txBox="1"/>
          <p:nvPr/>
        </p:nvSpPr>
        <p:spPr>
          <a:xfrm>
            <a:off x="1981200" y="4173628"/>
            <a:ext cx="14935199" cy="4142160"/>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This time series plot illustrates the average daily fare from 2009 to 2015, showing a clear upward trend. The red dashed </a:t>
            </a:r>
          </a:p>
          <a:p>
            <a:pPr>
              <a:lnSpc>
                <a:spcPts val="3640"/>
              </a:lnSpc>
              <a:spcBef>
                <a:spcPct val="0"/>
              </a:spcBef>
            </a:pPr>
            <a:r>
              <a:rPr lang="en-US" sz="2800" dirty="0">
                <a:solidFill>
                  <a:srgbClr val="474A53"/>
                </a:solidFill>
                <a:latin typeface="DM Sans"/>
                <a:ea typeface="DM Sans"/>
                <a:cs typeface="DM Sans"/>
                <a:sym typeface="DM Sans"/>
              </a:rPr>
              <a:t>line indicates the overall </a:t>
            </a:r>
          </a:p>
          <a:p>
            <a:pPr>
              <a:lnSpc>
                <a:spcPts val="3640"/>
              </a:lnSpc>
              <a:spcBef>
                <a:spcPct val="0"/>
              </a:spcBef>
            </a:pPr>
            <a:r>
              <a:rPr lang="en-US" sz="2800" dirty="0">
                <a:solidFill>
                  <a:srgbClr val="474A53"/>
                </a:solidFill>
                <a:latin typeface="DM Sans"/>
                <a:ea typeface="DM Sans"/>
                <a:cs typeface="DM Sans"/>
                <a:sym typeface="DM Sans"/>
              </a:rPr>
              <a:t>trendline, suggesting that, </a:t>
            </a:r>
          </a:p>
          <a:p>
            <a:pPr>
              <a:lnSpc>
                <a:spcPts val="3640"/>
              </a:lnSpc>
              <a:spcBef>
                <a:spcPct val="0"/>
              </a:spcBef>
            </a:pPr>
            <a:r>
              <a:rPr lang="en-US" sz="2800" dirty="0">
                <a:solidFill>
                  <a:srgbClr val="474A53"/>
                </a:solidFill>
                <a:latin typeface="DM Sans"/>
                <a:ea typeface="DM Sans"/>
                <a:cs typeface="DM Sans"/>
                <a:sym typeface="DM Sans"/>
              </a:rPr>
              <a:t>on average, </a:t>
            </a:r>
            <a:r>
              <a:rPr lang="en-US" sz="2800" b="1" dirty="0">
                <a:solidFill>
                  <a:srgbClr val="474A53"/>
                </a:solidFill>
                <a:latin typeface="DM Sans"/>
                <a:ea typeface="DM Sans"/>
                <a:cs typeface="DM Sans"/>
                <a:sym typeface="DM Sans"/>
              </a:rPr>
              <a:t>fares have gradually</a:t>
            </a:r>
          </a:p>
          <a:p>
            <a:pPr>
              <a:lnSpc>
                <a:spcPts val="3640"/>
              </a:lnSpc>
              <a:spcBef>
                <a:spcPct val="0"/>
              </a:spcBef>
            </a:pPr>
            <a:r>
              <a:rPr lang="en-US" sz="2800" b="1" dirty="0">
                <a:solidFill>
                  <a:srgbClr val="474A53"/>
                </a:solidFill>
                <a:latin typeface="DM Sans"/>
                <a:ea typeface="DM Sans"/>
                <a:cs typeface="DM Sans"/>
                <a:sym typeface="DM Sans"/>
              </a:rPr>
              <a:t>increased over time</a:t>
            </a:r>
            <a:r>
              <a:rPr lang="en-US" sz="2800" dirty="0">
                <a:solidFill>
                  <a:srgbClr val="474A53"/>
                </a:solidFill>
                <a:latin typeface="DM Sans"/>
                <a:ea typeface="DM Sans"/>
                <a:cs typeface="DM Sans"/>
                <a:sym typeface="DM Sans"/>
              </a:rPr>
              <a:t>.</a:t>
            </a:r>
          </a:p>
          <a:p>
            <a:pPr>
              <a:lnSpc>
                <a:spcPts val="3640"/>
              </a:lnSpc>
              <a:spcBef>
                <a:spcPct val="0"/>
              </a:spcBef>
            </a:pPr>
            <a:r>
              <a:rPr lang="en-US" sz="2800" dirty="0">
                <a:solidFill>
                  <a:srgbClr val="474A53"/>
                </a:solidFill>
                <a:latin typeface="DM Sans"/>
                <a:ea typeface="DM Sans"/>
                <a:cs typeface="DM Sans"/>
                <a:sym typeface="DM Sans"/>
              </a:rPr>
              <a:t>The fluctuations signify</a:t>
            </a:r>
          </a:p>
          <a:p>
            <a:pPr>
              <a:lnSpc>
                <a:spcPts val="3640"/>
              </a:lnSpc>
              <a:spcBef>
                <a:spcPct val="0"/>
              </a:spcBef>
            </a:pPr>
            <a:r>
              <a:rPr lang="en-US" sz="2800" dirty="0">
                <a:solidFill>
                  <a:srgbClr val="474A53"/>
                </a:solidFill>
                <a:latin typeface="DM Sans"/>
                <a:ea typeface="DM Sans"/>
                <a:cs typeface="DM Sans"/>
                <a:sym typeface="DM Sans"/>
              </a:rPr>
              <a:t>seasonal variations and</a:t>
            </a:r>
          </a:p>
          <a:p>
            <a:pPr>
              <a:lnSpc>
                <a:spcPts val="3640"/>
              </a:lnSpc>
              <a:spcBef>
                <a:spcPct val="0"/>
              </a:spcBef>
            </a:pPr>
            <a:r>
              <a:rPr lang="en-US" sz="2800" dirty="0">
                <a:solidFill>
                  <a:srgbClr val="474A53"/>
                </a:solidFill>
                <a:latin typeface="DM Sans"/>
                <a:ea typeface="DM Sans"/>
                <a:cs typeface="DM Sans"/>
                <a:sym typeface="DM Sans"/>
              </a:rPr>
              <a:t>potential economic influences.</a:t>
            </a:r>
            <a:endParaRPr lang="en-US" sz="24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A19D95B9-A6F0-06A7-9F2D-93247280F471}"/>
              </a:ext>
            </a:extLst>
          </p:cNvPr>
          <p:cNvPicPr>
            <a:picLocks noChangeAspect="1"/>
          </p:cNvPicPr>
          <p:nvPr/>
        </p:nvPicPr>
        <p:blipFill>
          <a:blip r:embed="rId10"/>
          <a:stretch>
            <a:fillRect/>
          </a:stretch>
        </p:blipFill>
        <p:spPr>
          <a:xfrm>
            <a:off x="7628124" y="4643916"/>
            <a:ext cx="9062388" cy="4489851"/>
          </a:xfrm>
          <a:prstGeom prst="rect">
            <a:avLst/>
          </a:prstGeom>
        </p:spPr>
      </p:pic>
    </p:spTree>
    <p:extLst>
      <p:ext uri="{BB962C8B-B14F-4D97-AF65-F5344CB8AC3E}">
        <p14:creationId xmlns:p14="http://schemas.microsoft.com/office/powerpoint/2010/main" val="155992470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0912A7AA-9B55-95B9-29C5-011D7CAE72D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C60354D-F3D0-38E3-7DB8-712F677916B9}"/>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7D90DBEF-3E82-C845-0092-B7CDAA4A7467}"/>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E3989613-35DE-F8F3-8FED-B409FFC45916}"/>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15093F0-1A9D-2F01-3941-E09A74C0FF7F}"/>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DC81655C-67EF-DA3D-6F08-AEA168131D33}"/>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CC17647E-23F7-6669-B3BA-4436771EE739}"/>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3F9AF031-AE90-85B3-714F-35CDACE417AB}"/>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554C5172-EF5F-96E3-DA33-5490B617FDD6}"/>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2C39C926-FEF5-3AF4-478F-6030CF745E9F}"/>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pic>
        <p:nvPicPr>
          <p:cNvPr id="13" name="Picture 12">
            <a:extLst>
              <a:ext uri="{FF2B5EF4-FFF2-40B4-BE49-F238E27FC236}">
                <a16:creationId xmlns:a16="http://schemas.microsoft.com/office/drawing/2014/main" id="{5DF26717-9C11-9BB6-DA14-BE16D18514ED}"/>
              </a:ext>
            </a:extLst>
          </p:cNvPr>
          <p:cNvPicPr>
            <a:picLocks noChangeAspect="1"/>
          </p:cNvPicPr>
          <p:nvPr/>
        </p:nvPicPr>
        <p:blipFill>
          <a:blip r:embed="rId10"/>
          <a:stretch>
            <a:fillRect/>
          </a:stretch>
        </p:blipFill>
        <p:spPr>
          <a:xfrm>
            <a:off x="3704626" y="3850033"/>
            <a:ext cx="10670091" cy="5286368"/>
          </a:xfrm>
          <a:prstGeom prst="rect">
            <a:avLst/>
          </a:prstGeom>
        </p:spPr>
      </p:pic>
    </p:spTree>
    <p:extLst>
      <p:ext uri="{BB962C8B-B14F-4D97-AF65-F5344CB8AC3E}">
        <p14:creationId xmlns:p14="http://schemas.microsoft.com/office/powerpoint/2010/main" val="6828103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ADA6D1C3-4E2A-EE01-C366-DA74A8A17F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C74DCFB-2251-D59A-ED12-90274B6908A9}"/>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D4640FA7-337A-C7B8-31E8-F8EBAF4A6D54}"/>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3E86D17F-CFFE-52E5-6861-BDE0CB754148}"/>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D16FF2A4-E146-0FF8-D663-11F1887E321A}"/>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56BD8A7D-849A-2304-D3B9-98DFBD85FF99}"/>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36808242-7EEF-57F9-DC8F-CD9EB6C24DD7}"/>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F252A14E-EFF8-2342-9B5F-367D5297CF0D}"/>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279A8666-5A88-95DE-B741-2B385C54DE6A}"/>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E0CC6D7C-8CD0-2454-8B53-7304CBCBDE12}"/>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8CF534FC-B05A-31D6-DC3E-A39D1C45FE92}"/>
              </a:ext>
            </a:extLst>
          </p:cNvPr>
          <p:cNvSpPr txBox="1"/>
          <p:nvPr/>
        </p:nvSpPr>
        <p:spPr>
          <a:xfrm>
            <a:off x="2280587" y="4173628"/>
            <a:ext cx="6863414" cy="3218830"/>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This 3D scatter plot explores the relationship between ride distance, distance to the nearest airport, and fare amount. The gradient coloring represents fare amounts, indicating that </a:t>
            </a:r>
            <a:r>
              <a:rPr lang="en-US" sz="2800" b="1" dirty="0">
                <a:solidFill>
                  <a:srgbClr val="474A53"/>
                </a:solidFill>
                <a:latin typeface="DM Sans"/>
                <a:ea typeface="DM Sans"/>
                <a:cs typeface="DM Sans"/>
                <a:sym typeface="DM Sans"/>
              </a:rPr>
              <a:t>as both ride distance and airport distance increase, fares tend to rise.</a:t>
            </a:r>
            <a:endParaRPr lang="en-US" sz="2400" b="1"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EF9DC051-7273-C0C1-67A5-73D6C1E729D0}"/>
              </a:ext>
            </a:extLst>
          </p:cNvPr>
          <p:cNvPicPr>
            <a:picLocks noChangeAspect="1"/>
          </p:cNvPicPr>
          <p:nvPr/>
        </p:nvPicPr>
        <p:blipFill>
          <a:blip r:embed="rId10"/>
          <a:stretch>
            <a:fillRect/>
          </a:stretch>
        </p:blipFill>
        <p:spPr>
          <a:xfrm>
            <a:off x="9827097" y="3779809"/>
            <a:ext cx="6124575" cy="5429250"/>
          </a:xfrm>
          <a:prstGeom prst="rect">
            <a:avLst/>
          </a:prstGeom>
        </p:spPr>
      </p:pic>
    </p:spTree>
    <p:extLst>
      <p:ext uri="{BB962C8B-B14F-4D97-AF65-F5344CB8AC3E}">
        <p14:creationId xmlns:p14="http://schemas.microsoft.com/office/powerpoint/2010/main" val="1364895074"/>
      </p:ext>
    </p:extLst>
  </p:cSld>
  <p:clrMapOvr>
    <a:masterClrMapping/>
  </p:clrMapOvr>
  <p:transition spd="slow">
    <p:wheel spokes="1"/>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875DD489-5B7B-A720-B285-BD0E798AECE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E636385-098F-ABEE-A52A-AECC02F9A789}"/>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4393BBB6-9A63-A0F4-1BA3-C9F29C67BE58}"/>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416EC7CF-9042-A375-74DA-1E701888C595}"/>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F1563E9E-5CC4-2C4E-F999-A2C58D8DC16C}"/>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206575AF-F110-7413-7A39-C06090D82EF3}"/>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13FD568B-8A00-F5F8-4100-885579AB7966}"/>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4548D630-46F3-5947-9AEA-371BB26B76A7}"/>
              </a:ext>
            </a:extLst>
          </p:cNvPr>
          <p:cNvSpPr txBox="1"/>
          <p:nvPr/>
        </p:nvSpPr>
        <p:spPr>
          <a:xfrm>
            <a:off x="3555380" y="1234627"/>
            <a:ext cx="10968585" cy="263597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Analysis &amp; Visualization idea</a:t>
            </a:r>
          </a:p>
        </p:txBody>
      </p:sp>
      <p:sp>
        <p:nvSpPr>
          <p:cNvPr id="9" name="Freeform 9">
            <a:extLst>
              <a:ext uri="{FF2B5EF4-FFF2-40B4-BE49-F238E27FC236}">
                <a16:creationId xmlns:a16="http://schemas.microsoft.com/office/drawing/2014/main" id="{C01BCC03-A3D8-C702-9DB1-93EDAD9245B8}"/>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7BC07666-3422-D2DB-8F72-E93708A2E108}"/>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3</a:t>
            </a:r>
          </a:p>
        </p:txBody>
      </p:sp>
      <p:sp>
        <p:nvSpPr>
          <p:cNvPr id="11" name="TextBox 11">
            <a:extLst>
              <a:ext uri="{FF2B5EF4-FFF2-40B4-BE49-F238E27FC236}">
                <a16:creationId xmlns:a16="http://schemas.microsoft.com/office/drawing/2014/main" id="{4E0DC647-A1BD-1E1B-F2F6-A155AA7AC60E}"/>
              </a:ext>
            </a:extLst>
          </p:cNvPr>
          <p:cNvSpPr txBox="1"/>
          <p:nvPr/>
        </p:nvSpPr>
        <p:spPr>
          <a:xfrm>
            <a:off x="2280587" y="4173628"/>
            <a:ext cx="6863414" cy="3680495"/>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The polar plot displays fare amounts based on cardinal directions. The radial distances correspond to ride distances, while the color gradient illustrates the fare amounts. Notably, </a:t>
            </a:r>
            <a:r>
              <a:rPr lang="en-US" sz="2800" b="1" dirty="0">
                <a:solidFill>
                  <a:srgbClr val="474A53"/>
                </a:solidFill>
                <a:latin typeface="DM Sans"/>
                <a:ea typeface="DM Sans"/>
                <a:cs typeface="DM Sans"/>
                <a:sym typeface="DM Sans"/>
              </a:rPr>
              <a:t>certain directions may show higher average fares</a:t>
            </a:r>
            <a:r>
              <a:rPr lang="en-US" sz="2800" dirty="0">
                <a:solidFill>
                  <a:srgbClr val="474A53"/>
                </a:solidFill>
                <a:latin typeface="DM Sans"/>
                <a:ea typeface="DM Sans"/>
                <a:cs typeface="DM Sans"/>
                <a:sym typeface="DM Sans"/>
              </a:rPr>
              <a:t>, providing insight into geographic pricing variations.</a:t>
            </a:r>
            <a:endParaRPr lang="en-US" sz="2400" dirty="0">
              <a:solidFill>
                <a:srgbClr val="474A53"/>
              </a:solidFill>
              <a:latin typeface="DM Sans"/>
              <a:ea typeface="DM Sans"/>
              <a:cs typeface="DM Sans"/>
              <a:sym typeface="DM Sans"/>
            </a:endParaRPr>
          </a:p>
        </p:txBody>
      </p:sp>
      <p:pic>
        <p:nvPicPr>
          <p:cNvPr id="13" name="Picture 12">
            <a:extLst>
              <a:ext uri="{FF2B5EF4-FFF2-40B4-BE49-F238E27FC236}">
                <a16:creationId xmlns:a16="http://schemas.microsoft.com/office/drawing/2014/main" id="{A730F714-EB3C-B340-D79B-8848C81BC44F}"/>
              </a:ext>
            </a:extLst>
          </p:cNvPr>
          <p:cNvPicPr>
            <a:picLocks noChangeAspect="1"/>
          </p:cNvPicPr>
          <p:nvPr/>
        </p:nvPicPr>
        <p:blipFill>
          <a:blip r:embed="rId10"/>
          <a:stretch>
            <a:fillRect/>
          </a:stretch>
        </p:blipFill>
        <p:spPr>
          <a:xfrm>
            <a:off x="9826732" y="3870605"/>
            <a:ext cx="5985592" cy="5158788"/>
          </a:xfrm>
          <a:prstGeom prst="rect">
            <a:avLst/>
          </a:prstGeom>
        </p:spPr>
      </p:pic>
    </p:spTree>
    <p:extLst>
      <p:ext uri="{BB962C8B-B14F-4D97-AF65-F5344CB8AC3E}">
        <p14:creationId xmlns:p14="http://schemas.microsoft.com/office/powerpoint/2010/main" val="1291031955"/>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18294BF0-14B7-775D-9EB4-A30BD310D07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55D2315-E24C-1B94-924A-C336425CE6F5}"/>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763FA72F-7EDC-CA1B-EBDB-92FF52B4EC52}"/>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90313074-AAE1-7548-4946-37250C488D1C}"/>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BB1DB7AB-7163-617D-D1C8-F94197387AFD}"/>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946F125-4DF3-115C-EEBD-9B3EEA3ADDDD}"/>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8A08CD7B-B1CF-214B-4C94-EA9E87330F5B}"/>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FDE83CF1-6646-DC04-8868-886F65400FD4}"/>
              </a:ext>
            </a:extLst>
          </p:cNvPr>
          <p:cNvSpPr txBox="1"/>
          <p:nvPr/>
        </p:nvSpPr>
        <p:spPr>
          <a:xfrm>
            <a:off x="3555380" y="1234627"/>
            <a:ext cx="10968585" cy="132792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Conclusion</a:t>
            </a:r>
          </a:p>
        </p:txBody>
      </p:sp>
      <p:sp>
        <p:nvSpPr>
          <p:cNvPr id="9" name="Freeform 9">
            <a:extLst>
              <a:ext uri="{FF2B5EF4-FFF2-40B4-BE49-F238E27FC236}">
                <a16:creationId xmlns:a16="http://schemas.microsoft.com/office/drawing/2014/main" id="{2685BBB8-3181-08B8-A659-11986058DABE}"/>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AB31D274-FBC6-07EC-0535-84DAEDB4F592}"/>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4</a:t>
            </a:r>
          </a:p>
        </p:txBody>
      </p:sp>
      <p:sp>
        <p:nvSpPr>
          <p:cNvPr id="11" name="TextBox 11">
            <a:extLst>
              <a:ext uri="{FF2B5EF4-FFF2-40B4-BE49-F238E27FC236}">
                <a16:creationId xmlns:a16="http://schemas.microsoft.com/office/drawing/2014/main" id="{74368EDE-1DFC-1245-406B-973C8E89803E}"/>
              </a:ext>
            </a:extLst>
          </p:cNvPr>
          <p:cNvSpPr txBox="1"/>
          <p:nvPr/>
        </p:nvSpPr>
        <p:spPr>
          <a:xfrm>
            <a:off x="2358688" y="2991197"/>
            <a:ext cx="13828085" cy="5527154"/>
          </a:xfrm>
          <a:prstGeom prst="rect">
            <a:avLst/>
          </a:prstGeom>
        </p:spPr>
        <p:txBody>
          <a:bodyPr wrap="square" lIns="0" tIns="0" rIns="0" bIns="0" rtlCol="0" anchor="t">
            <a:spAutoFit/>
          </a:bodyPr>
          <a:lstStyle/>
          <a:p>
            <a:pPr>
              <a:lnSpc>
                <a:spcPts val="3640"/>
              </a:lnSpc>
              <a:spcBef>
                <a:spcPct val="0"/>
              </a:spcBef>
            </a:pPr>
            <a:r>
              <a:rPr lang="en-US" sz="2800" dirty="0">
                <a:solidFill>
                  <a:srgbClr val="474A53"/>
                </a:solidFill>
                <a:latin typeface="DM Sans"/>
                <a:ea typeface="DM Sans"/>
                <a:cs typeface="DM Sans"/>
                <a:sym typeface="DM Sans"/>
              </a:rPr>
              <a:t>In this presentation, we explored a comprehensive dataset that highlighted the complexities of ridesharing dynamics, particularly focusing on fare structures, ride distances, and external factors such as traffic and weather conditions.</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b="1" dirty="0">
                <a:solidFill>
                  <a:srgbClr val="474A53"/>
                </a:solidFill>
                <a:latin typeface="DM Sans"/>
                <a:ea typeface="DM Sans"/>
                <a:cs typeface="DM Sans"/>
                <a:sym typeface="DM Sans"/>
              </a:rPr>
              <a:t>Key Takeaways:</a:t>
            </a:r>
          </a:p>
          <a:p>
            <a:pPr>
              <a:lnSpc>
                <a:spcPts val="3640"/>
              </a:lnSpc>
              <a:spcBef>
                <a:spcPct val="0"/>
              </a:spcBef>
            </a:pPr>
            <a:r>
              <a:rPr lang="en-US" sz="2800" b="1" dirty="0">
                <a:solidFill>
                  <a:srgbClr val="474A53"/>
                </a:solidFill>
                <a:latin typeface="DM Sans"/>
                <a:ea typeface="DM Sans"/>
                <a:cs typeface="DM Sans"/>
                <a:sym typeface="DM Sans"/>
              </a:rPr>
              <a:t>	Correlation of Fare and Distance: </a:t>
            </a:r>
            <a:r>
              <a:rPr lang="en-US" sz="2800" dirty="0">
                <a:solidFill>
                  <a:srgbClr val="474A53"/>
                </a:solidFill>
                <a:latin typeface="DM Sans"/>
                <a:ea typeface="DM Sans"/>
                <a:cs typeface="DM Sans"/>
                <a:sym typeface="DM Sans"/>
              </a:rPr>
              <a:t>We observed a strong relationship between ride distances and fare amounts, suggesting that longer trips generally result in higher charges. Traffic conditions further influenced these patterns.</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b="1" dirty="0">
                <a:solidFill>
                  <a:srgbClr val="474A53"/>
                </a:solidFill>
                <a:latin typeface="DM Sans"/>
                <a:ea typeface="DM Sans"/>
                <a:cs typeface="DM Sans"/>
                <a:sym typeface="DM Sans"/>
              </a:rPr>
              <a:t>	Peak Demand Insights: </a:t>
            </a:r>
            <a:r>
              <a:rPr lang="en-US" sz="2800" dirty="0">
                <a:solidFill>
                  <a:srgbClr val="474A53"/>
                </a:solidFill>
                <a:latin typeface="DM Sans"/>
                <a:ea typeface="DM Sans"/>
                <a:cs typeface="DM Sans"/>
                <a:sym typeface="DM Sans"/>
              </a:rPr>
              <a:t>Analysis of hourly and weekly trends revealed that evenings and weekends are prime times for increased ride requests, providing valuable data for operational strategy.</a:t>
            </a:r>
          </a:p>
        </p:txBody>
      </p:sp>
    </p:spTree>
    <p:extLst>
      <p:ext uri="{BB962C8B-B14F-4D97-AF65-F5344CB8AC3E}">
        <p14:creationId xmlns:p14="http://schemas.microsoft.com/office/powerpoint/2010/main" val="3371929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B5534CD0-C28C-3E0C-367A-E9435CCBAA3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CC3F911-5EF9-B799-E946-6616E9F70C8B}"/>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B4433F58-3AA9-DA09-9C52-D4608FE37C8B}"/>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2376B777-B71B-5FF3-1E40-3EFE88FC58B6}"/>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F2532633-6FB1-E0F0-F411-576C235848BC}"/>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9DCA01AC-99B9-D127-1E21-E880468B200D}"/>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AA0A6E03-10D1-7F42-649A-1FC4897AC3F2}"/>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68F93E1E-4EEF-BA41-40CD-990ADF3093B8}"/>
              </a:ext>
            </a:extLst>
          </p:cNvPr>
          <p:cNvSpPr txBox="1"/>
          <p:nvPr/>
        </p:nvSpPr>
        <p:spPr>
          <a:xfrm>
            <a:off x="3555380" y="1234627"/>
            <a:ext cx="10968585" cy="132792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Conclusion</a:t>
            </a:r>
          </a:p>
        </p:txBody>
      </p:sp>
      <p:sp>
        <p:nvSpPr>
          <p:cNvPr id="9" name="Freeform 9">
            <a:extLst>
              <a:ext uri="{FF2B5EF4-FFF2-40B4-BE49-F238E27FC236}">
                <a16:creationId xmlns:a16="http://schemas.microsoft.com/office/drawing/2014/main" id="{758FBC59-A064-D845-7975-39B7C89E471C}"/>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794F486F-D7D7-4EC6-8A7E-857588165478}"/>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4</a:t>
            </a:r>
          </a:p>
        </p:txBody>
      </p:sp>
      <p:sp>
        <p:nvSpPr>
          <p:cNvPr id="11" name="TextBox 11">
            <a:extLst>
              <a:ext uri="{FF2B5EF4-FFF2-40B4-BE49-F238E27FC236}">
                <a16:creationId xmlns:a16="http://schemas.microsoft.com/office/drawing/2014/main" id="{3F09936F-3A0E-C94B-FCF2-CA27E94615A6}"/>
              </a:ext>
            </a:extLst>
          </p:cNvPr>
          <p:cNvSpPr txBox="1"/>
          <p:nvPr/>
        </p:nvSpPr>
        <p:spPr>
          <a:xfrm>
            <a:off x="2358688" y="2991197"/>
            <a:ext cx="13828085" cy="3680495"/>
          </a:xfrm>
          <a:prstGeom prst="rect">
            <a:avLst/>
          </a:prstGeom>
        </p:spPr>
        <p:txBody>
          <a:bodyPr wrap="square" lIns="0" tIns="0" rIns="0" bIns="0" rtlCol="0" anchor="t">
            <a:spAutoFit/>
          </a:bodyPr>
          <a:lstStyle/>
          <a:p>
            <a:pPr>
              <a:lnSpc>
                <a:spcPts val="3640"/>
              </a:lnSpc>
              <a:spcBef>
                <a:spcPct val="0"/>
              </a:spcBef>
            </a:pPr>
            <a:r>
              <a:rPr lang="en-US" sz="2800" b="1" dirty="0">
                <a:solidFill>
                  <a:srgbClr val="474A53"/>
                </a:solidFill>
                <a:latin typeface="DM Sans"/>
                <a:ea typeface="DM Sans"/>
                <a:cs typeface="DM Sans"/>
                <a:sym typeface="DM Sans"/>
              </a:rPr>
              <a:t>Key Takeaways:</a:t>
            </a:r>
          </a:p>
          <a:p>
            <a:pPr>
              <a:lnSpc>
                <a:spcPts val="3640"/>
              </a:lnSpc>
              <a:spcBef>
                <a:spcPct val="0"/>
              </a:spcBef>
            </a:pPr>
            <a:r>
              <a:rPr lang="en-US" sz="2800" b="1" dirty="0">
                <a:solidFill>
                  <a:srgbClr val="474A53"/>
                </a:solidFill>
                <a:latin typeface="DM Sans"/>
                <a:ea typeface="DM Sans"/>
                <a:cs typeface="DM Sans"/>
                <a:sym typeface="DM Sans"/>
              </a:rPr>
              <a:t>	Directionality and Distance Impact: </a:t>
            </a:r>
            <a:r>
              <a:rPr lang="en-US" sz="2800" dirty="0">
                <a:solidFill>
                  <a:srgbClr val="474A53"/>
                </a:solidFill>
                <a:latin typeface="DM Sans"/>
                <a:ea typeface="DM Sans"/>
                <a:cs typeface="DM Sans"/>
                <a:sym typeface="DM Sans"/>
              </a:rPr>
              <a:t>The exploration of fares by direction and airport distances offered insights into geographic pricing variations, which can inform targeted marketing efforts.</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b="1" dirty="0">
                <a:solidFill>
                  <a:srgbClr val="474A53"/>
                </a:solidFill>
                <a:latin typeface="DM Sans"/>
                <a:ea typeface="DM Sans"/>
                <a:cs typeface="DM Sans"/>
                <a:sym typeface="DM Sans"/>
              </a:rPr>
              <a:t>	Temporal Changes in Fares: </a:t>
            </a:r>
            <a:r>
              <a:rPr lang="en-US" sz="2800" dirty="0">
                <a:solidFill>
                  <a:srgbClr val="474A53"/>
                </a:solidFill>
                <a:latin typeface="DM Sans"/>
                <a:ea typeface="DM Sans"/>
                <a:cs typeface="DM Sans"/>
                <a:sym typeface="DM Sans"/>
              </a:rPr>
              <a:t>The analysis over time indicated a steady increase in average fares, prompting further evaluation of pricing policies moving forward.</a:t>
            </a:r>
          </a:p>
        </p:txBody>
      </p:sp>
    </p:spTree>
    <p:extLst>
      <p:ext uri="{BB962C8B-B14F-4D97-AF65-F5344CB8AC3E}">
        <p14:creationId xmlns:p14="http://schemas.microsoft.com/office/powerpoint/2010/main" val="26984261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4201408" y="1637306"/>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Introduction</a:t>
            </a:r>
          </a:p>
        </p:txBody>
      </p:sp>
      <p:sp>
        <p:nvSpPr>
          <p:cNvPr id="9" name="Freeform 9"/>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p:cNvSpPr txBox="1"/>
          <p:nvPr/>
        </p:nvSpPr>
        <p:spPr>
          <a:xfrm>
            <a:off x="14549985" y="1077941"/>
            <a:ext cx="3499696" cy="695255"/>
          </a:xfrm>
          <a:prstGeom prst="rect">
            <a:avLst/>
          </a:prstGeom>
        </p:spPr>
        <p:txBody>
          <a:bodyPr lIns="0" tIns="0" rIns="0" bIns="0" rtlCol="0" anchor="t">
            <a:spAutoFit/>
          </a:bodyPr>
          <a:lstStyle/>
          <a:p>
            <a:pPr marL="0" lvl="0" indent="0" algn="ctr">
              <a:lnSpc>
                <a:spcPts val="5376"/>
              </a:lnSpc>
            </a:pPr>
            <a:r>
              <a:rPr lang="en-US" sz="4800" b="1" dirty="0">
                <a:solidFill>
                  <a:srgbClr val="F2E9DA"/>
                </a:solidFill>
                <a:latin typeface="DM Sans Bold"/>
                <a:ea typeface="DM Sans Bold"/>
                <a:cs typeface="DM Sans Bold"/>
                <a:sym typeface="DM Sans Bold"/>
              </a:rPr>
              <a:t>Chapter 1</a:t>
            </a:r>
          </a:p>
        </p:txBody>
      </p:sp>
      <p:sp>
        <p:nvSpPr>
          <p:cNvPr id="11" name="TextBox 11"/>
          <p:cNvSpPr txBox="1"/>
          <p:nvPr/>
        </p:nvSpPr>
        <p:spPr>
          <a:xfrm>
            <a:off x="2710909" y="3791401"/>
            <a:ext cx="12866182" cy="2288191"/>
          </a:xfrm>
          <a:prstGeom prst="rect">
            <a:avLst/>
          </a:prstGeom>
        </p:spPr>
        <p:txBody>
          <a:bodyPr lIns="0" tIns="0" rIns="0" bIns="0" rtlCol="0" anchor="t">
            <a:spAutoFit/>
          </a:bodyPr>
          <a:lstStyle/>
          <a:p>
            <a:pPr algn="ctr">
              <a:lnSpc>
                <a:spcPts val="3640"/>
              </a:lnSpc>
              <a:spcBef>
                <a:spcPct val="0"/>
              </a:spcBef>
            </a:pPr>
            <a:r>
              <a:rPr lang="en-US" sz="2600" b="1" dirty="0">
                <a:solidFill>
                  <a:srgbClr val="474A53"/>
                </a:solidFill>
                <a:latin typeface="DM Sans"/>
                <a:ea typeface="DM Sans"/>
                <a:cs typeface="DM Sans"/>
                <a:sym typeface="DM Sans"/>
              </a:rPr>
              <a:t>Dataset Description </a:t>
            </a:r>
            <a:r>
              <a:rPr lang="en-US" sz="2600" dirty="0">
                <a:solidFill>
                  <a:srgbClr val="474A53"/>
                </a:solidFill>
                <a:latin typeface="DM Sans"/>
                <a:ea typeface="DM Sans"/>
                <a:cs typeface="DM Sans"/>
                <a:sym typeface="DM Sans"/>
              </a:rPr>
              <a:t>: The dataset used in this analysis contains </a:t>
            </a:r>
            <a:r>
              <a:rPr lang="en-US" sz="2600" b="1" dirty="0">
                <a:solidFill>
                  <a:srgbClr val="474A53"/>
                </a:solidFill>
                <a:latin typeface="DM Sans"/>
                <a:ea typeface="DM Sans"/>
                <a:cs typeface="DM Sans"/>
                <a:sym typeface="DM Sans"/>
              </a:rPr>
              <a:t>[500000] </a:t>
            </a:r>
            <a:r>
              <a:rPr lang="en-US" sz="2600" dirty="0">
                <a:solidFill>
                  <a:srgbClr val="474A53"/>
                </a:solidFill>
                <a:latin typeface="DM Sans"/>
                <a:ea typeface="DM Sans"/>
                <a:cs typeface="DM Sans"/>
                <a:sym typeface="DM Sans"/>
              </a:rPr>
              <a:t>records with </a:t>
            </a:r>
            <a:r>
              <a:rPr lang="en-US" sz="2600" b="1" dirty="0">
                <a:solidFill>
                  <a:srgbClr val="474A53"/>
                </a:solidFill>
                <a:latin typeface="DM Sans"/>
                <a:ea typeface="DM Sans"/>
                <a:cs typeface="DM Sans"/>
                <a:sym typeface="DM Sans"/>
              </a:rPr>
              <a:t>[26] </a:t>
            </a:r>
            <a:r>
              <a:rPr lang="en-US" sz="2600" dirty="0">
                <a:solidFill>
                  <a:srgbClr val="474A53"/>
                </a:solidFill>
                <a:latin typeface="DM Sans"/>
                <a:ea typeface="DM Sans"/>
                <a:cs typeface="DM Sans"/>
                <a:sym typeface="DM Sans"/>
              </a:rPr>
              <a:t>features related to </a:t>
            </a:r>
            <a:r>
              <a:rPr lang="en-US" sz="2600" b="1" dirty="0">
                <a:solidFill>
                  <a:srgbClr val="474A53"/>
                </a:solidFill>
                <a:latin typeface="DM Sans"/>
                <a:ea typeface="DM Sans"/>
                <a:cs typeface="DM Sans"/>
                <a:sym typeface="DM Sans"/>
              </a:rPr>
              <a:t>[ride details, timestamps, locations, fares, etc.].</a:t>
            </a:r>
          </a:p>
          <a:p>
            <a:pPr algn="ctr">
              <a:lnSpc>
                <a:spcPts val="3640"/>
              </a:lnSpc>
              <a:spcBef>
                <a:spcPct val="0"/>
              </a:spcBef>
            </a:pPr>
            <a:endParaRPr lang="en-US" sz="2600" dirty="0">
              <a:solidFill>
                <a:srgbClr val="474A53"/>
              </a:solidFill>
              <a:latin typeface="DM Sans"/>
              <a:ea typeface="DM Sans"/>
              <a:cs typeface="DM Sans"/>
              <a:sym typeface="DM Sans"/>
            </a:endParaRPr>
          </a:p>
          <a:p>
            <a:pPr algn="ctr">
              <a:lnSpc>
                <a:spcPts val="3640"/>
              </a:lnSpc>
              <a:spcBef>
                <a:spcPct val="0"/>
              </a:spcBef>
            </a:pPr>
            <a:r>
              <a:rPr lang="en-US" sz="2600" b="1" dirty="0">
                <a:solidFill>
                  <a:srgbClr val="474A53"/>
                </a:solidFill>
                <a:latin typeface="DM Sans"/>
                <a:ea typeface="DM Sans"/>
                <a:cs typeface="DM Sans"/>
                <a:sym typeface="DM Sans"/>
              </a:rPr>
              <a:t>Objective</a:t>
            </a:r>
            <a:r>
              <a:rPr lang="en-US" sz="2600" dirty="0">
                <a:solidFill>
                  <a:srgbClr val="474A53"/>
                </a:solidFill>
                <a:latin typeface="DM Sans"/>
                <a:ea typeface="DM Sans"/>
                <a:cs typeface="DM Sans"/>
                <a:sym typeface="DM Sans"/>
              </a:rPr>
              <a:t> : The goal of this analysis is to </a:t>
            </a:r>
            <a:r>
              <a:rPr lang="en-US" sz="2600" b="1" dirty="0">
                <a:solidFill>
                  <a:srgbClr val="474A53"/>
                </a:solidFill>
                <a:latin typeface="DM Sans"/>
                <a:ea typeface="DM Sans"/>
                <a:cs typeface="DM Sans"/>
                <a:sym typeface="DM Sans"/>
              </a:rPr>
              <a:t>[identify trends, peak usage times, geographic patterns, etc.] </a:t>
            </a:r>
            <a:r>
              <a:rPr lang="en-US" sz="2600" dirty="0">
                <a:solidFill>
                  <a:srgbClr val="474A53"/>
                </a:solidFill>
                <a:latin typeface="DM Sans"/>
                <a:ea typeface="DM Sans"/>
                <a:cs typeface="DM Sans"/>
                <a:sym typeface="DM Sans"/>
              </a:rPr>
              <a:t>using data visualization and statistical methods..</a:t>
            </a: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4E9B0101-3688-4CB4-4C43-4C788F66023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F0F4301-6006-0080-5054-7598CC91D4D9}"/>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9F6CB032-0577-C8C6-E6F8-1DF5CE9E6E86}"/>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FD6F7B9A-7CA6-172C-812E-22D6D0034472}"/>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D03EEA0D-F18F-DC95-30D7-716447904705}"/>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591432E-A5D6-A36A-0597-30751A7D4BBF}"/>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A7C717C7-9CF3-0F48-CBE9-67FC7A8EBC25}"/>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8D1826BF-3BC0-8518-029A-6B66E73BC789}"/>
              </a:ext>
            </a:extLst>
          </p:cNvPr>
          <p:cNvSpPr txBox="1"/>
          <p:nvPr/>
        </p:nvSpPr>
        <p:spPr>
          <a:xfrm>
            <a:off x="3555380" y="1234627"/>
            <a:ext cx="10968585" cy="1327928"/>
          </a:xfrm>
          <a:prstGeom prst="rect">
            <a:avLst/>
          </a:prstGeom>
        </p:spPr>
        <p:txBody>
          <a:bodyPr wrap="square"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Conclusion</a:t>
            </a:r>
          </a:p>
        </p:txBody>
      </p:sp>
      <p:sp>
        <p:nvSpPr>
          <p:cNvPr id="9" name="Freeform 9">
            <a:extLst>
              <a:ext uri="{FF2B5EF4-FFF2-40B4-BE49-F238E27FC236}">
                <a16:creationId xmlns:a16="http://schemas.microsoft.com/office/drawing/2014/main" id="{FB991875-E476-1610-971F-42656DC852ED}"/>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5876F643-B040-6914-A0D9-FEB872673A45}"/>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4</a:t>
            </a:r>
          </a:p>
        </p:txBody>
      </p:sp>
      <p:sp>
        <p:nvSpPr>
          <p:cNvPr id="11" name="TextBox 11">
            <a:extLst>
              <a:ext uri="{FF2B5EF4-FFF2-40B4-BE49-F238E27FC236}">
                <a16:creationId xmlns:a16="http://schemas.microsoft.com/office/drawing/2014/main" id="{F57A38E0-C80A-37E0-B508-6088B92165F7}"/>
              </a:ext>
            </a:extLst>
          </p:cNvPr>
          <p:cNvSpPr txBox="1"/>
          <p:nvPr/>
        </p:nvSpPr>
        <p:spPr>
          <a:xfrm>
            <a:off x="2358688" y="2991197"/>
            <a:ext cx="13828085" cy="3680495"/>
          </a:xfrm>
          <a:prstGeom prst="rect">
            <a:avLst/>
          </a:prstGeom>
        </p:spPr>
        <p:txBody>
          <a:bodyPr wrap="square" lIns="0" tIns="0" rIns="0" bIns="0" rtlCol="0" anchor="t">
            <a:spAutoFit/>
          </a:bodyPr>
          <a:lstStyle/>
          <a:p>
            <a:pPr>
              <a:lnSpc>
                <a:spcPts val="3640"/>
              </a:lnSpc>
              <a:spcBef>
                <a:spcPct val="0"/>
              </a:spcBef>
            </a:pPr>
            <a:r>
              <a:rPr lang="en-US" sz="2800" b="1" dirty="0">
                <a:solidFill>
                  <a:srgbClr val="474A53"/>
                </a:solidFill>
                <a:latin typeface="DM Sans"/>
                <a:ea typeface="DM Sans"/>
                <a:cs typeface="DM Sans"/>
                <a:sym typeface="DM Sans"/>
              </a:rPr>
              <a:t>Implications:</a:t>
            </a:r>
          </a:p>
          <a:p>
            <a:pPr>
              <a:lnSpc>
                <a:spcPts val="3640"/>
              </a:lnSpc>
              <a:spcBef>
                <a:spcPct val="0"/>
              </a:spcBef>
            </a:pPr>
            <a:r>
              <a:rPr lang="en-US" sz="2800" dirty="0">
                <a:solidFill>
                  <a:srgbClr val="474A53"/>
                </a:solidFill>
                <a:latin typeface="DM Sans"/>
                <a:ea typeface="DM Sans"/>
                <a:cs typeface="DM Sans"/>
                <a:sym typeface="DM Sans"/>
              </a:rPr>
              <a:t>	These insights can be instrumental in refining fare structures, improving resource allocation, and enhancing customer experience. Understanding these dynamics aids in strategic decision-making and operational efficiency.</a:t>
            </a:r>
          </a:p>
          <a:p>
            <a:pPr>
              <a:lnSpc>
                <a:spcPts val="3640"/>
              </a:lnSpc>
              <a:spcBef>
                <a:spcPct val="0"/>
              </a:spcBef>
            </a:pPr>
            <a:endParaRPr lang="en-US" sz="2800" dirty="0">
              <a:solidFill>
                <a:srgbClr val="474A53"/>
              </a:solidFill>
              <a:latin typeface="DM Sans"/>
              <a:ea typeface="DM Sans"/>
              <a:cs typeface="DM Sans"/>
              <a:sym typeface="DM Sans"/>
            </a:endParaRPr>
          </a:p>
          <a:p>
            <a:pPr>
              <a:lnSpc>
                <a:spcPts val="3640"/>
              </a:lnSpc>
              <a:spcBef>
                <a:spcPct val="0"/>
              </a:spcBef>
            </a:pPr>
            <a:r>
              <a:rPr lang="en-US" sz="2800" dirty="0">
                <a:solidFill>
                  <a:srgbClr val="474A53"/>
                </a:solidFill>
                <a:latin typeface="DM Sans"/>
                <a:ea typeface="DM Sans"/>
                <a:cs typeface="DM Sans"/>
                <a:sym typeface="DM Sans"/>
              </a:rPr>
              <a:t>Overall, this analysis not only illustrates current patterns but also sets the stage for future research and modeling.</a:t>
            </a:r>
            <a:endParaRPr lang="en-US" sz="2400" dirty="0">
              <a:solidFill>
                <a:srgbClr val="474A53"/>
              </a:solidFill>
              <a:latin typeface="DM Sans"/>
              <a:ea typeface="DM Sans"/>
              <a:cs typeface="DM Sans"/>
              <a:sym typeface="DM Sans"/>
            </a:endParaRPr>
          </a:p>
          <a:p>
            <a:pPr>
              <a:lnSpc>
                <a:spcPts val="3640"/>
              </a:lnSpc>
              <a:spcBef>
                <a:spcPct val="0"/>
              </a:spcBef>
            </a:pPr>
            <a:endParaRPr lang="en-US" sz="2800" dirty="0">
              <a:solidFill>
                <a:srgbClr val="474A53"/>
              </a:solidFill>
              <a:latin typeface="DM Sans"/>
              <a:ea typeface="DM Sans"/>
              <a:cs typeface="DM Sans"/>
              <a:sym typeface="DM Sans"/>
            </a:endParaRPr>
          </a:p>
        </p:txBody>
      </p:sp>
    </p:spTree>
    <p:extLst>
      <p:ext uri="{BB962C8B-B14F-4D97-AF65-F5344CB8AC3E}">
        <p14:creationId xmlns:p14="http://schemas.microsoft.com/office/powerpoint/2010/main" val="2736903535"/>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641346" y="6951854"/>
            <a:ext cx="4178745" cy="4953254"/>
          </a:xfrm>
          <a:custGeom>
            <a:avLst/>
            <a:gdLst/>
            <a:ahLst/>
            <a:cxnLst/>
            <a:rect l="l" t="t" r="r" b="b"/>
            <a:pathLst>
              <a:path w="4178745" h="4953254">
                <a:moveTo>
                  <a:pt x="0" y="0"/>
                </a:moveTo>
                <a:lnTo>
                  <a:pt x="4178746" y="0"/>
                </a:lnTo>
                <a:lnTo>
                  <a:pt x="4178746" y="4953254"/>
                </a:lnTo>
                <a:lnTo>
                  <a:pt x="0" y="4953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3771138">
            <a:off x="15635300" y="-1854681"/>
            <a:ext cx="4601363" cy="5454202"/>
          </a:xfrm>
          <a:custGeom>
            <a:avLst/>
            <a:gdLst/>
            <a:ahLst/>
            <a:cxnLst/>
            <a:rect l="l" t="t" r="r" b="b"/>
            <a:pathLst>
              <a:path w="4601363" h="5454202">
                <a:moveTo>
                  <a:pt x="0" y="0"/>
                </a:moveTo>
                <a:lnTo>
                  <a:pt x="4601363" y="0"/>
                </a:lnTo>
                <a:lnTo>
                  <a:pt x="4601363" y="5454202"/>
                </a:lnTo>
                <a:lnTo>
                  <a:pt x="0" y="54542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rot="-2215717">
            <a:off x="15650436" y="6390941"/>
            <a:ext cx="2194809" cy="4697061"/>
          </a:xfrm>
          <a:custGeom>
            <a:avLst/>
            <a:gdLst/>
            <a:ahLst/>
            <a:cxnLst/>
            <a:rect l="l" t="t" r="r" b="b"/>
            <a:pathLst>
              <a:path w="2194809" h="4697061">
                <a:moveTo>
                  <a:pt x="0" y="0"/>
                </a:moveTo>
                <a:lnTo>
                  <a:pt x="2194808" y="0"/>
                </a:lnTo>
                <a:lnTo>
                  <a:pt x="2194808" y="4697061"/>
                </a:lnTo>
                <a:lnTo>
                  <a:pt x="0" y="46970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TextBox 9"/>
          <p:cNvSpPr txBox="1"/>
          <p:nvPr/>
        </p:nvSpPr>
        <p:spPr>
          <a:xfrm>
            <a:off x="3710504" y="3336163"/>
            <a:ext cx="10866992" cy="2081958"/>
          </a:xfrm>
          <a:prstGeom prst="rect">
            <a:avLst/>
          </a:prstGeom>
        </p:spPr>
        <p:txBody>
          <a:bodyPr lIns="0" tIns="0" rIns="0" bIns="0" rtlCol="0" anchor="t">
            <a:spAutoFit/>
          </a:bodyPr>
          <a:lstStyle/>
          <a:p>
            <a:pPr algn="ctr">
              <a:lnSpc>
                <a:spcPts val="17330"/>
              </a:lnSpc>
            </a:pPr>
            <a:r>
              <a:rPr lang="en-US" sz="11553" spc="577">
                <a:solidFill>
                  <a:srgbClr val="474A53"/>
                </a:solidFill>
                <a:latin typeface="Knewave"/>
                <a:ea typeface="Knewave"/>
                <a:cs typeface="Knewave"/>
                <a:sym typeface="Knewave"/>
              </a:rPr>
              <a:t>THANK YOU</a:t>
            </a: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23DBAC48-B16A-1981-6CF3-0446D12B9D5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0A49BF4-F006-C327-C97B-A15495FE8E36}"/>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CDBB7F96-E836-7F80-1B56-BCB5EB02E76E}"/>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7706689A-80CF-E1D9-EA94-EE5CC582EF16}"/>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6C4AC5F-B58C-8C01-3907-AA532C9DA3D1}"/>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E0632A5B-F945-9F30-B3B3-4E6CCEAC589A}"/>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CC753DBB-67AA-C145-8465-6C351F6CC983}"/>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A9AA13D2-BC27-34C6-C42D-13B6AE7748FE}"/>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7E76E223-2AAB-AA57-A0CC-F030EB42C232}"/>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5580A577-755D-5CF9-F374-1EE1342B23DB}"/>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65FC7532-B1D1-9651-DDB3-FA451D14877B}"/>
              </a:ext>
            </a:extLst>
          </p:cNvPr>
          <p:cNvSpPr txBox="1"/>
          <p:nvPr/>
        </p:nvSpPr>
        <p:spPr>
          <a:xfrm>
            <a:off x="2710909" y="3626126"/>
            <a:ext cx="12866182" cy="5050806"/>
          </a:xfrm>
          <a:prstGeom prst="rect">
            <a:avLst/>
          </a:prstGeom>
        </p:spPr>
        <p:txBody>
          <a:bodyPr lIns="0" tIns="0" rIns="0" bIns="0" rtlCol="0" anchor="t">
            <a:spAutoFit/>
          </a:bodyPr>
          <a:lstStyle/>
          <a:p>
            <a:pPr>
              <a:lnSpc>
                <a:spcPts val="3640"/>
              </a:lnSpc>
              <a:spcBef>
                <a:spcPct val="0"/>
              </a:spcBef>
            </a:pPr>
            <a:r>
              <a:rPr lang="en-US" sz="3200" b="1" dirty="0">
                <a:solidFill>
                  <a:srgbClr val="474A53"/>
                </a:solidFill>
                <a:latin typeface="DM Sans"/>
                <a:ea typeface="DM Sans"/>
                <a:cs typeface="DM Sans"/>
                <a:sym typeface="DM Sans"/>
              </a:rPr>
              <a:t>Column Information:</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1. </a:t>
            </a:r>
            <a:r>
              <a:rPr lang="en-US" sz="2400" b="1" dirty="0">
                <a:solidFill>
                  <a:srgbClr val="474A53"/>
                </a:solidFill>
                <a:latin typeface="DM Sans"/>
                <a:ea typeface="DM Sans"/>
                <a:cs typeface="DM Sans"/>
                <a:sym typeface="DM Sans"/>
              </a:rPr>
              <a:t>User ID: </a:t>
            </a:r>
            <a:r>
              <a:rPr lang="en-US" sz="2400" dirty="0">
                <a:solidFill>
                  <a:srgbClr val="474A53"/>
                </a:solidFill>
                <a:latin typeface="DM Sans"/>
                <a:ea typeface="DM Sans"/>
                <a:cs typeface="DM Sans"/>
                <a:sym typeface="DM Sans"/>
              </a:rPr>
              <a:t>Unique identifier for each user</a:t>
            </a:r>
          </a:p>
          <a:p>
            <a:pPr>
              <a:lnSpc>
                <a:spcPts val="3640"/>
              </a:lnSpc>
              <a:spcBef>
                <a:spcPct val="0"/>
              </a:spcBef>
            </a:pPr>
            <a:r>
              <a:rPr lang="en-US" sz="2400" dirty="0">
                <a:solidFill>
                  <a:srgbClr val="474A53"/>
                </a:solidFill>
                <a:latin typeface="DM Sans"/>
                <a:ea typeface="DM Sans"/>
                <a:cs typeface="DM Sans"/>
                <a:sym typeface="DM Sans"/>
              </a:rPr>
              <a:t>	2. </a:t>
            </a:r>
            <a:r>
              <a:rPr lang="en-US" sz="2400" b="1" dirty="0">
                <a:solidFill>
                  <a:srgbClr val="474A53"/>
                </a:solidFill>
                <a:latin typeface="DM Sans"/>
                <a:ea typeface="DM Sans"/>
                <a:cs typeface="DM Sans"/>
                <a:sym typeface="DM Sans"/>
              </a:rPr>
              <a:t>User Name: </a:t>
            </a:r>
            <a:r>
              <a:rPr lang="en-US" sz="2400" dirty="0">
                <a:solidFill>
                  <a:srgbClr val="474A53"/>
                </a:solidFill>
                <a:latin typeface="DM Sans"/>
                <a:ea typeface="DM Sans"/>
                <a:cs typeface="DM Sans"/>
                <a:sym typeface="DM Sans"/>
              </a:rPr>
              <a:t>Name of the user</a:t>
            </a:r>
          </a:p>
          <a:p>
            <a:pPr lvl="2">
              <a:lnSpc>
                <a:spcPts val="3640"/>
              </a:lnSpc>
              <a:spcBef>
                <a:spcPct val="0"/>
              </a:spcBef>
            </a:pPr>
            <a:r>
              <a:rPr lang="en-US" sz="2400" dirty="0">
                <a:solidFill>
                  <a:srgbClr val="474A53"/>
                </a:solidFill>
                <a:latin typeface="DM Sans"/>
                <a:ea typeface="DM Sans"/>
                <a:cs typeface="DM Sans"/>
                <a:sym typeface="DM Sans"/>
              </a:rPr>
              <a:t>3. </a:t>
            </a:r>
            <a:r>
              <a:rPr lang="en-US" sz="2400" b="1" dirty="0">
                <a:solidFill>
                  <a:srgbClr val="474A53"/>
                </a:solidFill>
                <a:latin typeface="DM Sans"/>
                <a:ea typeface="DM Sans"/>
                <a:cs typeface="DM Sans"/>
                <a:sym typeface="DM Sans"/>
              </a:rPr>
              <a:t>Driver Name: </a:t>
            </a:r>
            <a:r>
              <a:rPr lang="en-US" sz="2400" dirty="0">
                <a:solidFill>
                  <a:srgbClr val="474A53"/>
                </a:solidFill>
                <a:latin typeface="DM Sans"/>
                <a:ea typeface="DM Sans"/>
                <a:cs typeface="DM Sans"/>
                <a:sym typeface="DM Sans"/>
              </a:rPr>
              <a:t>Name of the driver</a:t>
            </a:r>
          </a:p>
          <a:p>
            <a:pPr lvl="2">
              <a:lnSpc>
                <a:spcPts val="3640"/>
              </a:lnSpc>
              <a:spcBef>
                <a:spcPct val="0"/>
              </a:spcBef>
            </a:pPr>
            <a:r>
              <a:rPr lang="en-US" sz="2400" dirty="0">
                <a:solidFill>
                  <a:srgbClr val="474A53"/>
                </a:solidFill>
                <a:latin typeface="DM Sans"/>
                <a:ea typeface="DM Sans"/>
                <a:cs typeface="DM Sans"/>
                <a:sym typeface="DM Sans"/>
              </a:rPr>
              <a:t>4. </a:t>
            </a:r>
            <a:r>
              <a:rPr lang="en-US" sz="2400" b="1" dirty="0">
                <a:solidFill>
                  <a:srgbClr val="474A53"/>
                </a:solidFill>
                <a:latin typeface="DM Sans"/>
                <a:ea typeface="DM Sans"/>
                <a:cs typeface="DM Sans"/>
                <a:sym typeface="DM Sans"/>
              </a:rPr>
              <a:t>Car Condition: </a:t>
            </a:r>
            <a:r>
              <a:rPr lang="en-US" sz="2400" dirty="0">
                <a:solidFill>
                  <a:srgbClr val="474A53"/>
                </a:solidFill>
                <a:latin typeface="DM Sans"/>
                <a:ea typeface="DM Sans"/>
                <a:cs typeface="DM Sans"/>
                <a:sym typeface="DM Sans"/>
              </a:rPr>
              <a:t>Condition of the car</a:t>
            </a:r>
          </a:p>
          <a:p>
            <a:pPr lvl="2">
              <a:lnSpc>
                <a:spcPts val="3640"/>
              </a:lnSpc>
              <a:spcBef>
                <a:spcPct val="0"/>
              </a:spcBef>
            </a:pPr>
            <a:r>
              <a:rPr lang="en-US" sz="2400" dirty="0">
                <a:solidFill>
                  <a:srgbClr val="474A53"/>
                </a:solidFill>
                <a:latin typeface="DM Sans"/>
                <a:ea typeface="DM Sans"/>
                <a:cs typeface="DM Sans"/>
                <a:sym typeface="DM Sans"/>
              </a:rPr>
              <a:t>5. </a:t>
            </a:r>
            <a:r>
              <a:rPr lang="en-US" sz="2400" b="1" dirty="0">
                <a:solidFill>
                  <a:srgbClr val="474A53"/>
                </a:solidFill>
                <a:latin typeface="DM Sans"/>
                <a:ea typeface="DM Sans"/>
                <a:cs typeface="DM Sans"/>
                <a:sym typeface="DM Sans"/>
              </a:rPr>
              <a:t>Weather: </a:t>
            </a:r>
            <a:r>
              <a:rPr lang="en-US" sz="2400" dirty="0">
                <a:solidFill>
                  <a:srgbClr val="474A53"/>
                </a:solidFill>
                <a:latin typeface="DM Sans"/>
                <a:ea typeface="DM Sans"/>
                <a:cs typeface="DM Sans"/>
                <a:sym typeface="DM Sans"/>
              </a:rPr>
              <a:t>Weather conditions during the ride</a:t>
            </a:r>
          </a:p>
          <a:p>
            <a:pPr lvl="2">
              <a:lnSpc>
                <a:spcPts val="3640"/>
              </a:lnSpc>
              <a:spcBef>
                <a:spcPct val="0"/>
              </a:spcBef>
            </a:pPr>
            <a:r>
              <a:rPr lang="en-US" sz="2400" dirty="0">
                <a:solidFill>
                  <a:srgbClr val="474A53"/>
                </a:solidFill>
                <a:latin typeface="DM Sans"/>
                <a:ea typeface="DM Sans"/>
                <a:cs typeface="DM Sans"/>
                <a:sym typeface="DM Sans"/>
              </a:rPr>
              <a:t>6. </a:t>
            </a:r>
            <a:r>
              <a:rPr lang="en-US" sz="2400" b="1" dirty="0">
                <a:solidFill>
                  <a:srgbClr val="474A53"/>
                </a:solidFill>
                <a:latin typeface="DM Sans"/>
                <a:ea typeface="DM Sans"/>
                <a:cs typeface="DM Sans"/>
                <a:sym typeface="DM Sans"/>
              </a:rPr>
              <a:t>Traffic Condition: </a:t>
            </a:r>
            <a:r>
              <a:rPr lang="en-US" sz="2400" dirty="0">
                <a:solidFill>
                  <a:srgbClr val="474A53"/>
                </a:solidFill>
                <a:latin typeface="DM Sans"/>
                <a:ea typeface="DM Sans"/>
                <a:cs typeface="DM Sans"/>
                <a:sym typeface="DM Sans"/>
              </a:rPr>
              <a:t>Traffic conditions during the ride</a:t>
            </a:r>
          </a:p>
          <a:p>
            <a:pPr lvl="2">
              <a:lnSpc>
                <a:spcPts val="3640"/>
              </a:lnSpc>
              <a:spcBef>
                <a:spcPct val="0"/>
              </a:spcBef>
            </a:pPr>
            <a:r>
              <a:rPr lang="en-US" sz="2400" dirty="0">
                <a:solidFill>
                  <a:srgbClr val="474A53"/>
                </a:solidFill>
                <a:latin typeface="DM Sans"/>
                <a:ea typeface="DM Sans"/>
                <a:cs typeface="DM Sans"/>
                <a:sym typeface="DM Sans"/>
              </a:rPr>
              <a:t>7. </a:t>
            </a:r>
            <a:r>
              <a:rPr lang="en-US" sz="2400" b="1" dirty="0">
                <a:solidFill>
                  <a:srgbClr val="474A53"/>
                </a:solidFill>
                <a:latin typeface="DM Sans"/>
                <a:ea typeface="DM Sans"/>
                <a:cs typeface="DM Sans"/>
                <a:sym typeface="DM Sans"/>
              </a:rPr>
              <a:t>Ride ID: </a:t>
            </a:r>
            <a:r>
              <a:rPr lang="en-US" sz="2400" dirty="0">
                <a:solidFill>
                  <a:srgbClr val="474A53"/>
                </a:solidFill>
                <a:latin typeface="DM Sans"/>
                <a:ea typeface="DM Sans"/>
                <a:cs typeface="DM Sans"/>
                <a:sym typeface="DM Sans"/>
              </a:rPr>
              <a:t>Unique identifier for each ride</a:t>
            </a:r>
          </a:p>
          <a:p>
            <a:pPr lvl="2">
              <a:lnSpc>
                <a:spcPts val="3640"/>
              </a:lnSpc>
              <a:spcBef>
                <a:spcPct val="0"/>
              </a:spcBef>
            </a:pPr>
            <a:r>
              <a:rPr lang="en-US" sz="2400" dirty="0">
                <a:solidFill>
                  <a:srgbClr val="474A53"/>
                </a:solidFill>
                <a:latin typeface="DM Sans"/>
                <a:ea typeface="DM Sans"/>
                <a:cs typeface="DM Sans"/>
                <a:sym typeface="DM Sans"/>
              </a:rPr>
              <a:t>8. </a:t>
            </a:r>
            <a:r>
              <a:rPr lang="en-US" sz="2400" b="1" dirty="0">
                <a:solidFill>
                  <a:srgbClr val="474A53"/>
                </a:solidFill>
                <a:latin typeface="DM Sans"/>
                <a:ea typeface="DM Sans"/>
                <a:cs typeface="DM Sans"/>
                <a:sym typeface="DM Sans"/>
              </a:rPr>
              <a:t>Fare Amount: </a:t>
            </a:r>
            <a:r>
              <a:rPr lang="en-US" sz="2400" dirty="0">
                <a:solidFill>
                  <a:srgbClr val="474A53"/>
                </a:solidFill>
                <a:latin typeface="DM Sans"/>
                <a:ea typeface="DM Sans"/>
                <a:cs typeface="DM Sans"/>
                <a:sym typeface="DM Sans"/>
              </a:rPr>
              <a:t>Fare amount for the ride</a:t>
            </a:r>
          </a:p>
          <a:p>
            <a:pPr lvl="2">
              <a:lnSpc>
                <a:spcPts val="3640"/>
              </a:lnSpc>
              <a:spcBef>
                <a:spcPct val="0"/>
              </a:spcBef>
            </a:pPr>
            <a:r>
              <a:rPr lang="en-US" sz="2400" dirty="0">
                <a:solidFill>
                  <a:srgbClr val="474A53"/>
                </a:solidFill>
                <a:latin typeface="DM Sans"/>
                <a:ea typeface="DM Sans"/>
                <a:cs typeface="DM Sans"/>
                <a:sym typeface="DM Sans"/>
              </a:rPr>
              <a:t>9. </a:t>
            </a:r>
            <a:r>
              <a:rPr lang="en-US" sz="2400" b="1" dirty="0">
                <a:solidFill>
                  <a:srgbClr val="474A53"/>
                </a:solidFill>
                <a:latin typeface="DM Sans"/>
                <a:ea typeface="DM Sans"/>
                <a:cs typeface="DM Sans"/>
                <a:sym typeface="DM Sans"/>
              </a:rPr>
              <a:t>Pickup Datetime: </a:t>
            </a:r>
            <a:r>
              <a:rPr lang="en-US" sz="2400" dirty="0">
                <a:solidFill>
                  <a:srgbClr val="474A53"/>
                </a:solidFill>
                <a:latin typeface="DM Sans"/>
                <a:ea typeface="DM Sans"/>
                <a:cs typeface="DM Sans"/>
                <a:sym typeface="DM Sans"/>
              </a:rPr>
              <a:t>Datetime when the ride was requested</a:t>
            </a:r>
          </a:p>
          <a:p>
            <a:pPr lvl="2">
              <a:lnSpc>
                <a:spcPts val="3640"/>
              </a:lnSpc>
              <a:spcBef>
                <a:spcPct val="0"/>
              </a:spcBef>
            </a:pPr>
            <a:r>
              <a:rPr lang="en-US" sz="2400" dirty="0">
                <a:solidFill>
                  <a:srgbClr val="474A53"/>
                </a:solidFill>
                <a:latin typeface="DM Sans"/>
                <a:ea typeface="DM Sans"/>
                <a:cs typeface="DM Sans"/>
                <a:sym typeface="DM Sans"/>
              </a:rPr>
              <a:t>10. </a:t>
            </a:r>
            <a:r>
              <a:rPr lang="en-US" sz="2400" b="1" dirty="0">
                <a:solidFill>
                  <a:srgbClr val="474A53"/>
                </a:solidFill>
                <a:latin typeface="DM Sans"/>
                <a:ea typeface="DM Sans"/>
                <a:cs typeface="DM Sans"/>
                <a:sym typeface="DM Sans"/>
              </a:rPr>
              <a:t>Pickup Longitude: </a:t>
            </a:r>
            <a:r>
              <a:rPr lang="en-US" sz="2400" dirty="0">
                <a:solidFill>
                  <a:srgbClr val="474A53"/>
                </a:solidFill>
                <a:latin typeface="DM Sans"/>
                <a:ea typeface="DM Sans"/>
                <a:cs typeface="DM Sans"/>
                <a:sym typeface="DM Sans"/>
              </a:rPr>
              <a:t>Longitude of the pickup location</a:t>
            </a:r>
          </a:p>
        </p:txBody>
      </p:sp>
    </p:spTree>
    <p:extLst>
      <p:ext uri="{BB962C8B-B14F-4D97-AF65-F5344CB8AC3E}">
        <p14:creationId xmlns:p14="http://schemas.microsoft.com/office/powerpoint/2010/main" val="1028718087"/>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48414"/>
            <a:ext cx="16230600" cy="8390172"/>
            <a:chOff x="0" y="0"/>
            <a:chExt cx="4274726" cy="2209757"/>
          </a:xfrm>
        </p:grpSpPr>
        <p:sp>
          <p:nvSpPr>
            <p:cNvPr id="3" name="Freeform 3"/>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p:cNvSpPr txBox="1"/>
          <p:nvPr/>
        </p:nvSpPr>
        <p:spPr>
          <a:xfrm>
            <a:off x="2710909" y="3626126"/>
            <a:ext cx="12866182" cy="5050806"/>
          </a:xfrm>
          <a:prstGeom prst="rect">
            <a:avLst/>
          </a:prstGeom>
        </p:spPr>
        <p:txBody>
          <a:bodyPr lIns="0" tIns="0" rIns="0" bIns="0" rtlCol="0" anchor="t">
            <a:spAutoFit/>
          </a:bodyPr>
          <a:lstStyle/>
          <a:p>
            <a:pPr>
              <a:lnSpc>
                <a:spcPts val="3640"/>
              </a:lnSpc>
              <a:spcBef>
                <a:spcPct val="0"/>
              </a:spcBef>
            </a:pPr>
            <a:r>
              <a:rPr lang="en-US" sz="3200" b="1" dirty="0">
                <a:solidFill>
                  <a:srgbClr val="474A53"/>
                </a:solidFill>
                <a:latin typeface="DM Sans"/>
                <a:ea typeface="DM Sans"/>
                <a:cs typeface="DM Sans"/>
                <a:sym typeface="DM Sans"/>
              </a:rPr>
              <a:t>Column Information:</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11. </a:t>
            </a:r>
            <a:r>
              <a:rPr lang="en-US" sz="2400" b="1" dirty="0">
                <a:solidFill>
                  <a:srgbClr val="474A53"/>
                </a:solidFill>
                <a:latin typeface="DM Sans"/>
                <a:ea typeface="DM Sans"/>
                <a:cs typeface="DM Sans"/>
                <a:sym typeface="DM Sans"/>
              </a:rPr>
              <a:t>Pickup Latitude: </a:t>
            </a:r>
            <a:r>
              <a:rPr lang="en-US" sz="2400" dirty="0">
                <a:solidFill>
                  <a:srgbClr val="474A53"/>
                </a:solidFill>
                <a:latin typeface="DM Sans"/>
                <a:ea typeface="DM Sans"/>
                <a:cs typeface="DM Sans"/>
                <a:sym typeface="DM Sans"/>
              </a:rPr>
              <a:t>Latitude of the pickup location </a:t>
            </a:r>
          </a:p>
          <a:p>
            <a:pPr>
              <a:lnSpc>
                <a:spcPts val="3640"/>
              </a:lnSpc>
              <a:spcBef>
                <a:spcPct val="0"/>
              </a:spcBef>
            </a:pPr>
            <a:r>
              <a:rPr lang="en-US" sz="2400" dirty="0">
                <a:solidFill>
                  <a:srgbClr val="474A53"/>
                </a:solidFill>
                <a:latin typeface="DM Sans"/>
                <a:ea typeface="DM Sans"/>
                <a:cs typeface="DM Sans"/>
                <a:sym typeface="DM Sans"/>
              </a:rPr>
              <a:t>	12. </a:t>
            </a:r>
            <a:r>
              <a:rPr lang="en-US" sz="2400" b="1" dirty="0">
                <a:solidFill>
                  <a:srgbClr val="474A53"/>
                </a:solidFill>
                <a:latin typeface="DM Sans"/>
                <a:ea typeface="DM Sans"/>
                <a:cs typeface="DM Sans"/>
                <a:sym typeface="DM Sans"/>
              </a:rPr>
              <a:t>Dropoff Longitude: </a:t>
            </a:r>
            <a:r>
              <a:rPr lang="en-US" sz="2400" dirty="0">
                <a:solidFill>
                  <a:srgbClr val="474A53"/>
                </a:solidFill>
                <a:latin typeface="DM Sans"/>
                <a:ea typeface="DM Sans"/>
                <a:cs typeface="DM Sans"/>
                <a:sym typeface="DM Sans"/>
              </a:rPr>
              <a:t>Longitude of the </a:t>
            </a:r>
            <a:r>
              <a:rPr lang="en-US" sz="2400" dirty="0" err="1">
                <a:solidFill>
                  <a:srgbClr val="474A53"/>
                </a:solidFill>
                <a:latin typeface="DM Sans"/>
                <a:ea typeface="DM Sans"/>
                <a:cs typeface="DM Sans"/>
                <a:sym typeface="DM Sans"/>
              </a:rPr>
              <a:t>dropoff</a:t>
            </a:r>
            <a:r>
              <a:rPr lang="en-US" sz="2400" dirty="0">
                <a:solidFill>
                  <a:srgbClr val="474A53"/>
                </a:solidFill>
                <a:latin typeface="DM Sans"/>
                <a:ea typeface="DM Sans"/>
                <a:cs typeface="DM Sans"/>
                <a:sym typeface="DM Sans"/>
              </a:rPr>
              <a:t> location</a:t>
            </a:r>
          </a:p>
          <a:p>
            <a:pPr>
              <a:lnSpc>
                <a:spcPts val="3640"/>
              </a:lnSpc>
              <a:spcBef>
                <a:spcPct val="0"/>
              </a:spcBef>
            </a:pPr>
            <a:r>
              <a:rPr lang="en-US" sz="2400" dirty="0">
                <a:solidFill>
                  <a:srgbClr val="474A53"/>
                </a:solidFill>
                <a:latin typeface="DM Sans"/>
                <a:ea typeface="DM Sans"/>
                <a:cs typeface="DM Sans"/>
                <a:sym typeface="DM Sans"/>
              </a:rPr>
              <a:t>	13. </a:t>
            </a:r>
            <a:r>
              <a:rPr lang="en-US" sz="2400" b="1" dirty="0">
                <a:solidFill>
                  <a:srgbClr val="474A53"/>
                </a:solidFill>
                <a:latin typeface="DM Sans"/>
                <a:ea typeface="DM Sans"/>
                <a:cs typeface="DM Sans"/>
                <a:sym typeface="DM Sans"/>
              </a:rPr>
              <a:t>Dropoff Latitude: </a:t>
            </a:r>
            <a:r>
              <a:rPr lang="en-US" sz="2400" dirty="0">
                <a:solidFill>
                  <a:srgbClr val="474A53"/>
                </a:solidFill>
                <a:latin typeface="DM Sans"/>
                <a:ea typeface="DM Sans"/>
                <a:cs typeface="DM Sans"/>
                <a:sym typeface="DM Sans"/>
              </a:rPr>
              <a:t>Latitude of the </a:t>
            </a:r>
            <a:r>
              <a:rPr lang="en-US" sz="2400" dirty="0" err="1">
                <a:solidFill>
                  <a:srgbClr val="474A53"/>
                </a:solidFill>
                <a:latin typeface="DM Sans"/>
                <a:ea typeface="DM Sans"/>
                <a:cs typeface="DM Sans"/>
                <a:sym typeface="DM Sans"/>
              </a:rPr>
              <a:t>dropoff</a:t>
            </a:r>
            <a:r>
              <a:rPr lang="en-US" sz="2400" dirty="0">
                <a:solidFill>
                  <a:srgbClr val="474A53"/>
                </a:solidFill>
                <a:latin typeface="DM Sans"/>
                <a:ea typeface="DM Sans"/>
                <a:cs typeface="DM Sans"/>
                <a:sym typeface="DM Sans"/>
              </a:rPr>
              <a:t> location</a:t>
            </a:r>
          </a:p>
          <a:p>
            <a:pPr lvl="2">
              <a:lnSpc>
                <a:spcPts val="3640"/>
              </a:lnSpc>
              <a:spcBef>
                <a:spcPct val="0"/>
              </a:spcBef>
            </a:pPr>
            <a:r>
              <a:rPr lang="en-US" sz="2400" dirty="0">
                <a:solidFill>
                  <a:srgbClr val="474A53"/>
                </a:solidFill>
                <a:latin typeface="DM Sans"/>
                <a:ea typeface="DM Sans"/>
                <a:cs typeface="DM Sans"/>
                <a:sym typeface="DM Sans"/>
              </a:rPr>
              <a:t>14. </a:t>
            </a:r>
            <a:r>
              <a:rPr lang="en-US" sz="2400" b="1" dirty="0">
                <a:solidFill>
                  <a:srgbClr val="474A53"/>
                </a:solidFill>
                <a:latin typeface="DM Sans"/>
                <a:ea typeface="DM Sans"/>
                <a:cs typeface="DM Sans"/>
                <a:sym typeface="DM Sans"/>
              </a:rPr>
              <a:t>Passenger Count: </a:t>
            </a:r>
            <a:r>
              <a:rPr lang="en-US" sz="2400" dirty="0">
                <a:solidFill>
                  <a:srgbClr val="474A53"/>
                </a:solidFill>
                <a:latin typeface="DM Sans"/>
                <a:ea typeface="DM Sans"/>
                <a:cs typeface="DM Sans"/>
                <a:sym typeface="DM Sans"/>
              </a:rPr>
              <a:t>Number of passengers in the ride</a:t>
            </a:r>
          </a:p>
          <a:p>
            <a:pPr lvl="2">
              <a:lnSpc>
                <a:spcPts val="3640"/>
              </a:lnSpc>
              <a:spcBef>
                <a:spcPct val="0"/>
              </a:spcBef>
            </a:pPr>
            <a:r>
              <a:rPr lang="en-US" sz="2400" dirty="0">
                <a:solidFill>
                  <a:srgbClr val="474A53"/>
                </a:solidFill>
                <a:latin typeface="DM Sans"/>
                <a:ea typeface="DM Sans"/>
                <a:cs typeface="DM Sans"/>
                <a:sym typeface="DM Sans"/>
              </a:rPr>
              <a:t>15. </a:t>
            </a:r>
            <a:r>
              <a:rPr lang="en-US" sz="2400" b="1" dirty="0">
                <a:solidFill>
                  <a:srgbClr val="474A53"/>
                </a:solidFill>
                <a:latin typeface="DM Sans"/>
                <a:ea typeface="DM Sans"/>
                <a:cs typeface="DM Sans"/>
                <a:sym typeface="DM Sans"/>
              </a:rPr>
              <a:t>Request Hour: </a:t>
            </a:r>
            <a:r>
              <a:rPr lang="en-US" sz="2400" dirty="0">
                <a:solidFill>
                  <a:srgbClr val="474A53"/>
                </a:solidFill>
                <a:latin typeface="DM Sans"/>
                <a:ea typeface="DM Sans"/>
                <a:cs typeface="DM Sans"/>
                <a:sym typeface="DM Sans"/>
              </a:rPr>
              <a:t>Hour when the ride was requested</a:t>
            </a:r>
          </a:p>
          <a:p>
            <a:pPr lvl="2">
              <a:lnSpc>
                <a:spcPts val="3640"/>
              </a:lnSpc>
              <a:spcBef>
                <a:spcPct val="0"/>
              </a:spcBef>
            </a:pPr>
            <a:r>
              <a:rPr lang="en-US" sz="2400" dirty="0">
                <a:solidFill>
                  <a:srgbClr val="474A53"/>
                </a:solidFill>
                <a:latin typeface="DM Sans"/>
                <a:ea typeface="DM Sans"/>
                <a:cs typeface="DM Sans"/>
                <a:sym typeface="DM Sans"/>
              </a:rPr>
              <a:t>16. </a:t>
            </a:r>
            <a:r>
              <a:rPr lang="en-US" sz="2400" b="1" dirty="0">
                <a:solidFill>
                  <a:srgbClr val="474A53"/>
                </a:solidFill>
                <a:latin typeface="DM Sans"/>
                <a:ea typeface="DM Sans"/>
                <a:cs typeface="DM Sans"/>
                <a:sym typeface="DM Sans"/>
              </a:rPr>
              <a:t>Request Day: </a:t>
            </a:r>
            <a:r>
              <a:rPr lang="en-US" sz="2400" dirty="0">
                <a:solidFill>
                  <a:srgbClr val="474A53"/>
                </a:solidFill>
                <a:latin typeface="DM Sans"/>
                <a:ea typeface="DM Sans"/>
                <a:cs typeface="DM Sans"/>
                <a:sym typeface="DM Sans"/>
              </a:rPr>
              <a:t>Day when the ride was requested</a:t>
            </a:r>
          </a:p>
          <a:p>
            <a:pPr lvl="2">
              <a:lnSpc>
                <a:spcPts val="3640"/>
              </a:lnSpc>
              <a:spcBef>
                <a:spcPct val="0"/>
              </a:spcBef>
            </a:pPr>
            <a:r>
              <a:rPr lang="en-US" sz="2400" dirty="0">
                <a:solidFill>
                  <a:srgbClr val="474A53"/>
                </a:solidFill>
                <a:latin typeface="DM Sans"/>
                <a:ea typeface="DM Sans"/>
                <a:cs typeface="DM Sans"/>
                <a:sym typeface="DM Sans"/>
              </a:rPr>
              <a:t>17. </a:t>
            </a:r>
            <a:r>
              <a:rPr lang="en-US" sz="2400" b="1" dirty="0">
                <a:solidFill>
                  <a:srgbClr val="474A53"/>
                </a:solidFill>
                <a:latin typeface="DM Sans"/>
                <a:ea typeface="DM Sans"/>
                <a:cs typeface="DM Sans"/>
                <a:sym typeface="DM Sans"/>
              </a:rPr>
              <a:t>Request Month: </a:t>
            </a:r>
            <a:r>
              <a:rPr lang="en-US" sz="2400" dirty="0">
                <a:solidFill>
                  <a:srgbClr val="474A53"/>
                </a:solidFill>
                <a:latin typeface="DM Sans"/>
                <a:ea typeface="DM Sans"/>
                <a:cs typeface="DM Sans"/>
                <a:sym typeface="DM Sans"/>
              </a:rPr>
              <a:t>Month when the ride was requested</a:t>
            </a:r>
          </a:p>
          <a:p>
            <a:pPr lvl="2">
              <a:lnSpc>
                <a:spcPts val="3640"/>
              </a:lnSpc>
              <a:spcBef>
                <a:spcPct val="0"/>
              </a:spcBef>
            </a:pPr>
            <a:r>
              <a:rPr lang="en-US" sz="2400" dirty="0">
                <a:solidFill>
                  <a:srgbClr val="474A53"/>
                </a:solidFill>
                <a:latin typeface="DM Sans"/>
                <a:ea typeface="DM Sans"/>
                <a:cs typeface="DM Sans"/>
                <a:sym typeface="DM Sans"/>
              </a:rPr>
              <a:t>18. </a:t>
            </a:r>
            <a:r>
              <a:rPr lang="en-US" sz="2400" b="1" dirty="0">
                <a:solidFill>
                  <a:srgbClr val="474A53"/>
                </a:solidFill>
                <a:latin typeface="DM Sans"/>
                <a:ea typeface="DM Sans"/>
                <a:cs typeface="DM Sans"/>
                <a:sym typeface="DM Sans"/>
              </a:rPr>
              <a:t>Request Day of the Week: </a:t>
            </a:r>
            <a:r>
              <a:rPr lang="en-US" sz="2400" dirty="0">
                <a:solidFill>
                  <a:srgbClr val="474A53"/>
                </a:solidFill>
                <a:latin typeface="DM Sans"/>
                <a:ea typeface="DM Sans"/>
                <a:cs typeface="DM Sans"/>
                <a:sym typeface="DM Sans"/>
              </a:rPr>
              <a:t>Day of the week when the ride was requested</a:t>
            </a:r>
          </a:p>
          <a:p>
            <a:pPr lvl="2">
              <a:lnSpc>
                <a:spcPts val="3640"/>
              </a:lnSpc>
              <a:spcBef>
                <a:spcPct val="0"/>
              </a:spcBef>
            </a:pPr>
            <a:r>
              <a:rPr lang="en-US" sz="2400" dirty="0">
                <a:solidFill>
                  <a:srgbClr val="474A53"/>
                </a:solidFill>
                <a:latin typeface="DM Sans"/>
                <a:ea typeface="DM Sans"/>
                <a:cs typeface="DM Sans"/>
                <a:sym typeface="DM Sans"/>
              </a:rPr>
              <a:t>19. </a:t>
            </a:r>
            <a:r>
              <a:rPr lang="en-US" sz="2400" b="1" dirty="0">
                <a:solidFill>
                  <a:srgbClr val="474A53"/>
                </a:solidFill>
                <a:latin typeface="DM Sans"/>
                <a:ea typeface="DM Sans"/>
                <a:cs typeface="DM Sans"/>
                <a:sym typeface="DM Sans"/>
              </a:rPr>
              <a:t>Request Year: </a:t>
            </a:r>
            <a:r>
              <a:rPr lang="en-US" sz="2400" dirty="0">
                <a:solidFill>
                  <a:srgbClr val="474A53"/>
                </a:solidFill>
                <a:latin typeface="DM Sans"/>
                <a:ea typeface="DM Sans"/>
                <a:cs typeface="DM Sans"/>
                <a:sym typeface="DM Sans"/>
              </a:rPr>
              <a:t>Year when the ride was requested</a:t>
            </a:r>
          </a:p>
          <a:p>
            <a:pPr lvl="2">
              <a:lnSpc>
                <a:spcPts val="3640"/>
              </a:lnSpc>
              <a:spcBef>
                <a:spcPct val="0"/>
              </a:spcBef>
            </a:pPr>
            <a:r>
              <a:rPr lang="en-US" sz="2400" dirty="0">
                <a:solidFill>
                  <a:srgbClr val="474A53"/>
                </a:solidFill>
                <a:latin typeface="DM Sans"/>
                <a:ea typeface="DM Sans"/>
                <a:cs typeface="DM Sans"/>
                <a:sym typeface="DM Sans"/>
              </a:rPr>
              <a:t>20. </a:t>
            </a:r>
            <a:r>
              <a:rPr lang="en-US" sz="2400" b="1" dirty="0">
                <a:solidFill>
                  <a:srgbClr val="474A53"/>
                </a:solidFill>
                <a:latin typeface="DM Sans"/>
                <a:ea typeface="DM Sans"/>
                <a:cs typeface="DM Sans"/>
                <a:sym typeface="DM Sans"/>
              </a:rPr>
              <a:t>Distance from JFK Airport: </a:t>
            </a:r>
            <a:r>
              <a:rPr lang="en-US" sz="2400" dirty="0">
                <a:solidFill>
                  <a:srgbClr val="474A53"/>
                </a:solidFill>
                <a:latin typeface="DM Sans"/>
                <a:ea typeface="DM Sans"/>
                <a:cs typeface="DM Sans"/>
                <a:sym typeface="DM Sans"/>
              </a:rPr>
              <a:t>Distance from JFK airport to the pickup location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CDA13897-FD7E-EAA5-555D-9AF14A00339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1543F33-2DDF-9CF1-7215-D2B61ED14A4F}"/>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5E61266B-FA44-EF09-AF6F-10938D1F85BC}"/>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6F61D889-3B47-5386-4122-2C8D122AFBDA}"/>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1EAAB061-A2F2-B5F9-0AB2-6D2A989C8864}"/>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38DC2495-6311-FD2A-7093-CE2E276E1D93}"/>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F8EC50CF-EDCF-2F41-1E24-EDEF644AB09D}"/>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0CF649F7-90D7-50E7-6654-27057FEE0171}"/>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568032A7-A6F4-6E72-9C2E-204C0F7D1A59}"/>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F4DEE254-B86A-6E4A-8BEC-567620AD7A48}"/>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9C26CDEF-81E2-6CF7-7E3D-9B0B05EA4AB7}"/>
              </a:ext>
            </a:extLst>
          </p:cNvPr>
          <p:cNvSpPr txBox="1"/>
          <p:nvPr/>
        </p:nvSpPr>
        <p:spPr>
          <a:xfrm>
            <a:off x="2710908" y="3626126"/>
            <a:ext cx="13214891" cy="3204147"/>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a:ea typeface="DM Sans"/>
                <a:cs typeface="DM Sans"/>
                <a:sym typeface="DM Sans"/>
              </a:rPr>
              <a:t>Column Information:</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21. </a:t>
            </a:r>
            <a:r>
              <a:rPr lang="en-US" sz="2400" b="1" dirty="0">
                <a:solidFill>
                  <a:srgbClr val="474A53"/>
                </a:solidFill>
                <a:latin typeface="DM Sans"/>
                <a:ea typeface="DM Sans"/>
                <a:cs typeface="DM Sans"/>
                <a:sym typeface="DM Sans"/>
              </a:rPr>
              <a:t>Distance from EWR Airport: </a:t>
            </a:r>
            <a:r>
              <a:rPr lang="en-US" sz="2400" dirty="0">
                <a:solidFill>
                  <a:srgbClr val="474A53"/>
                </a:solidFill>
                <a:latin typeface="DM Sans"/>
                <a:ea typeface="DM Sans"/>
                <a:cs typeface="DM Sans"/>
                <a:sym typeface="DM Sans"/>
              </a:rPr>
              <a:t>Distance from EWR airport to the pickup location</a:t>
            </a:r>
          </a:p>
          <a:p>
            <a:pPr lvl="2">
              <a:lnSpc>
                <a:spcPts val="3640"/>
              </a:lnSpc>
              <a:spcBef>
                <a:spcPct val="0"/>
              </a:spcBef>
            </a:pPr>
            <a:r>
              <a:rPr lang="en-US" sz="2400" dirty="0">
                <a:solidFill>
                  <a:srgbClr val="474A53"/>
                </a:solidFill>
                <a:latin typeface="DM Sans"/>
                <a:ea typeface="DM Sans"/>
                <a:cs typeface="DM Sans"/>
                <a:sym typeface="DM Sans"/>
              </a:rPr>
              <a:t>22. </a:t>
            </a:r>
            <a:r>
              <a:rPr lang="en-US" sz="2400" b="1" dirty="0">
                <a:solidFill>
                  <a:srgbClr val="474A53"/>
                </a:solidFill>
                <a:latin typeface="DM Sans"/>
                <a:ea typeface="DM Sans"/>
                <a:cs typeface="DM Sans"/>
                <a:sym typeface="DM Sans"/>
              </a:rPr>
              <a:t>Distance from LGA Airport: </a:t>
            </a:r>
            <a:r>
              <a:rPr lang="en-US" sz="2400" dirty="0">
                <a:solidFill>
                  <a:srgbClr val="474A53"/>
                </a:solidFill>
                <a:latin typeface="DM Sans"/>
                <a:ea typeface="DM Sans"/>
                <a:cs typeface="DM Sans"/>
                <a:sym typeface="DM Sans"/>
              </a:rPr>
              <a:t>Distance from LGA airport to the pickup location</a:t>
            </a:r>
          </a:p>
          <a:p>
            <a:pPr lvl="2">
              <a:lnSpc>
                <a:spcPts val="3640"/>
              </a:lnSpc>
              <a:spcBef>
                <a:spcPct val="0"/>
              </a:spcBef>
            </a:pPr>
            <a:r>
              <a:rPr lang="en-US" sz="2400" dirty="0">
                <a:solidFill>
                  <a:srgbClr val="474A53"/>
                </a:solidFill>
                <a:latin typeface="DM Sans"/>
                <a:ea typeface="DM Sans"/>
                <a:cs typeface="DM Sans"/>
                <a:sym typeface="DM Sans"/>
              </a:rPr>
              <a:t>23. </a:t>
            </a:r>
            <a:r>
              <a:rPr lang="en-US" sz="2400" b="1" dirty="0">
                <a:solidFill>
                  <a:srgbClr val="474A53"/>
                </a:solidFill>
                <a:latin typeface="DM Sans"/>
                <a:ea typeface="DM Sans"/>
                <a:cs typeface="DM Sans"/>
                <a:sym typeface="DM Sans"/>
              </a:rPr>
              <a:t>Distance from SOL: </a:t>
            </a:r>
            <a:r>
              <a:rPr lang="en-US" sz="2400" dirty="0">
                <a:solidFill>
                  <a:srgbClr val="474A53"/>
                </a:solidFill>
                <a:latin typeface="DM Sans"/>
                <a:ea typeface="DM Sans"/>
                <a:cs typeface="DM Sans"/>
                <a:sym typeface="DM Sans"/>
              </a:rPr>
              <a:t>Distance from the Statue of Liberty to the pickup location</a:t>
            </a:r>
          </a:p>
          <a:p>
            <a:pPr lvl="2">
              <a:lnSpc>
                <a:spcPts val="3640"/>
              </a:lnSpc>
              <a:spcBef>
                <a:spcPct val="0"/>
              </a:spcBef>
            </a:pPr>
            <a:r>
              <a:rPr lang="en-US" sz="2400" dirty="0">
                <a:solidFill>
                  <a:srgbClr val="474A53"/>
                </a:solidFill>
                <a:latin typeface="DM Sans"/>
                <a:ea typeface="DM Sans"/>
                <a:cs typeface="DM Sans"/>
                <a:sym typeface="DM Sans"/>
              </a:rPr>
              <a:t>24. </a:t>
            </a:r>
            <a:r>
              <a:rPr lang="en-US" sz="2400" b="1" dirty="0">
                <a:solidFill>
                  <a:srgbClr val="474A53"/>
                </a:solidFill>
                <a:latin typeface="DM Sans"/>
                <a:ea typeface="DM Sans"/>
                <a:cs typeface="DM Sans"/>
                <a:sym typeface="DM Sans"/>
              </a:rPr>
              <a:t>Distance from NYC: </a:t>
            </a:r>
            <a:r>
              <a:rPr lang="en-US" sz="2400" dirty="0">
                <a:solidFill>
                  <a:srgbClr val="474A53"/>
                </a:solidFill>
                <a:latin typeface="DM Sans"/>
                <a:ea typeface="DM Sans"/>
                <a:cs typeface="DM Sans"/>
                <a:sym typeface="DM Sans"/>
              </a:rPr>
              <a:t>Distance from NYC to the pickup location</a:t>
            </a:r>
          </a:p>
          <a:p>
            <a:pPr lvl="2">
              <a:lnSpc>
                <a:spcPts val="3640"/>
              </a:lnSpc>
              <a:spcBef>
                <a:spcPct val="0"/>
              </a:spcBef>
            </a:pPr>
            <a:r>
              <a:rPr lang="en-US" sz="2400" dirty="0">
                <a:solidFill>
                  <a:srgbClr val="474A53"/>
                </a:solidFill>
                <a:latin typeface="DM Sans"/>
                <a:ea typeface="DM Sans"/>
                <a:cs typeface="DM Sans"/>
                <a:sym typeface="DM Sans"/>
              </a:rPr>
              <a:t>25. </a:t>
            </a:r>
            <a:r>
              <a:rPr lang="en-US" sz="2400" b="1" dirty="0">
                <a:solidFill>
                  <a:srgbClr val="474A53"/>
                </a:solidFill>
                <a:latin typeface="DM Sans"/>
                <a:ea typeface="DM Sans"/>
                <a:cs typeface="DM Sans"/>
                <a:sym typeface="DM Sans"/>
              </a:rPr>
              <a:t>Distance from Pickup to Destination: </a:t>
            </a:r>
            <a:r>
              <a:rPr lang="en-US" sz="2400" dirty="0">
                <a:solidFill>
                  <a:srgbClr val="474A53"/>
                </a:solidFill>
                <a:latin typeface="DM Sans"/>
                <a:ea typeface="DM Sans"/>
                <a:cs typeface="DM Sans"/>
                <a:sym typeface="DM Sans"/>
              </a:rPr>
              <a:t>Total distance of the ride</a:t>
            </a:r>
          </a:p>
          <a:p>
            <a:pPr lvl="2">
              <a:lnSpc>
                <a:spcPts val="3640"/>
              </a:lnSpc>
              <a:spcBef>
                <a:spcPct val="0"/>
              </a:spcBef>
            </a:pPr>
            <a:r>
              <a:rPr lang="en-US" sz="2400" dirty="0">
                <a:solidFill>
                  <a:srgbClr val="474A53"/>
                </a:solidFill>
                <a:latin typeface="DM Sans"/>
                <a:ea typeface="DM Sans"/>
                <a:cs typeface="DM Sans"/>
                <a:sym typeface="DM Sans"/>
              </a:rPr>
              <a:t>26. </a:t>
            </a:r>
            <a:r>
              <a:rPr lang="en-US" sz="2400" b="1" dirty="0">
                <a:solidFill>
                  <a:srgbClr val="474A53"/>
                </a:solidFill>
                <a:latin typeface="DM Sans"/>
                <a:ea typeface="DM Sans"/>
                <a:cs typeface="DM Sans"/>
                <a:sym typeface="DM Sans"/>
              </a:rPr>
              <a:t>Bearing: </a:t>
            </a:r>
            <a:r>
              <a:rPr lang="en-US" sz="2400" dirty="0">
                <a:solidFill>
                  <a:srgbClr val="474A53"/>
                </a:solidFill>
                <a:latin typeface="DM Sans"/>
                <a:ea typeface="DM Sans"/>
                <a:cs typeface="DM Sans"/>
                <a:sym typeface="DM Sans"/>
              </a:rPr>
              <a:t>Direction of the ride from start to end measured in angles</a:t>
            </a:r>
          </a:p>
        </p:txBody>
      </p:sp>
    </p:spTree>
    <p:extLst>
      <p:ext uri="{BB962C8B-B14F-4D97-AF65-F5344CB8AC3E}">
        <p14:creationId xmlns:p14="http://schemas.microsoft.com/office/powerpoint/2010/main" val="2974627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E78AAECE-C988-3B3A-EA6B-2DB9F99BD40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23229BB-5AF7-F139-7357-D4E86B79181A}"/>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2DB2E0E2-4DF9-859D-6190-8FBDBC220FAC}"/>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89568F3B-6A98-3747-633A-6CBECA29E74E}"/>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8920464C-06E9-7D2F-95B5-2679BD980563}"/>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0E4D2C20-BB6A-75AA-B889-CA6A6EC59FC5}"/>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08FABF95-EC12-2885-9217-C10857FF9F2C}"/>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C2B6FEB1-AE9B-1C51-965D-964F6DC66607}"/>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F372BAC4-FE27-7B28-DD05-5CF9248DD69C}"/>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4BE2CE2D-C3D3-16F0-BBF2-A3AF0771DBE5}"/>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D262162E-0821-3EA6-8C6E-12E8104BA2F4}"/>
              </a:ext>
            </a:extLst>
          </p:cNvPr>
          <p:cNvSpPr txBox="1"/>
          <p:nvPr/>
        </p:nvSpPr>
        <p:spPr>
          <a:xfrm>
            <a:off x="2710908" y="3626126"/>
            <a:ext cx="13672092" cy="4589141"/>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a:ea typeface="DM Sans"/>
                <a:cs typeface="DM Sans"/>
                <a:sym typeface="DM Sans"/>
              </a:rPr>
              <a:t>Observations:</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  Most columns have complete data with </a:t>
            </a:r>
            <a:r>
              <a:rPr lang="en-US" sz="2400" b="1" dirty="0">
                <a:solidFill>
                  <a:srgbClr val="474A53"/>
                </a:solidFill>
                <a:latin typeface="DM Sans"/>
                <a:ea typeface="DM Sans"/>
                <a:cs typeface="DM Sans"/>
                <a:sym typeface="DM Sans"/>
              </a:rPr>
              <a:t>500,000 non-null </a:t>
            </a:r>
            <a:r>
              <a:rPr lang="en-US" sz="2400" dirty="0">
                <a:solidFill>
                  <a:srgbClr val="474A53"/>
                </a:solidFill>
                <a:latin typeface="DM Sans"/>
                <a:ea typeface="DM Sans"/>
                <a:cs typeface="DM Sans"/>
                <a:sym typeface="DM Sans"/>
              </a:rPr>
              <a:t>entries.</a:t>
            </a:r>
          </a:p>
          <a:p>
            <a:pPr lvl="2">
              <a:lnSpc>
                <a:spcPts val="3640"/>
              </a:lnSpc>
              <a:spcBef>
                <a:spcPct val="0"/>
              </a:spcBef>
            </a:pPr>
            <a:r>
              <a:rPr lang="en-US" sz="2400" dirty="0">
                <a:solidFill>
                  <a:srgbClr val="474A53"/>
                </a:solidFill>
                <a:latin typeface="DM Sans"/>
                <a:ea typeface="DM Sans"/>
                <a:cs typeface="DM Sans"/>
                <a:sym typeface="DM Sans"/>
              </a:rPr>
              <a:t>-  Columns ‘Dropoff Longitude’, ‘Dropoff Latitude’, and All distance information columns </a:t>
            </a:r>
          </a:p>
          <a:p>
            <a:pPr lvl="2">
              <a:lnSpc>
                <a:spcPts val="3640"/>
              </a:lnSpc>
              <a:spcBef>
                <a:spcPct val="0"/>
              </a:spcBef>
            </a:pPr>
            <a:r>
              <a:rPr lang="en-US" sz="2400" dirty="0">
                <a:solidFill>
                  <a:srgbClr val="474A53"/>
                </a:solidFill>
                <a:latin typeface="DM Sans"/>
                <a:ea typeface="DM Sans"/>
                <a:cs typeface="DM Sans"/>
                <a:sym typeface="DM Sans"/>
              </a:rPr>
              <a:t>   have </a:t>
            </a:r>
            <a:r>
              <a:rPr lang="en-US" sz="2400" b="1" dirty="0">
                <a:solidFill>
                  <a:srgbClr val="474A53"/>
                </a:solidFill>
                <a:latin typeface="DM Sans"/>
                <a:ea typeface="DM Sans"/>
                <a:cs typeface="DM Sans"/>
                <a:sym typeface="DM Sans"/>
              </a:rPr>
              <a:t>5 missing values each</a:t>
            </a:r>
            <a:r>
              <a:rPr lang="en-US" sz="2400" dirty="0">
                <a:solidFill>
                  <a:srgbClr val="474A53"/>
                </a:solidFill>
                <a:latin typeface="DM Sans"/>
                <a:ea typeface="DM Sans"/>
                <a:cs typeface="DM Sans"/>
                <a:sym typeface="DM Sans"/>
              </a:rPr>
              <a:t>.</a:t>
            </a:r>
          </a:p>
          <a:p>
            <a:pPr lvl="2">
              <a:lnSpc>
                <a:spcPts val="3640"/>
              </a:lnSpc>
              <a:spcBef>
                <a:spcPct val="0"/>
              </a:spcBef>
            </a:pPr>
            <a:r>
              <a:rPr lang="en-US" sz="2400" dirty="0">
                <a:solidFill>
                  <a:srgbClr val="474A53"/>
                </a:solidFill>
                <a:latin typeface="DM Sans"/>
                <a:ea typeface="DM Sans"/>
                <a:cs typeface="DM Sans"/>
                <a:sym typeface="DM Sans"/>
              </a:rPr>
              <a:t>-  The dataset includes a mix of categorical and numerical data types.</a:t>
            </a:r>
          </a:p>
          <a:p>
            <a:pPr marL="1257300" lvl="2" indent="-342900">
              <a:lnSpc>
                <a:spcPts val="3640"/>
              </a:lnSpc>
              <a:spcBef>
                <a:spcPct val="0"/>
              </a:spcBef>
              <a:buFontTx/>
              <a:buChar char="-"/>
            </a:pPr>
            <a:r>
              <a:rPr lang="en-US" sz="2400" b="1" dirty="0">
                <a:solidFill>
                  <a:srgbClr val="474A53"/>
                </a:solidFill>
                <a:latin typeface="DM Sans"/>
                <a:ea typeface="DM Sans"/>
                <a:cs typeface="DM Sans"/>
                <a:sym typeface="DM Sans"/>
              </a:rPr>
              <a:t>No duplicate rows </a:t>
            </a:r>
            <a:r>
              <a:rPr lang="en-US" sz="2400" dirty="0">
                <a:solidFill>
                  <a:srgbClr val="474A53"/>
                </a:solidFill>
                <a:latin typeface="DM Sans"/>
                <a:ea typeface="DM Sans"/>
                <a:cs typeface="DM Sans"/>
                <a:sym typeface="DM Sans"/>
              </a:rPr>
              <a:t>are present as each ride has a unique identifier, ensuring all rides are</a:t>
            </a:r>
          </a:p>
          <a:p>
            <a:pPr lvl="2">
              <a:lnSpc>
                <a:spcPts val="3640"/>
              </a:lnSpc>
              <a:spcBef>
                <a:spcPct val="0"/>
              </a:spcBef>
            </a:pPr>
            <a:r>
              <a:rPr lang="en-US" sz="2400" dirty="0">
                <a:solidFill>
                  <a:srgbClr val="474A53"/>
                </a:solidFill>
                <a:latin typeface="DM Sans"/>
                <a:ea typeface="DM Sans"/>
                <a:cs typeface="DM Sans"/>
                <a:sym typeface="DM Sans"/>
              </a:rPr>
              <a:t>    different.</a:t>
            </a:r>
          </a:p>
          <a:p>
            <a:pPr marL="1257300" lvl="2" indent="-342900">
              <a:lnSpc>
                <a:spcPts val="3640"/>
              </a:lnSpc>
              <a:spcBef>
                <a:spcPct val="0"/>
              </a:spcBef>
              <a:buFontTx/>
              <a:buChar char="-"/>
            </a:pPr>
            <a:r>
              <a:rPr lang="en-US" sz="2400" dirty="0">
                <a:solidFill>
                  <a:srgbClr val="474A53"/>
                </a:solidFill>
                <a:latin typeface="DM Sans"/>
                <a:ea typeface="DM Sans"/>
                <a:cs typeface="DM Sans"/>
                <a:sym typeface="DM Sans"/>
              </a:rPr>
              <a:t>There are </a:t>
            </a:r>
            <a:r>
              <a:rPr lang="en-US" sz="2400" b="1" dirty="0">
                <a:solidFill>
                  <a:srgbClr val="474A53"/>
                </a:solidFill>
                <a:latin typeface="DM Sans"/>
                <a:ea typeface="DM Sans"/>
                <a:cs typeface="DM Sans"/>
                <a:sym typeface="DM Sans"/>
              </a:rPr>
              <a:t>500,000 unique User IDs </a:t>
            </a:r>
            <a:r>
              <a:rPr lang="en-US" sz="2400" dirty="0">
                <a:solidFill>
                  <a:srgbClr val="474A53"/>
                </a:solidFill>
                <a:latin typeface="DM Sans"/>
                <a:ea typeface="DM Sans"/>
                <a:cs typeface="DM Sans"/>
                <a:sym typeface="DM Sans"/>
              </a:rPr>
              <a:t>but only </a:t>
            </a:r>
            <a:r>
              <a:rPr lang="en-US" sz="2400" b="1" dirty="0">
                <a:solidFill>
                  <a:srgbClr val="474A53"/>
                </a:solidFill>
                <a:latin typeface="DM Sans"/>
                <a:ea typeface="DM Sans"/>
                <a:cs typeface="DM Sans"/>
                <a:sym typeface="DM Sans"/>
              </a:rPr>
              <a:t>221,675 unique User Names</a:t>
            </a:r>
            <a:r>
              <a:rPr lang="en-US" sz="2400" dirty="0">
                <a:solidFill>
                  <a:srgbClr val="474A53"/>
                </a:solidFill>
                <a:latin typeface="DM Sans"/>
                <a:ea typeface="DM Sans"/>
                <a:cs typeface="DM Sans"/>
                <a:sym typeface="DM Sans"/>
              </a:rPr>
              <a:t>, indicating </a:t>
            </a:r>
          </a:p>
          <a:p>
            <a:pPr lvl="2">
              <a:lnSpc>
                <a:spcPts val="3640"/>
              </a:lnSpc>
              <a:spcBef>
                <a:spcPct val="0"/>
              </a:spcBef>
            </a:pPr>
            <a:r>
              <a:rPr lang="en-US" sz="2400" dirty="0">
                <a:solidFill>
                  <a:srgbClr val="474A53"/>
                </a:solidFill>
                <a:latin typeface="DM Sans"/>
                <a:ea typeface="DM Sans"/>
                <a:cs typeface="DM Sans"/>
                <a:sym typeface="DM Sans"/>
              </a:rPr>
              <a:t>     that some users might have multiple accounts or there are some users with the same</a:t>
            </a:r>
          </a:p>
          <a:p>
            <a:pPr lvl="2">
              <a:lnSpc>
                <a:spcPts val="3640"/>
              </a:lnSpc>
              <a:spcBef>
                <a:spcPct val="0"/>
              </a:spcBef>
            </a:pPr>
            <a:r>
              <a:rPr lang="en-US" sz="2400" dirty="0">
                <a:solidFill>
                  <a:srgbClr val="474A53"/>
                </a:solidFill>
                <a:latin typeface="DM Sans"/>
                <a:ea typeface="DM Sans"/>
                <a:cs typeface="DM Sans"/>
                <a:sym typeface="DM Sans"/>
              </a:rPr>
              <a:t>     name.</a:t>
            </a:r>
          </a:p>
        </p:txBody>
      </p:sp>
    </p:spTree>
    <p:extLst>
      <p:ext uri="{BB962C8B-B14F-4D97-AF65-F5344CB8AC3E}">
        <p14:creationId xmlns:p14="http://schemas.microsoft.com/office/powerpoint/2010/main" val="495203765"/>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9DA"/>
        </a:solidFill>
        <a:effectLst/>
      </p:bgPr>
    </p:bg>
    <p:spTree>
      <p:nvGrpSpPr>
        <p:cNvPr id="1" name="">
          <a:extLst>
            <a:ext uri="{FF2B5EF4-FFF2-40B4-BE49-F238E27FC236}">
              <a16:creationId xmlns:a16="http://schemas.microsoft.com/office/drawing/2014/main" id="{2FCEF3F1-4D1D-9BE1-22EF-B98A35F7765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EA1F552-4DB5-FF54-F269-769C9AB88FF8}"/>
              </a:ext>
            </a:extLst>
          </p:cNvPr>
          <p:cNvGrpSpPr/>
          <p:nvPr/>
        </p:nvGrpSpPr>
        <p:grpSpPr>
          <a:xfrm>
            <a:off x="1028700" y="948414"/>
            <a:ext cx="16230600" cy="8390172"/>
            <a:chOff x="0" y="0"/>
            <a:chExt cx="4274726" cy="2209757"/>
          </a:xfrm>
        </p:grpSpPr>
        <p:sp>
          <p:nvSpPr>
            <p:cNvPr id="3" name="Freeform 3">
              <a:extLst>
                <a:ext uri="{FF2B5EF4-FFF2-40B4-BE49-F238E27FC236}">
                  <a16:creationId xmlns:a16="http://schemas.microsoft.com/office/drawing/2014/main" id="{CBD08225-0E8C-13C3-61EC-1D75EB18A8FB}"/>
                </a:ext>
              </a:extLst>
            </p:cNvPr>
            <p:cNvSpPr/>
            <p:nvPr/>
          </p:nvSpPr>
          <p:spPr>
            <a:xfrm>
              <a:off x="0" y="0"/>
              <a:ext cx="4274726" cy="2209757"/>
            </a:xfrm>
            <a:custGeom>
              <a:avLst/>
              <a:gdLst/>
              <a:ahLst/>
              <a:cxnLst/>
              <a:rect l="l" t="t" r="r" b="b"/>
              <a:pathLst>
                <a:path w="4274726" h="2209757">
                  <a:moveTo>
                    <a:pt x="0" y="0"/>
                  </a:moveTo>
                  <a:lnTo>
                    <a:pt x="4274726" y="0"/>
                  </a:lnTo>
                  <a:lnTo>
                    <a:pt x="4274726" y="2209757"/>
                  </a:lnTo>
                  <a:lnTo>
                    <a:pt x="0" y="2209757"/>
                  </a:lnTo>
                  <a:close/>
                </a:path>
              </a:pathLst>
            </a:custGeom>
            <a:solidFill>
              <a:srgbClr val="F2E9DA"/>
            </a:solidFill>
            <a:ln w="76200" cap="sq">
              <a:solidFill>
                <a:srgbClr val="CDA083"/>
              </a:solidFill>
              <a:prstDash val="lgDash"/>
              <a:miter/>
            </a:ln>
          </p:spPr>
          <p:txBody>
            <a:bodyPr/>
            <a:lstStyle/>
            <a:p>
              <a:endParaRPr lang="en-US"/>
            </a:p>
          </p:txBody>
        </p:sp>
        <p:sp>
          <p:nvSpPr>
            <p:cNvPr id="4" name="TextBox 4">
              <a:extLst>
                <a:ext uri="{FF2B5EF4-FFF2-40B4-BE49-F238E27FC236}">
                  <a16:creationId xmlns:a16="http://schemas.microsoft.com/office/drawing/2014/main" id="{6624221B-5E51-EA0F-1716-96374B338857}"/>
                </a:ext>
              </a:extLst>
            </p:cNvPr>
            <p:cNvSpPr txBox="1"/>
            <p:nvPr/>
          </p:nvSpPr>
          <p:spPr>
            <a:xfrm>
              <a:off x="0" y="-38100"/>
              <a:ext cx="4274726" cy="2247857"/>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A761098-C1CD-A789-AC6D-E1314672738C}"/>
              </a:ext>
            </a:extLst>
          </p:cNvPr>
          <p:cNvSpPr/>
          <p:nvPr/>
        </p:nvSpPr>
        <p:spPr>
          <a:xfrm rot="745775">
            <a:off x="-750362" y="7952960"/>
            <a:ext cx="3237708" cy="3837801"/>
          </a:xfrm>
          <a:custGeom>
            <a:avLst/>
            <a:gdLst/>
            <a:ahLst/>
            <a:cxnLst/>
            <a:rect l="l" t="t" r="r" b="b"/>
            <a:pathLst>
              <a:path w="3237708" h="3837801">
                <a:moveTo>
                  <a:pt x="0" y="0"/>
                </a:moveTo>
                <a:lnTo>
                  <a:pt x="3237708" y="0"/>
                </a:lnTo>
                <a:lnTo>
                  <a:pt x="3237708" y="3837801"/>
                </a:lnTo>
                <a:lnTo>
                  <a:pt x="0" y="38378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6FF1E23-6B5B-D58E-BA25-73AE6DD53E94}"/>
              </a:ext>
            </a:extLst>
          </p:cNvPr>
          <p:cNvSpPr/>
          <p:nvPr/>
        </p:nvSpPr>
        <p:spPr>
          <a:xfrm rot="-78331">
            <a:off x="16161896" y="6909769"/>
            <a:ext cx="2194809" cy="4697061"/>
          </a:xfrm>
          <a:custGeom>
            <a:avLst/>
            <a:gdLst/>
            <a:ahLst/>
            <a:cxnLst/>
            <a:rect l="l" t="t" r="r" b="b"/>
            <a:pathLst>
              <a:path w="2194809" h="4697061">
                <a:moveTo>
                  <a:pt x="0" y="0"/>
                </a:moveTo>
                <a:lnTo>
                  <a:pt x="2194808" y="0"/>
                </a:lnTo>
                <a:lnTo>
                  <a:pt x="2194808" y="4697062"/>
                </a:lnTo>
                <a:lnTo>
                  <a:pt x="0" y="4697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a:extLst>
              <a:ext uri="{FF2B5EF4-FFF2-40B4-BE49-F238E27FC236}">
                <a16:creationId xmlns:a16="http://schemas.microsoft.com/office/drawing/2014/main" id="{2DD55700-EC47-6B9B-941F-2BE3F9A5BEB6}"/>
              </a:ext>
            </a:extLst>
          </p:cNvPr>
          <p:cNvSpPr/>
          <p:nvPr/>
        </p:nvSpPr>
        <p:spPr>
          <a:xfrm rot="2470566">
            <a:off x="-529418" y="-476032"/>
            <a:ext cx="3116237" cy="5528807"/>
          </a:xfrm>
          <a:custGeom>
            <a:avLst/>
            <a:gdLst/>
            <a:ahLst/>
            <a:cxnLst/>
            <a:rect l="l" t="t" r="r" b="b"/>
            <a:pathLst>
              <a:path w="3116237" h="5528807">
                <a:moveTo>
                  <a:pt x="0" y="0"/>
                </a:moveTo>
                <a:lnTo>
                  <a:pt x="3116236" y="0"/>
                </a:lnTo>
                <a:lnTo>
                  <a:pt x="3116236" y="5528807"/>
                </a:lnTo>
                <a:lnTo>
                  <a:pt x="0" y="5528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a:extLst>
              <a:ext uri="{FF2B5EF4-FFF2-40B4-BE49-F238E27FC236}">
                <a16:creationId xmlns:a16="http://schemas.microsoft.com/office/drawing/2014/main" id="{40081451-B78D-FFA3-419A-798AFCCA89B5}"/>
              </a:ext>
            </a:extLst>
          </p:cNvPr>
          <p:cNvSpPr txBox="1"/>
          <p:nvPr/>
        </p:nvSpPr>
        <p:spPr>
          <a:xfrm>
            <a:off x="4201408" y="1478535"/>
            <a:ext cx="9885184" cy="1327928"/>
          </a:xfrm>
          <a:prstGeom prst="rect">
            <a:avLst/>
          </a:prstGeom>
        </p:spPr>
        <p:txBody>
          <a:bodyPr lIns="0" tIns="0" rIns="0" bIns="0" rtlCol="0" anchor="t">
            <a:spAutoFit/>
          </a:bodyPr>
          <a:lstStyle/>
          <a:p>
            <a:pPr marL="0" lvl="0" indent="0" algn="ctr">
              <a:lnSpc>
                <a:spcPts val="10191"/>
              </a:lnSpc>
            </a:pPr>
            <a:r>
              <a:rPr lang="en-US" sz="9099" dirty="0">
                <a:solidFill>
                  <a:srgbClr val="474A53"/>
                </a:solidFill>
                <a:latin typeface="Knewave"/>
                <a:ea typeface="Knewave"/>
                <a:cs typeface="Knewave"/>
                <a:sym typeface="Knewave"/>
              </a:rPr>
              <a:t>Data Exploration</a:t>
            </a:r>
          </a:p>
        </p:txBody>
      </p:sp>
      <p:sp>
        <p:nvSpPr>
          <p:cNvPr id="9" name="Freeform 9">
            <a:extLst>
              <a:ext uri="{FF2B5EF4-FFF2-40B4-BE49-F238E27FC236}">
                <a16:creationId xmlns:a16="http://schemas.microsoft.com/office/drawing/2014/main" id="{E95F873E-AE06-DCDF-889D-4F8949348359}"/>
              </a:ext>
            </a:extLst>
          </p:cNvPr>
          <p:cNvSpPr/>
          <p:nvPr/>
        </p:nvSpPr>
        <p:spPr>
          <a:xfrm rot="-5400000">
            <a:off x="15343019" y="-655065"/>
            <a:ext cx="2528732" cy="4114800"/>
          </a:xfrm>
          <a:custGeom>
            <a:avLst/>
            <a:gdLst/>
            <a:ahLst/>
            <a:cxnLst/>
            <a:rect l="l" t="t" r="r" b="b"/>
            <a:pathLst>
              <a:path w="2528732" h="4114800">
                <a:moveTo>
                  <a:pt x="0" y="0"/>
                </a:moveTo>
                <a:lnTo>
                  <a:pt x="2528732" y="0"/>
                </a:lnTo>
                <a:lnTo>
                  <a:pt x="2528732"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TextBox 10">
            <a:extLst>
              <a:ext uri="{FF2B5EF4-FFF2-40B4-BE49-F238E27FC236}">
                <a16:creationId xmlns:a16="http://schemas.microsoft.com/office/drawing/2014/main" id="{510F59EF-0C47-5348-BF72-3524DD52A1F2}"/>
              </a:ext>
            </a:extLst>
          </p:cNvPr>
          <p:cNvSpPr txBox="1"/>
          <p:nvPr/>
        </p:nvSpPr>
        <p:spPr>
          <a:xfrm>
            <a:off x="14549985" y="1077941"/>
            <a:ext cx="3499696" cy="668645"/>
          </a:xfrm>
          <a:prstGeom prst="rect">
            <a:avLst/>
          </a:prstGeom>
        </p:spPr>
        <p:txBody>
          <a:bodyPr lIns="0" tIns="0" rIns="0" bIns="0" rtlCol="0" anchor="t">
            <a:spAutoFit/>
          </a:bodyPr>
          <a:lstStyle/>
          <a:p>
            <a:pPr marL="0" lvl="0" indent="0" algn="ctr">
              <a:lnSpc>
                <a:spcPts val="5151"/>
              </a:lnSpc>
            </a:pPr>
            <a:r>
              <a:rPr lang="en-US" sz="4599" b="1" dirty="0">
                <a:solidFill>
                  <a:srgbClr val="F2E9DA"/>
                </a:solidFill>
                <a:latin typeface="DM Sans Bold"/>
                <a:ea typeface="DM Sans Bold"/>
                <a:cs typeface="DM Sans Bold"/>
                <a:sym typeface="DM Sans Bold"/>
              </a:rPr>
              <a:t>Chapter 2</a:t>
            </a:r>
          </a:p>
        </p:txBody>
      </p:sp>
      <p:sp>
        <p:nvSpPr>
          <p:cNvPr id="11" name="TextBox 11">
            <a:extLst>
              <a:ext uri="{FF2B5EF4-FFF2-40B4-BE49-F238E27FC236}">
                <a16:creationId xmlns:a16="http://schemas.microsoft.com/office/drawing/2014/main" id="{B2AAE469-E4F4-0682-191D-60BFC599C286}"/>
              </a:ext>
            </a:extLst>
          </p:cNvPr>
          <p:cNvSpPr txBox="1"/>
          <p:nvPr/>
        </p:nvSpPr>
        <p:spPr>
          <a:xfrm>
            <a:off x="2456876" y="2959939"/>
            <a:ext cx="14019247" cy="5974136"/>
          </a:xfrm>
          <a:prstGeom prst="rect">
            <a:avLst/>
          </a:prstGeom>
        </p:spPr>
        <p:txBody>
          <a:bodyPr wrap="square" lIns="0" tIns="0" rIns="0" bIns="0" rtlCol="0" anchor="t">
            <a:spAutoFit/>
          </a:bodyPr>
          <a:lstStyle/>
          <a:p>
            <a:pPr>
              <a:lnSpc>
                <a:spcPts val="3640"/>
              </a:lnSpc>
              <a:spcBef>
                <a:spcPct val="0"/>
              </a:spcBef>
            </a:pPr>
            <a:r>
              <a:rPr lang="en-US" sz="3200" b="1" dirty="0">
                <a:solidFill>
                  <a:srgbClr val="474A53"/>
                </a:solidFill>
                <a:latin typeface="DM Sans" pitchFamily="2" charset="0"/>
                <a:ea typeface="DM Sans"/>
                <a:cs typeface="DM Sans"/>
                <a:sym typeface="DM Sans"/>
              </a:rPr>
              <a:t>Insights</a:t>
            </a:r>
            <a:r>
              <a:rPr lang="en-US" sz="3200" b="1" dirty="0">
                <a:solidFill>
                  <a:srgbClr val="474A53"/>
                </a:solidFill>
                <a:latin typeface="DM Sans"/>
                <a:ea typeface="DM Sans"/>
                <a:cs typeface="DM Sans"/>
                <a:sym typeface="DM Sans"/>
              </a:rPr>
              <a:t>:</a:t>
            </a:r>
          </a:p>
          <a:p>
            <a:pPr>
              <a:lnSpc>
                <a:spcPts val="3640"/>
              </a:lnSpc>
              <a:spcBef>
                <a:spcPct val="0"/>
              </a:spcBef>
            </a:pPr>
            <a:r>
              <a:rPr lang="en-US" sz="3200" b="1" dirty="0">
                <a:solidFill>
                  <a:srgbClr val="474A53"/>
                </a:solidFill>
                <a:latin typeface="DM Sans"/>
                <a:ea typeface="DM Sans"/>
                <a:cs typeface="DM Sans"/>
                <a:sym typeface="DM Sans"/>
              </a:rPr>
              <a:t>	</a:t>
            </a:r>
            <a:r>
              <a:rPr lang="en-US" sz="2400" dirty="0">
                <a:solidFill>
                  <a:srgbClr val="474A53"/>
                </a:solidFill>
                <a:latin typeface="DM Sans"/>
                <a:ea typeface="DM Sans"/>
                <a:cs typeface="DM Sans"/>
                <a:sym typeface="DM Sans"/>
              </a:rPr>
              <a:t>1️⃣ Taxi Fare</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Average fare: </a:t>
            </a:r>
            <a:r>
              <a:rPr lang="en-US" sz="2400" dirty="0">
                <a:solidFill>
                  <a:srgbClr val="474A53"/>
                </a:solidFill>
                <a:latin typeface="DM Sans"/>
                <a:ea typeface="DM Sans"/>
                <a:cs typeface="DM Sans"/>
                <a:sym typeface="DM Sans"/>
              </a:rPr>
              <a:t>$11.36</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Lowest fare: </a:t>
            </a:r>
            <a:r>
              <a:rPr lang="en-US" sz="2400" dirty="0">
                <a:solidFill>
                  <a:srgbClr val="474A53"/>
                </a:solidFill>
                <a:latin typeface="DM Sans"/>
                <a:ea typeface="DM Sans"/>
                <a:cs typeface="DM Sans"/>
                <a:sym typeface="DM Sans"/>
              </a:rPr>
              <a:t>-$44.90 (Invalid, must be removed)</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Highest fare: </a:t>
            </a:r>
            <a:r>
              <a:rPr lang="en-US" sz="2400" dirty="0">
                <a:solidFill>
                  <a:srgbClr val="474A53"/>
                </a:solidFill>
                <a:latin typeface="DM Sans"/>
                <a:ea typeface="DM Sans"/>
                <a:cs typeface="DM Sans"/>
                <a:sym typeface="DM Sans"/>
              </a:rPr>
              <a:t>$500.00 (Very high, might be an outlier)</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Most common fare range: </a:t>
            </a:r>
            <a:r>
              <a:rPr lang="en-US" sz="2400" dirty="0">
                <a:solidFill>
                  <a:srgbClr val="474A53"/>
                </a:solidFill>
                <a:latin typeface="DM Sans"/>
                <a:ea typeface="DM Sans"/>
                <a:cs typeface="DM Sans"/>
                <a:sym typeface="DM Sans"/>
              </a:rPr>
              <a:t>$6 - $12</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Takeaway: </a:t>
            </a:r>
            <a:r>
              <a:rPr lang="en-US" sz="2400" dirty="0">
                <a:solidFill>
                  <a:srgbClr val="474A53"/>
                </a:solidFill>
                <a:latin typeface="DM Sans"/>
                <a:ea typeface="DM Sans"/>
                <a:cs typeface="DM Sans"/>
                <a:sym typeface="DM Sans"/>
              </a:rPr>
              <a:t>Some fares are too high or negative, requiring correction.</a:t>
            </a:r>
          </a:p>
          <a:p>
            <a:pPr>
              <a:lnSpc>
                <a:spcPts val="3640"/>
              </a:lnSpc>
              <a:spcBef>
                <a:spcPct val="0"/>
              </a:spcBef>
            </a:pPr>
            <a:endParaRPr lang="en-US" sz="2400" dirty="0">
              <a:solidFill>
                <a:srgbClr val="474A53"/>
              </a:solidFill>
              <a:latin typeface="DM Sans"/>
              <a:ea typeface="DM Sans"/>
              <a:cs typeface="DM Sans"/>
              <a:sym typeface="DM Sans"/>
            </a:endParaRPr>
          </a:p>
          <a:p>
            <a:pPr>
              <a:lnSpc>
                <a:spcPts val="3640"/>
              </a:lnSpc>
              <a:spcBef>
                <a:spcPct val="0"/>
              </a:spcBef>
            </a:pPr>
            <a:r>
              <a:rPr lang="en-US" sz="2400" dirty="0">
                <a:solidFill>
                  <a:srgbClr val="474A53"/>
                </a:solidFill>
                <a:latin typeface="DM Sans"/>
                <a:ea typeface="DM Sans"/>
                <a:cs typeface="DM Sans"/>
                <a:sym typeface="DM Sans"/>
              </a:rPr>
              <a:t>           2️⃣ Passenger Counts</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Most trips: </a:t>
            </a:r>
            <a:r>
              <a:rPr lang="en-US" sz="2400" dirty="0">
                <a:solidFill>
                  <a:srgbClr val="474A53"/>
                </a:solidFill>
                <a:latin typeface="DM Sans"/>
                <a:ea typeface="DM Sans"/>
                <a:cs typeface="DM Sans"/>
                <a:sym typeface="DM Sans"/>
              </a:rPr>
              <a:t>1 or 2 passengers</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Few trips: </a:t>
            </a:r>
            <a:r>
              <a:rPr lang="en-US" sz="2400" dirty="0">
                <a:solidFill>
                  <a:srgbClr val="474A53"/>
                </a:solidFill>
                <a:latin typeface="DM Sans"/>
                <a:ea typeface="DM Sans"/>
                <a:cs typeface="DM Sans"/>
                <a:sym typeface="DM Sans"/>
              </a:rPr>
              <a:t>6 passengers (Likely shared rides)</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Some trips show 0 passengers: </a:t>
            </a:r>
            <a:r>
              <a:rPr lang="en-US" sz="2400" dirty="0">
                <a:solidFill>
                  <a:srgbClr val="474A53"/>
                </a:solidFill>
                <a:latin typeface="DM Sans"/>
                <a:ea typeface="DM Sans"/>
                <a:cs typeface="DM Sans"/>
                <a:sym typeface="DM Sans"/>
              </a:rPr>
              <a:t>Error in data</a:t>
            </a:r>
          </a:p>
          <a:p>
            <a:pPr lvl="3">
              <a:lnSpc>
                <a:spcPts val="3640"/>
              </a:lnSpc>
              <a:spcBef>
                <a:spcPct val="0"/>
              </a:spcBef>
            </a:pPr>
            <a:r>
              <a:rPr lang="en-US" sz="2400" dirty="0">
                <a:solidFill>
                  <a:srgbClr val="474A53"/>
                </a:solidFill>
                <a:latin typeface="DM Sans"/>
                <a:ea typeface="DM Sans"/>
                <a:cs typeface="DM Sans"/>
                <a:sym typeface="DM Sans"/>
              </a:rPr>
              <a:t>- </a:t>
            </a:r>
            <a:r>
              <a:rPr lang="en-US" sz="2400" b="1" dirty="0">
                <a:solidFill>
                  <a:srgbClr val="474A53"/>
                </a:solidFill>
                <a:latin typeface="DM Sans"/>
                <a:ea typeface="DM Sans"/>
                <a:cs typeface="DM Sans"/>
                <a:sym typeface="DM Sans"/>
              </a:rPr>
              <a:t>Takeaway: </a:t>
            </a:r>
            <a:r>
              <a:rPr lang="en-US" sz="2400" dirty="0">
                <a:solidFill>
                  <a:srgbClr val="474A53"/>
                </a:solidFill>
                <a:latin typeface="DM Sans"/>
                <a:ea typeface="DM Sans"/>
                <a:cs typeface="DM Sans"/>
                <a:sym typeface="DM Sans"/>
              </a:rPr>
              <a:t>Most taxis carry one or two people.</a:t>
            </a:r>
          </a:p>
        </p:txBody>
      </p:sp>
    </p:spTree>
    <p:extLst>
      <p:ext uri="{BB962C8B-B14F-4D97-AF65-F5344CB8AC3E}">
        <p14:creationId xmlns:p14="http://schemas.microsoft.com/office/powerpoint/2010/main" val="36592943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2913</Words>
  <Application>Microsoft Office PowerPoint</Application>
  <PresentationFormat>Custom</PresentationFormat>
  <Paragraphs>276</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Knewave</vt:lpstr>
      <vt:lpstr>Calibri</vt:lpstr>
      <vt:lpstr>DM Sans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Brown Boho Group Project Presentation</dc:title>
  <cp:lastModifiedBy>Habiba Mowafy</cp:lastModifiedBy>
  <cp:revision>24</cp:revision>
  <dcterms:created xsi:type="dcterms:W3CDTF">2006-08-16T00:00:00Z</dcterms:created>
  <dcterms:modified xsi:type="dcterms:W3CDTF">2025-03-01T02:51:15Z</dcterms:modified>
  <dc:identifier>DAGgbGnE3fg</dc:identifier>
</cp:coreProperties>
</file>