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Proxima Nova"/>
      <p:regular r:id="rId36"/>
      <p:bold r:id="rId37"/>
      <p:italic r:id="rId38"/>
      <p:boldItalic r:id="rId39"/>
    </p:embeddedFont>
    <p:embeddedFont>
      <p:font typeface="Alfa Slab One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lfaSlabOne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bold.fntdata"/><Relationship Id="rId14" Type="http://schemas.openxmlformats.org/officeDocument/2006/relationships/slide" Target="slides/slide9.xml"/><Relationship Id="rId36" Type="http://schemas.openxmlformats.org/officeDocument/2006/relationships/font" Target="fonts/ProximaNova-regular.fntdata"/><Relationship Id="rId17" Type="http://schemas.openxmlformats.org/officeDocument/2006/relationships/slide" Target="slides/slide12.xml"/><Relationship Id="rId39" Type="http://schemas.openxmlformats.org/officeDocument/2006/relationships/font" Target="fonts/ProximaNova-boldItalic.fntdata"/><Relationship Id="rId16" Type="http://schemas.openxmlformats.org/officeDocument/2006/relationships/slide" Target="slides/slide11.xml"/><Relationship Id="rId38" Type="http://schemas.openxmlformats.org/officeDocument/2006/relationships/font" Target="fonts/ProximaNova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ad4c521c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g33ad4c521c1_0_41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ad4c521c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ad4c521c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ad4c521c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ad4c521c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b8ee6703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b8ee6703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ad4c521c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ad4c521c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ad4c521c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ad4c521c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ad4c521c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ad4c521c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ad4c521c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ad4c521c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ad4c521c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ad4c521c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ad4c521c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ad4c521c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b8ee6703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b8ee6703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ad4c521c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ad4c521c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ad4c521c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ad4c521c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b8ee6703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b8ee6703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ad4c521c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ad4c521c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ad4c521c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3ad4c521c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ad4c521c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ad4c521c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ad4c521c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ad4c521c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ad4c521c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3ad4c521c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ad4c521c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3ad4c521c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ad4c521c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3ad4c521c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ad4c521c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ad4c521c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b8ee670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3b8ee670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ad4c521c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ad4c521c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ad4c521c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ad4c521c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ad4c521c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ad4c521c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ad4c521c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ad4c521c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ad4c521c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ad4c521c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ad4c521c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ad4c521c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- Green">
  <p:cSld name="Transition - Gree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-4270" l="-5216" r="58847" t="22936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122" scaled="0"/>
          </a:gradFill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0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415290" y="2325529"/>
            <a:ext cx="831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rebuchet MS"/>
              <a:buNone/>
              <a:defRPr b="1" i="0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2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2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2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2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2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2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2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2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jpg"/><Relationship Id="rId4" Type="http://schemas.openxmlformats.org/officeDocument/2006/relationships/image" Target="../media/image2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844800" y="1482150"/>
            <a:ext cx="74544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latin typeface="Trebuchet MS"/>
                <a:ea typeface="Trebuchet MS"/>
                <a:cs typeface="Trebuchet MS"/>
                <a:sym typeface="Trebuchet MS"/>
              </a:rPr>
              <a:t>Exploratory Data Analysis (EDA) of Taxi Trips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0" y="3600400"/>
            <a:ext cx="68970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Trebuchet MS"/>
                <a:ea typeface="Trebuchet MS"/>
                <a:cs typeface="Trebuchet MS"/>
                <a:sym typeface="Trebuchet MS"/>
              </a:rPr>
              <a:t>Our Team: -Ahmed Mohamed Sobhy</a:t>
            </a:r>
            <a:endParaRPr b="1"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Trebuchet MS"/>
                <a:ea typeface="Trebuchet MS"/>
                <a:cs typeface="Trebuchet MS"/>
                <a:sym typeface="Trebuchet MS"/>
              </a:rPr>
              <a:t>                 -Mohamed ABABSA</a:t>
            </a:r>
            <a:endParaRPr b="1"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Trebuchet MS"/>
                <a:ea typeface="Trebuchet MS"/>
                <a:cs typeface="Trebuchet MS"/>
                <a:sym typeface="Trebuchet MS"/>
              </a:rPr>
              <a:t>                 -Hassan Abd Elfattah Ibrahim Obaia</a:t>
            </a:r>
            <a:r>
              <a:rPr b="1" lang="fr" sz="3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3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162150" y="67550"/>
            <a:ext cx="8819700" cy="956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4.3. Time-Related Features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t/>
            </a:r>
            <a:endParaRPr sz="1500"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6350"/>
            <a:ext cx="9144000" cy="396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>
            <a:off x="162150" y="67550"/>
            <a:ext cx="8819700" cy="956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4.3. Time-Related Features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t/>
            </a:r>
            <a:endParaRPr sz="1500"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6350"/>
            <a:ext cx="9144001" cy="396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150" y="0"/>
            <a:ext cx="9144000" cy="1708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Now let's analyze Fare Amount Trends:</a:t>
            </a:r>
            <a:endParaRPr b="1"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 Hourly and Weekly Patterns.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◄"/>
            </a:pPr>
            <a:r>
              <a:rPr b="1" lang="fr" sz="1300"/>
              <a:t>Fare Amount by Hour</a:t>
            </a:r>
            <a:r>
              <a:rPr lang="fr" sz="1300"/>
              <a:t>: Fares peak early in the morning and late at night, with a significant drop in the early morning hours.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◄"/>
            </a:pPr>
            <a:r>
              <a:rPr b="1" lang="fr" sz="1300"/>
              <a:t>Fare Amount by Weekday</a:t>
            </a:r>
            <a:r>
              <a:rPr lang="fr" sz="1300"/>
              <a:t>: Fares increase towards midweek and slightly decline towards the weekend.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1" y="1760925"/>
            <a:ext cx="8701075" cy="328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162150" y="67550"/>
            <a:ext cx="8819700" cy="922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4.4. </a:t>
            </a:r>
            <a:r>
              <a:rPr b="1" lang="fr" sz="2000"/>
              <a:t>Distance-Related Features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t/>
            </a:r>
            <a:endParaRPr sz="1500"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2750"/>
            <a:ext cx="9212624" cy="40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162150" y="67550"/>
            <a:ext cx="8819700" cy="922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4.4. Distance-Related Features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t/>
            </a:r>
            <a:endParaRPr sz="1500"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2750"/>
            <a:ext cx="9143998" cy="40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/>
        </p:nvSpPr>
        <p:spPr>
          <a:xfrm>
            <a:off x="162150" y="67550"/>
            <a:ext cx="8819700" cy="922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4.4. Distance-Related Features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t/>
            </a:r>
            <a:endParaRPr sz="1500"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2750"/>
            <a:ext cx="9144001" cy="40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/>
        </p:nvSpPr>
        <p:spPr>
          <a:xfrm>
            <a:off x="162150" y="67550"/>
            <a:ext cx="8819700" cy="922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4.4. Distance-Related Features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t/>
            </a:r>
            <a:endParaRPr sz="1500"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2750"/>
            <a:ext cx="9144001" cy="40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/>
        </p:nvSpPr>
        <p:spPr>
          <a:xfrm>
            <a:off x="162150" y="67550"/>
            <a:ext cx="8819700" cy="922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4.4. Distance-Related Features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t/>
            </a:r>
            <a:endParaRPr sz="1500"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2750"/>
            <a:ext cx="9144001" cy="40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/>
        </p:nvSpPr>
        <p:spPr>
          <a:xfrm>
            <a:off x="162150" y="67550"/>
            <a:ext cx="8819700" cy="922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4.4. Distance-Related Features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t/>
            </a:r>
            <a:endParaRPr sz="1500"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2750"/>
            <a:ext cx="9144001" cy="400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/>
        </p:nvSpPr>
        <p:spPr>
          <a:xfrm>
            <a:off x="150" y="0"/>
            <a:ext cx="9144000" cy="1169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So what is the distribution of trip bearings </a:t>
            </a:r>
            <a:endParaRPr b="1"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(direction of travel) ?</a:t>
            </a:r>
            <a:r>
              <a:rPr lang="fr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The distribution of trip bearings shows distinct peaks at specific directions, indicating that most trips follow a few dominant travel routes rather than being randomly distributed in all directions.</a:t>
            </a:r>
            <a:endParaRPr sz="1500"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050" y="1463750"/>
            <a:ext cx="7082208" cy="36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57850" y="1295850"/>
            <a:ext cx="8819700" cy="1100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Dataset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500,000 taxi trips, 26 columns including times, fares, distances, and categorical features, </a:t>
            </a:r>
            <a:r>
              <a:rPr lang="fr" sz="1500"/>
              <a:t>an assumed NYC focus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57850" y="73350"/>
            <a:ext cx="8819700" cy="1160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Goal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To explore how  taxi trip characteristics (fares, distances, passengers…) impact traffic conditions using EDA, while resolving data discrepancies</a:t>
            </a:r>
            <a:endParaRPr sz="1500"/>
          </a:p>
        </p:txBody>
      </p:sp>
      <p:sp>
        <p:nvSpPr>
          <p:cNvPr id="70" name="Google Shape;70;p15"/>
          <p:cNvSpPr txBox="1"/>
          <p:nvPr/>
        </p:nvSpPr>
        <p:spPr>
          <a:xfrm>
            <a:off x="157850" y="2458650"/>
            <a:ext cx="8819700" cy="1558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2. Handling Missing Values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dropoff_longitude, dropoff_latitude, jfk_dist, ewr_dist, lga_dist, sol_dist, nyc_dist, distance, bearing: </a:t>
            </a:r>
            <a:r>
              <a:rPr b="1" lang="fr" sz="1500"/>
              <a:t>5 missing values each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fr" sz="1500"/>
              <a:t>Removing</a:t>
            </a:r>
            <a:r>
              <a:rPr lang="fr" sz="1500"/>
              <a:t> these rows with missing values ensures a clean dataset for subsequent analysis by preserving only complete records.</a:t>
            </a:r>
            <a:endParaRPr sz="1500"/>
          </a:p>
        </p:txBody>
      </p:sp>
      <p:sp>
        <p:nvSpPr>
          <p:cNvPr id="71" name="Google Shape;71;p15"/>
          <p:cNvSpPr txBox="1"/>
          <p:nvPr/>
        </p:nvSpPr>
        <p:spPr>
          <a:xfrm>
            <a:off x="157850" y="4149450"/>
            <a:ext cx="8819700" cy="889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3. Checking for Duplicates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There are </a:t>
            </a:r>
            <a:r>
              <a:rPr b="1" lang="fr" sz="1500"/>
              <a:t>no duplicate entries</a:t>
            </a:r>
            <a:r>
              <a:rPr lang="fr" sz="1500"/>
              <a:t>, meaning each row represents a unique trip or observation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/>
        </p:nvSpPr>
        <p:spPr>
          <a:xfrm>
            <a:off x="162150" y="67550"/>
            <a:ext cx="8819700" cy="973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4.5. </a:t>
            </a:r>
            <a:r>
              <a:rPr b="1" lang="fr" sz="2000"/>
              <a:t>Geographical Features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t/>
            </a:r>
            <a:endParaRPr sz="1500"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938" y="1160525"/>
            <a:ext cx="7212119" cy="379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/>
        </p:nvSpPr>
        <p:spPr>
          <a:xfrm>
            <a:off x="162150" y="67550"/>
            <a:ext cx="8819700" cy="1103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How do different distances relate to fare amounts?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Number of trips with zero fare: 4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Number of trips with zero distance: 3149</a:t>
            </a:r>
            <a:endParaRPr sz="1500"/>
          </a:p>
        </p:txBody>
      </p:sp>
      <p:pic>
        <p:nvPicPr>
          <p:cNvPr id="185" name="Google Shape;185;p34"/>
          <p:cNvPicPr preferRelativeResize="0"/>
          <p:nvPr/>
        </p:nvPicPr>
        <p:blipFill rotWithShape="1">
          <a:blip r:embed="rId3">
            <a:alphaModFix/>
          </a:blip>
          <a:srcRect b="12780" l="0" r="4789" t="-4397"/>
          <a:stretch/>
        </p:blipFill>
        <p:spPr>
          <a:xfrm>
            <a:off x="5743750" y="1802025"/>
            <a:ext cx="3400250" cy="27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38850"/>
            <a:ext cx="5743752" cy="38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/>
        </p:nvSpPr>
        <p:spPr>
          <a:xfrm>
            <a:off x="124650" y="97875"/>
            <a:ext cx="8895000" cy="1169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let's find out the relation between distance and fare amount</a:t>
            </a:r>
            <a:endParaRPr b="1" sz="20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 in scatter plot.</a:t>
            </a:r>
            <a:r>
              <a:rPr lang="fr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The scatter plot shows that fare amount does not always increase proportionally with distance, indicating possible variations due to factors like base fares, surge pricing, or additional charges.</a:t>
            </a:r>
            <a:endParaRPr sz="1500"/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162" y="1299019"/>
            <a:ext cx="6745975" cy="384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/>
        </p:nvSpPr>
        <p:spPr>
          <a:xfrm>
            <a:off x="162150" y="67550"/>
            <a:ext cx="8819700" cy="1111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How do different distances relate to passenger counts?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Number of trips with zero passengers: 1511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Number of trips with zero distance: 3149</a:t>
            </a:r>
            <a:endParaRPr sz="1500"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450" y="1363625"/>
            <a:ext cx="4509100" cy="37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/>
        </p:nvSpPr>
        <p:spPr>
          <a:xfrm>
            <a:off x="162150" y="67550"/>
            <a:ext cx="8819700" cy="973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How does passenger count relate to fare amount?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t/>
            </a:r>
            <a:endParaRPr sz="1500"/>
          </a:p>
        </p:txBody>
      </p:sp>
      <p:pic>
        <p:nvPicPr>
          <p:cNvPr id="204" name="Google Shape;2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950" y="2113975"/>
            <a:ext cx="3374050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73700"/>
            <a:ext cx="5769950" cy="376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/>
        </p:nvSpPr>
        <p:spPr>
          <a:xfrm>
            <a:off x="162150" y="67550"/>
            <a:ext cx="8819700" cy="973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How do time features relate to total trip distance?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t/>
            </a:r>
            <a:endParaRPr sz="1500"/>
          </a:p>
        </p:txBody>
      </p:sp>
      <p:pic>
        <p:nvPicPr>
          <p:cNvPr id="211" name="Google Shape;2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838" y="1345550"/>
            <a:ext cx="4690326" cy="379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/>
        </p:nvSpPr>
        <p:spPr>
          <a:xfrm>
            <a:off x="162150" y="67550"/>
            <a:ext cx="8819700" cy="973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How do time features relate to landmark distances?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t/>
            </a:r>
            <a:endParaRPr sz="1500"/>
          </a:p>
        </p:txBody>
      </p:sp>
      <p:pic>
        <p:nvPicPr>
          <p:cNvPr id="217" name="Google Shape;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200" y="1345550"/>
            <a:ext cx="4411593" cy="379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/>
        </p:nvSpPr>
        <p:spPr>
          <a:xfrm>
            <a:off x="162150" y="67550"/>
            <a:ext cx="8819700" cy="973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How do weekday and hour combinations affect distance patterns?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t/>
            </a:r>
            <a:endParaRPr sz="1500"/>
          </a:p>
        </p:txBody>
      </p:sp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507" y="1040750"/>
            <a:ext cx="5072980" cy="410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/>
        </p:nvSpPr>
        <p:spPr>
          <a:xfrm>
            <a:off x="162150" y="67550"/>
            <a:ext cx="8819700" cy="1091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How do traffic conditions, time, and trip characteristics interplay to affect fare amounts and distances?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t/>
            </a:r>
            <a:endParaRPr sz="1500"/>
          </a:p>
        </p:txBody>
      </p:sp>
      <p:pic>
        <p:nvPicPr>
          <p:cNvPr id="229" name="Google Shape;2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1350"/>
            <a:ext cx="9144001" cy="38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/>
        </p:nvSpPr>
        <p:spPr>
          <a:xfrm>
            <a:off x="162150" y="67550"/>
            <a:ext cx="8819700" cy="1091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How do traffic conditions, time, and trip characteristics interplay to affect fare amounts and distances?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t/>
            </a:r>
            <a:endParaRPr sz="1500"/>
          </a:p>
        </p:txBody>
      </p:sp>
      <p:pic>
        <p:nvPicPr>
          <p:cNvPr id="235" name="Google Shape;2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075" y="2217576"/>
            <a:ext cx="4291925" cy="18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72850"/>
            <a:ext cx="4852074" cy="39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162150" y="135675"/>
            <a:ext cx="8819700" cy="2315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4. Detecting &amp; Removing the Outliers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Number of outliers in fare_amount : 43329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Number of outliers in distance : 20365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Number of outliers in jfk_dist : 34959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Number of outliers in ewr_dist : 1075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Number of outliers in lga_dist : 582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Number of outliers in sol_dist : 0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Number of outliers in nyc_dist : 2</a:t>
            </a:r>
            <a:endParaRPr sz="1500"/>
          </a:p>
        </p:txBody>
      </p:sp>
      <p:sp>
        <p:nvSpPr>
          <p:cNvPr id="77" name="Google Shape;77;p16"/>
          <p:cNvSpPr txBox="1"/>
          <p:nvPr/>
        </p:nvSpPr>
        <p:spPr>
          <a:xfrm>
            <a:off x="162150" y="2671500"/>
            <a:ext cx="8819700" cy="20583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5</a:t>
            </a:r>
            <a:r>
              <a:rPr b="1" lang="fr" sz="2000"/>
              <a:t>. </a:t>
            </a:r>
            <a:r>
              <a:rPr b="1" lang="fr" sz="2000"/>
              <a:t>Exploring the Dataset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The features are categorized as follows: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fr" sz="1500"/>
              <a:t>Categorical Features</a:t>
            </a:r>
            <a:r>
              <a:rPr lang="fr" sz="1500"/>
              <a:t>: Car Condition, Weather, Traffic Condition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fr" sz="1500"/>
              <a:t>Numerical Features</a:t>
            </a:r>
            <a:r>
              <a:rPr lang="fr" sz="1500"/>
              <a:t>: fare_amount, passenger_count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fr" sz="1500"/>
              <a:t>Time-Related Features</a:t>
            </a:r>
            <a:r>
              <a:rPr lang="fr" sz="1500"/>
              <a:t>: year, month, day, hour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fr" sz="1500"/>
              <a:t>Distance-Related Features</a:t>
            </a:r>
            <a:r>
              <a:rPr lang="fr" sz="1500"/>
              <a:t>: jfk_dist, ewr_dist, lga_dist, sol_dist, nyc_dist, distance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fr" sz="1500"/>
              <a:t>Geographical Features</a:t>
            </a:r>
            <a:r>
              <a:rPr lang="fr" sz="1500"/>
              <a:t>: pickup_longitude, pickup_latitude, dropoff_longitude, dropoff_latitude</a:t>
            </a:r>
            <a:endParaRPr sz="1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/>
        </p:nvSpPr>
        <p:spPr>
          <a:xfrm>
            <a:off x="112050" y="80475"/>
            <a:ext cx="8919900" cy="1092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What is the most Top 10 </a:t>
            </a:r>
            <a:r>
              <a:rPr b="1" lang="fr" sz="2000"/>
              <a:t>drivers</a:t>
            </a:r>
            <a:r>
              <a:rPr b="1" lang="fr" sz="2000"/>
              <a:t> by total fare </a:t>
            </a:r>
            <a:r>
              <a:rPr b="1" lang="fr" sz="2000"/>
              <a:t>earned</a:t>
            </a:r>
            <a:r>
              <a:rPr b="1" lang="fr" sz="2000"/>
              <a:t> and total rides ?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fr" sz="1500"/>
              <a:t>Michael Smith</a:t>
            </a:r>
            <a:r>
              <a:rPr lang="fr" sz="1500"/>
              <a:t> is the </a:t>
            </a:r>
            <a:r>
              <a:rPr b="1" lang="fr" sz="1500"/>
              <a:t>top driver</a:t>
            </a:r>
            <a:r>
              <a:rPr lang="fr" sz="1500"/>
              <a:t> by total fare earned and also the most frequent rider, indicating a strong presence in both driver and rider activity</a:t>
            </a:r>
            <a:endParaRPr sz="1500"/>
          </a:p>
        </p:txBody>
      </p:sp>
      <p:pic>
        <p:nvPicPr>
          <p:cNvPr id="242" name="Google Shape;2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50" y="2148835"/>
            <a:ext cx="4244227" cy="2926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25525"/>
            <a:ext cx="4318750" cy="34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25525"/>
            <a:ext cx="4572000" cy="34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162150" y="67550"/>
            <a:ext cx="8819700" cy="10071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4.1</a:t>
            </a:r>
            <a:r>
              <a:rPr b="1" lang="fr" sz="2000"/>
              <a:t>. </a:t>
            </a:r>
            <a:r>
              <a:rPr b="1" lang="fr" sz="2000"/>
              <a:t>Categorical Features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t/>
            </a:r>
            <a:endParaRPr sz="15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125" y="1127575"/>
            <a:ext cx="6297726" cy="40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162150" y="67550"/>
            <a:ext cx="8819700" cy="973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4.2. Numerical Features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t/>
            </a:r>
            <a:endParaRPr sz="15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3150"/>
            <a:ext cx="9143999" cy="395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162150" y="67550"/>
            <a:ext cx="8819700" cy="973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4.2. Numerical Features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t/>
            </a:r>
            <a:endParaRPr sz="15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3150"/>
            <a:ext cx="9144000" cy="395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162150" y="67550"/>
            <a:ext cx="8819700" cy="956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4.3. </a:t>
            </a:r>
            <a:r>
              <a:rPr b="1" lang="fr" sz="2000"/>
              <a:t>Time-Related Features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t/>
            </a:r>
            <a:endParaRPr sz="150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6350"/>
            <a:ext cx="9143999" cy="396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162150" y="67550"/>
            <a:ext cx="8819700" cy="956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4.3. Time-Related Features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t/>
            </a:r>
            <a:endParaRPr sz="15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6350"/>
            <a:ext cx="9143999" cy="396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162150" y="67550"/>
            <a:ext cx="8819700" cy="956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4.3. Time-Related Features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t/>
            </a:r>
            <a:endParaRPr sz="150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6350"/>
            <a:ext cx="9144001" cy="396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