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2" r:id="rId2"/>
    <p:sldId id="284" r:id="rId3"/>
    <p:sldId id="285" r:id="rId4"/>
    <p:sldId id="319" r:id="rId5"/>
    <p:sldId id="286" r:id="rId6"/>
    <p:sldId id="290" r:id="rId7"/>
    <p:sldId id="291" r:id="rId8"/>
    <p:sldId id="293" r:id="rId9"/>
    <p:sldId id="295" r:id="rId10"/>
    <p:sldId id="292" r:id="rId11"/>
    <p:sldId id="294" r:id="rId12"/>
    <p:sldId id="296" r:id="rId13"/>
    <p:sldId id="297" r:id="rId14"/>
    <p:sldId id="298" r:id="rId15"/>
    <p:sldId id="299" r:id="rId16"/>
    <p:sldId id="302" r:id="rId17"/>
    <p:sldId id="301" r:id="rId18"/>
    <p:sldId id="287" r:id="rId19"/>
    <p:sldId id="288" r:id="rId20"/>
    <p:sldId id="289" r:id="rId21"/>
    <p:sldId id="313" r:id="rId22"/>
    <p:sldId id="303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4" r:id="rId32"/>
    <p:sldId id="315" r:id="rId33"/>
    <p:sldId id="316" r:id="rId34"/>
    <p:sldId id="318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3979" autoAdjust="0"/>
  </p:normalViewPr>
  <p:slideViewPr>
    <p:cSldViewPr snapToGrid="0">
      <p:cViewPr varScale="1">
        <p:scale>
          <a:sx n="61" d="100"/>
          <a:sy n="61" d="100"/>
        </p:scale>
        <p:origin x="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6E0A-A6DA-4ADC-BB48-D155A6C9EA81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CD37C-B38E-4023-BFBE-1FBA23DFE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61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Aug18-20  2020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68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74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016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040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36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</a:p>
          <a:p>
            <a:r>
              <a:rPr lang="en-CA" baseline="0" dirty="0" smtClean="0"/>
              <a:t>High </a:t>
            </a:r>
            <a:r>
              <a:rPr lang="en-CA" baseline="0" dirty="0" err="1" smtClean="0"/>
              <a:t>inv</a:t>
            </a:r>
            <a:r>
              <a:rPr lang="en-CA" baseline="0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93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</a:p>
          <a:p>
            <a:r>
              <a:rPr lang="en-CA" baseline="0" dirty="0" smtClean="0"/>
              <a:t>High </a:t>
            </a:r>
            <a:r>
              <a:rPr lang="en-CA" baseline="0" dirty="0" err="1" smtClean="0"/>
              <a:t>inv</a:t>
            </a:r>
            <a:r>
              <a:rPr lang="en-CA" baseline="0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1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14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36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70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32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93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</a:p>
          <a:p>
            <a:r>
              <a:rPr lang="en-CA" baseline="0" dirty="0" smtClean="0"/>
              <a:t>High </a:t>
            </a:r>
            <a:r>
              <a:rPr lang="en-CA" baseline="0" dirty="0" err="1" smtClean="0"/>
              <a:t>inv</a:t>
            </a:r>
            <a:r>
              <a:rPr lang="en-CA" baseline="0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41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New data saved to</a:t>
            </a:r>
            <a:r>
              <a:rPr lang="en-CA" baseline="0" dirty="0" smtClean="0"/>
              <a:t> match the size of original data</a:t>
            </a:r>
          </a:p>
          <a:p>
            <a:r>
              <a:rPr lang="en-CA" baseline="0" dirty="0" smtClean="0"/>
              <a:t>High </a:t>
            </a:r>
            <a:r>
              <a:rPr lang="en-CA" baseline="0" dirty="0" err="1" smtClean="0"/>
              <a:t>inv</a:t>
            </a:r>
            <a:r>
              <a:rPr lang="en-CA" baseline="0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88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D37C-B38E-4023-BFBE-1FBA23DFE9D1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8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1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74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3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98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49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52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69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72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7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59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1163-FCCD-4F9A-9EBA-214B132D0B5A}" type="datetimeFigureOut">
              <a:rPr lang="en-CA" smtClean="0"/>
              <a:t>2020-11-13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EE3D-1A8E-42EE-83D3-DF2DF565BB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20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High Involvement data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89" y="2270251"/>
            <a:ext cx="81629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data p1-90 for resized _v2</a:t>
            </a:r>
            <a:br>
              <a:rPr lang="en-CA" dirty="0" smtClean="0"/>
            </a:br>
            <a:r>
              <a:rPr lang="en-CA" dirty="0" smtClean="0"/>
              <a:t>equal to the size of previous data (Aug24)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</a:t>
            </a:r>
            <a:r>
              <a:rPr lang="en-CA" dirty="0" smtClean="0"/>
              <a:t>2: 46-90</a:t>
            </a:r>
            <a:endParaRPr lang="en-CA" dirty="0"/>
          </a:p>
          <a:p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2617049"/>
            <a:ext cx="22746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Val_BPids</a:t>
            </a:r>
            <a:r>
              <a:rPr lang="en-CA" dirty="0"/>
              <a:t>=[46,61</a:t>
            </a:r>
            <a:r>
              <a:rPr lang="en-CA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Val_cancer</a:t>
            </a:r>
            <a:r>
              <a:rPr lang="en-CA" dirty="0" smtClean="0"/>
              <a:t>=[64,66]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Total: 21 cores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77" y="2214008"/>
            <a:ext cx="8149247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data p1-90 for resized _v2</a:t>
            </a:r>
            <a:br>
              <a:rPr lang="en-CA" dirty="0" smtClean="0"/>
            </a:br>
            <a:r>
              <a:rPr lang="en-CA" dirty="0" smtClean="0"/>
              <a:t>equal to the size of previous data (Aug24)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</a:t>
            </a:r>
            <a:r>
              <a:rPr lang="en-CA" dirty="0" smtClean="0"/>
              <a:t>1: train 2-30</a:t>
            </a:r>
            <a:endParaRPr lang="en-CA" dirty="0"/>
          </a:p>
          <a:p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420414" y="25698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Train_Cancer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=[7,3,11,18,19,23]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Train_benign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=[4,2,10,25,29,21,27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];</a:t>
            </a:r>
          </a:p>
          <a:p>
            <a:pPr lvl="1"/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Saves 88 cores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66" y="3248921"/>
            <a:ext cx="6002100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data p1-90 for resized _v2</a:t>
            </a:r>
            <a:br>
              <a:rPr lang="en-CA" dirty="0" smtClean="0"/>
            </a:br>
            <a:r>
              <a:rPr lang="en-CA" dirty="0" smtClean="0"/>
              <a:t>equal to the size of previous data (Aug24)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</a:t>
            </a:r>
            <a:r>
              <a:rPr lang="en-CA" dirty="0" smtClean="0"/>
              <a:t>2: train 31-60</a:t>
            </a:r>
            <a:endParaRPr lang="en-CA" dirty="0"/>
          </a:p>
          <a:p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525517" y="23701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Train_Cancer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=[38]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Train_benign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[50,39,40]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2" y="2307442"/>
            <a:ext cx="7389762" cy="43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data p1-90 for resized _v2</a:t>
            </a:r>
            <a:br>
              <a:rPr lang="en-CA" dirty="0" smtClean="0"/>
            </a:br>
            <a:r>
              <a:rPr lang="en-CA" dirty="0" smtClean="0"/>
              <a:t>equal to the size of previous data (Aug24)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</a:t>
            </a:r>
            <a:r>
              <a:rPr lang="en-CA" dirty="0" smtClean="0"/>
              <a:t>3: train 61-90</a:t>
            </a:r>
            <a:endParaRPr lang="en-CA" dirty="0"/>
          </a:p>
          <a:p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378373" y="26204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Train_Cancer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</a:t>
            </a:r>
            <a:r>
              <a:rPr lang="en-CA" dirty="0"/>
              <a:t>80,81,82,85,89,90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Train_benign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[68,69,72,74,76,77,70] </a:t>
            </a:r>
          </a:p>
          <a:p>
            <a:pPr lvl="1"/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662" y="2620494"/>
            <a:ext cx="6324600" cy="38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data p1-90 for resized _v2</a:t>
            </a:r>
            <a:br>
              <a:rPr lang="en-CA" dirty="0" smtClean="0"/>
            </a:br>
            <a:r>
              <a:rPr lang="en-CA" dirty="0" smtClean="0"/>
              <a:t>equal to the size of previous data (Aug24)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Test- part 1: 91-100</a:t>
            </a:r>
            <a:endParaRPr lang="en-CA" dirty="0"/>
          </a:p>
          <a:p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378373" y="262049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CA" dirty="0" err="1"/>
              <a:t>test_cancer</a:t>
            </a:r>
            <a:r>
              <a:rPr lang="en-CA" dirty="0"/>
              <a:t>=[</a:t>
            </a:r>
            <a:r>
              <a:rPr lang="en-CA" dirty="0" smtClean="0"/>
              <a:t>91</a:t>
            </a:r>
            <a:r>
              <a:rPr lang="en-CA" dirty="0"/>
              <a:t>,</a:t>
            </a:r>
            <a:r>
              <a:rPr lang="en-CA" dirty="0" smtClean="0"/>
              <a:t> 100</a:t>
            </a:r>
            <a:r>
              <a:rPr lang="en-CA" dirty="0"/>
              <a:t>]</a:t>
            </a:r>
          </a:p>
          <a:p>
            <a:pPr lvl="1"/>
            <a:r>
              <a:rPr lang="en-CA" dirty="0" err="1"/>
              <a:t>Benign_cancer</a:t>
            </a:r>
            <a:r>
              <a:rPr lang="en-CA" dirty="0"/>
              <a:t>=[92,93,95,96,98,99]</a:t>
            </a:r>
          </a:p>
          <a:p>
            <a:endParaRPr lang="en-CA" dirty="0"/>
          </a:p>
          <a:p>
            <a:r>
              <a:rPr lang="en-CA" dirty="0"/>
              <a:t>101&lt;part7&lt;110</a:t>
            </a:r>
          </a:p>
          <a:p>
            <a:r>
              <a:rPr lang="en-CA" dirty="0" err="1"/>
              <a:t>test_cancer</a:t>
            </a:r>
            <a:r>
              <a:rPr lang="en-CA" dirty="0"/>
              <a:t>=[</a:t>
            </a:r>
            <a:r>
              <a:rPr lang="en-CA" dirty="0">
                <a:solidFill>
                  <a:srgbClr val="FF0000"/>
                </a:solidFill>
              </a:rPr>
              <a:t>101,103,104,105,108,109,110</a:t>
            </a:r>
            <a:r>
              <a:rPr lang="en-CA" dirty="0"/>
              <a:t>] 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used:[101,106,107,109,110]</a:t>
            </a:r>
          </a:p>
          <a:p>
            <a:r>
              <a:rPr lang="en-CA" dirty="0" err="1"/>
              <a:t>Benign_cancer</a:t>
            </a:r>
            <a:r>
              <a:rPr lang="en-CA" dirty="0"/>
              <a:t>=[101,103,104,105,108,109,110]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68" y="1825625"/>
            <a:ext cx="7222732" cy="42987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8373" y="4836485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101   103   104   105   106   108   109   110</a:t>
            </a:r>
          </a:p>
        </p:txBody>
      </p:sp>
    </p:spTree>
    <p:extLst>
      <p:ext uri="{BB962C8B-B14F-4D97-AF65-F5344CB8AC3E}">
        <p14:creationId xmlns:p14="http://schemas.microsoft.com/office/powerpoint/2010/main" val="9306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data p1-90 for resized _v2</a:t>
            </a:r>
            <a:br>
              <a:rPr lang="en-CA" dirty="0" smtClean="0"/>
            </a:br>
            <a:r>
              <a:rPr lang="en-CA" dirty="0" smtClean="0"/>
              <a:t>equal to the size of previous data (Aug24)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Test- part 2: 101-110</a:t>
            </a:r>
            <a:endParaRPr lang="en-CA" dirty="0"/>
          </a:p>
          <a:p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378373" y="26204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/>
          </a:p>
          <a:p>
            <a:r>
              <a:rPr lang="en-CA" dirty="0" err="1" smtClean="0"/>
              <a:t>test_cancer</a:t>
            </a:r>
            <a:r>
              <a:rPr lang="en-CA" dirty="0"/>
              <a:t>=[</a:t>
            </a:r>
            <a:r>
              <a:rPr lang="en-CA" dirty="0" smtClean="0">
                <a:solidFill>
                  <a:srgbClr val="FF0000"/>
                </a:solidFill>
              </a:rPr>
              <a:t>101,106,110</a:t>
            </a:r>
            <a:r>
              <a:rPr lang="en-CA" dirty="0"/>
              <a:t>] </a:t>
            </a:r>
            <a:r>
              <a:rPr lang="en-CA" dirty="0" err="1" smtClean="0"/>
              <a:t>Benign_cancer</a:t>
            </a:r>
            <a:r>
              <a:rPr lang="en-CA" dirty="0"/>
              <a:t>=[101,103,104,105,108,109,110]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594" y="2620495"/>
            <a:ext cx="6424005" cy="36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Resized P111-125 use as test new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P111-125</a:t>
            </a:r>
            <a:endParaRPr lang="en-CA" dirty="0"/>
          </a:p>
          <a:p>
            <a:pPr lvl="1"/>
            <a:r>
              <a:rPr lang="en-CA" dirty="0" smtClean="0"/>
              <a:t>Cancer: 111,113,123</a:t>
            </a:r>
          </a:p>
          <a:p>
            <a:pPr lvl="1"/>
            <a:r>
              <a:rPr lang="en-CA" dirty="0"/>
              <a:t> </a:t>
            </a:r>
            <a:r>
              <a:rPr lang="en-CA" dirty="0" err="1"/>
              <a:t>Test_BPids</a:t>
            </a:r>
            <a:r>
              <a:rPr lang="en-CA" dirty="0"/>
              <a:t>=[</a:t>
            </a:r>
            <a:r>
              <a:rPr lang="en-CA" dirty="0" smtClean="0"/>
              <a:t>112,114,117,119,120,121,122,124,125</a:t>
            </a:r>
            <a:r>
              <a:rPr lang="en-CA" dirty="0"/>
              <a:t>] </a:t>
            </a:r>
            <a:endParaRPr lang="en-CA" dirty="0" smtClean="0"/>
          </a:p>
          <a:p>
            <a:pPr lvl="1"/>
            <a:r>
              <a:rPr lang="en-CA" dirty="0" smtClean="0"/>
              <a:t>Total= 84 cores</a:t>
            </a:r>
            <a:endParaRPr lang="en-CA" dirty="0"/>
          </a:p>
          <a:p>
            <a:r>
              <a:rPr lang="en-CA" dirty="0" smtClean="0"/>
              <a:t>P126-140</a:t>
            </a:r>
            <a:endParaRPr lang="en-CA" dirty="0"/>
          </a:p>
          <a:p>
            <a:pPr lvl="1"/>
            <a:r>
              <a:rPr lang="en-CA" dirty="0"/>
              <a:t>Cancer: </a:t>
            </a:r>
            <a:r>
              <a:rPr lang="en-CA" dirty="0" smtClean="0"/>
              <a:t>127,130,132,139</a:t>
            </a:r>
          </a:p>
          <a:p>
            <a:pPr lvl="1"/>
            <a:r>
              <a:rPr lang="en-CA" dirty="0" smtClean="0"/>
              <a:t>Benign:128,130,131,132,134,135,136</a:t>
            </a:r>
          </a:p>
          <a:p>
            <a:pPr lvl="1"/>
            <a:r>
              <a:rPr lang="en-CA" dirty="0"/>
              <a:t>Total= </a:t>
            </a:r>
            <a:r>
              <a:rPr lang="en-CA" dirty="0" smtClean="0"/>
              <a:t>69 cores</a:t>
            </a:r>
          </a:p>
          <a:p>
            <a:pPr lvl="1"/>
            <a:r>
              <a:rPr lang="en-CA" dirty="0" smtClean="0"/>
              <a:t>Total: 153 cores</a:t>
            </a:r>
            <a:endParaRPr lang="en-CA" dirty="0"/>
          </a:p>
          <a:p>
            <a:pPr lvl="1"/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23" y="1549244"/>
            <a:ext cx="3901363" cy="2163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73" y="4100362"/>
            <a:ext cx="4534393" cy="26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P111-140 to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1- use save data for test</a:t>
            </a:r>
          </a:p>
          <a:p>
            <a:pPr marL="0" indent="0">
              <a:buNone/>
            </a:pPr>
            <a:r>
              <a:rPr lang="en-CA" dirty="0" smtClean="0"/>
              <a:t>2- run </a:t>
            </a:r>
          </a:p>
          <a:p>
            <a:pPr lvl="1"/>
            <a:r>
              <a:rPr lang="en-CA" dirty="0" err="1" smtClean="0"/>
              <a:t>Gen_balanced_highinv_data</a:t>
            </a:r>
            <a:endParaRPr lang="en-CA" dirty="0" smtClean="0"/>
          </a:p>
          <a:p>
            <a:pPr lvl="1"/>
            <a:r>
              <a:rPr lang="en-CA" dirty="0" smtClean="0"/>
              <a:t>To generate balanced data to use for train and </a:t>
            </a:r>
            <a:r>
              <a:rPr lang="en-CA" dirty="0" err="1" smtClean="0"/>
              <a:t>val</a:t>
            </a:r>
            <a:endParaRPr lang="en-CA" dirty="0" smtClean="0"/>
          </a:p>
          <a:p>
            <a:pPr lvl="2"/>
            <a:r>
              <a:rPr lang="en-CA" dirty="0" smtClean="0"/>
              <a:t>part 1 (p111-125): has 19 cancer+19 </a:t>
            </a:r>
            <a:r>
              <a:rPr lang="en-CA" dirty="0" err="1" smtClean="0"/>
              <a:t>benigin</a:t>
            </a:r>
            <a:r>
              <a:rPr lang="en-CA" dirty="0" smtClean="0"/>
              <a:t> = adding 38 cores</a:t>
            </a:r>
          </a:p>
          <a:p>
            <a:pPr lvl="2"/>
            <a:r>
              <a:rPr lang="en-CA" dirty="0" smtClean="0"/>
              <a:t>Part 2 (p126-140): has cancer+ benign = adding cores </a:t>
            </a:r>
          </a:p>
          <a:p>
            <a:pPr lvl="2"/>
            <a:endParaRPr lang="en-CA" dirty="0"/>
          </a:p>
          <a:p>
            <a:pPr marL="273050" lvl="2" indent="-273050">
              <a:buNone/>
            </a:pPr>
            <a:r>
              <a:rPr lang="en-CA" dirty="0" smtClean="0"/>
              <a:t>3- Generate label : </a:t>
            </a:r>
            <a:r>
              <a:rPr lang="en-CA" dirty="0" err="1" smtClean="0"/>
              <a:t>Labels_masks_train_Highinv_bal.m</a:t>
            </a:r>
            <a:endParaRPr lang="en-CA" dirty="0" smtClean="0"/>
          </a:p>
          <a:p>
            <a:pPr marL="273050" lvl="2" indent="-273050"/>
            <a:endParaRPr lang="en-CA" dirty="0"/>
          </a:p>
          <a:p>
            <a:pPr marL="273050" lvl="2" indent="-273050">
              <a:buNone/>
            </a:pPr>
            <a:r>
              <a:rPr lang="en-CA" dirty="0" smtClean="0"/>
              <a:t>4-  run: save </a:t>
            </a:r>
            <a:r>
              <a:rPr lang="en-CA" dirty="0" err="1" smtClean="0"/>
              <a:t>label_res</a:t>
            </a:r>
            <a:r>
              <a:rPr lang="en-CA" dirty="0" smtClean="0"/>
              <a:t> </a:t>
            </a:r>
          </a:p>
          <a:p>
            <a:pPr marL="273050" lvl="2" indent="-273050">
              <a:buNone/>
            </a:pPr>
            <a:r>
              <a:rPr lang="en-CA" dirty="0" smtClean="0"/>
              <a:t>5- run: saveinfo_fromtest_data_Highinv_res_p1_90.m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5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Aug 18</a:t>
            </a:r>
          </a:p>
          <a:p>
            <a:r>
              <a:rPr lang="en-CA" dirty="0" smtClean="0"/>
              <a:t>Adding p111-140 to </a:t>
            </a:r>
            <a:r>
              <a:rPr lang="en-CA" dirty="0" err="1" smtClean="0"/>
              <a:t>trian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A- Steps to generate test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1- run filteringData_2_High_inv   python</a:t>
            </a:r>
          </a:p>
          <a:p>
            <a:r>
              <a:rPr lang="en-CA" dirty="0" smtClean="0"/>
              <a:t>2- run save info _</a:t>
            </a:r>
            <a:r>
              <a:rPr lang="en-CA" dirty="0" err="1" smtClean="0"/>
              <a:t>fromtest_data</a:t>
            </a:r>
            <a:r>
              <a:rPr lang="en-CA" dirty="0" smtClean="0"/>
              <a:t> </a:t>
            </a:r>
            <a:r>
              <a:rPr lang="en-CA" dirty="0" err="1" smtClean="0"/>
              <a:t>Matlab</a:t>
            </a:r>
            <a:endParaRPr lang="en-CA" dirty="0" smtClean="0"/>
          </a:p>
          <a:p>
            <a:pPr lvl="1"/>
            <a:r>
              <a:rPr lang="en-CA" dirty="0" smtClean="0"/>
              <a:t>A: Saves </a:t>
            </a:r>
            <a:r>
              <a:rPr lang="en-CA" dirty="0"/>
              <a:t>data gain</a:t>
            </a:r>
          </a:p>
          <a:p>
            <a:pPr lvl="1"/>
            <a:r>
              <a:rPr lang="en-CA" dirty="0" smtClean="0"/>
              <a:t>B: Save </a:t>
            </a:r>
            <a:r>
              <a:rPr lang="en-CA" dirty="0"/>
              <a:t>data </a:t>
            </a:r>
            <a:r>
              <a:rPr lang="en-CA" dirty="0" smtClean="0"/>
              <a:t>info</a:t>
            </a:r>
          </a:p>
          <a:p>
            <a:pPr lvl="1"/>
            <a:r>
              <a:rPr lang="en-CA" dirty="0" smtClean="0"/>
              <a:t>C: Save “Label_IDs_test_P111-1140.mat”</a:t>
            </a:r>
            <a:endParaRPr lang="en-CA" dirty="0"/>
          </a:p>
          <a:p>
            <a:r>
              <a:rPr lang="en-CA" dirty="0" smtClean="0"/>
              <a:t>4- </a:t>
            </a:r>
            <a:r>
              <a:rPr lang="en-CA" dirty="0" err="1" smtClean="0"/>
              <a:t>Save_Label</a:t>
            </a:r>
            <a:r>
              <a:rPr lang="en-CA" dirty="0" smtClean="0"/>
              <a:t> </a:t>
            </a:r>
          </a:p>
          <a:p>
            <a:r>
              <a:rPr lang="en-CA" dirty="0" smtClean="0"/>
              <a:t>5_ Select_CIDS_label_highinv_P111_140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90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train size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14953"/>
              </p:ext>
            </p:extLst>
          </p:nvPr>
        </p:nvGraphicFramePr>
        <p:xfrm>
          <a:off x="838200" y="1860876"/>
          <a:ext cx="5225716" cy="2037357"/>
        </p:xfrm>
        <a:graphic>
          <a:graphicData uri="http://schemas.openxmlformats.org/drawingml/2006/table">
            <a:tbl>
              <a:tblPr/>
              <a:tblGrid>
                <a:gridCol w="1306429">
                  <a:extLst>
                    <a:ext uri="{9D8B030D-6E8A-4147-A177-3AD203B41FA5}">
                      <a16:colId xmlns:a16="http://schemas.microsoft.com/office/drawing/2014/main" val="2225576468"/>
                    </a:ext>
                  </a:extLst>
                </a:gridCol>
                <a:gridCol w="1306429">
                  <a:extLst>
                    <a:ext uri="{9D8B030D-6E8A-4147-A177-3AD203B41FA5}">
                      <a16:colId xmlns:a16="http://schemas.microsoft.com/office/drawing/2014/main" val="3370295506"/>
                    </a:ext>
                  </a:extLst>
                </a:gridCol>
                <a:gridCol w="1306429">
                  <a:extLst>
                    <a:ext uri="{9D8B030D-6E8A-4147-A177-3AD203B41FA5}">
                      <a16:colId xmlns:a16="http://schemas.microsoft.com/office/drawing/2014/main" val="2831346650"/>
                    </a:ext>
                  </a:extLst>
                </a:gridCol>
                <a:gridCol w="1306429">
                  <a:extLst>
                    <a:ext uri="{9D8B030D-6E8A-4147-A177-3AD203B41FA5}">
                      <a16:colId xmlns:a16="http://schemas.microsoft.com/office/drawing/2014/main" val="3494920099"/>
                    </a:ext>
                  </a:extLst>
                </a:gridCol>
              </a:tblGrid>
              <a:tr h="747717"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</a:t>
                      </a:r>
                      <a:endParaRPr lang="en-CA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Cores</a:t>
                      </a:r>
                      <a:endParaRPr lang="en-CA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Cores</a:t>
                      </a:r>
                      <a:endParaRPr lang="en-CA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48886"/>
                  </a:ext>
                </a:extLst>
              </a:tr>
              <a:tr h="8300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  <a:endParaRPr lang="en-CA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2-90</a:t>
                      </a:r>
                      <a:endParaRPr lang="en-CA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132+</a:t>
                      </a:r>
                      <a:r>
                        <a:rPr lang="en-CA" sz="1400" b="0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38=170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24+</a:t>
                      </a:r>
                      <a:r>
                        <a:rPr lang="en-CA" sz="1400" b="0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32=56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>
                          <a:effectLst/>
                        </a:rPr>
                        <a:t/>
                      </a:r>
                      <a:br>
                        <a:rPr lang="en-CA" dirty="0">
                          <a:effectLst/>
                        </a:rPr>
                      </a:b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156+</a:t>
                      </a:r>
                      <a:r>
                        <a:rPr lang="en-CA" sz="1400" b="0" i="0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70=226</a:t>
                      </a:r>
                      <a:endParaRPr lang="en-CA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287883"/>
                  </a:ext>
                </a:extLst>
              </a:tr>
              <a:tr h="4596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en-CA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91-110</a:t>
                      </a:r>
                      <a:endParaRPr lang="en-CA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  <a:endParaRPr lang="en-CA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  <a:endParaRPr lang="en-CA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9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241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4437866"/>
            <a:ext cx="572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BK_DS_FFT_train_P111_125___20200805-130102_bal.mat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8573" y="4437866"/>
            <a:ext cx="162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Added to train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228573" y="5162165"/>
            <a:ext cx="162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Added to </a:t>
            </a:r>
            <a:r>
              <a:rPr lang="en-CA" dirty="0" err="1" smtClean="0"/>
              <a:t>val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838200" y="5162165"/>
            <a:ext cx="572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BK_DS_FFT_train_P126_140___20200805-123805_bal.mat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636807" y="4530199"/>
            <a:ext cx="47626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6658558" y="5254498"/>
            <a:ext cx="47626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3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CA" dirty="0" smtClean="0"/>
              <a:t>Zero-padding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53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approach of saving data on Oct 1-2020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b="1" dirty="0" smtClean="0">
                <a:solidFill>
                  <a:srgbClr val="C00000"/>
                </a:solidFill>
              </a:rPr>
              <a:t>Steps:</a:t>
            </a:r>
          </a:p>
          <a:p>
            <a:pPr marL="0" indent="0">
              <a:buNone/>
            </a:pPr>
            <a:r>
              <a:rPr lang="en-CA" sz="2000" dirty="0" smtClean="0"/>
              <a:t>1- Images are first cropped 1:1536</a:t>
            </a:r>
          </a:p>
          <a:p>
            <a:pPr marL="0" indent="0">
              <a:buNone/>
            </a:pPr>
            <a:r>
              <a:rPr lang="en-CA" sz="2000" dirty="0" smtClean="0"/>
              <a:t>2- Every six points is averaged in axial direction </a:t>
            </a:r>
            <a:r>
              <a:rPr lang="en-CA" sz="2000" dirty="0" smtClean="0">
                <a:sym typeface="Wingdings" panose="05000000000000000000" pitchFamily="2" charset="2"/>
              </a:rPr>
              <a:t> 256</a:t>
            </a:r>
          </a:p>
          <a:p>
            <a:pPr marL="0" indent="0">
              <a:buNone/>
            </a:pPr>
            <a:r>
              <a:rPr lang="en-CA" sz="2000" dirty="0" smtClean="0">
                <a:sym typeface="Wingdings" panose="05000000000000000000" pitchFamily="2" charset="2"/>
              </a:rPr>
              <a:t>3- zero padded all images in vertical- 530</a:t>
            </a:r>
          </a:p>
          <a:p>
            <a:pPr marL="0" indent="0">
              <a:buNone/>
            </a:pPr>
            <a:r>
              <a:rPr lang="en-CA" sz="2000" dirty="0" smtClean="0">
                <a:sym typeface="Wingdings" panose="05000000000000000000" pitchFamily="2" charset="2"/>
              </a:rPr>
              <a:t>4- masked are also cropped, averaged and zero padded</a:t>
            </a:r>
          </a:p>
          <a:p>
            <a:pPr marL="0" indent="0">
              <a:buNone/>
            </a:pPr>
            <a:r>
              <a:rPr lang="en-CA" sz="2000" dirty="0" smtClean="0">
                <a:sym typeface="Wingdings" panose="05000000000000000000" pitchFamily="2" charset="2"/>
              </a:rPr>
              <a:t>5- </a:t>
            </a:r>
            <a:r>
              <a:rPr lang="en-CA" sz="2000" dirty="0" err="1" smtClean="0">
                <a:sym typeface="Wingdings" panose="05000000000000000000" pitchFamily="2" charset="2"/>
              </a:rPr>
              <a:t>masked_FFT</a:t>
            </a:r>
            <a:r>
              <a:rPr lang="en-CA" sz="2000" dirty="0" smtClean="0">
                <a:sym typeface="Wingdings" panose="05000000000000000000" pitchFamily="2" charset="2"/>
              </a:rPr>
              <a:t> are saved as the input to the </a:t>
            </a:r>
            <a:r>
              <a:rPr lang="en-CA" sz="2000" dirty="0" err="1" smtClean="0">
                <a:sym typeface="Wingdings" panose="05000000000000000000" pitchFamily="2" charset="2"/>
              </a:rPr>
              <a:t>Unet</a:t>
            </a:r>
            <a:endParaRPr lang="en-CA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Codes to run</a:t>
            </a:r>
          </a:p>
          <a:p>
            <a:pPr marL="0" indent="0">
              <a:buNone/>
            </a:pPr>
            <a:r>
              <a:rPr lang="en-CA" sz="2000" dirty="0" smtClean="0">
                <a:sym typeface="Wingdings" panose="05000000000000000000" pitchFamily="2" charset="2"/>
              </a:rPr>
              <a:t>1- save </a:t>
            </a:r>
            <a:r>
              <a:rPr lang="en-CA" sz="2000" dirty="0" err="1" smtClean="0">
                <a:sym typeface="Wingdings" panose="05000000000000000000" pitchFamily="2" charset="2"/>
              </a:rPr>
              <a:t>RF_cut_axial</a:t>
            </a:r>
            <a:r>
              <a:rPr lang="en-CA" sz="2000" dirty="0" smtClean="0">
                <a:sym typeface="Wingdings" panose="05000000000000000000" pitchFamily="2" charset="2"/>
              </a:rPr>
              <a:t>  1536 x n</a:t>
            </a:r>
          </a:p>
          <a:p>
            <a:pPr marL="0" indent="0">
              <a:buNone/>
            </a:pPr>
            <a:r>
              <a:rPr lang="en-CA" sz="2000" dirty="0" smtClean="0">
                <a:sym typeface="Wingdings" panose="05000000000000000000" pitchFamily="2" charset="2"/>
              </a:rPr>
              <a:t>2- Data-FFT-cut-axial  saves FFT 256xnx32</a:t>
            </a:r>
          </a:p>
          <a:p>
            <a:pPr marL="0" indent="0">
              <a:buNone/>
            </a:pPr>
            <a:r>
              <a:rPr lang="en-CA" sz="2000" dirty="0" smtClean="0">
                <a:sym typeface="Wingdings" panose="05000000000000000000" pitchFamily="2" charset="2"/>
              </a:rPr>
              <a:t>3- Data-FFT-zero-pad   saves</a:t>
            </a:r>
          </a:p>
          <a:p>
            <a:pPr marL="0" indent="0">
              <a:buNone/>
            </a:pPr>
            <a:r>
              <a:rPr lang="en-CA" sz="2000" dirty="0">
                <a:sym typeface="Wingdings" panose="05000000000000000000" pitchFamily="2" charset="2"/>
              </a:rPr>
              <a:t>	</a:t>
            </a:r>
            <a:r>
              <a:rPr lang="en-CA" sz="2000" dirty="0" smtClean="0">
                <a:sym typeface="Wingdings" panose="05000000000000000000" pitchFamily="2" charset="2"/>
              </a:rPr>
              <a:t>1- FFT-whole-</a:t>
            </a:r>
            <a:r>
              <a:rPr lang="en-CA" sz="2000" dirty="0" err="1" smtClean="0">
                <a:sym typeface="Wingdings" panose="05000000000000000000" pitchFamily="2" charset="2"/>
              </a:rPr>
              <a:t>zpad</a:t>
            </a:r>
            <a:r>
              <a:rPr lang="en-CA" sz="2000" dirty="0" smtClean="0">
                <a:sym typeface="Wingdings" panose="05000000000000000000" pitchFamily="2" charset="2"/>
              </a:rPr>
              <a:t>: 256x530x32</a:t>
            </a:r>
          </a:p>
          <a:p>
            <a:pPr marL="0" indent="0">
              <a:buNone/>
            </a:pPr>
            <a:r>
              <a:rPr lang="en-CA" sz="2000" dirty="0">
                <a:sym typeface="Wingdings" panose="05000000000000000000" pitchFamily="2" charset="2"/>
              </a:rPr>
              <a:t>	</a:t>
            </a:r>
            <a:r>
              <a:rPr lang="en-CA" sz="2000" dirty="0" smtClean="0">
                <a:sym typeface="Wingdings" panose="05000000000000000000" pitchFamily="2" charset="2"/>
              </a:rPr>
              <a:t>2- FFT-masked-</a:t>
            </a:r>
            <a:r>
              <a:rPr lang="en-CA" sz="2000" dirty="0" err="1" smtClean="0">
                <a:sym typeface="Wingdings" panose="05000000000000000000" pitchFamily="2" charset="2"/>
              </a:rPr>
              <a:t>zp</a:t>
            </a:r>
            <a:r>
              <a:rPr lang="en-CA" sz="2000" dirty="0" smtClean="0">
                <a:sym typeface="Wingdings" panose="05000000000000000000" pitchFamily="2" charset="2"/>
              </a:rPr>
              <a:t> all masked 256x530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67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data p1-90 for </a:t>
            </a:r>
            <a:r>
              <a:rPr lang="en-CA" dirty="0" err="1" smtClean="0"/>
              <a:t>zp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</a:t>
            </a:r>
            <a:r>
              <a:rPr lang="en-CA" dirty="0" smtClean="0"/>
              <a:t>1: train 2-30</a:t>
            </a:r>
            <a:endParaRPr lang="en-CA" dirty="0"/>
          </a:p>
          <a:p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420414" y="25698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Train_Cancer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=[7,3,11,18,19,23]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Train_benign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=[4,2,10,25,29,21,27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];</a:t>
            </a:r>
          </a:p>
          <a:p>
            <a:pPr lvl="1"/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Saves 77 cores</a:t>
            </a:r>
          </a:p>
          <a:p>
            <a:pPr lvl="1"/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 cancer cores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385" y="2084424"/>
            <a:ext cx="7390579" cy="43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data p1-90 for </a:t>
            </a:r>
            <a:r>
              <a:rPr lang="en-CA" dirty="0" err="1"/>
              <a:t>zp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</a:t>
            </a:r>
            <a:r>
              <a:rPr lang="en-CA" dirty="0" smtClean="0"/>
              <a:t>2: train 31-60</a:t>
            </a:r>
            <a:endParaRPr lang="en-CA" dirty="0"/>
          </a:p>
          <a:p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525517" y="23701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Train_Cancer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=[38]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Train_benign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[50,39,40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lvl="1"/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Saves 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 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cores</a:t>
            </a:r>
          </a:p>
          <a:p>
            <a:pPr lvl="1"/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cancer cores</a:t>
            </a:r>
          </a:p>
          <a:p>
            <a:pPr lvl="1"/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14" y="2370111"/>
            <a:ext cx="6691969" cy="41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data p1-90 for </a:t>
            </a:r>
            <a:r>
              <a:rPr lang="en-CA" dirty="0" err="1"/>
              <a:t>zp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</a:t>
            </a:r>
            <a:r>
              <a:rPr lang="en-CA" dirty="0" smtClean="0"/>
              <a:t>3: train 61-90</a:t>
            </a:r>
            <a:endParaRPr lang="en-CA" dirty="0"/>
          </a:p>
          <a:p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409904" y="264151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Train_Cancer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</a:t>
            </a:r>
            <a:r>
              <a:rPr lang="en-CA" dirty="0"/>
              <a:t>80,81,82,85,89,90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Train_benign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[68,69,72,74,76,77,70] </a:t>
            </a:r>
            <a:endParaRPr lang="en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Saves 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69 cores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 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cancer cores</a:t>
            </a:r>
          </a:p>
          <a:p>
            <a:pPr lvl="1"/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16" y="2087743"/>
            <a:ext cx="7521137" cy="45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data p1-90 for </a:t>
            </a:r>
            <a:r>
              <a:rPr lang="en-CA" dirty="0" err="1" smtClean="0"/>
              <a:t>zp</a:t>
            </a:r>
            <a:r>
              <a:rPr lang="en-CA" dirty="0" smtClean="0"/>
              <a:t> - validation</a:t>
            </a:r>
            <a:endParaRPr lang="en-CA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Part 1: 2-45</a:t>
            </a:r>
          </a:p>
          <a:p>
            <a:pPr marL="0" indent="0">
              <a:buNone/>
            </a:pPr>
            <a:r>
              <a:rPr lang="en-CA" dirty="0" err="1" smtClean="0"/>
              <a:t>Val_BPids</a:t>
            </a:r>
            <a:r>
              <a:rPr lang="en-CA" dirty="0"/>
              <a:t>=[14,24,30,37</a:t>
            </a:r>
            <a:r>
              <a:rPr lang="en-CA" dirty="0" smtClean="0"/>
              <a:t>]</a:t>
            </a:r>
            <a:endParaRPr lang="en-CA" dirty="0"/>
          </a:p>
          <a:p>
            <a:pPr marL="0" indent="0">
              <a:buNone/>
            </a:pPr>
            <a:r>
              <a:rPr lang="en-CA" dirty="0" err="1" smtClean="0"/>
              <a:t>Val_Cancer</a:t>
            </a:r>
            <a:r>
              <a:rPr lang="en-CA" dirty="0" smtClean="0"/>
              <a:t>=[5,6,26,28,45]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Total: 32 cores</a:t>
            </a:r>
          </a:p>
          <a:p>
            <a:pPr marL="0" indent="0">
              <a:buNone/>
            </a:pPr>
            <a:r>
              <a:rPr lang="en-CA" dirty="0" smtClean="0"/>
              <a:t>Only 2 cancer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58" y="1825625"/>
            <a:ext cx="6526927" cy="38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data p1-90 for </a:t>
            </a:r>
            <a:r>
              <a:rPr lang="en-CA" dirty="0" err="1"/>
              <a:t>zp</a:t>
            </a:r>
            <a:r>
              <a:rPr lang="en-CA" dirty="0"/>
              <a:t> -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</a:t>
            </a:r>
            <a:r>
              <a:rPr lang="en-CA" dirty="0" smtClean="0"/>
              <a:t>2: 46-90</a:t>
            </a:r>
            <a:endParaRPr lang="en-CA" dirty="0"/>
          </a:p>
          <a:p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2617049"/>
            <a:ext cx="22746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Val_BPids</a:t>
            </a:r>
            <a:r>
              <a:rPr lang="en-CA" dirty="0"/>
              <a:t>=[46,61</a:t>
            </a:r>
            <a:r>
              <a:rPr lang="en-CA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Val_cancer</a:t>
            </a:r>
            <a:r>
              <a:rPr lang="en-CA" dirty="0" smtClean="0"/>
              <a:t>=[64,66]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Total: 17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4 cancer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642" y="1690688"/>
            <a:ext cx="8263430" cy="50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test data 91-110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Test- part 1: 91-100</a:t>
            </a:r>
            <a:endParaRPr lang="en-CA" dirty="0"/>
          </a:p>
          <a:p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599091" y="2381454"/>
            <a:ext cx="6096000" cy="3891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CA" dirty="0" err="1"/>
              <a:t>test_cancer</a:t>
            </a:r>
            <a:r>
              <a:rPr lang="en-CA" dirty="0"/>
              <a:t>=[</a:t>
            </a:r>
            <a:r>
              <a:rPr lang="en-CA" dirty="0" smtClean="0"/>
              <a:t>91</a:t>
            </a:r>
            <a:r>
              <a:rPr lang="en-CA" dirty="0"/>
              <a:t>,</a:t>
            </a:r>
            <a:r>
              <a:rPr lang="en-CA" dirty="0" smtClean="0"/>
              <a:t> 100</a:t>
            </a:r>
            <a:r>
              <a:rPr lang="en-CA" dirty="0"/>
              <a:t>]</a:t>
            </a:r>
          </a:p>
          <a:p>
            <a:pPr lvl="1"/>
            <a:r>
              <a:rPr lang="en-CA" dirty="0" err="1"/>
              <a:t>Benign_cancer</a:t>
            </a:r>
            <a:r>
              <a:rPr lang="en-CA" dirty="0"/>
              <a:t>=[92,93,95,96,98,99</a:t>
            </a:r>
            <a:r>
              <a:rPr lang="en-CA" dirty="0" smtClean="0"/>
              <a:t>]</a:t>
            </a:r>
          </a:p>
          <a:p>
            <a:pPr lvl="1"/>
            <a:r>
              <a:rPr lang="en-CA" dirty="0" smtClean="0"/>
              <a:t>Cores: 61</a:t>
            </a:r>
            <a:endParaRPr lang="en-CA" dirty="0"/>
          </a:p>
          <a:p>
            <a:endParaRPr lang="en-CA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800" dirty="0" smtClean="0"/>
              <a:t>Test-part2 : 101-110</a:t>
            </a:r>
          </a:p>
          <a:p>
            <a:pPr marL="228600" lvl="1">
              <a:lnSpc>
                <a:spcPct val="90000"/>
              </a:lnSpc>
              <a:spcBef>
                <a:spcPts val="1000"/>
              </a:spcBef>
            </a:pPr>
            <a:r>
              <a:rPr lang="en-CA" dirty="0" err="1"/>
              <a:t>test_cancer</a:t>
            </a:r>
            <a:r>
              <a:rPr lang="en-CA" dirty="0"/>
              <a:t>=[101,</a:t>
            </a:r>
            <a:r>
              <a:rPr lang="en-CA" dirty="0">
                <a:solidFill>
                  <a:srgbClr val="C00000"/>
                </a:solidFill>
              </a:rPr>
              <a:t>106</a:t>
            </a:r>
            <a:r>
              <a:rPr lang="en-CA" dirty="0"/>
              <a:t>,110] </a:t>
            </a:r>
            <a:r>
              <a:rPr lang="en-CA" dirty="0" err="1"/>
              <a:t>Benign_cancer</a:t>
            </a:r>
            <a:r>
              <a:rPr lang="en-CA" dirty="0"/>
              <a:t>=[101,103,104,105,108,109,110</a:t>
            </a:r>
            <a:r>
              <a:rPr lang="en-CA" dirty="0" smtClean="0"/>
              <a:t>]</a:t>
            </a:r>
          </a:p>
          <a:p>
            <a:pPr marL="228600" lvl="1">
              <a:lnSpc>
                <a:spcPct val="90000"/>
              </a:lnSpc>
              <a:spcBef>
                <a:spcPts val="1000"/>
              </a:spcBef>
            </a:pPr>
            <a:r>
              <a:rPr lang="en-CA" dirty="0" smtClean="0"/>
              <a:t>106 was saved when </a:t>
            </a:r>
            <a:r>
              <a:rPr lang="en-CA" dirty="0" err="1" smtClean="0"/>
              <a:t>inv</a:t>
            </a:r>
            <a:r>
              <a:rPr lang="en-CA" dirty="0" smtClean="0"/>
              <a:t>&gt;0.39</a:t>
            </a:r>
            <a:endParaRPr lang="en-CA" dirty="0"/>
          </a:p>
          <a:p>
            <a:pPr marL="228600" lvl="1">
              <a:lnSpc>
                <a:spcPct val="90000"/>
              </a:lnSpc>
              <a:spcBef>
                <a:spcPts val="1000"/>
              </a:spcBef>
            </a:pPr>
            <a:r>
              <a:rPr lang="en-CA" dirty="0" smtClean="0"/>
              <a:t>Cores: 44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CA" sz="2800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70" y="348252"/>
            <a:ext cx="5027509" cy="3146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38" y="3887662"/>
            <a:ext cx="4780374" cy="28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test data 91-110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Test- part 2: 101-110</a:t>
            </a:r>
            <a:endParaRPr lang="en-CA" dirty="0"/>
          </a:p>
          <a:p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378373" y="26204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/>
          </a:p>
          <a:p>
            <a:r>
              <a:rPr lang="en-CA" dirty="0" err="1" smtClean="0"/>
              <a:t>test_cancer</a:t>
            </a:r>
            <a:r>
              <a:rPr lang="en-CA" dirty="0"/>
              <a:t>=[</a:t>
            </a:r>
            <a:r>
              <a:rPr lang="en-CA" dirty="0" smtClean="0">
                <a:solidFill>
                  <a:srgbClr val="FF0000"/>
                </a:solidFill>
              </a:rPr>
              <a:t>101,106,110</a:t>
            </a:r>
            <a:r>
              <a:rPr lang="en-CA" dirty="0"/>
              <a:t>] </a:t>
            </a:r>
            <a:r>
              <a:rPr lang="en-CA" dirty="0" err="1" smtClean="0"/>
              <a:t>Benign_cancer</a:t>
            </a:r>
            <a:r>
              <a:rPr lang="en-CA" dirty="0"/>
              <a:t>=[101,103,104,105,108,109,110]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82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B- Steps on Python to prepare test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Run:</a:t>
            </a:r>
          </a:p>
          <a:p>
            <a:pPr marL="0" indent="0">
              <a:buNone/>
            </a:pPr>
            <a:r>
              <a:rPr lang="en-CA" dirty="0" smtClean="0"/>
              <a:t>Model/teus_datagen_No_ae_Highinv_Test_P111_140.py</a:t>
            </a:r>
          </a:p>
          <a:p>
            <a:pPr marL="0" indent="0">
              <a:buNone/>
            </a:pPr>
            <a:r>
              <a:rPr lang="en-CA" dirty="0" smtClean="0"/>
              <a:t>Run test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7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P111-125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P111-125</a:t>
            </a:r>
            <a:endParaRPr lang="en-CA" dirty="0"/>
          </a:p>
          <a:p>
            <a:pPr lvl="1"/>
            <a:r>
              <a:rPr lang="en-CA" dirty="0" smtClean="0"/>
              <a:t>Cancer: 111,113,123</a:t>
            </a:r>
          </a:p>
          <a:p>
            <a:pPr lvl="1"/>
            <a:r>
              <a:rPr lang="en-CA" dirty="0"/>
              <a:t> </a:t>
            </a:r>
            <a:r>
              <a:rPr lang="en-CA" dirty="0" err="1"/>
              <a:t>Test_BPids</a:t>
            </a:r>
            <a:r>
              <a:rPr lang="en-CA" dirty="0"/>
              <a:t>=[</a:t>
            </a:r>
            <a:r>
              <a:rPr lang="en-CA" dirty="0" smtClean="0"/>
              <a:t>112,114,117,119,120,121,122,124,125</a:t>
            </a:r>
            <a:r>
              <a:rPr lang="en-CA" dirty="0"/>
              <a:t>] </a:t>
            </a:r>
            <a:endParaRPr lang="en-CA" dirty="0" smtClean="0"/>
          </a:p>
          <a:p>
            <a:pPr lvl="1"/>
            <a:r>
              <a:rPr lang="en-CA" dirty="0" smtClean="0"/>
              <a:t>Total: 84  cores</a:t>
            </a:r>
            <a:endParaRPr lang="en-CA" dirty="0"/>
          </a:p>
          <a:p>
            <a:r>
              <a:rPr lang="en-CA" dirty="0" smtClean="0"/>
              <a:t>P126-140</a:t>
            </a:r>
            <a:endParaRPr lang="en-CA" dirty="0"/>
          </a:p>
          <a:p>
            <a:pPr lvl="1"/>
            <a:r>
              <a:rPr lang="en-CA" dirty="0"/>
              <a:t>Cancer: </a:t>
            </a:r>
            <a:r>
              <a:rPr lang="en-CA" dirty="0" smtClean="0"/>
              <a:t>127,130,132,139</a:t>
            </a:r>
          </a:p>
          <a:p>
            <a:pPr lvl="1"/>
            <a:r>
              <a:rPr lang="en-CA" dirty="0" smtClean="0"/>
              <a:t>Benign:128,130,131,132,134,135,136</a:t>
            </a:r>
          </a:p>
          <a:p>
            <a:pPr lvl="1"/>
            <a:r>
              <a:rPr lang="en-CA" dirty="0" smtClean="0"/>
              <a:t>Total: 69</a:t>
            </a:r>
          </a:p>
          <a:p>
            <a:pPr lvl="1"/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All: 153 cores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"/>
            <a:ext cx="4971393" cy="275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72" y="3184303"/>
            <a:ext cx="5717628" cy="3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saving for </a:t>
            </a:r>
            <a:r>
              <a:rPr lang="en-CA" dirty="0" err="1" smtClean="0"/>
              <a:t>zp</a:t>
            </a:r>
            <a:r>
              <a:rPr lang="en-CA" dirty="0" smtClean="0"/>
              <a:t>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Adding all involvements and all benign to test p91-110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63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saving for </a:t>
            </a:r>
            <a:r>
              <a:rPr lang="en-CA" dirty="0" err="1"/>
              <a:t>zp</a:t>
            </a:r>
            <a:r>
              <a:rPr lang="en-CA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92" y="1258067"/>
            <a:ext cx="10639097" cy="4351338"/>
          </a:xfrm>
        </p:spPr>
        <p:txBody>
          <a:bodyPr/>
          <a:lstStyle/>
          <a:p>
            <a:r>
              <a:rPr lang="en-CA" dirty="0" smtClean="0"/>
              <a:t>Test – part 1</a:t>
            </a:r>
          </a:p>
          <a:p>
            <a:pPr marL="0" indent="0">
              <a:buNone/>
            </a:pPr>
            <a:r>
              <a:rPr lang="en-CA" dirty="0" smtClean="0"/>
              <a:t>Cancer: [91,93,94,96,100]</a:t>
            </a:r>
          </a:p>
          <a:p>
            <a:pPr marL="0" indent="0">
              <a:buNone/>
            </a:pPr>
            <a:r>
              <a:rPr lang="en-CA" dirty="0" smtClean="0"/>
              <a:t>Benign: </a:t>
            </a:r>
          </a:p>
          <a:p>
            <a:pPr marL="0" indent="0">
              <a:buNone/>
            </a:pPr>
            <a:r>
              <a:rPr lang="en-US" dirty="0" err="1"/>
              <a:t>Test_BPids</a:t>
            </a:r>
            <a:r>
              <a:rPr lang="en-US" dirty="0"/>
              <a:t>=[92,93,94,95,96,98,99] #part 1 test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114" y="3119601"/>
            <a:ext cx="6422673" cy="37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saving for </a:t>
            </a:r>
            <a:r>
              <a:rPr lang="en-CA" dirty="0" err="1"/>
              <a:t>zp</a:t>
            </a:r>
            <a:r>
              <a:rPr lang="en-CA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14" y="1342149"/>
            <a:ext cx="10628586" cy="4351338"/>
          </a:xfrm>
        </p:spPr>
        <p:txBody>
          <a:bodyPr/>
          <a:lstStyle/>
          <a:p>
            <a:r>
              <a:rPr lang="en-CA" dirty="0" smtClean="0"/>
              <a:t>Test – part 2</a:t>
            </a:r>
          </a:p>
          <a:p>
            <a:pPr marL="0" indent="0">
              <a:buNone/>
            </a:pPr>
            <a:r>
              <a:rPr lang="en-CA" dirty="0" smtClean="0"/>
              <a:t>Cancer: [101,106,107,109,110]</a:t>
            </a:r>
          </a:p>
          <a:p>
            <a:pPr marL="0" indent="0">
              <a:buNone/>
            </a:pPr>
            <a:r>
              <a:rPr lang="en-CA" dirty="0" smtClean="0"/>
              <a:t>Benign: </a:t>
            </a:r>
          </a:p>
          <a:p>
            <a:pPr marL="0" indent="0">
              <a:buNone/>
            </a:pPr>
            <a:r>
              <a:rPr lang="en-US" dirty="0" err="1"/>
              <a:t>Test_BPids</a:t>
            </a:r>
            <a:r>
              <a:rPr lang="en-US" dirty="0"/>
              <a:t>=[101,102,103,104,105,106,107,108,109,110] #part 1 test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59" y="3403659"/>
            <a:ext cx="5209353" cy="31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Total patients, p91-110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Test1: p91-100</a:t>
            </a:r>
          </a:p>
          <a:p>
            <a:r>
              <a:rPr lang="en-CA" dirty="0" smtClean="0"/>
              <a:t>70 cores,  9 patients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Test2: 101-110</a:t>
            </a:r>
          </a:p>
          <a:p>
            <a:pPr marL="0" indent="0">
              <a:buNone/>
            </a:pPr>
            <a:r>
              <a:rPr lang="en-CA" dirty="0" smtClean="0"/>
              <a:t>69 </a:t>
            </a:r>
            <a:r>
              <a:rPr lang="en-CA" dirty="0"/>
              <a:t>cores,  </a:t>
            </a:r>
            <a:r>
              <a:rPr lang="en-CA" dirty="0" smtClean="0"/>
              <a:t>10 </a:t>
            </a:r>
            <a:r>
              <a:rPr lang="en-CA" dirty="0"/>
              <a:t>patients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Total: 19 patients, 139 cores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Steps to prepare test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/>
              <a:t>1- </a:t>
            </a:r>
            <a:r>
              <a:rPr lang="en-CA" dirty="0" smtClean="0"/>
              <a:t>filteringData_2_balanced_zp.py</a:t>
            </a:r>
            <a:endParaRPr lang="en-CA" dirty="0"/>
          </a:p>
          <a:p>
            <a:r>
              <a:rPr lang="en-CA" dirty="0" smtClean="0"/>
              <a:t>2- Select_CIDs_Label_highinv_balanced_P1_90_zp_all_invs.m</a:t>
            </a:r>
          </a:p>
          <a:p>
            <a:r>
              <a:rPr lang="en-CA" dirty="0"/>
              <a:t>3- </a:t>
            </a:r>
            <a:r>
              <a:rPr lang="en-CA" dirty="0" smtClean="0"/>
              <a:t>teus_datagen_No_ae_bal_zp_Test_NonOrm_allinv.py (form model)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61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3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2">
                    <a:lumMod val="50000"/>
                  </a:schemeClr>
                </a:solidFill>
              </a:rPr>
              <a:t>Steps to generate data 256x256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1- run save </a:t>
            </a:r>
            <a:r>
              <a:rPr lang="en-CA" dirty="0" err="1" smtClean="0"/>
              <a:t>RF_resize</a:t>
            </a:r>
            <a:endParaRPr lang="en-CA" dirty="0" smtClean="0"/>
          </a:p>
          <a:p>
            <a:pPr lvl="1"/>
            <a:r>
              <a:rPr lang="en-CA" dirty="0" smtClean="0"/>
              <a:t>Saves </a:t>
            </a:r>
          </a:p>
          <a:p>
            <a:pPr lvl="2"/>
            <a:r>
              <a:rPr lang="en-CA" dirty="0" err="1" smtClean="0"/>
              <a:t>masked_DS_res</a:t>
            </a:r>
            <a:endParaRPr lang="en-CA" dirty="0" smtClean="0"/>
          </a:p>
          <a:p>
            <a:pPr lvl="2"/>
            <a:r>
              <a:rPr lang="en-CA" dirty="0" err="1" smtClean="0"/>
              <a:t>Masked_RF_res</a:t>
            </a:r>
            <a:endParaRPr lang="en-CA" dirty="0" smtClean="0"/>
          </a:p>
          <a:p>
            <a:r>
              <a:rPr lang="en-CA" dirty="0" smtClean="0"/>
              <a:t>2- FFT: </a:t>
            </a:r>
          </a:p>
          <a:p>
            <a:r>
              <a:rPr lang="en-CA" dirty="0"/>
              <a:t>Run </a:t>
            </a:r>
            <a:r>
              <a:rPr lang="en-CA" dirty="0" err="1" smtClean="0"/>
              <a:t>Data_FFT_res.m</a:t>
            </a:r>
            <a:endParaRPr lang="en-CA" dirty="0" smtClean="0"/>
          </a:p>
          <a:p>
            <a:pPr lvl="1"/>
            <a:r>
              <a:rPr lang="en-CA" dirty="0" smtClean="0"/>
              <a:t>saves</a:t>
            </a:r>
          </a:p>
          <a:p>
            <a:pPr lvl="2"/>
            <a:r>
              <a:rPr lang="en-CA" sz="2100" dirty="0" err="1"/>
              <a:t>FFT_res</a:t>
            </a:r>
            <a:endParaRPr lang="en-CA" sz="2100" dirty="0"/>
          </a:p>
          <a:p>
            <a:pPr lvl="2"/>
            <a:r>
              <a:rPr lang="en-CA" sz="2100" dirty="0" err="1" smtClean="0"/>
              <a:t>Masked_FFT_res</a:t>
            </a:r>
            <a:endParaRPr lang="en-CA" sz="2100" dirty="0" smtClean="0"/>
          </a:p>
          <a:p>
            <a:pPr marL="228600" lvl="2">
              <a:spcBef>
                <a:spcPts val="1000"/>
              </a:spcBef>
            </a:pPr>
            <a:r>
              <a:rPr lang="en-CA" sz="2900" dirty="0"/>
              <a:t>3- run </a:t>
            </a:r>
            <a:r>
              <a:rPr lang="en-CA" sz="2900" dirty="0" smtClean="0"/>
              <a:t>filtering data2_balanced_resized_data.py</a:t>
            </a:r>
            <a:endParaRPr lang="en-CA" sz="2900" dirty="0"/>
          </a:p>
          <a:p>
            <a:pPr lvl="2"/>
            <a:r>
              <a:rPr lang="en-CA" sz="2100" dirty="0"/>
              <a:t>Saves high </a:t>
            </a:r>
            <a:r>
              <a:rPr lang="en-CA" sz="2100" dirty="0" err="1"/>
              <a:t>inv</a:t>
            </a:r>
            <a:r>
              <a:rPr lang="en-CA" sz="2100" dirty="0"/>
              <a:t> data</a:t>
            </a:r>
          </a:p>
          <a:p>
            <a:r>
              <a:rPr lang="en-CA" dirty="0" smtClean="0"/>
              <a:t>4- run .m</a:t>
            </a:r>
          </a:p>
          <a:p>
            <a:pPr lvl="2"/>
            <a:r>
              <a:rPr lang="en-CA" dirty="0" smtClean="0"/>
              <a:t>Saves balanced data</a:t>
            </a:r>
            <a:endParaRPr lang="en-CA" dirty="0"/>
          </a:p>
          <a:p>
            <a:r>
              <a:rPr lang="en-CA" dirty="0" smtClean="0"/>
              <a:t>5- Label – generate and save all labels</a:t>
            </a:r>
          </a:p>
          <a:p>
            <a:r>
              <a:rPr lang="en-CA" dirty="0" err="1" smtClean="0"/>
              <a:t>Save_Label_res.m</a:t>
            </a:r>
            <a:endParaRPr lang="en-CA" dirty="0" smtClean="0"/>
          </a:p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6-After data is saved</a:t>
            </a:r>
          </a:p>
          <a:p>
            <a:pPr lvl="1"/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Select_CIDS_label_highinv_P111_140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51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532"/>
            <a:ext cx="10515600" cy="1325563"/>
          </a:xfrm>
        </p:spPr>
        <p:txBody>
          <a:bodyPr/>
          <a:lstStyle/>
          <a:p>
            <a:r>
              <a:rPr lang="en-CA" dirty="0" smtClean="0"/>
              <a:t>Saving data High </a:t>
            </a:r>
            <a:r>
              <a:rPr lang="en-CA" dirty="0" err="1" smtClean="0"/>
              <a:t>inv</a:t>
            </a:r>
            <a:r>
              <a:rPr lang="en-CA" dirty="0" smtClean="0"/>
              <a:t> directly (Aug 19)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Part 1 train: p2-30</a:t>
            </a:r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Part </a:t>
            </a:r>
            <a:r>
              <a:rPr lang="en-CA" dirty="0" smtClean="0"/>
              <a:t>2 </a:t>
            </a:r>
            <a:r>
              <a:rPr lang="en-CA" dirty="0"/>
              <a:t>train: </a:t>
            </a:r>
            <a:r>
              <a:rPr lang="en-CA" dirty="0" smtClean="0"/>
              <a:t>p31-60</a:t>
            </a:r>
          </a:p>
          <a:p>
            <a:pPr lvl="1"/>
            <a:r>
              <a:rPr lang="en-CA" dirty="0" smtClean="0"/>
              <a:t> </a:t>
            </a:r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Train_Cancer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=[38]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Train_benign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[50,39,40</a:t>
            </a:r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lvl="1"/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CA" sz="2800" dirty="0"/>
              <a:t>Part 3 train: p61-90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Train_Cancer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</a:t>
            </a:r>
            <a:r>
              <a:rPr lang="en-CA" dirty="0"/>
              <a:t>80,81,82,85,89,90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Train_benign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[68,69,72,74,76,77,70] 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838200" y="2406936"/>
            <a:ext cx="3932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Train_Cancer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=[7,3,11,18,19,23]</a:t>
            </a:r>
          </a:p>
          <a:p>
            <a:pPr lvl="1"/>
            <a:r>
              <a:rPr lang="en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Train_benign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=[4,2,10,25,29,21,27];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21" y="1418678"/>
            <a:ext cx="4694187" cy="1586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80" y="3053267"/>
            <a:ext cx="3497164" cy="2081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177" y="4851132"/>
            <a:ext cx="3769378" cy="19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data High </a:t>
            </a:r>
            <a:r>
              <a:rPr lang="en-CA" dirty="0" err="1"/>
              <a:t>inv</a:t>
            </a:r>
            <a:r>
              <a:rPr lang="en-CA" dirty="0"/>
              <a:t> directly (Aug 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1: 2-45</a:t>
            </a:r>
          </a:p>
          <a:p>
            <a:pPr lvl="1">
              <a:lnSpc>
                <a:spcPct val="80000"/>
              </a:lnSpc>
            </a:pPr>
            <a:r>
              <a:rPr lang="en-CA" sz="2200" dirty="0" err="1"/>
              <a:t>Val_BPids</a:t>
            </a:r>
            <a:r>
              <a:rPr lang="en-CA" sz="2200" dirty="0"/>
              <a:t>=[14,24,30,37]</a:t>
            </a:r>
          </a:p>
          <a:p>
            <a:pPr lvl="1">
              <a:lnSpc>
                <a:spcPct val="80000"/>
              </a:lnSpc>
            </a:pPr>
            <a:r>
              <a:rPr lang="en-CA" sz="2200" dirty="0" err="1"/>
              <a:t>Val_Cancer</a:t>
            </a:r>
            <a:r>
              <a:rPr lang="en-CA" sz="2200" dirty="0"/>
              <a:t>=[5,6,26,28,45]</a:t>
            </a:r>
          </a:p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306932" y="381662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Val_BPids</a:t>
            </a:r>
            <a:r>
              <a:rPr lang="en-CA" dirty="0"/>
              <a:t>=[46,61] # part 2 : 46-90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4447" y="41859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CA" dirty="0" err="1">
                <a:solidFill>
                  <a:srgbClr val="FFC000"/>
                </a:solidFill>
              </a:rPr>
              <a:t>Val_cancer</a:t>
            </a:r>
            <a:r>
              <a:rPr lang="en-CA" dirty="0">
                <a:solidFill>
                  <a:srgbClr val="FFC000"/>
                </a:solidFill>
              </a:rPr>
              <a:t>=[45, 64,66,57,59]</a:t>
            </a:r>
          </a:p>
          <a:p>
            <a:pPr lvl="1"/>
            <a:r>
              <a:rPr lang="en-CA" dirty="0" err="1">
                <a:solidFill>
                  <a:srgbClr val="FFC000"/>
                </a:solidFill>
              </a:rPr>
              <a:t>Val_Benign</a:t>
            </a:r>
            <a:r>
              <a:rPr lang="en-CA" dirty="0">
                <a:solidFill>
                  <a:srgbClr val="FFC000"/>
                </a:solidFill>
              </a:rPr>
              <a:t>=[46,61]</a:t>
            </a:r>
          </a:p>
        </p:txBody>
      </p:sp>
    </p:spTree>
    <p:extLst>
      <p:ext uri="{BB962C8B-B14F-4D97-AF65-F5344CB8AC3E}">
        <p14:creationId xmlns:p14="http://schemas.microsoft.com/office/powerpoint/2010/main" val="4864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data p1-90 for resized _v2</a:t>
            </a:r>
            <a:br>
              <a:rPr lang="en-CA" dirty="0" smtClean="0"/>
            </a:br>
            <a:r>
              <a:rPr lang="en-CA" dirty="0" smtClean="0"/>
              <a:t>equal to the size of previous data (Aug24)</a:t>
            </a:r>
            <a:endParaRPr lang="en-CA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 smtClean="0"/>
              <a:t>Part 1: 2-45</a:t>
            </a:r>
          </a:p>
          <a:p>
            <a:pPr marL="0" indent="0">
              <a:buNone/>
            </a:pPr>
            <a:r>
              <a:rPr lang="en-CA" dirty="0" err="1" smtClean="0"/>
              <a:t>Val_BPids</a:t>
            </a:r>
            <a:r>
              <a:rPr lang="en-CA" dirty="0"/>
              <a:t>=[14,24,30,37</a:t>
            </a:r>
            <a:r>
              <a:rPr lang="en-CA" dirty="0" smtClean="0"/>
              <a:t>]</a:t>
            </a:r>
            <a:endParaRPr lang="en-CA" dirty="0"/>
          </a:p>
          <a:p>
            <a:pPr marL="0" indent="0">
              <a:buNone/>
            </a:pPr>
            <a:r>
              <a:rPr lang="en-CA" dirty="0" err="1" smtClean="0"/>
              <a:t>Val_Cancer</a:t>
            </a:r>
            <a:r>
              <a:rPr lang="en-CA" dirty="0" smtClean="0"/>
              <a:t>=[5,6,26,28,45]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Total: 34 cores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96" y="2387066"/>
            <a:ext cx="6690893" cy="37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Saving data1-90 again to match previous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01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69280</TotalTime>
  <Words>1057</Words>
  <Application>Microsoft Office PowerPoint</Application>
  <PresentationFormat>Widescreen</PresentationFormat>
  <Paragraphs>268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High Involvement data</vt:lpstr>
      <vt:lpstr>A- Steps to generate test data</vt:lpstr>
      <vt:lpstr>B- Steps on Python to prepare test data</vt:lpstr>
      <vt:lpstr>PowerPoint Presentation</vt:lpstr>
      <vt:lpstr>Steps to generate data 256x256</vt:lpstr>
      <vt:lpstr>Saving data High inv directly (Aug 19)</vt:lpstr>
      <vt:lpstr>Saving data High inv directly (Aug 19)</vt:lpstr>
      <vt:lpstr>Saving data p1-90 for resized _v2 equal to the size of previous data (Aug24)</vt:lpstr>
      <vt:lpstr>PowerPoint Presentation</vt:lpstr>
      <vt:lpstr>Saving data p1-90 for resized _v2 equal to the size of previous data (Aug24)</vt:lpstr>
      <vt:lpstr>Saving data p1-90 for resized _v2 equal to the size of previous data (Aug24)</vt:lpstr>
      <vt:lpstr>Saving data p1-90 for resized _v2 equal to the size of previous data (Aug24)</vt:lpstr>
      <vt:lpstr>Saving data p1-90 for resized _v2 equal to the size of previous data (Aug24)</vt:lpstr>
      <vt:lpstr>Saving data p1-90 for resized _v2 equal to the size of previous data (Aug24)</vt:lpstr>
      <vt:lpstr>Saving data p1-90 for resized _v2 equal to the size of previous data (Aug24)</vt:lpstr>
      <vt:lpstr>Resized P111-125 use as test new</vt:lpstr>
      <vt:lpstr>PowerPoint Presentation</vt:lpstr>
      <vt:lpstr>Adding P111-140 to test</vt:lpstr>
      <vt:lpstr>PowerPoint Presentation</vt:lpstr>
      <vt:lpstr>New train size</vt:lpstr>
      <vt:lpstr>Zero-padding</vt:lpstr>
      <vt:lpstr>New approach of saving data on Oct 1-2020</vt:lpstr>
      <vt:lpstr>Saving data p1-90 for zp</vt:lpstr>
      <vt:lpstr>Saving data p1-90 for zp</vt:lpstr>
      <vt:lpstr>Saving data p1-90 for zp</vt:lpstr>
      <vt:lpstr>Saving data p1-90 for zp - validation</vt:lpstr>
      <vt:lpstr>Saving data p1-90 for zp - validation</vt:lpstr>
      <vt:lpstr>Saving test data 91-110</vt:lpstr>
      <vt:lpstr>Saving test data 91-110</vt:lpstr>
      <vt:lpstr>P111-125</vt:lpstr>
      <vt:lpstr>New saving for zp data</vt:lpstr>
      <vt:lpstr>New saving for zp data</vt:lpstr>
      <vt:lpstr>New saving for zp data</vt:lpstr>
      <vt:lpstr>Total patients, p91-110</vt:lpstr>
      <vt:lpstr>Steps to prepare test data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Sharareh</dc:creator>
  <cp:lastModifiedBy>Sharareh</cp:lastModifiedBy>
  <cp:revision>199</cp:revision>
  <dcterms:created xsi:type="dcterms:W3CDTF">2020-05-12T18:18:19Z</dcterms:created>
  <dcterms:modified xsi:type="dcterms:W3CDTF">2020-11-14T01:16:30Z</dcterms:modified>
</cp:coreProperties>
</file>