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693" r:id="rId4"/>
    <p:sldId id="735" r:id="rId5"/>
    <p:sldId id="736" r:id="rId6"/>
    <p:sldId id="746" r:id="rId7"/>
    <p:sldId id="747" r:id="rId8"/>
    <p:sldId id="767" r:id="rId9"/>
    <p:sldId id="748" r:id="rId10"/>
    <p:sldId id="769" r:id="rId11"/>
    <p:sldId id="770" r:id="rId12"/>
    <p:sldId id="771" r:id="rId13"/>
    <p:sldId id="772" r:id="rId14"/>
    <p:sldId id="773" r:id="rId15"/>
    <p:sldId id="774" r:id="rId16"/>
    <p:sldId id="761" r:id="rId17"/>
    <p:sldId id="737" r:id="rId18"/>
    <p:sldId id="739" r:id="rId19"/>
    <p:sldId id="740" r:id="rId20"/>
    <p:sldId id="762" r:id="rId21"/>
    <p:sldId id="764" r:id="rId22"/>
    <p:sldId id="750" r:id="rId23"/>
    <p:sldId id="742" r:id="rId24"/>
    <p:sldId id="766" r:id="rId25"/>
    <p:sldId id="749" r:id="rId26"/>
    <p:sldId id="751" r:id="rId27"/>
    <p:sldId id="734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Fira Code" panose="020B0809050000020004" pitchFamily="49" charset="0"/>
      <p:regular r:id="rId31"/>
      <p:bold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Varela Round" panose="00000500000000000000" pitchFamily="2" charset="-79"/>
      <p:regular r:id="rId37"/>
    </p:embeddedFont>
    <p:embeddedFont>
      <p:font typeface="Work Sans ExtraLight" pitchFamily="2" charset="0"/>
      <p:regular r:id="rId38"/>
      <p:italic r:id="rId39"/>
    </p:embeddedFont>
    <p:embeddedFont>
      <p:font typeface="Work Sans Light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1E1E1E"/>
    <a:srgbClr val="033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84"/>
  </p:normalViewPr>
  <p:slideViewPr>
    <p:cSldViewPr snapToGrid="0">
      <p:cViewPr varScale="1">
        <p:scale>
          <a:sx n="117" d="100"/>
          <a:sy n="117" d="100"/>
        </p:scale>
        <p:origin x="427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664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82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18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20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022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764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47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928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841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7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9f0493a76_2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9f0493a76_2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181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78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190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317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662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442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470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19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94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87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51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02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08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22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eada19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eada19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7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ork Sans Light"/>
              <a:buChar char="●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○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■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○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■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○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■"/>
              <a:defRPr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100525" y="1279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100525" y="1543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100525" y="1806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100525" y="2070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100525" y="2334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100525" y="2597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100525" y="2861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100525" y="3125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100525" y="3388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100525" y="3652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100525" y="3916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100525" y="4180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00525" y="4443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100525" y="4707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860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860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arela Round"/>
              <a:buNone/>
              <a:defRPr sz="2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 userDrawn="1"/>
        </p:nvSpPr>
        <p:spPr>
          <a:xfrm>
            <a:off x="122842" y="4758517"/>
            <a:ext cx="348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5B7C6"/>
                </a:solidFill>
                <a:latin typeface="Varela Round"/>
                <a:ea typeface="Varela Round"/>
                <a:cs typeface="Varela Round"/>
                <a:sym typeface="Varela Round"/>
              </a:rPr>
              <a:t>Cal State Northridge – Shahbaz Malik</a:t>
            </a:r>
            <a:endParaRPr sz="1000" dirty="0">
              <a:solidFill>
                <a:srgbClr val="A5B7C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11700" y="1998225"/>
            <a:ext cx="8520600" cy="13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858"/>
                </a:solidFill>
              </a:rPr>
              <a:t>Sobel Edge Detection</a:t>
            </a:r>
            <a:br>
              <a:rPr lang="en" dirty="0">
                <a:solidFill>
                  <a:srgbClr val="FF5858"/>
                </a:solidFill>
              </a:rPr>
            </a:br>
            <a:r>
              <a:rPr lang="en" dirty="0">
                <a:solidFill>
                  <a:srgbClr val="FF5858"/>
                </a:solidFill>
              </a:rPr>
              <a:t>on FPGA 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11700" y="3698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rela Round"/>
                <a:ea typeface="Varela Round"/>
                <a:cs typeface="Varela Round"/>
                <a:sym typeface="Varela Round"/>
              </a:rPr>
              <a:t>Shahbaz Hassan Khan Malik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311700" y="492075"/>
            <a:ext cx="85206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2D9F0"/>
                </a:solidFill>
                <a:latin typeface="Varela Round"/>
                <a:ea typeface="Varela Round"/>
                <a:cs typeface="Varela Round"/>
                <a:sym typeface="Varela Round"/>
              </a:rPr>
              <a:t>California State University Northridge</a:t>
            </a:r>
            <a:endParaRPr sz="2400" dirty="0">
              <a:solidFill>
                <a:srgbClr val="72D9F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11700" y="1222575"/>
            <a:ext cx="85206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72D9F0"/>
                </a:solidFill>
                <a:latin typeface="Varela Round"/>
                <a:ea typeface="Varela Round"/>
                <a:cs typeface="Varela Round"/>
                <a:sym typeface="Varela Round"/>
              </a:rPr>
              <a:t>ECE 524 - Fall 2022</a:t>
            </a:r>
            <a:endParaRPr sz="1800" dirty="0">
              <a:solidFill>
                <a:srgbClr val="72D9F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39167"/>
              </p:ext>
            </p:extLst>
          </p:nvPr>
        </p:nvGraphicFramePr>
        <p:xfrm>
          <a:off x="640081" y="2073840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5061"/>
              </p:ext>
            </p:extLst>
          </p:nvPr>
        </p:nvGraphicFramePr>
        <p:xfrm>
          <a:off x="37386" y="1665703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45A5E7-80CE-30DD-2852-476E65EA889B}"/>
              </a:ext>
            </a:extLst>
          </p:cNvPr>
          <p:cNvSpPr txBox="1"/>
          <p:nvPr/>
        </p:nvSpPr>
        <p:spPr>
          <a:xfrm>
            <a:off x="121462" y="1187825"/>
            <a:ext cx="871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	Convolution                                                                   Output Image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948E72-BD20-F3BF-5C0E-B687DE6D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84280"/>
              </p:ext>
            </p:extLst>
          </p:nvPr>
        </p:nvGraphicFramePr>
        <p:xfrm>
          <a:off x="4810398" y="2062276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04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/>
        </p:nvGraphicFramePr>
        <p:xfrm>
          <a:off x="640081" y="2073840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4734"/>
              </p:ext>
            </p:extLst>
          </p:nvPr>
        </p:nvGraphicFramePr>
        <p:xfrm>
          <a:off x="640081" y="1665702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45A5E7-80CE-30DD-2852-476E65EA889B}"/>
              </a:ext>
            </a:extLst>
          </p:cNvPr>
          <p:cNvSpPr txBox="1"/>
          <p:nvPr/>
        </p:nvSpPr>
        <p:spPr>
          <a:xfrm>
            <a:off x="121462" y="1187825"/>
            <a:ext cx="871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	Convolution                                                                   Output Image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948E72-BD20-F3BF-5C0E-B687DE6D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41801"/>
              </p:ext>
            </p:extLst>
          </p:nvPr>
        </p:nvGraphicFramePr>
        <p:xfrm>
          <a:off x="4810398" y="2062276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0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/>
        </p:nvGraphicFramePr>
        <p:xfrm>
          <a:off x="640081" y="2073840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90095"/>
              </p:ext>
            </p:extLst>
          </p:nvPr>
        </p:nvGraphicFramePr>
        <p:xfrm>
          <a:off x="1239371" y="1665702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45A5E7-80CE-30DD-2852-476E65EA889B}"/>
              </a:ext>
            </a:extLst>
          </p:cNvPr>
          <p:cNvSpPr txBox="1"/>
          <p:nvPr/>
        </p:nvSpPr>
        <p:spPr>
          <a:xfrm>
            <a:off x="121462" y="1187825"/>
            <a:ext cx="871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	Convolution                                                                   Output Image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948E72-BD20-F3BF-5C0E-B687DE6D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11748"/>
              </p:ext>
            </p:extLst>
          </p:nvPr>
        </p:nvGraphicFramePr>
        <p:xfrm>
          <a:off x="4810398" y="2062276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3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99723"/>
              </p:ext>
            </p:extLst>
          </p:nvPr>
        </p:nvGraphicFramePr>
        <p:xfrm>
          <a:off x="640081" y="2073840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65220"/>
              </p:ext>
            </p:extLst>
          </p:nvPr>
        </p:nvGraphicFramePr>
        <p:xfrm>
          <a:off x="1847823" y="1665702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45A5E7-80CE-30DD-2852-476E65EA889B}"/>
              </a:ext>
            </a:extLst>
          </p:cNvPr>
          <p:cNvSpPr txBox="1"/>
          <p:nvPr/>
        </p:nvSpPr>
        <p:spPr>
          <a:xfrm>
            <a:off x="121462" y="1187825"/>
            <a:ext cx="871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	Convolution                                                                   Output Image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948E72-BD20-F3BF-5C0E-B687DE6D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0649"/>
              </p:ext>
            </p:extLst>
          </p:nvPr>
        </p:nvGraphicFramePr>
        <p:xfrm>
          <a:off x="4810398" y="2062276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3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/>
        </p:nvGraphicFramePr>
        <p:xfrm>
          <a:off x="640081" y="2073840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63917"/>
              </p:ext>
            </p:extLst>
          </p:nvPr>
        </p:nvGraphicFramePr>
        <p:xfrm>
          <a:off x="1847823" y="2073840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45A5E7-80CE-30DD-2852-476E65EA889B}"/>
              </a:ext>
            </a:extLst>
          </p:cNvPr>
          <p:cNvSpPr txBox="1"/>
          <p:nvPr/>
        </p:nvSpPr>
        <p:spPr>
          <a:xfrm>
            <a:off x="121462" y="1187825"/>
            <a:ext cx="871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	Convolution                                                                   Output Image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948E72-BD20-F3BF-5C0E-B687DE6D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41345"/>
              </p:ext>
            </p:extLst>
          </p:nvPr>
        </p:nvGraphicFramePr>
        <p:xfrm>
          <a:off x="4810398" y="2062276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4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/>
        </p:nvGraphicFramePr>
        <p:xfrm>
          <a:off x="640081" y="2073840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15904"/>
              </p:ext>
            </p:extLst>
          </p:nvPr>
        </p:nvGraphicFramePr>
        <p:xfrm>
          <a:off x="1239371" y="2073840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45A5E7-80CE-30DD-2852-476E65EA889B}"/>
              </a:ext>
            </a:extLst>
          </p:cNvPr>
          <p:cNvSpPr txBox="1"/>
          <p:nvPr/>
        </p:nvSpPr>
        <p:spPr>
          <a:xfrm>
            <a:off x="121462" y="1187825"/>
            <a:ext cx="871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	Convolution                                                                   Output Image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948E72-BD20-F3BF-5C0E-B687DE6D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19218"/>
              </p:ext>
            </p:extLst>
          </p:nvPr>
        </p:nvGraphicFramePr>
        <p:xfrm>
          <a:off x="4810398" y="2062276"/>
          <a:ext cx="2415484" cy="2218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New Value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0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Sobel Edge Detection Process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6DDF92-F37D-4DF8-8FAF-B7639FDE4D94}"/>
              </a:ext>
            </a:extLst>
          </p:cNvPr>
          <p:cNvCxnSpPr>
            <a:cxnSpLocks/>
          </p:cNvCxnSpPr>
          <p:nvPr/>
        </p:nvCxnSpPr>
        <p:spPr>
          <a:xfrm flipV="1">
            <a:off x="1510810" y="1801258"/>
            <a:ext cx="1164404" cy="332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0BDFA-B30C-FAB0-C317-6445012F687A}"/>
              </a:ext>
            </a:extLst>
          </p:cNvPr>
          <p:cNvCxnSpPr>
            <a:cxnSpLocks/>
          </p:cNvCxnSpPr>
          <p:nvPr/>
        </p:nvCxnSpPr>
        <p:spPr>
          <a:xfrm>
            <a:off x="1516003" y="2972950"/>
            <a:ext cx="1140662" cy="150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7A003E6-996F-6AA6-BD07-3319C8397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44"/>
          <a:stretch/>
        </p:blipFill>
        <p:spPr>
          <a:xfrm>
            <a:off x="2763782" y="1198254"/>
            <a:ext cx="1260290" cy="950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AAFD78-7D3C-5AE0-5080-C14747F0E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27"/>
          <a:stretch/>
        </p:blipFill>
        <p:spPr>
          <a:xfrm>
            <a:off x="2773843" y="2620441"/>
            <a:ext cx="1260290" cy="100578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76E666-B8E1-0F74-8C1A-3647B4170DA2}"/>
              </a:ext>
            </a:extLst>
          </p:cNvPr>
          <p:cNvCxnSpPr>
            <a:cxnSpLocks/>
          </p:cNvCxnSpPr>
          <p:nvPr/>
        </p:nvCxnSpPr>
        <p:spPr>
          <a:xfrm>
            <a:off x="4034133" y="1700562"/>
            <a:ext cx="933292" cy="514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BBBD37-D9F9-8E40-F2B5-7794918D4579}"/>
              </a:ext>
            </a:extLst>
          </p:cNvPr>
          <p:cNvCxnSpPr>
            <a:cxnSpLocks/>
          </p:cNvCxnSpPr>
          <p:nvPr/>
        </p:nvCxnSpPr>
        <p:spPr>
          <a:xfrm flipV="1">
            <a:off x="4111736" y="2663328"/>
            <a:ext cx="895599" cy="528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89;p16">
                <a:extLst>
                  <a:ext uri="{FF2B5EF4-FFF2-40B4-BE49-F238E27FC236}">
                    <a16:creationId xmlns:a16="http://schemas.microsoft.com/office/drawing/2014/main" id="{CD140F8B-A7E3-B781-DD7B-5A8ACE70BC31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68516" y="2019984"/>
                <a:ext cx="1957149" cy="78842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Google Shape;89;p16">
                <a:extLst>
                  <a:ext uri="{FF2B5EF4-FFF2-40B4-BE49-F238E27FC236}">
                    <a16:creationId xmlns:a16="http://schemas.microsoft.com/office/drawing/2014/main" id="{CD140F8B-A7E3-B781-DD7B-5A8ACE70BC3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68516" y="2019984"/>
                <a:ext cx="1957149" cy="788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1A9DE42D-E5E8-4E06-C1F4-BE4F2216BE9B}"/>
              </a:ext>
            </a:extLst>
          </p:cNvPr>
          <p:cNvSpPr txBox="1">
            <a:spLocks/>
          </p:cNvSpPr>
          <p:nvPr/>
        </p:nvSpPr>
        <p:spPr>
          <a:xfrm>
            <a:off x="387306" y="1445164"/>
            <a:ext cx="905468" cy="52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1600" dirty="0">
                <a:solidFill>
                  <a:schemeClr val="tx1"/>
                </a:solidFill>
              </a:rPr>
              <a:t>Image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C8D56EF4-82F0-C19F-8016-0717E9B67BBA}"/>
              </a:ext>
            </a:extLst>
          </p:cNvPr>
          <p:cNvSpPr txBox="1">
            <a:spLocks/>
          </p:cNvSpPr>
          <p:nvPr/>
        </p:nvSpPr>
        <p:spPr>
          <a:xfrm>
            <a:off x="1963952" y="1521694"/>
            <a:ext cx="905468" cy="52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7" name="Google Shape;89;p16">
            <a:extLst>
              <a:ext uri="{FF2B5EF4-FFF2-40B4-BE49-F238E27FC236}">
                <a16:creationId xmlns:a16="http://schemas.microsoft.com/office/drawing/2014/main" id="{E823E37E-7AA8-59C8-61B5-8DEA36AC9D0F}"/>
              </a:ext>
            </a:extLst>
          </p:cNvPr>
          <p:cNvSpPr txBox="1">
            <a:spLocks/>
          </p:cNvSpPr>
          <p:nvPr/>
        </p:nvSpPr>
        <p:spPr>
          <a:xfrm>
            <a:off x="2013248" y="3077175"/>
            <a:ext cx="905468" cy="52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89;p16">
                <a:extLst>
                  <a:ext uri="{FF2B5EF4-FFF2-40B4-BE49-F238E27FC236}">
                    <a16:creationId xmlns:a16="http://schemas.microsoft.com/office/drawing/2014/main" id="{20DD716A-0361-313F-88F5-06CE4BFE1D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8494" y="1445164"/>
                <a:ext cx="905468" cy="52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77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ork Sans Light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9pPr>
              </a:lstStyle>
              <a:p>
                <a:pPr marL="0" indent="0">
                  <a:buFont typeface="Work Sans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Google Shape;89;p16">
                <a:extLst>
                  <a:ext uri="{FF2B5EF4-FFF2-40B4-BE49-F238E27FC236}">
                    <a16:creationId xmlns:a16="http://schemas.microsoft.com/office/drawing/2014/main" id="{20DD716A-0361-313F-88F5-06CE4BFE1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94" y="1445164"/>
                <a:ext cx="905468" cy="522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89;p16">
                <a:extLst>
                  <a:ext uri="{FF2B5EF4-FFF2-40B4-BE49-F238E27FC236}">
                    <a16:creationId xmlns:a16="http://schemas.microsoft.com/office/drawing/2014/main" id="{020A9C19-937D-0385-A6FC-EF5D017A3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5782" y="2862185"/>
                <a:ext cx="905468" cy="522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7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ork Sans Light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Work Sans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Work Sans Light"/>
                    <a:ea typeface="Work Sans Light"/>
                    <a:cs typeface="Work Sans Light"/>
                    <a:sym typeface="Work Sans Light"/>
                  </a:defRPr>
                </a:lvl9pPr>
              </a:lstStyle>
              <a:p>
                <a:pPr marL="0" indent="0">
                  <a:buFont typeface="Work Sans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Google Shape;89;p16">
                <a:extLst>
                  <a:ext uri="{FF2B5EF4-FFF2-40B4-BE49-F238E27FC236}">
                    <a16:creationId xmlns:a16="http://schemas.microsoft.com/office/drawing/2014/main" id="{020A9C19-937D-0385-A6FC-EF5D017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82" y="2862185"/>
                <a:ext cx="905468" cy="522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AF040B-A471-D05F-2459-3C3AFDAA57A1}"/>
              </a:ext>
            </a:extLst>
          </p:cNvPr>
          <p:cNvCxnSpPr>
            <a:cxnSpLocks/>
          </p:cNvCxnSpPr>
          <p:nvPr/>
        </p:nvCxnSpPr>
        <p:spPr>
          <a:xfrm>
            <a:off x="6405028" y="2419545"/>
            <a:ext cx="642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52936D3-6176-B687-B20F-85F031E50B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212" y="1920989"/>
            <a:ext cx="1216030" cy="11657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831FF6-213C-7F24-006F-C06101160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3930" y="1606623"/>
            <a:ext cx="1806363" cy="17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Processing in FPGA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87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 are working with </a:t>
            </a:r>
            <a:r>
              <a:rPr lang="en-US" dirty="0">
                <a:solidFill>
                  <a:srgbClr val="FFC000"/>
                </a:solidFill>
              </a:rPr>
              <a:t>512x512</a:t>
            </a:r>
            <a:r>
              <a:rPr lang="en-US" dirty="0">
                <a:solidFill>
                  <a:schemeClr val="tx1"/>
                </a:solidFill>
              </a:rPr>
              <a:t> image, but we cannot have an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/o port that is </a:t>
            </a:r>
            <a:r>
              <a:rPr lang="en-US" dirty="0">
                <a:solidFill>
                  <a:srgbClr val="FFC000"/>
                </a:solidFill>
              </a:rPr>
              <a:t>512x512 (two dimension)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It is also not practical to just send all the 262144 pixels of the image to the FPGA at once.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Storing the entire image on FPGA will utilize a lot of resources, which is </a:t>
            </a:r>
            <a:r>
              <a:rPr lang="en-US" dirty="0">
                <a:solidFill>
                  <a:srgbClr val="FF0000"/>
                </a:solidFill>
              </a:rPr>
              <a:t>not efficient. </a:t>
            </a:r>
            <a:r>
              <a:rPr lang="en-US" dirty="0">
                <a:solidFill>
                  <a:schemeClr val="tx1"/>
                </a:solidFill>
              </a:rPr>
              <a:t>Unless the image is very small like </a:t>
            </a:r>
            <a:r>
              <a:rPr lang="en-US" dirty="0">
                <a:solidFill>
                  <a:srgbClr val="FFFF00"/>
                </a:solidFill>
              </a:rPr>
              <a:t>12x12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6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Processing in FPGA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We will need to transform our design into some kind of a </a:t>
            </a:r>
            <a:r>
              <a:rPr lang="en-US" sz="1600" dirty="0">
                <a:solidFill>
                  <a:srgbClr val="FFC000"/>
                </a:solidFill>
              </a:rPr>
              <a:t>streaming algorithm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We can use a small memory to </a:t>
            </a:r>
            <a:r>
              <a:rPr lang="en-US" sz="1600" dirty="0">
                <a:solidFill>
                  <a:srgbClr val="FFC000"/>
                </a:solidFill>
              </a:rPr>
              <a:t>“buffer” </a:t>
            </a:r>
            <a:r>
              <a:rPr lang="en-US" sz="1600" dirty="0">
                <a:solidFill>
                  <a:schemeClr val="tx1"/>
                </a:solidFill>
              </a:rPr>
              <a:t>the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This small memory is known as a </a:t>
            </a:r>
            <a:r>
              <a:rPr lang="en-US" sz="1600" dirty="0">
                <a:solidFill>
                  <a:srgbClr val="FFC000"/>
                </a:solidFill>
              </a:rPr>
              <a:t>“Line Buffer”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which stores one line of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We will just send just enough pixels for processing the image instead of </a:t>
            </a:r>
            <a:r>
              <a:rPr lang="en-US" sz="1600" dirty="0">
                <a:solidFill>
                  <a:srgbClr val="FF3333"/>
                </a:solidFill>
              </a:rPr>
              <a:t>pushing the entire image at once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E304-508C-4A6B-D1BE-622AF477878B}"/>
              </a:ext>
            </a:extLst>
          </p:cNvPr>
          <p:cNvSpPr txBox="1"/>
          <p:nvPr/>
        </p:nvSpPr>
        <p:spPr>
          <a:xfrm>
            <a:off x="3966983" y="4410520"/>
            <a:ext cx="559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Reference: Image Processing using FPGA by Donald G. Bailey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AB677-6A4A-A1A2-9C93-7F1F13E4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45" y="3629289"/>
            <a:ext cx="2939364" cy="46589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67AFFF-182F-FBB0-F89E-A3454F8F46C3}"/>
              </a:ext>
            </a:extLst>
          </p:cNvPr>
          <p:cNvCxnSpPr/>
          <p:nvPr/>
        </p:nvCxnSpPr>
        <p:spPr>
          <a:xfrm>
            <a:off x="2213811" y="3862235"/>
            <a:ext cx="63573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225CB596-1085-02F7-89D5-24242FE046A1}"/>
              </a:ext>
            </a:extLst>
          </p:cNvPr>
          <p:cNvSpPr txBox="1">
            <a:spLocks/>
          </p:cNvSpPr>
          <p:nvPr/>
        </p:nvSpPr>
        <p:spPr>
          <a:xfrm>
            <a:off x="126643" y="3585008"/>
            <a:ext cx="2272225" cy="51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Image pixels go in</a:t>
            </a:r>
          </a:p>
        </p:txBody>
      </p:sp>
    </p:spTree>
    <p:extLst>
      <p:ext uri="{BB962C8B-B14F-4D97-AF65-F5344CB8AC3E}">
        <p14:creationId xmlns:p14="http://schemas.microsoft.com/office/powerpoint/2010/main" val="256568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95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Processing in FPGA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68AD9-665E-05EE-55BF-0A1B1E832F59}"/>
              </a:ext>
            </a:extLst>
          </p:cNvPr>
          <p:cNvSpPr txBox="1"/>
          <p:nvPr/>
        </p:nvSpPr>
        <p:spPr>
          <a:xfrm>
            <a:off x="3966983" y="4812237"/>
            <a:ext cx="559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Reference: Image Processing using FPGA by Donald G. Bailey</a:t>
            </a:r>
          </a:p>
        </p:txBody>
      </p:sp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A5EE8D8A-1D29-538A-E734-EC3E05231AF3}"/>
              </a:ext>
            </a:extLst>
          </p:cNvPr>
          <p:cNvSpPr txBox="1">
            <a:spLocks/>
          </p:cNvSpPr>
          <p:nvPr/>
        </p:nvSpPr>
        <p:spPr>
          <a:xfrm>
            <a:off x="4003144" y="1849109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W9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52F4B4-6FCE-5891-E966-57732D90D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85482"/>
              </p:ext>
            </p:extLst>
          </p:nvPr>
        </p:nvGraphicFramePr>
        <p:xfrm>
          <a:off x="405205" y="903073"/>
          <a:ext cx="1352694" cy="111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98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450898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450898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</a:tblGrid>
              <a:tr h="2798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2798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2798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2798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53154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CBFE4EF-DE5A-BE7F-0D26-50480BEF19D3}"/>
              </a:ext>
            </a:extLst>
          </p:cNvPr>
          <p:cNvSpPr/>
          <p:nvPr/>
        </p:nvSpPr>
        <p:spPr>
          <a:xfrm>
            <a:off x="1541741" y="2888679"/>
            <a:ext cx="1265034" cy="24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EE07C-B74C-8507-CAC3-D3AFF7C6E839}"/>
              </a:ext>
            </a:extLst>
          </p:cNvPr>
          <p:cNvSpPr/>
          <p:nvPr/>
        </p:nvSpPr>
        <p:spPr>
          <a:xfrm>
            <a:off x="1541741" y="3623392"/>
            <a:ext cx="1265034" cy="24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Work Sans Light" pitchFamily="2" charset="0"/>
              </a:rPr>
              <a:t>Line Buffer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64D928-3D56-5BA8-B0D4-808A3FE8E636}"/>
              </a:ext>
            </a:extLst>
          </p:cNvPr>
          <p:cNvCxnSpPr/>
          <p:nvPr/>
        </p:nvCxnSpPr>
        <p:spPr>
          <a:xfrm flipH="1">
            <a:off x="165005" y="1411327"/>
            <a:ext cx="24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9269B-D310-5573-1F79-EB3B2E3D8808}"/>
              </a:ext>
            </a:extLst>
          </p:cNvPr>
          <p:cNvCxnSpPr/>
          <p:nvPr/>
        </p:nvCxnSpPr>
        <p:spPr>
          <a:xfrm>
            <a:off x="165005" y="1411327"/>
            <a:ext cx="0" cy="787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A093248-0678-6263-14D9-7A31A5ECD1D0}"/>
              </a:ext>
            </a:extLst>
          </p:cNvPr>
          <p:cNvSpPr/>
          <p:nvPr/>
        </p:nvSpPr>
        <p:spPr>
          <a:xfrm>
            <a:off x="3570008" y="2014707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B09D52-C55C-4723-2B5E-669E719CB32B}"/>
              </a:ext>
            </a:extLst>
          </p:cNvPr>
          <p:cNvSpPr/>
          <p:nvPr/>
        </p:nvSpPr>
        <p:spPr>
          <a:xfrm>
            <a:off x="4498159" y="2022317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A8C3D8-B3C8-A25C-F411-A2E68CE0CC66}"/>
              </a:ext>
            </a:extLst>
          </p:cNvPr>
          <p:cNvCxnSpPr>
            <a:cxnSpLocks/>
          </p:cNvCxnSpPr>
          <p:nvPr/>
        </p:nvCxnSpPr>
        <p:spPr>
          <a:xfrm flipV="1">
            <a:off x="4003144" y="2218052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361EF3-2F46-C5EF-6BF7-8BFB4D1EC675}"/>
              </a:ext>
            </a:extLst>
          </p:cNvPr>
          <p:cNvCxnSpPr>
            <a:cxnSpLocks/>
          </p:cNvCxnSpPr>
          <p:nvPr/>
        </p:nvCxnSpPr>
        <p:spPr>
          <a:xfrm flipV="1">
            <a:off x="4931294" y="2222026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DAC64B-58F7-8D02-928C-D4E4F5DADC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65005" y="2198963"/>
            <a:ext cx="3405003" cy="2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42BD83-18D8-AEE7-F298-B6D37F5D9DBD}"/>
              </a:ext>
            </a:extLst>
          </p:cNvPr>
          <p:cNvCxnSpPr>
            <a:cxnSpLocks/>
          </p:cNvCxnSpPr>
          <p:nvPr/>
        </p:nvCxnSpPr>
        <p:spPr>
          <a:xfrm flipH="1">
            <a:off x="1081552" y="2523194"/>
            <a:ext cx="210680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8E1DAA6-CAAD-F172-4E22-22F8BAD0149D}"/>
              </a:ext>
            </a:extLst>
          </p:cNvPr>
          <p:cNvCxnSpPr>
            <a:cxnSpLocks/>
          </p:cNvCxnSpPr>
          <p:nvPr/>
        </p:nvCxnSpPr>
        <p:spPr>
          <a:xfrm flipV="1">
            <a:off x="1081552" y="2523194"/>
            <a:ext cx="0" cy="47369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4A883A-CC16-E951-9185-B8649FD9282E}"/>
              </a:ext>
            </a:extLst>
          </p:cNvPr>
          <p:cNvCxnSpPr>
            <a:cxnSpLocks/>
          </p:cNvCxnSpPr>
          <p:nvPr/>
        </p:nvCxnSpPr>
        <p:spPr>
          <a:xfrm flipH="1" flipV="1">
            <a:off x="1081552" y="3002106"/>
            <a:ext cx="460189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478BE-08FC-03D4-7D9F-7386AEAA0F95}"/>
              </a:ext>
            </a:extLst>
          </p:cNvPr>
          <p:cNvSpPr/>
          <p:nvPr/>
        </p:nvSpPr>
        <p:spPr>
          <a:xfrm>
            <a:off x="3570075" y="2796975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A264328-1C2B-0294-C9A6-382C405DDA57}"/>
              </a:ext>
            </a:extLst>
          </p:cNvPr>
          <p:cNvSpPr/>
          <p:nvPr/>
        </p:nvSpPr>
        <p:spPr>
          <a:xfrm>
            <a:off x="4498158" y="2784878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D173ED-1400-8F5E-2E62-81118C522935}"/>
              </a:ext>
            </a:extLst>
          </p:cNvPr>
          <p:cNvCxnSpPr>
            <a:cxnSpLocks/>
          </p:cNvCxnSpPr>
          <p:nvPr/>
        </p:nvCxnSpPr>
        <p:spPr>
          <a:xfrm flipV="1">
            <a:off x="3987524" y="3020834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368BE3-34FE-0CA7-3E29-E2ED84A15B90}"/>
              </a:ext>
            </a:extLst>
          </p:cNvPr>
          <p:cNvCxnSpPr>
            <a:cxnSpLocks/>
          </p:cNvCxnSpPr>
          <p:nvPr/>
        </p:nvCxnSpPr>
        <p:spPr>
          <a:xfrm flipV="1">
            <a:off x="4941540" y="3020834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3E7773-467F-2CBA-7A15-FC5B2190933F}"/>
              </a:ext>
            </a:extLst>
          </p:cNvPr>
          <p:cNvCxnSpPr>
            <a:stCxn id="17" idx="3"/>
            <a:endCxn id="70" idx="1"/>
          </p:cNvCxnSpPr>
          <p:nvPr/>
        </p:nvCxnSpPr>
        <p:spPr>
          <a:xfrm>
            <a:off x="2806775" y="3008982"/>
            <a:ext cx="76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7C14FE4-BF52-D534-895C-FEB80E337608}"/>
              </a:ext>
            </a:extLst>
          </p:cNvPr>
          <p:cNvCxnSpPr/>
          <p:nvPr/>
        </p:nvCxnSpPr>
        <p:spPr>
          <a:xfrm>
            <a:off x="2806708" y="3743694"/>
            <a:ext cx="76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952450C-1741-D294-8173-05242A143321}"/>
              </a:ext>
            </a:extLst>
          </p:cNvPr>
          <p:cNvSpPr/>
          <p:nvPr/>
        </p:nvSpPr>
        <p:spPr>
          <a:xfrm>
            <a:off x="3570008" y="3559481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D17930-FF85-CAFC-DA7B-1DED0AC46F2D}"/>
              </a:ext>
            </a:extLst>
          </p:cNvPr>
          <p:cNvSpPr/>
          <p:nvPr/>
        </p:nvSpPr>
        <p:spPr>
          <a:xfrm>
            <a:off x="4486615" y="3554314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B071A2-7D6B-8144-8DC9-8176B9C50789}"/>
              </a:ext>
            </a:extLst>
          </p:cNvPr>
          <p:cNvCxnSpPr>
            <a:cxnSpLocks/>
          </p:cNvCxnSpPr>
          <p:nvPr/>
        </p:nvCxnSpPr>
        <p:spPr>
          <a:xfrm flipV="1">
            <a:off x="4930135" y="3747577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BACEC7-43A8-0265-EAC0-978E791E42CA}"/>
              </a:ext>
            </a:extLst>
          </p:cNvPr>
          <p:cNvCxnSpPr>
            <a:cxnSpLocks/>
          </p:cNvCxnSpPr>
          <p:nvPr/>
        </p:nvCxnSpPr>
        <p:spPr>
          <a:xfrm flipV="1">
            <a:off x="3966983" y="3743694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60A179-B947-D6AF-96E3-833DAB8AC26A}"/>
              </a:ext>
            </a:extLst>
          </p:cNvPr>
          <p:cNvCxnSpPr/>
          <p:nvPr/>
        </p:nvCxnSpPr>
        <p:spPr>
          <a:xfrm flipV="1">
            <a:off x="5086264" y="3750911"/>
            <a:ext cx="0" cy="5902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4E7D22-E983-18BC-09A0-A2A829898C67}"/>
              </a:ext>
            </a:extLst>
          </p:cNvPr>
          <p:cNvCxnSpPr>
            <a:cxnSpLocks/>
          </p:cNvCxnSpPr>
          <p:nvPr/>
        </p:nvCxnSpPr>
        <p:spPr>
          <a:xfrm flipH="1">
            <a:off x="1081552" y="3317315"/>
            <a:ext cx="214978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00EE91-11B8-C8C8-4982-12E9CF841239}"/>
              </a:ext>
            </a:extLst>
          </p:cNvPr>
          <p:cNvCxnSpPr/>
          <p:nvPr/>
        </p:nvCxnSpPr>
        <p:spPr>
          <a:xfrm>
            <a:off x="3231338" y="3020834"/>
            <a:ext cx="0" cy="29648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1BD59E9-CB4B-44F7-DA81-8819F79B5B09}"/>
              </a:ext>
            </a:extLst>
          </p:cNvPr>
          <p:cNvCxnSpPr>
            <a:cxnSpLocks/>
          </p:cNvCxnSpPr>
          <p:nvPr/>
        </p:nvCxnSpPr>
        <p:spPr>
          <a:xfrm flipV="1">
            <a:off x="1081552" y="3322636"/>
            <a:ext cx="0" cy="47369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E89B349-B651-52AF-1D34-5A058A974EEE}"/>
              </a:ext>
            </a:extLst>
          </p:cNvPr>
          <p:cNvSpPr/>
          <p:nvPr/>
        </p:nvSpPr>
        <p:spPr>
          <a:xfrm>
            <a:off x="1541741" y="2888678"/>
            <a:ext cx="1265034" cy="24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Work Sans Light" pitchFamily="2" charset="0"/>
              </a:rPr>
              <a:t>Line Buffer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55FDC84-2F04-4105-3E22-3AF2BD9B2D65}"/>
              </a:ext>
            </a:extLst>
          </p:cNvPr>
          <p:cNvSpPr/>
          <p:nvPr/>
        </p:nvSpPr>
        <p:spPr>
          <a:xfrm>
            <a:off x="1521204" y="2124985"/>
            <a:ext cx="1265034" cy="24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Work Sans Light" pitchFamily="2" charset="0"/>
              </a:rPr>
              <a:t>Line Buffer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F7DB64-7C42-81F0-A2F6-54F0126A15A7}"/>
              </a:ext>
            </a:extLst>
          </p:cNvPr>
          <p:cNvCxnSpPr/>
          <p:nvPr/>
        </p:nvCxnSpPr>
        <p:spPr>
          <a:xfrm>
            <a:off x="3188358" y="2226713"/>
            <a:ext cx="0" cy="29648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014A5C-E267-D536-EEB8-E1CF493C97CC}"/>
              </a:ext>
            </a:extLst>
          </p:cNvPr>
          <p:cNvCxnSpPr>
            <a:cxnSpLocks/>
          </p:cNvCxnSpPr>
          <p:nvPr/>
        </p:nvCxnSpPr>
        <p:spPr>
          <a:xfrm flipH="1" flipV="1">
            <a:off x="1089784" y="3796326"/>
            <a:ext cx="460189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C78B6D0-27C7-96AF-32C6-F9DDFC55F541}"/>
              </a:ext>
            </a:extLst>
          </p:cNvPr>
          <p:cNvSpPr/>
          <p:nvPr/>
        </p:nvSpPr>
        <p:spPr>
          <a:xfrm>
            <a:off x="5325055" y="2022535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BA176-D71A-50E2-73C8-4BBC808F4FF6}"/>
              </a:ext>
            </a:extLst>
          </p:cNvPr>
          <p:cNvSpPr/>
          <p:nvPr/>
        </p:nvSpPr>
        <p:spPr>
          <a:xfrm>
            <a:off x="5325055" y="2784877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9FB5A-2766-370D-57CC-F9B3A665A4E6}"/>
              </a:ext>
            </a:extLst>
          </p:cNvPr>
          <p:cNvSpPr/>
          <p:nvPr/>
        </p:nvSpPr>
        <p:spPr>
          <a:xfrm>
            <a:off x="5334882" y="3554313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DEE33-AD94-ED8F-D658-67C529A9CD04}"/>
              </a:ext>
            </a:extLst>
          </p:cNvPr>
          <p:cNvCxnSpPr/>
          <p:nvPr/>
        </p:nvCxnSpPr>
        <p:spPr>
          <a:xfrm flipV="1">
            <a:off x="4258950" y="3743694"/>
            <a:ext cx="0" cy="5902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84DEF6-17BC-844B-8E6C-F0A2E235E5EC}"/>
              </a:ext>
            </a:extLst>
          </p:cNvPr>
          <p:cNvCxnSpPr/>
          <p:nvPr/>
        </p:nvCxnSpPr>
        <p:spPr>
          <a:xfrm flipV="1">
            <a:off x="5899537" y="3743694"/>
            <a:ext cx="0" cy="5902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475F08-DB74-8483-8B14-6030954C493E}"/>
              </a:ext>
            </a:extLst>
          </p:cNvPr>
          <p:cNvCxnSpPr>
            <a:cxnSpLocks/>
          </p:cNvCxnSpPr>
          <p:nvPr/>
        </p:nvCxnSpPr>
        <p:spPr>
          <a:xfrm flipV="1">
            <a:off x="4258950" y="3022168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32DAE5-6488-411C-191A-E15D55098654}"/>
              </a:ext>
            </a:extLst>
          </p:cNvPr>
          <p:cNvCxnSpPr>
            <a:cxnSpLocks/>
          </p:cNvCxnSpPr>
          <p:nvPr/>
        </p:nvCxnSpPr>
        <p:spPr>
          <a:xfrm flipV="1">
            <a:off x="5095431" y="3026994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54B30-63C2-8D33-288A-1E8B694BE627}"/>
              </a:ext>
            </a:extLst>
          </p:cNvPr>
          <p:cNvCxnSpPr>
            <a:cxnSpLocks/>
          </p:cNvCxnSpPr>
          <p:nvPr/>
        </p:nvCxnSpPr>
        <p:spPr>
          <a:xfrm flipV="1">
            <a:off x="5910942" y="3032835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2BF6A-A9E9-35B1-D885-2BA7059C058A}"/>
              </a:ext>
            </a:extLst>
          </p:cNvPr>
          <p:cNvCxnSpPr>
            <a:cxnSpLocks/>
          </p:cNvCxnSpPr>
          <p:nvPr/>
        </p:nvCxnSpPr>
        <p:spPr>
          <a:xfrm flipV="1">
            <a:off x="5899537" y="2218556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F1FF03-0BDE-DB33-966C-FA0451018013}"/>
              </a:ext>
            </a:extLst>
          </p:cNvPr>
          <p:cNvCxnSpPr>
            <a:cxnSpLocks/>
          </p:cNvCxnSpPr>
          <p:nvPr/>
        </p:nvCxnSpPr>
        <p:spPr>
          <a:xfrm flipV="1">
            <a:off x="5095431" y="2222026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3098EB-14E2-2A47-4556-6D57BAB7B417}"/>
              </a:ext>
            </a:extLst>
          </p:cNvPr>
          <p:cNvCxnSpPr>
            <a:cxnSpLocks/>
          </p:cNvCxnSpPr>
          <p:nvPr/>
        </p:nvCxnSpPr>
        <p:spPr>
          <a:xfrm flipV="1">
            <a:off x="4228469" y="2218016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89;p16">
            <a:extLst>
              <a:ext uri="{FF2B5EF4-FFF2-40B4-BE49-F238E27FC236}">
                <a16:creationId xmlns:a16="http://schemas.microsoft.com/office/drawing/2014/main" id="{7AFD58F1-0E73-57B9-8BEE-C398352A0CB4}"/>
              </a:ext>
            </a:extLst>
          </p:cNvPr>
          <p:cNvSpPr txBox="1">
            <a:spLocks/>
          </p:cNvSpPr>
          <p:nvPr/>
        </p:nvSpPr>
        <p:spPr>
          <a:xfrm>
            <a:off x="790290" y="552350"/>
            <a:ext cx="1042712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Image</a:t>
            </a:r>
          </a:p>
        </p:txBody>
      </p:sp>
      <p:sp>
        <p:nvSpPr>
          <p:cNvPr id="30" name="Google Shape;89;p16">
            <a:extLst>
              <a:ext uri="{FF2B5EF4-FFF2-40B4-BE49-F238E27FC236}">
                <a16:creationId xmlns:a16="http://schemas.microsoft.com/office/drawing/2014/main" id="{688CEA88-F75B-7616-1604-6F72F2111FBD}"/>
              </a:ext>
            </a:extLst>
          </p:cNvPr>
          <p:cNvSpPr txBox="1">
            <a:spLocks/>
          </p:cNvSpPr>
          <p:nvPr/>
        </p:nvSpPr>
        <p:spPr>
          <a:xfrm>
            <a:off x="4898122" y="1831526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W8</a:t>
            </a:r>
          </a:p>
        </p:txBody>
      </p:sp>
      <p:sp>
        <p:nvSpPr>
          <p:cNvPr id="32" name="Google Shape;89;p16">
            <a:extLst>
              <a:ext uri="{FF2B5EF4-FFF2-40B4-BE49-F238E27FC236}">
                <a16:creationId xmlns:a16="http://schemas.microsoft.com/office/drawing/2014/main" id="{0A5E8CCB-04B9-2DE0-9B7D-A5FDE7B5880D}"/>
              </a:ext>
            </a:extLst>
          </p:cNvPr>
          <p:cNvSpPr txBox="1">
            <a:spLocks/>
          </p:cNvSpPr>
          <p:nvPr/>
        </p:nvSpPr>
        <p:spPr>
          <a:xfrm>
            <a:off x="5758191" y="1834602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W7</a:t>
            </a:r>
          </a:p>
        </p:txBody>
      </p:sp>
      <p:sp>
        <p:nvSpPr>
          <p:cNvPr id="33" name="Google Shape;89;p16">
            <a:extLst>
              <a:ext uri="{FF2B5EF4-FFF2-40B4-BE49-F238E27FC236}">
                <a16:creationId xmlns:a16="http://schemas.microsoft.com/office/drawing/2014/main" id="{D8EFEF29-7834-07F6-1470-C60D936E526F}"/>
              </a:ext>
            </a:extLst>
          </p:cNvPr>
          <p:cNvSpPr txBox="1">
            <a:spLocks/>
          </p:cNvSpPr>
          <p:nvPr/>
        </p:nvSpPr>
        <p:spPr>
          <a:xfrm>
            <a:off x="5756283" y="2632491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W4</a:t>
            </a:r>
          </a:p>
        </p:txBody>
      </p:sp>
      <p:sp>
        <p:nvSpPr>
          <p:cNvPr id="35" name="Google Shape;89;p16">
            <a:extLst>
              <a:ext uri="{FF2B5EF4-FFF2-40B4-BE49-F238E27FC236}">
                <a16:creationId xmlns:a16="http://schemas.microsoft.com/office/drawing/2014/main" id="{F47D08B2-4AFA-4232-2C17-EBF4F3DA9955}"/>
              </a:ext>
            </a:extLst>
          </p:cNvPr>
          <p:cNvSpPr txBox="1">
            <a:spLocks/>
          </p:cNvSpPr>
          <p:nvPr/>
        </p:nvSpPr>
        <p:spPr>
          <a:xfrm>
            <a:off x="4906841" y="2627827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W5</a:t>
            </a:r>
          </a:p>
        </p:txBody>
      </p:sp>
      <p:sp>
        <p:nvSpPr>
          <p:cNvPr id="36" name="Google Shape;89;p16">
            <a:extLst>
              <a:ext uri="{FF2B5EF4-FFF2-40B4-BE49-F238E27FC236}">
                <a16:creationId xmlns:a16="http://schemas.microsoft.com/office/drawing/2014/main" id="{9CA2C206-8834-77A2-140B-DB3D5F79A941}"/>
              </a:ext>
            </a:extLst>
          </p:cNvPr>
          <p:cNvSpPr txBox="1">
            <a:spLocks/>
          </p:cNvSpPr>
          <p:nvPr/>
        </p:nvSpPr>
        <p:spPr>
          <a:xfrm>
            <a:off x="4033313" y="2622537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W6</a:t>
            </a:r>
          </a:p>
        </p:txBody>
      </p:sp>
      <p:sp>
        <p:nvSpPr>
          <p:cNvPr id="37" name="Google Shape;89;p16">
            <a:extLst>
              <a:ext uri="{FF2B5EF4-FFF2-40B4-BE49-F238E27FC236}">
                <a16:creationId xmlns:a16="http://schemas.microsoft.com/office/drawing/2014/main" id="{3C5539CA-741A-3AB8-FADC-CE3AD5F780C1}"/>
              </a:ext>
            </a:extLst>
          </p:cNvPr>
          <p:cNvSpPr txBox="1">
            <a:spLocks/>
          </p:cNvSpPr>
          <p:nvPr/>
        </p:nvSpPr>
        <p:spPr>
          <a:xfrm>
            <a:off x="4029807" y="3423968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W3</a:t>
            </a:r>
          </a:p>
        </p:txBody>
      </p:sp>
      <p:sp>
        <p:nvSpPr>
          <p:cNvPr id="38" name="Google Shape;89;p16">
            <a:extLst>
              <a:ext uri="{FF2B5EF4-FFF2-40B4-BE49-F238E27FC236}">
                <a16:creationId xmlns:a16="http://schemas.microsoft.com/office/drawing/2014/main" id="{05DC327C-0DED-D53D-4DD0-B81D147D5551}"/>
              </a:ext>
            </a:extLst>
          </p:cNvPr>
          <p:cNvSpPr txBox="1">
            <a:spLocks/>
          </p:cNvSpPr>
          <p:nvPr/>
        </p:nvSpPr>
        <p:spPr>
          <a:xfrm>
            <a:off x="4906841" y="3390895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W2</a:t>
            </a:r>
          </a:p>
        </p:txBody>
      </p:sp>
      <p:sp>
        <p:nvSpPr>
          <p:cNvPr id="39" name="Google Shape;89;p16">
            <a:extLst>
              <a:ext uri="{FF2B5EF4-FFF2-40B4-BE49-F238E27FC236}">
                <a16:creationId xmlns:a16="http://schemas.microsoft.com/office/drawing/2014/main" id="{A4BE7E46-A6BE-F5C4-B549-8DF9333E563B}"/>
              </a:ext>
            </a:extLst>
          </p:cNvPr>
          <p:cNvSpPr txBox="1">
            <a:spLocks/>
          </p:cNvSpPr>
          <p:nvPr/>
        </p:nvSpPr>
        <p:spPr>
          <a:xfrm>
            <a:off x="5783875" y="3378224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94554F-F47C-70AC-5102-AF20AA1DD9E2}"/>
              </a:ext>
            </a:extLst>
          </p:cNvPr>
          <p:cNvCxnSpPr/>
          <p:nvPr/>
        </p:nvCxnSpPr>
        <p:spPr>
          <a:xfrm>
            <a:off x="487680" y="1152475"/>
            <a:ext cx="127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4ECED9-E72A-6FDB-EADD-25A0B819B0B6}"/>
              </a:ext>
            </a:extLst>
          </p:cNvPr>
          <p:cNvCxnSpPr>
            <a:cxnSpLocks/>
            <a:endCxn id="5" idx="1"/>
          </p:cNvCxnSpPr>
          <p:nvPr/>
        </p:nvCxnSpPr>
        <p:spPr>
          <a:xfrm flipH="1">
            <a:off x="405205" y="1152474"/>
            <a:ext cx="1314046" cy="31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E09719-3011-85C2-E905-2A07A900F094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46442" y="1462695"/>
            <a:ext cx="131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C7182A-9F8D-02BE-0ED0-05F8C97D270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05205" y="1462695"/>
            <a:ext cx="1352694" cy="29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894D74-5812-D677-A105-3EA9CE54FB15}"/>
              </a:ext>
            </a:extLst>
          </p:cNvPr>
          <p:cNvCxnSpPr>
            <a:cxnSpLocks/>
          </p:cNvCxnSpPr>
          <p:nvPr/>
        </p:nvCxnSpPr>
        <p:spPr>
          <a:xfrm>
            <a:off x="481812" y="1755648"/>
            <a:ext cx="131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2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 of presentation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553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detection</a:t>
            </a:r>
          </a:p>
          <a:p>
            <a:pPr marL="742950" lvl="1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Edge detection</a:t>
            </a:r>
          </a:p>
          <a:p>
            <a:pPr marL="742950" lvl="1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Sobel Edge detection</a:t>
            </a:r>
          </a:p>
          <a:p>
            <a:pPr marL="742950" lvl="1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Convolution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processing on FPGA</a:t>
            </a:r>
          </a:p>
          <a:p>
            <a:pPr marL="742950" lvl="1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 buffers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 and results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95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Processing in FPGA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68AD9-665E-05EE-55BF-0A1B1E832F59}"/>
              </a:ext>
            </a:extLst>
          </p:cNvPr>
          <p:cNvSpPr txBox="1"/>
          <p:nvPr/>
        </p:nvSpPr>
        <p:spPr>
          <a:xfrm>
            <a:off x="3966983" y="4812237"/>
            <a:ext cx="559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Reference: Image Processing using FPGA by Donald G. Bailey</a:t>
            </a:r>
          </a:p>
        </p:txBody>
      </p:sp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A5EE8D8A-1D29-538A-E734-EC3E05231AF3}"/>
              </a:ext>
            </a:extLst>
          </p:cNvPr>
          <p:cNvSpPr txBox="1">
            <a:spLocks/>
          </p:cNvSpPr>
          <p:nvPr/>
        </p:nvSpPr>
        <p:spPr>
          <a:xfrm>
            <a:off x="4003144" y="1849109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W9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52F4B4-6FCE-5891-E966-57732D90D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24290"/>
              </p:ext>
            </p:extLst>
          </p:nvPr>
        </p:nvGraphicFramePr>
        <p:xfrm>
          <a:off x="405205" y="903073"/>
          <a:ext cx="1352694" cy="111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98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450898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450898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</a:tblGrid>
              <a:tr h="2798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2798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2798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279811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53154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CBFE4EF-DE5A-BE7F-0D26-50480BEF19D3}"/>
              </a:ext>
            </a:extLst>
          </p:cNvPr>
          <p:cNvSpPr/>
          <p:nvPr/>
        </p:nvSpPr>
        <p:spPr>
          <a:xfrm>
            <a:off x="1541741" y="2888679"/>
            <a:ext cx="1265034" cy="24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Buffer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EE07C-B74C-8507-CAC3-D3AFF7C6E839}"/>
              </a:ext>
            </a:extLst>
          </p:cNvPr>
          <p:cNvSpPr/>
          <p:nvPr/>
        </p:nvSpPr>
        <p:spPr>
          <a:xfrm>
            <a:off x="1541741" y="3623392"/>
            <a:ext cx="1265034" cy="24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Work Sans Light" pitchFamily="2" charset="0"/>
              </a:rPr>
              <a:t>Line Buffer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64D928-3D56-5BA8-B0D4-808A3FE8E636}"/>
              </a:ext>
            </a:extLst>
          </p:cNvPr>
          <p:cNvCxnSpPr/>
          <p:nvPr/>
        </p:nvCxnSpPr>
        <p:spPr>
          <a:xfrm flipH="1">
            <a:off x="165005" y="1411327"/>
            <a:ext cx="24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9269B-D310-5573-1F79-EB3B2E3D8808}"/>
              </a:ext>
            </a:extLst>
          </p:cNvPr>
          <p:cNvCxnSpPr/>
          <p:nvPr/>
        </p:nvCxnSpPr>
        <p:spPr>
          <a:xfrm>
            <a:off x="165005" y="1411327"/>
            <a:ext cx="0" cy="787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A093248-0678-6263-14D9-7A31A5ECD1D0}"/>
              </a:ext>
            </a:extLst>
          </p:cNvPr>
          <p:cNvSpPr/>
          <p:nvPr/>
        </p:nvSpPr>
        <p:spPr>
          <a:xfrm>
            <a:off x="3570008" y="2014707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B09D52-C55C-4723-2B5E-669E719CB32B}"/>
              </a:ext>
            </a:extLst>
          </p:cNvPr>
          <p:cNvSpPr/>
          <p:nvPr/>
        </p:nvSpPr>
        <p:spPr>
          <a:xfrm>
            <a:off x="4498159" y="2022317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A8C3D8-B3C8-A25C-F411-A2E68CE0CC66}"/>
              </a:ext>
            </a:extLst>
          </p:cNvPr>
          <p:cNvCxnSpPr>
            <a:cxnSpLocks/>
          </p:cNvCxnSpPr>
          <p:nvPr/>
        </p:nvCxnSpPr>
        <p:spPr>
          <a:xfrm flipV="1">
            <a:off x="4003144" y="2218052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361EF3-2F46-C5EF-6BF7-8BFB4D1EC675}"/>
              </a:ext>
            </a:extLst>
          </p:cNvPr>
          <p:cNvCxnSpPr>
            <a:cxnSpLocks/>
          </p:cNvCxnSpPr>
          <p:nvPr/>
        </p:nvCxnSpPr>
        <p:spPr>
          <a:xfrm flipV="1">
            <a:off x="4931294" y="2222026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DAC64B-58F7-8D02-928C-D4E4F5DADC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65005" y="2198963"/>
            <a:ext cx="3405003" cy="2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42BD83-18D8-AEE7-F298-B6D37F5D9DBD}"/>
              </a:ext>
            </a:extLst>
          </p:cNvPr>
          <p:cNvCxnSpPr>
            <a:cxnSpLocks/>
          </p:cNvCxnSpPr>
          <p:nvPr/>
        </p:nvCxnSpPr>
        <p:spPr>
          <a:xfrm flipH="1">
            <a:off x="1081552" y="2523194"/>
            <a:ext cx="210680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8E1DAA6-CAAD-F172-4E22-22F8BAD0149D}"/>
              </a:ext>
            </a:extLst>
          </p:cNvPr>
          <p:cNvCxnSpPr>
            <a:cxnSpLocks/>
          </p:cNvCxnSpPr>
          <p:nvPr/>
        </p:nvCxnSpPr>
        <p:spPr>
          <a:xfrm flipV="1">
            <a:off x="1081552" y="2523194"/>
            <a:ext cx="0" cy="47369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4A883A-CC16-E951-9185-B8649FD9282E}"/>
              </a:ext>
            </a:extLst>
          </p:cNvPr>
          <p:cNvCxnSpPr>
            <a:cxnSpLocks/>
          </p:cNvCxnSpPr>
          <p:nvPr/>
        </p:nvCxnSpPr>
        <p:spPr>
          <a:xfrm flipH="1" flipV="1">
            <a:off x="1081552" y="3002106"/>
            <a:ext cx="460189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478BE-08FC-03D4-7D9F-7386AEAA0F95}"/>
              </a:ext>
            </a:extLst>
          </p:cNvPr>
          <p:cNvSpPr/>
          <p:nvPr/>
        </p:nvSpPr>
        <p:spPr>
          <a:xfrm>
            <a:off x="3570075" y="2796975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A264328-1C2B-0294-C9A6-382C405DDA57}"/>
              </a:ext>
            </a:extLst>
          </p:cNvPr>
          <p:cNvSpPr/>
          <p:nvPr/>
        </p:nvSpPr>
        <p:spPr>
          <a:xfrm>
            <a:off x="4498158" y="2784878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D173ED-1400-8F5E-2E62-81118C522935}"/>
              </a:ext>
            </a:extLst>
          </p:cNvPr>
          <p:cNvCxnSpPr>
            <a:cxnSpLocks/>
          </p:cNvCxnSpPr>
          <p:nvPr/>
        </p:nvCxnSpPr>
        <p:spPr>
          <a:xfrm flipV="1">
            <a:off x="3987524" y="3020834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368BE3-34FE-0CA7-3E29-E2ED84A15B90}"/>
              </a:ext>
            </a:extLst>
          </p:cNvPr>
          <p:cNvCxnSpPr>
            <a:cxnSpLocks/>
          </p:cNvCxnSpPr>
          <p:nvPr/>
        </p:nvCxnSpPr>
        <p:spPr>
          <a:xfrm flipV="1">
            <a:off x="4941540" y="3020834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3E7773-467F-2CBA-7A15-FC5B2190933F}"/>
              </a:ext>
            </a:extLst>
          </p:cNvPr>
          <p:cNvCxnSpPr>
            <a:stCxn id="17" idx="3"/>
            <a:endCxn id="70" idx="1"/>
          </p:cNvCxnSpPr>
          <p:nvPr/>
        </p:nvCxnSpPr>
        <p:spPr>
          <a:xfrm>
            <a:off x="2806775" y="3008982"/>
            <a:ext cx="76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7C14FE4-BF52-D534-895C-FEB80E337608}"/>
              </a:ext>
            </a:extLst>
          </p:cNvPr>
          <p:cNvCxnSpPr/>
          <p:nvPr/>
        </p:nvCxnSpPr>
        <p:spPr>
          <a:xfrm>
            <a:off x="2806708" y="3743694"/>
            <a:ext cx="76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952450C-1741-D294-8173-05242A143321}"/>
              </a:ext>
            </a:extLst>
          </p:cNvPr>
          <p:cNvSpPr/>
          <p:nvPr/>
        </p:nvSpPr>
        <p:spPr>
          <a:xfrm>
            <a:off x="3570008" y="3559481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D17930-FF85-CAFC-DA7B-1DED0AC46F2D}"/>
              </a:ext>
            </a:extLst>
          </p:cNvPr>
          <p:cNvSpPr/>
          <p:nvPr/>
        </p:nvSpPr>
        <p:spPr>
          <a:xfrm>
            <a:off x="4486615" y="3554314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B071A2-7D6B-8144-8DC9-8176B9C50789}"/>
              </a:ext>
            </a:extLst>
          </p:cNvPr>
          <p:cNvCxnSpPr>
            <a:cxnSpLocks/>
          </p:cNvCxnSpPr>
          <p:nvPr/>
        </p:nvCxnSpPr>
        <p:spPr>
          <a:xfrm flipV="1">
            <a:off x="4930135" y="3747577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BACEC7-43A8-0265-EAC0-978E791E42CA}"/>
              </a:ext>
            </a:extLst>
          </p:cNvPr>
          <p:cNvCxnSpPr>
            <a:cxnSpLocks/>
          </p:cNvCxnSpPr>
          <p:nvPr/>
        </p:nvCxnSpPr>
        <p:spPr>
          <a:xfrm flipV="1">
            <a:off x="3966983" y="3743694"/>
            <a:ext cx="969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60A179-B947-D6AF-96E3-833DAB8AC26A}"/>
              </a:ext>
            </a:extLst>
          </p:cNvPr>
          <p:cNvCxnSpPr/>
          <p:nvPr/>
        </p:nvCxnSpPr>
        <p:spPr>
          <a:xfrm flipV="1">
            <a:off x="5086264" y="3750911"/>
            <a:ext cx="0" cy="5902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4E7D22-E983-18BC-09A0-A2A829898C67}"/>
              </a:ext>
            </a:extLst>
          </p:cNvPr>
          <p:cNvCxnSpPr>
            <a:cxnSpLocks/>
          </p:cNvCxnSpPr>
          <p:nvPr/>
        </p:nvCxnSpPr>
        <p:spPr>
          <a:xfrm flipH="1">
            <a:off x="1081552" y="3317315"/>
            <a:ext cx="214978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00EE91-11B8-C8C8-4982-12E9CF841239}"/>
              </a:ext>
            </a:extLst>
          </p:cNvPr>
          <p:cNvCxnSpPr/>
          <p:nvPr/>
        </p:nvCxnSpPr>
        <p:spPr>
          <a:xfrm>
            <a:off x="3231338" y="3020834"/>
            <a:ext cx="0" cy="29648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1BD59E9-CB4B-44F7-DA81-8819F79B5B09}"/>
              </a:ext>
            </a:extLst>
          </p:cNvPr>
          <p:cNvCxnSpPr>
            <a:cxnSpLocks/>
          </p:cNvCxnSpPr>
          <p:nvPr/>
        </p:nvCxnSpPr>
        <p:spPr>
          <a:xfrm flipV="1">
            <a:off x="1081552" y="3322636"/>
            <a:ext cx="0" cy="47369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E89B349-B651-52AF-1D34-5A058A974EEE}"/>
              </a:ext>
            </a:extLst>
          </p:cNvPr>
          <p:cNvSpPr/>
          <p:nvPr/>
        </p:nvSpPr>
        <p:spPr>
          <a:xfrm>
            <a:off x="1541741" y="2888678"/>
            <a:ext cx="1265034" cy="24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Work Sans Light" pitchFamily="2" charset="0"/>
              </a:rPr>
              <a:t>Line Buffer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55FDC84-2F04-4105-3E22-3AF2BD9B2D65}"/>
              </a:ext>
            </a:extLst>
          </p:cNvPr>
          <p:cNvSpPr/>
          <p:nvPr/>
        </p:nvSpPr>
        <p:spPr>
          <a:xfrm>
            <a:off x="1521204" y="2124985"/>
            <a:ext cx="1265034" cy="240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Work Sans Light" pitchFamily="2" charset="0"/>
              </a:rPr>
              <a:t>Line Buffer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F7DB64-7C42-81F0-A2F6-54F0126A15A7}"/>
              </a:ext>
            </a:extLst>
          </p:cNvPr>
          <p:cNvCxnSpPr/>
          <p:nvPr/>
        </p:nvCxnSpPr>
        <p:spPr>
          <a:xfrm>
            <a:off x="3188358" y="2226713"/>
            <a:ext cx="0" cy="29648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014A5C-E267-D536-EEB8-E1CF493C97CC}"/>
              </a:ext>
            </a:extLst>
          </p:cNvPr>
          <p:cNvCxnSpPr>
            <a:cxnSpLocks/>
          </p:cNvCxnSpPr>
          <p:nvPr/>
        </p:nvCxnSpPr>
        <p:spPr>
          <a:xfrm flipH="1" flipV="1">
            <a:off x="1089784" y="3796326"/>
            <a:ext cx="460189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C78B6D0-27C7-96AF-32C6-F9DDFC55F541}"/>
              </a:ext>
            </a:extLst>
          </p:cNvPr>
          <p:cNvSpPr/>
          <p:nvPr/>
        </p:nvSpPr>
        <p:spPr>
          <a:xfrm>
            <a:off x="5325055" y="2022535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BA176-D71A-50E2-73C8-4BBC808F4FF6}"/>
              </a:ext>
            </a:extLst>
          </p:cNvPr>
          <p:cNvSpPr/>
          <p:nvPr/>
        </p:nvSpPr>
        <p:spPr>
          <a:xfrm>
            <a:off x="5325055" y="2784877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9FB5A-2766-370D-57CC-F9B3A665A4E6}"/>
              </a:ext>
            </a:extLst>
          </p:cNvPr>
          <p:cNvSpPr/>
          <p:nvPr/>
        </p:nvSpPr>
        <p:spPr>
          <a:xfrm>
            <a:off x="5334882" y="3554313"/>
            <a:ext cx="433136" cy="42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DEE33-AD94-ED8F-D658-67C529A9CD04}"/>
              </a:ext>
            </a:extLst>
          </p:cNvPr>
          <p:cNvCxnSpPr/>
          <p:nvPr/>
        </p:nvCxnSpPr>
        <p:spPr>
          <a:xfrm flipV="1">
            <a:off x="4258950" y="3743694"/>
            <a:ext cx="0" cy="5902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84DEF6-17BC-844B-8E6C-F0A2E235E5EC}"/>
              </a:ext>
            </a:extLst>
          </p:cNvPr>
          <p:cNvCxnSpPr/>
          <p:nvPr/>
        </p:nvCxnSpPr>
        <p:spPr>
          <a:xfrm flipV="1">
            <a:off x="5899537" y="3743694"/>
            <a:ext cx="0" cy="5902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475F08-DB74-8483-8B14-6030954C493E}"/>
              </a:ext>
            </a:extLst>
          </p:cNvPr>
          <p:cNvCxnSpPr>
            <a:cxnSpLocks/>
          </p:cNvCxnSpPr>
          <p:nvPr/>
        </p:nvCxnSpPr>
        <p:spPr>
          <a:xfrm flipV="1">
            <a:off x="4258950" y="3022168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32DAE5-6488-411C-191A-E15D55098654}"/>
              </a:ext>
            </a:extLst>
          </p:cNvPr>
          <p:cNvCxnSpPr>
            <a:cxnSpLocks/>
          </p:cNvCxnSpPr>
          <p:nvPr/>
        </p:nvCxnSpPr>
        <p:spPr>
          <a:xfrm flipV="1">
            <a:off x="5095431" y="3026994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54B30-63C2-8D33-288A-1E8B694BE627}"/>
              </a:ext>
            </a:extLst>
          </p:cNvPr>
          <p:cNvCxnSpPr>
            <a:cxnSpLocks/>
          </p:cNvCxnSpPr>
          <p:nvPr/>
        </p:nvCxnSpPr>
        <p:spPr>
          <a:xfrm flipV="1">
            <a:off x="5910942" y="3032835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2BF6A-A9E9-35B1-D885-2BA7059C058A}"/>
              </a:ext>
            </a:extLst>
          </p:cNvPr>
          <p:cNvCxnSpPr>
            <a:cxnSpLocks/>
          </p:cNvCxnSpPr>
          <p:nvPr/>
        </p:nvCxnSpPr>
        <p:spPr>
          <a:xfrm flipV="1">
            <a:off x="5899537" y="2218556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F1FF03-0BDE-DB33-966C-FA0451018013}"/>
              </a:ext>
            </a:extLst>
          </p:cNvPr>
          <p:cNvCxnSpPr>
            <a:cxnSpLocks/>
          </p:cNvCxnSpPr>
          <p:nvPr/>
        </p:nvCxnSpPr>
        <p:spPr>
          <a:xfrm flipV="1">
            <a:off x="5095431" y="2222026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3098EB-14E2-2A47-4556-6D57BAB7B417}"/>
              </a:ext>
            </a:extLst>
          </p:cNvPr>
          <p:cNvCxnSpPr>
            <a:cxnSpLocks/>
          </p:cNvCxnSpPr>
          <p:nvPr/>
        </p:nvCxnSpPr>
        <p:spPr>
          <a:xfrm flipV="1">
            <a:off x="4228469" y="2218016"/>
            <a:ext cx="0" cy="2951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89;p16">
            <a:extLst>
              <a:ext uri="{FF2B5EF4-FFF2-40B4-BE49-F238E27FC236}">
                <a16:creationId xmlns:a16="http://schemas.microsoft.com/office/drawing/2014/main" id="{7AFD58F1-0E73-57B9-8BEE-C398352A0CB4}"/>
              </a:ext>
            </a:extLst>
          </p:cNvPr>
          <p:cNvSpPr txBox="1">
            <a:spLocks/>
          </p:cNvSpPr>
          <p:nvPr/>
        </p:nvSpPr>
        <p:spPr>
          <a:xfrm>
            <a:off x="790290" y="507928"/>
            <a:ext cx="1042712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Image</a:t>
            </a:r>
          </a:p>
        </p:txBody>
      </p:sp>
      <p:sp>
        <p:nvSpPr>
          <p:cNvPr id="30" name="Google Shape;89;p16">
            <a:extLst>
              <a:ext uri="{FF2B5EF4-FFF2-40B4-BE49-F238E27FC236}">
                <a16:creationId xmlns:a16="http://schemas.microsoft.com/office/drawing/2014/main" id="{688CEA88-F75B-7616-1604-6F72F2111FBD}"/>
              </a:ext>
            </a:extLst>
          </p:cNvPr>
          <p:cNvSpPr txBox="1">
            <a:spLocks/>
          </p:cNvSpPr>
          <p:nvPr/>
        </p:nvSpPr>
        <p:spPr>
          <a:xfrm>
            <a:off x="4898122" y="1831526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W8</a:t>
            </a:r>
          </a:p>
        </p:txBody>
      </p:sp>
      <p:sp>
        <p:nvSpPr>
          <p:cNvPr id="32" name="Google Shape;89;p16">
            <a:extLst>
              <a:ext uri="{FF2B5EF4-FFF2-40B4-BE49-F238E27FC236}">
                <a16:creationId xmlns:a16="http://schemas.microsoft.com/office/drawing/2014/main" id="{0A5E8CCB-04B9-2DE0-9B7D-A5FDE7B5880D}"/>
              </a:ext>
            </a:extLst>
          </p:cNvPr>
          <p:cNvSpPr txBox="1">
            <a:spLocks/>
          </p:cNvSpPr>
          <p:nvPr/>
        </p:nvSpPr>
        <p:spPr>
          <a:xfrm>
            <a:off x="5758191" y="1834602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W7</a:t>
            </a:r>
          </a:p>
        </p:txBody>
      </p:sp>
      <p:sp>
        <p:nvSpPr>
          <p:cNvPr id="33" name="Google Shape;89;p16">
            <a:extLst>
              <a:ext uri="{FF2B5EF4-FFF2-40B4-BE49-F238E27FC236}">
                <a16:creationId xmlns:a16="http://schemas.microsoft.com/office/drawing/2014/main" id="{D8EFEF29-7834-07F6-1470-C60D936E526F}"/>
              </a:ext>
            </a:extLst>
          </p:cNvPr>
          <p:cNvSpPr txBox="1">
            <a:spLocks/>
          </p:cNvSpPr>
          <p:nvPr/>
        </p:nvSpPr>
        <p:spPr>
          <a:xfrm>
            <a:off x="5756283" y="2632491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W4</a:t>
            </a:r>
          </a:p>
        </p:txBody>
      </p:sp>
      <p:sp>
        <p:nvSpPr>
          <p:cNvPr id="35" name="Google Shape;89;p16">
            <a:extLst>
              <a:ext uri="{FF2B5EF4-FFF2-40B4-BE49-F238E27FC236}">
                <a16:creationId xmlns:a16="http://schemas.microsoft.com/office/drawing/2014/main" id="{F47D08B2-4AFA-4232-2C17-EBF4F3DA9955}"/>
              </a:ext>
            </a:extLst>
          </p:cNvPr>
          <p:cNvSpPr txBox="1">
            <a:spLocks/>
          </p:cNvSpPr>
          <p:nvPr/>
        </p:nvSpPr>
        <p:spPr>
          <a:xfrm>
            <a:off x="4906841" y="2627827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W5</a:t>
            </a:r>
          </a:p>
        </p:txBody>
      </p:sp>
      <p:sp>
        <p:nvSpPr>
          <p:cNvPr id="36" name="Google Shape;89;p16">
            <a:extLst>
              <a:ext uri="{FF2B5EF4-FFF2-40B4-BE49-F238E27FC236}">
                <a16:creationId xmlns:a16="http://schemas.microsoft.com/office/drawing/2014/main" id="{9CA2C206-8834-77A2-140B-DB3D5F79A941}"/>
              </a:ext>
            </a:extLst>
          </p:cNvPr>
          <p:cNvSpPr txBox="1">
            <a:spLocks/>
          </p:cNvSpPr>
          <p:nvPr/>
        </p:nvSpPr>
        <p:spPr>
          <a:xfrm>
            <a:off x="4033313" y="2622537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W6</a:t>
            </a:r>
          </a:p>
        </p:txBody>
      </p:sp>
      <p:sp>
        <p:nvSpPr>
          <p:cNvPr id="37" name="Google Shape;89;p16">
            <a:extLst>
              <a:ext uri="{FF2B5EF4-FFF2-40B4-BE49-F238E27FC236}">
                <a16:creationId xmlns:a16="http://schemas.microsoft.com/office/drawing/2014/main" id="{3C5539CA-741A-3AB8-FADC-CE3AD5F780C1}"/>
              </a:ext>
            </a:extLst>
          </p:cNvPr>
          <p:cNvSpPr txBox="1">
            <a:spLocks/>
          </p:cNvSpPr>
          <p:nvPr/>
        </p:nvSpPr>
        <p:spPr>
          <a:xfrm>
            <a:off x="4029807" y="3423968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W3</a:t>
            </a:r>
          </a:p>
        </p:txBody>
      </p:sp>
      <p:sp>
        <p:nvSpPr>
          <p:cNvPr id="38" name="Google Shape;89;p16">
            <a:extLst>
              <a:ext uri="{FF2B5EF4-FFF2-40B4-BE49-F238E27FC236}">
                <a16:creationId xmlns:a16="http://schemas.microsoft.com/office/drawing/2014/main" id="{05DC327C-0DED-D53D-4DD0-B81D147D5551}"/>
              </a:ext>
            </a:extLst>
          </p:cNvPr>
          <p:cNvSpPr txBox="1">
            <a:spLocks/>
          </p:cNvSpPr>
          <p:nvPr/>
        </p:nvSpPr>
        <p:spPr>
          <a:xfrm>
            <a:off x="4906841" y="3390895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W2</a:t>
            </a:r>
          </a:p>
        </p:txBody>
      </p:sp>
      <p:sp>
        <p:nvSpPr>
          <p:cNvPr id="39" name="Google Shape;89;p16">
            <a:extLst>
              <a:ext uri="{FF2B5EF4-FFF2-40B4-BE49-F238E27FC236}">
                <a16:creationId xmlns:a16="http://schemas.microsoft.com/office/drawing/2014/main" id="{A4BE7E46-A6BE-F5C4-B549-8DF9333E563B}"/>
              </a:ext>
            </a:extLst>
          </p:cNvPr>
          <p:cNvSpPr txBox="1">
            <a:spLocks/>
          </p:cNvSpPr>
          <p:nvPr/>
        </p:nvSpPr>
        <p:spPr>
          <a:xfrm>
            <a:off x="5783875" y="3378224"/>
            <a:ext cx="568855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W1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4C23B-F452-4AF7-749C-3419B0D14003}"/>
              </a:ext>
            </a:extLst>
          </p:cNvPr>
          <p:cNvSpPr/>
          <p:nvPr/>
        </p:nvSpPr>
        <p:spPr>
          <a:xfrm>
            <a:off x="3313890" y="1569396"/>
            <a:ext cx="3011248" cy="2943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49FAD992-CED6-7D77-554C-B263E2A4A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88926"/>
              </p:ext>
            </p:extLst>
          </p:nvPr>
        </p:nvGraphicFramePr>
        <p:xfrm>
          <a:off x="7325711" y="825575"/>
          <a:ext cx="1413084" cy="119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28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471028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471028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</a:tblGrid>
              <a:tr h="3989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3989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3989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8A9453-54BB-CBCD-A5B3-3D17C1F3AFEC}"/>
              </a:ext>
            </a:extLst>
          </p:cNvPr>
          <p:cNvCxnSpPr>
            <a:cxnSpLocks/>
          </p:cNvCxnSpPr>
          <p:nvPr/>
        </p:nvCxnSpPr>
        <p:spPr>
          <a:xfrm flipV="1">
            <a:off x="6450669" y="1569396"/>
            <a:ext cx="734829" cy="27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89;p16">
            <a:extLst>
              <a:ext uri="{FF2B5EF4-FFF2-40B4-BE49-F238E27FC236}">
                <a16:creationId xmlns:a16="http://schemas.microsoft.com/office/drawing/2014/main" id="{C314BBB9-2FD2-DED6-D214-54CA1DF2F5FC}"/>
              </a:ext>
            </a:extLst>
          </p:cNvPr>
          <p:cNvSpPr txBox="1">
            <a:spLocks/>
          </p:cNvSpPr>
          <p:nvPr/>
        </p:nvSpPr>
        <p:spPr>
          <a:xfrm>
            <a:off x="7185498" y="357359"/>
            <a:ext cx="1756698" cy="37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>
                <a:solidFill>
                  <a:srgbClr val="FFFF00"/>
                </a:solidFill>
              </a:rPr>
              <a:t>Sampling Window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0DCFFD16-2508-CA35-9DFA-8194F5E02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90864"/>
              </p:ext>
            </p:extLst>
          </p:nvPr>
        </p:nvGraphicFramePr>
        <p:xfrm>
          <a:off x="7355906" y="2729611"/>
          <a:ext cx="1413084" cy="119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28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471028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471028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</a:tblGrid>
              <a:tr h="3989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K3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3989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K4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K5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K6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3989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K7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K8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K9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</a:tbl>
          </a:graphicData>
        </a:graphic>
      </p:graphicFrame>
      <p:sp>
        <p:nvSpPr>
          <p:cNvPr id="27" name="Google Shape;89;p16">
            <a:extLst>
              <a:ext uri="{FF2B5EF4-FFF2-40B4-BE49-F238E27FC236}">
                <a16:creationId xmlns:a16="http://schemas.microsoft.com/office/drawing/2014/main" id="{6A9152E1-958A-9EB1-A80E-9C426CDFCC34}"/>
              </a:ext>
            </a:extLst>
          </p:cNvPr>
          <p:cNvSpPr txBox="1">
            <a:spLocks/>
          </p:cNvSpPr>
          <p:nvPr/>
        </p:nvSpPr>
        <p:spPr>
          <a:xfrm>
            <a:off x="7824179" y="2101077"/>
            <a:ext cx="1149467" cy="47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 Light"/>
              <a:buChar char="●"/>
              <a:defRPr sz="18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●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○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Light"/>
              <a:buChar char="■"/>
              <a:defRPr sz="1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2800" dirty="0">
                <a:solidFill>
                  <a:srgbClr val="FFFF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4741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190189F3-F346-E649-3317-509575E5C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</a:rPr>
              <a:t>MATLAB</a:t>
            </a:r>
            <a:r>
              <a:rPr lang="en-US" sz="1600" dirty="0">
                <a:solidFill>
                  <a:schemeClr val="tx1"/>
                </a:solidFill>
              </a:rPr>
              <a:t>: Convert image into 1D array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write the array into a text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Vivado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Read the intensity values in test bench as the input to the design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MATLAB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Convert output text file back into an image</a:t>
            </a:r>
            <a:endParaRPr lang="en-US" sz="1600" dirty="0">
              <a:solidFill>
                <a:srgbClr val="FFC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45AC0-601C-4785-2DA2-6EE153022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9" y="3343227"/>
            <a:ext cx="2896853" cy="1081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C3618-397E-D6C1-2DD8-351234031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9" y="1527228"/>
            <a:ext cx="2979678" cy="861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DA68E9-78E2-3DB2-DBDB-9F1DA4262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547" y="1527228"/>
            <a:ext cx="1684436" cy="8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3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6F3D7-39C9-A343-EEE1-A6CA3DA0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1391108"/>
            <a:ext cx="8945880" cy="21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9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7" name="Picture 6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A9394541-5F87-B1D2-3853-D657E576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30" y="1043915"/>
            <a:ext cx="3578310" cy="3578310"/>
          </a:xfrm>
          <a:prstGeom prst="rect">
            <a:avLst/>
          </a:prstGeom>
        </p:spPr>
      </p:pic>
      <p:pic>
        <p:nvPicPr>
          <p:cNvPr id="9" name="Picture 8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9F57C644-91AB-F19A-E2EC-F30C2A06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19" y="1043914"/>
            <a:ext cx="3578310" cy="35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3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7" name="Picture 6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A9394541-5F87-B1D2-3853-D657E576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95" y="1542925"/>
            <a:ext cx="2565218" cy="2565218"/>
          </a:xfrm>
          <a:prstGeom prst="rect">
            <a:avLst/>
          </a:prstGeom>
        </p:spPr>
      </p:pic>
      <p:pic>
        <p:nvPicPr>
          <p:cNvPr id="3" name="Picture 2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DEB7D7B3-A4A0-D255-CCBD-100530392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460" y="1542925"/>
            <a:ext cx="2565218" cy="2565218"/>
          </a:xfrm>
          <a:prstGeom prst="rect">
            <a:avLst/>
          </a:prstGeom>
        </p:spPr>
      </p:pic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D6182FD2-1C4F-F3F9-DDC7-3D8AB390D6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00"/>
                </a:solidFill>
              </a:rPr>
              <a:t>		   </a:t>
            </a:r>
            <a:r>
              <a:rPr lang="en-US" sz="1600" dirty="0">
                <a:solidFill>
                  <a:schemeClr val="tx1"/>
                </a:solidFill>
              </a:rPr>
              <a:t>Sobel			            Canny</a:t>
            </a:r>
          </a:p>
        </p:txBody>
      </p:sp>
    </p:spTree>
    <p:extLst>
      <p:ext uri="{BB962C8B-B14F-4D97-AF65-F5344CB8AC3E}">
        <p14:creationId xmlns:p14="http://schemas.microsoft.com/office/powerpoint/2010/main" val="316860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3" name="Picture 2" descr="A group of coins&#10;&#10;Description automatically generated with medium confidence">
            <a:extLst>
              <a:ext uri="{FF2B5EF4-FFF2-40B4-BE49-F238E27FC236}">
                <a16:creationId xmlns:a16="http://schemas.microsoft.com/office/drawing/2014/main" id="{5BFC17B8-2421-0871-6631-0D8EE0AD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" y="1151382"/>
            <a:ext cx="3272028" cy="3272028"/>
          </a:xfrm>
          <a:prstGeom prst="rect">
            <a:avLst/>
          </a:prstGeom>
        </p:spPr>
      </p:pic>
      <p:pic>
        <p:nvPicPr>
          <p:cNvPr id="5" name="Picture 4" descr="A group of coins&#10;&#10;Description automatically generated with medium confidence">
            <a:extLst>
              <a:ext uri="{FF2B5EF4-FFF2-40B4-BE49-F238E27FC236}">
                <a16:creationId xmlns:a16="http://schemas.microsoft.com/office/drawing/2014/main" id="{0B89840B-4399-50AC-0E80-EFC330E62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51382"/>
            <a:ext cx="3272028" cy="32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Results can be improved by first applying a </a:t>
            </a:r>
            <a:r>
              <a:rPr lang="en-US" dirty="0">
                <a:solidFill>
                  <a:srgbClr val="FFC000"/>
                </a:solidFill>
              </a:rPr>
              <a:t>Gaussian low pass filter </a:t>
            </a:r>
            <a:r>
              <a:rPr lang="en-US" dirty="0">
                <a:solidFill>
                  <a:schemeClr val="tx1"/>
                </a:solidFill>
              </a:rPr>
              <a:t>to remove noise and then applying the </a:t>
            </a:r>
            <a:r>
              <a:rPr lang="en-US" dirty="0">
                <a:solidFill>
                  <a:srgbClr val="FFC000"/>
                </a:solidFill>
              </a:rPr>
              <a:t>Sobel kernels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Design can be exported as an AXI IP and connected with DMA and Zynq SoC to create a fully hardware accelerated </a:t>
            </a:r>
            <a:r>
              <a:rPr lang="en-US" dirty="0">
                <a:solidFill>
                  <a:srgbClr val="FFFF00"/>
                </a:solidFill>
              </a:rPr>
              <a:t>Sobel Edge Detection system </a:t>
            </a:r>
            <a:r>
              <a:rPr lang="en-US" sz="1200" dirty="0">
                <a:solidFill>
                  <a:schemeClr val="tx1"/>
                </a:solidFill>
              </a:rPr>
              <a:t>[ECE 520]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6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11700" y="1721200"/>
            <a:ext cx="8520600" cy="13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858"/>
                </a:solidFill>
              </a:rPr>
              <a:t>Thank You</a:t>
            </a:r>
            <a:endParaRPr dirty="0">
              <a:solidFill>
                <a:srgbClr val="FF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Detection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It is used in </a:t>
            </a:r>
            <a:r>
              <a:rPr lang="en-US" dirty="0">
                <a:solidFill>
                  <a:srgbClr val="FFC000"/>
                </a:solidFill>
              </a:rPr>
              <a:t>Image Processing</a:t>
            </a:r>
            <a:r>
              <a:rPr lang="en-US" dirty="0">
                <a:solidFill>
                  <a:schemeClr val="tx1"/>
                </a:solidFill>
              </a:rPr>
              <a:t> for enhancing boundaries of an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Edges</a:t>
            </a:r>
            <a:r>
              <a:rPr lang="en-US" dirty="0">
                <a:solidFill>
                  <a:schemeClr val="tx1"/>
                </a:solidFill>
              </a:rPr>
              <a:t> in image are areas where there is a </a:t>
            </a:r>
            <a:r>
              <a:rPr lang="en-US" dirty="0">
                <a:solidFill>
                  <a:srgbClr val="FF0000"/>
                </a:solidFill>
              </a:rPr>
              <a:t>sudden change in intensity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69C0A-1DC1-B466-DB6A-39B45C1B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1" y="2400846"/>
            <a:ext cx="2396698" cy="2297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5EC29-D85F-1FA2-D2BB-F0E0541A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13" y="2400845"/>
            <a:ext cx="2396698" cy="22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5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Edge Detection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There are various Edge detection methods (Laplacian, Sobel, Roberts, Canny)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 will be using </a:t>
            </a:r>
            <a:r>
              <a:rPr lang="en-US" dirty="0">
                <a:solidFill>
                  <a:srgbClr val="FFC000"/>
                </a:solidFill>
              </a:rPr>
              <a:t>Sobel Edge Detection </a:t>
            </a:r>
            <a:r>
              <a:rPr lang="en-US" dirty="0">
                <a:solidFill>
                  <a:schemeClr val="tx1"/>
                </a:solidFill>
              </a:rPr>
              <a:t>for this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0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Sobel Edge Detection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It uses two matrices to find the </a:t>
            </a:r>
            <a:r>
              <a:rPr lang="en-US" dirty="0">
                <a:solidFill>
                  <a:srgbClr val="FFC000"/>
                </a:solidFill>
              </a:rPr>
              <a:t>gradient</a:t>
            </a:r>
            <a:r>
              <a:rPr lang="en-US" dirty="0">
                <a:solidFill>
                  <a:schemeClr val="tx1"/>
                </a:solidFill>
              </a:rPr>
              <a:t> of the image intensity at each pixel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These kernels find </a:t>
            </a:r>
            <a:r>
              <a:rPr lang="en-US" dirty="0">
                <a:solidFill>
                  <a:srgbClr val="FFC000"/>
                </a:solidFill>
              </a:rPr>
              <a:t>vertical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C000"/>
                </a:solidFill>
              </a:rPr>
              <a:t>horizontal</a:t>
            </a:r>
            <a:r>
              <a:rPr lang="en-US" dirty="0">
                <a:solidFill>
                  <a:schemeClr val="tx1"/>
                </a:solidFill>
              </a:rPr>
              <a:t> edges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 perform </a:t>
            </a:r>
            <a:r>
              <a:rPr lang="en-US" dirty="0">
                <a:solidFill>
                  <a:srgbClr val="FFC000"/>
                </a:solidFill>
              </a:rPr>
              <a:t>2D convolution </a:t>
            </a:r>
            <a:r>
              <a:rPr lang="en-US" dirty="0">
                <a:solidFill>
                  <a:schemeClr val="tx1"/>
                </a:solidFill>
              </a:rPr>
              <a:t>on the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C4AFA6A-5357-56D3-0518-39FFDB7D6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558259"/>
              </p:ext>
            </p:extLst>
          </p:nvPr>
        </p:nvGraphicFramePr>
        <p:xfrm>
          <a:off x="2335272" y="3141888"/>
          <a:ext cx="2002971" cy="163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315814999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9503605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197955138"/>
                    </a:ext>
                  </a:extLst>
                </a:gridCol>
              </a:tblGrid>
              <a:tr h="54528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873411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609180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1896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9B38F8-E830-284D-C60B-EEB5F6354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58579"/>
              </p:ext>
            </p:extLst>
          </p:nvPr>
        </p:nvGraphicFramePr>
        <p:xfrm>
          <a:off x="5220534" y="3141888"/>
          <a:ext cx="2002971" cy="163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315814999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9503605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197955138"/>
                    </a:ext>
                  </a:extLst>
                </a:gridCol>
              </a:tblGrid>
              <a:tr h="54528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873411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609180"/>
                  </a:ext>
                </a:extLst>
              </a:tr>
              <a:tr h="54528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1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37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B95345-8165-0417-BF67-3FFB2035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68391"/>
              </p:ext>
            </p:extLst>
          </p:nvPr>
        </p:nvGraphicFramePr>
        <p:xfrm>
          <a:off x="121462" y="1351021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A3D84DA-439F-4C7B-01B9-DCA253CC8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84977"/>
              </p:ext>
            </p:extLst>
          </p:nvPr>
        </p:nvGraphicFramePr>
        <p:xfrm>
          <a:off x="3107356" y="1618764"/>
          <a:ext cx="1556085" cy="14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95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518695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518695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7589B5-8B83-47CC-0471-CD9BA83FA802}"/>
              </a:ext>
            </a:extLst>
          </p:cNvPr>
          <p:cNvSpPr txBox="1"/>
          <p:nvPr/>
        </p:nvSpPr>
        <p:spPr>
          <a:xfrm>
            <a:off x="2590801" y="2115951"/>
            <a:ext cx="38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38350-F373-C41F-BEEB-6E8EBC6B4F83}"/>
              </a:ext>
            </a:extLst>
          </p:cNvPr>
          <p:cNvSpPr txBox="1"/>
          <p:nvPr/>
        </p:nvSpPr>
        <p:spPr>
          <a:xfrm>
            <a:off x="121462" y="952500"/>
            <a:ext cx="493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Image			        Kernel</a:t>
            </a:r>
          </a:p>
        </p:txBody>
      </p:sp>
    </p:spTree>
    <p:extLst>
      <p:ext uri="{BB962C8B-B14F-4D97-AF65-F5344CB8AC3E}">
        <p14:creationId xmlns:p14="http://schemas.microsoft.com/office/powerpoint/2010/main" val="213261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B95345-8165-0417-BF67-3FFB2035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68831"/>
              </p:ext>
            </p:extLst>
          </p:nvPr>
        </p:nvGraphicFramePr>
        <p:xfrm>
          <a:off x="121462" y="1351021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7589B5-8B83-47CC-0471-CD9BA83FA802}"/>
              </a:ext>
            </a:extLst>
          </p:cNvPr>
          <p:cNvSpPr txBox="1"/>
          <p:nvPr/>
        </p:nvSpPr>
        <p:spPr>
          <a:xfrm>
            <a:off x="2590801" y="2115951"/>
            <a:ext cx="38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DD703-01C5-8B4E-FC2B-980D3D2ACD1F}"/>
              </a:ext>
            </a:extLst>
          </p:cNvPr>
          <p:cNvSpPr txBox="1"/>
          <p:nvPr/>
        </p:nvSpPr>
        <p:spPr>
          <a:xfrm>
            <a:off x="4665960" y="2116839"/>
            <a:ext cx="38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19389"/>
              </p:ext>
            </p:extLst>
          </p:nvPr>
        </p:nvGraphicFramePr>
        <p:xfrm>
          <a:off x="5272124" y="1351021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-2*100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1*200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/>
        </p:nvGraphicFramePr>
        <p:xfrm>
          <a:off x="5272124" y="1351021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CBB487-2412-DAE1-3A51-F86CB23DCEB8}"/>
              </a:ext>
            </a:extLst>
          </p:cNvPr>
          <p:cNvSpPr txBox="1"/>
          <p:nvPr/>
        </p:nvSpPr>
        <p:spPr>
          <a:xfrm>
            <a:off x="121461" y="952500"/>
            <a:ext cx="773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Image			        Kernel		          Convolution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DEEA4F8-BD0A-B22E-BC3B-EB548CF54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65529"/>
              </p:ext>
            </p:extLst>
          </p:nvPr>
        </p:nvGraphicFramePr>
        <p:xfrm>
          <a:off x="3107356" y="1618764"/>
          <a:ext cx="1556085" cy="14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95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518695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518695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4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B95345-8165-0417-BF67-3FFB20357CD9}"/>
              </a:ext>
            </a:extLst>
          </p:cNvPr>
          <p:cNvGraphicFramePr>
            <a:graphicFrameLocks noGrp="1"/>
          </p:cNvGraphicFramePr>
          <p:nvPr/>
        </p:nvGraphicFramePr>
        <p:xfrm>
          <a:off x="121462" y="1351021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7589B5-8B83-47CC-0471-CD9BA83FA802}"/>
              </a:ext>
            </a:extLst>
          </p:cNvPr>
          <p:cNvSpPr txBox="1"/>
          <p:nvPr/>
        </p:nvSpPr>
        <p:spPr>
          <a:xfrm>
            <a:off x="2590801" y="2115951"/>
            <a:ext cx="38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DD703-01C5-8B4E-FC2B-980D3D2ACD1F}"/>
              </a:ext>
            </a:extLst>
          </p:cNvPr>
          <p:cNvSpPr txBox="1"/>
          <p:nvPr/>
        </p:nvSpPr>
        <p:spPr>
          <a:xfrm>
            <a:off x="4665960" y="2116839"/>
            <a:ext cx="38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/>
        </p:nvGraphicFramePr>
        <p:xfrm>
          <a:off x="5272124" y="1351021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-2*100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1*200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/>
        </p:nvGraphicFramePr>
        <p:xfrm>
          <a:off x="5272124" y="1351021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CBB487-2412-DAE1-3A51-F86CB23DCEB8}"/>
              </a:ext>
            </a:extLst>
          </p:cNvPr>
          <p:cNvSpPr txBox="1"/>
          <p:nvPr/>
        </p:nvSpPr>
        <p:spPr>
          <a:xfrm>
            <a:off x="121461" y="952500"/>
            <a:ext cx="8369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Image			        Kernel		          Convolution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DEEA4F8-BD0A-B22E-BC3B-EB548CF54868}"/>
              </a:ext>
            </a:extLst>
          </p:cNvPr>
          <p:cNvGraphicFramePr>
            <a:graphicFrameLocks noGrp="1"/>
          </p:cNvGraphicFramePr>
          <p:nvPr/>
        </p:nvGraphicFramePr>
        <p:xfrm>
          <a:off x="3107356" y="1618764"/>
          <a:ext cx="1556085" cy="14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95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518695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518695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858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Work Sans ExtraLight" panose="020B06040202020202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DCB888-F873-D4DD-F725-89F36ABD86D0}"/>
              </a:ext>
            </a:extLst>
          </p:cNvPr>
          <p:cNvSpPr txBox="1"/>
          <p:nvPr/>
        </p:nvSpPr>
        <p:spPr>
          <a:xfrm>
            <a:off x="7908763" y="1408065"/>
            <a:ext cx="786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-100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100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-200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200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-100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200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+------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1014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F798955-A6AD-6DDA-2C0F-46F19AE5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75735"/>
              </p:ext>
            </p:extLst>
          </p:nvPr>
        </p:nvGraphicFramePr>
        <p:xfrm>
          <a:off x="391887" y="1525200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-2*100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2*100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-1*100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0*100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1*200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59477A4-03BE-96A4-2540-F229A0FF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61744"/>
              </p:ext>
            </p:extLst>
          </p:nvPr>
        </p:nvGraphicFramePr>
        <p:xfrm>
          <a:off x="391887" y="1525200"/>
          <a:ext cx="1816194" cy="122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98">
                  <a:extLst>
                    <a:ext uri="{9D8B030D-6E8A-4147-A177-3AD203B41FA5}">
                      <a16:colId xmlns:a16="http://schemas.microsoft.com/office/drawing/2014/main" val="1282540449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1899597658"/>
                    </a:ext>
                  </a:extLst>
                </a:gridCol>
                <a:gridCol w="605398">
                  <a:extLst>
                    <a:ext uri="{9D8B030D-6E8A-4147-A177-3AD203B41FA5}">
                      <a16:colId xmlns:a16="http://schemas.microsoft.com/office/drawing/2014/main" val="2117912822"/>
                    </a:ext>
                  </a:extLst>
                </a:gridCol>
              </a:tblGrid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12708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7045"/>
                  </a:ext>
                </a:extLst>
              </a:tr>
              <a:tr h="4098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54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45A5E7-80CE-30DD-2852-476E65EA889B}"/>
              </a:ext>
            </a:extLst>
          </p:cNvPr>
          <p:cNvSpPr txBox="1"/>
          <p:nvPr/>
        </p:nvSpPr>
        <p:spPr>
          <a:xfrm>
            <a:off x="121462" y="963685"/>
            <a:ext cx="871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Work Sans Light" pitchFamily="2" charset="0"/>
              </a:rPr>
              <a:t>	Convolution                                                                   Output Image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E948E72-BD20-F3BF-5C0E-B687DE6D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18623"/>
              </p:ext>
            </p:extLst>
          </p:nvPr>
        </p:nvGraphicFramePr>
        <p:xfrm>
          <a:off x="4803867" y="1542215"/>
          <a:ext cx="2415484" cy="205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71">
                  <a:extLst>
                    <a:ext uri="{9D8B030D-6E8A-4147-A177-3AD203B41FA5}">
                      <a16:colId xmlns:a16="http://schemas.microsoft.com/office/drawing/2014/main" val="316927094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360475398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3606679443"/>
                    </a:ext>
                  </a:extLst>
                </a:gridCol>
                <a:gridCol w="603871">
                  <a:extLst>
                    <a:ext uri="{9D8B030D-6E8A-4147-A177-3AD203B41FA5}">
                      <a16:colId xmlns:a16="http://schemas.microsoft.com/office/drawing/2014/main" val="2482190738"/>
                    </a:ext>
                  </a:extLst>
                </a:gridCol>
              </a:tblGrid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34493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Work Sans Light" pitchFamily="2" charset="0"/>
                        </a:rPr>
                        <a:t>100</a:t>
                      </a:r>
                    </a:p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539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89731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8946"/>
                  </a:ext>
                </a:extLst>
              </a:tr>
              <a:tr h="411814"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2227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FD735D-A8B4-F257-674B-4A21D02E290E}"/>
              </a:ext>
            </a:extLst>
          </p:cNvPr>
          <p:cNvCxnSpPr/>
          <p:nvPr/>
        </p:nvCxnSpPr>
        <p:spPr>
          <a:xfrm flipV="1">
            <a:off x="3987609" y="2241311"/>
            <a:ext cx="1588168" cy="1086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16996F-19DE-5F17-CFBF-1C5AD2104A4B}"/>
              </a:ext>
            </a:extLst>
          </p:cNvPr>
          <p:cNvSpPr txBox="1"/>
          <p:nvPr/>
        </p:nvSpPr>
        <p:spPr>
          <a:xfrm>
            <a:off x="3186019" y="1584413"/>
            <a:ext cx="786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-100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100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-200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200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-100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200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+------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Work Sans Light" pitchFamily="2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39360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968</Words>
  <Application>Microsoft Office PowerPoint</Application>
  <PresentationFormat>On-screen Show (16:9)</PresentationFormat>
  <Paragraphs>538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Cambria Math</vt:lpstr>
      <vt:lpstr>Varela Round</vt:lpstr>
      <vt:lpstr>Arial</vt:lpstr>
      <vt:lpstr>Lato</vt:lpstr>
      <vt:lpstr>Work Sans Light</vt:lpstr>
      <vt:lpstr>Fira Code</vt:lpstr>
      <vt:lpstr>Work Sans ExtraLight</vt:lpstr>
      <vt:lpstr>Simple Dark</vt:lpstr>
      <vt:lpstr>Sobel Edge Detection on FPGA </vt:lpstr>
      <vt:lpstr>Order of presentation</vt:lpstr>
      <vt:lpstr>Edge Detection</vt:lpstr>
      <vt:lpstr>Edge Detection</vt:lpstr>
      <vt:lpstr>Sobel Edge Detection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Sobel Edge Detection Process</vt:lpstr>
      <vt:lpstr>Image Processing in FPGA</vt:lpstr>
      <vt:lpstr>Image Processing in FPGA</vt:lpstr>
      <vt:lpstr>Image Processing in FPGA</vt:lpstr>
      <vt:lpstr>Image Processing in FPGA</vt:lpstr>
      <vt:lpstr>Results   </vt:lpstr>
      <vt:lpstr>Results</vt:lpstr>
      <vt:lpstr>Results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Baugh Wooley Multiplier</dc:title>
  <dc:creator>Shahbaz Malik</dc:creator>
  <cp:lastModifiedBy>Shahbaz Malik</cp:lastModifiedBy>
  <cp:revision>158</cp:revision>
  <dcterms:modified xsi:type="dcterms:W3CDTF">2022-12-03T02:20:02Z</dcterms:modified>
</cp:coreProperties>
</file>