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9" r:id="rId4"/>
    <p:sldId id="440" r:id="rId5"/>
    <p:sldId id="466" r:id="rId6"/>
    <p:sldId id="482" r:id="rId7"/>
    <p:sldId id="489" r:id="rId8"/>
    <p:sldId id="490" r:id="rId9"/>
    <p:sldId id="491" r:id="rId10"/>
    <p:sldId id="492" r:id="rId11"/>
    <p:sldId id="483" r:id="rId12"/>
    <p:sldId id="484" r:id="rId13"/>
    <p:sldId id="352" r:id="rId14"/>
    <p:sldId id="493" r:id="rId15"/>
    <p:sldId id="313" r:id="rId16"/>
    <p:sldId id="409" r:id="rId17"/>
    <p:sldId id="382" r:id="rId18"/>
    <p:sldId id="383" r:id="rId19"/>
    <p:sldId id="494" r:id="rId20"/>
    <p:sldId id="495" r:id="rId21"/>
    <p:sldId id="498" r:id="rId22"/>
    <p:sldId id="496" r:id="rId23"/>
    <p:sldId id="497" r:id="rId24"/>
    <p:sldId id="499" r:id="rId25"/>
    <p:sldId id="486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540000"/>
    <a:srgbClr val="0066CC"/>
    <a:srgbClr val="0099CC"/>
    <a:srgbClr val="9999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14E2-B206-497A-953E-37A5BD78D8F4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11C0-8492-49E7-B1EB-42A4CE777D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30BF68-A34B-4DBE-9E19-966A0DF80A18}" type="datetimeFigureOut">
              <a:rPr lang="ko-KR" altLang="en-US" smtClean="0"/>
              <a:pPr/>
              <a:t>2012-04-06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3958208"/>
            <a:ext cx="6840760" cy="766936"/>
          </a:xfrm>
        </p:spPr>
        <p:txBody>
          <a:bodyPr>
            <a:normAutofit/>
          </a:bodyPr>
          <a:lstStyle/>
          <a:p>
            <a:r>
              <a:rPr lang="en-US" altLang="ko-KR" sz="2700" dirty="0" smtClean="0">
                <a:latin typeface="+mn-ea"/>
                <a:ea typeface="+mn-ea"/>
              </a:rPr>
              <a:t>Chapter 13. </a:t>
            </a:r>
            <a:r>
              <a:rPr lang="ko-KR" altLang="en-US" sz="2700" dirty="0" smtClean="0">
                <a:latin typeface="+mn-ea"/>
                <a:ea typeface="+mn-ea"/>
              </a:rPr>
              <a:t>테이블과 해쉬</a:t>
            </a:r>
            <a:endParaRPr lang="ko-KR" altLang="en-US" sz="27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>
                <a:solidFill>
                  <a:srgbClr val="002060"/>
                </a:solidFill>
                <a:latin typeface="+mn-ea"/>
                <a:ea typeface="+mn-ea"/>
              </a:rPr>
              <a:t>Introduction To Data Structures Using C</a:t>
            </a:r>
            <a:endParaRPr lang="ko-KR" altLang="en-US" sz="22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pic>
        <p:nvPicPr>
          <p:cNvPr id="12" name="그림 11" descr="자료구조-이미지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60040"/>
            <a:ext cx="3282749" cy="27809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611560" y="1340768"/>
            <a:ext cx="7848872" cy="1584176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윤성우의 열혈 자료구조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 smtClean="0">
                <a:solidFill>
                  <a:schemeClr val="accent2">
                    <a:lumMod val="50000"/>
                  </a:schemeClr>
                </a:solidFill>
                <a:latin typeface="+mn-ea"/>
                <a:cs typeface="+mj-cs"/>
              </a:rPr>
              <a:t> : C</a:t>
            </a:r>
            <a:r>
              <a:rPr lang="ko-KR" altLang="en-US" sz="3000" b="1" dirty="0" smtClean="0">
                <a:solidFill>
                  <a:schemeClr val="accent2">
                    <a:lumMod val="50000"/>
                  </a:schemeClr>
                </a:solidFill>
                <a:latin typeface="+mn-ea"/>
                <a:cs typeface="+mj-cs"/>
              </a:rPr>
              <a:t>언어를 이용한 자료구조 학습서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해쉬 함수의 정의와 </a:t>
            </a:r>
            <a:r>
              <a:rPr lang="en-US" altLang="ko-KR" sz="3100" dirty="0" smtClean="0">
                <a:latin typeface="+mn-ea"/>
                <a:ea typeface="+mn-ea"/>
              </a:rPr>
              <a:t>main </a:t>
            </a:r>
            <a:r>
              <a:rPr lang="ko-KR" altLang="en-US" sz="3100" dirty="0" smtClean="0">
                <a:latin typeface="+mn-ea"/>
                <a:ea typeface="+mn-ea"/>
              </a:rPr>
              <a:t>함수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4127283" cy="323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12776"/>
            <a:ext cx="2946455" cy="465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11560" y="1600344"/>
            <a:ext cx="2574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atin typeface="+mn-ea"/>
              </a:rPr>
              <a:t>int MyHashFunc(int k)</a:t>
            </a:r>
          </a:p>
          <a:p>
            <a:r>
              <a:rPr lang="en-US" altLang="ko-KR" sz="1300" dirty="0" smtClean="0">
                <a:latin typeface="+mn-ea"/>
              </a:rPr>
              <a:t>{</a:t>
            </a:r>
          </a:p>
          <a:p>
            <a:r>
              <a:rPr lang="en-US" altLang="ko-KR" sz="1300" dirty="0" smtClean="0">
                <a:latin typeface="+mn-ea"/>
              </a:rPr>
              <a:t>    return k % 100;</a:t>
            </a:r>
          </a:p>
          <a:p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7744" y="1861374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매우 단순한 해쉬 함수의 정의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34072" y="2869486"/>
            <a:ext cx="192596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Person.h, Person.c,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Slot.h, Table.h, Table.c,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SimpleHashMain.c</a:t>
            </a:r>
            <a:endParaRPr lang="ko-KR" altLang="en-US" sz="1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3733582"/>
            <a:ext cx="1872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실행 위한 파일의 구성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좋은 해쉬 함수의 조건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556793"/>
            <a:ext cx="4032447" cy="101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2996952"/>
            <a:ext cx="4032447" cy="105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4008" y="1844824"/>
            <a:ext cx="3384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데이터의 저장 위치가 적당히 분산되어 있다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3256456"/>
            <a:ext cx="3384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데이터가 특정 위치에 몰려 있다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552" y="4365104"/>
            <a:ext cx="8208912" cy="88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“좋은 해쉬 함수는 키의 일부분을 참조하여 해쉬 값을 만들지 않고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키 전체를 참조하여 해쉬 값을 </a:t>
            </a:r>
            <a:endParaRPr lang="en-US" altLang="ko-KR" sz="14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만들어 낸다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.”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373216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이는 많은 수의 데이터를 조합하여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키 전부를 조합하여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) 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해쉬 값 생성시 다양한 값의 생성을 기대할 수 있을 것이라는 단순한 생각을 근거로 한다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11560" y="4869160"/>
            <a:ext cx="770485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5301208"/>
            <a:ext cx="9361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자릿수 선택 방법과 자릿수 </a:t>
            </a:r>
            <a:r>
              <a:rPr lang="ko-KR" altLang="en-US" dirty="0" err="1" smtClean="0">
                <a:latin typeface="+mn-ea"/>
                <a:ea typeface="+mn-ea"/>
              </a:rPr>
              <a:t>폴딩</a:t>
            </a:r>
            <a:r>
              <a:rPr lang="ko-KR" altLang="en-US" dirty="0" smtClean="0">
                <a:latin typeface="+mn-ea"/>
                <a:ea typeface="+mn-ea"/>
              </a:rPr>
              <a:t>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844824"/>
            <a:ext cx="6984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“여덟 자리의 수로 이뤄진 키에서 다양한 해쉬 값 생성에 도움을 주는 네 자리의 수를 뽑아서 해쉬 값을 생성한다</a:t>
            </a:r>
            <a:r>
              <a:rPr lang="en-US" altLang="ko-KR" sz="1400" dirty="0" smtClean="0">
                <a:latin typeface="+mn-ea"/>
              </a:rPr>
              <a:t>.”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43375"/>
            <a:ext cx="3276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55576" y="1772816"/>
            <a:ext cx="7200800" cy="864096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28184" y="1340768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자릿수 선택 방법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2708920"/>
            <a:ext cx="7128792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키의 특정 위치에서 중복의 비율이 높거나 아예 공통으로 들어가는 값이 있다면 이들을 제외시키는 방법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4221088"/>
            <a:ext cx="7200800" cy="115212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3789040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자릿수 </a:t>
            </a:r>
            <a:r>
              <a:rPr lang="ko-KR" altLang="en-US" sz="1400" dirty="0" err="1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폴딩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방법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4581128"/>
            <a:ext cx="1728192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27 + 34 + 19</a:t>
            </a:r>
            <a:endParaRPr lang="ko-KR" altLang="en-US" sz="15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592" y="5431379"/>
            <a:ext cx="698477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 smtClean="0">
                <a:solidFill>
                  <a:srgbClr val="002060"/>
                </a:solidFill>
                <a:latin typeface="+mn-ea"/>
              </a:rPr>
              <a:t>폴딩의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 방법에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있어서 꼭 지켜야 하는 정해진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규칙이 있는 것은 아니다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여러 가지 사고를 근거로 다양한 적용이 가능하다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984776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13-2: </a:t>
            </a: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충돌 문제의 해결책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" name="그림 6" descr="자료구조-이미지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1464992" cy="21301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 smtClean="0">
                <a:latin typeface="+mn-ea"/>
                <a:ea typeface="+mn-ea"/>
              </a:rPr>
              <a:t>Chapter 13. </a:t>
            </a:r>
            <a:r>
              <a:rPr lang="ko-KR" altLang="en-US" sz="2900" dirty="0" smtClean="0">
                <a:latin typeface="+mn-ea"/>
                <a:ea typeface="+mn-ea"/>
              </a:rPr>
              <a:t>테이블과 해쉬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선형 </a:t>
            </a:r>
            <a:r>
              <a:rPr lang="ko-KR" altLang="en-US" dirty="0" smtClean="0">
                <a:latin typeface="+mn-ea"/>
                <a:ea typeface="+mn-ea"/>
              </a:rPr>
              <a:t>조사법</a:t>
            </a:r>
            <a:r>
              <a:rPr lang="en-US" altLang="ko-KR" dirty="0" smtClean="0">
                <a:latin typeface="+mn-ea"/>
                <a:ea typeface="+mn-ea"/>
              </a:rPr>
              <a:t>(Linear Probing)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556792"/>
            <a:ext cx="2376264" cy="2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3960440" cy="8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308" y="3140968"/>
            <a:ext cx="3960440" cy="83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1988840"/>
            <a:ext cx="18002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 저장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270367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 저장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충돌 발생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&amp;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충돌 해결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365104"/>
            <a:ext cx="5256584" cy="37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3568" y="4797152"/>
            <a:ext cx="316835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선형 조사법에서의 빈자리 찾는 과정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5517232"/>
            <a:ext cx="741682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선형 조사법은 단순하지만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충돌의 횟수가 증가함에 따라서 클러스터 현상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특정 영역에 데이터가 몰리는 현상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 발생한다는 단점이 있다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2376264" cy="2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이차 조사법과 슬롯의 상태 </a:t>
            </a:r>
            <a:r>
              <a:rPr lang="en-US" altLang="ko-KR" dirty="0" smtClean="0">
                <a:latin typeface="+mn-ea"/>
                <a:ea typeface="+mn-ea"/>
              </a:rPr>
              <a:t>DELETED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5112568" cy="37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1901962"/>
            <a:ext cx="640871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조사법에서의 빈자리 찾는 과정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선형 조사법보다 멀리서 빈자리를 찾는다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324" y="3645024"/>
            <a:ext cx="3960440" cy="83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7" y="4889591"/>
            <a:ext cx="3960440" cy="82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564904"/>
            <a:ext cx="3960440" cy="8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2666149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저장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3757537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저장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충돌 발생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&amp;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충돌 해결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5015867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9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의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9250391">
            <a:off x="1433697" y="4613347"/>
            <a:ext cx="1368152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C00000"/>
                </a:solidFill>
                <a:latin typeface="+mn-ea"/>
              </a:rPr>
              <a:t>DELETED </a:t>
            </a:r>
            <a:r>
              <a:rPr lang="ko-KR" altLang="en-US" sz="1300" dirty="0" smtClean="0">
                <a:solidFill>
                  <a:srgbClr val="C00000"/>
                </a:solidFill>
                <a:latin typeface="+mn-ea"/>
              </a:rPr>
              <a:t>상태</a:t>
            </a:r>
            <a:endParaRPr lang="ko-KR" altLang="en-US" sz="13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844897"/>
            <a:ext cx="734481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이렇듯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DELETED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상태로 별도 표시 해 두어야 동일한 해쉬 값의 데이터 저장을 의심할 수 있다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이중 해쉬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이해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1412776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 smtClean="0">
                <a:solidFill>
                  <a:srgbClr val="002060"/>
                </a:solidFill>
                <a:latin typeface="+mn-ea"/>
              </a:rPr>
              <a:t>해쉬 값이 같으면</a:t>
            </a:r>
            <a:r>
              <a:rPr lang="en-US" altLang="ko-KR" sz="15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rgbClr val="002060"/>
                </a:solidFill>
                <a:latin typeface="+mn-ea"/>
              </a:rPr>
              <a:t>충돌 발생시 빈 슬롯을 찾기 위한 접근 위치가 늘 동일하다는 문제점을 해결한 방법으로 </a:t>
            </a:r>
            <a:r>
              <a:rPr lang="ko-KR" altLang="en-US" sz="1500" dirty="0" smtClean="0">
                <a:solidFill>
                  <a:srgbClr val="002060"/>
                </a:solidFill>
                <a:latin typeface="+mn-ea"/>
              </a:rPr>
              <a:t>총 두 개의 해쉬 함수를 활용하는 방법이다</a:t>
            </a:r>
            <a:r>
              <a:rPr lang="en-US" altLang="ko-KR" sz="15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3600400" cy="90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3779912" y="2708920"/>
            <a:ext cx="2880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67944" y="2708920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배열의 길이가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15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인 경우의 예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5976" y="3284984"/>
            <a:ext cx="273630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15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보다 작은 소수로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c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를 결정한다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67944" y="3284984"/>
            <a:ext cx="2880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09120"/>
            <a:ext cx="319235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줄무늬가 있는 오른쪽 화살표 25"/>
          <p:cNvSpPr/>
          <p:nvPr/>
        </p:nvSpPr>
        <p:spPr>
          <a:xfrm rot="5400000">
            <a:off x="1772167" y="3924577"/>
            <a:ext cx="343082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95736" y="3789040"/>
            <a:ext cx="1800200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+mn-ea"/>
              </a:rPr>
              <a:t>C</a:t>
            </a:r>
            <a:r>
              <a:rPr lang="ko-KR" altLang="en-US" sz="1400" dirty="0" smtClean="0">
                <a:solidFill>
                  <a:srgbClr val="0033CC"/>
                </a:solidFill>
                <a:latin typeface="+mn-ea"/>
              </a:rPr>
              <a:t>의 결정 예</a:t>
            </a:r>
            <a:endParaRPr lang="ko-KR" altLang="en-US" sz="1400" dirty="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987824" y="5229200"/>
            <a:ext cx="9361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43808" y="5244733"/>
            <a:ext cx="561662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∙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을 더하는 이유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: 2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차 해쉬 값이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0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 되는것을 막기 위해서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∙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c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를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15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보다 작은 값으로 하는 이유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배열의 길이가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15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이므로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∙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c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를 소수로 결정하는 이유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클러스터 현상을 낮춘다는 통계를 근거로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이중 해쉬</a:t>
            </a:r>
            <a:r>
              <a:rPr lang="en-US" altLang="ko-KR" sz="2900" dirty="0" smtClean="0">
                <a:latin typeface="+mn-ea"/>
                <a:ea typeface="+mn-ea"/>
              </a:rPr>
              <a:t>: </a:t>
            </a:r>
            <a:r>
              <a:rPr lang="ko-KR" altLang="en-US" sz="2900" dirty="0" smtClean="0">
                <a:latin typeface="+mn-ea"/>
                <a:ea typeface="+mn-ea"/>
              </a:rPr>
              <a:t>적용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319235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303376"/>
            <a:ext cx="214599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915816" y="2276872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 저장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8" y="2679966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충돌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3063212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차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충돌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31568"/>
            <a:ext cx="2304256" cy="75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971600" y="2703172"/>
            <a:ext cx="2160240" cy="320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600" y="3089716"/>
            <a:ext cx="2160240" cy="3202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07704" y="4077072"/>
            <a:ext cx="2376264" cy="3145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07704" y="4463616"/>
            <a:ext cx="2376264" cy="31453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8" idx="1"/>
            <a:endCxn id="20" idx="1"/>
          </p:cNvCxnSpPr>
          <p:nvPr/>
        </p:nvCxnSpPr>
        <p:spPr>
          <a:xfrm rot="10800000" flipH="1" flipV="1">
            <a:off x="971600" y="2863314"/>
            <a:ext cx="936104" cy="1371026"/>
          </a:xfrm>
          <a:prstGeom prst="bentConnector3">
            <a:avLst>
              <a:gd name="adj1" fmla="val -2442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1"/>
            <a:endCxn id="21" idx="1"/>
          </p:cNvCxnSpPr>
          <p:nvPr/>
        </p:nvCxnSpPr>
        <p:spPr>
          <a:xfrm rot="10800000" flipH="1" flipV="1">
            <a:off x="971600" y="3249858"/>
            <a:ext cx="936104" cy="1371026"/>
          </a:xfrm>
          <a:prstGeom prst="bentConnector3">
            <a:avLst>
              <a:gd name="adj1" fmla="val -56981"/>
            </a:avLst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5976" y="4024912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18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에 대한 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차 해쉬 값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5976" y="4408158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33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에 대한 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차 해쉬 값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5229200"/>
            <a:ext cx="5472609" cy="72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419872" y="5949280"/>
            <a:ext cx="273630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차 해쉬 값을 근거로 빈자리 찾기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55976" y="2248416"/>
            <a:ext cx="45365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실제로는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차 해쉬 값을 근거로 빈 자리를 찾기 때문에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차 해쉬 값이 같아도 빈 자리를 찾는 위치는 달라지게 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닫힌 어드레싱 모델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610217"/>
            <a:ext cx="3600400" cy="232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84984"/>
            <a:ext cx="3762291" cy="261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11560" y="1610217"/>
            <a:ext cx="4392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한 해쉬 값에 다수의 데이터를 저장할 수 있도록 배열을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차원의 형태로 선언하는 모델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 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5120399"/>
            <a:ext cx="40324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한 해쉬 값에 다수의 데이터를 저장할 수 있도록 각 해쉬 값 별로 연결 리스트를 구성하는 모델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구현의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6624736" cy="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13176"/>
            <a:ext cx="5904656" cy="41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1560" y="1628800"/>
            <a:ext cx="7200800" cy="1085881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2836093"/>
            <a:ext cx="712879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앞서 구현한 테이블을 변경 및 확장하는 형태로 구현하기로 결정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∙ Slot.h	→    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변경 및 확장 후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Slot2.h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로 이름 변경</a:t>
            </a:r>
            <a:endParaRPr lang="en-US" altLang="ko-KR" sz="14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∙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Table.h	→    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변경 및 확장 후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Table2.h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로 이름 변경</a:t>
            </a:r>
            <a:endParaRPr lang="en-US" altLang="ko-KR" sz="14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∙ Table.c	→    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변경 및 확장 후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Table2.c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로 이름 변경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4863399"/>
            <a:ext cx="7200800" cy="653833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1560" y="5605790"/>
            <a:ext cx="7200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해쉬 값 별 연결 리스트 구성을 위해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Ch 04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에서 구현한 연결 리스트를 활용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7704856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13-1: </a:t>
            </a: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빠른 탐색을 보이는 해쉬 테이블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" name="그림 6" descr="자료구조-이미지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1464992" cy="21301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 smtClean="0">
                <a:latin typeface="+mn-ea"/>
                <a:ea typeface="+mn-ea"/>
              </a:rPr>
              <a:t>Chapter 13. </a:t>
            </a:r>
            <a:r>
              <a:rPr lang="ko-KR" altLang="en-US" sz="2900" dirty="0" smtClean="0">
                <a:latin typeface="+mn-ea"/>
                <a:ea typeface="+mn-ea"/>
              </a:rPr>
              <a:t>테이블과 해쉬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슬롯의 변경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35424"/>
            <a:ext cx="3528392" cy="25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33056"/>
            <a:ext cx="26765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55776" y="1628800"/>
            <a:ext cx="165618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이전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구현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: Slot.h</a:t>
            </a:r>
            <a:endParaRPr lang="en-US" altLang="ko-KR" sz="1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3573016"/>
            <a:ext cx="201622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체이닝 기반 구현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: Slot2.h</a:t>
            </a:r>
            <a:endParaRPr lang="en-US" altLang="ko-KR" sz="1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3568" y="2708920"/>
            <a:ext cx="3888432" cy="3145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44008" y="2636912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체이닝 기반에서는 슬롯의 상태 정보를 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유지하지 않아도 된다</a:t>
            </a:r>
            <a:r>
              <a:rPr lang="en-US" altLang="ko-KR" sz="1400" dirty="0" smtClean="0">
                <a:solidFill>
                  <a:srgbClr val="00206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en-US" altLang="ko-KR" sz="1400" dirty="0" smtClean="0">
              <a:solidFill>
                <a:srgbClr val="00206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테이블 구조체의 변경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76375"/>
            <a:ext cx="3528392" cy="34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21867"/>
            <a:ext cx="3888432" cy="281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55776" y="1484784"/>
            <a:ext cx="165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이전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구현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: Table.h</a:t>
            </a:r>
            <a:endParaRPr lang="en-US" altLang="ko-KR" sz="1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3041655"/>
            <a:ext cx="2232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체이닝 기반 구현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: Table2.h</a:t>
            </a:r>
            <a:endParaRPr lang="en-US" altLang="ko-KR" sz="1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2519400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6016" y="4321249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56176" y="466212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해쉬 값 별로 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연결 리스트를 구성해야 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484785"/>
            <a:ext cx="3312368" cy="6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788024" y="2134597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2060"/>
                </a:solidFill>
                <a:latin typeface="+mn-ea"/>
              </a:rPr>
              <a:t>노드의 데이터 부분이 슬롯이 되게 한다</a:t>
            </a: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2060"/>
                </a:solidFill>
                <a:latin typeface="+mn-ea"/>
              </a:rPr>
              <a:t>연결 리스트를 그대로 활용하는 좋은 모델</a:t>
            </a:r>
            <a:endParaRPr lang="ko-KR" altLang="en-US" sz="1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3768" y="285293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바뀐부</a:t>
            </a:r>
            <a:r>
              <a:rPr lang="ko-KR" altLang="en-US" sz="140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분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연결 리스트의 선언 변경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827681" cy="478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683568" y="1916832"/>
            <a:ext cx="43924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568" y="2506148"/>
            <a:ext cx="43924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19872" y="2852936"/>
            <a:ext cx="428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데이터가 슬롯이니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LData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를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Slot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으로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선언한다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초기화와 삽입 연산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600400" cy="21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84785"/>
            <a:ext cx="4320480" cy="315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384130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연결 리스트 각각에 대해서 초기화를 진행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4777407"/>
            <a:ext cx="40324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테이블에 저장되는 데이터의 키 값은 유일해야 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따라서 중복 여부를 확인하고 삽입을 진행한다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56176" y="4149080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61520" y="2087352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36096" y="4149080"/>
            <a:ext cx="172819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해쉬 값 기반 삽입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체이닝의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삭제와 탐색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3"/>
            <a:ext cx="368511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1024608" y="1812572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2" y="1196752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삽입과 탐색이 해쉬 값을 기반으로 진행되기 때문에 코드의 구성이 유사하다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95736" y="2322376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627784" y="3114464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15816" y="4077072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71596" y="4869160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865709"/>
            <a:ext cx="3475715" cy="437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/>
        </p:nvCxnSpPr>
        <p:spPr>
          <a:xfrm>
            <a:off x="5076056" y="2420888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82680" y="3010204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4554624"/>
            <a:ext cx="28803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실행 프로그램의 구성과 읽을거리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2348880"/>
            <a:ext cx="26642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∙ Person.h</a:t>
            </a:r>
            <a:r>
              <a:rPr lang="en-US" altLang="ko-KR" sz="1400" dirty="0" smtClean="0">
                <a:latin typeface="+mn-ea"/>
              </a:rPr>
              <a:t>, Person.c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∙ </a:t>
            </a:r>
            <a:r>
              <a:rPr lang="en-US" altLang="ko-KR" sz="1400" dirty="0" smtClean="0">
                <a:latin typeface="+mn-ea"/>
              </a:rPr>
              <a:t>Slot2.h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∙ </a:t>
            </a:r>
            <a:r>
              <a:rPr lang="en-US" altLang="ko-KR" sz="1400" dirty="0" smtClean="0">
                <a:latin typeface="+mn-ea"/>
              </a:rPr>
              <a:t>Table2.h</a:t>
            </a:r>
            <a:r>
              <a:rPr lang="en-US" altLang="ko-KR" sz="1400" dirty="0" smtClean="0">
                <a:latin typeface="+mn-ea"/>
              </a:rPr>
              <a:t>, Table2.c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∙ </a:t>
            </a:r>
            <a:r>
              <a:rPr lang="en-US" altLang="ko-KR" sz="1400" dirty="0" err="1" smtClean="0">
                <a:latin typeface="+mn-ea"/>
              </a:rPr>
              <a:t>DLinkedList.h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DLinkedList.c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∙ </a:t>
            </a:r>
            <a:r>
              <a:rPr lang="en-US" altLang="ko-KR" sz="1400" dirty="0" err="1" smtClean="0">
                <a:latin typeface="+mn-ea"/>
              </a:rPr>
              <a:t>ChainedTableMain.c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3608" y="1844824"/>
            <a:ext cx="27363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실행을 위한 파일의 구성</a:t>
            </a:r>
            <a:endParaRPr lang="ko-KR" altLang="en-US" sz="13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25144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Page 288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의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우리가 구현한 테이블과 관련해서 반성할 점이라는 주제의 내용은 개인적으로 읽어 보시길 권해 드립니다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.. ^ ^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수고하셨습니다</a:t>
            </a:r>
            <a:r>
              <a:rPr lang="en-US" altLang="ko-KR" dirty="0" smtClean="0">
                <a:latin typeface="+mn-ea"/>
                <a:ea typeface="+mn-ea"/>
              </a:rPr>
              <a:t>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219" name="Picture 3" descr="C:\Documents and Settings\yoon\Local Settings\Temporary Internet Files\Content.IE5\3OLDFO8S\MC90044150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428868"/>
            <a:ext cx="1828572" cy="1828572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100110" y="4530068"/>
            <a:ext cx="6686600" cy="756320"/>
          </a:xfrm>
          <a:prstGeom prst="rect">
            <a:avLst/>
          </a:prstGeom>
        </p:spPr>
        <p:txBody>
          <a:bodyPr vert="horz" anchor="b" anchorCtr="0"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13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에 대한 강의를 마칩니다</a:t>
            </a:r>
            <a:r>
              <a:rPr lang="en-US" altLang="ko-KR" sz="3200" dirty="0" smtClean="0">
                <a:solidFill>
                  <a:schemeClr val="tx2"/>
                </a:solidFill>
                <a:latin typeface="+mn-ea"/>
                <a:cs typeface="+mj-cs"/>
              </a:rPr>
              <a:t>!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자료구조의 이해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7993"/>
            <a:ext cx="2880320" cy="18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83568" y="4400319"/>
            <a:ext cx="7848872" cy="828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AVL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트리의 탐색 연산이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O(log</a:t>
            </a:r>
            <a:r>
              <a:rPr lang="en-US" altLang="ko-KR" sz="700" dirty="0" smtClean="0">
                <a:solidFill>
                  <a:srgbClr val="002060"/>
                </a:solidFill>
                <a:latin typeface="+mn-ea"/>
              </a:rPr>
              <a:t>2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n)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의 시간 복잡도를 보이는 반면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테이블 자료구조의 탐색 연산은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O(1)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의 시간 복잡도를 보인다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718193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테이블 자료구조의 예</a:t>
            </a:r>
            <a:endParaRPr lang="en-US" altLang="ko-KR" sz="16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9912" y="2089093"/>
            <a:ext cx="4536504" cy="162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데이터가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key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와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value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로 한 쌍을 이루며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key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가 데이터의 저장 및 탐색의 도구가 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즉 테이블 자료구조에서는 원하는 데이터를 단번에 찾을 수 있다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760" y="537321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테이블은 사전 구조 또는 </a:t>
            </a:r>
            <a:r>
              <a:rPr lang="ko-KR" altLang="en-US" sz="1600" dirty="0" err="1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맵</a:t>
            </a:r>
            <a:r>
              <a:rPr lang="en-US" altLang="ko-KR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(map)</a:t>
            </a: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이라고도 불린다</a:t>
            </a:r>
            <a:r>
              <a:rPr lang="en-US" altLang="ko-KR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1484784"/>
            <a:ext cx="446449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key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역시 의미 있는 데이터로 정의하는 것이 좋다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배열을 기반으로 하는 테이블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340768"/>
            <a:ext cx="4248472" cy="488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03848" y="1484784"/>
            <a:ext cx="504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9832" y="2045146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4418528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Key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에 해당하는 직원의 고유번호를 배열의 인덱스 값으로 활용하고 있다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32040" y="1340768"/>
            <a:ext cx="3744416" cy="1228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이는 테이블의 개념적 이해를 돕는 예제이다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단 </a:t>
            </a:r>
            <a:r>
              <a:rPr lang="ko-KR" altLang="en-US" sz="1300" dirty="0" err="1" smtClean="0">
                <a:solidFill>
                  <a:srgbClr val="002060"/>
                </a:solidFill>
                <a:latin typeface="+mn-ea"/>
              </a:rPr>
              <a:t>해쉬의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 개념이 빠져있기 때문에 효율적인 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테이블이라 할 수는 없다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758" y="5502653"/>
            <a:ext cx="2554610" cy="73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948264" y="508518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실행결과</a:t>
            </a:r>
            <a:endParaRPr lang="ko-KR" altLang="en-US" sz="13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5517232"/>
            <a:ext cx="2592288" cy="792088"/>
          </a:xfrm>
          <a:prstGeom prst="roundRect">
            <a:avLst>
              <a:gd name="adj" fmla="val 247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+mn-ea"/>
                <a:ea typeface="+mn-ea"/>
              </a:rPr>
              <a:t>테이블에 의미를 부여하는 해쉬 함수와 충돌문제</a:t>
            </a:r>
            <a:endParaRPr lang="ko-KR" altLang="en-US" sz="2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4320480" cy="511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340768"/>
            <a:ext cx="2664296" cy="111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80312" y="20312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해쉬 함수 </a:t>
            </a:r>
            <a:r>
              <a:rPr lang="en-US" altLang="ko-KR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f(x)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7" y="2492896"/>
            <a:ext cx="2592287" cy="146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076056" y="3933055"/>
            <a:ext cx="3312368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합리적인 메모리 공간의 할당을 돕는다</a:t>
            </a:r>
            <a:r>
              <a:rPr lang="en-US" altLang="ko-KR" sz="15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3116" y="4581128"/>
            <a:ext cx="2657236" cy="143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076056" y="5877272"/>
            <a:ext cx="38164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데이터는 다른데 해쉬 값은 같은 충돌 발생 가능</a:t>
            </a:r>
            <a:r>
              <a:rPr lang="en-US" altLang="ko-KR" sz="15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어느 정도 갖춰진 해쉬 테이블의 예</a:t>
            </a:r>
            <a:r>
              <a:rPr lang="en-US" altLang="ko-KR" sz="3100" dirty="0" smtClean="0">
                <a:latin typeface="+mn-ea"/>
                <a:ea typeface="+mn-ea"/>
              </a:rPr>
              <a:t>: Person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7"/>
            <a:ext cx="506936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95536" y="1340768"/>
            <a:ext cx="5112568" cy="2376264"/>
          </a:xfrm>
          <a:prstGeom prst="roundRect">
            <a:avLst>
              <a:gd name="adj" fmla="val 247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988840"/>
            <a:ext cx="460500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4211960" y="1916832"/>
            <a:ext cx="4608512" cy="4248472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7984" y="1341929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헤더파일</a:t>
            </a:r>
            <a:endParaRPr lang="en-US" altLang="ko-KR" sz="16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0352" y="191799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소스파일</a:t>
            </a:r>
            <a:endParaRPr lang="en-US" altLang="ko-KR" sz="16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9552" y="4437112"/>
            <a:ext cx="26642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테이블의 저장 대상에 대한 정의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   ∙ 키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주민등록 번호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   ∙ 값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구조체 변수의 주소 값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어느 정도 갖춰진 해쉬 테이블의 예</a:t>
            </a:r>
            <a:r>
              <a:rPr lang="en-US" altLang="ko-KR" sz="3100" dirty="0" smtClean="0">
                <a:latin typeface="+mn-ea"/>
                <a:ea typeface="+mn-ea"/>
              </a:rPr>
              <a:t>: </a:t>
            </a:r>
            <a:r>
              <a:rPr lang="ko-KR" altLang="en-US" sz="3100" dirty="0" smtClean="0">
                <a:latin typeface="+mn-ea"/>
                <a:ea typeface="+mn-ea"/>
              </a:rPr>
              <a:t>슬롯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9"/>
            <a:ext cx="3528392" cy="25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221088"/>
            <a:ext cx="5616624" cy="101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83568" y="4149080"/>
            <a:ext cx="6696744" cy="1224136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37170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슬롯의 상태</a:t>
            </a:r>
            <a:endParaRPr lang="en-US" altLang="ko-KR" sz="16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340768"/>
            <a:ext cx="2376264" cy="15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4492488" y="1975588"/>
            <a:ext cx="2592288" cy="242528"/>
          </a:xfrm>
          <a:prstGeom prst="roundRect">
            <a:avLst>
              <a:gd name="adj" fmla="val 910"/>
            </a:avLst>
          </a:prstGeom>
          <a:solidFill>
            <a:srgbClr val="FF0000">
              <a:alpha val="24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845985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슬롯</a:t>
            </a:r>
            <a:endParaRPr lang="en-US" altLang="ko-KR" sz="16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5517232"/>
            <a:ext cx="691276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지금 당장은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EMPTY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DELETED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면 충분하다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그러나 충돌 문제의 해결을 감안하여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INUSE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를 슬롯의 상태에 포함시킨다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해쉬 테이블의 헤더파일과 초기화 함수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84784"/>
            <a:ext cx="3528392" cy="34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721826"/>
            <a:ext cx="3960440" cy="221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9552" y="5229200"/>
            <a:ext cx="7488832" cy="828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해쉬 함수는 등록 또는 변경이 가능하도록 정의하는 것이 좋다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그리고 일반적으로 삽입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삭제 및 탐색의 과정에서 키를 별도로 전달하도록 함수가 정의된다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헤더파일에 선언된 함수들의 정의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744416" cy="161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3744416" cy="298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861048"/>
            <a:ext cx="4032448" cy="22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95736" y="5589240"/>
            <a:ext cx="1872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삭제되는 데이터 반환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5733256"/>
            <a:ext cx="187220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탐색 대상 반환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8" y="1700808"/>
            <a:ext cx="187220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해쉬 값을 얻는다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3472480"/>
            <a:ext cx="187220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해쉬 값을 얻는다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4293096"/>
            <a:ext cx="187220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해쉬 값을 얻는다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6878</TotalTime>
  <Words>1036</Words>
  <Application>Microsoft Office PowerPoint</Application>
  <PresentationFormat>화면 슬라이드 쇼(4:3)</PresentationFormat>
  <Paragraphs>166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원본</vt:lpstr>
      <vt:lpstr>Chapter 13. 테이블과 해쉬</vt:lpstr>
      <vt:lpstr>Chapter 13. 테이블과 해쉬</vt:lpstr>
      <vt:lpstr>테이블 자료구조의 이해</vt:lpstr>
      <vt:lpstr>배열을 기반으로 하는 테이블</vt:lpstr>
      <vt:lpstr>테이블에 의미를 부여하는 해쉬 함수와 충돌문제</vt:lpstr>
      <vt:lpstr>어느 정도 갖춰진 해쉬 테이블의 예: Person</vt:lpstr>
      <vt:lpstr>어느 정도 갖춰진 해쉬 테이블의 예: 슬롯</vt:lpstr>
      <vt:lpstr>해쉬 테이블의 헤더파일과 초기화 함수</vt:lpstr>
      <vt:lpstr>헤더파일에 선언된 함수들의 정의</vt:lpstr>
      <vt:lpstr>해쉬 함수의 정의와 main 함수</vt:lpstr>
      <vt:lpstr>좋은 해쉬 함수의 조건</vt:lpstr>
      <vt:lpstr>자릿수 선택 방법과 자릿수 폴딩 방법</vt:lpstr>
      <vt:lpstr>Chapter 13. 테이블과 해쉬</vt:lpstr>
      <vt:lpstr>선형 조사법(Linear Probing)</vt:lpstr>
      <vt:lpstr>이차 조사법과 슬롯의 상태 DELETED</vt:lpstr>
      <vt:lpstr>이중 해쉬: 이해</vt:lpstr>
      <vt:lpstr>이중 해쉬: 적용</vt:lpstr>
      <vt:lpstr>체이닝(닫힌 어드레싱 모델)</vt:lpstr>
      <vt:lpstr>체이닝의 구현: 구현의 방법</vt:lpstr>
      <vt:lpstr>체이닝의 구현: 슬롯의 변경</vt:lpstr>
      <vt:lpstr>체이닝의 구현: 테이블 구조체의 변경</vt:lpstr>
      <vt:lpstr>체이닝의 구현: 연결 리스트의 선언 변경</vt:lpstr>
      <vt:lpstr>체이닝의 구현: 초기화와 삽입 연산</vt:lpstr>
      <vt:lpstr>체이닝의 구현: 삭제와 탐색</vt:lpstr>
      <vt:lpstr>실행 프로그램의 구성과 읽을거리</vt:lpstr>
      <vt:lpstr>수고하셨습니다~</vt:lpstr>
    </vt:vector>
  </TitlesOfParts>
  <Company>yoon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자료구조와 알고리즘의 이해</dc:title>
  <dc:creator>yoon</dc:creator>
  <cp:lastModifiedBy>yoon</cp:lastModifiedBy>
  <cp:revision>2762</cp:revision>
  <dcterms:created xsi:type="dcterms:W3CDTF">2012-01-20T11:49:35Z</dcterms:created>
  <dcterms:modified xsi:type="dcterms:W3CDTF">2012-04-06T11:20:28Z</dcterms:modified>
</cp:coreProperties>
</file>