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256" r:id="rId2"/>
    <p:sldId id="257" r:id="rId3"/>
    <p:sldId id="259" r:id="rId4"/>
    <p:sldId id="440" r:id="rId5"/>
    <p:sldId id="466" r:id="rId6"/>
    <p:sldId id="482" r:id="rId7"/>
    <p:sldId id="489" r:id="rId8"/>
    <p:sldId id="490" r:id="rId9"/>
    <p:sldId id="491" r:id="rId10"/>
    <p:sldId id="352" r:id="rId11"/>
    <p:sldId id="493" r:id="rId12"/>
    <p:sldId id="500" r:id="rId13"/>
    <p:sldId id="313" r:id="rId14"/>
    <p:sldId id="409" r:id="rId15"/>
    <p:sldId id="501" r:id="rId16"/>
    <p:sldId id="497" r:id="rId17"/>
    <p:sldId id="508" r:id="rId18"/>
    <p:sldId id="502" r:id="rId19"/>
    <p:sldId id="503" r:id="rId20"/>
    <p:sldId id="509" r:id="rId21"/>
    <p:sldId id="511" r:id="rId22"/>
    <p:sldId id="512" r:id="rId23"/>
    <p:sldId id="504" r:id="rId24"/>
    <p:sldId id="513" r:id="rId25"/>
    <p:sldId id="514" r:id="rId26"/>
    <p:sldId id="505" r:id="rId27"/>
    <p:sldId id="516" r:id="rId28"/>
    <p:sldId id="517" r:id="rId29"/>
    <p:sldId id="518" r:id="rId30"/>
    <p:sldId id="519" r:id="rId31"/>
    <p:sldId id="506" r:id="rId32"/>
    <p:sldId id="520" r:id="rId33"/>
    <p:sldId id="521" r:id="rId34"/>
    <p:sldId id="507" r:id="rId35"/>
    <p:sldId id="499" r:id="rId36"/>
    <p:sldId id="528" r:id="rId37"/>
    <p:sldId id="486" r:id="rId38"/>
    <p:sldId id="522" r:id="rId39"/>
    <p:sldId id="529" r:id="rId40"/>
    <p:sldId id="523" r:id="rId41"/>
    <p:sldId id="524" r:id="rId42"/>
    <p:sldId id="530" r:id="rId43"/>
    <p:sldId id="531" r:id="rId44"/>
    <p:sldId id="532" r:id="rId45"/>
    <p:sldId id="525" r:id="rId46"/>
    <p:sldId id="526" r:id="rId47"/>
    <p:sldId id="533" r:id="rId48"/>
    <p:sldId id="534" r:id="rId49"/>
    <p:sldId id="535" r:id="rId50"/>
    <p:sldId id="536" r:id="rId51"/>
    <p:sldId id="537" r:id="rId52"/>
    <p:sldId id="288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540000"/>
    <a:srgbClr val="0066CC"/>
    <a:srgbClr val="0099CC"/>
    <a:srgbClr val="9999FF"/>
    <a:srgbClr val="CC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14E2-B206-497A-953E-37A5BD78D8F4}" type="datetimeFigureOut">
              <a:rPr lang="ko-KR" altLang="en-US" smtClean="0"/>
              <a:pPr/>
              <a:t>2012-04-19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C11C0-8492-49E7-B1EB-42A4CE777D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C30BF68-A34B-4DBE-9E19-966A0DF80A18}" type="datetimeFigureOut">
              <a:rPr lang="ko-KR" altLang="en-US" smtClean="0"/>
              <a:pPr/>
              <a:t>2012-04-19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F68-A34B-4DBE-9E19-966A0DF80A18}" type="datetimeFigureOut">
              <a:rPr lang="ko-KR" altLang="en-US" smtClean="0"/>
              <a:pPr/>
              <a:t>2012-04-19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30BF68-A34B-4DBE-9E19-966A0DF80A18}" type="datetimeFigureOut">
              <a:rPr lang="ko-KR" altLang="en-US" smtClean="0"/>
              <a:pPr/>
              <a:t>2012-04-19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9CB0B0-1594-4630-9BD2-CF459F78FA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5616" y="3958208"/>
            <a:ext cx="6840760" cy="766936"/>
          </a:xfrm>
        </p:spPr>
        <p:txBody>
          <a:bodyPr>
            <a:normAutofit/>
          </a:bodyPr>
          <a:lstStyle/>
          <a:p>
            <a:r>
              <a:rPr lang="en-US" altLang="ko-KR" sz="2700" dirty="0" smtClean="0">
                <a:latin typeface="+mn-ea"/>
                <a:ea typeface="+mn-ea"/>
              </a:rPr>
              <a:t>Chapter 14. </a:t>
            </a:r>
            <a:r>
              <a:rPr lang="ko-KR" altLang="en-US" sz="2700" dirty="0" smtClean="0">
                <a:latin typeface="+mn-ea"/>
                <a:ea typeface="+mn-ea"/>
              </a:rPr>
              <a:t>그래프</a:t>
            </a:r>
            <a:endParaRPr lang="ko-KR" altLang="en-US" sz="27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>
                <a:solidFill>
                  <a:srgbClr val="002060"/>
                </a:solidFill>
                <a:latin typeface="+mn-ea"/>
                <a:ea typeface="+mn-ea"/>
              </a:rPr>
              <a:t>Introduction To Data Structures Using C</a:t>
            </a:r>
            <a:endParaRPr lang="ko-KR" altLang="en-US" sz="22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pic>
        <p:nvPicPr>
          <p:cNvPr id="12" name="그림 11" descr="자료구조-이미지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360040"/>
            <a:ext cx="3282749" cy="2780928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611560" y="1340768"/>
            <a:ext cx="7848872" cy="1584176"/>
          </a:xfrm>
          <a:prstGeom prst="rect">
            <a:avLst/>
          </a:prstGeom>
        </p:spPr>
        <p:txBody>
          <a:bodyPr vert="horz" anchor="t" anchorCtr="0">
            <a:normAutofit fontScale="975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윤성우의 열혈 자료구조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 smtClean="0">
                <a:solidFill>
                  <a:schemeClr val="accent2">
                    <a:lumMod val="50000"/>
                  </a:schemeClr>
                </a:solidFill>
                <a:latin typeface="+mn-ea"/>
                <a:cs typeface="+mj-cs"/>
              </a:rPr>
              <a:t> : C</a:t>
            </a:r>
            <a:r>
              <a:rPr lang="ko-KR" altLang="en-US" sz="3000" b="1" dirty="0" smtClean="0">
                <a:solidFill>
                  <a:schemeClr val="accent2">
                    <a:lumMod val="50000"/>
                  </a:schemeClr>
                </a:solidFill>
                <a:latin typeface="+mn-ea"/>
                <a:cs typeface="+mj-cs"/>
              </a:rPr>
              <a:t>언어를 이용한 자료구조 학습서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99592" y="3573016"/>
            <a:ext cx="6984776" cy="20882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Chapter 14-2: </a:t>
            </a:r>
          </a:p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인접 리스트 기반의 그래프 구현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7" name="그림 6" descr="자료구조-이미지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1412776"/>
            <a:ext cx="1464992" cy="21301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US" altLang="ko-KR" sz="2900" dirty="0" smtClean="0">
                <a:latin typeface="+mn-ea"/>
                <a:ea typeface="+mn-ea"/>
              </a:rPr>
              <a:t>Chapter 14. </a:t>
            </a:r>
            <a:r>
              <a:rPr lang="ko-KR" altLang="en-US" sz="2900" dirty="0" smtClean="0">
                <a:latin typeface="+mn-ea"/>
                <a:ea typeface="+mn-ea"/>
              </a:rPr>
              <a:t>그래프</a:t>
            </a:r>
            <a:endParaRPr lang="ko-KR" altLang="en-US" sz="29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그래프의 헤더파일 정의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3528392" cy="29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356992"/>
            <a:ext cx="451828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43808" y="2780928"/>
            <a:ext cx="273630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정점의 이름을 선언하는 방법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85056" y="2780928"/>
            <a:ext cx="3168352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39552" y="2015344"/>
            <a:ext cx="216024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7784" y="1933382"/>
            <a:ext cx="47525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앞서 구현한 연결 리스트를 그대로 활용하여 구현하기 위한 선언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선언된 함수의 이해를 돕기 위한 </a:t>
            </a:r>
            <a:r>
              <a:rPr lang="en-US" altLang="ko-KR" sz="2800" dirty="0" smtClean="0">
                <a:latin typeface="+mn-ea"/>
                <a:ea typeface="+mn-ea"/>
              </a:rPr>
              <a:t>main </a:t>
            </a:r>
            <a:r>
              <a:rPr lang="ko-KR" altLang="en-US" sz="2800" dirty="0" smtClean="0">
                <a:latin typeface="+mn-ea"/>
                <a:ea typeface="+mn-ea"/>
              </a:rPr>
              <a:t>함수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484784"/>
            <a:ext cx="5328592" cy="393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556792"/>
            <a:ext cx="1944216" cy="120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7884368" y="2348880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실행결과</a:t>
            </a:r>
            <a:endParaRPr lang="ko-KR" altLang="en-US" sz="13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20272" y="3717032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파일구성</a:t>
            </a:r>
            <a:endParaRPr lang="ko-KR" altLang="en-US" sz="13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12160" y="2996952"/>
            <a:ext cx="144016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 smtClean="0"/>
              <a:t>ALGraph.h</a:t>
            </a:r>
          </a:p>
          <a:p>
            <a:r>
              <a:rPr lang="en-US" altLang="ko-KR" sz="1300" dirty="0" smtClean="0"/>
              <a:t>ALGraph.c</a:t>
            </a:r>
          </a:p>
          <a:p>
            <a:r>
              <a:rPr lang="en-US" altLang="ko-KR" sz="1300" dirty="0" err="1" smtClean="0"/>
              <a:t>ALGraphMain.c</a:t>
            </a:r>
            <a:endParaRPr lang="en-US" altLang="ko-KR" sz="1300" dirty="0" smtClean="0"/>
          </a:p>
          <a:p>
            <a:r>
              <a:rPr lang="en-US" altLang="ko-KR" sz="1300" dirty="0" smtClean="0"/>
              <a:t>DLinkedList.h</a:t>
            </a:r>
          </a:p>
          <a:p>
            <a:r>
              <a:rPr lang="en-US" altLang="ko-KR" sz="1300" dirty="0" smtClean="0"/>
              <a:t>DLinkedList.c</a:t>
            </a:r>
            <a:endParaRPr lang="ko-KR" altLang="en-US" sz="13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7556" y="4293096"/>
            <a:ext cx="1836812" cy="160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201484" y="2460644"/>
            <a:ext cx="29523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초기화 과정에서 정점의 수를 결정한다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835696" y="2525148"/>
            <a:ext cx="936104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08104" y="5848744"/>
            <a:ext cx="295232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main 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함수를 통해서 생성한 그래프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그래프의 구현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초기화와 소멸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268760"/>
            <a:ext cx="569489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5007411"/>
            <a:ext cx="5283721" cy="122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220072" y="3052117"/>
            <a:ext cx="2952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int WhoIsPrecede(int data1, int data2)</a:t>
            </a:r>
          </a:p>
          <a:p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{</a:t>
            </a:r>
          </a:p>
          <a:p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    if(data1 &lt; data2)</a:t>
            </a:r>
          </a:p>
          <a:p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        return 0;</a:t>
            </a:r>
          </a:p>
          <a:p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    else</a:t>
            </a:r>
          </a:p>
          <a:p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        return 1;</a:t>
            </a:r>
          </a:p>
          <a:p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}</a:t>
            </a:r>
            <a:endParaRPr lang="ko-KR" altLang="en-US" sz="1200" dirty="0">
              <a:solidFill>
                <a:srgbClr val="0033CC"/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7624" y="4463616"/>
            <a:ext cx="3384376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75656" y="4437112"/>
            <a:ext cx="590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그래프와 연관성 없다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 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다만 연결 리스트가 요구하므로 적당한 함수를 등록하였다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그래프의 구현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간선의 추가와 간선 정보 출력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1556792"/>
            <a:ext cx="4032448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300" dirty="0" smtClean="0">
                <a:latin typeface="+mn-ea"/>
              </a:rPr>
              <a:t>// </a:t>
            </a:r>
            <a:r>
              <a:rPr lang="ko-KR" altLang="en-US" sz="1300" dirty="0" smtClean="0">
                <a:latin typeface="+mn-ea"/>
              </a:rPr>
              <a:t>간선의 추가</a:t>
            </a:r>
          </a:p>
          <a:p>
            <a:pPr>
              <a:lnSpc>
                <a:spcPts val="2200"/>
              </a:lnSpc>
            </a:pPr>
            <a:r>
              <a:rPr lang="en-US" altLang="ko-KR" sz="1300" dirty="0" smtClean="0">
                <a:latin typeface="+mn-ea"/>
              </a:rPr>
              <a:t>void </a:t>
            </a:r>
            <a:r>
              <a:rPr lang="en-US" altLang="ko-KR" sz="1300" dirty="0" err="1" smtClean="0">
                <a:latin typeface="+mn-ea"/>
              </a:rPr>
              <a:t>AddEdge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en-US" altLang="ko-KR" sz="1300" dirty="0" err="1" smtClean="0">
                <a:latin typeface="+mn-ea"/>
              </a:rPr>
              <a:t>ALGraph</a:t>
            </a:r>
            <a:r>
              <a:rPr lang="en-US" altLang="ko-KR" sz="1300" dirty="0" smtClean="0">
                <a:latin typeface="+mn-ea"/>
              </a:rPr>
              <a:t> * pg, int </a:t>
            </a:r>
            <a:r>
              <a:rPr lang="en-US" altLang="ko-KR" sz="1300" dirty="0" err="1" smtClean="0">
                <a:latin typeface="+mn-ea"/>
              </a:rPr>
              <a:t>fromV</a:t>
            </a:r>
            <a:r>
              <a:rPr lang="en-US" altLang="ko-KR" sz="1300" dirty="0" smtClean="0">
                <a:latin typeface="+mn-ea"/>
              </a:rPr>
              <a:t>, int </a:t>
            </a:r>
            <a:r>
              <a:rPr lang="en-US" altLang="ko-KR" sz="1300" dirty="0" err="1" smtClean="0">
                <a:latin typeface="+mn-ea"/>
              </a:rPr>
              <a:t>toV</a:t>
            </a:r>
            <a:r>
              <a:rPr lang="en-US" altLang="ko-KR" sz="1300" dirty="0" smtClean="0">
                <a:latin typeface="+mn-ea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ko-KR" sz="1300" dirty="0" smtClean="0">
                <a:latin typeface="+mn-ea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altLang="ko-KR" sz="1300" dirty="0" smtClean="0">
                <a:latin typeface="+mn-ea"/>
              </a:rPr>
              <a:t>    LInsert(&amp;(pg-&gt;</a:t>
            </a:r>
            <a:r>
              <a:rPr lang="en-US" altLang="ko-KR" sz="1300" dirty="0" err="1" smtClean="0">
                <a:latin typeface="+mn-ea"/>
              </a:rPr>
              <a:t>adjList</a:t>
            </a:r>
            <a:r>
              <a:rPr lang="en-US" altLang="ko-KR" sz="1300" dirty="0" smtClean="0">
                <a:latin typeface="+mn-ea"/>
              </a:rPr>
              <a:t>[</a:t>
            </a:r>
            <a:r>
              <a:rPr lang="en-US" altLang="ko-KR" sz="1300" dirty="0" err="1" smtClean="0">
                <a:latin typeface="+mn-ea"/>
              </a:rPr>
              <a:t>fromV</a:t>
            </a:r>
            <a:r>
              <a:rPr lang="en-US" altLang="ko-KR" sz="1300" dirty="0" smtClean="0">
                <a:latin typeface="+mn-ea"/>
              </a:rPr>
              <a:t>]), </a:t>
            </a:r>
            <a:r>
              <a:rPr lang="en-US" altLang="ko-KR" sz="1300" dirty="0" err="1" smtClean="0">
                <a:latin typeface="+mn-ea"/>
              </a:rPr>
              <a:t>toV</a:t>
            </a:r>
            <a:r>
              <a:rPr lang="en-US" altLang="ko-KR" sz="1300" dirty="0" smtClean="0">
                <a:latin typeface="+mn-ea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300" dirty="0" smtClean="0">
                <a:latin typeface="+mn-ea"/>
              </a:rPr>
              <a:t>    LInsert(&amp;(pg-&gt;</a:t>
            </a:r>
            <a:r>
              <a:rPr lang="en-US" altLang="ko-KR" sz="1300" dirty="0" err="1" smtClean="0">
                <a:latin typeface="+mn-ea"/>
              </a:rPr>
              <a:t>adjList</a:t>
            </a:r>
            <a:r>
              <a:rPr lang="en-US" altLang="ko-KR" sz="1300" dirty="0" smtClean="0">
                <a:latin typeface="+mn-ea"/>
              </a:rPr>
              <a:t>[</a:t>
            </a:r>
            <a:r>
              <a:rPr lang="en-US" altLang="ko-KR" sz="1300" dirty="0" err="1" smtClean="0">
                <a:latin typeface="+mn-ea"/>
              </a:rPr>
              <a:t>toV</a:t>
            </a:r>
            <a:r>
              <a:rPr lang="en-US" altLang="ko-KR" sz="1300" dirty="0" smtClean="0">
                <a:latin typeface="+mn-ea"/>
              </a:rPr>
              <a:t>]), </a:t>
            </a:r>
            <a:r>
              <a:rPr lang="en-US" altLang="ko-KR" sz="1300" dirty="0" err="1" smtClean="0">
                <a:latin typeface="+mn-ea"/>
              </a:rPr>
              <a:t>fromV</a:t>
            </a:r>
            <a:r>
              <a:rPr lang="en-US" altLang="ko-KR" sz="1300" dirty="0" smtClean="0">
                <a:latin typeface="+mn-ea"/>
              </a:rPr>
              <a:t>);</a:t>
            </a:r>
          </a:p>
          <a:p>
            <a:pPr>
              <a:lnSpc>
                <a:spcPts val="2200"/>
              </a:lnSpc>
            </a:pPr>
            <a:endParaRPr lang="en-US" altLang="ko-KR" sz="1300" dirty="0" smtClean="0"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en-US" altLang="ko-KR" sz="1300" dirty="0" smtClean="0">
                <a:latin typeface="+mn-ea"/>
              </a:rPr>
              <a:t>    pg-&gt;</a:t>
            </a:r>
            <a:r>
              <a:rPr lang="en-US" altLang="ko-KR" sz="1300" dirty="0" err="1" smtClean="0">
                <a:latin typeface="+mn-ea"/>
              </a:rPr>
              <a:t>numE</a:t>
            </a:r>
            <a:r>
              <a:rPr lang="en-US" altLang="ko-KR" sz="1300" dirty="0" smtClean="0">
                <a:latin typeface="+mn-ea"/>
              </a:rPr>
              <a:t> += 1;</a:t>
            </a:r>
          </a:p>
          <a:p>
            <a:pPr>
              <a:lnSpc>
                <a:spcPts val="2200"/>
              </a:lnSpc>
            </a:pPr>
            <a:r>
              <a:rPr lang="en-US" altLang="ko-KR" sz="1300" dirty="0" smtClean="0">
                <a:latin typeface="+mn-ea"/>
              </a:rPr>
              <a:t>}</a:t>
            </a:r>
            <a:endParaRPr lang="ko-KR" altLang="en-US" sz="13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12568" y="1512555"/>
            <a:ext cx="3563888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300" dirty="0" smtClean="0">
                <a:latin typeface="+mn-ea"/>
              </a:rPr>
              <a:t>// </a:t>
            </a:r>
            <a:r>
              <a:rPr lang="ko-KR" altLang="en-US" sz="1300" dirty="0" smtClean="0">
                <a:latin typeface="+mn-ea"/>
              </a:rPr>
              <a:t>간선의 정보 출력</a:t>
            </a:r>
          </a:p>
          <a:p>
            <a:pPr>
              <a:lnSpc>
                <a:spcPts val="2200"/>
              </a:lnSpc>
            </a:pPr>
            <a:r>
              <a:rPr lang="en-US" altLang="ko-KR" sz="1300" dirty="0" smtClean="0">
                <a:latin typeface="+mn-ea"/>
              </a:rPr>
              <a:t>void </a:t>
            </a:r>
            <a:r>
              <a:rPr lang="en-US" altLang="ko-KR" sz="1300" dirty="0" err="1" smtClean="0">
                <a:latin typeface="+mn-ea"/>
              </a:rPr>
              <a:t>ShowGraphEdgeInfo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en-US" altLang="ko-KR" sz="1300" dirty="0" err="1" smtClean="0">
                <a:latin typeface="+mn-ea"/>
              </a:rPr>
              <a:t>ALGraph</a:t>
            </a:r>
            <a:r>
              <a:rPr lang="en-US" altLang="ko-KR" sz="1300" dirty="0" smtClean="0">
                <a:latin typeface="+mn-ea"/>
              </a:rPr>
              <a:t> * pg)</a:t>
            </a:r>
          </a:p>
          <a:p>
            <a:pPr>
              <a:lnSpc>
                <a:spcPts val="1800"/>
              </a:lnSpc>
            </a:pPr>
            <a:r>
              <a:rPr lang="en-US" altLang="ko-KR" sz="1300" dirty="0" smtClean="0">
                <a:latin typeface="+mn-ea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altLang="ko-KR" sz="1300" dirty="0" smtClean="0">
                <a:latin typeface="+mn-ea"/>
              </a:rPr>
              <a:t>    int </a:t>
            </a:r>
            <a:r>
              <a:rPr lang="en-US" altLang="ko-KR" sz="1300" dirty="0" err="1" smtClean="0">
                <a:latin typeface="+mn-ea"/>
              </a:rPr>
              <a:t>i</a:t>
            </a:r>
            <a:r>
              <a:rPr lang="en-US" altLang="ko-KR" sz="1300" dirty="0" smtClean="0">
                <a:latin typeface="+mn-ea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ko-KR" sz="1300" dirty="0" smtClean="0">
                <a:latin typeface="+mn-ea"/>
              </a:rPr>
              <a:t>    int </a:t>
            </a:r>
            <a:r>
              <a:rPr lang="en-US" altLang="ko-KR" sz="1300" dirty="0" err="1" smtClean="0">
                <a:latin typeface="+mn-ea"/>
              </a:rPr>
              <a:t>vx</a:t>
            </a:r>
            <a:r>
              <a:rPr lang="en-US" altLang="ko-KR" sz="1300" dirty="0" smtClean="0">
                <a:latin typeface="+mn-ea"/>
              </a:rPr>
              <a:t>;</a:t>
            </a:r>
          </a:p>
          <a:p>
            <a:pPr>
              <a:lnSpc>
                <a:spcPts val="1800"/>
              </a:lnSpc>
            </a:pPr>
            <a:endParaRPr lang="en-US" altLang="ko-KR" sz="1300" dirty="0" smtClean="0"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 smtClean="0">
                <a:latin typeface="+mn-ea"/>
              </a:rPr>
              <a:t>    for(</a:t>
            </a:r>
            <a:r>
              <a:rPr lang="en-US" altLang="ko-KR" sz="1300" dirty="0" err="1" smtClean="0">
                <a:latin typeface="+mn-ea"/>
              </a:rPr>
              <a:t>i</a:t>
            </a:r>
            <a:r>
              <a:rPr lang="en-US" altLang="ko-KR" sz="1300" dirty="0" smtClean="0">
                <a:latin typeface="+mn-ea"/>
              </a:rPr>
              <a:t>=0; </a:t>
            </a:r>
            <a:r>
              <a:rPr lang="en-US" altLang="ko-KR" sz="1300" dirty="0" err="1" smtClean="0">
                <a:latin typeface="+mn-ea"/>
              </a:rPr>
              <a:t>i</a:t>
            </a:r>
            <a:r>
              <a:rPr lang="en-US" altLang="ko-KR" sz="1300" dirty="0" smtClean="0">
                <a:latin typeface="+mn-ea"/>
              </a:rPr>
              <a:t>&lt;pg-&gt;numV; </a:t>
            </a:r>
            <a:r>
              <a:rPr lang="en-US" altLang="ko-KR" sz="1300" dirty="0" err="1" smtClean="0">
                <a:latin typeface="+mn-ea"/>
              </a:rPr>
              <a:t>i</a:t>
            </a:r>
            <a:r>
              <a:rPr lang="en-US" altLang="ko-KR" sz="1300" dirty="0" smtClean="0">
                <a:latin typeface="+mn-ea"/>
              </a:rPr>
              <a:t>++)</a:t>
            </a:r>
          </a:p>
          <a:p>
            <a:pPr>
              <a:lnSpc>
                <a:spcPts val="1800"/>
              </a:lnSpc>
            </a:pPr>
            <a:r>
              <a:rPr lang="en-US" altLang="ko-KR" sz="1300" dirty="0" smtClean="0">
                <a:latin typeface="+mn-ea"/>
              </a:rPr>
              <a:t>    {</a:t>
            </a:r>
          </a:p>
          <a:p>
            <a:pPr>
              <a:lnSpc>
                <a:spcPts val="1800"/>
              </a:lnSpc>
            </a:pPr>
            <a:r>
              <a:rPr lang="en-US" altLang="ko-KR" sz="1300" dirty="0" smtClean="0">
                <a:latin typeface="+mn-ea"/>
              </a:rPr>
              <a:t>        printf("%c</a:t>
            </a:r>
            <a:r>
              <a:rPr lang="ko-KR" altLang="en-US" sz="1300" dirty="0" smtClean="0">
                <a:latin typeface="+mn-ea"/>
              </a:rPr>
              <a:t>와 연결된 정점</a:t>
            </a:r>
            <a:r>
              <a:rPr lang="en-US" altLang="ko-KR" sz="1300" dirty="0" smtClean="0">
                <a:latin typeface="+mn-ea"/>
              </a:rPr>
              <a:t>: ", </a:t>
            </a:r>
            <a:r>
              <a:rPr lang="en-US" altLang="ko-KR" sz="1300" dirty="0" err="1" smtClean="0">
                <a:latin typeface="+mn-ea"/>
              </a:rPr>
              <a:t>i</a:t>
            </a:r>
            <a:r>
              <a:rPr lang="en-US" altLang="ko-KR" sz="1300" dirty="0" smtClean="0">
                <a:latin typeface="+mn-ea"/>
              </a:rPr>
              <a:t> + 65);</a:t>
            </a:r>
          </a:p>
          <a:p>
            <a:pPr>
              <a:lnSpc>
                <a:spcPts val="1800"/>
              </a:lnSpc>
            </a:pPr>
            <a:endParaRPr lang="en-US" altLang="ko-KR" sz="1300" dirty="0" smtClean="0"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 smtClean="0">
                <a:latin typeface="+mn-ea"/>
              </a:rPr>
              <a:t>        if(LFirst(&amp;(pg-&gt;</a:t>
            </a:r>
            <a:r>
              <a:rPr lang="en-US" altLang="ko-KR" sz="1300" dirty="0" err="1" smtClean="0">
                <a:latin typeface="+mn-ea"/>
              </a:rPr>
              <a:t>adjList</a:t>
            </a:r>
            <a:r>
              <a:rPr lang="en-US" altLang="ko-KR" sz="1300" dirty="0" smtClean="0">
                <a:latin typeface="+mn-ea"/>
              </a:rPr>
              <a:t>[</a:t>
            </a:r>
            <a:r>
              <a:rPr lang="en-US" altLang="ko-KR" sz="1300" dirty="0" err="1" smtClean="0">
                <a:latin typeface="+mn-ea"/>
              </a:rPr>
              <a:t>i</a:t>
            </a:r>
            <a:r>
              <a:rPr lang="en-US" altLang="ko-KR" sz="1300" dirty="0" smtClean="0">
                <a:latin typeface="+mn-ea"/>
              </a:rPr>
              <a:t>]), &amp;</a:t>
            </a:r>
            <a:r>
              <a:rPr lang="en-US" altLang="ko-KR" sz="1300" dirty="0" err="1" smtClean="0">
                <a:latin typeface="+mn-ea"/>
              </a:rPr>
              <a:t>vx</a:t>
            </a:r>
            <a:r>
              <a:rPr lang="en-US" altLang="ko-KR" sz="1300" dirty="0" smtClean="0">
                <a:latin typeface="+mn-ea"/>
              </a:rPr>
              <a:t>))</a:t>
            </a:r>
          </a:p>
          <a:p>
            <a:pPr>
              <a:lnSpc>
                <a:spcPts val="1800"/>
              </a:lnSpc>
            </a:pPr>
            <a:r>
              <a:rPr lang="en-US" altLang="ko-KR" sz="1300" dirty="0" smtClean="0">
                <a:latin typeface="+mn-ea"/>
              </a:rPr>
              <a:t>        {</a:t>
            </a:r>
          </a:p>
          <a:p>
            <a:pPr>
              <a:lnSpc>
                <a:spcPts val="1800"/>
              </a:lnSpc>
            </a:pPr>
            <a:r>
              <a:rPr lang="en-US" altLang="ko-KR" sz="1300" dirty="0" smtClean="0">
                <a:latin typeface="+mn-ea"/>
              </a:rPr>
              <a:t>            printf("%c ", </a:t>
            </a:r>
            <a:r>
              <a:rPr lang="en-US" altLang="ko-KR" sz="1300" dirty="0" err="1" smtClean="0">
                <a:latin typeface="+mn-ea"/>
              </a:rPr>
              <a:t>vx</a:t>
            </a:r>
            <a:r>
              <a:rPr lang="en-US" altLang="ko-KR" sz="1300" dirty="0" smtClean="0">
                <a:latin typeface="+mn-ea"/>
              </a:rPr>
              <a:t> + 65);</a:t>
            </a:r>
          </a:p>
          <a:p>
            <a:pPr>
              <a:lnSpc>
                <a:spcPts val="1800"/>
              </a:lnSpc>
            </a:pPr>
            <a:r>
              <a:rPr lang="en-US" altLang="ko-KR" sz="1300" dirty="0" smtClean="0">
                <a:latin typeface="+mn-ea"/>
              </a:rPr>
              <a:t>            while(LNext(&amp;(pg-&gt;</a:t>
            </a:r>
            <a:r>
              <a:rPr lang="en-US" altLang="ko-KR" sz="1300" dirty="0" err="1" smtClean="0">
                <a:latin typeface="+mn-ea"/>
              </a:rPr>
              <a:t>adjList</a:t>
            </a:r>
            <a:r>
              <a:rPr lang="en-US" altLang="ko-KR" sz="1300" dirty="0" smtClean="0">
                <a:latin typeface="+mn-ea"/>
              </a:rPr>
              <a:t>[</a:t>
            </a:r>
            <a:r>
              <a:rPr lang="en-US" altLang="ko-KR" sz="1300" dirty="0" err="1" smtClean="0">
                <a:latin typeface="+mn-ea"/>
              </a:rPr>
              <a:t>i</a:t>
            </a:r>
            <a:r>
              <a:rPr lang="en-US" altLang="ko-KR" sz="1300" dirty="0" smtClean="0">
                <a:latin typeface="+mn-ea"/>
              </a:rPr>
              <a:t>]), &amp;</a:t>
            </a:r>
            <a:r>
              <a:rPr lang="en-US" altLang="ko-KR" sz="1300" dirty="0" err="1" smtClean="0">
                <a:latin typeface="+mn-ea"/>
              </a:rPr>
              <a:t>vx</a:t>
            </a:r>
            <a:r>
              <a:rPr lang="en-US" altLang="ko-KR" sz="1300" dirty="0" smtClean="0">
                <a:latin typeface="+mn-ea"/>
              </a:rPr>
              <a:t>))</a:t>
            </a:r>
          </a:p>
          <a:p>
            <a:pPr>
              <a:lnSpc>
                <a:spcPts val="1800"/>
              </a:lnSpc>
            </a:pPr>
            <a:r>
              <a:rPr lang="en-US" altLang="ko-KR" sz="1300" dirty="0" smtClean="0">
                <a:latin typeface="+mn-ea"/>
              </a:rPr>
              <a:t>                printf("%c ", </a:t>
            </a:r>
            <a:r>
              <a:rPr lang="en-US" altLang="ko-KR" sz="1300" dirty="0" err="1" smtClean="0">
                <a:latin typeface="+mn-ea"/>
              </a:rPr>
              <a:t>vx</a:t>
            </a:r>
            <a:r>
              <a:rPr lang="en-US" altLang="ko-KR" sz="1300" dirty="0" smtClean="0">
                <a:latin typeface="+mn-ea"/>
              </a:rPr>
              <a:t> + 65);</a:t>
            </a:r>
          </a:p>
          <a:p>
            <a:pPr>
              <a:lnSpc>
                <a:spcPts val="1800"/>
              </a:lnSpc>
            </a:pPr>
            <a:r>
              <a:rPr lang="en-US" altLang="ko-KR" sz="1300" dirty="0" smtClean="0">
                <a:latin typeface="+mn-ea"/>
              </a:rPr>
              <a:t>        }</a:t>
            </a:r>
          </a:p>
          <a:p>
            <a:pPr>
              <a:lnSpc>
                <a:spcPts val="1800"/>
              </a:lnSpc>
            </a:pPr>
            <a:r>
              <a:rPr lang="en-US" altLang="ko-KR" sz="1300" dirty="0" smtClean="0">
                <a:latin typeface="+mn-ea"/>
              </a:rPr>
              <a:t>        printf("\n");</a:t>
            </a:r>
          </a:p>
          <a:p>
            <a:pPr>
              <a:lnSpc>
                <a:spcPts val="1800"/>
              </a:lnSpc>
            </a:pPr>
            <a:r>
              <a:rPr lang="en-US" altLang="ko-KR" sz="1300" dirty="0" smtClean="0">
                <a:latin typeface="+mn-ea"/>
              </a:rPr>
              <a:t>    }</a:t>
            </a:r>
          </a:p>
          <a:p>
            <a:pPr>
              <a:lnSpc>
                <a:spcPts val="1800"/>
              </a:lnSpc>
            </a:pPr>
            <a:r>
              <a:rPr lang="en-US" altLang="ko-KR" sz="1300" dirty="0" smtClean="0">
                <a:latin typeface="+mn-ea"/>
              </a:rPr>
              <a:t>}</a:t>
            </a:r>
            <a:endParaRPr lang="ko-KR" altLang="en-US" sz="13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3933056"/>
            <a:ext cx="44644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무방향 그래프의 구현을 보여준다</a:t>
            </a:r>
            <a:r>
              <a:rPr lang="en-US" altLang="ko-KR" sz="13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방향 그래프의 구현이라면 </a:t>
            </a:r>
            <a:r>
              <a:rPr lang="en-US" altLang="ko-KR" sz="13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LInsert</a:t>
            </a:r>
            <a:r>
              <a:rPr lang="ko-KR" altLang="en-US" sz="13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의 함수 호출이 </a:t>
            </a:r>
            <a:r>
              <a:rPr lang="en-US" altLang="ko-KR" sz="13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r>
              <a:rPr lang="ko-KR" altLang="en-US" sz="13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회로 끝이 난다</a:t>
            </a:r>
            <a:r>
              <a:rPr lang="en-US" altLang="ko-KR" sz="13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13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endParaRPr lang="en-US" altLang="ko-KR" sz="13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348880"/>
            <a:ext cx="3096344" cy="720080"/>
          </a:xfrm>
          <a:prstGeom prst="roundRect">
            <a:avLst>
              <a:gd name="adj" fmla="val 13025"/>
            </a:avLst>
          </a:prstGeom>
          <a:solidFill>
            <a:schemeClr val="accent4">
              <a:lumMod val="5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99592" y="3573016"/>
            <a:ext cx="6984776" cy="20882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Chapter 14-3: </a:t>
            </a:r>
          </a:p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그래프의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탐색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7" name="그림 6" descr="자료구조-이미지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1412776"/>
            <a:ext cx="1464992" cy="21301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US" altLang="ko-KR" sz="2900" dirty="0" smtClean="0">
                <a:latin typeface="+mn-ea"/>
                <a:ea typeface="+mn-ea"/>
              </a:rPr>
              <a:t>Chapter 14. </a:t>
            </a:r>
            <a:r>
              <a:rPr lang="ko-KR" altLang="en-US" sz="2900" dirty="0" smtClean="0">
                <a:latin typeface="+mn-ea"/>
                <a:ea typeface="+mn-ea"/>
              </a:rPr>
              <a:t>그래프</a:t>
            </a:r>
            <a:endParaRPr lang="ko-KR" altLang="en-US" sz="29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깊이 우선 탐색</a:t>
            </a:r>
            <a:r>
              <a:rPr lang="en-US" altLang="ko-KR" dirty="0" smtClean="0">
                <a:latin typeface="+mn-ea"/>
                <a:ea typeface="+mn-ea"/>
              </a:rPr>
              <a:t>: Depth First Search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2808312" cy="202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340768"/>
            <a:ext cx="2880320" cy="205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861048"/>
            <a:ext cx="2736304" cy="189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933056"/>
            <a:ext cx="275492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자유형 18"/>
          <p:cNvSpPr/>
          <p:nvPr/>
        </p:nvSpPr>
        <p:spPr>
          <a:xfrm>
            <a:off x="683568" y="1364974"/>
            <a:ext cx="3980069" cy="2445026"/>
          </a:xfrm>
          <a:custGeom>
            <a:avLst/>
            <a:gdLst>
              <a:gd name="connsiteX0" fmla="*/ 0 w 3980069"/>
              <a:gd name="connsiteY0" fmla="*/ 2385391 h 2445026"/>
              <a:gd name="connsiteX1" fmla="*/ 2266121 w 3980069"/>
              <a:gd name="connsiteY1" fmla="*/ 2279374 h 2445026"/>
              <a:gd name="connsiteX2" fmla="*/ 3697356 w 3980069"/>
              <a:gd name="connsiteY2" fmla="*/ 1391478 h 2445026"/>
              <a:gd name="connsiteX3" fmla="*/ 3962400 w 3980069"/>
              <a:gd name="connsiteY3" fmla="*/ 0 h 244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0069" h="2445026">
                <a:moveTo>
                  <a:pt x="0" y="2385391"/>
                </a:moveTo>
                <a:cubicBezTo>
                  <a:pt x="824947" y="2415208"/>
                  <a:pt x="1649895" y="2445026"/>
                  <a:pt x="2266121" y="2279374"/>
                </a:cubicBezTo>
                <a:cubicBezTo>
                  <a:pt x="2882347" y="2113722"/>
                  <a:pt x="3414643" y="1771374"/>
                  <a:pt x="3697356" y="1391478"/>
                </a:cubicBezTo>
                <a:cubicBezTo>
                  <a:pt x="3980069" y="1011582"/>
                  <a:pt x="3971234" y="505791"/>
                  <a:pt x="3962400" y="0"/>
                </a:cubicBezTo>
              </a:path>
            </a:pathLst>
          </a:custGeom>
          <a:ln w="222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469861" y="3364227"/>
            <a:ext cx="1406939" cy="2630557"/>
          </a:xfrm>
          <a:custGeom>
            <a:avLst/>
            <a:gdLst>
              <a:gd name="connsiteX0" fmla="*/ 108226 w 1406939"/>
              <a:gd name="connsiteY0" fmla="*/ 152400 h 2630557"/>
              <a:gd name="connsiteX1" fmla="*/ 187739 w 1406939"/>
              <a:gd name="connsiteY1" fmla="*/ 231913 h 2630557"/>
              <a:gd name="connsiteX2" fmla="*/ 1234661 w 1406939"/>
              <a:gd name="connsiteY2" fmla="*/ 1543878 h 2630557"/>
              <a:gd name="connsiteX3" fmla="*/ 1221408 w 1406939"/>
              <a:gd name="connsiteY3" fmla="*/ 2630557 h 263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6939" h="2630557">
                <a:moveTo>
                  <a:pt x="108226" y="152400"/>
                </a:moveTo>
                <a:cubicBezTo>
                  <a:pt x="54113" y="76200"/>
                  <a:pt x="0" y="0"/>
                  <a:pt x="187739" y="231913"/>
                </a:cubicBezTo>
                <a:cubicBezTo>
                  <a:pt x="375478" y="463826"/>
                  <a:pt x="1062383" y="1144104"/>
                  <a:pt x="1234661" y="1543878"/>
                </a:cubicBezTo>
                <a:cubicBezTo>
                  <a:pt x="1406939" y="1943652"/>
                  <a:pt x="1314173" y="2287104"/>
                  <a:pt x="1221408" y="2630557"/>
                </a:cubicBezTo>
              </a:path>
            </a:pathLst>
          </a:custGeom>
          <a:ln w="222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 rot="242988">
            <a:off x="4466317" y="3331736"/>
            <a:ext cx="3405808" cy="1205948"/>
          </a:xfrm>
          <a:custGeom>
            <a:avLst/>
            <a:gdLst>
              <a:gd name="connsiteX0" fmla="*/ 0 w 3405808"/>
              <a:gd name="connsiteY0" fmla="*/ 1205948 h 1205948"/>
              <a:gd name="connsiteX1" fmla="*/ 609600 w 3405808"/>
              <a:gd name="connsiteY1" fmla="*/ 609600 h 1205948"/>
              <a:gd name="connsiteX2" fmla="*/ 3405808 w 3405808"/>
              <a:gd name="connsiteY2" fmla="*/ 0 h 120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5808" h="1205948">
                <a:moveTo>
                  <a:pt x="0" y="1205948"/>
                </a:moveTo>
                <a:cubicBezTo>
                  <a:pt x="20982" y="1008269"/>
                  <a:pt x="41965" y="810591"/>
                  <a:pt x="609600" y="609600"/>
                </a:cubicBezTo>
                <a:cubicBezTo>
                  <a:pt x="1177235" y="408609"/>
                  <a:pt x="2291521" y="204304"/>
                  <a:pt x="3405808" y="0"/>
                </a:cubicBezTo>
              </a:path>
            </a:pathLst>
          </a:custGeom>
          <a:ln w="222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줄무늬가 있는 오른쪽 화살표 22"/>
          <p:cNvSpPr/>
          <p:nvPr/>
        </p:nvSpPr>
        <p:spPr>
          <a:xfrm rot="2821236">
            <a:off x="4223819" y="2568706"/>
            <a:ext cx="343082" cy="360040"/>
          </a:xfrm>
          <a:prstGeom prst="stripedRightArrow">
            <a:avLst/>
          </a:prstGeom>
          <a:solidFill>
            <a:srgbClr val="C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963684" y="3095464"/>
            <a:ext cx="180020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한 사람에게만 </a:t>
            </a:r>
            <a:endParaRPr lang="en-US" altLang="ko-KR" sz="1200" dirty="0" smtClean="0">
              <a:solidFill>
                <a:srgbClr val="0033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연락을 취해 나간다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</a:t>
            </a:r>
            <a:endParaRPr lang="ko-KR" altLang="en-US" sz="1200" dirty="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26" name="줄무늬가 있는 오른쪽 화살표 25"/>
          <p:cNvSpPr/>
          <p:nvPr/>
        </p:nvSpPr>
        <p:spPr>
          <a:xfrm rot="5400000">
            <a:off x="5948631" y="3492529"/>
            <a:ext cx="343082" cy="360040"/>
          </a:xfrm>
          <a:prstGeom prst="stripedRightArrow">
            <a:avLst/>
          </a:prstGeom>
          <a:solidFill>
            <a:srgbClr val="C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줄무늬가 있는 오른쪽 화살표 26"/>
          <p:cNvSpPr/>
          <p:nvPr/>
        </p:nvSpPr>
        <p:spPr>
          <a:xfrm rot="10800000">
            <a:off x="4572001" y="4932689"/>
            <a:ext cx="343082" cy="360040"/>
          </a:xfrm>
          <a:prstGeom prst="stripedRightArrow">
            <a:avLst/>
          </a:prstGeom>
          <a:solidFill>
            <a:srgbClr val="C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076056" y="5734997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연락 할 곳이 없으면 역으로 되돌아 가면서 </a:t>
            </a:r>
            <a:endParaRPr lang="en-US" altLang="ko-KR" sz="1200" dirty="0" smtClean="0">
              <a:solidFill>
                <a:srgbClr val="0033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연락 취할 곳을 찾는다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.</a:t>
            </a:r>
            <a:endParaRPr lang="ko-KR" altLang="en-US" sz="1200" dirty="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5576" y="5903695"/>
            <a:ext cx="316835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시작 점으로 되돌아 오면 연락 끝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</a:t>
            </a:r>
            <a:endParaRPr lang="ko-KR" altLang="en-US" sz="1200" dirty="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5576" y="3140968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동수로부터 비상 연락망 가동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</a:t>
            </a:r>
            <a:endParaRPr lang="ko-KR" altLang="en-US" sz="1200" dirty="0">
              <a:solidFill>
                <a:srgbClr val="0033CC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깊이 우선 탐색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정리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106" y="1484785"/>
            <a:ext cx="3811910" cy="254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899592" y="4862829"/>
            <a:ext cx="532859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∙ 한 사람에게만 연락을 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∙ 연락할 사람이 없으면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자신에게 연락한 사람에게 이를 알린다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∙ 처음 연락을 시작한 사람의 위치에서 연락은 끝이 난다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5576" y="4797152"/>
            <a:ext cx="7560840" cy="1152128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88024" y="4408584"/>
            <a:ext cx="352839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깊이 우선 탐색 과정의 핵심 세 가지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너비 우선 탐색</a:t>
            </a:r>
            <a:r>
              <a:rPr lang="en-US" altLang="ko-KR" dirty="0" smtClean="0">
                <a:latin typeface="+mn-ea"/>
                <a:ea typeface="+mn-ea"/>
              </a:rPr>
              <a:t>: Breadth First Search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2664296" cy="230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268760"/>
            <a:ext cx="2744738" cy="211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348880"/>
            <a:ext cx="2448272" cy="188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7975" y="4005064"/>
            <a:ext cx="2726233" cy="212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3933056"/>
            <a:ext cx="2597137" cy="197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줄무늬가 있는 오른쪽 화살표 8"/>
          <p:cNvSpPr/>
          <p:nvPr/>
        </p:nvSpPr>
        <p:spPr>
          <a:xfrm rot="20627410">
            <a:off x="3103266" y="2317603"/>
            <a:ext cx="343082" cy="360040"/>
          </a:xfrm>
          <a:prstGeom prst="stripedRightArrow">
            <a:avLst/>
          </a:prstGeom>
          <a:solidFill>
            <a:srgbClr val="C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줄무늬가 있는 오른쪽 화살표 9"/>
          <p:cNvSpPr/>
          <p:nvPr/>
        </p:nvSpPr>
        <p:spPr>
          <a:xfrm rot="1861973">
            <a:off x="6271618" y="2101578"/>
            <a:ext cx="343082" cy="360040"/>
          </a:xfrm>
          <a:prstGeom prst="stripedRightArrow">
            <a:avLst/>
          </a:prstGeom>
          <a:solidFill>
            <a:srgbClr val="C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줄무늬가 있는 오른쪽 화살표 10"/>
          <p:cNvSpPr/>
          <p:nvPr/>
        </p:nvSpPr>
        <p:spPr>
          <a:xfrm rot="9234665">
            <a:off x="6577906" y="4422201"/>
            <a:ext cx="343082" cy="360040"/>
          </a:xfrm>
          <a:prstGeom prst="stripedRightArrow">
            <a:avLst/>
          </a:prstGeom>
          <a:solidFill>
            <a:srgbClr val="C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12071543">
            <a:off x="3257325" y="4774981"/>
            <a:ext cx="343082" cy="360040"/>
          </a:xfrm>
          <a:prstGeom prst="stripedRightArrow">
            <a:avLst/>
          </a:prstGeom>
          <a:solidFill>
            <a:srgbClr val="C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457460" y="2551652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644008" y="1268760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161316" y="4711892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71800" y="4116828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73288" y="4967672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1120" y="4954420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줄무늬가 있는 오른쪽 화살표 18"/>
          <p:cNvSpPr/>
          <p:nvPr/>
        </p:nvSpPr>
        <p:spPr>
          <a:xfrm rot="9997759">
            <a:off x="3811884" y="1668532"/>
            <a:ext cx="985826" cy="165796"/>
          </a:xfrm>
          <a:prstGeom prst="stripedRightArrow">
            <a:avLst/>
          </a:prstGeom>
          <a:solidFill>
            <a:srgbClr val="C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줄무늬가 있는 오른쪽 화살표 19"/>
          <p:cNvSpPr/>
          <p:nvPr/>
        </p:nvSpPr>
        <p:spPr>
          <a:xfrm rot="4015891">
            <a:off x="4514183" y="1755273"/>
            <a:ext cx="537396" cy="130631"/>
          </a:xfrm>
          <a:prstGeom prst="stripedRightArrow">
            <a:avLst/>
          </a:prstGeom>
          <a:solidFill>
            <a:srgbClr val="C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줄무늬가 있는 오른쪽 화살표 20"/>
          <p:cNvSpPr/>
          <p:nvPr/>
        </p:nvSpPr>
        <p:spPr>
          <a:xfrm rot="3638744">
            <a:off x="6772935" y="2988418"/>
            <a:ext cx="537396" cy="130631"/>
          </a:xfrm>
          <a:prstGeom prst="stripedRightArrow">
            <a:avLst/>
          </a:prstGeom>
          <a:solidFill>
            <a:srgbClr val="C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줄무늬가 있는 오른쪽 화살표 21"/>
          <p:cNvSpPr/>
          <p:nvPr/>
        </p:nvSpPr>
        <p:spPr>
          <a:xfrm rot="20016081">
            <a:off x="5594964" y="4668922"/>
            <a:ext cx="434492" cy="168710"/>
          </a:xfrm>
          <a:prstGeom prst="stripedRightArrow">
            <a:avLst/>
          </a:prstGeom>
          <a:solidFill>
            <a:srgbClr val="C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줄무늬가 있는 오른쪽 화살표 22"/>
          <p:cNvSpPr/>
          <p:nvPr/>
        </p:nvSpPr>
        <p:spPr>
          <a:xfrm rot="1795343">
            <a:off x="5542885" y="4871493"/>
            <a:ext cx="434492" cy="168710"/>
          </a:xfrm>
          <a:prstGeom prst="stripedRightArrow">
            <a:avLst/>
          </a:prstGeom>
          <a:solidFill>
            <a:srgbClr val="C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줄무늬가 있는 오른쪽 화살표 23"/>
          <p:cNvSpPr/>
          <p:nvPr/>
        </p:nvSpPr>
        <p:spPr>
          <a:xfrm rot="8832012">
            <a:off x="2280807" y="5182541"/>
            <a:ext cx="434492" cy="168710"/>
          </a:xfrm>
          <a:prstGeom prst="stripedRightArrow">
            <a:avLst/>
          </a:prstGeom>
          <a:solidFill>
            <a:srgbClr val="C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7504" y="5805264"/>
            <a:ext cx="352839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마지막으로 명석 또한 전달의 기회를 갖는다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0192" y="1412776"/>
            <a:ext cx="2520280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연결 된 모든 이에게 연락을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깊이 우선 탐색의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구현 모델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과정 </a:t>
            </a:r>
            <a:r>
              <a:rPr lang="en-US" altLang="ko-KR" dirty="0" smtClean="0">
                <a:latin typeface="+mn-ea"/>
                <a:ea typeface="+mn-ea"/>
              </a:rPr>
              <a:t>1~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4536504" cy="275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79912" y="2564904"/>
            <a:ext cx="252028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경로 정보의 추적을 목적으로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2924944"/>
            <a:ext cx="252028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방문 정보의 기록을 목적으로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695916"/>
            <a:ext cx="3623809" cy="246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331640" y="5013176"/>
            <a:ext cx="3600400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동수를 떠나 지민에게 연락이 취해질 때 </a:t>
            </a:r>
            <a:endParaRPr lang="en-US" altLang="ko-KR" sz="13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동수의 정보가 스택으로 이동한다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!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5125" name="Picture 5" descr="C:\Documents and Settings\yoon\Local Settings\Temporary Internet Files\Content.IE5\TJ7Z40IG\MC90043475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085184"/>
            <a:ext cx="504056" cy="504056"/>
          </a:xfrm>
          <a:prstGeom prst="rect">
            <a:avLst/>
          </a:prstGeom>
          <a:noFill/>
        </p:spPr>
      </p:pic>
      <p:sp>
        <p:nvSpPr>
          <p:cNvPr id="14" name="타원 13"/>
          <p:cNvSpPr/>
          <p:nvPr/>
        </p:nvSpPr>
        <p:spPr>
          <a:xfrm>
            <a:off x="928168" y="1556792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220072" y="4797152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38616" y="5027464"/>
            <a:ext cx="432048" cy="288032"/>
          </a:xfrm>
          <a:prstGeom prst="rect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99592" y="3573016"/>
            <a:ext cx="7704856" cy="20882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Chapter 14-1: </a:t>
            </a:r>
          </a:p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그래프의 이해와 종류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7" name="그림 6" descr="자료구조-이미지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1412776"/>
            <a:ext cx="1464992" cy="21301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US" altLang="ko-KR" sz="2900" dirty="0" smtClean="0">
                <a:latin typeface="+mn-ea"/>
                <a:ea typeface="+mn-ea"/>
              </a:rPr>
              <a:t>Chapter 14. </a:t>
            </a:r>
            <a:r>
              <a:rPr lang="ko-KR" altLang="en-US" sz="2900" dirty="0" smtClean="0">
                <a:latin typeface="+mn-ea"/>
                <a:ea typeface="+mn-ea"/>
              </a:rPr>
              <a:t>그래프</a:t>
            </a:r>
            <a:endParaRPr lang="ko-KR" altLang="en-US" sz="29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깊이 우선 탐색의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구현 모델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과정 </a:t>
            </a:r>
            <a:r>
              <a:rPr lang="en-US" altLang="ko-KR" dirty="0" smtClean="0">
                <a:latin typeface="+mn-ea"/>
                <a:ea typeface="+mn-ea"/>
              </a:rPr>
              <a:t>3~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4176464" cy="310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575408"/>
            <a:ext cx="4597152" cy="27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2267744" y="2132856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131840" y="2564904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03848" y="1556792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67944" y="1988840"/>
            <a:ext cx="504056" cy="864096"/>
          </a:xfrm>
          <a:prstGeom prst="rect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24912" y="4206800"/>
            <a:ext cx="504056" cy="360040"/>
          </a:xfrm>
          <a:prstGeom prst="rect">
            <a:avLst/>
          </a:prstGeom>
          <a:noFill/>
          <a:ln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717952" y="4739432"/>
            <a:ext cx="360040" cy="360040"/>
          </a:xfrm>
          <a:prstGeom prst="ellipse">
            <a:avLst/>
          </a:prstGeom>
          <a:solidFill>
            <a:srgbClr val="0000FF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20072" y="2672127"/>
            <a:ext cx="316835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수정은 자신에게 연락한 사람의 정보를 </a:t>
            </a:r>
            <a:endParaRPr lang="en-US" altLang="ko-KR" sz="13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스택에서 얻는다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!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깊이 우선 탐색의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구현 모델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과정 </a:t>
            </a:r>
            <a:r>
              <a:rPr lang="en-US" altLang="ko-KR" dirty="0" smtClean="0">
                <a:latin typeface="+mn-ea"/>
                <a:ea typeface="+mn-ea"/>
              </a:rPr>
              <a:t>5~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340768"/>
            <a:ext cx="4392488" cy="272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356992"/>
            <a:ext cx="4256162" cy="276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3909640" y="2305448"/>
            <a:ext cx="432048" cy="288032"/>
          </a:xfrm>
          <a:prstGeom prst="rect">
            <a:avLst/>
          </a:prstGeom>
          <a:noFill/>
          <a:ln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195736" y="2132856"/>
            <a:ext cx="360040" cy="360040"/>
          </a:xfrm>
          <a:prstGeom prst="ellipse">
            <a:avLst/>
          </a:prstGeom>
          <a:solidFill>
            <a:srgbClr val="0000FF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724128" y="3645024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610624" y="4437112"/>
            <a:ext cx="432048" cy="288032"/>
          </a:xfrm>
          <a:prstGeom prst="rect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55576" y="4797152"/>
            <a:ext cx="39239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민석은 이전에 방문이 이뤄졌지만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이와 상관 없이 민석을 떠날때 민석의 정보는 스택에 저장된다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 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20" name="Picture 5" descr="C:\Documents and Settings\yoon\Local Settings\Temporary Internet Files\Content.IE5\TJ7Z40IG\MC90043475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013176"/>
            <a:ext cx="504056" cy="504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깊이 우선 탐색의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구현 모델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과정 </a:t>
            </a:r>
            <a:r>
              <a:rPr lang="en-US" altLang="ko-KR" dirty="0" smtClean="0">
                <a:latin typeface="+mn-ea"/>
                <a:ea typeface="+mn-ea"/>
              </a:rPr>
              <a:t>7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53721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788024" y="2924944"/>
            <a:ext cx="504056" cy="936104"/>
          </a:xfrm>
          <a:prstGeom prst="rect">
            <a:avLst/>
          </a:prstGeom>
          <a:noFill/>
          <a:ln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843808" y="2780928"/>
            <a:ext cx="360040" cy="360040"/>
          </a:xfrm>
          <a:prstGeom prst="ellipse">
            <a:avLst/>
          </a:prstGeom>
          <a:solidFill>
            <a:srgbClr val="0000FF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07704" y="3212976"/>
            <a:ext cx="360040" cy="360040"/>
          </a:xfrm>
          <a:prstGeom prst="ellipse">
            <a:avLst/>
          </a:prstGeom>
          <a:solidFill>
            <a:srgbClr val="0000FF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187624" y="2276872"/>
            <a:ext cx="360040" cy="360040"/>
          </a:xfrm>
          <a:prstGeom prst="ellipse">
            <a:avLst/>
          </a:prstGeom>
          <a:solidFill>
            <a:srgbClr val="0000FF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5200744"/>
            <a:ext cx="727280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스택에 저장된 정보를 마지막까지 꺼내어 역으로 그 경로를 추적하다 보면 시작 위치로 이동이 가능하다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!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000" dirty="0" smtClean="0">
                <a:latin typeface="+mn-ea"/>
                <a:ea typeface="+mn-ea"/>
              </a:rPr>
              <a:t>깊이 우선 탐색의</a:t>
            </a:r>
            <a:r>
              <a:rPr lang="en-US" altLang="ko-KR" sz="3000" dirty="0" smtClean="0">
                <a:latin typeface="+mn-ea"/>
                <a:ea typeface="+mn-ea"/>
              </a:rPr>
              <a:t> </a:t>
            </a:r>
            <a:r>
              <a:rPr lang="ko-KR" altLang="en-US" sz="3000" dirty="0" smtClean="0">
                <a:latin typeface="+mn-ea"/>
                <a:ea typeface="+mn-ea"/>
              </a:rPr>
              <a:t>실제 구현</a:t>
            </a:r>
            <a:r>
              <a:rPr lang="en-US" altLang="ko-KR" sz="3000" dirty="0" smtClean="0">
                <a:latin typeface="+mn-ea"/>
                <a:ea typeface="+mn-ea"/>
              </a:rPr>
              <a:t>: </a:t>
            </a:r>
            <a:r>
              <a:rPr lang="ko-KR" altLang="en-US" sz="3000" dirty="0" smtClean="0">
                <a:latin typeface="+mn-ea"/>
                <a:ea typeface="+mn-ea"/>
              </a:rPr>
              <a:t>파일의 구성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5576" y="1412776"/>
            <a:ext cx="1309479" cy="936104"/>
          </a:xfrm>
          <a:prstGeom prst="roundRect">
            <a:avLst>
              <a:gd name="adj" fmla="val 910"/>
            </a:avLst>
          </a:prstGeom>
          <a:solidFill>
            <a:schemeClr val="accent4">
              <a:lumMod val="75000"/>
              <a:alpha val="34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76056" y="1412776"/>
            <a:ext cx="1656184" cy="936104"/>
          </a:xfrm>
          <a:prstGeom prst="roundRect">
            <a:avLst>
              <a:gd name="adj" fmla="val 910"/>
            </a:avLst>
          </a:prstGeom>
          <a:solidFill>
            <a:schemeClr val="accent4">
              <a:lumMod val="75000"/>
              <a:alpha val="34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195736" y="1772816"/>
            <a:ext cx="2808312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11760" y="1772816"/>
            <a:ext cx="2448272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DFShowGraphVertex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함수의 </a:t>
            </a:r>
            <a:endParaRPr lang="en-US" altLang="ko-KR" sz="13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선언 및 정의 추가하여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!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7584" y="3043771"/>
            <a:ext cx="4464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void DFShowGraphVertex(ALGraph * pg, int startV);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  ∙ 그래프의 모든 정점 정보를 출력하는 함수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  </a:t>
            </a:r>
            <a:r>
              <a:rPr lang="ko-KR" altLang="en-US" sz="1300" dirty="0" smtClean="0">
                <a:latin typeface="+mn-ea"/>
              </a:rPr>
              <a:t>∙ </a:t>
            </a:r>
            <a:r>
              <a:rPr lang="en-US" altLang="ko-KR" sz="1300" dirty="0" smtClean="0">
                <a:latin typeface="+mn-ea"/>
              </a:rPr>
              <a:t>DFS</a:t>
            </a:r>
            <a:r>
              <a:rPr lang="ko-KR" altLang="en-US" sz="1300" dirty="0" smtClean="0">
                <a:latin typeface="+mn-ea"/>
              </a:rPr>
              <a:t>를 기반으로 정의가 된 함수</a:t>
            </a:r>
            <a:r>
              <a:rPr lang="en-US" altLang="ko-KR" sz="1300" dirty="0" smtClean="0">
                <a:latin typeface="+mn-ea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4708940"/>
            <a:ext cx="7272808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 smtClean="0">
                <a:latin typeface="+mn-ea"/>
              </a:rPr>
              <a:t>∙ ALGraphDFS.h, ALGraphDFS.c 		</a:t>
            </a:r>
            <a:r>
              <a:rPr lang="ko-KR" altLang="en-US" sz="1300" dirty="0" smtClean="0">
                <a:latin typeface="+mn-ea"/>
              </a:rPr>
              <a:t>그래프 관련</a:t>
            </a:r>
          </a:p>
          <a:p>
            <a:pPr>
              <a:lnSpc>
                <a:spcPts val="2300"/>
              </a:lnSpc>
            </a:pPr>
            <a:r>
              <a:rPr lang="en-US" altLang="ko-KR" sz="1500" dirty="0" smtClean="0">
                <a:latin typeface="+mn-ea"/>
              </a:rPr>
              <a:t>∙ ArrayBaseStack.h, ArrayBaseStack.c 	</a:t>
            </a:r>
            <a:r>
              <a:rPr lang="ko-KR" altLang="en-US" sz="1300" dirty="0" smtClean="0">
                <a:latin typeface="+mn-ea"/>
              </a:rPr>
              <a:t>스택 관련</a:t>
            </a:r>
            <a:r>
              <a:rPr lang="en-US" altLang="ko-KR" sz="1300" dirty="0" smtClean="0">
                <a:latin typeface="+mn-ea"/>
              </a:rPr>
              <a:t>(Chapter 06</a:t>
            </a:r>
            <a:r>
              <a:rPr lang="ko-KR" altLang="en-US" sz="1300" dirty="0" smtClean="0">
                <a:latin typeface="+mn-ea"/>
              </a:rPr>
              <a:t>에서 구현</a:t>
            </a:r>
            <a:r>
              <a:rPr lang="en-US" altLang="ko-KR" sz="13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500" dirty="0" smtClean="0">
                <a:latin typeface="+mn-ea"/>
              </a:rPr>
              <a:t>∙ DLinkedList.h, DLinkedList.c 		</a:t>
            </a:r>
            <a:r>
              <a:rPr lang="ko-KR" altLang="en-US" sz="1300" dirty="0" smtClean="0">
                <a:latin typeface="+mn-ea"/>
              </a:rPr>
              <a:t>연결 리스트 관련</a:t>
            </a:r>
            <a:r>
              <a:rPr lang="en-US" altLang="ko-KR" sz="1300" dirty="0" smtClean="0">
                <a:latin typeface="+mn-ea"/>
              </a:rPr>
              <a:t>(Chapter 04</a:t>
            </a:r>
            <a:r>
              <a:rPr lang="ko-KR" altLang="en-US" sz="1300" dirty="0" smtClean="0">
                <a:latin typeface="+mn-ea"/>
              </a:rPr>
              <a:t>에서 구현</a:t>
            </a:r>
            <a:r>
              <a:rPr lang="en-US" altLang="ko-KR" sz="13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500" dirty="0" smtClean="0">
                <a:latin typeface="+mn-ea"/>
              </a:rPr>
              <a:t>∙ </a:t>
            </a:r>
            <a:r>
              <a:rPr lang="en-US" altLang="ko-KR" sz="1500" dirty="0" err="1" smtClean="0">
                <a:latin typeface="+mn-ea"/>
              </a:rPr>
              <a:t>DFSMain.c</a:t>
            </a:r>
            <a:endParaRPr lang="ko-KR" altLang="en-US" sz="1500" dirty="0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55576" y="3025480"/>
            <a:ext cx="7416824" cy="1080120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40836" y="1471532"/>
            <a:ext cx="1139351" cy="7833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ALGraph.h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ALGraph.c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48064" y="1479090"/>
            <a:ext cx="1498744" cy="7833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ALGraphDFS.h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ALGraphDFS.c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4581128"/>
            <a:ext cx="7416824" cy="1512168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52120" y="2636912"/>
            <a:ext cx="252028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깊이 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우선 탐색의 실제 구현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2120" y="4221088"/>
            <a:ext cx="252028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구현 결과를 반영한 파일의 구성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000" dirty="0" smtClean="0">
                <a:latin typeface="+mn-ea"/>
                <a:ea typeface="+mn-ea"/>
              </a:rPr>
              <a:t>깊이 우선 탐색의</a:t>
            </a:r>
            <a:r>
              <a:rPr lang="en-US" altLang="ko-KR" sz="3000" dirty="0" smtClean="0">
                <a:latin typeface="+mn-ea"/>
                <a:ea typeface="+mn-ea"/>
              </a:rPr>
              <a:t> </a:t>
            </a:r>
            <a:r>
              <a:rPr lang="ko-KR" altLang="en-US" sz="3000" dirty="0" smtClean="0">
                <a:latin typeface="+mn-ea"/>
                <a:ea typeface="+mn-ea"/>
              </a:rPr>
              <a:t>실제 구현</a:t>
            </a:r>
            <a:r>
              <a:rPr lang="en-US" altLang="ko-KR" sz="3000" dirty="0" smtClean="0">
                <a:latin typeface="+mn-ea"/>
                <a:ea typeface="+mn-ea"/>
              </a:rPr>
              <a:t>: </a:t>
            </a:r>
            <a:r>
              <a:rPr lang="en-US" altLang="ko-KR" sz="3000" dirty="0" smtClean="0">
                <a:latin typeface="+mn-ea"/>
              </a:rPr>
              <a:t>ALGraphDFS.h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55576" y="2924944"/>
            <a:ext cx="1656184" cy="288032"/>
          </a:xfrm>
          <a:prstGeom prst="roundRect">
            <a:avLst>
              <a:gd name="adj" fmla="val 910"/>
            </a:avLst>
          </a:prstGeom>
          <a:solidFill>
            <a:schemeClr val="accent4">
              <a:lumMod val="75000"/>
              <a:alpha val="34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39552" y="1456323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정점의 이름들을 상수화</a:t>
            </a:r>
          </a:p>
          <a:p>
            <a:r>
              <a:rPr lang="pt-BR" altLang="ko-KR" sz="1200" dirty="0" smtClean="0">
                <a:latin typeface="+mn-ea"/>
              </a:rPr>
              <a:t>enum {A, B, C, D, E, F, G, H, I, J};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typedef struct _</a:t>
            </a:r>
            <a:r>
              <a:rPr lang="en-US" altLang="ko-KR" sz="1200" dirty="0" err="1" smtClean="0">
                <a:latin typeface="+mn-ea"/>
              </a:rPr>
              <a:t>ual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</a:rPr>
              <a:t>     int numV;             // </a:t>
            </a:r>
            <a:r>
              <a:rPr lang="ko-KR" altLang="en-US" sz="1200" dirty="0" smtClean="0">
                <a:latin typeface="+mn-ea"/>
              </a:rPr>
              <a:t>정점의 수</a:t>
            </a:r>
          </a:p>
          <a:p>
            <a:r>
              <a:rPr lang="en-US" altLang="ko-KR" sz="1200" dirty="0" smtClean="0">
                <a:latin typeface="+mn-ea"/>
              </a:rPr>
              <a:t>     int </a:t>
            </a:r>
            <a:r>
              <a:rPr lang="en-US" altLang="ko-KR" sz="1200" dirty="0" err="1" smtClean="0">
                <a:latin typeface="+mn-ea"/>
              </a:rPr>
              <a:t>numE</a:t>
            </a:r>
            <a:r>
              <a:rPr lang="en-US" altLang="ko-KR" sz="1200" dirty="0" smtClean="0">
                <a:latin typeface="+mn-ea"/>
              </a:rPr>
              <a:t>;             // </a:t>
            </a:r>
            <a:r>
              <a:rPr lang="ko-KR" altLang="en-US" sz="1200" dirty="0" smtClean="0">
                <a:latin typeface="+mn-ea"/>
              </a:rPr>
              <a:t>간선의 수</a:t>
            </a:r>
          </a:p>
          <a:p>
            <a:r>
              <a:rPr lang="en-US" altLang="ko-KR" sz="1200" dirty="0" smtClean="0">
                <a:latin typeface="+mn-ea"/>
              </a:rPr>
              <a:t>     List * adjList;           // </a:t>
            </a:r>
            <a:r>
              <a:rPr lang="ko-KR" altLang="en-US" sz="1200" dirty="0" smtClean="0">
                <a:latin typeface="+mn-ea"/>
              </a:rPr>
              <a:t>간선의 정보</a:t>
            </a:r>
          </a:p>
          <a:p>
            <a:r>
              <a:rPr lang="en-US" altLang="ko-KR" sz="1200" dirty="0" smtClean="0">
                <a:latin typeface="+mn-ea"/>
              </a:rPr>
              <a:t>     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int * visitInfo</a:t>
            </a:r>
            <a:r>
              <a:rPr lang="en-US" altLang="ko-KR" sz="1200" dirty="0" smtClean="0">
                <a:latin typeface="+mn-ea"/>
              </a:rPr>
              <a:t>;</a:t>
            </a:r>
          </a:p>
          <a:p>
            <a:r>
              <a:rPr lang="en-US" altLang="ko-KR" sz="1200" dirty="0" smtClean="0">
                <a:latin typeface="+mn-ea"/>
              </a:rPr>
              <a:t> } ALGraph;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// </a:t>
            </a:r>
            <a:r>
              <a:rPr lang="ko-KR" altLang="en-US" sz="1200" dirty="0" smtClean="0">
                <a:latin typeface="+mn-ea"/>
              </a:rPr>
              <a:t>그래프의 초기화</a:t>
            </a:r>
          </a:p>
          <a:p>
            <a:r>
              <a:rPr lang="fr-FR" altLang="ko-KR" sz="1200" dirty="0" smtClean="0">
                <a:latin typeface="+mn-ea"/>
              </a:rPr>
              <a:t> void GraphInit(ALGraph * pg, int nv);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// </a:t>
            </a:r>
            <a:r>
              <a:rPr lang="ko-KR" altLang="en-US" sz="1200" dirty="0" smtClean="0">
                <a:latin typeface="+mn-ea"/>
              </a:rPr>
              <a:t>그래프의 리소스 해제</a:t>
            </a:r>
          </a:p>
          <a:p>
            <a:r>
              <a:rPr lang="en-US" altLang="ko-KR" sz="1200" dirty="0" smtClean="0">
                <a:latin typeface="+mn-ea"/>
              </a:rPr>
              <a:t> void </a:t>
            </a:r>
            <a:r>
              <a:rPr lang="en-US" altLang="ko-KR" sz="1200" dirty="0" err="1" smtClean="0">
                <a:latin typeface="+mn-ea"/>
              </a:rPr>
              <a:t>GraphDestroy</a:t>
            </a:r>
            <a:r>
              <a:rPr lang="en-US" altLang="ko-KR" sz="1200" dirty="0" smtClean="0">
                <a:latin typeface="+mn-ea"/>
              </a:rPr>
              <a:t>(ALGraph * pg);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// </a:t>
            </a:r>
            <a:r>
              <a:rPr lang="ko-KR" altLang="en-US" sz="1200" dirty="0" smtClean="0">
                <a:latin typeface="+mn-ea"/>
              </a:rPr>
              <a:t>간선의 추가</a:t>
            </a:r>
          </a:p>
          <a:p>
            <a:r>
              <a:rPr lang="en-US" altLang="ko-KR" sz="1200" dirty="0" smtClean="0">
                <a:latin typeface="+mn-ea"/>
              </a:rPr>
              <a:t> void </a:t>
            </a:r>
            <a:r>
              <a:rPr lang="en-US" altLang="ko-KR" sz="1200" dirty="0" err="1" smtClean="0">
                <a:latin typeface="+mn-ea"/>
              </a:rPr>
              <a:t>AddEdge</a:t>
            </a:r>
            <a:r>
              <a:rPr lang="en-US" altLang="ko-KR" sz="1200" dirty="0" smtClean="0">
                <a:latin typeface="+mn-ea"/>
              </a:rPr>
              <a:t>(ALGraph * pg, int </a:t>
            </a:r>
            <a:r>
              <a:rPr lang="en-US" altLang="ko-KR" sz="1200" dirty="0" err="1" smtClean="0">
                <a:latin typeface="+mn-ea"/>
              </a:rPr>
              <a:t>fromV</a:t>
            </a:r>
            <a:r>
              <a:rPr lang="en-US" altLang="ko-KR" sz="1200" dirty="0" smtClean="0">
                <a:latin typeface="+mn-ea"/>
              </a:rPr>
              <a:t>, int </a:t>
            </a:r>
            <a:r>
              <a:rPr lang="en-US" altLang="ko-KR" sz="1200" dirty="0" err="1" smtClean="0">
                <a:latin typeface="+mn-ea"/>
              </a:rPr>
              <a:t>toV</a:t>
            </a:r>
            <a:r>
              <a:rPr lang="en-US" altLang="ko-KR" sz="1200" dirty="0" smtClean="0">
                <a:latin typeface="+mn-ea"/>
              </a:rPr>
              <a:t>);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// </a:t>
            </a:r>
            <a:r>
              <a:rPr lang="ko-KR" altLang="en-US" sz="1200" dirty="0" smtClean="0">
                <a:latin typeface="+mn-ea"/>
              </a:rPr>
              <a:t>간선의 정보 출력</a:t>
            </a:r>
          </a:p>
          <a:p>
            <a:r>
              <a:rPr lang="en-US" altLang="ko-KR" sz="1200" dirty="0" smtClean="0">
                <a:latin typeface="+mn-ea"/>
              </a:rPr>
              <a:t> void </a:t>
            </a:r>
            <a:r>
              <a:rPr lang="en-US" altLang="ko-KR" sz="1200" dirty="0" err="1" smtClean="0">
                <a:latin typeface="+mn-ea"/>
              </a:rPr>
              <a:t>ShowGraphEdgeInfo</a:t>
            </a:r>
            <a:r>
              <a:rPr lang="en-US" altLang="ko-KR" sz="1200" dirty="0" smtClean="0">
                <a:latin typeface="+mn-ea"/>
              </a:rPr>
              <a:t>(ALGraph * pg);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// </a:t>
            </a:r>
            <a:r>
              <a:rPr lang="ko-KR" altLang="en-US" sz="1200" dirty="0" smtClean="0">
                <a:latin typeface="+mn-ea"/>
              </a:rPr>
              <a:t>정점의 정보 출력</a:t>
            </a:r>
            <a:r>
              <a:rPr lang="en-US" altLang="ko-KR" sz="1200" dirty="0" smtClean="0">
                <a:latin typeface="+mn-ea"/>
              </a:rPr>
              <a:t>: Depth First Search </a:t>
            </a:r>
            <a:r>
              <a:rPr lang="ko-KR" altLang="en-US" sz="1200" dirty="0" smtClean="0">
                <a:latin typeface="+mn-ea"/>
              </a:rPr>
              <a:t>기반</a:t>
            </a:r>
          </a:p>
          <a:p>
            <a:r>
              <a:rPr lang="en-US" altLang="ko-KR" sz="1200" dirty="0" smtClean="0">
                <a:latin typeface="+mn-ea"/>
              </a:rPr>
              <a:t> void DFShowGraphVertex(ALGraph * pg, int startV);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63688" y="2996952"/>
            <a:ext cx="25202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탐색과정에서 탐색이 진행된 </a:t>
            </a:r>
            <a:endParaRPr lang="en-US" altLang="ko-KR" sz="1200" dirty="0" smtClean="0">
              <a:solidFill>
                <a:srgbClr val="0033CC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정점 정보를 담기 위한 멤버 추가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</a:t>
            </a:r>
            <a:endParaRPr lang="ko-KR" altLang="en-US" sz="1200" dirty="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4911"/>
            <a:ext cx="4176464" cy="1867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void </a:t>
            </a:r>
            <a:r>
              <a:rPr lang="en-US" altLang="ko-KR" sz="1100" dirty="0" err="1" smtClean="0">
                <a:solidFill>
                  <a:srgbClr val="002060"/>
                </a:solidFill>
                <a:latin typeface="+mn-ea"/>
              </a:rPr>
              <a:t>GraphInit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(ALGraph * pg, int </a:t>
            </a:r>
            <a:r>
              <a:rPr lang="en-US" altLang="ko-KR" sz="1100" dirty="0" err="1" smtClean="0">
                <a:solidFill>
                  <a:srgbClr val="002060"/>
                </a:solidFill>
                <a:latin typeface="+mn-ea"/>
              </a:rPr>
              <a:t>nv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1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    . . . .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    // 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정점의 수를 길이로 하여 배열을 할당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    pg-&gt;visitInfo = (int *)malloc(sizeof(int) * pg-&gt;numV);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    // 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배열의 모든 요소를 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0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으로 초기화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!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    memset(pg-&gt;visitInfo, 0, sizeof(int) * pg-&gt;numV);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}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2000" y="4441175"/>
            <a:ext cx="277281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void </a:t>
            </a:r>
            <a:r>
              <a:rPr lang="en-US" altLang="ko-KR" sz="1100" dirty="0" err="1" smtClean="0">
                <a:solidFill>
                  <a:srgbClr val="002060"/>
                </a:solidFill>
                <a:latin typeface="+mn-ea"/>
              </a:rPr>
              <a:t>GraphDestroy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(ALGraph * pg)</a:t>
            </a:r>
            <a:endParaRPr lang="ko-KR" altLang="en-US" sz="11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    . . . .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    // 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할당된 배열의 소멸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!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    if(pg-&gt;visitInfo != NULL)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        free(pg-&gt;visitInfo);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}</a:t>
            </a:r>
            <a:endParaRPr lang="ko-KR" altLang="en-US" sz="11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8144" y="1744288"/>
            <a:ext cx="252028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멤버 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visitInfo 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관련 추가 코드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8144" y="4048544"/>
            <a:ext cx="252028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멤버 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visitInfo 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관련 추가 코드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340768"/>
            <a:ext cx="2952328" cy="576064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91880" y="1357318"/>
            <a:ext cx="23762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정점의 이름을 결정하는 방법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000" dirty="0" smtClean="0">
                <a:latin typeface="+mn-ea"/>
                <a:ea typeface="+mn-ea"/>
              </a:rPr>
              <a:t>깊이 우선 탐색의</a:t>
            </a:r>
            <a:r>
              <a:rPr lang="en-US" altLang="ko-KR" sz="3000" dirty="0" smtClean="0">
                <a:latin typeface="+mn-ea"/>
                <a:ea typeface="+mn-ea"/>
              </a:rPr>
              <a:t> </a:t>
            </a:r>
            <a:r>
              <a:rPr lang="ko-KR" altLang="en-US" sz="3000" dirty="0" smtClean="0">
                <a:latin typeface="+mn-ea"/>
                <a:ea typeface="+mn-ea"/>
              </a:rPr>
              <a:t>실제 구현</a:t>
            </a:r>
            <a:r>
              <a:rPr lang="en-US" altLang="ko-KR" sz="3000" dirty="0" smtClean="0">
                <a:latin typeface="+mn-ea"/>
                <a:ea typeface="+mn-ea"/>
              </a:rPr>
              <a:t>: Helper Func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124239"/>
            <a:ext cx="6408712" cy="25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int VisitVertex(ALGraph * pg, int visitV)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{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if(pg-&gt;visitInfo[visitV] == 0) 	    // visitV</a:t>
            </a:r>
            <a:r>
              <a:rPr lang="ko-KR" altLang="en-US" sz="1300" dirty="0" smtClean="0">
                <a:latin typeface="+mn-ea"/>
              </a:rPr>
              <a:t>에 처음 방문일 때 </a:t>
            </a:r>
            <a:r>
              <a:rPr lang="en-US" altLang="ko-KR" sz="1300" dirty="0" smtClean="0">
                <a:latin typeface="+mn-ea"/>
              </a:rPr>
              <a:t>'</a:t>
            </a:r>
            <a:r>
              <a:rPr lang="ko-KR" altLang="en-US" sz="1300" dirty="0" smtClean="0">
                <a:latin typeface="+mn-ea"/>
              </a:rPr>
              <a:t>참</a:t>
            </a:r>
            <a:r>
              <a:rPr lang="en-US" altLang="ko-KR" sz="1300" dirty="0" smtClean="0">
                <a:latin typeface="+mn-ea"/>
              </a:rPr>
              <a:t>'</a:t>
            </a:r>
            <a:r>
              <a:rPr lang="ko-KR" altLang="en-US" sz="1300" dirty="0" smtClean="0">
                <a:latin typeface="+mn-ea"/>
              </a:rPr>
              <a:t>인 </a:t>
            </a:r>
            <a:r>
              <a:rPr lang="en-US" altLang="ko-KR" sz="1300" dirty="0" smtClean="0">
                <a:latin typeface="+mn-ea"/>
              </a:rPr>
              <a:t>if</a:t>
            </a:r>
            <a:r>
              <a:rPr lang="ko-KR" altLang="en-US" sz="1300" dirty="0" smtClean="0">
                <a:latin typeface="+mn-ea"/>
              </a:rPr>
              <a:t>문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{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solidFill>
                  <a:srgbClr val="0033CC"/>
                </a:solidFill>
                <a:latin typeface="+mn-ea"/>
              </a:rPr>
              <a:t>        </a:t>
            </a:r>
            <a:r>
              <a:rPr lang="en-US" altLang="ko-KR" sz="1300" dirty="0" smtClean="0">
                <a:solidFill>
                  <a:srgbClr val="C00000"/>
                </a:solidFill>
                <a:latin typeface="+mn-ea"/>
              </a:rPr>
              <a:t>pg-&gt;visitInfo[visitV] = 1; </a:t>
            </a:r>
            <a:r>
              <a:rPr lang="en-US" altLang="ko-KR" sz="1300" dirty="0" smtClean="0">
                <a:latin typeface="+mn-ea"/>
              </a:rPr>
              <a:t>	    // visitV</a:t>
            </a:r>
            <a:r>
              <a:rPr lang="ko-KR" altLang="en-US" sz="1300" dirty="0" smtClean="0">
                <a:latin typeface="+mn-ea"/>
              </a:rPr>
              <a:t>에 방문한 것으로 기록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printf("%c ", visitV + 65);   	    // </a:t>
            </a:r>
            <a:r>
              <a:rPr lang="ko-KR" altLang="en-US" sz="1300" dirty="0" smtClean="0">
                <a:latin typeface="+mn-ea"/>
              </a:rPr>
              <a:t>방문한 정점의 이름을 출력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return TRUE; 	    // </a:t>
            </a:r>
            <a:r>
              <a:rPr lang="ko-KR" altLang="en-US" sz="1300" dirty="0" smtClean="0">
                <a:latin typeface="+mn-ea"/>
              </a:rPr>
              <a:t>방문 성공</a:t>
            </a:r>
            <a:r>
              <a:rPr lang="en-US" altLang="ko-KR" sz="1300" dirty="0" smtClean="0">
                <a:latin typeface="+mn-ea"/>
              </a:rPr>
              <a:t>!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}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return FALSE; 	    // </a:t>
            </a:r>
            <a:r>
              <a:rPr lang="ko-KR" altLang="en-US" sz="1300" dirty="0" smtClean="0">
                <a:latin typeface="+mn-ea"/>
              </a:rPr>
              <a:t>방문 실패</a:t>
            </a:r>
            <a:r>
              <a:rPr lang="en-US" altLang="ko-KR" sz="1300" dirty="0" smtClean="0">
                <a:latin typeface="+mn-ea"/>
              </a:rPr>
              <a:t>!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}</a:t>
            </a:r>
            <a:endParaRPr lang="ko-KR" altLang="en-US" sz="13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3024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방문한 정점의 정보를 기록 및 출력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4976383"/>
            <a:ext cx="7560840" cy="828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DFShowGraphVertex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함수의 구현에 필요한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, DFShowGraphVertex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함수 내에서 호출이 되는 함수로써 방문한 정점의 정보를 그래프의 멤버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visitInfo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가 가리키는 배열에 등록하는 기능을 제공한다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 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4365104"/>
            <a:ext cx="36724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이미 방문한 정점이라면 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FALSE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가 반환된다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Autofit/>
          </a:bodyPr>
          <a:lstStyle/>
          <a:p>
            <a:r>
              <a:rPr lang="ko-KR" altLang="en-US" sz="2600" dirty="0" smtClean="0">
                <a:latin typeface="+mn-ea"/>
                <a:ea typeface="+mn-ea"/>
              </a:rPr>
              <a:t>깊이 우선 탐색의</a:t>
            </a:r>
            <a:r>
              <a:rPr lang="en-US" altLang="ko-KR" sz="2600" dirty="0" smtClean="0">
                <a:latin typeface="+mn-ea"/>
                <a:ea typeface="+mn-ea"/>
              </a:rPr>
              <a:t> </a:t>
            </a:r>
            <a:r>
              <a:rPr lang="ko-KR" altLang="en-US" sz="2600" dirty="0" smtClean="0">
                <a:latin typeface="+mn-ea"/>
                <a:ea typeface="+mn-ea"/>
              </a:rPr>
              <a:t>실제 구현</a:t>
            </a:r>
            <a:r>
              <a:rPr lang="en-US" altLang="ko-KR" sz="2600" dirty="0" smtClean="0">
                <a:latin typeface="+mn-ea"/>
                <a:ea typeface="+mn-ea"/>
              </a:rPr>
              <a:t>: DFShow~ </a:t>
            </a:r>
            <a:r>
              <a:rPr lang="ko-KR" altLang="en-US" sz="2600" dirty="0" smtClean="0">
                <a:latin typeface="+mn-ea"/>
                <a:ea typeface="+mn-ea"/>
              </a:rPr>
              <a:t>함수의 정의</a:t>
            </a:r>
            <a:endParaRPr lang="ko-KR" altLang="en-US" sz="26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99592" y="1700808"/>
            <a:ext cx="4176464" cy="288032"/>
          </a:xfrm>
          <a:prstGeom prst="roundRect">
            <a:avLst>
              <a:gd name="adj" fmla="val 910"/>
            </a:avLst>
          </a:prstGeom>
          <a:solidFill>
            <a:srgbClr val="0070C0">
              <a:alpha val="18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99593" y="5805264"/>
            <a:ext cx="4176464" cy="288032"/>
          </a:xfrm>
          <a:prstGeom prst="roundRect">
            <a:avLst>
              <a:gd name="adj" fmla="val 910"/>
            </a:avLst>
          </a:prstGeom>
          <a:solidFill>
            <a:srgbClr val="0070C0">
              <a:alpha val="18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9592" y="2636912"/>
            <a:ext cx="4176464" cy="1296144"/>
          </a:xfrm>
          <a:prstGeom prst="roundRect">
            <a:avLst>
              <a:gd name="adj" fmla="val 910"/>
            </a:avLst>
          </a:prstGeom>
          <a:solidFill>
            <a:srgbClr val="0070C0">
              <a:alpha val="18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99592" y="4077072"/>
            <a:ext cx="4176464" cy="1512168"/>
          </a:xfrm>
          <a:prstGeom prst="roundRect">
            <a:avLst>
              <a:gd name="adj" fmla="val 910"/>
            </a:avLst>
          </a:prstGeom>
          <a:solidFill>
            <a:srgbClr val="0070C0">
              <a:alpha val="18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1560" y="1184005"/>
            <a:ext cx="4680520" cy="5184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void DFShowGraphVertex(ALGraph * pg, int startV)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{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</a:t>
            </a:r>
            <a:r>
              <a:rPr lang="en-US" altLang="ko-KR" sz="1300" i="1" dirty="0" smtClean="0">
                <a:solidFill>
                  <a:srgbClr val="0033CC"/>
                </a:solidFill>
                <a:latin typeface="+mn-ea"/>
              </a:rPr>
              <a:t>. . . . </a:t>
            </a:r>
            <a:r>
              <a:rPr lang="ko-KR" altLang="en-US" sz="1300" i="1" dirty="0" smtClean="0">
                <a:solidFill>
                  <a:srgbClr val="0033CC"/>
                </a:solidFill>
                <a:latin typeface="+mn-ea"/>
              </a:rPr>
              <a:t>초기화 영역 </a:t>
            </a:r>
            <a:r>
              <a:rPr lang="en-US" altLang="ko-KR" sz="1300" i="1" dirty="0" smtClean="0">
                <a:solidFill>
                  <a:srgbClr val="0033CC"/>
                </a:solidFill>
                <a:latin typeface="+mn-ea"/>
              </a:rPr>
              <a:t>. . . . 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while(LFirst(&amp;(pg-&gt;adjList[visitV]), &amp;nextV) == TRUE)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{        </a:t>
            </a:r>
            <a:endParaRPr lang="ko-KR" altLang="en-US" sz="1300" dirty="0" smtClean="0">
              <a:latin typeface="+mn-ea"/>
            </a:endParaRP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int visitFlag = FALSE;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if(VisitVertex(pg, nextV) == TRUE) { 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. . . . 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} else { 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. . . . 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}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if(visitFlag == FALSE) {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if(SIsEmpty(&amp;stack) == TRUE)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    break;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else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    visitV = SPop(&amp;stack);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}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}</a:t>
            </a:r>
          </a:p>
          <a:p>
            <a:pPr>
              <a:lnSpc>
                <a:spcPts val="1900"/>
              </a:lnSpc>
            </a:pPr>
            <a:r>
              <a:rPr lang="en-US" altLang="ko-KR" sz="1300" i="1" dirty="0" smtClean="0">
                <a:solidFill>
                  <a:srgbClr val="0033CC"/>
                </a:solidFill>
                <a:latin typeface="+mn-ea"/>
              </a:rPr>
              <a:t>    . . . . </a:t>
            </a:r>
            <a:r>
              <a:rPr lang="ko-KR" altLang="en-US" sz="1300" i="1" dirty="0" smtClean="0">
                <a:solidFill>
                  <a:srgbClr val="0033CC"/>
                </a:solidFill>
                <a:latin typeface="+mn-ea"/>
              </a:rPr>
              <a:t>마무리 영역 </a:t>
            </a:r>
            <a:r>
              <a:rPr lang="en-US" altLang="ko-KR" sz="1300" i="1" dirty="0" smtClean="0">
                <a:solidFill>
                  <a:srgbClr val="0033CC"/>
                </a:solidFill>
                <a:latin typeface="+mn-ea"/>
              </a:rPr>
              <a:t>. . . . 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}</a:t>
            </a:r>
            <a:endParaRPr lang="ko-KR" altLang="en-US" sz="13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54148" y="1830099"/>
            <a:ext cx="2016224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200" dirty="0" smtClean="0">
                <a:latin typeface="+mn-ea"/>
              </a:rPr>
              <a:t>Stack stack;</a:t>
            </a:r>
          </a:p>
          <a:p>
            <a:pPr>
              <a:lnSpc>
                <a:spcPts val="1900"/>
              </a:lnSpc>
            </a:pPr>
            <a:r>
              <a:rPr lang="en-US" altLang="ko-KR" sz="1200" dirty="0" smtClean="0">
                <a:latin typeface="+mn-ea"/>
              </a:rPr>
              <a:t>int visitV = startV;</a:t>
            </a:r>
          </a:p>
          <a:p>
            <a:pPr>
              <a:lnSpc>
                <a:spcPts val="1900"/>
              </a:lnSpc>
            </a:pPr>
            <a:r>
              <a:rPr lang="en-US" altLang="ko-KR" sz="1200" dirty="0" smtClean="0">
                <a:latin typeface="+mn-ea"/>
              </a:rPr>
              <a:t>int nextV;</a:t>
            </a:r>
          </a:p>
          <a:p>
            <a:pPr>
              <a:lnSpc>
                <a:spcPts val="1900"/>
              </a:lnSpc>
            </a:pPr>
            <a:r>
              <a:rPr lang="en-US" altLang="ko-KR" sz="1200" dirty="0" smtClean="0">
                <a:latin typeface="+mn-ea"/>
              </a:rPr>
              <a:t>StackInit(&amp;stack);</a:t>
            </a:r>
            <a:endParaRPr lang="ko-KR" altLang="en-US" sz="1200" dirty="0" smtClean="0">
              <a:latin typeface="+mn-ea"/>
            </a:endParaRPr>
          </a:p>
          <a:p>
            <a:pPr>
              <a:lnSpc>
                <a:spcPts val="1900"/>
              </a:lnSpc>
            </a:pPr>
            <a:r>
              <a:rPr lang="en-US" altLang="ko-KR" sz="1200" dirty="0" smtClean="0">
                <a:latin typeface="+mn-ea"/>
              </a:rPr>
              <a:t>VisitVertex(pg, visitV);</a:t>
            </a:r>
            <a:endParaRPr lang="ko-KR" altLang="en-US" sz="1200" dirty="0" smtClean="0">
              <a:latin typeface="+mn-ea"/>
            </a:endParaRPr>
          </a:p>
          <a:p>
            <a:pPr>
              <a:lnSpc>
                <a:spcPts val="1900"/>
              </a:lnSpc>
            </a:pPr>
            <a:r>
              <a:rPr lang="en-US" altLang="ko-KR" sz="1200" dirty="0" smtClean="0">
                <a:latin typeface="+mn-ea"/>
              </a:rPr>
              <a:t>SPush(&amp;stack, visitV);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04791" y="5085184"/>
            <a:ext cx="3204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memset(</a:t>
            </a:r>
          </a:p>
          <a:p>
            <a:r>
              <a:rPr lang="en-US" altLang="ko-KR" sz="1200" dirty="0" smtClean="0">
                <a:latin typeface="+mn-ea"/>
              </a:rPr>
              <a:t>    pg-&gt;visitInfo, 0, sizeof(int) * pg-&gt;numV);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572000" y="1448904"/>
            <a:ext cx="3609009" cy="2411896"/>
          </a:xfrm>
          <a:custGeom>
            <a:avLst/>
            <a:gdLst>
              <a:gd name="connsiteX0" fmla="*/ 0 w 3609009"/>
              <a:gd name="connsiteY0" fmla="*/ 379896 h 2411896"/>
              <a:gd name="connsiteX1" fmla="*/ 1232452 w 3609009"/>
              <a:gd name="connsiteY1" fmla="*/ 379896 h 2411896"/>
              <a:gd name="connsiteX2" fmla="*/ 1762539 w 3609009"/>
              <a:gd name="connsiteY2" fmla="*/ 8835 h 2411896"/>
              <a:gd name="connsiteX3" fmla="*/ 3101009 w 3609009"/>
              <a:gd name="connsiteY3" fmla="*/ 326887 h 2411896"/>
              <a:gd name="connsiteX4" fmla="*/ 3498574 w 3609009"/>
              <a:gd name="connsiteY4" fmla="*/ 1638853 h 2411896"/>
              <a:gd name="connsiteX5" fmla="*/ 2438400 w 3609009"/>
              <a:gd name="connsiteY5" fmla="*/ 2407479 h 2411896"/>
              <a:gd name="connsiteX6" fmla="*/ 954157 w 3609009"/>
              <a:gd name="connsiteY6" fmla="*/ 1665357 h 2411896"/>
              <a:gd name="connsiteX7" fmla="*/ 1272209 w 3609009"/>
              <a:gd name="connsiteY7" fmla="*/ 379896 h 241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9009" h="2411896">
                <a:moveTo>
                  <a:pt x="0" y="379896"/>
                </a:moveTo>
                <a:cubicBezTo>
                  <a:pt x="469348" y="410817"/>
                  <a:pt x="938696" y="441739"/>
                  <a:pt x="1232452" y="379896"/>
                </a:cubicBezTo>
                <a:cubicBezTo>
                  <a:pt x="1526208" y="318053"/>
                  <a:pt x="1451113" y="17670"/>
                  <a:pt x="1762539" y="8835"/>
                </a:cubicBezTo>
                <a:cubicBezTo>
                  <a:pt x="2073965" y="0"/>
                  <a:pt x="2811670" y="55217"/>
                  <a:pt x="3101009" y="326887"/>
                </a:cubicBezTo>
                <a:cubicBezTo>
                  <a:pt x="3390348" y="598557"/>
                  <a:pt x="3609009" y="1292088"/>
                  <a:pt x="3498574" y="1638853"/>
                </a:cubicBezTo>
                <a:cubicBezTo>
                  <a:pt x="3388139" y="1985618"/>
                  <a:pt x="2862469" y="2403062"/>
                  <a:pt x="2438400" y="2407479"/>
                </a:cubicBezTo>
                <a:cubicBezTo>
                  <a:pt x="2014331" y="2411896"/>
                  <a:pt x="1148522" y="2003287"/>
                  <a:pt x="954157" y="1665357"/>
                </a:cubicBezTo>
                <a:cubicBezTo>
                  <a:pt x="759792" y="1327427"/>
                  <a:pt x="1016000" y="853661"/>
                  <a:pt x="1272209" y="379896"/>
                </a:cubicBezTo>
              </a:path>
            </a:pathLst>
          </a:custGeom>
          <a:ln w="19050">
            <a:solidFill>
              <a:schemeClr val="accent4">
                <a:lumMod val="50000"/>
              </a:schemeClr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자유형 15"/>
          <p:cNvSpPr/>
          <p:nvPr/>
        </p:nvSpPr>
        <p:spPr>
          <a:xfrm>
            <a:off x="4644008" y="4898887"/>
            <a:ext cx="3874052" cy="1062382"/>
          </a:xfrm>
          <a:custGeom>
            <a:avLst/>
            <a:gdLst>
              <a:gd name="connsiteX0" fmla="*/ 0 w 3874052"/>
              <a:gd name="connsiteY0" fmla="*/ 1024835 h 1062382"/>
              <a:gd name="connsiteX1" fmla="*/ 503583 w 3874052"/>
              <a:gd name="connsiteY1" fmla="*/ 998330 h 1062382"/>
              <a:gd name="connsiteX2" fmla="*/ 649357 w 3874052"/>
              <a:gd name="connsiteY2" fmla="*/ 640522 h 1062382"/>
              <a:gd name="connsiteX3" fmla="*/ 583096 w 3874052"/>
              <a:gd name="connsiteY3" fmla="*/ 70678 h 1062382"/>
              <a:gd name="connsiteX4" fmla="*/ 1908313 w 3874052"/>
              <a:gd name="connsiteY4" fmla="*/ 216452 h 1062382"/>
              <a:gd name="connsiteX5" fmla="*/ 3498574 w 3874052"/>
              <a:gd name="connsiteY5" fmla="*/ 97183 h 1062382"/>
              <a:gd name="connsiteX6" fmla="*/ 3816626 w 3874052"/>
              <a:gd name="connsiteY6" fmla="*/ 547756 h 1062382"/>
              <a:gd name="connsiteX7" fmla="*/ 3154018 w 3874052"/>
              <a:gd name="connsiteY7" fmla="*/ 918817 h 1062382"/>
              <a:gd name="connsiteX8" fmla="*/ 1577009 w 3874052"/>
              <a:gd name="connsiteY8" fmla="*/ 812800 h 1062382"/>
              <a:gd name="connsiteX9" fmla="*/ 636105 w 3874052"/>
              <a:gd name="connsiteY9" fmla="*/ 680278 h 106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4052" h="1062382">
                <a:moveTo>
                  <a:pt x="0" y="1024835"/>
                </a:moveTo>
                <a:cubicBezTo>
                  <a:pt x="197678" y="1043608"/>
                  <a:pt x="395357" y="1062382"/>
                  <a:pt x="503583" y="998330"/>
                </a:cubicBezTo>
                <a:cubicBezTo>
                  <a:pt x="611809" y="934278"/>
                  <a:pt x="636105" y="795131"/>
                  <a:pt x="649357" y="640522"/>
                </a:cubicBezTo>
                <a:cubicBezTo>
                  <a:pt x="662609" y="485913"/>
                  <a:pt x="373270" y="141356"/>
                  <a:pt x="583096" y="70678"/>
                </a:cubicBezTo>
                <a:cubicBezTo>
                  <a:pt x="792922" y="0"/>
                  <a:pt x="1422400" y="212035"/>
                  <a:pt x="1908313" y="216452"/>
                </a:cubicBezTo>
                <a:cubicBezTo>
                  <a:pt x="2394226" y="220870"/>
                  <a:pt x="3180522" y="41966"/>
                  <a:pt x="3498574" y="97183"/>
                </a:cubicBezTo>
                <a:cubicBezTo>
                  <a:pt x="3816626" y="152400"/>
                  <a:pt x="3874052" y="410817"/>
                  <a:pt x="3816626" y="547756"/>
                </a:cubicBezTo>
                <a:cubicBezTo>
                  <a:pt x="3759200" y="684695"/>
                  <a:pt x="3527287" y="874643"/>
                  <a:pt x="3154018" y="918817"/>
                </a:cubicBezTo>
                <a:cubicBezTo>
                  <a:pt x="2780749" y="962991"/>
                  <a:pt x="1996661" y="852556"/>
                  <a:pt x="1577009" y="812800"/>
                </a:cubicBezTo>
                <a:cubicBezTo>
                  <a:pt x="1157357" y="773044"/>
                  <a:pt x="896731" y="726661"/>
                  <a:pt x="636105" y="680278"/>
                </a:cubicBezTo>
              </a:path>
            </a:pathLst>
          </a:custGeom>
          <a:ln w="19050">
            <a:solidFill>
              <a:schemeClr val="accent4">
                <a:lumMod val="50000"/>
              </a:schemeClr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56580" y="2757722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시작 정점 방문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76256" y="3212976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시작 정점 떠나면서 스택으로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3728" y="4525670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스택이 비면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 </a:t>
            </a: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종료</a:t>
            </a:r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75656" y="2053480"/>
            <a:ext cx="2808312" cy="36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연결된 정점의 정보를 얻어서</a:t>
            </a:r>
            <a:r>
              <a:rPr lang="en-US" altLang="ko-KR" sz="13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91680" y="2845568"/>
            <a:ext cx="2808312" cy="36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방문을 시도했는데 방문에 성공하면</a:t>
            </a:r>
            <a:endParaRPr lang="en-US" altLang="ko-KR" sz="13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1680" y="3349624"/>
            <a:ext cx="302433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방문을 시도했는데 방문한적 있는 곳이라면</a:t>
            </a:r>
            <a:endParaRPr lang="en-US" altLang="ko-KR" sz="13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0312" y="4044697"/>
            <a:ext cx="3024336" cy="36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연결된 정점과의 방문이 모두 완료되었다면</a:t>
            </a:r>
            <a:r>
              <a:rPr lang="en-US" altLang="ko-KR" sz="13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,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23728" y="5229200"/>
            <a:ext cx="3024336" cy="36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되돌아 가기 위한 </a:t>
            </a:r>
            <a:r>
              <a:rPr lang="en-US" altLang="ko-KR" sz="13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POP </a:t>
            </a:r>
            <a:r>
              <a:rPr lang="ko-KR" altLang="en-US" sz="13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연산</a:t>
            </a:r>
            <a:r>
              <a:rPr lang="en-US" altLang="ko-KR" sz="13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Autofit/>
          </a:bodyPr>
          <a:lstStyle/>
          <a:p>
            <a:r>
              <a:rPr lang="ko-KR" altLang="en-US" sz="2600" dirty="0" smtClean="0">
                <a:latin typeface="+mn-ea"/>
                <a:ea typeface="+mn-ea"/>
              </a:rPr>
              <a:t>깊이 우선 탐색의</a:t>
            </a:r>
            <a:r>
              <a:rPr lang="en-US" altLang="ko-KR" sz="2600" dirty="0" smtClean="0">
                <a:latin typeface="+mn-ea"/>
                <a:ea typeface="+mn-ea"/>
              </a:rPr>
              <a:t> </a:t>
            </a:r>
            <a:r>
              <a:rPr lang="ko-KR" altLang="en-US" sz="2600" dirty="0" smtClean="0">
                <a:latin typeface="+mn-ea"/>
                <a:ea typeface="+mn-ea"/>
              </a:rPr>
              <a:t>실제 구현</a:t>
            </a:r>
            <a:r>
              <a:rPr lang="en-US" altLang="ko-KR" sz="2600" dirty="0" smtClean="0">
                <a:latin typeface="+mn-ea"/>
                <a:ea typeface="+mn-ea"/>
              </a:rPr>
              <a:t>: DFShow~ </a:t>
            </a:r>
            <a:r>
              <a:rPr lang="ko-KR" altLang="en-US" sz="2600" dirty="0" smtClean="0">
                <a:latin typeface="+mn-ea"/>
                <a:ea typeface="+mn-ea"/>
              </a:rPr>
              <a:t>함수의 정의</a:t>
            </a:r>
            <a:endParaRPr lang="ko-KR" altLang="en-US" sz="26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1184005"/>
            <a:ext cx="4680520" cy="5184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void DFShowGraphVertex(ALGraph * pg, int startV)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{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</a:t>
            </a:r>
            <a:r>
              <a:rPr lang="en-US" altLang="ko-KR" sz="1300" i="1" dirty="0" smtClean="0">
                <a:solidFill>
                  <a:srgbClr val="0033CC"/>
                </a:solidFill>
                <a:latin typeface="+mn-ea"/>
              </a:rPr>
              <a:t>. . . . </a:t>
            </a:r>
            <a:r>
              <a:rPr lang="ko-KR" altLang="en-US" sz="1300" i="1" dirty="0" smtClean="0">
                <a:solidFill>
                  <a:srgbClr val="0033CC"/>
                </a:solidFill>
                <a:latin typeface="+mn-ea"/>
              </a:rPr>
              <a:t>초기화 영역 </a:t>
            </a:r>
            <a:r>
              <a:rPr lang="en-US" altLang="ko-KR" sz="1300" i="1" dirty="0" smtClean="0">
                <a:solidFill>
                  <a:srgbClr val="0033CC"/>
                </a:solidFill>
                <a:latin typeface="+mn-ea"/>
              </a:rPr>
              <a:t>. . . . 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while(LFirst(&amp;(pg-&gt;adjList[visitV]), &amp;nextV) == TRUE)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{        </a:t>
            </a:r>
            <a:endParaRPr lang="ko-KR" altLang="en-US" sz="1300" dirty="0" smtClean="0">
              <a:latin typeface="+mn-ea"/>
            </a:endParaRP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int visitFlag = FALSE;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if(VisitVertex(pg, nextV) == TRUE) { 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. . . . 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} else { 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. . . . 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}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if(visitFlag == FALSE) {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if(SIsEmpty(&amp;stack) == TRUE)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    break;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else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    visitV = SPop(&amp;stack);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}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}</a:t>
            </a:r>
          </a:p>
          <a:p>
            <a:pPr>
              <a:lnSpc>
                <a:spcPts val="1900"/>
              </a:lnSpc>
            </a:pPr>
            <a:r>
              <a:rPr lang="en-US" altLang="ko-KR" sz="1300" i="1" dirty="0" smtClean="0">
                <a:solidFill>
                  <a:srgbClr val="0033CC"/>
                </a:solidFill>
                <a:latin typeface="+mn-ea"/>
              </a:rPr>
              <a:t>    . . . . </a:t>
            </a:r>
            <a:r>
              <a:rPr lang="ko-KR" altLang="en-US" sz="1300" i="1" dirty="0" smtClean="0">
                <a:solidFill>
                  <a:srgbClr val="0033CC"/>
                </a:solidFill>
                <a:latin typeface="+mn-ea"/>
              </a:rPr>
              <a:t>마무리 영역 </a:t>
            </a:r>
            <a:r>
              <a:rPr lang="en-US" altLang="ko-KR" sz="1300" i="1" dirty="0" smtClean="0">
                <a:solidFill>
                  <a:srgbClr val="0033CC"/>
                </a:solidFill>
                <a:latin typeface="+mn-ea"/>
              </a:rPr>
              <a:t>. . . . 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}</a:t>
            </a:r>
            <a:endParaRPr lang="ko-KR" altLang="en-US" sz="13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1680" y="2845568"/>
            <a:ext cx="2808312" cy="36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방문을 시도했는데 방문에 성공하면</a:t>
            </a:r>
            <a:endParaRPr lang="en-US" altLang="ko-KR" sz="13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1680" y="3349624"/>
            <a:ext cx="302433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방문을 시도했는데 방문한적 있는 곳이라면</a:t>
            </a:r>
            <a:endParaRPr lang="en-US" altLang="ko-KR" sz="13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43608" y="3429000"/>
            <a:ext cx="4176464" cy="360040"/>
          </a:xfrm>
          <a:prstGeom prst="roundRect">
            <a:avLst>
              <a:gd name="adj" fmla="val 910"/>
            </a:avLst>
          </a:prstGeom>
          <a:solidFill>
            <a:srgbClr val="0070C0">
              <a:alpha val="18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43608" y="2852936"/>
            <a:ext cx="4176464" cy="360040"/>
          </a:xfrm>
          <a:prstGeom prst="roundRect">
            <a:avLst>
              <a:gd name="adj" fmla="val 910"/>
            </a:avLst>
          </a:prstGeom>
          <a:solidFill>
            <a:srgbClr val="0070C0">
              <a:alpha val="18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724128" y="2199553"/>
            <a:ext cx="2088232" cy="725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SPush(&amp;stack, visitV);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visitV = nextV;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visitFlag = TRUE;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88024" y="4005064"/>
            <a:ext cx="3960440" cy="2251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while(LNext(&amp;(pg-&gt;adjList[visitV]), &amp;nextV) == TRUE)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    if(VisitVertex(pg, nextV) == TRUE)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        SPush(&amp;stack, visitV);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        visitV = nextV;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        visitFlag = TRUE;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        break;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4890052" y="1897270"/>
            <a:ext cx="2891183" cy="1413565"/>
          </a:xfrm>
          <a:custGeom>
            <a:avLst/>
            <a:gdLst>
              <a:gd name="connsiteX0" fmla="*/ 0 w 2891183"/>
              <a:gd name="connsiteY0" fmla="*/ 1110973 h 1413565"/>
              <a:gd name="connsiteX1" fmla="*/ 689113 w 2891183"/>
              <a:gd name="connsiteY1" fmla="*/ 1097721 h 1413565"/>
              <a:gd name="connsiteX2" fmla="*/ 424070 w 2891183"/>
              <a:gd name="connsiteY2" fmla="*/ 686904 h 1413565"/>
              <a:gd name="connsiteX3" fmla="*/ 1086678 w 2891183"/>
              <a:gd name="connsiteY3" fmla="*/ 64052 h 1413565"/>
              <a:gd name="connsiteX4" fmla="*/ 2769705 w 2891183"/>
              <a:gd name="connsiteY4" fmla="*/ 302591 h 1413565"/>
              <a:gd name="connsiteX5" fmla="*/ 1815548 w 2891183"/>
              <a:gd name="connsiteY5" fmla="*/ 1283252 h 1413565"/>
              <a:gd name="connsiteX6" fmla="*/ 689113 w 2891183"/>
              <a:gd name="connsiteY6" fmla="*/ 1084469 h 141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91183" h="1413565">
                <a:moveTo>
                  <a:pt x="0" y="1110973"/>
                </a:moveTo>
                <a:cubicBezTo>
                  <a:pt x="309217" y="1139686"/>
                  <a:pt x="618435" y="1168399"/>
                  <a:pt x="689113" y="1097721"/>
                </a:cubicBezTo>
                <a:cubicBezTo>
                  <a:pt x="759791" y="1027043"/>
                  <a:pt x="357809" y="859182"/>
                  <a:pt x="424070" y="686904"/>
                </a:cubicBezTo>
                <a:cubicBezTo>
                  <a:pt x="490331" y="514626"/>
                  <a:pt x="695739" y="128104"/>
                  <a:pt x="1086678" y="64052"/>
                </a:cubicBezTo>
                <a:cubicBezTo>
                  <a:pt x="1477617" y="0"/>
                  <a:pt x="2648227" y="99391"/>
                  <a:pt x="2769705" y="302591"/>
                </a:cubicBezTo>
                <a:cubicBezTo>
                  <a:pt x="2891183" y="505791"/>
                  <a:pt x="2162313" y="1152939"/>
                  <a:pt x="1815548" y="1283252"/>
                </a:cubicBezTo>
                <a:cubicBezTo>
                  <a:pt x="1468783" y="1413565"/>
                  <a:pt x="1078948" y="1249017"/>
                  <a:pt x="689113" y="1084469"/>
                </a:cubicBezTo>
              </a:path>
            </a:pathLst>
          </a:custGeom>
          <a:ln w="19050">
            <a:solidFill>
              <a:schemeClr val="accent4">
                <a:lumMod val="50000"/>
              </a:schemeClr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2200" y="1610216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방문한 정점을 떠나야 하니 해당 정보 스택으로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28" name="자유형 27"/>
          <p:cNvSpPr/>
          <p:nvPr/>
        </p:nvSpPr>
        <p:spPr>
          <a:xfrm>
            <a:off x="4079461" y="3454400"/>
            <a:ext cx="5018156" cy="3023705"/>
          </a:xfrm>
          <a:custGeom>
            <a:avLst/>
            <a:gdLst>
              <a:gd name="connsiteX0" fmla="*/ 651565 w 5018156"/>
              <a:gd name="connsiteY0" fmla="*/ 163443 h 3023705"/>
              <a:gd name="connsiteX1" fmla="*/ 1353930 w 5018156"/>
              <a:gd name="connsiteY1" fmla="*/ 269461 h 3023705"/>
              <a:gd name="connsiteX2" fmla="*/ 466035 w 5018156"/>
              <a:gd name="connsiteY2" fmla="*/ 720035 h 3023705"/>
              <a:gd name="connsiteX3" fmla="*/ 360017 w 5018156"/>
              <a:gd name="connsiteY3" fmla="*/ 2641600 h 3023705"/>
              <a:gd name="connsiteX4" fmla="*/ 2626139 w 5018156"/>
              <a:gd name="connsiteY4" fmla="*/ 2774122 h 3023705"/>
              <a:gd name="connsiteX5" fmla="*/ 4627217 w 5018156"/>
              <a:gd name="connsiteY5" fmla="*/ 1144104 h 3023705"/>
              <a:gd name="connsiteX6" fmla="*/ 4468191 w 5018156"/>
              <a:gd name="connsiteY6" fmla="*/ 150191 h 3023705"/>
              <a:gd name="connsiteX7" fmla="*/ 1327426 w 5018156"/>
              <a:gd name="connsiteY7" fmla="*/ 242957 h 30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8156" h="3023705">
                <a:moveTo>
                  <a:pt x="651565" y="163443"/>
                </a:moveTo>
                <a:cubicBezTo>
                  <a:pt x="1018208" y="170069"/>
                  <a:pt x="1384852" y="176696"/>
                  <a:pt x="1353930" y="269461"/>
                </a:cubicBezTo>
                <a:cubicBezTo>
                  <a:pt x="1323008" y="362226"/>
                  <a:pt x="631687" y="324679"/>
                  <a:pt x="466035" y="720035"/>
                </a:cubicBezTo>
                <a:cubicBezTo>
                  <a:pt x="300383" y="1115391"/>
                  <a:pt x="0" y="2299252"/>
                  <a:pt x="360017" y="2641600"/>
                </a:cubicBezTo>
                <a:cubicBezTo>
                  <a:pt x="720034" y="2983948"/>
                  <a:pt x="1914939" y="3023705"/>
                  <a:pt x="2626139" y="2774122"/>
                </a:cubicBezTo>
                <a:cubicBezTo>
                  <a:pt x="3337339" y="2524539"/>
                  <a:pt x="4320208" y="1581426"/>
                  <a:pt x="4627217" y="1144104"/>
                </a:cubicBezTo>
                <a:cubicBezTo>
                  <a:pt x="4934226" y="706782"/>
                  <a:pt x="5018156" y="300382"/>
                  <a:pt x="4468191" y="150191"/>
                </a:cubicBezTo>
                <a:cubicBezTo>
                  <a:pt x="3918226" y="0"/>
                  <a:pt x="2622826" y="121478"/>
                  <a:pt x="1327426" y="242957"/>
                </a:cubicBezTo>
              </a:path>
            </a:pathLst>
          </a:custGeom>
          <a:ln w="19050">
            <a:solidFill>
              <a:schemeClr val="accent4">
                <a:lumMod val="50000"/>
              </a:schemeClr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012160" y="3356992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연결된 다른 정점을 찾아서 방문을 시도하는 일련의 과정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30" name="왼쪽 중괄호 29"/>
          <p:cNvSpPr/>
          <p:nvPr/>
        </p:nvSpPr>
        <p:spPr>
          <a:xfrm>
            <a:off x="5697624" y="2348880"/>
            <a:ext cx="45719" cy="432048"/>
          </a:xfrm>
          <a:prstGeom prst="leftBrace">
            <a:avLst/>
          </a:prstGeom>
          <a:ln w="2222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/>
          <p:cNvSpPr/>
          <p:nvPr/>
        </p:nvSpPr>
        <p:spPr>
          <a:xfrm>
            <a:off x="5193568" y="5013176"/>
            <a:ext cx="45719" cy="432048"/>
          </a:xfrm>
          <a:prstGeom prst="leftBrace">
            <a:avLst/>
          </a:prstGeom>
          <a:ln w="2222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000" dirty="0" smtClean="0">
                <a:latin typeface="+mn-ea"/>
                <a:ea typeface="+mn-ea"/>
              </a:rPr>
              <a:t>너비 우선 탐색의</a:t>
            </a:r>
            <a:r>
              <a:rPr lang="en-US" altLang="ko-KR" sz="3000" dirty="0" smtClean="0">
                <a:latin typeface="+mn-ea"/>
                <a:ea typeface="+mn-ea"/>
              </a:rPr>
              <a:t> </a:t>
            </a:r>
            <a:r>
              <a:rPr lang="ko-KR" altLang="en-US" sz="3000" dirty="0" smtClean="0">
                <a:latin typeface="+mn-ea"/>
                <a:ea typeface="+mn-ea"/>
              </a:rPr>
              <a:t>구현 모델</a:t>
            </a:r>
            <a:r>
              <a:rPr lang="en-US" altLang="ko-KR" sz="3000" dirty="0" smtClean="0">
                <a:latin typeface="+mn-ea"/>
                <a:ea typeface="+mn-ea"/>
              </a:rPr>
              <a:t>: </a:t>
            </a:r>
            <a:r>
              <a:rPr lang="ko-KR" altLang="en-US" sz="3000" dirty="0" smtClean="0">
                <a:latin typeface="+mn-ea"/>
                <a:ea typeface="+mn-ea"/>
              </a:rPr>
              <a:t>과정 </a:t>
            </a:r>
            <a:r>
              <a:rPr lang="en-US" altLang="ko-KR" sz="3000" dirty="0" smtClean="0">
                <a:latin typeface="+mn-ea"/>
                <a:ea typeface="+mn-ea"/>
              </a:rPr>
              <a:t>1~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08933"/>
            <a:ext cx="4968552" cy="30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542012"/>
            <a:ext cx="4452020" cy="276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635896" y="2348880"/>
            <a:ext cx="2880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방문 차례의 기록을 목적으로 하는 큐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8" name="타원 7"/>
          <p:cNvSpPr/>
          <p:nvPr/>
        </p:nvSpPr>
        <p:spPr>
          <a:xfrm>
            <a:off x="1848948" y="1367272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86740" y="3906552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96136" y="4325348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00392" y="5196948"/>
            <a:ext cx="288032" cy="288032"/>
          </a:xfrm>
          <a:prstGeom prst="rect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66856" y="5183696"/>
            <a:ext cx="288032" cy="288032"/>
          </a:xfrm>
          <a:prstGeom prst="rect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3568" y="508518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동수와 민석은 연락을 받기만 했을 뿐 연락을 취하지는 않은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대상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 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이러한 대상의 정보를 큐에 저장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000" dirty="0" smtClean="0">
                <a:latin typeface="+mn-ea"/>
                <a:ea typeface="+mn-ea"/>
              </a:rPr>
              <a:t>너비 우선 탐색의</a:t>
            </a:r>
            <a:r>
              <a:rPr lang="en-US" altLang="ko-KR" sz="3000" dirty="0" smtClean="0">
                <a:latin typeface="+mn-ea"/>
                <a:ea typeface="+mn-ea"/>
              </a:rPr>
              <a:t> </a:t>
            </a:r>
            <a:r>
              <a:rPr lang="ko-KR" altLang="en-US" sz="3000" dirty="0" smtClean="0">
                <a:latin typeface="+mn-ea"/>
                <a:ea typeface="+mn-ea"/>
              </a:rPr>
              <a:t>구현 모델</a:t>
            </a:r>
            <a:r>
              <a:rPr lang="en-US" altLang="ko-KR" sz="3000" dirty="0" smtClean="0">
                <a:latin typeface="+mn-ea"/>
                <a:ea typeface="+mn-ea"/>
              </a:rPr>
              <a:t>: </a:t>
            </a:r>
            <a:r>
              <a:rPr lang="ko-KR" altLang="en-US" sz="3000" dirty="0" smtClean="0">
                <a:latin typeface="+mn-ea"/>
                <a:ea typeface="+mn-ea"/>
              </a:rPr>
              <a:t>과정 </a:t>
            </a:r>
            <a:r>
              <a:rPr lang="en-US" altLang="ko-KR" sz="3000" dirty="0" smtClean="0">
                <a:latin typeface="+mn-ea"/>
                <a:ea typeface="+mn-ea"/>
              </a:rPr>
              <a:t>3~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31488"/>
            <a:ext cx="4968552" cy="3083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789040"/>
            <a:ext cx="3981872" cy="24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657260" y="2807432"/>
            <a:ext cx="360040" cy="936104"/>
          </a:xfrm>
          <a:prstGeom prst="rect">
            <a:avLst/>
          </a:prstGeom>
          <a:noFill/>
          <a:ln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83568" y="1661052"/>
            <a:ext cx="360040" cy="360040"/>
          </a:xfrm>
          <a:prstGeom prst="ellipse">
            <a:avLst/>
          </a:prstGeom>
          <a:solidFill>
            <a:srgbClr val="0000FF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27984" y="1988840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큐에서 하나 꺼낸 동수를 중심으로 연락을 취함</a:t>
            </a:r>
            <a:endParaRPr lang="en-US" altLang="ko-KR" sz="1200" dirty="0" smtClean="0">
              <a:solidFill>
                <a:srgbClr val="0033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그리고 연락 받은 지민 정보는 큐로 이동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</a:t>
            </a:r>
          </a:p>
        </p:txBody>
      </p:sp>
      <p:sp>
        <p:nvSpPr>
          <p:cNvPr id="13" name="타원 12"/>
          <p:cNvSpPr/>
          <p:nvPr/>
        </p:nvSpPr>
        <p:spPr>
          <a:xfrm>
            <a:off x="1272884" y="2506148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63684" y="3068960"/>
            <a:ext cx="288032" cy="288032"/>
          </a:xfrm>
          <a:prstGeom prst="rect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841640" y="4482616"/>
            <a:ext cx="360040" cy="360040"/>
          </a:xfrm>
          <a:prstGeom prst="ellipse">
            <a:avLst/>
          </a:prstGeom>
          <a:solidFill>
            <a:srgbClr val="0000FF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897620" y="4941168"/>
            <a:ext cx="360040" cy="936104"/>
          </a:xfrm>
          <a:prstGeom prst="rect">
            <a:avLst/>
          </a:prstGeom>
          <a:noFill/>
          <a:ln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57460" y="4783900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9468" y="4063820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31640" y="4653136"/>
            <a:ext cx="381642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큐에서 하나 꺼낸 민석을 중심으로 연락을 취함</a:t>
            </a:r>
            <a:endParaRPr lang="en-US" altLang="ko-KR" sz="1200" dirty="0" smtClean="0">
              <a:solidFill>
                <a:srgbClr val="0033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그리고 연락 받은 수정과 정희 정보는 큐로 이동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367060" y="5301208"/>
            <a:ext cx="216024" cy="216024"/>
          </a:xfrm>
          <a:prstGeom prst="rect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079028" y="5301208"/>
            <a:ext cx="216024" cy="216024"/>
          </a:xfrm>
          <a:prstGeom prst="rect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그래프의 역사와 이야깃거리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71206"/>
            <a:ext cx="3240360" cy="174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133744"/>
            <a:ext cx="3096344" cy="195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067944" y="3190348"/>
            <a:ext cx="3744416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쾨니히스베르크의 다리 문제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67944" y="5710628"/>
            <a:ext cx="3744416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다리 문제의 재 표현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1478025"/>
            <a:ext cx="51125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모든 다리를 한 번씩만 건너서 처음 출발했던 장소로 돌아올 수 있는가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39952" y="4634552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정점 별로 연결된 간선의 수가 모두 짝수 이어야 간선을 한 번씩만 지나서 처음 출발했던 정점으로 돌아올 수 있다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000" dirty="0" smtClean="0">
                <a:latin typeface="+mn-ea"/>
                <a:ea typeface="+mn-ea"/>
              </a:rPr>
              <a:t>너비 우선 탐색의</a:t>
            </a:r>
            <a:r>
              <a:rPr lang="en-US" altLang="ko-KR" sz="3000" dirty="0" smtClean="0">
                <a:latin typeface="+mn-ea"/>
                <a:ea typeface="+mn-ea"/>
              </a:rPr>
              <a:t> </a:t>
            </a:r>
            <a:r>
              <a:rPr lang="ko-KR" altLang="en-US" sz="3000" dirty="0" smtClean="0">
                <a:latin typeface="+mn-ea"/>
                <a:ea typeface="+mn-ea"/>
              </a:rPr>
              <a:t>구현 모델</a:t>
            </a:r>
            <a:r>
              <a:rPr lang="en-US" altLang="ko-KR" sz="3000" dirty="0" smtClean="0">
                <a:latin typeface="+mn-ea"/>
                <a:ea typeface="+mn-ea"/>
              </a:rPr>
              <a:t>: </a:t>
            </a:r>
            <a:r>
              <a:rPr lang="ko-KR" altLang="en-US" sz="3000" dirty="0" smtClean="0">
                <a:latin typeface="+mn-ea"/>
                <a:ea typeface="+mn-ea"/>
              </a:rPr>
              <a:t>과정 </a:t>
            </a:r>
            <a:r>
              <a:rPr lang="en-US" altLang="ko-KR" sz="3000" dirty="0" smtClean="0">
                <a:latin typeface="+mn-ea"/>
                <a:ea typeface="+mn-ea"/>
              </a:rPr>
              <a:t>5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5472608" cy="349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139952" y="2071445"/>
            <a:ext cx="4716016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큐에서 꺼내어 방문을 진행하고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방문한 정점의 정보를 다시 큐에 넣고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.. 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하는 일련의 과정을 반복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언제까지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? 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큐가 완전히 빌 때까지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2160" y="3573016"/>
            <a:ext cx="288032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명석의 정보도 큐에 들어갔다가 나온다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9952" y="450912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위의 그림에서는 명석의 정보가 마지막에 큐에 들어간다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그리고 빠져나오면서 종료하게 된다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</a:t>
            </a:r>
          </a:p>
        </p:txBody>
      </p:sp>
      <p:sp>
        <p:nvSpPr>
          <p:cNvPr id="12" name="타원 11"/>
          <p:cNvSpPr/>
          <p:nvPr/>
        </p:nvSpPr>
        <p:spPr>
          <a:xfrm>
            <a:off x="2542524" y="3501008"/>
            <a:ext cx="360040" cy="360040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너비 우선 탐색의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실제 구현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1412776"/>
            <a:ext cx="1309479" cy="936104"/>
          </a:xfrm>
          <a:prstGeom prst="roundRect">
            <a:avLst>
              <a:gd name="adj" fmla="val 910"/>
            </a:avLst>
          </a:prstGeom>
          <a:solidFill>
            <a:schemeClr val="accent4">
              <a:lumMod val="75000"/>
              <a:alpha val="34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076056" y="1412776"/>
            <a:ext cx="1656184" cy="936104"/>
          </a:xfrm>
          <a:prstGeom prst="roundRect">
            <a:avLst>
              <a:gd name="adj" fmla="val 910"/>
            </a:avLst>
          </a:prstGeom>
          <a:solidFill>
            <a:schemeClr val="accent4">
              <a:lumMod val="75000"/>
              <a:alpha val="34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95736" y="1772816"/>
            <a:ext cx="2808312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11760" y="1772816"/>
            <a:ext cx="244827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err="1" smtClean="0">
                <a:solidFill>
                  <a:srgbClr val="002060"/>
                </a:solidFill>
                <a:latin typeface="+mn-ea"/>
              </a:rPr>
              <a:t>BFShowGraphVertex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함수의 </a:t>
            </a:r>
            <a:endParaRPr lang="en-US" altLang="ko-KR" sz="13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선언 및 정의 추가하여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!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3043771"/>
            <a:ext cx="4464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void </a:t>
            </a:r>
            <a:r>
              <a:rPr lang="en-US" altLang="ko-KR" sz="1400" dirty="0" err="1" smtClean="0">
                <a:solidFill>
                  <a:srgbClr val="002060"/>
                </a:solidFill>
                <a:latin typeface="+mn-ea"/>
              </a:rPr>
              <a:t>BFShowGraphVertex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(ALGraph * pg, int startV);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  ∙ 그래프의 모든 정점 정보를 출력하는 함수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  </a:t>
            </a:r>
            <a:r>
              <a:rPr lang="ko-KR" altLang="en-US" sz="1300" dirty="0" smtClean="0">
                <a:latin typeface="+mn-ea"/>
              </a:rPr>
              <a:t>∙ </a:t>
            </a:r>
            <a:r>
              <a:rPr lang="en-US" altLang="ko-KR" sz="1300" dirty="0" smtClean="0">
                <a:latin typeface="+mn-ea"/>
              </a:rPr>
              <a:t>BFS</a:t>
            </a:r>
            <a:r>
              <a:rPr lang="ko-KR" altLang="en-US" sz="1300" dirty="0" smtClean="0">
                <a:latin typeface="+mn-ea"/>
              </a:rPr>
              <a:t>를 기반으로 정의가 된 함수</a:t>
            </a:r>
            <a:r>
              <a:rPr lang="en-US" altLang="ko-KR" sz="1300" dirty="0" smtClean="0">
                <a:latin typeface="+mn-ea"/>
              </a:rPr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4708940"/>
            <a:ext cx="7272808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 smtClean="0">
                <a:latin typeface="+mn-ea"/>
              </a:rPr>
              <a:t>∙ </a:t>
            </a:r>
            <a:r>
              <a:rPr lang="en-US" altLang="ko-KR" sz="1500" dirty="0" err="1" smtClean="0">
                <a:latin typeface="+mn-ea"/>
              </a:rPr>
              <a:t>ALGraphBFS.h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en-US" altLang="ko-KR" sz="1500" dirty="0" err="1" smtClean="0">
                <a:latin typeface="+mn-ea"/>
              </a:rPr>
              <a:t>ALGraphBFS.c</a:t>
            </a:r>
            <a:r>
              <a:rPr lang="en-US" altLang="ko-KR" sz="1500" dirty="0" smtClean="0">
                <a:latin typeface="+mn-ea"/>
              </a:rPr>
              <a:t> 		</a:t>
            </a:r>
            <a:r>
              <a:rPr lang="ko-KR" altLang="en-US" sz="1300" dirty="0" smtClean="0">
                <a:latin typeface="+mn-ea"/>
              </a:rPr>
              <a:t>그래프 관련</a:t>
            </a:r>
          </a:p>
          <a:p>
            <a:pPr>
              <a:lnSpc>
                <a:spcPts val="2300"/>
              </a:lnSpc>
            </a:pPr>
            <a:r>
              <a:rPr lang="en-US" altLang="ko-KR" sz="1500" dirty="0" smtClean="0">
                <a:latin typeface="+mn-ea"/>
              </a:rPr>
              <a:t>∙ </a:t>
            </a:r>
            <a:r>
              <a:rPr lang="en-US" altLang="ko-KR" sz="1500" dirty="0" err="1" smtClean="0">
                <a:latin typeface="+mn-ea"/>
              </a:rPr>
              <a:t>CircularQueue.h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en-US" altLang="ko-KR" sz="1500" dirty="0" err="1" smtClean="0">
                <a:latin typeface="+mn-ea"/>
              </a:rPr>
              <a:t>CircularQueue.c</a:t>
            </a:r>
            <a:r>
              <a:rPr lang="en-US" altLang="ko-KR" sz="1500" dirty="0" smtClean="0">
                <a:latin typeface="+mn-ea"/>
              </a:rPr>
              <a:t> 	</a:t>
            </a:r>
            <a:r>
              <a:rPr lang="ko-KR" altLang="en-US" sz="1500" dirty="0" smtClean="0">
                <a:latin typeface="+mn-ea"/>
              </a:rPr>
              <a:t>큐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관련</a:t>
            </a:r>
            <a:r>
              <a:rPr lang="en-US" altLang="ko-KR" sz="1300" dirty="0" smtClean="0">
                <a:latin typeface="+mn-ea"/>
              </a:rPr>
              <a:t>(Chapter 07</a:t>
            </a:r>
            <a:r>
              <a:rPr lang="ko-KR" altLang="en-US" sz="1300" dirty="0" smtClean="0">
                <a:latin typeface="+mn-ea"/>
              </a:rPr>
              <a:t>에서 구현</a:t>
            </a:r>
            <a:r>
              <a:rPr lang="en-US" altLang="ko-KR" sz="13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500" dirty="0" smtClean="0">
                <a:latin typeface="+mn-ea"/>
              </a:rPr>
              <a:t>∙ DLinkedList.h, DLinkedList.c 		</a:t>
            </a:r>
            <a:r>
              <a:rPr lang="ko-KR" altLang="en-US" sz="1300" dirty="0" smtClean="0">
                <a:latin typeface="+mn-ea"/>
              </a:rPr>
              <a:t>연결 리스트 관련</a:t>
            </a:r>
            <a:r>
              <a:rPr lang="en-US" altLang="ko-KR" sz="1300" dirty="0" smtClean="0">
                <a:latin typeface="+mn-ea"/>
              </a:rPr>
              <a:t>(Chapter 04</a:t>
            </a:r>
            <a:r>
              <a:rPr lang="ko-KR" altLang="en-US" sz="1300" dirty="0" smtClean="0">
                <a:latin typeface="+mn-ea"/>
              </a:rPr>
              <a:t>에서 구현</a:t>
            </a:r>
            <a:r>
              <a:rPr lang="en-US" altLang="ko-KR" sz="13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500" dirty="0" smtClean="0">
                <a:latin typeface="+mn-ea"/>
              </a:rPr>
              <a:t>∙ </a:t>
            </a:r>
            <a:r>
              <a:rPr lang="en-US" altLang="ko-KR" sz="1500" dirty="0" err="1" smtClean="0">
                <a:latin typeface="+mn-ea"/>
              </a:rPr>
              <a:t>BFSain.c</a:t>
            </a:r>
            <a:endParaRPr lang="ko-KR" altLang="en-US" sz="1500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5576" y="3025480"/>
            <a:ext cx="7416824" cy="1080120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40836" y="1471532"/>
            <a:ext cx="1139351" cy="7833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ALGraph.h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ALGraph.c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48064" y="1479090"/>
            <a:ext cx="14714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+mn-ea"/>
              </a:rPr>
              <a:t>ALGraphBFS.h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+mn-ea"/>
              </a:rPr>
              <a:t>ALGraphBFS.c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55576" y="4581128"/>
            <a:ext cx="7416824" cy="1512168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2120" y="2636912"/>
            <a:ext cx="2520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너비 우선 탐색의 실제 구현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2120" y="4221088"/>
            <a:ext cx="252028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구현 결과를 반영한 파일의 구성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000" dirty="0" smtClean="0">
                <a:latin typeface="+mn-ea"/>
                <a:ea typeface="+mn-ea"/>
              </a:rPr>
              <a:t>너비 우선 탐색의</a:t>
            </a:r>
            <a:r>
              <a:rPr lang="en-US" altLang="ko-KR" sz="3000" dirty="0" smtClean="0">
                <a:latin typeface="+mn-ea"/>
                <a:ea typeface="+mn-ea"/>
              </a:rPr>
              <a:t> </a:t>
            </a:r>
            <a:r>
              <a:rPr lang="ko-KR" altLang="en-US" sz="3000" dirty="0" smtClean="0">
                <a:latin typeface="+mn-ea"/>
                <a:ea typeface="+mn-ea"/>
              </a:rPr>
              <a:t>실제 구현</a:t>
            </a:r>
            <a:r>
              <a:rPr lang="en-US" altLang="ko-KR" sz="3000" dirty="0" smtClean="0">
                <a:latin typeface="+mn-ea"/>
                <a:ea typeface="+mn-ea"/>
              </a:rPr>
              <a:t>: </a:t>
            </a:r>
            <a:r>
              <a:rPr lang="en-US" altLang="ko-KR" sz="3000" dirty="0" err="1" smtClean="0">
                <a:latin typeface="+mn-ea"/>
              </a:rPr>
              <a:t>ALGraphBFS.h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1271657"/>
            <a:ext cx="5616624" cy="4998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err="1" smtClean="0">
                <a:latin typeface="+mn-ea"/>
              </a:rPr>
              <a:t>enum</a:t>
            </a:r>
            <a:r>
              <a:rPr lang="en-US" altLang="ko-KR" sz="1200" dirty="0" smtClean="0">
                <a:latin typeface="+mn-ea"/>
              </a:rPr>
              <a:t> {A, B, C, D, E, F, G, H, I, J};     // </a:t>
            </a:r>
            <a:r>
              <a:rPr lang="ko-KR" altLang="en-US" sz="1200" dirty="0" smtClean="0">
                <a:latin typeface="+mn-ea"/>
              </a:rPr>
              <a:t>정점의 이름들을 상수화</a:t>
            </a:r>
          </a:p>
          <a:p>
            <a:pPr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typedef struct _</a:t>
            </a:r>
            <a:r>
              <a:rPr lang="en-US" altLang="ko-KR" sz="1200" dirty="0" err="1" smtClean="0">
                <a:latin typeface="+mn-ea"/>
              </a:rPr>
              <a:t>ual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    int numV;        // </a:t>
            </a:r>
            <a:r>
              <a:rPr lang="ko-KR" altLang="en-US" sz="1200" dirty="0" smtClean="0">
                <a:latin typeface="+mn-ea"/>
              </a:rPr>
              <a:t>정점의 수</a:t>
            </a: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    int </a:t>
            </a:r>
            <a:r>
              <a:rPr lang="en-US" altLang="ko-KR" sz="1200" dirty="0" err="1" smtClean="0">
                <a:latin typeface="+mn-ea"/>
              </a:rPr>
              <a:t>numE</a:t>
            </a:r>
            <a:r>
              <a:rPr lang="en-US" altLang="ko-KR" sz="1200" dirty="0" smtClean="0">
                <a:latin typeface="+mn-ea"/>
              </a:rPr>
              <a:t>;        // </a:t>
            </a:r>
            <a:r>
              <a:rPr lang="ko-KR" altLang="en-US" sz="1200" dirty="0" smtClean="0">
                <a:latin typeface="+mn-ea"/>
              </a:rPr>
              <a:t>간선의 수</a:t>
            </a: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    List * adjList;         // </a:t>
            </a:r>
            <a:r>
              <a:rPr lang="ko-KR" altLang="en-US" sz="1200" dirty="0" smtClean="0">
                <a:latin typeface="+mn-ea"/>
              </a:rPr>
              <a:t>간선의 정보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    int * visitInfo;</a:t>
            </a: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} ALGraph;</a:t>
            </a:r>
          </a:p>
          <a:p>
            <a:pPr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그래프의 초기화</a:t>
            </a:r>
          </a:p>
          <a:p>
            <a:pPr>
              <a:lnSpc>
                <a:spcPts val="1600"/>
              </a:lnSpc>
            </a:pPr>
            <a:r>
              <a:rPr lang="fr-FR" altLang="ko-KR" sz="1200" dirty="0" smtClean="0">
                <a:latin typeface="+mn-ea"/>
              </a:rPr>
              <a:t>void GraphInit(ALGraph * pg, int nv);</a:t>
            </a:r>
          </a:p>
          <a:p>
            <a:pPr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그래프의 리소스 해제</a:t>
            </a: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void </a:t>
            </a:r>
            <a:r>
              <a:rPr lang="en-US" altLang="ko-KR" sz="1200" dirty="0" err="1" smtClean="0">
                <a:latin typeface="+mn-ea"/>
              </a:rPr>
              <a:t>GraphDestroy</a:t>
            </a:r>
            <a:r>
              <a:rPr lang="en-US" altLang="ko-KR" sz="1200" dirty="0" smtClean="0">
                <a:latin typeface="+mn-ea"/>
              </a:rPr>
              <a:t>(ALGraph * pg);</a:t>
            </a:r>
          </a:p>
          <a:p>
            <a:pPr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간선의 추가</a:t>
            </a: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void </a:t>
            </a:r>
            <a:r>
              <a:rPr lang="en-US" altLang="ko-KR" sz="1200" dirty="0" err="1" smtClean="0">
                <a:latin typeface="+mn-ea"/>
              </a:rPr>
              <a:t>AddEdge</a:t>
            </a:r>
            <a:r>
              <a:rPr lang="en-US" altLang="ko-KR" sz="1200" dirty="0" smtClean="0">
                <a:latin typeface="+mn-ea"/>
              </a:rPr>
              <a:t>(ALGraph * pg, int </a:t>
            </a:r>
            <a:r>
              <a:rPr lang="en-US" altLang="ko-KR" sz="1200" dirty="0" err="1" smtClean="0">
                <a:latin typeface="+mn-ea"/>
              </a:rPr>
              <a:t>fromV</a:t>
            </a:r>
            <a:r>
              <a:rPr lang="en-US" altLang="ko-KR" sz="1200" dirty="0" smtClean="0">
                <a:latin typeface="+mn-ea"/>
              </a:rPr>
              <a:t>, int </a:t>
            </a:r>
            <a:r>
              <a:rPr lang="en-US" altLang="ko-KR" sz="1200" dirty="0" err="1" smtClean="0">
                <a:latin typeface="+mn-ea"/>
              </a:rPr>
              <a:t>toV</a:t>
            </a:r>
            <a:r>
              <a:rPr lang="en-US" altLang="ko-KR" sz="1200" dirty="0" smtClean="0">
                <a:latin typeface="+mn-ea"/>
              </a:rPr>
              <a:t>);</a:t>
            </a:r>
          </a:p>
          <a:p>
            <a:pPr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그래프의 간선 정보 출력</a:t>
            </a: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void </a:t>
            </a:r>
            <a:r>
              <a:rPr lang="en-US" altLang="ko-KR" sz="1200" dirty="0" err="1" smtClean="0">
                <a:latin typeface="+mn-ea"/>
              </a:rPr>
              <a:t>ShowGraphEdgeInfo</a:t>
            </a:r>
            <a:r>
              <a:rPr lang="en-US" altLang="ko-KR" sz="1200" dirty="0" smtClean="0">
                <a:latin typeface="+mn-ea"/>
              </a:rPr>
              <a:t>(ALGraph * pg);</a:t>
            </a:r>
          </a:p>
          <a:p>
            <a:pPr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// BFS </a:t>
            </a:r>
            <a:r>
              <a:rPr lang="ko-KR" altLang="en-US" sz="1200" dirty="0" smtClean="0">
                <a:latin typeface="+mn-ea"/>
              </a:rPr>
              <a:t>기반 그래프의 정점 정보 출력</a:t>
            </a: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void </a:t>
            </a:r>
            <a:r>
              <a:rPr lang="en-US" altLang="ko-KR" sz="1200" dirty="0" err="1" smtClean="0">
                <a:latin typeface="+mn-ea"/>
              </a:rPr>
              <a:t>BFShowGraphVertex</a:t>
            </a:r>
            <a:r>
              <a:rPr lang="en-US" altLang="ko-KR" sz="1200" dirty="0" smtClean="0">
                <a:latin typeface="+mn-ea"/>
              </a:rPr>
              <a:t>(ALGraph * pg, int startV);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1960" y="3140968"/>
            <a:ext cx="237626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ALGraphDFS.h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와 동일하다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000" dirty="0" smtClean="0">
                <a:latin typeface="+mn-ea"/>
                <a:ea typeface="+mn-ea"/>
              </a:rPr>
              <a:t>너비 우선 탐색의</a:t>
            </a:r>
            <a:r>
              <a:rPr lang="en-US" altLang="ko-KR" sz="3000" dirty="0" smtClean="0">
                <a:latin typeface="+mn-ea"/>
                <a:ea typeface="+mn-ea"/>
              </a:rPr>
              <a:t> </a:t>
            </a:r>
            <a:r>
              <a:rPr lang="ko-KR" altLang="en-US" sz="3000" dirty="0" smtClean="0">
                <a:latin typeface="+mn-ea"/>
                <a:ea typeface="+mn-ea"/>
              </a:rPr>
              <a:t>실제 구현</a:t>
            </a:r>
            <a:r>
              <a:rPr lang="en-US" altLang="ko-KR" sz="3000" dirty="0" smtClean="0">
                <a:latin typeface="+mn-ea"/>
                <a:ea typeface="+mn-ea"/>
              </a:rPr>
              <a:t>: Helper Func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48004"/>
            <a:ext cx="45720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040092"/>
            <a:ext cx="4688758" cy="422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hape 18"/>
          <p:cNvCxnSpPr>
            <a:stCxn id="4101" idx="2"/>
            <a:endCxn id="4102" idx="0"/>
          </p:cNvCxnSpPr>
          <p:nvPr/>
        </p:nvCxnSpPr>
        <p:spPr>
          <a:xfrm rot="5400000" flipH="1" flipV="1">
            <a:off x="3725298" y="1068337"/>
            <a:ext cx="1427237" cy="3370747"/>
          </a:xfrm>
          <a:prstGeom prst="bentConnector5">
            <a:avLst>
              <a:gd name="adj1" fmla="val -16017"/>
              <a:gd name="adj2" fmla="val 30867"/>
              <a:gd name="adj3" fmla="val 116017"/>
            </a:avLst>
          </a:prstGeom>
          <a:ln w="19050">
            <a:solidFill>
              <a:schemeClr val="accent4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43608" y="3336236"/>
            <a:ext cx="129614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시작점 방문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20072" y="4632380"/>
            <a:ext cx="23762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큐가 비면 탈출 조건이 성립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04048" y="2184108"/>
            <a:ext cx="2664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visitV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에 연결된 정점 정보 얻음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8024" y="3280778"/>
            <a:ext cx="33123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계속해서 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visitV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에 연결된 정점 정보 얻음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644008" y="2288368"/>
            <a:ext cx="27363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886536" y="3408244"/>
            <a:ext cx="27363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1560" y="4200332"/>
            <a:ext cx="3528392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코드의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전체적인 느낌이 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DFShowGraphVertex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와 유사하다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그리고 그 함수보다 간결하다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99592" y="3573016"/>
            <a:ext cx="6984776" cy="20882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Chapter 14-4: </a:t>
            </a:r>
          </a:p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최소 비용 신장 트리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7" name="그림 6" descr="자료구조-이미지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1412776"/>
            <a:ext cx="1464992" cy="21301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US" altLang="ko-KR" sz="2900" dirty="0" smtClean="0">
                <a:latin typeface="+mn-ea"/>
                <a:ea typeface="+mn-ea"/>
              </a:rPr>
              <a:t>Chapter 14. </a:t>
            </a:r>
            <a:r>
              <a:rPr lang="ko-KR" altLang="en-US" sz="2900" dirty="0" smtClean="0">
                <a:latin typeface="+mn-ea"/>
                <a:ea typeface="+mn-ea"/>
              </a:rPr>
              <a:t>그래프</a:t>
            </a:r>
            <a:endParaRPr lang="ko-KR" altLang="en-US" sz="29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사이클의 이해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984" y="1412776"/>
            <a:ext cx="20948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491880" y="1628800"/>
            <a:ext cx="37444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400" dirty="0" smtClean="0">
                <a:latin typeface="+mn-ea"/>
              </a:rPr>
              <a:t>∙ B–A–D	     </a:t>
            </a:r>
            <a:r>
              <a:rPr lang="ko-KR" altLang="en-US" sz="1400" dirty="0" smtClean="0">
                <a:latin typeface="+mn-ea"/>
              </a:rPr>
              <a:t>단순 경로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ts val="2400"/>
              </a:lnSpc>
            </a:pPr>
            <a:r>
              <a:rPr lang="en-US" altLang="ko-KR" sz="1400" dirty="0" smtClean="0">
                <a:latin typeface="+mn-ea"/>
              </a:rPr>
              <a:t>∙ B–C–D	     </a:t>
            </a:r>
            <a:r>
              <a:rPr lang="ko-KR" altLang="en-US" sz="1400" dirty="0" smtClean="0">
                <a:latin typeface="+mn-ea"/>
              </a:rPr>
              <a:t>단순 경로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ts val="2400"/>
              </a:lnSpc>
            </a:pPr>
            <a:r>
              <a:rPr lang="en-US" altLang="ko-KR" sz="1400" dirty="0" smtClean="0">
                <a:latin typeface="+mn-ea"/>
              </a:rPr>
              <a:t>∙ B–A–C–D      </a:t>
            </a:r>
            <a:r>
              <a:rPr lang="ko-KR" altLang="en-US" sz="1400" dirty="0" smtClean="0">
                <a:latin typeface="+mn-ea"/>
              </a:rPr>
              <a:t>조금 돌아가는 단순 경로</a:t>
            </a:r>
          </a:p>
          <a:p>
            <a:pPr>
              <a:lnSpc>
                <a:spcPts val="2400"/>
              </a:lnSpc>
            </a:pPr>
            <a:r>
              <a:rPr lang="en-US" altLang="ko-KR" sz="1400" dirty="0" smtClean="0">
                <a:latin typeface="+mn-ea"/>
              </a:rPr>
              <a:t>∙ B–C–A–D      </a:t>
            </a:r>
            <a:r>
              <a:rPr lang="ko-KR" altLang="en-US" sz="1400" dirty="0" smtClean="0">
                <a:latin typeface="+mn-ea"/>
              </a:rPr>
              <a:t>조금 돌아가는 단순 경로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91880" y="4142546"/>
            <a:ext cx="374441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n-ea"/>
              </a:rPr>
              <a:t>∙ 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B–A</a:t>
            </a:r>
            <a:r>
              <a:rPr lang="en-US" altLang="ko-KR" sz="1500" dirty="0" smtClean="0">
                <a:latin typeface="+mn-ea"/>
              </a:rPr>
              <a:t>–C–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B–A</a:t>
            </a:r>
            <a:r>
              <a:rPr lang="en-US" altLang="ko-KR" sz="1500" dirty="0" smtClean="0">
                <a:latin typeface="+mn-ea"/>
              </a:rPr>
              <a:t>–D	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47864" y="1628800"/>
            <a:ext cx="4608512" cy="1368152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1196752"/>
            <a:ext cx="352839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33CC"/>
                </a:solidFill>
                <a:latin typeface="+mn-ea"/>
              </a:rPr>
              <a:t>정점 </a:t>
            </a:r>
            <a:r>
              <a:rPr lang="en-US" altLang="ko-KR" sz="1300" dirty="0" smtClean="0">
                <a:solidFill>
                  <a:srgbClr val="0033CC"/>
                </a:solidFill>
                <a:latin typeface="+mn-ea"/>
              </a:rPr>
              <a:t>B</a:t>
            </a:r>
            <a:r>
              <a:rPr lang="ko-KR" altLang="en-US" sz="1300" dirty="0" smtClean="0">
                <a:solidFill>
                  <a:srgbClr val="0033CC"/>
                </a:solidFill>
                <a:latin typeface="+mn-ea"/>
              </a:rPr>
              <a:t>에서 점점 </a:t>
            </a:r>
            <a:r>
              <a:rPr lang="en-US" altLang="ko-KR" sz="1300" dirty="0" smtClean="0">
                <a:solidFill>
                  <a:srgbClr val="0033CC"/>
                </a:solidFill>
                <a:latin typeface="+mn-ea"/>
              </a:rPr>
              <a:t>D</a:t>
            </a:r>
            <a:r>
              <a:rPr lang="ko-KR" altLang="en-US" sz="1300" dirty="0" smtClean="0">
                <a:solidFill>
                  <a:srgbClr val="0033CC"/>
                </a:solidFill>
                <a:latin typeface="+mn-ea"/>
              </a:rPr>
              <a:t>에 이르는 단순 경로</a:t>
            </a:r>
            <a:endParaRPr lang="en-US" altLang="ko-KR" sz="1300" dirty="0" smtClean="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47864" y="4005064"/>
            <a:ext cx="4608512" cy="648072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47864" y="2996952"/>
            <a:ext cx="460851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단순 경로는 간선을 중복 포함하지 않는다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1920" y="3573016"/>
            <a:ext cx="4104456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33CC"/>
                </a:solidFill>
                <a:latin typeface="+mn-ea"/>
              </a:rPr>
              <a:t>단순 경로가 아닌 정점 </a:t>
            </a:r>
            <a:r>
              <a:rPr lang="en-US" altLang="ko-KR" sz="1300" dirty="0" smtClean="0">
                <a:solidFill>
                  <a:srgbClr val="0033CC"/>
                </a:solidFill>
                <a:latin typeface="+mn-ea"/>
              </a:rPr>
              <a:t>B</a:t>
            </a:r>
            <a:r>
              <a:rPr lang="ko-KR" altLang="en-US" sz="1300" dirty="0" smtClean="0">
                <a:solidFill>
                  <a:srgbClr val="0033CC"/>
                </a:solidFill>
                <a:latin typeface="+mn-ea"/>
              </a:rPr>
              <a:t>에서 점점 </a:t>
            </a:r>
            <a:r>
              <a:rPr lang="en-US" altLang="ko-KR" sz="1300" dirty="0" smtClean="0">
                <a:solidFill>
                  <a:srgbClr val="0033CC"/>
                </a:solidFill>
                <a:latin typeface="+mn-ea"/>
              </a:rPr>
              <a:t>D</a:t>
            </a:r>
            <a:r>
              <a:rPr lang="ko-KR" altLang="en-US" sz="1300" dirty="0" smtClean="0">
                <a:solidFill>
                  <a:srgbClr val="0033CC"/>
                </a:solidFill>
                <a:latin typeface="+mn-ea"/>
              </a:rPr>
              <a:t>에 이르는 경로</a:t>
            </a:r>
            <a:endParaRPr lang="en-US" altLang="ko-KR" sz="1300" dirty="0" smtClean="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7864" y="4624608"/>
            <a:ext cx="46085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B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와 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A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를 잇는 간선이 두 번 포함됨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293096"/>
            <a:ext cx="1944684" cy="180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195736" y="5651956"/>
            <a:ext cx="496855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시작점과 끝점이 같은 단순 경로를 가리켜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사이클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’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이라 한다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56656" y="4764900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사이클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사이클을 형성하지 않는 그래프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5544616" cy="149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3568" y="3140968"/>
            <a:ext cx="4968552" cy="82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어떻게 경로를 구성하더라도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사이클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을 형성하지 않는 그래프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이러한 종류의 그래프를 가리켜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신장 트리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라 한다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3928" y="5445224"/>
            <a:ext cx="5112568" cy="82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사이클을 형성하지 않는 그래프들은 일종의 트리로 볼 수 있다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그래서 이들을 가리켜 신장 그래프가 아닌 신장 트리라 한다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6983" y="4221063"/>
            <a:ext cx="4255417" cy="1224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724128" y="3789040"/>
            <a:ext cx="2232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위의 그래프를 회전시킨 결과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최소 비용 신장 트리의 이해와 적용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1447991"/>
            <a:ext cx="4932040" cy="828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∙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그래프의 모든 정점이 간선에 의해서 하나로 연결되어 있다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∙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그래프 내에서 사이클을 형성하지 않는다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1412776"/>
            <a:ext cx="7848872" cy="1008112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1470939"/>
            <a:ext cx="18722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+mn-ea"/>
              </a:rPr>
              <a:t>신장 트리의 특징</a:t>
            </a:r>
            <a:endParaRPr lang="en-US" altLang="ko-KR" sz="1400" dirty="0" smtClean="0">
              <a:solidFill>
                <a:srgbClr val="0033CC"/>
              </a:solidFill>
              <a:latin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36913"/>
            <a:ext cx="1872208" cy="153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708921"/>
            <a:ext cx="1818868" cy="15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2699792" y="3429001"/>
            <a:ext cx="720080" cy="0"/>
          </a:xfrm>
          <a:prstGeom prst="straightConnector1">
            <a:avLst/>
          </a:prstGeom>
          <a:ln w="3492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76664" y="3789041"/>
            <a:ext cx="262778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최소 비용 신장 트리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 구성의 예</a:t>
            </a:r>
            <a:endParaRPr lang="en-US" altLang="ko-KR" sz="1300" dirty="0" smtClean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416127"/>
            <a:ext cx="1944216" cy="180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4560143"/>
            <a:ext cx="1823647" cy="167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직선 화살표 연결선 17"/>
          <p:cNvCxnSpPr/>
          <p:nvPr/>
        </p:nvCxnSpPr>
        <p:spPr>
          <a:xfrm>
            <a:off x="2771800" y="5424239"/>
            <a:ext cx="720080" cy="0"/>
          </a:xfrm>
          <a:prstGeom prst="straightConnector1">
            <a:avLst/>
          </a:prstGeom>
          <a:ln w="3492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76664" y="5502536"/>
            <a:ext cx="262778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최소 비용 신장 트리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 구성의 예</a:t>
            </a:r>
            <a:endParaRPr lang="en-US" altLang="ko-KR" sz="1300" dirty="0" smtClean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크루스칼 알고리즘 </a:t>
            </a:r>
            <a:r>
              <a:rPr lang="en-US" altLang="ko-KR" dirty="0" smtClean="0">
                <a:latin typeface="+mn-ea"/>
                <a:ea typeface="+mn-ea"/>
              </a:rPr>
              <a:t>1: </a:t>
            </a:r>
            <a:r>
              <a:rPr lang="ko-KR" altLang="en-US" dirty="0" smtClean="0">
                <a:latin typeface="+mn-ea"/>
                <a:ea typeface="+mn-ea"/>
              </a:rPr>
              <a:t>과정 </a:t>
            </a:r>
            <a:r>
              <a:rPr lang="en-US" altLang="ko-KR" dirty="0" smtClean="0">
                <a:latin typeface="+mn-ea"/>
                <a:ea typeface="+mn-ea"/>
              </a:rPr>
              <a:t>1~</a:t>
            </a:r>
            <a:r>
              <a:rPr lang="ko-KR" altLang="en-US" dirty="0" smtClean="0">
                <a:latin typeface="+mn-ea"/>
                <a:ea typeface="+mn-ea"/>
              </a:rPr>
              <a:t> 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4896544" cy="243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67544" y="1291790"/>
            <a:ext cx="813690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가중치를 기준으로 간선을 정렬한 후에 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MST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가 될 때까지 간선을 하나씩 선택 또는 삭제해 나가는 방식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851" y="3861048"/>
            <a:ext cx="4936629" cy="239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/>
        </p:nvCxnSpPr>
        <p:spPr>
          <a:xfrm>
            <a:off x="5868144" y="4221088"/>
            <a:ext cx="144016" cy="4320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크루스칼 알고리즘 </a:t>
            </a:r>
            <a:r>
              <a:rPr lang="en-US" altLang="ko-KR" dirty="0" smtClean="0">
                <a:latin typeface="+mn-ea"/>
                <a:ea typeface="+mn-ea"/>
              </a:rPr>
              <a:t>1: </a:t>
            </a:r>
            <a:r>
              <a:rPr lang="ko-KR" altLang="en-US" dirty="0" smtClean="0">
                <a:latin typeface="+mn-ea"/>
                <a:ea typeface="+mn-ea"/>
              </a:rPr>
              <a:t>과정 </a:t>
            </a:r>
            <a:r>
              <a:rPr lang="en-US" altLang="ko-KR" dirty="0" smtClean="0">
                <a:latin typeface="+mn-ea"/>
                <a:ea typeface="+mn-ea"/>
              </a:rPr>
              <a:t>3~</a:t>
            </a:r>
            <a:r>
              <a:rPr lang="ko-KR" altLang="en-US" dirty="0" smtClean="0">
                <a:latin typeface="+mn-ea"/>
                <a:ea typeface="+mn-ea"/>
              </a:rPr>
              <a:t> 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5112568" cy="250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6758" y="3645024"/>
            <a:ext cx="5093476" cy="247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/>
        </p:nvCxnSpPr>
        <p:spPr>
          <a:xfrm>
            <a:off x="2451516" y="1759564"/>
            <a:ext cx="144016" cy="4320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1979712" y="2388636"/>
            <a:ext cx="530560" cy="3202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043608" y="2852936"/>
            <a:ext cx="602568" cy="2880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79712" y="2852936"/>
            <a:ext cx="576064" cy="2880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331836" y="4005064"/>
            <a:ext cx="144016" cy="4320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4860032" y="4634136"/>
            <a:ext cx="530560" cy="3202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923928" y="5098436"/>
            <a:ext cx="602568" cy="2880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60032" y="5098436"/>
            <a:ext cx="576064" cy="2880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139952" y="4293096"/>
            <a:ext cx="432048" cy="6480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940152" y="3718773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2060"/>
                </a:solidFill>
                <a:latin typeface="+mn-ea"/>
              </a:rPr>
              <a:t>가중치가 </a:t>
            </a:r>
            <a:r>
              <a:rPr lang="en-US" altLang="ko-KR" sz="1200" dirty="0" smtClean="0">
                <a:solidFill>
                  <a:srgbClr val="002060"/>
                </a:solidFill>
                <a:latin typeface="+mn-ea"/>
              </a:rPr>
              <a:t>7</a:t>
            </a:r>
            <a:r>
              <a:rPr lang="ko-KR" altLang="en-US" sz="1200" dirty="0" smtClean="0">
                <a:solidFill>
                  <a:srgbClr val="002060"/>
                </a:solidFill>
                <a:latin typeface="+mn-ea"/>
              </a:rPr>
              <a:t>인 간선을 포함시키면 </a:t>
            </a:r>
            <a:endParaRPr lang="en-US" altLang="ko-KR" sz="12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2060"/>
                </a:solidFill>
                <a:latin typeface="+mn-ea"/>
              </a:rPr>
              <a:t>사이클이 형성된다</a:t>
            </a:r>
            <a:r>
              <a:rPr lang="en-US" altLang="ko-KR" sz="1200" dirty="0" smtClean="0">
                <a:solidFill>
                  <a:srgbClr val="002060"/>
                </a:solidFill>
                <a:latin typeface="+mn-ea"/>
              </a:rPr>
              <a:t>! </a:t>
            </a:r>
            <a:r>
              <a:rPr lang="ko-KR" altLang="en-US" sz="1200" dirty="0" smtClean="0">
                <a:solidFill>
                  <a:srgbClr val="002060"/>
                </a:solidFill>
                <a:latin typeface="+mn-ea"/>
              </a:rPr>
              <a:t>따라서 건너 뛴다</a:t>
            </a:r>
            <a:r>
              <a:rPr lang="en-US" altLang="ko-KR" sz="1200" dirty="0" smtClean="0">
                <a:solidFill>
                  <a:srgbClr val="002060"/>
                </a:solidFill>
                <a:latin typeface="+mn-ea"/>
              </a:rPr>
              <a:t>!</a:t>
            </a:r>
            <a:endParaRPr lang="ko-KR" altLang="en-US" sz="1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4653136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최소 비용 신장 트리의 조건인 </a:t>
            </a:r>
            <a:endParaRPr lang="en-US" altLang="ko-KR" sz="1200" dirty="0" smtClean="0">
              <a:solidFill>
                <a:srgbClr val="0033CC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간선의 수 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+ 1 = 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정점의 수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를 만족하니 </a:t>
            </a:r>
            <a:endParaRPr lang="en-US" altLang="ko-KR" sz="1200" dirty="0" smtClean="0">
              <a:solidFill>
                <a:srgbClr val="0033CC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이것으로 최소 비용 신장 트리 형성 완료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</a:t>
            </a:r>
            <a:endParaRPr lang="ko-KR" altLang="en-US" sz="1200" dirty="0">
              <a:solidFill>
                <a:srgbClr val="0033CC"/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39552" y="5426224"/>
            <a:ext cx="1827496" cy="0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100" dirty="0" smtClean="0">
                <a:latin typeface="+mn-ea"/>
                <a:ea typeface="+mn-ea"/>
              </a:rPr>
              <a:t>그래프의 이해와 종류</a:t>
            </a:r>
            <a:endParaRPr lang="ko-KR" altLang="en-US" sz="31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605412"/>
            <a:ext cx="2880319" cy="167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7" y="4298948"/>
            <a:ext cx="2664296" cy="148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1043608" y="3140968"/>
            <a:ext cx="2016224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무방향 그래프의 예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71600" y="5661248"/>
            <a:ext cx="2016224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방향 그래프의 예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484785"/>
            <a:ext cx="184846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4221088"/>
            <a:ext cx="1728192" cy="162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5436096" y="3068960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무방향 완전 그래프의 예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24128" y="5733256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방향 완전 그래프의 예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1268760"/>
            <a:ext cx="432048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5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학년 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3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반 어린이들의 비상 연락망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: 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연락의 방향성이 없다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5536" y="3933056"/>
            <a:ext cx="432048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5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학년 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3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반 어린이들의 비상 연락망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: 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방향성이 있다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크루스칼 알고리즘 </a:t>
            </a:r>
            <a:r>
              <a:rPr lang="en-US" altLang="ko-KR" dirty="0" smtClean="0">
                <a:latin typeface="+mn-ea"/>
                <a:ea typeface="+mn-ea"/>
              </a:rPr>
              <a:t>2: </a:t>
            </a:r>
            <a:r>
              <a:rPr lang="ko-KR" altLang="en-US" dirty="0" smtClean="0">
                <a:latin typeface="+mn-ea"/>
                <a:ea typeface="+mn-ea"/>
              </a:rPr>
              <a:t>과정 </a:t>
            </a:r>
            <a:r>
              <a:rPr lang="en-US" altLang="ko-KR" dirty="0" smtClean="0">
                <a:latin typeface="+mn-ea"/>
                <a:ea typeface="+mn-ea"/>
              </a:rPr>
              <a:t>1~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412777"/>
            <a:ext cx="5112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2060"/>
                </a:solidFill>
              </a:rPr>
              <a:t>높은 가중치의 간선을 하나씩 빼는 방식의 크루스칼 알고리즘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1"/>
            <a:ext cx="4896544" cy="232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8877" y="3789040"/>
            <a:ext cx="4989587" cy="246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67544" y="4830251"/>
            <a:ext cx="3456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가중치가 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13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인 간선이 없어도 모든 정점은 연결이 되므로 이를 삭제한다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.</a:t>
            </a:r>
            <a:endParaRPr lang="ko-KR" altLang="en-US" sz="1200" dirty="0">
              <a:solidFill>
                <a:srgbClr val="0033CC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크루스칼 알고리즘 </a:t>
            </a:r>
            <a:r>
              <a:rPr lang="en-US" altLang="ko-KR" dirty="0" smtClean="0">
                <a:latin typeface="+mn-ea"/>
                <a:ea typeface="+mn-ea"/>
              </a:rPr>
              <a:t>2: </a:t>
            </a:r>
            <a:r>
              <a:rPr lang="ko-KR" altLang="en-US" dirty="0" smtClean="0">
                <a:latin typeface="+mn-ea"/>
                <a:ea typeface="+mn-ea"/>
              </a:rPr>
              <a:t>과정 </a:t>
            </a:r>
            <a:r>
              <a:rPr lang="en-US" altLang="ko-KR" dirty="0" smtClean="0">
                <a:latin typeface="+mn-ea"/>
                <a:ea typeface="+mn-ea"/>
              </a:rPr>
              <a:t>3~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509708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596896"/>
            <a:ext cx="4808612" cy="233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499992" y="1628800"/>
            <a:ext cx="3456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가중치가 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8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인 간선이 없으면 정점 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A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와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정점 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D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가 연결되지 않는다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. 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따라서 통과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~!</a:t>
            </a:r>
            <a:endParaRPr lang="ko-KR" altLang="en-US" sz="1200" dirty="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4653136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최소 비용 신장 트리의 조건인 </a:t>
            </a:r>
            <a:endParaRPr lang="en-US" altLang="ko-KR" sz="1200" dirty="0" smtClean="0">
              <a:solidFill>
                <a:srgbClr val="0033CC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간선의 수 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+ 1 = 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정점의 수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를 만족하니 </a:t>
            </a:r>
            <a:endParaRPr lang="en-US" altLang="ko-KR" sz="1200" dirty="0" smtClean="0">
              <a:solidFill>
                <a:srgbClr val="0033CC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이것으로 최소 비용 신장 트리 형성 완료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</a:t>
            </a:r>
            <a:endParaRPr lang="ko-KR" altLang="en-US" sz="1200" dirty="0">
              <a:solidFill>
                <a:srgbClr val="0033CC"/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39552" y="5426224"/>
            <a:ext cx="1827496" cy="0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크루스칼 알고리즘의 구현을 위한 계획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1772816"/>
            <a:ext cx="7632848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/>
              <a:t>가중치를 기준으로 간선을 내림차순으로 정렬한 다음 높은 가중치의 간선부터 시작해서 하나씩 그래프에서 제거하는 방식</a:t>
            </a:r>
            <a:endParaRPr lang="ko-KR" altLang="en-US" sz="13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1772816"/>
            <a:ext cx="7848872" cy="720080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940152" y="1412776"/>
            <a:ext cx="237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002060"/>
                </a:solidFill>
              </a:rPr>
              <a:t>우리가 선택한 구현 방식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3248109"/>
            <a:ext cx="6624736" cy="9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∙ DLinkedList.h, DLinkedList.c 		</a:t>
            </a:r>
            <a:r>
              <a:rPr lang="ko-KR" altLang="en-US" sz="1300" dirty="0" smtClean="0">
                <a:latin typeface="+mn-ea"/>
              </a:rPr>
              <a:t>연결 리스트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∙ ArrayBaseStack.h, ArrayBaseStack.c 	</a:t>
            </a:r>
            <a:r>
              <a:rPr lang="ko-KR" altLang="en-US" sz="1300" dirty="0" smtClean="0">
                <a:latin typeface="+mn-ea"/>
              </a:rPr>
              <a:t>배열 기반 스택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∙ ALGraphDFS.h, ALGraphDFS.c 		</a:t>
            </a:r>
            <a:r>
              <a:rPr lang="ko-KR" altLang="en-US" sz="1300" dirty="0" smtClean="0">
                <a:latin typeface="+mn-ea"/>
              </a:rPr>
              <a:t>깊이 우선 탐색을 포함하는 그래프</a:t>
            </a:r>
            <a:endParaRPr lang="ko-KR" altLang="en-US" sz="1300" dirty="0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1560" y="3176101"/>
            <a:ext cx="7848872" cy="1116995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0152" y="2852936"/>
            <a:ext cx="237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002060"/>
                </a:solidFill>
              </a:rPr>
              <a:t>구현에 사용할 도구들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32040" y="4581128"/>
            <a:ext cx="3384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002060"/>
                </a:solidFill>
              </a:rPr>
              <a:t>크루스칼 알고리즘이 담기는 파일들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3928433"/>
            <a:ext cx="2592288" cy="288032"/>
          </a:xfrm>
          <a:prstGeom prst="roundRect">
            <a:avLst/>
          </a:prstGeom>
          <a:solidFill>
            <a:schemeClr val="accent4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4941168"/>
            <a:ext cx="6624736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∙ ALGraphKruskal.h, ALGraphKruskal.c	</a:t>
            </a:r>
            <a:r>
              <a:rPr lang="ko-KR" altLang="en-US" sz="1300" dirty="0" smtClean="0">
                <a:latin typeface="+mn-ea"/>
              </a:rPr>
              <a:t>가중치 그래프의 구현 결과</a:t>
            </a:r>
            <a:endParaRPr lang="ko-KR" altLang="en-US" sz="1300" dirty="0"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60" y="4941168"/>
            <a:ext cx="7848872" cy="432048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051720" y="4149080"/>
            <a:ext cx="0" cy="720080"/>
          </a:xfrm>
          <a:prstGeom prst="straightConnector1">
            <a:avLst/>
          </a:prstGeom>
          <a:ln w="254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23728" y="4408584"/>
            <a:ext cx="57606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수정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3568" y="5517232"/>
            <a:ext cx="777686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그리고 가중치 그래프의 구현을 위해서는 가중치가 포함된 간선을 표현한 구조체가 정의되어야 한다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헤더파일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 ALEdge.h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를 만들어서 해당 구조체를 정의한다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. 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크루스칼 알고리즘의 구현을 위한 계획</a:t>
            </a:r>
            <a:r>
              <a:rPr lang="en-US" altLang="ko-KR" dirty="0" smtClean="0">
                <a:latin typeface="+mn-ea"/>
                <a:ea typeface="+mn-ea"/>
              </a:rPr>
              <a:t>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3568" y="1991731"/>
            <a:ext cx="7632848" cy="357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dirty="0" smtClean="0"/>
              <a:t>이 간선을 삭제한 후에도 이 간선에 의해 연결된 두 정점을 연결하는 경로가 있는가</a:t>
            </a:r>
            <a:r>
              <a:rPr lang="en-US" altLang="ko-KR" sz="1300" dirty="0" smtClean="0"/>
              <a:t>?</a:t>
            </a:r>
            <a:endParaRPr lang="ko-KR" altLang="en-US" sz="13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1560" y="1772816"/>
            <a:ext cx="7848872" cy="792088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60032" y="1412776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002060"/>
                </a:solidFill>
              </a:rPr>
              <a:t>다음 질문에 답을 하는 함수가 필요하다</a:t>
            </a:r>
            <a:r>
              <a:rPr lang="en-US" altLang="ko-KR" sz="1400" dirty="0" smtClean="0">
                <a:solidFill>
                  <a:srgbClr val="002060"/>
                </a:solidFill>
              </a:rPr>
              <a:t>!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3568" y="2631151"/>
            <a:ext cx="7776864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이를 위해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DFS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알고리즘을 활용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! DFS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의 구현결과인 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DFShowGraphVertex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함수를 확장하여 이 질문에 답을 하도록 한다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!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83568" y="4079963"/>
            <a:ext cx="7632848" cy="357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dirty="0" smtClean="0"/>
              <a:t>그래프를 구성하는 간선들을 가중치를 기준으로 정렬할 수 있어야 한다</a:t>
            </a:r>
            <a:r>
              <a:rPr lang="en-US" altLang="ko-KR" sz="1300" dirty="0" smtClean="0"/>
              <a:t>. </a:t>
            </a:r>
            <a:endParaRPr lang="ko-KR" altLang="en-US" sz="13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1560" y="3861048"/>
            <a:ext cx="7848872" cy="792088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860032" y="3501008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002060"/>
                </a:solidFill>
              </a:rPr>
              <a:t>이는 크루스칼 알고리즘의 일부이다</a:t>
            </a:r>
            <a:r>
              <a:rPr lang="en-US" altLang="ko-KR" sz="1400" dirty="0" smtClean="0">
                <a:solidFill>
                  <a:srgbClr val="002060"/>
                </a:solidFill>
              </a:rPr>
              <a:t>. 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3568" y="4812685"/>
            <a:ext cx="777686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이를 위해서 앞서 구현한 우선순위 큐를 활용</a:t>
            </a:r>
            <a:endParaRPr lang="en-US" altLang="ko-KR" sz="13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   ∙ </a:t>
            </a:r>
            <a:r>
              <a:rPr lang="en-US" altLang="ko-KR" sz="1300" dirty="0" err="1" smtClean="0">
                <a:solidFill>
                  <a:srgbClr val="002060"/>
                </a:solidFill>
                <a:latin typeface="+mn-ea"/>
              </a:rPr>
              <a:t>PriorityQueue.h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, </a:t>
            </a:r>
            <a:r>
              <a:rPr lang="en-US" altLang="ko-KR" sz="1300" dirty="0" err="1" smtClean="0">
                <a:solidFill>
                  <a:srgbClr val="002060"/>
                </a:solidFill>
                <a:latin typeface="+mn-ea"/>
              </a:rPr>
              <a:t>PriorityQueue.c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	   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우선순위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큐</a:t>
            </a:r>
            <a:endParaRPr lang="en-US" altLang="ko-KR" sz="13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   ∙ </a:t>
            </a:r>
            <a:r>
              <a:rPr lang="en-US" altLang="ko-KR" sz="1300" dirty="0" err="1" smtClean="0">
                <a:solidFill>
                  <a:srgbClr val="002060"/>
                </a:solidFill>
                <a:latin typeface="+mn-ea"/>
              </a:rPr>
              <a:t>UsefulHeap.h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, </a:t>
            </a:r>
            <a:r>
              <a:rPr lang="en-US" altLang="ko-KR" sz="1300" dirty="0" err="1" smtClean="0">
                <a:solidFill>
                  <a:srgbClr val="002060"/>
                </a:solidFill>
                <a:latin typeface="+mn-ea"/>
              </a:rPr>
              <a:t>UsefulHeap.c</a:t>
            </a:r>
            <a:r>
              <a:rPr lang="en-US" altLang="ko-KR" sz="1300" dirty="0" smtClean="0">
                <a:solidFill>
                  <a:srgbClr val="002060"/>
                </a:solidFill>
                <a:latin typeface="+mn-ea"/>
              </a:rPr>
              <a:t>           </a:t>
            </a:r>
            <a:r>
              <a:rPr lang="ko-KR" altLang="en-US" sz="1300" dirty="0" smtClean="0">
                <a:solidFill>
                  <a:srgbClr val="002060"/>
                </a:solidFill>
                <a:latin typeface="+mn-ea"/>
              </a:rPr>
              <a:t>우선순위 큐의 기반이 되는 힙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크루스칼 알고리즘의 구현을 위한 계획</a:t>
            </a:r>
            <a:r>
              <a:rPr lang="en-US" altLang="ko-KR" dirty="0" smtClean="0">
                <a:latin typeface="+mn-ea"/>
                <a:ea typeface="+mn-ea"/>
              </a:rPr>
              <a:t>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1556792"/>
            <a:ext cx="7776864" cy="384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400" dirty="0" smtClean="0">
                <a:latin typeface="+mn-ea"/>
              </a:rPr>
              <a:t>∙ DLinkedList.h, DLinkedList.c 		</a:t>
            </a:r>
            <a:r>
              <a:rPr lang="ko-KR" altLang="en-US" sz="1400" dirty="0" smtClean="0">
                <a:latin typeface="+mn-ea"/>
              </a:rPr>
              <a:t>연결 리스트</a:t>
            </a:r>
          </a:p>
          <a:p>
            <a:pPr>
              <a:lnSpc>
                <a:spcPct val="300000"/>
              </a:lnSpc>
            </a:pPr>
            <a:r>
              <a:rPr lang="en-US" altLang="ko-KR" sz="1400" dirty="0" smtClean="0">
                <a:latin typeface="+mn-ea"/>
              </a:rPr>
              <a:t>∙ ArrayBaseStack.h, ArrayBaseStack.c 	</a:t>
            </a:r>
            <a:r>
              <a:rPr lang="ko-KR" altLang="en-US" sz="1400" dirty="0" smtClean="0">
                <a:latin typeface="+mn-ea"/>
              </a:rPr>
              <a:t>배열 기반 스택</a:t>
            </a:r>
          </a:p>
          <a:p>
            <a:pPr>
              <a:lnSpc>
                <a:spcPct val="300000"/>
              </a:lnSpc>
            </a:pPr>
            <a:r>
              <a:rPr lang="en-US" altLang="ko-KR" sz="1400" dirty="0" smtClean="0">
                <a:latin typeface="+mn-ea"/>
              </a:rPr>
              <a:t>∙ ALGraphKruskal.h, ALGraphKruskal.c 	</a:t>
            </a:r>
            <a:r>
              <a:rPr lang="ko-KR" altLang="en-US" sz="1400" dirty="0" smtClean="0">
                <a:latin typeface="+mn-ea"/>
              </a:rPr>
              <a:t>크루스칼 알고리즘 기반의 그래프</a:t>
            </a:r>
          </a:p>
          <a:p>
            <a:pPr>
              <a:lnSpc>
                <a:spcPct val="300000"/>
              </a:lnSpc>
            </a:pPr>
            <a:r>
              <a:rPr lang="en-US" altLang="ko-KR" sz="1400" dirty="0" smtClean="0">
                <a:latin typeface="+mn-ea"/>
              </a:rPr>
              <a:t>∙ </a:t>
            </a:r>
            <a:r>
              <a:rPr lang="en-US" altLang="ko-KR" sz="1400" dirty="0" err="1" smtClean="0">
                <a:latin typeface="+mn-ea"/>
              </a:rPr>
              <a:t>PriorityQueue.h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err="1" smtClean="0">
                <a:latin typeface="+mn-ea"/>
              </a:rPr>
              <a:t>PriorityQueue.c</a:t>
            </a:r>
            <a:r>
              <a:rPr lang="en-US" altLang="ko-KR" sz="1400" dirty="0" smtClean="0">
                <a:latin typeface="+mn-ea"/>
              </a:rPr>
              <a:t> 	</a:t>
            </a:r>
            <a:r>
              <a:rPr lang="ko-KR" altLang="en-US" sz="1400" dirty="0" smtClean="0">
                <a:latin typeface="+mn-ea"/>
              </a:rPr>
              <a:t>우선순위 큐</a:t>
            </a:r>
          </a:p>
          <a:p>
            <a:pPr>
              <a:lnSpc>
                <a:spcPct val="300000"/>
              </a:lnSpc>
            </a:pPr>
            <a:r>
              <a:rPr lang="en-US" altLang="ko-KR" sz="1400" dirty="0" smtClean="0">
                <a:latin typeface="+mn-ea"/>
              </a:rPr>
              <a:t>∙ </a:t>
            </a:r>
            <a:r>
              <a:rPr lang="en-US" altLang="ko-KR" sz="1400" dirty="0" err="1" smtClean="0">
                <a:latin typeface="+mn-ea"/>
              </a:rPr>
              <a:t>UsefulHeap.h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err="1" smtClean="0">
                <a:latin typeface="+mn-ea"/>
              </a:rPr>
              <a:t>UsefulHeap.c</a:t>
            </a:r>
            <a:r>
              <a:rPr lang="en-US" altLang="ko-KR" sz="1400" dirty="0" smtClean="0">
                <a:latin typeface="+mn-ea"/>
              </a:rPr>
              <a:t> 		</a:t>
            </a:r>
            <a:r>
              <a:rPr lang="ko-KR" altLang="en-US" sz="1400" dirty="0" smtClean="0">
                <a:latin typeface="+mn-ea"/>
              </a:rPr>
              <a:t>우선순위 큐의 기반이 되는 힙</a:t>
            </a:r>
          </a:p>
          <a:p>
            <a:pPr>
              <a:lnSpc>
                <a:spcPct val="300000"/>
              </a:lnSpc>
            </a:pPr>
            <a:r>
              <a:rPr lang="en-US" altLang="ko-KR" sz="1400" dirty="0" smtClean="0">
                <a:latin typeface="+mn-ea"/>
              </a:rPr>
              <a:t>∙ ALEdge.h 			</a:t>
            </a:r>
            <a:r>
              <a:rPr lang="ko-KR" altLang="en-US" sz="1400" dirty="0" smtClean="0">
                <a:latin typeface="+mn-ea"/>
              </a:rPr>
              <a:t>가중치가 포함된 간선의 표현을 위한 구조체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1560" y="1700808"/>
            <a:ext cx="7848872" cy="3816424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5749806"/>
            <a:ext cx="77768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+mn-ea"/>
              </a:rPr>
              <a:t>최종적으로 크루스칼 알고리즘의 구현을 보이기 위한 프로젝트의 헤더파일과 소스파일의 구성</a:t>
            </a:r>
            <a:endParaRPr lang="en-US" altLang="ko-KR" sz="1400" dirty="0" smtClean="0">
              <a:solidFill>
                <a:srgbClr val="0033CC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크루스칼 알고리즘의 구현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헤더파일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556792"/>
            <a:ext cx="5904656" cy="468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pt-BR" altLang="ko-KR" sz="1300" dirty="0" smtClean="0">
                <a:latin typeface="+mn-ea"/>
              </a:rPr>
              <a:t>enum {A, B, C, D, E, F, G, H, I, J};</a:t>
            </a:r>
          </a:p>
          <a:p>
            <a:pPr>
              <a:lnSpc>
                <a:spcPts val="2000"/>
              </a:lnSpc>
            </a:pPr>
            <a:endParaRPr lang="en-US" altLang="ko-KR" sz="1300" dirty="0" smtClean="0">
              <a:latin typeface="+mn-ea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 smtClean="0">
                <a:latin typeface="+mn-ea"/>
              </a:rPr>
              <a:t>typedef struct _</a:t>
            </a:r>
            <a:r>
              <a:rPr lang="en-US" altLang="ko-KR" sz="1300" dirty="0" err="1" smtClean="0">
                <a:latin typeface="+mn-ea"/>
              </a:rPr>
              <a:t>ual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 smtClean="0">
                <a:latin typeface="+mn-ea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ko-KR" sz="1300" dirty="0" smtClean="0">
                <a:latin typeface="+mn-ea"/>
              </a:rPr>
              <a:t>    int numV;</a:t>
            </a:r>
          </a:p>
          <a:p>
            <a:pPr>
              <a:lnSpc>
                <a:spcPts val="2000"/>
              </a:lnSpc>
            </a:pPr>
            <a:r>
              <a:rPr lang="en-US" altLang="ko-KR" sz="1300" dirty="0" smtClean="0">
                <a:latin typeface="+mn-ea"/>
              </a:rPr>
              <a:t>    int </a:t>
            </a:r>
            <a:r>
              <a:rPr lang="en-US" altLang="ko-KR" sz="1300" dirty="0" err="1" smtClean="0">
                <a:latin typeface="+mn-ea"/>
              </a:rPr>
              <a:t>numE</a:t>
            </a:r>
            <a:r>
              <a:rPr lang="en-US" altLang="ko-KR" sz="1300" dirty="0" smtClean="0">
                <a:latin typeface="+mn-ea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300" dirty="0" smtClean="0">
                <a:latin typeface="+mn-ea"/>
              </a:rPr>
              <a:t>    List * adjList;</a:t>
            </a:r>
          </a:p>
          <a:p>
            <a:pPr>
              <a:lnSpc>
                <a:spcPts val="2000"/>
              </a:lnSpc>
            </a:pPr>
            <a:r>
              <a:rPr lang="en-US" altLang="ko-KR" sz="1300" dirty="0" smtClean="0">
                <a:latin typeface="+mn-ea"/>
              </a:rPr>
              <a:t>    int * visitInfo;</a:t>
            </a:r>
          </a:p>
          <a:p>
            <a:pPr>
              <a:lnSpc>
                <a:spcPts val="2000"/>
              </a:lnSpc>
            </a:pPr>
            <a:r>
              <a:rPr lang="en-US" altLang="ko-KR" sz="1300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1300" dirty="0" err="1" smtClean="0">
                <a:solidFill>
                  <a:srgbClr val="C00000"/>
                </a:solidFill>
                <a:latin typeface="+mn-ea"/>
              </a:rPr>
              <a:t>PQueue</a:t>
            </a:r>
            <a:r>
              <a:rPr lang="en-US" altLang="ko-KR" sz="13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300" dirty="0" err="1" smtClean="0">
                <a:solidFill>
                  <a:srgbClr val="C00000"/>
                </a:solidFill>
                <a:latin typeface="+mn-ea"/>
              </a:rPr>
              <a:t>pqueue</a:t>
            </a:r>
            <a:r>
              <a:rPr lang="en-US" altLang="ko-KR" sz="1300" dirty="0" smtClean="0">
                <a:solidFill>
                  <a:srgbClr val="C00000"/>
                </a:solidFill>
                <a:latin typeface="+mn-ea"/>
              </a:rPr>
              <a:t>;      // </a:t>
            </a:r>
            <a:r>
              <a:rPr lang="ko-KR" altLang="en-US" sz="1300" dirty="0" smtClean="0">
                <a:solidFill>
                  <a:srgbClr val="C00000"/>
                </a:solidFill>
                <a:latin typeface="+mn-ea"/>
              </a:rPr>
              <a:t>간선의 가중치 정보 저장</a:t>
            </a:r>
          </a:p>
          <a:p>
            <a:pPr>
              <a:lnSpc>
                <a:spcPts val="2000"/>
              </a:lnSpc>
            </a:pPr>
            <a:r>
              <a:rPr lang="en-US" altLang="ko-KR" sz="1300" dirty="0" smtClean="0">
                <a:latin typeface="+mn-ea"/>
              </a:rPr>
              <a:t>} ALGraph;</a:t>
            </a:r>
          </a:p>
          <a:p>
            <a:pPr>
              <a:lnSpc>
                <a:spcPts val="2000"/>
              </a:lnSpc>
            </a:pPr>
            <a:endParaRPr lang="en-US" altLang="ko-KR" sz="1300" dirty="0" smtClean="0">
              <a:latin typeface="+mn-ea"/>
            </a:endParaRPr>
          </a:p>
          <a:p>
            <a:pPr>
              <a:lnSpc>
                <a:spcPts val="2000"/>
              </a:lnSpc>
            </a:pPr>
            <a:r>
              <a:rPr lang="fr-FR" altLang="ko-KR" sz="1300" dirty="0" smtClean="0">
                <a:latin typeface="+mn-ea"/>
              </a:rPr>
              <a:t>void GraphInit(ALGraph * pg, int nv);</a:t>
            </a:r>
          </a:p>
          <a:p>
            <a:pPr>
              <a:lnSpc>
                <a:spcPts val="2000"/>
              </a:lnSpc>
            </a:pPr>
            <a:r>
              <a:rPr lang="en-US" altLang="ko-KR" sz="1300" dirty="0" smtClean="0">
                <a:latin typeface="+mn-ea"/>
              </a:rPr>
              <a:t>void </a:t>
            </a:r>
            <a:r>
              <a:rPr lang="en-US" altLang="ko-KR" sz="1300" dirty="0" err="1" smtClean="0">
                <a:latin typeface="+mn-ea"/>
              </a:rPr>
              <a:t>GraphDestroy</a:t>
            </a:r>
            <a:r>
              <a:rPr lang="en-US" altLang="ko-KR" sz="1300" dirty="0" smtClean="0">
                <a:latin typeface="+mn-ea"/>
              </a:rPr>
              <a:t>(ALGraph * pg);</a:t>
            </a:r>
          </a:p>
          <a:p>
            <a:pPr>
              <a:lnSpc>
                <a:spcPts val="2000"/>
              </a:lnSpc>
            </a:pPr>
            <a:r>
              <a:rPr lang="en-US" altLang="ko-KR" sz="1300" dirty="0" smtClean="0">
                <a:latin typeface="+mn-ea"/>
              </a:rPr>
              <a:t>void </a:t>
            </a:r>
            <a:r>
              <a:rPr lang="en-US" altLang="ko-KR" sz="1300" dirty="0" err="1" smtClean="0">
                <a:latin typeface="+mn-ea"/>
              </a:rPr>
              <a:t>AddEdge</a:t>
            </a:r>
            <a:r>
              <a:rPr lang="en-US" altLang="ko-KR" sz="1300" dirty="0" smtClean="0">
                <a:latin typeface="+mn-ea"/>
              </a:rPr>
              <a:t>(ALGraph * pg, int </a:t>
            </a:r>
            <a:r>
              <a:rPr lang="en-US" altLang="ko-KR" sz="1300" dirty="0" err="1" smtClean="0">
                <a:latin typeface="+mn-ea"/>
              </a:rPr>
              <a:t>fromV</a:t>
            </a:r>
            <a:r>
              <a:rPr lang="en-US" altLang="ko-KR" sz="1300" dirty="0" smtClean="0">
                <a:latin typeface="+mn-ea"/>
              </a:rPr>
              <a:t>, int </a:t>
            </a:r>
            <a:r>
              <a:rPr lang="en-US" altLang="ko-KR" sz="1300" dirty="0" err="1" smtClean="0">
                <a:latin typeface="+mn-ea"/>
              </a:rPr>
              <a:t>toV</a:t>
            </a:r>
            <a:r>
              <a:rPr lang="en-US" altLang="ko-KR" sz="1300" dirty="0" smtClean="0">
                <a:latin typeface="+mn-ea"/>
              </a:rPr>
              <a:t>, int weight);</a:t>
            </a:r>
          </a:p>
          <a:p>
            <a:pPr>
              <a:lnSpc>
                <a:spcPts val="2000"/>
              </a:lnSpc>
            </a:pPr>
            <a:r>
              <a:rPr lang="en-US" altLang="ko-KR" sz="1300" dirty="0" smtClean="0">
                <a:latin typeface="+mn-ea"/>
              </a:rPr>
              <a:t>void </a:t>
            </a:r>
            <a:r>
              <a:rPr lang="en-US" altLang="ko-KR" sz="1300" dirty="0" err="1" smtClean="0">
                <a:latin typeface="+mn-ea"/>
              </a:rPr>
              <a:t>ShowGraphEdgeInfo</a:t>
            </a:r>
            <a:r>
              <a:rPr lang="en-US" altLang="ko-KR" sz="1300" dirty="0" smtClean="0">
                <a:latin typeface="+mn-ea"/>
              </a:rPr>
              <a:t>(ALGraph * pg);</a:t>
            </a:r>
          </a:p>
          <a:p>
            <a:pPr>
              <a:lnSpc>
                <a:spcPts val="2000"/>
              </a:lnSpc>
            </a:pPr>
            <a:r>
              <a:rPr lang="en-US" altLang="ko-KR" sz="1300" dirty="0" smtClean="0">
                <a:latin typeface="+mn-ea"/>
              </a:rPr>
              <a:t>void DFShowGraphVertex(ALGraph * pg, int startV);</a:t>
            </a:r>
          </a:p>
          <a:p>
            <a:pPr>
              <a:lnSpc>
                <a:spcPts val="2000"/>
              </a:lnSpc>
            </a:pPr>
            <a:r>
              <a:rPr lang="en-US" altLang="ko-KR" sz="1300" dirty="0" smtClean="0">
                <a:latin typeface="+mn-ea"/>
              </a:rPr>
              <a:t>void </a:t>
            </a:r>
            <a:r>
              <a:rPr lang="en-US" altLang="ko-KR" sz="1300" dirty="0" err="1" smtClean="0">
                <a:latin typeface="+mn-ea"/>
              </a:rPr>
              <a:t>ConKruskalMST</a:t>
            </a:r>
            <a:r>
              <a:rPr lang="en-US" altLang="ko-KR" sz="1300" dirty="0" smtClean="0">
                <a:latin typeface="+mn-ea"/>
              </a:rPr>
              <a:t>(ALGraph * pg);           // </a:t>
            </a:r>
            <a:r>
              <a:rPr lang="ko-KR" altLang="en-US" sz="1300" dirty="0" smtClean="0">
                <a:latin typeface="+mn-ea"/>
              </a:rPr>
              <a:t>최소 비용 신장 트리의 구성</a:t>
            </a:r>
          </a:p>
          <a:p>
            <a:pPr>
              <a:lnSpc>
                <a:spcPts val="2000"/>
              </a:lnSpc>
            </a:pPr>
            <a:r>
              <a:rPr lang="en-US" altLang="ko-KR" sz="1300" dirty="0" smtClean="0">
                <a:latin typeface="+mn-ea"/>
              </a:rPr>
              <a:t>void </a:t>
            </a:r>
            <a:r>
              <a:rPr lang="en-US" altLang="ko-KR" sz="1300" dirty="0" err="1" smtClean="0">
                <a:latin typeface="+mn-ea"/>
              </a:rPr>
              <a:t>ShowGraphEdgeWeightInfo</a:t>
            </a:r>
            <a:r>
              <a:rPr lang="en-US" altLang="ko-KR" sz="1300" dirty="0" smtClean="0">
                <a:latin typeface="+mn-ea"/>
              </a:rPr>
              <a:t>(ALGraph * pg);         // </a:t>
            </a:r>
            <a:r>
              <a:rPr lang="ko-KR" altLang="en-US" sz="1300" dirty="0" smtClean="0">
                <a:latin typeface="+mn-ea"/>
              </a:rPr>
              <a:t>가중치 정보 출력</a:t>
            </a:r>
            <a:endParaRPr lang="ko-KR" altLang="en-US" sz="13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11560" y="1556792"/>
            <a:ext cx="6048672" cy="4680520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211960" y="1340768"/>
            <a:ext cx="4104456" cy="2016224"/>
          </a:xfrm>
          <a:prstGeom prst="roundRect">
            <a:avLst>
              <a:gd name="adj" fmla="val 910"/>
            </a:avLst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55976" y="1535786"/>
            <a:ext cx="396044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300" dirty="0" smtClean="0">
                <a:latin typeface="+mn-ea"/>
              </a:rPr>
              <a:t>typedef struct _edge</a:t>
            </a:r>
          </a:p>
          <a:p>
            <a:pPr>
              <a:lnSpc>
                <a:spcPts val="2100"/>
              </a:lnSpc>
            </a:pPr>
            <a:r>
              <a:rPr lang="en-US" altLang="ko-KR" sz="1300" dirty="0" smtClean="0">
                <a:latin typeface="+mn-ea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altLang="ko-KR" sz="1300" dirty="0" smtClean="0">
                <a:latin typeface="+mn-ea"/>
              </a:rPr>
              <a:t>    int v1;         // </a:t>
            </a:r>
            <a:r>
              <a:rPr lang="ko-KR" altLang="en-US" sz="1300" dirty="0" smtClean="0">
                <a:latin typeface="+mn-ea"/>
              </a:rPr>
              <a:t>간선이 연결하는 첫 번째 정점</a:t>
            </a:r>
          </a:p>
          <a:p>
            <a:pPr>
              <a:lnSpc>
                <a:spcPts val="2100"/>
              </a:lnSpc>
            </a:pPr>
            <a:r>
              <a:rPr lang="en-US" altLang="ko-KR" sz="1300" dirty="0" smtClean="0">
                <a:latin typeface="+mn-ea"/>
              </a:rPr>
              <a:t>    int v2;         // </a:t>
            </a:r>
            <a:r>
              <a:rPr lang="ko-KR" altLang="en-US" sz="1300" dirty="0" smtClean="0">
                <a:latin typeface="+mn-ea"/>
              </a:rPr>
              <a:t>간선이 연결하는 두 번째 정점</a:t>
            </a:r>
          </a:p>
          <a:p>
            <a:pPr>
              <a:lnSpc>
                <a:spcPts val="2100"/>
              </a:lnSpc>
            </a:pPr>
            <a:r>
              <a:rPr lang="en-US" altLang="ko-KR" sz="1300" dirty="0" smtClean="0">
                <a:solidFill>
                  <a:srgbClr val="C00000"/>
                </a:solidFill>
                <a:latin typeface="+mn-ea"/>
              </a:rPr>
              <a:t>    int weight;   // </a:t>
            </a:r>
            <a:r>
              <a:rPr lang="ko-KR" altLang="en-US" sz="1300" dirty="0" smtClean="0">
                <a:solidFill>
                  <a:srgbClr val="C00000"/>
                </a:solidFill>
                <a:latin typeface="+mn-ea"/>
              </a:rPr>
              <a:t>간선의 가중치</a:t>
            </a:r>
          </a:p>
          <a:p>
            <a:pPr>
              <a:lnSpc>
                <a:spcPts val="2100"/>
              </a:lnSpc>
            </a:pPr>
            <a:r>
              <a:rPr lang="en-US" altLang="ko-KR" sz="1300" dirty="0" smtClean="0">
                <a:latin typeface="+mn-ea"/>
              </a:rPr>
              <a:t>} Edge;</a:t>
            </a:r>
            <a:endParaRPr lang="ko-KR" altLang="en-US" sz="13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264" y="3356992"/>
            <a:ext cx="136815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+mn-ea"/>
              </a:rPr>
              <a:t>ALEdge.h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5877272"/>
            <a:ext cx="201622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33CC"/>
                </a:solidFill>
                <a:latin typeface="+mn-ea"/>
              </a:rPr>
              <a:t>ALGraphKruskal.h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63272" cy="756320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크루스칼 알고리즘을 구현한 함수</a:t>
            </a:r>
            <a:r>
              <a:rPr lang="en-US" altLang="ko-KR" sz="2800" dirty="0" smtClean="0">
                <a:latin typeface="+mn-ea"/>
                <a:ea typeface="+mn-ea"/>
              </a:rPr>
              <a:t>: </a:t>
            </a:r>
            <a:r>
              <a:rPr lang="ko-KR" altLang="en-US" sz="2800" dirty="0" smtClean="0">
                <a:latin typeface="+mn-ea"/>
                <a:ea typeface="+mn-ea"/>
              </a:rPr>
              <a:t>수정된</a:t>
            </a:r>
            <a:r>
              <a:rPr lang="en-US" altLang="ko-KR" sz="2800" dirty="0" smtClean="0">
                <a:latin typeface="+mn-ea"/>
                <a:ea typeface="+mn-ea"/>
              </a:rPr>
              <a:t> </a:t>
            </a:r>
            <a:r>
              <a:rPr lang="ko-KR" altLang="en-US" sz="2800" dirty="0" smtClean="0">
                <a:latin typeface="+mn-ea"/>
                <a:ea typeface="+mn-ea"/>
              </a:rPr>
              <a:t>함수들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1556792"/>
            <a:ext cx="5832648" cy="1754696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608316"/>
            <a:ext cx="5328593" cy="170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50850"/>
            <a:ext cx="5400600" cy="238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39552" y="3455504"/>
            <a:ext cx="5832648" cy="2520280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971600" y="3095464"/>
            <a:ext cx="324036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71600" y="5687752"/>
            <a:ext cx="252028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43608" y="4306348"/>
            <a:ext cx="2592288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073084" y="2754424"/>
            <a:ext cx="1008112" cy="360040"/>
          </a:xfrm>
          <a:prstGeom prst="rect">
            <a:avLst/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724128" y="1628800"/>
            <a:ext cx="2952328" cy="1080120"/>
          </a:xfrm>
          <a:prstGeom prst="roundRect">
            <a:avLst>
              <a:gd name="adj" fmla="val 910"/>
            </a:avLst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588224" y="2708920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가중치 기준 내림차순으로 </a:t>
            </a:r>
            <a:endParaRPr lang="en-US" altLang="ko-KR" sz="1200" dirty="0" smtClean="0">
              <a:solidFill>
                <a:srgbClr val="0033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간선 정보 꺼내기 위한 정의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</a:t>
            </a:r>
            <a:endParaRPr lang="ko-KR" altLang="en-US" sz="1200" dirty="0">
              <a:solidFill>
                <a:srgbClr val="0033CC"/>
              </a:solidFill>
              <a:latin typeface="+mn-ea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7137" y="1714876"/>
            <a:ext cx="2808312" cy="98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6084168" y="1700808"/>
            <a:ext cx="1152128" cy="360040"/>
          </a:xfrm>
          <a:prstGeom prst="rect">
            <a:avLst/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2700" dirty="0" smtClean="0">
                <a:latin typeface="+mn-ea"/>
                <a:ea typeface="+mn-ea"/>
              </a:rPr>
              <a:t>크루스칼 알고리즘을 구현한 함수</a:t>
            </a:r>
            <a:r>
              <a:rPr lang="en-US" altLang="ko-KR" sz="2700" dirty="0" smtClean="0">
                <a:latin typeface="+mn-ea"/>
                <a:ea typeface="+mn-ea"/>
              </a:rPr>
              <a:t>: </a:t>
            </a:r>
            <a:r>
              <a:rPr lang="en-US" altLang="ko-KR" sz="2700" dirty="0" err="1" smtClean="0">
                <a:latin typeface="+mn-ea"/>
                <a:ea typeface="+mn-ea"/>
              </a:rPr>
              <a:t>ConKruskalMST</a:t>
            </a:r>
            <a:r>
              <a:rPr lang="en-US" altLang="ko-KR" sz="2700" dirty="0" smtClean="0">
                <a:latin typeface="+mn-ea"/>
                <a:ea typeface="+mn-ea"/>
              </a:rPr>
              <a:t> </a:t>
            </a:r>
            <a:endParaRPr lang="ko-KR" altLang="en-US" sz="27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95264"/>
            <a:ext cx="5169569" cy="495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467544" y="1249760"/>
            <a:ext cx="5832648" cy="4968552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187624" y="3749284"/>
            <a:ext cx="72008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475656" y="4168080"/>
            <a:ext cx="864096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475656" y="4581128"/>
            <a:ext cx="792088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355976" y="4779341"/>
            <a:ext cx="4104456" cy="122899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∙ </a:t>
            </a:r>
            <a:r>
              <a:rPr lang="en-US" altLang="ko-KR" sz="1300" dirty="0" err="1" smtClean="0">
                <a:latin typeface="+mn-ea"/>
              </a:rPr>
              <a:t>RemoveEdge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그래프에서 간선을 삭제한다</a:t>
            </a:r>
            <a:r>
              <a:rPr lang="en-US" altLang="ko-KR" sz="1300" dirty="0" smtClean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∙ </a:t>
            </a:r>
            <a:r>
              <a:rPr lang="en-US" altLang="ko-KR" sz="1300" dirty="0" err="1" smtClean="0">
                <a:latin typeface="+mn-ea"/>
              </a:rPr>
              <a:t>IsConnVertex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두 정점이 연결되어 있는지 확인한다</a:t>
            </a:r>
            <a:r>
              <a:rPr lang="en-US" altLang="ko-KR" sz="1300" dirty="0" smtClean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∙ </a:t>
            </a:r>
            <a:r>
              <a:rPr lang="en-US" altLang="ko-KR" sz="1300" dirty="0" err="1" smtClean="0">
                <a:latin typeface="+mn-ea"/>
              </a:rPr>
              <a:t>RecoverEdge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삭제된 간선을 다시 삽입한다</a:t>
            </a:r>
            <a:r>
              <a:rPr lang="en-US" altLang="ko-KR" sz="1300" dirty="0" smtClean="0">
                <a:latin typeface="+mn-ea"/>
              </a:rPr>
              <a:t>.</a:t>
            </a:r>
            <a:endParaRPr lang="ko-KR" altLang="en-US" sz="13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9872" y="3256456"/>
            <a:ext cx="223224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가중치 순으로 간선 정보 획득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3888" y="3544488"/>
            <a:ext cx="244827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획득한 정보의 간선 실제 삭제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5936" y="3861048"/>
            <a:ext cx="32403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삭제 후 두 </a:t>
            </a: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정점 연결 경로 있는지 확인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32" y="4309646"/>
            <a:ext cx="324036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연결 경로 없으면 간선 복원</a:t>
            </a:r>
            <a:r>
              <a:rPr lang="en-US" altLang="ko-KR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2900" dirty="0" smtClean="0">
                <a:latin typeface="+mn-ea"/>
                <a:ea typeface="+mn-ea"/>
              </a:rPr>
              <a:t>크루스칼 알고리즘의</a:t>
            </a:r>
            <a:r>
              <a:rPr lang="en-US" altLang="ko-KR" sz="2900" dirty="0" smtClean="0">
                <a:latin typeface="+mn-ea"/>
                <a:ea typeface="+mn-ea"/>
              </a:rPr>
              <a:t> </a:t>
            </a:r>
            <a:r>
              <a:rPr lang="ko-KR" altLang="en-US" sz="2900" dirty="0" smtClean="0">
                <a:latin typeface="+mn-ea"/>
                <a:ea typeface="+mn-ea"/>
              </a:rPr>
              <a:t>완성을 돕는 함수들 </a:t>
            </a:r>
            <a:r>
              <a:rPr lang="en-US" altLang="ko-KR" sz="2900" dirty="0" smtClean="0">
                <a:latin typeface="+mn-ea"/>
                <a:ea typeface="+mn-ea"/>
              </a:rPr>
              <a:t>1 </a:t>
            </a:r>
            <a:endParaRPr lang="ko-KR" altLang="en-US" sz="29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47092"/>
            <a:ext cx="4536504" cy="18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241" y="4005064"/>
            <a:ext cx="542891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539552" y="1393776"/>
            <a:ext cx="5832648" cy="2035224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3842048"/>
            <a:ext cx="5832648" cy="2035224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79912" y="2926685"/>
            <a:ext cx="514806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인접 리스트 기반 무방향 그래프인 관계로 하나의 간선을 완전히 소멸하기 위해서는 두 개의 간선 정보를 소멸시켜야 한다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.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 </a:t>
            </a:r>
            <a:endParaRPr lang="ko-KR" altLang="en-US" sz="1200" dirty="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16424" y="5313982"/>
            <a:ext cx="514806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0033CC"/>
                </a:solidFill>
                <a:latin typeface="+mn-ea"/>
              </a:rPr>
              <a:t>AddEdge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함수와 달리 간선의 가중치 정보를 별도로 저장하지 않는다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이렇듯 가중치 정보를 별도로 저장하지 않는 이유는 크루스칼 알고리즘의 구현 내용을 통해 이해할 수 있다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.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 </a:t>
            </a:r>
            <a:endParaRPr lang="ko-KR" altLang="en-US" sz="1200" dirty="0">
              <a:solidFill>
                <a:srgbClr val="0033CC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2900" dirty="0" smtClean="0">
                <a:latin typeface="+mn-ea"/>
                <a:ea typeface="+mn-ea"/>
              </a:rPr>
              <a:t>크루스칼 알고리즘의</a:t>
            </a:r>
            <a:r>
              <a:rPr lang="en-US" altLang="ko-KR" sz="2900" dirty="0" smtClean="0">
                <a:latin typeface="+mn-ea"/>
                <a:ea typeface="+mn-ea"/>
              </a:rPr>
              <a:t> </a:t>
            </a:r>
            <a:r>
              <a:rPr lang="ko-KR" altLang="en-US" sz="2900" dirty="0" smtClean="0">
                <a:latin typeface="+mn-ea"/>
                <a:ea typeface="+mn-ea"/>
              </a:rPr>
              <a:t>완성을 돕는 함수들 </a:t>
            </a:r>
            <a:r>
              <a:rPr lang="en-US" altLang="ko-KR" sz="2900" dirty="0" smtClean="0">
                <a:latin typeface="+mn-ea"/>
                <a:ea typeface="+mn-ea"/>
              </a:rPr>
              <a:t>2 </a:t>
            </a:r>
            <a:endParaRPr lang="ko-KR" altLang="en-US" sz="29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443499"/>
            <a:ext cx="4824536" cy="4721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// </a:t>
            </a:r>
            <a:r>
              <a:rPr lang="ko-KR" altLang="en-US" sz="1300" dirty="0" smtClean="0">
                <a:latin typeface="+mn-ea"/>
              </a:rPr>
              <a:t>한쪽 방향의 간선 소멸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void </a:t>
            </a:r>
            <a:r>
              <a:rPr lang="en-US" altLang="ko-KR" sz="1300" dirty="0" err="1" smtClean="0">
                <a:latin typeface="+mn-ea"/>
              </a:rPr>
              <a:t>RemoveWayEdge</a:t>
            </a:r>
            <a:r>
              <a:rPr lang="en-US" altLang="ko-KR" sz="1300" dirty="0" smtClean="0">
                <a:latin typeface="+mn-ea"/>
              </a:rPr>
              <a:t>(ALGraph * pg, int </a:t>
            </a:r>
            <a:r>
              <a:rPr lang="en-US" altLang="ko-KR" sz="1300" dirty="0" err="1" smtClean="0">
                <a:latin typeface="+mn-ea"/>
              </a:rPr>
              <a:t>fromV</a:t>
            </a:r>
            <a:r>
              <a:rPr lang="en-US" altLang="ko-KR" sz="1300" dirty="0" smtClean="0">
                <a:latin typeface="+mn-ea"/>
              </a:rPr>
              <a:t>, int </a:t>
            </a:r>
            <a:r>
              <a:rPr lang="en-US" altLang="ko-KR" sz="1300" dirty="0" err="1" smtClean="0">
                <a:latin typeface="+mn-ea"/>
              </a:rPr>
              <a:t>toV</a:t>
            </a:r>
            <a:r>
              <a:rPr lang="en-US" altLang="ko-KR" sz="1300" dirty="0" smtClean="0">
                <a:latin typeface="+mn-ea"/>
              </a:rPr>
              <a:t>)</a:t>
            </a:r>
            <a:endParaRPr lang="ko-KR" altLang="en-US" sz="1300" dirty="0" smtClean="0">
              <a:latin typeface="+mn-ea"/>
            </a:endParaRP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{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int edge;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if(LFirst(&amp;(pg-&gt;adjList[</a:t>
            </a:r>
            <a:r>
              <a:rPr lang="en-US" altLang="ko-KR" sz="1300" dirty="0" err="1" smtClean="0">
                <a:latin typeface="+mn-ea"/>
              </a:rPr>
              <a:t>fromV</a:t>
            </a:r>
            <a:r>
              <a:rPr lang="en-US" altLang="ko-KR" sz="1300" dirty="0" smtClean="0">
                <a:latin typeface="+mn-ea"/>
              </a:rPr>
              <a:t>]), &amp;edge))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{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if(edge == </a:t>
            </a:r>
            <a:r>
              <a:rPr lang="en-US" altLang="ko-KR" sz="1300" dirty="0" err="1" smtClean="0">
                <a:latin typeface="+mn-ea"/>
              </a:rPr>
              <a:t>toV</a:t>
            </a:r>
            <a:r>
              <a:rPr lang="en-US" altLang="ko-KR" sz="1300" dirty="0" smtClean="0">
                <a:latin typeface="+mn-ea"/>
              </a:rPr>
              <a:t>) {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 LRemove(&amp;(pg-&gt;adjList[</a:t>
            </a:r>
            <a:r>
              <a:rPr lang="en-US" altLang="ko-KR" sz="1300" dirty="0" err="1" smtClean="0">
                <a:latin typeface="+mn-ea"/>
              </a:rPr>
              <a:t>fromV</a:t>
            </a:r>
            <a:r>
              <a:rPr lang="en-US" altLang="ko-KR" sz="1300" dirty="0" smtClean="0">
                <a:latin typeface="+mn-ea"/>
              </a:rPr>
              <a:t>]));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 return;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}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while(LNext(&amp;(pg-&gt;adjList[</a:t>
            </a:r>
            <a:r>
              <a:rPr lang="en-US" altLang="ko-KR" sz="1300" dirty="0" err="1" smtClean="0">
                <a:latin typeface="+mn-ea"/>
              </a:rPr>
              <a:t>fromV</a:t>
            </a:r>
            <a:r>
              <a:rPr lang="en-US" altLang="ko-KR" sz="1300" dirty="0" smtClean="0">
                <a:latin typeface="+mn-ea"/>
              </a:rPr>
              <a:t>]), &amp;edge))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{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if(edge == </a:t>
            </a:r>
            <a:r>
              <a:rPr lang="en-US" altLang="ko-KR" sz="1300" dirty="0" err="1" smtClean="0">
                <a:latin typeface="+mn-ea"/>
              </a:rPr>
              <a:t>toV</a:t>
            </a:r>
            <a:r>
              <a:rPr lang="en-US" altLang="ko-KR" sz="1300" dirty="0" smtClean="0">
                <a:latin typeface="+mn-ea"/>
              </a:rPr>
              <a:t>) {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    LRemove(&amp;(pg-&gt;adjList[</a:t>
            </a:r>
            <a:r>
              <a:rPr lang="en-US" altLang="ko-KR" sz="1300" dirty="0" err="1" smtClean="0">
                <a:latin typeface="+mn-ea"/>
              </a:rPr>
              <a:t>fromV</a:t>
            </a:r>
            <a:r>
              <a:rPr lang="en-US" altLang="ko-KR" sz="1300" dirty="0" smtClean="0">
                <a:latin typeface="+mn-ea"/>
              </a:rPr>
              <a:t>]));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    return;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    }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    }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    }</a:t>
            </a:r>
          </a:p>
          <a:p>
            <a:pPr>
              <a:lnSpc>
                <a:spcPts val="1900"/>
              </a:lnSpc>
            </a:pPr>
            <a:r>
              <a:rPr lang="en-US" altLang="ko-KR" sz="1300" dirty="0" smtClean="0">
                <a:latin typeface="+mn-ea"/>
              </a:rPr>
              <a:t>}</a:t>
            </a:r>
            <a:endParaRPr lang="ko-KR" altLang="en-US" sz="1300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340768"/>
            <a:ext cx="5832648" cy="4824536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47864" y="5374957"/>
            <a:ext cx="525658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이렇듯 </a:t>
            </a:r>
            <a:r>
              <a:rPr lang="en-US" altLang="ko-KR" sz="1200" dirty="0" err="1" smtClean="0">
                <a:solidFill>
                  <a:srgbClr val="0033CC"/>
                </a:solidFill>
                <a:latin typeface="+mn-ea"/>
              </a:rPr>
              <a:t>Remove</a:t>
            </a:r>
            <a:r>
              <a:rPr lang="en-US" altLang="ko-KR" sz="1200" dirty="0" err="1" smtClean="0">
                <a:solidFill>
                  <a:srgbClr val="0033CC"/>
                </a:solidFill>
                <a:latin typeface="+mn-ea"/>
              </a:rPr>
              <a:t>Edge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함수의 완성을 돕는 </a:t>
            </a:r>
            <a:r>
              <a:rPr lang="en-US" altLang="ko-KR" sz="1200" dirty="0" err="1" smtClean="0">
                <a:solidFill>
                  <a:srgbClr val="0033CC"/>
                </a:solidFill>
                <a:latin typeface="+mn-ea"/>
              </a:rPr>
              <a:t>RemoveWayEdge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함수를 별도로 정의하면 방향 그래프의 구현을 위한 확장이 용이하다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</a:t>
            </a:r>
            <a:endParaRPr lang="ko-KR" altLang="en-US" sz="1200" dirty="0">
              <a:solidFill>
                <a:srgbClr val="0033CC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+mn-ea"/>
                <a:ea typeface="+mn-ea"/>
              </a:rPr>
              <a:t>가중치 그래프와 부분 그래프</a:t>
            </a:r>
            <a:endParaRPr lang="ko-KR" altLang="en-US" sz="26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2160240" cy="171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393612"/>
            <a:ext cx="209687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352199"/>
            <a:ext cx="2088232" cy="166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4497374"/>
            <a:ext cx="2016224" cy="137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683568" y="3121804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무방향 가중치 그래프의 예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3049796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방향 가중치 그래프의 예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9" name="줄무늬가 있는 오른쪽 화살표 18"/>
          <p:cNvSpPr/>
          <p:nvPr/>
        </p:nvSpPr>
        <p:spPr>
          <a:xfrm rot="5400000">
            <a:off x="1484135" y="3869527"/>
            <a:ext cx="343082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835696" y="3789040"/>
            <a:ext cx="1368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+mn-ea"/>
              </a:rPr>
              <a:t>부분 그래프</a:t>
            </a:r>
            <a:endParaRPr lang="ko-KR" altLang="en-US" sz="1400" dirty="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21" name="줄무늬가 있는 오른쪽 화살표 20"/>
          <p:cNvSpPr/>
          <p:nvPr/>
        </p:nvSpPr>
        <p:spPr>
          <a:xfrm rot="3005715">
            <a:off x="3640487" y="3856096"/>
            <a:ext cx="343082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067944" y="3769876"/>
            <a:ext cx="1368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+mn-ea"/>
              </a:rPr>
              <a:t>부분 그래프</a:t>
            </a:r>
            <a:endParaRPr lang="ko-KR" altLang="en-US" sz="1400" dirty="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6056" y="4336576"/>
            <a:ext cx="295232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일부 정점과 간선으로 구성이 된 그래프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2900" dirty="0" smtClean="0">
                <a:latin typeface="+mn-ea"/>
                <a:ea typeface="+mn-ea"/>
              </a:rPr>
              <a:t>크루스칼 알고리즘의</a:t>
            </a:r>
            <a:r>
              <a:rPr lang="en-US" altLang="ko-KR" sz="2900" dirty="0" smtClean="0">
                <a:latin typeface="+mn-ea"/>
                <a:ea typeface="+mn-ea"/>
              </a:rPr>
              <a:t> </a:t>
            </a:r>
            <a:r>
              <a:rPr lang="ko-KR" altLang="en-US" sz="2900" dirty="0" smtClean="0">
                <a:latin typeface="+mn-ea"/>
                <a:ea typeface="+mn-ea"/>
              </a:rPr>
              <a:t>완성을 돕는 함수들 </a:t>
            </a:r>
            <a:r>
              <a:rPr lang="en-US" altLang="ko-KR" sz="2900" dirty="0" smtClean="0">
                <a:latin typeface="+mn-ea"/>
                <a:ea typeface="+mn-ea"/>
              </a:rPr>
              <a:t>3 </a:t>
            </a:r>
            <a:endParaRPr lang="ko-KR" altLang="en-US" sz="29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4583980" cy="377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844823"/>
            <a:ext cx="3888432" cy="444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39552" y="5373216"/>
            <a:ext cx="432048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DFShowGraphVertex 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함수와의 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비교를 통해서 어떻게  수정되었고 또 그 결과 어떻게 두 정점의 연결을 확인하는지 이해하자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</a:t>
            </a:r>
            <a:endParaRPr lang="ko-KR" altLang="en-US" sz="1200" dirty="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703443" y="1236870"/>
            <a:ext cx="3008244" cy="4450522"/>
          </a:xfrm>
          <a:custGeom>
            <a:avLst/>
            <a:gdLst>
              <a:gd name="connsiteX0" fmla="*/ 0 w 3008244"/>
              <a:gd name="connsiteY0" fmla="*/ 3772452 h 4450522"/>
              <a:gd name="connsiteX1" fmla="*/ 1881809 w 3008244"/>
              <a:gd name="connsiteY1" fmla="*/ 3918226 h 4450522"/>
              <a:gd name="connsiteX2" fmla="*/ 2160105 w 3008244"/>
              <a:gd name="connsiteY2" fmla="*/ 578678 h 4450522"/>
              <a:gd name="connsiteX3" fmla="*/ 3008244 w 3008244"/>
              <a:gd name="connsiteY3" fmla="*/ 446156 h 445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8244" h="4450522">
                <a:moveTo>
                  <a:pt x="0" y="3772452"/>
                </a:moveTo>
                <a:cubicBezTo>
                  <a:pt x="760896" y="4111487"/>
                  <a:pt x="1521792" y="4450522"/>
                  <a:pt x="1881809" y="3918226"/>
                </a:cubicBezTo>
                <a:cubicBezTo>
                  <a:pt x="2241826" y="3385930"/>
                  <a:pt x="1972366" y="1157356"/>
                  <a:pt x="2160105" y="578678"/>
                </a:cubicBezTo>
                <a:cubicBezTo>
                  <a:pt x="2347844" y="0"/>
                  <a:pt x="2678044" y="223078"/>
                  <a:pt x="3008244" y="446156"/>
                </a:cubicBezTo>
              </a:path>
            </a:pathLst>
          </a:custGeom>
          <a:ln w="22225">
            <a:solidFill>
              <a:schemeClr val="accent4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798365" y="5791200"/>
            <a:ext cx="198783" cy="543339"/>
          </a:xfrm>
          <a:custGeom>
            <a:avLst/>
            <a:gdLst>
              <a:gd name="connsiteX0" fmla="*/ 0 w 198783"/>
              <a:gd name="connsiteY0" fmla="*/ 0 h 543339"/>
              <a:gd name="connsiteX1" fmla="*/ 198783 w 198783"/>
              <a:gd name="connsiteY1" fmla="*/ 543339 h 54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8783" h="543339">
                <a:moveTo>
                  <a:pt x="0" y="0"/>
                </a:moveTo>
                <a:lnTo>
                  <a:pt x="198783" y="543339"/>
                </a:lnTo>
              </a:path>
            </a:pathLst>
          </a:custGeom>
          <a:ln w="222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2900" dirty="0" smtClean="0">
                <a:latin typeface="+mn-ea"/>
                <a:ea typeface="+mn-ea"/>
              </a:rPr>
              <a:t>크루스칼 알고리즘의</a:t>
            </a:r>
            <a:r>
              <a:rPr lang="en-US" altLang="ko-KR" sz="2900" dirty="0" smtClean="0">
                <a:latin typeface="+mn-ea"/>
                <a:ea typeface="+mn-ea"/>
              </a:rPr>
              <a:t> </a:t>
            </a:r>
            <a:r>
              <a:rPr lang="ko-KR" altLang="en-US" sz="2900" dirty="0" smtClean="0">
                <a:latin typeface="+mn-ea"/>
                <a:ea typeface="+mn-ea"/>
              </a:rPr>
              <a:t>완성을 돕는 함수들 </a:t>
            </a:r>
            <a:r>
              <a:rPr lang="en-US" altLang="ko-KR" sz="2900" dirty="0" smtClean="0">
                <a:latin typeface="+mn-ea"/>
                <a:ea typeface="+mn-ea"/>
              </a:rPr>
              <a:t>3 </a:t>
            </a:r>
            <a:endParaRPr lang="ko-KR" altLang="en-US" sz="29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5112568" cy="263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자유형 8"/>
          <p:cNvSpPr/>
          <p:nvPr/>
        </p:nvSpPr>
        <p:spPr>
          <a:xfrm rot="1388317">
            <a:off x="509941" y="1633832"/>
            <a:ext cx="1298713" cy="848139"/>
          </a:xfrm>
          <a:custGeom>
            <a:avLst/>
            <a:gdLst>
              <a:gd name="connsiteX0" fmla="*/ 0 w 1298713"/>
              <a:gd name="connsiteY0" fmla="*/ 0 h 848139"/>
              <a:gd name="connsiteX1" fmla="*/ 503582 w 1298713"/>
              <a:gd name="connsiteY1" fmla="*/ 424070 h 848139"/>
              <a:gd name="connsiteX2" fmla="*/ 1298713 w 1298713"/>
              <a:gd name="connsiteY2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8713" h="848139">
                <a:moveTo>
                  <a:pt x="0" y="0"/>
                </a:moveTo>
                <a:cubicBezTo>
                  <a:pt x="143565" y="141357"/>
                  <a:pt x="287130" y="282714"/>
                  <a:pt x="503582" y="424070"/>
                </a:cubicBezTo>
                <a:cubicBezTo>
                  <a:pt x="720034" y="565426"/>
                  <a:pt x="1298713" y="848139"/>
                  <a:pt x="1298713" y="848139"/>
                </a:cubicBezTo>
              </a:path>
            </a:pathLst>
          </a:custGeom>
          <a:ln w="22225">
            <a:solidFill>
              <a:schemeClr val="accent4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5301208"/>
            <a:ext cx="7344816" cy="772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이로써 부분적으로 필요한 모든 설명이 완료 되었으니 전체 코드를 확인하고 교재에서 제공하는 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main </a:t>
            </a:r>
            <a:r>
              <a:rPr lang="ko-KR" altLang="en-US" sz="1200" dirty="0" smtClean="0">
                <a:solidFill>
                  <a:srgbClr val="0033CC"/>
                </a:solidFill>
                <a:latin typeface="+mn-ea"/>
              </a:rPr>
              <a:t>함수의 실행 결과도 직접 확인해보자</a:t>
            </a:r>
            <a:r>
              <a:rPr lang="en-US" altLang="ko-KR" sz="1200" dirty="0" smtClean="0">
                <a:solidFill>
                  <a:srgbClr val="0033CC"/>
                </a:solidFill>
                <a:latin typeface="+mn-ea"/>
              </a:rPr>
              <a:t>! </a:t>
            </a:r>
            <a:endParaRPr lang="ko-KR" altLang="en-US" sz="1200" dirty="0">
              <a:solidFill>
                <a:srgbClr val="0033CC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6766" cy="756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수고하셨습니다</a:t>
            </a:r>
            <a:r>
              <a:rPr lang="en-US" altLang="ko-KR" dirty="0" smtClean="0">
                <a:latin typeface="+mn-ea"/>
                <a:ea typeface="+mn-ea"/>
              </a:rPr>
              <a:t>~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9219" name="Picture 3" descr="C:\Documents and Settings\yoon\Local Settings\Temporary Internet Files\Content.IE5\3OLDFO8S\MC90044150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2428868"/>
            <a:ext cx="1828572" cy="1828572"/>
          </a:xfrm>
          <a:prstGeom prst="rect">
            <a:avLst/>
          </a:prstGeom>
          <a:noFill/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100110" y="4530068"/>
            <a:ext cx="6686600" cy="756320"/>
          </a:xfrm>
          <a:prstGeom prst="rect">
            <a:avLst/>
          </a:prstGeom>
        </p:spPr>
        <p:txBody>
          <a:bodyPr vert="horz" anchor="b" anchorCtr="0">
            <a:normAutofit fontScale="925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Chapter 14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에 대한 강의를 마칩니다</a:t>
            </a:r>
            <a:r>
              <a:rPr lang="en-US" altLang="ko-KR" sz="3200" dirty="0" smtClean="0">
                <a:solidFill>
                  <a:schemeClr val="tx2"/>
                </a:solidFill>
                <a:latin typeface="+mn-ea"/>
                <a:cs typeface="+mj-cs"/>
              </a:rPr>
              <a:t>!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100" dirty="0" smtClean="0">
                <a:latin typeface="+mn-ea"/>
                <a:ea typeface="+mn-ea"/>
              </a:rPr>
              <a:t>그래프의 집합 표현</a:t>
            </a:r>
            <a:endParaRPr lang="ko-KR" altLang="en-US" sz="31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340768"/>
            <a:ext cx="3888432" cy="6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12776"/>
            <a:ext cx="1728192" cy="14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789040"/>
            <a:ext cx="1584176" cy="132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2132856"/>
            <a:ext cx="3888432" cy="60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4357578"/>
            <a:ext cx="3024336" cy="68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2757616"/>
            <a:ext cx="1872208" cy="153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8224" y="4653136"/>
            <a:ext cx="1944216" cy="164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0827" y="3444184"/>
            <a:ext cx="2811413" cy="56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58344" y="5589240"/>
            <a:ext cx="3017912" cy="59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3100" dirty="0" smtClean="0">
                <a:latin typeface="+mn-ea"/>
                <a:ea typeface="+mn-ea"/>
              </a:rPr>
              <a:t>그래프의 </a:t>
            </a:r>
            <a:r>
              <a:rPr lang="en-US" altLang="ko-KR" sz="3100" dirty="0" smtClean="0">
                <a:latin typeface="+mn-ea"/>
                <a:ea typeface="+mn-ea"/>
              </a:rPr>
              <a:t>ADT</a:t>
            </a:r>
            <a:endParaRPr lang="ko-KR" altLang="en-US" sz="31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5328592" cy="324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755576" y="5085184"/>
            <a:ext cx="6840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모든 기능과 가능성을 담아서 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ADT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를 정의하는 것이 능사는 아니다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! </a:t>
            </a:r>
            <a:br>
              <a:rPr lang="en-US" altLang="ko-KR" sz="1400" dirty="0" smtClean="0">
                <a:solidFill>
                  <a:srgbClr val="002060"/>
                </a:solidFill>
                <a:latin typeface="+mn-ea"/>
              </a:rPr>
            </a:b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특정 그래프를 대상으로 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ADT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를 제한하여 정의하는 것이 오히려 현명할 수 있다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!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9" y="1887867"/>
            <a:ext cx="3024336" cy="31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0552" y="2276873"/>
            <a:ext cx="3357872" cy="30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4932040" y="1844824"/>
            <a:ext cx="3528392" cy="792089"/>
          </a:xfrm>
          <a:prstGeom prst="roundRect">
            <a:avLst>
              <a:gd name="adj" fmla="val 91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32040" y="2636913"/>
            <a:ext cx="35283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정점의 이름을 선언하는 방법</a:t>
            </a:r>
            <a:endParaRPr lang="en-US" altLang="ko-KR" sz="1400" dirty="0" smtClean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+mn-ea"/>
                <a:ea typeface="+mn-ea"/>
              </a:rPr>
              <a:t>그래프를 구현하는 두 가지 방법</a:t>
            </a:r>
            <a:r>
              <a:rPr lang="en-US" altLang="ko-KR" sz="2600" dirty="0" smtClean="0">
                <a:latin typeface="+mn-ea"/>
                <a:ea typeface="+mn-ea"/>
              </a:rPr>
              <a:t>: </a:t>
            </a:r>
            <a:r>
              <a:rPr lang="ko-KR" altLang="en-US" sz="2600" dirty="0" smtClean="0">
                <a:latin typeface="+mn-ea"/>
                <a:ea typeface="+mn-ea"/>
              </a:rPr>
              <a:t>인접 행렬 기반</a:t>
            </a:r>
            <a:endParaRPr lang="ko-KR" altLang="en-US" sz="26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93612"/>
            <a:ext cx="3960440" cy="172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55576" y="3049796"/>
            <a:ext cx="4464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정방 행렬을 이용하는 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인접 행렬 기반 그래프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의 예 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1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864512"/>
            <a:ext cx="4098593" cy="175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3059832" y="5642084"/>
            <a:ext cx="4680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정방 행렬을 이용하는 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인접 행렬 기반 그래프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 의 예 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2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31840" y="2113693"/>
            <a:ext cx="360040" cy="216024"/>
          </a:xfrm>
          <a:prstGeom prst="roundRect">
            <a:avLst>
              <a:gd name="adj" fmla="val 910"/>
            </a:avLst>
          </a:prstGeom>
          <a:solidFill>
            <a:srgbClr val="C00000">
              <a:alpha val="20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1880" y="1884416"/>
            <a:ext cx="360040" cy="216024"/>
          </a:xfrm>
          <a:prstGeom prst="roundRect">
            <a:avLst>
              <a:gd name="adj" fmla="val 910"/>
            </a:avLst>
          </a:prstGeom>
          <a:solidFill>
            <a:srgbClr val="C00000">
              <a:alpha val="20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 rot="19013421">
            <a:off x="590787" y="1773432"/>
            <a:ext cx="1292568" cy="360040"/>
          </a:xfrm>
          <a:prstGeom prst="roundRect">
            <a:avLst/>
          </a:prstGeom>
          <a:solidFill>
            <a:srgbClr val="C0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 rot="19013421">
            <a:off x="3099399" y="4263528"/>
            <a:ext cx="1292568" cy="360040"/>
          </a:xfrm>
          <a:prstGeom prst="roundRect">
            <a:avLst/>
          </a:prstGeom>
          <a:solidFill>
            <a:srgbClr val="C0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29672" y="4391608"/>
            <a:ext cx="360040" cy="216024"/>
          </a:xfrm>
          <a:prstGeom prst="roundRect">
            <a:avLst>
              <a:gd name="adj" fmla="val 910"/>
            </a:avLst>
          </a:prstGeom>
          <a:solidFill>
            <a:srgbClr val="C00000">
              <a:alpha val="20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+mn-ea"/>
                <a:ea typeface="+mn-ea"/>
              </a:rPr>
              <a:t>그래프를 구현하는 두 가지 방법</a:t>
            </a:r>
            <a:r>
              <a:rPr lang="en-US" altLang="ko-KR" sz="2600" dirty="0" smtClean="0">
                <a:latin typeface="+mn-ea"/>
                <a:ea typeface="+mn-ea"/>
              </a:rPr>
              <a:t>: </a:t>
            </a:r>
            <a:r>
              <a:rPr lang="ko-KR" altLang="en-US" sz="2600" dirty="0" smtClean="0">
                <a:latin typeface="+mn-ea"/>
                <a:ea typeface="+mn-ea"/>
              </a:rPr>
              <a:t>인접 리스트 기반</a:t>
            </a:r>
            <a:r>
              <a:rPr lang="en-US" altLang="ko-KR" sz="2600" dirty="0" smtClean="0">
                <a:latin typeface="+mn-ea"/>
                <a:ea typeface="+mn-ea"/>
              </a:rPr>
              <a:t> </a:t>
            </a:r>
            <a:endParaRPr lang="ko-KR" altLang="en-US" sz="26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576" y="6459433"/>
            <a:ext cx="3317896" cy="35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7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윤성우의 열혈 자료구조</a:t>
            </a:r>
            <a:endParaRPr lang="en-US" altLang="ko-KR" sz="17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5184576" cy="194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933056"/>
            <a:ext cx="5400600" cy="197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67544" y="3212976"/>
            <a:ext cx="532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연결 리스트를 이용하는 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인접 리스트 기반 그래프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의 예 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1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1800" y="5786100"/>
            <a:ext cx="532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연결 리스트를 이용하는 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인접 리스트 기반 그래프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의 예 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2</a:t>
            </a:r>
            <a:endParaRPr lang="ko-KR" altLang="en-US" sz="14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9013421">
            <a:off x="468407" y="1702506"/>
            <a:ext cx="1471591" cy="455092"/>
          </a:xfrm>
          <a:prstGeom prst="roundRect">
            <a:avLst>
              <a:gd name="adj" fmla="val 29588"/>
            </a:avLst>
          </a:prstGeom>
          <a:solidFill>
            <a:srgbClr val="C0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38664" y="4221088"/>
            <a:ext cx="653820" cy="360040"/>
          </a:xfrm>
          <a:prstGeom prst="roundRect">
            <a:avLst>
              <a:gd name="adj" fmla="val 910"/>
            </a:avLst>
          </a:prstGeom>
          <a:solidFill>
            <a:srgbClr val="C00000">
              <a:alpha val="20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62400" y="1962336"/>
            <a:ext cx="576064" cy="360040"/>
          </a:xfrm>
          <a:prstGeom prst="roundRect">
            <a:avLst>
              <a:gd name="adj" fmla="val 910"/>
            </a:avLst>
          </a:prstGeom>
          <a:solidFill>
            <a:srgbClr val="C00000">
              <a:alpha val="20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62400" y="1628800"/>
            <a:ext cx="557064" cy="360040"/>
          </a:xfrm>
          <a:prstGeom prst="roundRect">
            <a:avLst>
              <a:gd name="adj" fmla="val 910"/>
            </a:avLst>
          </a:prstGeom>
          <a:solidFill>
            <a:srgbClr val="C00000">
              <a:alpha val="20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 rot="19013421">
            <a:off x="2666607" y="4317990"/>
            <a:ext cx="1636885" cy="455092"/>
          </a:xfrm>
          <a:prstGeom prst="roundRect">
            <a:avLst>
              <a:gd name="adj" fmla="val 29588"/>
            </a:avLst>
          </a:prstGeom>
          <a:solidFill>
            <a:srgbClr val="C0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7875</TotalTime>
  <Words>2844</Words>
  <Application>Microsoft Office PowerPoint</Application>
  <PresentationFormat>화면 슬라이드 쇼(4:3)</PresentationFormat>
  <Paragraphs>528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원본</vt:lpstr>
      <vt:lpstr>Chapter 14. 그래프</vt:lpstr>
      <vt:lpstr>Chapter 14. 그래프</vt:lpstr>
      <vt:lpstr>그래프의 역사와 이야깃거리 </vt:lpstr>
      <vt:lpstr>그래프의 이해와 종류</vt:lpstr>
      <vt:lpstr>가중치 그래프와 부분 그래프</vt:lpstr>
      <vt:lpstr>그래프의 집합 표현</vt:lpstr>
      <vt:lpstr>그래프의 ADT</vt:lpstr>
      <vt:lpstr>그래프를 구현하는 두 가지 방법: 인접 행렬 기반</vt:lpstr>
      <vt:lpstr>그래프를 구현하는 두 가지 방법: 인접 리스트 기반 </vt:lpstr>
      <vt:lpstr>Chapter 14. 그래프</vt:lpstr>
      <vt:lpstr>그래프의 헤더파일 정의</vt:lpstr>
      <vt:lpstr>선언된 함수의 이해를 돕기 위한 main 함수</vt:lpstr>
      <vt:lpstr>그래프의 구현: 초기화와 소멸</vt:lpstr>
      <vt:lpstr>그래프의 구현: 간선의 추가와 간선 정보 출력 </vt:lpstr>
      <vt:lpstr>Chapter 14. 그래프</vt:lpstr>
      <vt:lpstr>깊이 우선 탐색: Depth First Search</vt:lpstr>
      <vt:lpstr>깊이 우선 탐색: 정리</vt:lpstr>
      <vt:lpstr>너비 우선 탐색: Breadth First Search</vt:lpstr>
      <vt:lpstr>깊이 우선 탐색의 구현 모델: 과정 1~</vt:lpstr>
      <vt:lpstr>깊이 우선 탐색의 구현 모델: 과정 3~</vt:lpstr>
      <vt:lpstr>깊이 우선 탐색의 구현 모델: 과정 5~</vt:lpstr>
      <vt:lpstr>깊이 우선 탐색의 구현 모델: 과정 7</vt:lpstr>
      <vt:lpstr>깊이 우선 탐색의 실제 구현: 파일의 구성</vt:lpstr>
      <vt:lpstr>깊이 우선 탐색의 실제 구현: ALGraphDFS.h</vt:lpstr>
      <vt:lpstr>깊이 우선 탐색의 실제 구현: Helper Func</vt:lpstr>
      <vt:lpstr>깊이 우선 탐색의 실제 구현: DFShow~ 함수의 정의</vt:lpstr>
      <vt:lpstr>깊이 우선 탐색의 실제 구현: DFShow~ 함수의 정의</vt:lpstr>
      <vt:lpstr>너비 우선 탐색의 구현 모델: 과정 1~</vt:lpstr>
      <vt:lpstr>너비 우선 탐색의 구현 모델: 과정 3~</vt:lpstr>
      <vt:lpstr>너비 우선 탐색의 구현 모델: 과정 5</vt:lpstr>
      <vt:lpstr>너비 우선 탐색의 실제 구현</vt:lpstr>
      <vt:lpstr>너비 우선 탐색의 실제 구현: ALGraphBFS.h</vt:lpstr>
      <vt:lpstr>너비 우선 탐색의 실제 구현: Helper Func</vt:lpstr>
      <vt:lpstr>Chapter 14. 그래프</vt:lpstr>
      <vt:lpstr>사이클의 이해</vt:lpstr>
      <vt:lpstr>사이클을 형성하지 않는 그래프</vt:lpstr>
      <vt:lpstr>최소 비용 신장 트리의 이해와 적용</vt:lpstr>
      <vt:lpstr>크루스칼 알고리즘 1: 과정 1~  </vt:lpstr>
      <vt:lpstr>크루스칼 알고리즘 1: 과정 3~  </vt:lpstr>
      <vt:lpstr>크루스칼 알고리즘 2: 과정 1~</vt:lpstr>
      <vt:lpstr>크루스칼 알고리즘 2: 과정 3~</vt:lpstr>
      <vt:lpstr>크루스칼 알고리즘의 구현을 위한 계획1</vt:lpstr>
      <vt:lpstr>크루스칼 알고리즘의 구현을 위한 계획2</vt:lpstr>
      <vt:lpstr>크루스칼 알고리즘의 구현을 위한 계획3</vt:lpstr>
      <vt:lpstr>크루스칼 알고리즘의 구현: 헤더파일</vt:lpstr>
      <vt:lpstr>크루스칼 알고리즘을 구현한 함수: 수정된 함수들</vt:lpstr>
      <vt:lpstr>크루스칼 알고리즘을 구현한 함수: ConKruskalMST </vt:lpstr>
      <vt:lpstr>크루스칼 알고리즘의 완성을 돕는 함수들 1 </vt:lpstr>
      <vt:lpstr>크루스칼 알고리즘의 완성을 돕는 함수들 2 </vt:lpstr>
      <vt:lpstr>크루스칼 알고리즘의 완성을 돕는 함수들 3 </vt:lpstr>
      <vt:lpstr>크루스칼 알고리즘의 완성을 돕는 함수들 3 </vt:lpstr>
      <vt:lpstr>수고하셨습니다~</vt:lpstr>
    </vt:vector>
  </TitlesOfParts>
  <Company>yoon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01. 자료구조와 알고리즘의 이해</dc:title>
  <dc:creator>yoon</dc:creator>
  <cp:lastModifiedBy>yoon</cp:lastModifiedBy>
  <cp:revision>3290</cp:revision>
  <dcterms:created xsi:type="dcterms:W3CDTF">2012-01-20T11:49:35Z</dcterms:created>
  <dcterms:modified xsi:type="dcterms:W3CDTF">2012-04-19T08:19:47Z</dcterms:modified>
</cp:coreProperties>
</file>