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9" r:id="rId1"/>
  </p:sldMasterIdLst>
  <p:notesMasterIdLst>
    <p:notesMasterId r:id="rId30"/>
  </p:notesMasterIdLst>
  <p:sldIdLst>
    <p:sldId id="261" r:id="rId2"/>
    <p:sldId id="307" r:id="rId3"/>
    <p:sldId id="308" r:id="rId4"/>
    <p:sldId id="309" r:id="rId5"/>
    <p:sldId id="310" r:id="rId6"/>
    <p:sldId id="302" r:id="rId7"/>
    <p:sldId id="303" r:id="rId8"/>
    <p:sldId id="326" r:id="rId9"/>
    <p:sldId id="304" r:id="rId10"/>
    <p:sldId id="311" r:id="rId11"/>
    <p:sldId id="312" r:id="rId12"/>
    <p:sldId id="313" r:id="rId13"/>
    <p:sldId id="333" r:id="rId14"/>
    <p:sldId id="317" r:id="rId15"/>
    <p:sldId id="318" r:id="rId16"/>
    <p:sldId id="323" r:id="rId17"/>
    <p:sldId id="286" r:id="rId18"/>
    <p:sldId id="327" r:id="rId19"/>
    <p:sldId id="332" r:id="rId20"/>
    <p:sldId id="328" r:id="rId21"/>
    <p:sldId id="320" r:id="rId22"/>
    <p:sldId id="329" r:id="rId23"/>
    <p:sldId id="321" r:id="rId24"/>
    <p:sldId id="331" r:id="rId25"/>
    <p:sldId id="319" r:id="rId26"/>
    <p:sldId id="330" r:id="rId27"/>
    <p:sldId id="322" r:id="rId28"/>
    <p:sldId id="29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0"/>
    <a:srgbClr val="FCD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itchFamily="33" charset="0"/>
                <a:ea typeface="ヒラギノ角ゴ Pro W3" pitchFamily="33" charset="-128"/>
                <a:cs typeface="ヒラギノ角ゴ Pro W3" pitchFamily="3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itchFamily="33" charset="0"/>
                <a:ea typeface="ヒラギノ角ゴ Pro W3" pitchFamily="33" charset="-128"/>
                <a:cs typeface="ヒラギノ角ゴ Pro W3" pitchFamily="3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itchFamily="33" charset="0"/>
                <a:ea typeface="ヒラギノ角ゴ Pro W3" pitchFamily="33" charset="-128"/>
                <a:cs typeface="ヒラギノ角ゴ Pro W3" pitchFamily="3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60DBA91-F5C2-46A9-AD74-2051A371F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253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ヒラギノ角ゴ Pro W3" pitchFamily="33" charset="-128"/>
        <a:cs typeface="ヒラギノ角ゴ Pro W3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ヒラギノ角ゴ Pro W3" pitchFamily="33" charset="-128"/>
        <a:cs typeface="ヒラギノ角ゴ Pro W3" pitchFamily="3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ヒラギノ角ゴ Pro W3" pitchFamily="33" charset="-128"/>
        <a:cs typeface="ヒラギノ角ゴ Pro W3" pitchFamily="3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ヒラギノ角ゴ Pro W3" pitchFamily="33" charset="-128"/>
        <a:cs typeface="ヒラギノ角ゴ Pro W3" pitchFamily="3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3" charset="0"/>
        <a:ea typeface="ヒラギノ角ゴ Pro W3" pitchFamily="33" charset="-128"/>
        <a:cs typeface="ヒラギノ角ゴ Pro W3" pitchFamily="3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fld id="{20FAEFDF-5169-4E23-9ED8-D61E3FF0935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  <a:ea typeface="ヒラギノ角ゴ Pro W3" charset="0"/>
                <a:cs typeface="ヒラギノ角ゴ Pro W3" charset="0"/>
              </a:rPr>
              <a:t>&gt; Slide &lt;</a:t>
            </a:r>
          </a:p>
          <a:p>
            <a:pPr marL="171450" indent="-171450" eaLnBrk="1" hangingPunct="1">
              <a:buFont typeface="Wingdings" charset="0"/>
              <a:buChar char="Ø"/>
              <a:defRPr/>
            </a:pPr>
            <a:endParaRPr lang="en-US" dirty="0" smtClean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ea typeface="ヒラギノ角ゴ Pro W3" charset="0"/>
                <a:cs typeface="ヒラギノ角ゴ Pro W3" charset="0"/>
              </a:rPr>
              <a:t>Acceptable Biological Catch</a:t>
            </a:r>
          </a:p>
          <a:p>
            <a:pPr eaLnBrk="1" hangingPunct="1">
              <a:defRPr/>
            </a:pPr>
            <a:endParaRPr lang="en-US" dirty="0" smtClean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ea typeface="ヒラギノ角ゴ Pro W3" charset="0"/>
                <a:cs typeface="ヒラギノ角ゴ Pro W3" charset="0"/>
              </a:rPr>
              <a:t>Slide 2, please</a:t>
            </a:r>
            <a:endParaRPr lang="en-US" dirty="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ヒラギノ角ゴ Pro W3" charset="-128"/>
              </a:rPr>
              <a:t>The question is, if you only have reliable catch data, how do you know whether the stock is lightly, moderately, or heavily exploited?</a:t>
            </a:r>
          </a:p>
          <a:p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&gt; Slide &lt;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Experts, such as the SSC, go though this process and score each of the 9 attributes, then average the score to determine the status of the stock.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Slide 12, please.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fld id="{2A9DC39A-0075-4F7E-9B31-E2E2B97E1A86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Each of the three regions has an associated management objective: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  <a:defRPr/>
            </a:pPr>
            <a:r>
              <a:rPr lang="en-US" dirty="0" smtClean="0"/>
              <a:t>Lightly exploited (B &gt; B at 65% of unfished levels)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 smtClean="0"/>
              <a:t>Moderately exploited (B between 19% and 65% - </a:t>
            </a:r>
            <a:r>
              <a:rPr lang="en-US" dirty="0" err="1" smtClean="0"/>
              <a:t>pgy</a:t>
            </a:r>
            <a:r>
              <a:rPr lang="en-US" dirty="0" smtClean="0"/>
              <a:t> range)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 smtClean="0"/>
              <a:t>Heavily exploited (B &lt; B at 19% of unfished levels)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Slide 11, please.</a:t>
            </a:r>
            <a:endParaRPr 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fld id="{E79A08AD-B703-412B-9226-79E3F622F0C2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ヒラギノ角ゴ Pro W3" charset="-128"/>
              </a:rPr>
              <a:t>Next, to calculate the stocks OFL, you use a catch statistic, such as the average catch over the time period, and multiply it by a scalar, depending on the stock’s status.</a:t>
            </a:r>
          </a:p>
          <a:p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&gt; Slide &lt;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Scalar values actually have a basis in population dynamics theory.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Next slide, please.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fld id="{989A80F3-338B-4592-BFC8-A94BADF39320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ヒラギノ角ゴ Pro W3" charset="-128"/>
              </a:rPr>
              <a:t>Preferred approach is …</a:t>
            </a:r>
          </a:p>
          <a:p>
            <a:pPr>
              <a:buFont typeface="Wingdings" pitchFamily="2" charset="2"/>
              <a:buChar char="Ø"/>
            </a:pPr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&gt; Slide &lt;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Stress – requires a complete catch history which is unlikely for many fisheries.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latin typeface="Arial" pitchFamily="34" charset="0"/>
              <a:ea typeface="ヒラギノ角ゴ Pro W3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mtClean="0">
                <a:latin typeface="Arial" pitchFamily="34" charset="0"/>
                <a:ea typeface="ヒラギノ角ゴ Pro W3" charset="-128"/>
              </a:rPr>
              <a:t>Next slide, please.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fld id="{6FCB8196-9CED-4274-9C4B-D2B3A727342E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E3413-3C40-45C2-9AF6-FDE86D6F9F37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427D5-D264-48DE-8E2D-4B2B39B77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727B91-1BBD-49B3-B58C-A5DC212E7A41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D72CA-AE6A-47A8-9A15-9257CE797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7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70F4A-6593-461A-96D9-58208A0F97F6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B578F-0FBC-4550-93B8-50E45FA17B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0C57A-0D60-401C-B624-C70B85E12DA4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44922-EC50-4FBA-B328-01E4D4409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18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D4141-DD62-4897-8B0B-54B5ED325312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1643B-7759-499F-B9A7-F4E7497BC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22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47C35-B993-4F5F-8401-2DEA924FA40A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E924A-E34B-4967-A729-45343ECE2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7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70014-A09A-4D22-BFA2-F254C26D33CB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B474D-4953-4A43-989D-A0015694D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D0D400-AB89-4C08-810D-5879F0331BED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555BB-41CE-407E-A0A6-D07C7B3C2E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1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F011B5-E82A-4863-8BF4-582480F7CF73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44BD4-FCD3-4B8F-8E8E-5EAC547D1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9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F88717-EEBE-43B7-9FD3-D36E7553C724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9489A-2734-41EE-8A1A-A4EC0D94E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5FBC8B-2C85-4A80-A3B4-D0F2C9D65B53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FEF0D-8C41-4D07-AEAA-B857827434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5FB96F3-2D11-4136-B8C5-ADE0D1CC1B0A}" type="datetime1">
              <a:rPr lang="en-US" altLang="en-US"/>
              <a:pPr/>
              <a:t>8/31/2016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86759-5F50-4C1C-A459-A7A0E8DDBB0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10600" y="64770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fld id="{AAB8F6F4-3805-4F93-8A4C-6D0F2FEB93C8}" type="slidenum">
              <a:rPr lang="en-US" altLang="en-US" sz="1200"/>
              <a:pPr>
                <a:spcBef>
                  <a:spcPct val="50000"/>
                </a:spcBef>
              </a:pPr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848600" cy="2895600"/>
          </a:xfrm>
        </p:spPr>
        <p:txBody>
          <a:bodyPr/>
          <a:lstStyle/>
          <a:p>
            <a:pPr algn="l" eaLnBrk="1" hangingPunct="1"/>
            <a:r>
              <a:rPr lang="en-US" altLang="en-US" dirty="0" smtClean="0">
                <a:latin typeface="Trebuchet MS" pitchFamily="34" charset="0"/>
              </a:rPr>
              <a:t>Setting </a:t>
            </a:r>
            <a:r>
              <a:rPr lang="en-US" altLang="en-US" dirty="0" smtClean="0">
                <a:latin typeface="Trebuchet MS" pitchFamily="34" charset="0"/>
              </a:rPr>
              <a:t>Catches </a:t>
            </a:r>
            <a:r>
              <a:rPr lang="en-US" altLang="en-US" dirty="0" smtClean="0">
                <a:latin typeface="Trebuchet MS" pitchFamily="34" charset="0"/>
              </a:rPr>
              <a:t>for </a:t>
            </a:r>
            <a:r>
              <a:rPr lang="en-US" altLang="en-US" dirty="0" smtClean="0">
                <a:latin typeface="Trebuchet MS" pitchFamily="34" charset="0"/>
              </a:rPr>
              <a:t/>
            </a:r>
            <a:br>
              <a:rPr lang="en-US" altLang="en-US" dirty="0" smtClean="0">
                <a:latin typeface="Trebuchet MS" pitchFamily="34" charset="0"/>
              </a:rPr>
            </a:br>
            <a:r>
              <a:rPr lang="en-US" altLang="en-US" dirty="0" smtClean="0">
                <a:latin typeface="Trebuchet MS" pitchFamily="34" charset="0"/>
              </a:rPr>
              <a:t>Stocks</a:t>
            </a:r>
            <a:r>
              <a:rPr lang="en-US" altLang="en-US" dirty="0">
                <a:latin typeface="Trebuchet MS" pitchFamily="34" charset="0"/>
              </a:rPr>
              <a:t> </a:t>
            </a:r>
            <a:r>
              <a:rPr lang="en-US" altLang="en-US" dirty="0" smtClean="0">
                <a:latin typeface="Trebuchet MS" pitchFamily="34" charset="0"/>
              </a:rPr>
              <a:t>with Catch </a:t>
            </a:r>
            <a:r>
              <a:rPr lang="en-US" altLang="en-US" dirty="0" smtClean="0">
                <a:latin typeface="Trebuchet MS" pitchFamily="34" charset="0"/>
              </a:rPr>
              <a:t>Data Only</a:t>
            </a:r>
            <a:r>
              <a:rPr lang="en-US" altLang="en-US" sz="800" dirty="0" smtClean="0">
                <a:latin typeface="Trebuchet MS" pitchFamily="34" charset="0"/>
              </a:rPr>
              <a:t/>
            </a:r>
            <a:br>
              <a:rPr lang="en-US" altLang="en-US" sz="800" dirty="0" smtClean="0">
                <a:latin typeface="Trebuchet MS" pitchFamily="34" charset="0"/>
              </a:rPr>
            </a:br>
            <a:r>
              <a:rPr lang="en-US" altLang="en-US" sz="800" dirty="0" smtClean="0">
                <a:latin typeface="Trebuchet MS" pitchFamily="34" charset="0"/>
              </a:rPr>
              <a:t/>
            </a:r>
            <a:br>
              <a:rPr lang="en-US" altLang="en-US" sz="800" dirty="0" smtClean="0">
                <a:latin typeface="Trebuchet MS" pitchFamily="34" charset="0"/>
              </a:rPr>
            </a:br>
            <a:endParaRPr lang="en-US" altLang="en-US" sz="3600" dirty="0" smtClean="0">
              <a:latin typeface="Trebuchet MS" pitchFamily="34" charset="0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685800" y="3733800"/>
            <a:ext cx="5181600" cy="84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latin typeface="Trebuchet MS" pitchFamily="34" charset="0"/>
              </a:rPr>
              <a:t>Presented by: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Trebuchet MS" pitchFamily="34" charset="0"/>
              </a:rPr>
              <a:t>Dr. Jim </a:t>
            </a:r>
            <a:r>
              <a:rPr lang="en-US" altLang="en-US" dirty="0" smtClean="0">
                <a:solidFill>
                  <a:schemeClr val="bg1"/>
                </a:solidFill>
                <a:latin typeface="Trebuchet MS" pitchFamily="34" charset="0"/>
              </a:rPr>
              <a:t>Berkson</a:t>
            </a:r>
            <a:endParaRPr lang="en-US" alt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approaches that are more quantitative in nature.</a:t>
            </a:r>
          </a:p>
          <a:p>
            <a:r>
              <a:rPr lang="en-US" dirty="0" smtClean="0"/>
              <a:t>What if you have a time series (or partial time series) of catch?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Depletion-Corrected Average Catch</a:t>
            </a:r>
            <a:br>
              <a:rPr lang="en-US" sz="4000" dirty="0" smtClean="0"/>
            </a:br>
            <a:r>
              <a:rPr lang="en-US" sz="4000" dirty="0" smtClean="0"/>
              <a:t>DCAC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Data includes: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average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catch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over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time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period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, which is informative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𝑚𝑠𝑦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endParaRPr lang="en-US" dirty="0" smtClean="0"/>
              </a:p>
              <a:p>
                <a:r>
                  <a:rPr lang="en-US" dirty="0" smtClean="0"/>
                  <a:t>Ratio of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𝑚𝑠𝑦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 smtClean="0"/>
                  <a:t> (between 0.6 and 1.0)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𝑚𝑠𝑦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r>
                  <a:rPr lang="en-US" b="0" dirty="0" smtClean="0"/>
                  <a:t>The relative increase or decrease </a:t>
                </a:r>
                <a:r>
                  <a:rPr lang="en-US" dirty="0" smtClean="0"/>
                  <a:t>of the stock over the time period, </a:t>
                </a:r>
                <a:r>
                  <a:rPr lang="el-GR" dirty="0" smtClean="0">
                    <a:latin typeface="Calibri"/>
                  </a:rPr>
                  <a:t>Δ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64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94" y="1524000"/>
            <a:ext cx="4799106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953000"/>
            <a:ext cx="42576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200525" y="6581775"/>
            <a:ext cx="4943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200" i="1"/>
              <a:t>MacCall 2009. ICES J. Mar. Sci 66: 2267-2271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828800"/>
            <a:ext cx="3581400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Improvement on average catch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solidFill>
                <a:srgbClr val="002950"/>
              </a:solidFill>
              <a:latin typeface="Nevis" pitchFamily="2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An extension of </a:t>
            </a:r>
            <a:r>
              <a:rPr lang="en-US" b="1" dirty="0" err="1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b="1" baseline="-25000" dirty="0" err="1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opt</a:t>
            </a:r>
            <a:r>
              <a:rPr lang="en-US" b="1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=0.5*M*B</a:t>
            </a:r>
            <a:r>
              <a:rPr lang="en-US" b="1" baseline="-25000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2950"/>
              </a:solidFill>
              <a:latin typeface="Nevis" pitchFamily="2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“Windfall” harvest: one-time, non-sustainable catch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solidFill>
                <a:srgbClr val="002950"/>
              </a:solidFill>
              <a:latin typeface="Nevis" pitchFamily="2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DCAC =   </a:t>
            </a:r>
            <a:r>
              <a:rPr lang="el-GR" b="1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en-US" b="1" dirty="0">
                <a:solidFill>
                  <a:srgbClr val="002950"/>
                </a:solidFill>
                <a:latin typeface="Nevis" pitchFamily="2" charset="0"/>
                <a:ea typeface="Arial Unicode MS" pitchFamily="34" charset="-128"/>
                <a:cs typeface="Arial Unicode MS" pitchFamily="34" charset="-128"/>
              </a:rPr>
              <a:t>Catch/(n + W)</a:t>
            </a:r>
          </a:p>
        </p:txBody>
      </p:sp>
    </p:spTree>
    <p:extLst>
      <p:ext uri="{BB962C8B-B14F-4D97-AF65-F5344CB8AC3E}">
        <p14:creationId xmlns:p14="http://schemas.microsoft.com/office/powerpoint/2010/main" val="130722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4"/>
              <p:cNvSpPr txBox="1">
                <a:spLocks/>
              </p:cNvSpPr>
              <p:nvPr/>
            </p:nvSpPr>
            <p:spPr>
              <a:xfrm>
                <a:off x="1602486" y="1143000"/>
                <a:ext cx="6284214" cy="5257800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9F2936"/>
                  </a:buClr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Sustainable Yield Calculated as:</a:t>
                </a:r>
              </a:p>
              <a:p>
                <a:pPr>
                  <a:buClr>
                    <a:srgbClr val="9F2936"/>
                  </a:buClr>
                  <a:defRPr/>
                </a:pPr>
                <a:endParaRPr lang="en-US" dirty="0">
                  <a:solidFill>
                    <a:sysClr val="windowText" lastClr="000000"/>
                  </a:solidFill>
                  <a:latin typeface="Nevis" panose="02000800000000000000" pitchFamily="2" charset="0"/>
                </a:endParaRPr>
              </a:p>
              <a:p>
                <a:pPr>
                  <a:buClr>
                    <a:srgbClr val="9F2936"/>
                  </a:buClr>
                  <a:defRPr/>
                </a:pPr>
                <a:endParaRPr lang="en-US" dirty="0">
                  <a:solidFill>
                    <a:sysClr val="windowText" lastClr="000000"/>
                  </a:solidFill>
                  <a:latin typeface="Nevis" panose="02000800000000000000" pitchFamily="2" charset="0"/>
                </a:endParaRPr>
              </a:p>
              <a:p>
                <a:pPr>
                  <a:buClr>
                    <a:srgbClr val="9F2936"/>
                  </a:buClr>
                  <a:defRPr/>
                </a:pPr>
                <a:endParaRPr lang="en-US" dirty="0">
                  <a:solidFill>
                    <a:sysClr val="windowText" lastClr="000000"/>
                  </a:solidFill>
                  <a:latin typeface="Nevis" panose="02000800000000000000" pitchFamily="2" charset="0"/>
                </a:endParaRPr>
              </a:p>
              <a:p>
                <a:pPr>
                  <a:buClr>
                    <a:srgbClr val="9F2936"/>
                  </a:buClr>
                  <a:defRPr/>
                </a:pPr>
                <a:endParaRPr lang="en-US" dirty="0">
                  <a:solidFill>
                    <a:sysClr val="windowText" lastClr="000000"/>
                  </a:solidFill>
                  <a:latin typeface="Nevis" panose="02000800000000000000" pitchFamily="2" charset="0"/>
                </a:endParaRP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where:</a:t>
                </a: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</a:t>
                </a:r>
                <a:r>
                  <a:rPr lang="en-US" i="1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n</a:t>
                </a: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 	is the number of years,</a:t>
                </a: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 	∆	is the relative stock status to starting conditions </a:t>
                </a: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	(∆ = 1-	depletion),</a:t>
                </a: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i="1" baseline="-2500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𝑀𝑆𝑌</m:t>
                        </m:r>
                      </m:num>
                      <m:den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i="1" baseline="-2500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is the relative stock size where maximum sustainable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yield</a:t>
                </a: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           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 </a:t>
                </a: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(MSY) occurs,</a:t>
                </a: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</a:t>
                </a:r>
                <a:r>
                  <a:rPr lang="en-US" i="1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M</a:t>
                </a: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is natural mortality, and</a:t>
                </a:r>
              </a:p>
              <a:p>
                <a:pPr>
                  <a:buClr>
                    <a:srgbClr val="9F2936"/>
                  </a:buClr>
                  <a:buNone/>
                  <a:defRPr/>
                </a:pP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i="1" baseline="-2500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𝑀𝑆𝑌</m:t>
                        </m:r>
                      </m:num>
                      <m:den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is the ratio of the fishing mortality rate associated with 	MSY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	and </a:t>
                </a:r>
                <a:r>
                  <a:rPr lang="en-US" dirty="0">
                    <a:solidFill>
                      <a:sysClr val="windowText" lastClr="000000"/>
                    </a:solidFill>
                    <a:latin typeface="Nevis" panose="02000800000000000000" pitchFamily="2" charset="0"/>
                  </a:rPr>
                  <a:t>natural mortality.</a:t>
                </a:r>
              </a:p>
            </p:txBody>
          </p:sp>
        </mc:Choice>
        <mc:Fallback>
          <p:sp>
            <p:nvSpPr>
              <p:cNvPr id="1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86" y="1143000"/>
                <a:ext cx="6284214" cy="5257800"/>
              </a:xfrm>
              <a:prstGeom prst="rect">
                <a:avLst/>
              </a:prstGeom>
              <a:blipFill rotWithShape="1">
                <a:blip r:embed="rId3"/>
                <a:stretch>
                  <a:fillRect l="-1261" t="-1972" r="-582" b="-5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1842625"/>
              </p:ext>
            </p:extLst>
          </p:nvPr>
        </p:nvGraphicFramePr>
        <p:xfrm>
          <a:off x="1602486" y="1524000"/>
          <a:ext cx="2969514" cy="163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2108200" imgH="1079500" progId="Equation.3">
                  <p:embed/>
                </p:oleObj>
              </mc:Choice>
              <mc:Fallback>
                <p:oleObj name="Equation" r:id="rId4" imgW="2108200" imgH="1079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486" y="1524000"/>
                        <a:ext cx="2969514" cy="16389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43000" y="85986"/>
            <a:ext cx="6858000" cy="6760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accent1"/>
                </a:solidFill>
                <a:latin typeface="+mj-lt"/>
                <a:ea typeface="+mj-ea"/>
                <a:cs typeface="Arial Narrow Bold"/>
              </a:defRPr>
            </a:lvl1pPr>
          </a:lstStyle>
          <a:p>
            <a:r>
              <a:rPr lang="en-US" sz="3200" dirty="0">
                <a:latin typeface="Nevis" panose="02000800000000000000" pitchFamily="2" charset="0"/>
              </a:rPr>
              <a:t>Methods: Depletion-Corrected Average Catch</a:t>
            </a:r>
          </a:p>
          <a:p>
            <a:pPr algn="ctr"/>
            <a:r>
              <a:rPr lang="en-US" sz="3200" dirty="0">
                <a:latin typeface="Nevis" panose="02000800000000000000" pitchFamily="2" charset="0"/>
              </a:rPr>
              <a:t>DCAC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2857500" y="6355082"/>
            <a:ext cx="4800601" cy="5029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evis" panose="02000800000000000000" pitchFamily="2" charset="0"/>
              </a:rPr>
              <a:t>U.S. Department of Commerce | National Oceanic and Atmospheric Administration | NOAA Fisheries | Page </a:t>
            </a:r>
            <a:fld id="{632D3AEB-7CBE-3049-91AC-335C6B4F5BF6}" type="slidenum">
              <a:rPr lang="en-US">
                <a:latin typeface="Nevis" panose="02000800000000000000" pitchFamily="2" charset="0"/>
              </a:rPr>
              <a:pPr/>
              <a:t>13</a:t>
            </a:fld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143000" y="6185356"/>
            <a:ext cx="33391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i="1" dirty="0" err="1">
                <a:latin typeface="Nevis" panose="02000800000000000000" pitchFamily="2" charset="0"/>
              </a:rPr>
              <a:t>MacCall</a:t>
            </a:r>
            <a:r>
              <a:rPr lang="en-US" altLang="en-US" sz="800" i="1" dirty="0">
                <a:latin typeface="Nevis" panose="02000800000000000000" pitchFamily="2" charset="0"/>
              </a:rPr>
              <a:t> 2009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3180844" cy="20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2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smtClean="0"/>
              <a:t>DCAC Example: Widow Rockfish (1988)</a:t>
            </a:r>
            <a:endParaRPr lang="en-US" sz="32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127Kmt caught 82-88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Δ</a:t>
            </a:r>
            <a:r>
              <a:rPr lang="en-US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 = 0.5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M = 0.15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B</a:t>
            </a:r>
            <a:r>
              <a:rPr lang="en-US" sz="2400" b="1" baseline="-25000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MSY</a:t>
            </a:r>
            <a:r>
              <a:rPr lang="en-US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/K = 0.4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F</a:t>
            </a:r>
            <a:r>
              <a:rPr lang="en-US" sz="2400" b="1" baseline="-25000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MSY</a:t>
            </a:r>
            <a:r>
              <a:rPr lang="en-US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/M = 0.8</a:t>
            </a:r>
          </a:p>
          <a:p>
            <a:pPr eaLnBrk="1" hangingPunct="1">
              <a:lnSpc>
                <a:spcPct val="90000"/>
              </a:lnSpc>
            </a:pPr>
            <a:endParaRPr lang="en-US" sz="2600" b="1" dirty="0" smtClean="0">
              <a:solidFill>
                <a:srgbClr val="002950"/>
              </a:solidFill>
              <a:latin typeface="Nevis" pitchFamily="2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Avg. catch = 15.9 </a:t>
            </a:r>
            <a:r>
              <a:rPr lang="en-US" sz="2600" b="1" dirty="0" err="1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Kmt</a:t>
            </a:r>
            <a:endParaRPr lang="en-US" sz="2600" b="1" dirty="0" smtClean="0">
              <a:solidFill>
                <a:srgbClr val="002950"/>
              </a:solidFill>
              <a:latin typeface="Nevis" pitchFamily="2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b="1" dirty="0" smtClean="0">
              <a:solidFill>
                <a:srgbClr val="002950"/>
              </a:solidFill>
              <a:latin typeface="Nevis" pitchFamily="2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Established quota </a:t>
            </a:r>
            <a:r>
              <a:rPr lang="en-US" sz="26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of 12.1Kmt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Assumed sustainable</a:t>
            </a:r>
          </a:p>
          <a:p>
            <a:pPr eaLnBrk="1" hangingPunct="1">
              <a:lnSpc>
                <a:spcPct val="90000"/>
              </a:lnSpc>
            </a:pPr>
            <a:endParaRPr lang="en-US" sz="2600" b="1" dirty="0" smtClean="0">
              <a:solidFill>
                <a:srgbClr val="002950"/>
              </a:solidFill>
              <a:latin typeface="Nevis" pitchFamily="2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DCAC = 4 to 8 </a:t>
            </a:r>
            <a:r>
              <a:rPr lang="en-US" sz="2600" b="1" dirty="0" err="1" smtClean="0">
                <a:solidFill>
                  <a:srgbClr val="002950"/>
                </a:solidFill>
                <a:latin typeface="Nevis" pitchFamily="2" charset="0"/>
                <a:cs typeface="Calibri" pitchFamily="34" charset="0"/>
              </a:rPr>
              <a:t>Kmt</a:t>
            </a:r>
            <a:endParaRPr lang="en-US" sz="2600" b="1" dirty="0" smtClean="0">
              <a:solidFill>
                <a:srgbClr val="002950"/>
              </a:solidFill>
              <a:latin typeface="Nevis" pitchFamily="2" charset="0"/>
              <a:cs typeface="Calibri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17" y="2057400"/>
            <a:ext cx="4611383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09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DCAC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calculation</a:t>
            </a:r>
          </a:p>
          <a:p>
            <a:r>
              <a:rPr lang="en-US" dirty="0" smtClean="0"/>
              <a:t>Gives a sustainable catch, not an MSY</a:t>
            </a:r>
          </a:p>
          <a:p>
            <a:r>
              <a:rPr lang="en-US" dirty="0" smtClean="0"/>
              <a:t>Often much more conservative than stock assessments</a:t>
            </a:r>
          </a:p>
          <a:p>
            <a:r>
              <a:rPr lang="en-US" dirty="0" smtClean="0"/>
              <a:t>Sensitive to depletion assumption</a:t>
            </a:r>
          </a:p>
          <a:p>
            <a:r>
              <a:rPr lang="en-US" dirty="0" smtClean="0"/>
              <a:t>Only applicable if M&lt;0.2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add more information: the entire time series of catch.  What can you do with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7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297738" cy="104457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Trebuchet MS" pitchFamily="34" charset="0"/>
              </a:rPr>
              <a:t>Depletion-Based Stock Reduction Analysis (DB-SRA) (Dick and MacCall 2010)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973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50"/>
              </a:spcBef>
            </a:pPr>
            <a:r>
              <a:rPr lang="en-US" altLang="en-US" sz="2700" dirty="0" smtClean="0">
                <a:latin typeface="Trebuchet MS" pitchFamily="34" charset="0"/>
              </a:rPr>
              <a:t>Incorporates full stock dynamics.</a:t>
            </a:r>
          </a:p>
          <a:p>
            <a:pPr eaLnBrk="1" hangingPunct="1">
              <a:spcBef>
                <a:spcPts val="1250"/>
              </a:spcBef>
            </a:pPr>
            <a:r>
              <a:rPr lang="en-US" altLang="en-US" sz="2700" dirty="0" smtClean="0">
                <a:latin typeface="Trebuchet MS" pitchFamily="34" charset="0"/>
              </a:rPr>
              <a:t>Relies on specifying a plausible range of </a:t>
            </a:r>
            <a:r>
              <a:rPr lang="ja-JP" altLang="en-US" sz="2700" dirty="0" smtClean="0">
                <a:latin typeface="Trebuchet MS" pitchFamily="34" charset="0"/>
              </a:rPr>
              <a:t>“</a:t>
            </a:r>
            <a:r>
              <a:rPr lang="en-US" altLang="ja-JP" sz="2700" dirty="0" smtClean="0">
                <a:latin typeface="Trebuchet MS" pitchFamily="34" charset="0"/>
              </a:rPr>
              <a:t>scaled</a:t>
            </a:r>
            <a:r>
              <a:rPr lang="ja-JP" altLang="en-US" sz="2700" dirty="0" smtClean="0">
                <a:latin typeface="Trebuchet MS" pitchFamily="34" charset="0"/>
              </a:rPr>
              <a:t>”</a:t>
            </a:r>
            <a:r>
              <a:rPr lang="en-US" altLang="ja-JP" sz="2700" dirty="0" smtClean="0">
                <a:latin typeface="Trebuchet MS" pitchFamily="34" charset="0"/>
              </a:rPr>
              <a:t> production parameters and depletion levels in the form of prior distributions.</a:t>
            </a:r>
          </a:p>
          <a:p>
            <a:pPr eaLnBrk="1" hangingPunct="1">
              <a:spcBef>
                <a:spcPts val="1250"/>
              </a:spcBef>
            </a:pPr>
            <a:r>
              <a:rPr lang="en-US" altLang="en-US" sz="2700" dirty="0" smtClean="0">
                <a:latin typeface="Trebuchet MS" pitchFamily="34" charset="0"/>
              </a:rPr>
              <a:t>Requires a comprehensive catch history (full history of the fishery</a:t>
            </a:r>
            <a:r>
              <a:rPr lang="en-US" altLang="en-US" sz="2700" dirty="0" smtClean="0">
                <a:latin typeface="Trebuchet MS" pitchFamily="34" charset="0"/>
              </a:rPr>
              <a:t>).</a:t>
            </a:r>
          </a:p>
          <a:p>
            <a:pPr eaLnBrk="1" hangingPunct="1">
              <a:spcBef>
                <a:spcPts val="1250"/>
              </a:spcBef>
            </a:pPr>
            <a:r>
              <a:rPr lang="en-US" altLang="en-US" sz="2700" dirty="0" smtClean="0">
                <a:latin typeface="Trebuchet MS" pitchFamily="34" charset="0"/>
              </a:rPr>
              <a:t>Uses the other inputs used in DCAC.</a:t>
            </a:r>
            <a:endParaRPr lang="en-US" altLang="en-US" sz="2700" dirty="0" smtClean="0">
              <a:latin typeface="Trebuchet MS" pitchFamily="34" charset="0"/>
            </a:endParaRPr>
          </a:p>
        </p:txBody>
      </p:sp>
    </p:spTree>
  </p:cSld>
  <p:clrMapOvr>
    <a:masterClrMapping/>
  </p:clrMapOvr>
  <p:transition spd="slow" advTm="7850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simulations generate a set of plausible trajectories, resulting in distributions of reference points.</a:t>
            </a:r>
          </a:p>
          <a:p>
            <a:r>
              <a:rPr lang="en-US" dirty="0" smtClean="0"/>
              <a:t>It’s strength is not determining stock status but in estimating yield estimation.</a:t>
            </a:r>
            <a:endParaRPr lang="en-US" dirty="0"/>
          </a:p>
          <a:p>
            <a:r>
              <a:rPr lang="en-US" dirty="0" smtClean="0"/>
              <a:t>Allows for propagation of uncertainty.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81012"/>
            <a:ext cx="731678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r="7909"/>
          <a:stretch>
            <a:fillRect/>
          </a:stretch>
        </p:blipFill>
        <p:spPr bwMode="auto">
          <a:xfrm>
            <a:off x="3352800" y="3371850"/>
            <a:ext cx="2438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4114800"/>
            <a:ext cx="3417887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/>
          <p:cNvCxnSpPr>
            <a:stCxn id="2050" idx="3"/>
            <a:endCxn id="2054" idx="3"/>
          </p:cNvCxnSpPr>
          <p:nvPr/>
        </p:nvCxnSpPr>
        <p:spPr>
          <a:xfrm flipH="1">
            <a:off x="6400800" y="2578100"/>
            <a:ext cx="1828800" cy="2591594"/>
          </a:xfrm>
          <a:prstGeom prst="bentConnector3">
            <a:avLst>
              <a:gd name="adj1" fmla="val -125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/>
          </p:cNvSpPr>
          <p:nvPr/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Nevis" panose="02000800000000000000" pitchFamily="2" charset="0"/>
              </a:rPr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>
                <a:latin typeface="Nevis" panose="02000800000000000000" pitchFamily="2" charset="0"/>
              </a:rPr>
              <a:pPr/>
              <a:t>19</a:t>
            </a:fld>
            <a:endParaRPr lang="en-US" dirty="0">
              <a:latin typeface="Nevis" panose="02000800000000000000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85986"/>
            <a:ext cx="9144000" cy="6760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accent1"/>
                </a:solidFill>
                <a:latin typeface="+mj-lt"/>
                <a:ea typeface="+mj-ea"/>
                <a:cs typeface="Arial Narrow Bold"/>
              </a:defRPr>
            </a:lvl1pPr>
          </a:lstStyle>
          <a:p>
            <a:pPr algn="ctr"/>
            <a:r>
              <a:rPr lang="en-US" sz="2800" dirty="0" smtClean="0">
                <a:latin typeface="Nevis" panose="02000800000000000000" pitchFamily="2" charset="0"/>
                <a:cs typeface="Calibri" pitchFamily="34" charset="0"/>
              </a:rPr>
              <a:t>Methods: Depletion-Based </a:t>
            </a:r>
            <a:r>
              <a:rPr lang="en-US" sz="2800" dirty="0">
                <a:latin typeface="Nevis" panose="02000800000000000000" pitchFamily="2" charset="0"/>
                <a:cs typeface="Calibri" pitchFamily="34" charset="0"/>
              </a:rPr>
              <a:t>Stock Reduction Analysis (DB-SRA)</a:t>
            </a:r>
            <a:endParaRPr lang="en-US" sz="2800" dirty="0">
              <a:latin typeface="Nevis" panose="02000800000000000000" pitchFamily="2" charset="0"/>
            </a:endParaRPr>
          </a:p>
          <a:p>
            <a:r>
              <a:rPr lang="en-US" sz="3200" dirty="0" smtClean="0">
                <a:latin typeface="Nevis" pitchFamily="2" charset="0"/>
              </a:rPr>
              <a:t/>
            </a:r>
            <a:br>
              <a:rPr lang="en-US" sz="3200" dirty="0" smtClean="0">
                <a:latin typeface="Nevis" pitchFamily="2" charset="0"/>
              </a:rPr>
            </a:br>
            <a:endParaRPr lang="en-US" sz="3200" dirty="0">
              <a:solidFill>
                <a:schemeClr val="tx2"/>
              </a:solidFill>
              <a:latin typeface="Nevis" pitchFamily="2" charset="0"/>
            </a:endParaRPr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0" y="6185356"/>
            <a:ext cx="44521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i="1" dirty="0">
                <a:latin typeface="Nevis" panose="02000800000000000000" pitchFamily="2" charset="0"/>
              </a:rPr>
              <a:t>Dick and </a:t>
            </a:r>
            <a:r>
              <a:rPr lang="en-US" altLang="en-US" sz="800" i="1" dirty="0" err="1">
                <a:latin typeface="Nevis" panose="02000800000000000000" pitchFamily="2" charset="0"/>
              </a:rPr>
              <a:t>MacCall</a:t>
            </a:r>
            <a:r>
              <a:rPr lang="en-US" altLang="en-US" sz="800" i="1" dirty="0">
                <a:latin typeface="Nevis" panose="02000800000000000000" pitchFamily="2" charset="0"/>
              </a:rPr>
              <a:t> 2010</a:t>
            </a:r>
            <a:r>
              <a:rPr lang="en-US" altLang="en-US" sz="800" i="1" dirty="0" smtClean="0">
                <a:latin typeface="Nevis" panose="02000800000000000000" pitchFamily="2" charset="0"/>
              </a:rPr>
              <a:t>. Dick and </a:t>
            </a:r>
            <a:r>
              <a:rPr lang="en-US" altLang="en-US" sz="800" i="1" dirty="0" err="1" smtClean="0">
                <a:latin typeface="Nevis" panose="02000800000000000000" pitchFamily="2" charset="0"/>
              </a:rPr>
              <a:t>MacCall</a:t>
            </a:r>
            <a:r>
              <a:rPr lang="en-US" altLang="en-US" sz="800" i="1" dirty="0" smtClean="0">
                <a:latin typeface="Nevis" panose="02000800000000000000" pitchFamily="2" charset="0"/>
              </a:rPr>
              <a:t> 2011</a:t>
            </a:r>
            <a:endParaRPr lang="en-US" altLang="en-US" sz="800" i="1" dirty="0"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catch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Detective work</a:t>
            </a:r>
          </a:p>
          <a:p>
            <a:r>
              <a:rPr lang="en-US" dirty="0" smtClean="0"/>
              <a:t>What data do I have?</a:t>
            </a:r>
          </a:p>
          <a:p>
            <a:r>
              <a:rPr lang="en-US" dirty="0" smtClean="0"/>
              <a:t>What output do I need?</a:t>
            </a:r>
          </a:p>
          <a:p>
            <a:r>
              <a:rPr lang="en-US" dirty="0" smtClean="0"/>
              <a:t>What assumptions am I willing to make?</a:t>
            </a:r>
          </a:p>
          <a:p>
            <a:r>
              <a:rPr lang="en-US" dirty="0" smtClean="0"/>
              <a:t>What role does uncertainty 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4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84413" cy="474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66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Martell and Froese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What’s required?</a:t>
            </a:r>
          </a:p>
          <a:p>
            <a:r>
              <a:rPr lang="en-US" dirty="0" smtClean="0"/>
              <a:t>Prior distributions for r and k</a:t>
            </a:r>
          </a:p>
          <a:p>
            <a:r>
              <a:rPr lang="en-US" dirty="0" smtClean="0"/>
              <a:t>Estimate of B/K at beginning and end of time series</a:t>
            </a:r>
          </a:p>
          <a:p>
            <a:r>
              <a:rPr lang="en-US" dirty="0" smtClean="0"/>
              <a:t>Time series of catch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76" y="936746"/>
            <a:ext cx="7098423" cy="515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58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values of r and </a:t>
            </a:r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 smtClean="0"/>
              <a:t>would allow you to move from your initial biomass level to your final biomass level given your catch history?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2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0549" y="2819400"/>
                <a:ext cx="68380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49" y="2819400"/>
                <a:ext cx="6838089" cy="6711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63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54490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81600"/>
            <a:ext cx="6848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321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tends to overestimate k and underestimate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assumptions with this method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are common problems with all of these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3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Trebuchet MS" pitchFamily="34" charset="0"/>
              </a:rPr>
              <a:t>Let’s try these methods out.</a:t>
            </a:r>
            <a:endParaRPr lang="en-US" altLang="en-US" sz="4000" dirty="0" smtClean="0">
              <a:latin typeface="Trebuchet MS" pitchFamily="34" charset="0"/>
            </a:endParaRPr>
          </a:p>
        </p:txBody>
      </p:sp>
    </p:spTree>
  </p:cSld>
  <p:clrMapOvr>
    <a:masterClrMapping/>
  </p:clrMapOvr>
  <p:transition spd="slow" advTm="857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Catch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having a time series of catch tell you about the dynamics of your stock?</a:t>
            </a:r>
          </a:p>
          <a:p>
            <a:endParaRPr lang="en-US" dirty="0"/>
          </a:p>
          <a:p>
            <a:r>
              <a:rPr lang="en-US" dirty="0" smtClean="0"/>
              <a:t>Can you have catch increasing over time and</a:t>
            </a:r>
          </a:p>
          <a:p>
            <a:pPr lvl="1"/>
            <a:r>
              <a:rPr lang="en-US" dirty="0" smtClean="0"/>
              <a:t>Your population decreasing?</a:t>
            </a:r>
          </a:p>
          <a:p>
            <a:pPr lvl="1"/>
            <a:r>
              <a:rPr lang="en-US" dirty="0" smtClean="0"/>
              <a:t>Your population increasing?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What can you do in this case?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scalar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𝑤h𝑒𝑟𝑒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0 &lt;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assumptions are being made?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What may be the consequences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 smtClean="0"/>
                  <a:t>Is this a conservative approach?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24600" y="38100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Restrepo</a:t>
            </a:r>
            <a:r>
              <a:rPr lang="en-US" sz="1600" dirty="0" smtClean="0"/>
              <a:t> et al.  1998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401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you know a little bit about your </a:t>
            </a:r>
            <a:r>
              <a:rPr lang="en-US" dirty="0" smtClean="0"/>
              <a:t>stock and its status.</a:t>
            </a:r>
            <a:endParaRPr lang="en-US" dirty="0" smtClean="0"/>
          </a:p>
          <a:p>
            <a:r>
              <a:rPr lang="en-US" dirty="0" smtClean="0"/>
              <a:t>Can you make an educated guess at to whether your stock is lightly exploited, moderately exploited, or highly exploited?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4102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Berkson et al.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631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Evidence-based scoring 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99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752600"/>
                <a:gridCol w="2286000"/>
                <a:gridCol w="2057400"/>
              </a:tblGrid>
              <a:tr h="7620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Attribute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Lightly Exploited</a:t>
                      </a:r>
                    </a:p>
                    <a:p>
                      <a:pPr algn="ctr"/>
                      <a:r>
                        <a:rPr lang="en-US" sz="1800" dirty="0" smtClean="0"/>
                        <a:t>(1)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Moderately Exploited</a:t>
                      </a:r>
                    </a:p>
                    <a:p>
                      <a:pPr algn="ctr"/>
                      <a:r>
                        <a:rPr lang="en-US" sz="1800" dirty="0" smtClean="0"/>
                        <a:t>(2)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Heavily Exploited</a:t>
                      </a:r>
                    </a:p>
                    <a:p>
                      <a:pPr algn="ctr"/>
                      <a:r>
                        <a:rPr lang="en-US" sz="1800" dirty="0" smtClean="0"/>
                        <a:t>(3)</a:t>
                      </a:r>
                      <a:endParaRPr lang="en-US" sz="1800" dirty="0"/>
                    </a:p>
                  </a:txBody>
                  <a:tcPr marT="45723" marB="45723" anchor="ctr"/>
                </a:tc>
              </a:tr>
              <a:tr h="13412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Overall fishery exploitation based on assessed stocks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known stocks</a:t>
                      </a:r>
                      <a:r>
                        <a:rPr lang="en-US" sz="1800" baseline="0" dirty="0" smtClean="0"/>
                        <a:t> are either moderately or lightly exploited.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Most stocks are moderately</a:t>
                      </a:r>
                      <a:r>
                        <a:rPr lang="en-US" sz="1800" baseline="0" dirty="0" smtClean="0"/>
                        <a:t> exploited.  No more than a few overfished stocks.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Many stocks are overfished.</a:t>
                      </a:r>
                      <a:endParaRPr lang="en-US" sz="1800" dirty="0"/>
                    </a:p>
                  </a:txBody>
                  <a:tcPr marT="45723" marB="45723" anchor="ctr"/>
                </a:tc>
              </a:tr>
              <a:tr h="10668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Bycatch</a:t>
                      </a:r>
                      <a:r>
                        <a:rPr lang="en-US" sz="1800" baseline="0" dirty="0" smtClean="0"/>
                        <a:t> or actively targeted by the fishery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targeted fishery.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Occasionally targeted, but occurs in a mix with other species.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Actively targeted.</a:t>
                      </a:r>
                      <a:endParaRPr lang="en-US" sz="1800" dirty="0"/>
                    </a:p>
                  </a:txBody>
                  <a:tcPr marT="45723" marB="45723" anchor="ctr"/>
                </a:tc>
              </a:tr>
              <a:tr h="12954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Natural mortality compared to dominant species in the fishery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Higher</a:t>
                      </a:r>
                      <a:r>
                        <a:rPr lang="en-US" sz="1800" baseline="0" dirty="0" smtClean="0"/>
                        <a:t> or equal to dominant species.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Equal</a:t>
                      </a:r>
                      <a:r>
                        <a:rPr lang="en-US" sz="1800" baseline="0" dirty="0" smtClean="0"/>
                        <a:t> to dominant species.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Less than</a:t>
                      </a:r>
                      <a:r>
                        <a:rPr lang="en-US" sz="1800" baseline="0" dirty="0" smtClean="0"/>
                        <a:t> dominant species.</a:t>
                      </a:r>
                      <a:endParaRPr lang="en-US" sz="1800" dirty="0"/>
                    </a:p>
                  </a:txBody>
                  <a:tcPr marT="45723" marB="45723" anchor="ctr"/>
                </a:tc>
              </a:tr>
              <a:tr h="533434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Six</a:t>
                      </a:r>
                      <a:r>
                        <a:rPr lang="en-US" sz="1800" dirty="0" smtClean="0"/>
                        <a:t> other attributes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 anchor="ctr"/>
                </a:tc>
              </a:tr>
            </a:tbl>
          </a:graphicData>
        </a:graphic>
      </p:graphicFrame>
    </p:spTree>
  </p:cSld>
  <p:clrMapOvr>
    <a:masterClrMapping/>
  </p:clrMapOvr>
  <p:transition spd="slow" advTm="18208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Potential management objectives depending on stock status for ORCS Working Group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82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32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Stock status</a:t>
                      </a:r>
                      <a:endParaRPr lang="en-US" sz="1800" dirty="0"/>
                    </a:p>
                  </a:txBody>
                  <a:tcPr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Potential management objectives</a:t>
                      </a:r>
                      <a:endParaRPr lang="en-US" sz="1800" dirty="0"/>
                    </a:p>
                  </a:txBody>
                  <a:tcPr marT="45710" marB="45710" anchor="ctr"/>
                </a:tc>
              </a:tr>
              <a:tr h="7719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Lightly exploited</a:t>
                      </a:r>
                      <a:endParaRPr lang="en-US" sz="1800" dirty="0"/>
                    </a:p>
                  </a:txBody>
                  <a:tcPr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Maintain current catch levels or allow for limited increases in catch.</a:t>
                      </a:r>
                    </a:p>
                  </a:txBody>
                  <a:tcPr marT="45710" marB="45710" anchor="ctr"/>
                </a:tc>
              </a:tr>
              <a:tr h="761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Moderately exploited</a:t>
                      </a:r>
                      <a:endParaRPr lang="en-US" sz="1800" dirty="0"/>
                    </a:p>
                  </a:txBody>
                  <a:tcPr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Maintain current catch levels.</a:t>
                      </a:r>
                      <a:endParaRPr lang="en-US" sz="1800" dirty="0"/>
                    </a:p>
                  </a:txBody>
                  <a:tcPr marT="45710" marB="45710" anchor="ctr"/>
                </a:tc>
              </a:tr>
              <a:tr h="761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Heavily</a:t>
                      </a:r>
                      <a:r>
                        <a:rPr lang="en-US" sz="1800" baseline="0" dirty="0" smtClean="0"/>
                        <a:t> exploited, possibly overfished</a:t>
                      </a:r>
                      <a:endParaRPr lang="en-US" sz="1800" dirty="0"/>
                    </a:p>
                  </a:txBody>
                  <a:tcPr marT="45710" marB="4571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Reduce catches to end overfishing</a:t>
                      </a:r>
                      <a:endParaRPr lang="en-US" sz="1800" dirty="0"/>
                    </a:p>
                  </a:txBody>
                  <a:tcPr marT="45710" marB="45710" anchor="ctr"/>
                </a:tc>
              </a:tr>
            </a:tbl>
          </a:graphicData>
        </a:graphic>
      </p:graphicFrame>
    </p:spTree>
  </p:cSld>
  <p:clrMapOvr>
    <a:masterClrMapping/>
  </p:clrMapOvr>
  <p:transition spd="slow" advTm="5365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72181" cy="526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67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Recommended </a:t>
            </a:r>
            <a:r>
              <a:rPr lang="en-US" altLang="en-US" dirty="0" smtClean="0"/>
              <a:t>Catche</a:t>
            </a:r>
            <a:r>
              <a:rPr lang="en-US" altLang="en-US" dirty="0" smtClean="0"/>
              <a:t>s</a:t>
            </a:r>
            <a:endParaRPr lang="en-US" alt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971800"/>
                <a:gridCol w="2667000"/>
              </a:tblGrid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Stock Category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Lightly exploited</a:t>
                      </a:r>
                    </a:p>
                    <a:p>
                      <a:pPr algn="ctr"/>
                      <a:r>
                        <a:rPr lang="en-US" sz="2400" dirty="0" smtClean="0"/>
                        <a:t>(B &gt; B</a:t>
                      </a:r>
                      <a:r>
                        <a:rPr lang="en-US" sz="2400" baseline="-25000" dirty="0" smtClean="0"/>
                        <a:t>65%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Moderately exploited</a:t>
                      </a:r>
                    </a:p>
                    <a:p>
                      <a:pPr algn="ctr"/>
                      <a:r>
                        <a:rPr lang="en-US" sz="2400" dirty="0" smtClean="0"/>
                        <a:t>(B</a:t>
                      </a:r>
                      <a:r>
                        <a:rPr lang="en-US" sz="2400" baseline="0" dirty="0" smtClean="0"/>
                        <a:t> ~ B</a:t>
                      </a:r>
                      <a:r>
                        <a:rPr lang="en-US" sz="2400" baseline="-25000" dirty="0" smtClean="0"/>
                        <a:t>MSY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Heavily</a:t>
                      </a:r>
                      <a:r>
                        <a:rPr lang="en-US" sz="2400" baseline="0" dirty="0" smtClean="0"/>
                        <a:t> exploited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(B &lt; B</a:t>
                      </a:r>
                      <a:r>
                        <a:rPr lang="en-US" sz="2400" baseline="-25000" dirty="0" smtClean="0"/>
                        <a:t>20%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2.0 x catch statistic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 x catch statistic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</a:t>
                      </a:r>
                      <a:r>
                        <a:rPr lang="en-US" sz="2400" baseline="0" dirty="0" smtClean="0"/>
                        <a:t> x catch statistic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4953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possible problems with this approach?</a:t>
            </a:r>
            <a:endParaRPr lang="en-US" dirty="0"/>
          </a:p>
        </p:txBody>
      </p:sp>
    </p:spTree>
  </p:cSld>
  <p:clrMapOvr>
    <a:masterClrMapping/>
  </p:clrMapOvr>
  <p:transition spd="slow" advTm="4899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05050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9699</TotalTime>
  <Words>1087</Words>
  <Application>Microsoft Office PowerPoint</Application>
  <PresentationFormat>On-screen Show (4:3)</PresentationFormat>
  <Paragraphs>188</Paragraphs>
  <Slides>28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Setting Catches for  Stocks with Catch Data Only  </vt:lpstr>
      <vt:lpstr>Establishing catch limits</vt:lpstr>
      <vt:lpstr>Case 1: Catch Only</vt:lpstr>
      <vt:lpstr>A scalar approach</vt:lpstr>
      <vt:lpstr>PowerPoint Presentation</vt:lpstr>
      <vt:lpstr>Evidence-based scoring system</vt:lpstr>
      <vt:lpstr>Potential management objectives depending on stock status for ORCS Working Group method</vt:lpstr>
      <vt:lpstr>PowerPoint Presentation</vt:lpstr>
      <vt:lpstr>Recommended Catches</vt:lpstr>
      <vt:lpstr>PowerPoint Presentation</vt:lpstr>
      <vt:lpstr>Depletion-Corrected Average Catch DCAC</vt:lpstr>
      <vt:lpstr>PowerPoint Presentation</vt:lpstr>
      <vt:lpstr>PowerPoint Presentation</vt:lpstr>
      <vt:lpstr>DCAC Example: Widow Rockfish (1988)</vt:lpstr>
      <vt:lpstr>DCAC</vt:lpstr>
      <vt:lpstr>PowerPoint Presentation</vt:lpstr>
      <vt:lpstr>Depletion-Based Stock Reduction Analysis (DB-SRA) (Dick and MacCall 2010)</vt:lpstr>
      <vt:lpstr>PowerPoint Presentation</vt:lpstr>
      <vt:lpstr>PowerPoint Presentation</vt:lpstr>
      <vt:lpstr>PowerPoint Presentation</vt:lpstr>
      <vt:lpstr>Martell and Froese (2012)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these methods out.</vt:lpstr>
    </vt:vector>
  </TitlesOfParts>
  <Company>Design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Jim Berkson</cp:lastModifiedBy>
  <cp:revision>85</cp:revision>
  <dcterms:created xsi:type="dcterms:W3CDTF">2010-05-13T17:14:28Z</dcterms:created>
  <dcterms:modified xsi:type="dcterms:W3CDTF">2016-08-31T18:15:15Z</dcterms:modified>
</cp:coreProperties>
</file>