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0"/>
  </p:notesMasterIdLst>
  <p:sldIdLst>
    <p:sldId id="297" r:id="rId2"/>
    <p:sldId id="291" r:id="rId3"/>
    <p:sldId id="292" r:id="rId4"/>
    <p:sldId id="293" r:id="rId5"/>
    <p:sldId id="295" r:id="rId6"/>
    <p:sldId id="294" r:id="rId7"/>
    <p:sldId id="296" r:id="rId8"/>
    <p:sldId id="288" r:id="rId9"/>
    <p:sldId id="289" r:id="rId10"/>
    <p:sldId id="285" r:id="rId11"/>
    <p:sldId id="286" r:id="rId12"/>
    <p:sldId id="287" r:id="rId13"/>
    <p:sldId id="290" r:id="rId14"/>
    <p:sldId id="256" r:id="rId15"/>
    <p:sldId id="257" r:id="rId16"/>
    <p:sldId id="258" r:id="rId17"/>
    <p:sldId id="260" r:id="rId18"/>
    <p:sldId id="261" r:id="rId19"/>
    <p:sldId id="262" r:id="rId20"/>
    <p:sldId id="265" r:id="rId21"/>
    <p:sldId id="263" r:id="rId22"/>
    <p:sldId id="266" r:id="rId23"/>
    <p:sldId id="267" r:id="rId24"/>
    <p:sldId id="264" r:id="rId25"/>
    <p:sldId id="270" r:id="rId26"/>
    <p:sldId id="271" r:id="rId27"/>
    <p:sldId id="272" r:id="rId28"/>
    <p:sldId id="259" r:id="rId29"/>
    <p:sldId id="273" r:id="rId30"/>
    <p:sldId id="276" r:id="rId31"/>
    <p:sldId id="278" r:id="rId32"/>
    <p:sldId id="274" r:id="rId33"/>
    <p:sldId id="298" r:id="rId34"/>
    <p:sldId id="300" r:id="rId35"/>
    <p:sldId id="301" r:id="rId36"/>
    <p:sldId id="299" r:id="rId37"/>
    <p:sldId id="302" r:id="rId38"/>
    <p:sldId id="30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" initials="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48" autoAdjust="0"/>
  </p:normalViewPr>
  <p:slideViewPr>
    <p:cSldViewPr snapToGrid="0">
      <p:cViewPr>
        <p:scale>
          <a:sx n="85" d="100"/>
          <a:sy n="85" d="100"/>
        </p:scale>
        <p:origin x="-7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D5902-AB0A-4229-BD6A-7E8AF2006948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E1A12-FFAD-4017-88C6-08864F512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fld id="{2296C347-6BC3-4B72-892E-BD02E1C6A0A0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Froese in 2004 suggested a simple way of going about assessing a stock using only length compositions from catches.</a:t>
            </a:r>
          </a:p>
          <a:p>
            <a:r>
              <a:rPr lang="en-US" altLang="en-US" smtClean="0">
                <a:latin typeface="Arial" pitchFamily="34" charset="0"/>
              </a:rPr>
              <a:t>This idea has gained traction in the literature, so I decided to take a closer look at it.</a:t>
            </a:r>
          </a:p>
          <a:p>
            <a:endParaRPr lang="en-US" altLang="en-US" smtClean="0">
              <a:latin typeface="Arial" pitchFamily="34" charset="0"/>
            </a:endParaRPr>
          </a:p>
          <a:p>
            <a:r>
              <a:rPr lang="en-US" altLang="en-US" smtClean="0">
                <a:latin typeface="Arial" pitchFamily="34" charset="0"/>
              </a:rPr>
              <a:t>Let’s define the idea. </a:t>
            </a:r>
          </a:p>
          <a:p>
            <a:r>
              <a:rPr lang="en-US" altLang="en-US" smtClean="0">
                <a:latin typeface="Arial" pitchFamily="34" charset="0"/>
              </a:rPr>
              <a:t>Popt is based on the idea that there is a length that maximizes biomass.</a:t>
            </a:r>
          </a:p>
          <a:p>
            <a:r>
              <a:rPr lang="en-US" altLang="en-US" smtClean="0">
                <a:latin typeface="Arial" pitchFamily="34" charset="0"/>
              </a:rPr>
              <a:t>This approach aims to avoid both growth and recruitment overfishing while maintaining high yield.</a:t>
            </a:r>
          </a:p>
          <a:p>
            <a:endParaRPr lang="en-US" altLang="en-US" smtClean="0">
              <a:latin typeface="Arial" pitchFamily="34" charset="0"/>
            </a:endParaRPr>
          </a:p>
          <a:p>
            <a:r>
              <a:rPr lang="en-US" altLang="en-US" smtClean="0">
                <a:latin typeface="Arial" pitchFamily="34" charset="0"/>
              </a:rPr>
              <a:t>Let’s take a look at the approach and define each measure.</a:t>
            </a:r>
          </a:p>
          <a:p>
            <a:r>
              <a:rPr lang="en-US" altLang="en-US" smtClean="0">
                <a:latin typeface="Arial" pitchFamily="34" charset="0"/>
              </a:rPr>
              <a:t>Explain the change in values through time.</a:t>
            </a:r>
          </a:p>
          <a:p>
            <a:r>
              <a:rPr lang="en-US" altLang="en-US" smtClean="0">
                <a:latin typeface="Arial" pitchFamily="34" charset="0"/>
              </a:rPr>
              <a:t>One major advantage is that no baseline measures are needed.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fld id="{820359E8-DFC1-463C-80FA-257BAA736BE0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>
                <a:latin typeface="Arial" pitchFamily="34" charset="0"/>
              </a:rPr>
              <a:t>This decision tree illustrates how one would apply the new Pobj value in conjunction with the proportional measures of Froese to obtain information on stock status.</a:t>
            </a:r>
          </a:p>
          <a:p>
            <a:r>
              <a:rPr lang="en-US" altLang="en-US" smtClean="0">
                <a:latin typeface="Arial" pitchFamily="34" charset="0"/>
              </a:rPr>
              <a:t>Let’s follow one branch of the tree (small fish)</a:t>
            </a:r>
          </a:p>
          <a:p>
            <a:r>
              <a:rPr lang="en-US" altLang="en-US" smtClean="0">
                <a:latin typeface="Arial" pitchFamily="34" charset="0"/>
              </a:rPr>
              <a:t>You can then do this for a range of selectivities to get status information.</a:t>
            </a:r>
          </a:p>
          <a:p>
            <a:r>
              <a:rPr lang="en-US" altLang="en-US" smtClean="0">
                <a:latin typeface="Arial" pitchFamily="34" charset="0"/>
              </a:rPr>
              <a:t>This indicates the taking of plate-sized immature fish is only sustainable at very low F values, but one may be able to track the effect through these proportions.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7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57148-A4B9-4CE2-B664-67F740DCC9C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28DF-8A4A-4404-AB54-271EB5EEB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6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10" Type="http://schemas.openxmlformats.org/officeDocument/2006/relationships/image" Target="../media/image7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.bin"/><Relationship Id="rId1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MPA- and Length-Based Methods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49191" y="3858322"/>
            <a:ext cx="7229707" cy="1399478"/>
          </a:xfrm>
        </p:spPr>
        <p:txBody>
          <a:bodyPr/>
          <a:lstStyle/>
          <a:p>
            <a:pPr algn="l"/>
            <a:r>
              <a:rPr lang="en-US" dirty="0" smtClean="0"/>
              <a:t>Dr. Jim Berkson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2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9088" r="4327" b="6781"/>
          <a:stretch>
            <a:fillRect/>
          </a:stretch>
        </p:blipFill>
        <p:spPr bwMode="auto">
          <a:xfrm>
            <a:off x="510118" y="2058989"/>
            <a:ext cx="5386916" cy="312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2117725"/>
            <a:ext cx="5281084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8735485" y="2260600"/>
            <a:ext cx="817033" cy="287338"/>
          </a:xfrm>
          <a:prstGeom prst="ellipse">
            <a:avLst/>
          </a:prstGeom>
          <a:noFill/>
          <a:ln w="25400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8208434" y="2838450"/>
            <a:ext cx="960967" cy="287338"/>
          </a:xfrm>
          <a:prstGeom prst="ellips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7679267" y="3736975"/>
            <a:ext cx="1153584" cy="287338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Text Box 9"/>
          <p:cNvSpPr txBox="1">
            <a:spLocks noChangeArrowheads="1"/>
          </p:cNvSpPr>
          <p:nvPr/>
        </p:nvSpPr>
        <p:spPr bwMode="auto">
          <a:xfrm>
            <a:off x="508000" y="5089526"/>
            <a:ext cx="528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venir LT Std 55 Roman" pitchFamily="34" charset="0"/>
                <a:cs typeface="Arial" pitchFamily="34" charset="0"/>
              </a:rPr>
              <a:t>Length bin</a:t>
            </a:r>
          </a:p>
        </p:txBody>
      </p:sp>
      <p:sp>
        <p:nvSpPr>
          <p:cNvPr id="16392" name="Text Box 10"/>
          <p:cNvSpPr txBox="1">
            <a:spLocks noChangeArrowheads="1"/>
          </p:cNvSpPr>
          <p:nvPr/>
        </p:nvSpPr>
        <p:spPr bwMode="auto">
          <a:xfrm rot="-5400000">
            <a:off x="-1183216" y="3305144"/>
            <a:ext cx="289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venir LT Std 55 Roman" pitchFamily="34" charset="0"/>
                <a:cs typeface="Arial" pitchFamily="34" charset="0"/>
              </a:rPr>
              <a:t>Frequency</a:t>
            </a: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5952067" y="2716214"/>
            <a:ext cx="431800" cy="179387"/>
          </a:xfrm>
          <a:prstGeom prst="rightArrow">
            <a:avLst>
              <a:gd name="adj1" fmla="val 50000"/>
              <a:gd name="adj2" fmla="val 45133"/>
            </a:avLst>
          </a:prstGeom>
          <a:solidFill>
            <a:srgbClr val="80008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5952067" y="3478213"/>
            <a:ext cx="431800" cy="179387"/>
          </a:xfrm>
          <a:prstGeom prst="rightArrow">
            <a:avLst>
              <a:gd name="adj1" fmla="val 50000"/>
              <a:gd name="adj2" fmla="val 45133"/>
            </a:avLst>
          </a:prstGeom>
          <a:solidFill>
            <a:srgbClr val="FF99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5952067" y="4164014"/>
            <a:ext cx="431800" cy="179387"/>
          </a:xfrm>
          <a:prstGeom prst="rightArrow">
            <a:avLst>
              <a:gd name="adj1" fmla="val 50000"/>
              <a:gd name="adj2" fmla="val 45133"/>
            </a:avLst>
          </a:prstGeom>
          <a:solidFill>
            <a:srgbClr val="0000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6" name="Rectangle 17"/>
          <p:cNvSpPr>
            <a:spLocks noChangeArrowheads="1"/>
          </p:cNvSpPr>
          <p:nvPr/>
        </p:nvSpPr>
        <p:spPr bwMode="auto">
          <a:xfrm>
            <a:off x="6604000" y="2879725"/>
            <a:ext cx="2032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7" name="Rectangle 18"/>
          <p:cNvSpPr>
            <a:spLocks noChangeArrowheads="1"/>
          </p:cNvSpPr>
          <p:nvPr/>
        </p:nvSpPr>
        <p:spPr bwMode="auto">
          <a:xfrm>
            <a:off x="9042400" y="4937125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8" name="Text Box 19"/>
          <p:cNvSpPr txBox="1">
            <a:spLocks noChangeArrowheads="1"/>
          </p:cNvSpPr>
          <p:nvPr/>
        </p:nvSpPr>
        <p:spPr bwMode="auto">
          <a:xfrm>
            <a:off x="6604000" y="5089526"/>
            <a:ext cx="528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venir LT Std 55 Roman" pitchFamily="34" charset="0"/>
                <a:cs typeface="Arial" pitchFamily="34" charset="0"/>
              </a:rPr>
              <a:t>Year</a:t>
            </a:r>
          </a:p>
        </p:txBody>
      </p:sp>
      <p:sp>
        <p:nvSpPr>
          <p:cNvPr id="16399" name="Text Box 20"/>
          <p:cNvSpPr txBox="1">
            <a:spLocks noChangeArrowheads="1"/>
          </p:cNvSpPr>
          <p:nvPr/>
        </p:nvSpPr>
        <p:spPr bwMode="auto">
          <a:xfrm rot="-5400000">
            <a:off x="5369984" y="328292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venir LT Std 55 Roman" pitchFamily="34" charset="0"/>
              </a:rPr>
              <a:t>Proportion</a:t>
            </a:r>
          </a:p>
        </p:txBody>
      </p:sp>
      <p:sp>
        <p:nvSpPr>
          <p:cNvPr id="16400" name="Text Box 21"/>
          <p:cNvSpPr txBox="1">
            <a:spLocks noChangeArrowheads="1"/>
          </p:cNvSpPr>
          <p:nvPr/>
        </p:nvSpPr>
        <p:spPr bwMode="auto">
          <a:xfrm>
            <a:off x="6502400" y="1752600"/>
            <a:ext cx="538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Avenir LT Std 55 Roman" pitchFamily="34" charset="0"/>
              </a:rPr>
              <a:t>Proportion through time</a:t>
            </a:r>
          </a:p>
        </p:txBody>
      </p:sp>
      <p:pic>
        <p:nvPicPr>
          <p:cNvPr id="3094" name="Picture 22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9088" r="4327" b="6781"/>
          <a:stretch>
            <a:fillRect/>
          </a:stretch>
        </p:blipFill>
        <p:spPr bwMode="auto">
          <a:xfrm>
            <a:off x="505885" y="2057400"/>
            <a:ext cx="5386916" cy="3125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9088" r="4327" b="6781"/>
          <a:stretch>
            <a:fillRect/>
          </a:stretch>
        </p:blipFill>
        <p:spPr bwMode="auto">
          <a:xfrm>
            <a:off x="505885" y="2057400"/>
            <a:ext cx="5386916" cy="3125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9088" r="4327" b="6781"/>
          <a:stretch>
            <a:fillRect/>
          </a:stretch>
        </p:blipFill>
        <p:spPr bwMode="auto">
          <a:xfrm>
            <a:off x="508000" y="2055814"/>
            <a:ext cx="5386917" cy="31257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97" name="Object 25"/>
          <p:cNvGraphicFramePr>
            <a:graphicFrameLocks noChangeAspect="1"/>
          </p:cNvGraphicFramePr>
          <p:nvPr/>
        </p:nvGraphicFramePr>
        <p:xfrm>
          <a:off x="4030133" y="2374900"/>
          <a:ext cx="1659467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9" imgW="774364" imgH="469696" progId="Equation.DSMT4">
                  <p:embed/>
                </p:oleObj>
              </mc:Choice>
              <mc:Fallback>
                <p:oleObj name="Equation" r:id="rId9" imgW="774364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133" y="2374900"/>
                        <a:ext cx="1659467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8" name="Object 26"/>
          <p:cNvGraphicFramePr>
            <a:graphicFrameLocks noChangeAspect="1"/>
          </p:cNvGraphicFramePr>
          <p:nvPr/>
        </p:nvGraphicFramePr>
        <p:xfrm>
          <a:off x="3962401" y="3074988"/>
          <a:ext cx="1902884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11" imgW="863225" imgH="495085" progId="Equation.DSMT4">
                  <p:embed/>
                </p:oleObj>
              </mc:Choice>
              <mc:Fallback>
                <p:oleObj name="Equation" r:id="rId11" imgW="863225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074988"/>
                        <a:ext cx="1902884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9" name="Object 27"/>
          <p:cNvGraphicFramePr>
            <a:graphicFrameLocks noChangeAspect="1"/>
          </p:cNvGraphicFramePr>
          <p:nvPr/>
        </p:nvGraphicFramePr>
        <p:xfrm>
          <a:off x="3962401" y="3887788"/>
          <a:ext cx="19431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13" imgW="927100" imgH="482600" progId="Equation.DSMT4">
                  <p:embed/>
                </p:oleObj>
              </mc:Choice>
              <mc:Fallback>
                <p:oleObj name="Equation" r:id="rId13" imgW="927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1" y="3887788"/>
                        <a:ext cx="19431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8"/>
          <p:cNvSpPr txBox="1">
            <a:spLocks noChangeArrowheads="1"/>
          </p:cNvSpPr>
          <p:nvPr/>
        </p:nvSpPr>
        <p:spPr bwMode="auto">
          <a:xfrm>
            <a:off x="1016000" y="16764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latin typeface="Avenir LT Std 55 Roman" pitchFamily="34" charset="0"/>
              </a:rPr>
              <a:t>Length composition</a:t>
            </a:r>
          </a:p>
        </p:txBody>
      </p:sp>
      <p:sp>
        <p:nvSpPr>
          <p:cNvPr id="16408" name="Title 1"/>
          <p:cNvSpPr>
            <a:spLocks noGrp="1"/>
          </p:cNvSpPr>
          <p:nvPr>
            <p:ph type="title"/>
          </p:nvPr>
        </p:nvSpPr>
        <p:spPr>
          <a:xfrm>
            <a:off x="1320800" y="0"/>
            <a:ext cx="10871200" cy="1447800"/>
          </a:xfrm>
        </p:spPr>
        <p:txBody>
          <a:bodyPr/>
          <a:lstStyle/>
          <a:p>
            <a:r>
              <a:rPr lang="en-US" altLang="en-US" sz="4000" smtClean="0"/>
              <a:t>Length-based reference points (LtRPs)</a:t>
            </a:r>
          </a:p>
        </p:txBody>
      </p:sp>
      <p:sp>
        <p:nvSpPr>
          <p:cNvPr id="16409" name="Text Box 29"/>
          <p:cNvSpPr txBox="1">
            <a:spLocks noChangeArrowheads="1"/>
          </p:cNvSpPr>
          <p:nvPr/>
        </p:nvSpPr>
        <p:spPr bwMode="auto">
          <a:xfrm>
            <a:off x="4064000" y="6324600"/>
            <a:ext cx="4673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Avenir LT Std 55 Roman" pitchFamily="34" charset="0"/>
              </a:rPr>
              <a:t>L</a:t>
            </a:r>
            <a:r>
              <a:rPr lang="en-US" altLang="en-US" i="1" baseline="-25000">
                <a:latin typeface="Avenir LT Std 55 Roman" pitchFamily="34" charset="0"/>
              </a:rPr>
              <a:t>mat</a:t>
            </a:r>
            <a:r>
              <a:rPr lang="en-US" altLang="en-US">
                <a:latin typeface="Avenir LT Std 55 Roman" pitchFamily="34" charset="0"/>
              </a:rPr>
              <a:t> = length at maturity</a:t>
            </a:r>
          </a:p>
        </p:txBody>
      </p:sp>
      <p:sp>
        <p:nvSpPr>
          <p:cNvPr id="16410" name="Text Box 30"/>
          <p:cNvSpPr txBox="1">
            <a:spLocks noChangeArrowheads="1"/>
          </p:cNvSpPr>
          <p:nvPr/>
        </p:nvSpPr>
        <p:spPr bwMode="auto">
          <a:xfrm>
            <a:off x="4064000" y="5486400"/>
            <a:ext cx="406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Avenir LT Std 55 Roman" pitchFamily="34" charset="0"/>
              </a:rPr>
              <a:t>L</a:t>
            </a:r>
            <a:r>
              <a:rPr lang="en-US" altLang="en-US" i="1" baseline="-25000">
                <a:latin typeface="Avenir LT Std 55 Roman" pitchFamily="34" charset="0"/>
              </a:rPr>
              <a:t>max</a:t>
            </a:r>
            <a:r>
              <a:rPr lang="en-US" altLang="en-US">
                <a:latin typeface="Avenir LT Std 55 Roman" pitchFamily="34" charset="0"/>
              </a:rPr>
              <a:t> = max length</a:t>
            </a:r>
          </a:p>
        </p:txBody>
      </p:sp>
      <p:sp>
        <p:nvSpPr>
          <p:cNvPr id="16411" name="Text Box 31"/>
          <p:cNvSpPr txBox="1">
            <a:spLocks noChangeArrowheads="1"/>
          </p:cNvSpPr>
          <p:nvPr/>
        </p:nvSpPr>
        <p:spPr bwMode="auto">
          <a:xfrm>
            <a:off x="4064000" y="5943600"/>
            <a:ext cx="5588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i="1">
                <a:latin typeface="Avenir LT Std 55 Roman" pitchFamily="34" charset="0"/>
              </a:rPr>
              <a:t>L</a:t>
            </a:r>
            <a:r>
              <a:rPr lang="en-US" altLang="en-US" i="1" baseline="-25000">
                <a:latin typeface="Avenir LT Std 55 Roman" pitchFamily="34" charset="0"/>
              </a:rPr>
              <a:t>opt</a:t>
            </a:r>
            <a:r>
              <a:rPr lang="en-US" altLang="en-US">
                <a:latin typeface="Avenir LT Std 55 Roman" pitchFamily="34" charset="0"/>
              </a:rPr>
              <a:t> = length at max biomass</a:t>
            </a:r>
          </a:p>
        </p:txBody>
      </p:sp>
      <p:sp>
        <p:nvSpPr>
          <p:cNvPr id="16412" name="TextBox 3"/>
          <p:cNvSpPr txBox="1">
            <a:spLocks noChangeArrowheads="1"/>
          </p:cNvSpPr>
          <p:nvPr/>
        </p:nvSpPr>
        <p:spPr bwMode="auto">
          <a:xfrm>
            <a:off x="0" y="6550026"/>
            <a:ext cx="248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r>
              <a:rPr lang="en-US" altLang="en-US" sz="1400" i="1"/>
              <a:t>Froese 2004</a:t>
            </a:r>
          </a:p>
        </p:txBody>
      </p:sp>
    </p:spTree>
    <p:extLst>
      <p:ext uri="{BB962C8B-B14F-4D97-AF65-F5344CB8AC3E}">
        <p14:creationId xmlns:p14="http://schemas.microsoft.com/office/powerpoint/2010/main" val="398665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animBg="1"/>
      <p:bldP spid="3080" grpId="0" animBg="1"/>
      <p:bldP spid="3083" grpId="0" animBg="1"/>
      <p:bldP spid="3083" grpId="1" animBg="1"/>
      <p:bldP spid="3084" grpId="0" animBg="1"/>
      <p:bldP spid="3084" grpId="1" animBg="1"/>
      <p:bldP spid="30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652000" y="2794000"/>
            <a:ext cx="1422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obj</a:t>
            </a:r>
            <a:r>
              <a:rPr lang="en-US" altLang="en-US" sz="2000">
                <a:latin typeface="Avenir LT Std 55 Roman" pitchFamily="34" charset="0"/>
              </a:rPr>
              <a:t> = 2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7213600" y="322580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75200" y="1447801"/>
            <a:ext cx="4876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1">
                <a:latin typeface="Avenir LT Std 55 Roman" pitchFamily="34" charset="0"/>
              </a:rPr>
              <a:t>P</a:t>
            </a:r>
            <a:r>
              <a:rPr lang="en-US" altLang="en-US" i="1" baseline="-25000">
                <a:latin typeface="Avenir LT Std 55 Roman" pitchFamily="34" charset="0"/>
              </a:rPr>
              <a:t>obj</a:t>
            </a:r>
            <a:r>
              <a:rPr lang="en-US" altLang="en-US">
                <a:latin typeface="Avenir LT Std 55 Roman" pitchFamily="34" charset="0"/>
              </a:rPr>
              <a:t>= </a:t>
            </a:r>
            <a:r>
              <a:rPr lang="en-US" altLang="en-US" i="1">
                <a:latin typeface="Avenir LT Std 55 Roman" pitchFamily="34" charset="0"/>
              </a:rPr>
              <a:t>P</a:t>
            </a:r>
            <a:r>
              <a:rPr lang="en-US" altLang="en-US" i="1" baseline="-25000">
                <a:latin typeface="Avenir LT Std 55 Roman" pitchFamily="34" charset="0"/>
              </a:rPr>
              <a:t>mat</a:t>
            </a:r>
            <a:r>
              <a:rPr lang="en-US" altLang="en-US">
                <a:latin typeface="Avenir LT Std 55 Roman" pitchFamily="34" charset="0"/>
              </a:rPr>
              <a:t> + </a:t>
            </a:r>
            <a:r>
              <a:rPr lang="en-US" altLang="en-US" i="1">
                <a:latin typeface="Avenir LT Std 55 Roman" pitchFamily="34" charset="0"/>
              </a:rPr>
              <a:t>P</a:t>
            </a:r>
            <a:r>
              <a:rPr lang="en-US" altLang="en-US" i="1" baseline="-25000">
                <a:latin typeface="Avenir LT Std 55 Roman" pitchFamily="34" charset="0"/>
              </a:rPr>
              <a:t>opt</a:t>
            </a:r>
            <a:r>
              <a:rPr lang="en-US" altLang="en-US">
                <a:latin typeface="Avenir LT Std 55 Roman" pitchFamily="34" charset="0"/>
              </a:rPr>
              <a:t> + </a:t>
            </a:r>
            <a:r>
              <a:rPr lang="en-US" altLang="en-US" i="1">
                <a:latin typeface="Avenir LT Std 55 Roman" pitchFamily="34" charset="0"/>
              </a:rPr>
              <a:t>P</a:t>
            </a:r>
            <a:r>
              <a:rPr lang="en-US" altLang="en-US" i="1" baseline="-25000">
                <a:latin typeface="Avenir LT Std 55 Roman" pitchFamily="34" charset="0"/>
              </a:rPr>
              <a:t>mega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197600" y="2784475"/>
            <a:ext cx="20320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>
                <a:latin typeface="Avenir LT Std 55 Roman" pitchFamily="34" charset="0"/>
              </a:rPr>
              <a:t>1&lt; </a:t>
            </a: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obj</a:t>
            </a:r>
            <a:r>
              <a:rPr lang="en-US" altLang="en-US" sz="2000">
                <a:latin typeface="Avenir LT Std 55 Roman" pitchFamily="34" charset="0"/>
              </a:rPr>
              <a:t> &lt;2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032000" y="2784475"/>
            <a:ext cx="14224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obj</a:t>
            </a:r>
            <a:r>
              <a:rPr lang="en-US" altLang="en-US" sz="2000">
                <a:latin typeface="Avenir LT Std 55 Roman" pitchFamily="34" charset="0"/>
              </a:rPr>
              <a:t> &lt;1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534400" y="3667125"/>
            <a:ext cx="152400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opt</a:t>
            </a:r>
            <a:r>
              <a:rPr lang="en-US" altLang="en-US" sz="2000">
                <a:latin typeface="Avenir LT Std 55 Roman" pitchFamily="34" charset="0"/>
              </a:rPr>
              <a:t> &lt; 1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0668000" y="3667125"/>
            <a:ext cx="1422400" cy="4064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opt</a:t>
            </a:r>
            <a:r>
              <a:rPr lang="en-US" altLang="en-US" sz="2000">
                <a:latin typeface="Avenir LT Std 55 Roman" pitchFamily="34" charset="0"/>
              </a:rPr>
              <a:t> = 1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H="1">
            <a:off x="9347200" y="4140200"/>
            <a:ext cx="203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7213600" y="1914525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0" y="3260725"/>
            <a:ext cx="2641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opt</a:t>
            </a:r>
            <a:r>
              <a:rPr lang="en-US" altLang="en-US" sz="2000">
                <a:latin typeface="Avenir LT Std 55 Roman" pitchFamily="34" charset="0"/>
              </a:rPr>
              <a:t> + </a:t>
            </a: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mega</a:t>
            </a:r>
            <a:r>
              <a:rPr lang="en-US" altLang="en-US" sz="2000">
                <a:latin typeface="Avenir LT Std 55 Roman" pitchFamily="34" charset="0"/>
              </a:rPr>
              <a:t>= 0</a:t>
            </a: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1219200" y="3743325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H="1">
            <a:off x="2743200" y="3200400"/>
            <a:ext cx="762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2743200" y="3225801"/>
            <a:ext cx="0" cy="517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2844800" y="3260725"/>
            <a:ext cx="2641600" cy="40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opt</a:t>
            </a:r>
            <a:r>
              <a:rPr lang="en-US" altLang="en-US" sz="2000">
                <a:latin typeface="Avenir LT Std 55 Roman" pitchFamily="34" charset="0"/>
              </a:rPr>
              <a:t> + </a:t>
            </a:r>
            <a:r>
              <a:rPr lang="en-US" altLang="en-US" sz="2000" i="1">
                <a:latin typeface="Avenir LT Std 55 Roman" pitchFamily="34" charset="0"/>
              </a:rPr>
              <a:t>P</a:t>
            </a:r>
            <a:r>
              <a:rPr lang="en-US" altLang="en-US" sz="2000" i="1" baseline="-25000">
                <a:latin typeface="Avenir LT Std 55 Roman" pitchFamily="34" charset="0"/>
              </a:rPr>
              <a:t>mega</a:t>
            </a:r>
            <a:r>
              <a:rPr lang="en-US" altLang="en-US" sz="2000">
                <a:latin typeface="Avenir LT Std 55 Roman" pitchFamily="34" charset="0"/>
              </a:rPr>
              <a:t>&gt; 0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1219200" y="3743325"/>
            <a:ext cx="0" cy="139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>
            <a:off x="11379200" y="4140200"/>
            <a:ext cx="0" cy="1009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>
            <a:off x="9347200" y="4140201"/>
            <a:ext cx="0" cy="993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3337" name="AutoShape 25"/>
          <p:cNvCxnSpPr>
            <a:cxnSpLocks noChangeShapeType="1"/>
            <a:stCxn id="13323" idx="0"/>
            <a:endCxn id="13318" idx="0"/>
          </p:cNvCxnSpPr>
          <p:nvPr/>
        </p:nvCxnSpPr>
        <p:spPr bwMode="auto">
          <a:xfrm flipH="1">
            <a:off x="2743200" y="1895475"/>
            <a:ext cx="4470400" cy="889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1219200" y="37338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406400" y="5133975"/>
            <a:ext cx="1625600" cy="55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latin typeface="Avenir LT Std 55 Roman" pitchFamily="34" charset="0"/>
              </a:rPr>
              <a:t>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P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&gt;0.25, SB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&gt;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RP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3251200" y="4445000"/>
            <a:ext cx="2032000" cy="55399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If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&lt;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0.75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opt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 and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P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&gt;0.4, SB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&gt;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RP</a:t>
            </a:r>
            <a:endParaRPr lang="en-US" altLang="en-US" sz="1600">
              <a:solidFill>
                <a:schemeClr val="bg1"/>
              </a:solidFill>
              <a:latin typeface="Avenir LT Std 55 Roman" pitchFamily="34" charset="0"/>
            </a:endParaRPr>
          </a:p>
        </p:txBody>
      </p:sp>
      <p:cxnSp>
        <p:nvCxnSpPr>
          <p:cNvPr id="13342" name="AutoShape 30"/>
          <p:cNvCxnSpPr>
            <a:cxnSpLocks noChangeShapeType="1"/>
            <a:stCxn id="13323" idx="0"/>
            <a:endCxn id="13314" idx="0"/>
          </p:cNvCxnSpPr>
          <p:nvPr/>
        </p:nvCxnSpPr>
        <p:spPr bwMode="auto">
          <a:xfrm>
            <a:off x="7213600" y="1895476"/>
            <a:ext cx="3149600" cy="8985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17" idx="2"/>
            <a:endCxn id="13348" idx="0"/>
          </p:cNvCxnSpPr>
          <p:nvPr/>
        </p:nvCxnSpPr>
        <p:spPr bwMode="auto">
          <a:xfrm>
            <a:off x="7213600" y="3190875"/>
            <a:ext cx="0" cy="1254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5" name="AutoShape 33"/>
          <p:cNvCxnSpPr>
            <a:cxnSpLocks noChangeShapeType="1"/>
            <a:stCxn id="13325" idx="0"/>
            <a:endCxn id="13341" idx="0"/>
          </p:cNvCxnSpPr>
          <p:nvPr/>
        </p:nvCxnSpPr>
        <p:spPr bwMode="auto">
          <a:xfrm>
            <a:off x="4267200" y="3743325"/>
            <a:ext cx="0" cy="7016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251200" y="5819775"/>
            <a:ext cx="2032000" cy="55399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If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=0.9</a:t>
            </a:r>
            <a:r>
              <a:rPr lang="en-US" altLang="en-US" sz="1500" i="1">
                <a:solidFill>
                  <a:schemeClr val="bg1"/>
                </a:solidFill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</a:rPr>
              <a:t>opt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 and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P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&gt;0.25, SB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&gt;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RP</a:t>
            </a:r>
            <a:endParaRPr lang="en-US" altLang="en-US" sz="1600">
              <a:solidFill>
                <a:schemeClr val="bg1"/>
              </a:solidFill>
              <a:latin typeface="Avenir LT Std 55 Roman" pitchFamily="34" charset="0"/>
            </a:endParaRP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6197600" y="4445000"/>
            <a:ext cx="2032000" cy="55399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If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&lt;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0.75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opt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 and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P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&gt;0.95, SB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&gt;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RP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197600" y="5819775"/>
            <a:ext cx="2032000" cy="55399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If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=0.9</a:t>
            </a:r>
            <a:r>
              <a:rPr lang="en-US" altLang="en-US" sz="1500" i="1">
                <a:solidFill>
                  <a:schemeClr val="bg1"/>
                </a:solidFill>
              </a:rPr>
              <a:t>L</a:t>
            </a:r>
            <a:r>
              <a:rPr lang="en-US" altLang="en-US" sz="1500" i="1" baseline="-25000">
                <a:solidFill>
                  <a:schemeClr val="bg1"/>
                </a:solidFill>
              </a:rPr>
              <a:t>opt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 and </a:t>
            </a: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P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mat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&gt;0.90, SB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&gt;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RP</a:t>
            </a:r>
          </a:p>
        </p:txBody>
      </p:sp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7213600" y="52403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8432800" y="5133975"/>
            <a:ext cx="1727200" cy="32316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 i="1">
                <a:solidFill>
                  <a:schemeClr val="bg1"/>
                </a:solidFill>
                <a:latin typeface="Avenir LT Std 55 Roman" pitchFamily="34" charset="0"/>
              </a:rPr>
              <a:t>P</a:t>
            </a:r>
            <a:r>
              <a:rPr lang="en-US" altLang="en-US" sz="1500" i="1" baseline="-25000">
                <a:solidFill>
                  <a:schemeClr val="bg1"/>
                </a:solidFill>
                <a:latin typeface="Avenir LT Std 55 Roman" pitchFamily="34" charset="0"/>
              </a:rPr>
              <a:t>opt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&lt;0.65, SB</a:t>
            </a:r>
            <a:r>
              <a:rPr lang="en-US" altLang="en-US" sz="1500" u="sng">
                <a:solidFill>
                  <a:schemeClr val="bg1"/>
                </a:solidFill>
                <a:latin typeface="Avenir LT Std 55 Roman" pitchFamily="34" charset="0"/>
              </a:rPr>
              <a:t>&gt;</a:t>
            </a: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RP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10566400" y="5149850"/>
            <a:ext cx="1524000" cy="55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500">
                <a:solidFill>
                  <a:schemeClr val="bg1"/>
                </a:solidFill>
                <a:latin typeface="Avenir LT Std 55 Roman" pitchFamily="34" charset="0"/>
              </a:rPr>
              <a:t>No status information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4267200" y="5359401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venir LT Std 55 Roman" pitchFamily="34" charset="0"/>
              </a:rPr>
              <a:t>or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7315200" y="5359401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Avenir LT Std 55 Roman" pitchFamily="34" charset="0"/>
              </a:rPr>
              <a:t>or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4267200" y="5240338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3" name="Rectangle 47"/>
          <p:cNvSpPr>
            <a:spLocks noChangeArrowheads="1"/>
          </p:cNvSpPr>
          <p:nvPr/>
        </p:nvSpPr>
        <p:spPr bwMode="auto">
          <a:xfrm>
            <a:off x="1320800" y="0"/>
            <a:ext cx="10871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r>
              <a:rPr lang="en-US" altLang="en-US" sz="3900" dirty="0">
                <a:solidFill>
                  <a:schemeClr val="tx2"/>
                </a:solidFill>
                <a:latin typeface="Nevis" pitchFamily="2" charset="0"/>
              </a:rPr>
              <a:t>LBRP Decision Tree: Stock </a:t>
            </a:r>
            <a:r>
              <a:rPr lang="en-US" altLang="en-US" sz="3900" dirty="0" smtClean="0">
                <a:solidFill>
                  <a:schemeClr val="tx2"/>
                </a:solidFill>
                <a:latin typeface="Nevis" pitchFamily="2" charset="0"/>
              </a:rPr>
              <a:t>status  (adding complexity)</a:t>
            </a:r>
            <a:endParaRPr lang="en-US" altLang="en-US" sz="3900" dirty="0">
              <a:solidFill>
                <a:schemeClr val="tx2"/>
              </a:solidFill>
              <a:latin typeface="Nevis" pitchFamily="2" charset="0"/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10363200" y="3225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45" name="TextBox 3"/>
          <p:cNvSpPr txBox="1">
            <a:spLocks noChangeArrowheads="1"/>
          </p:cNvSpPr>
          <p:nvPr/>
        </p:nvSpPr>
        <p:spPr bwMode="auto">
          <a:xfrm>
            <a:off x="0" y="6550026"/>
            <a:ext cx="2489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r>
              <a:rPr lang="en-US" altLang="en-US" sz="1400" i="1"/>
              <a:t>Cope and Punt 2009</a:t>
            </a:r>
          </a:p>
        </p:txBody>
      </p:sp>
    </p:spTree>
    <p:extLst>
      <p:ext uri="{BB962C8B-B14F-4D97-AF65-F5344CB8AC3E}">
        <p14:creationId xmlns:p14="http://schemas.microsoft.com/office/powerpoint/2010/main" val="3112276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5" grpId="0" animBg="1"/>
      <p:bldP spid="13316" grpId="0" animBg="1"/>
      <p:bldP spid="13317" grpId="0" animBg="1"/>
      <p:bldP spid="13318" grpId="0" animBg="1"/>
      <p:bldP spid="13319" grpId="0" animBg="1"/>
      <p:bldP spid="13320" grpId="0" animBg="1"/>
      <p:bldP spid="13322" grpId="0" animBg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3331" grpId="0" animBg="1"/>
      <p:bldP spid="13332" grpId="0" animBg="1"/>
      <p:bldP spid="13335" grpId="0" animBg="1"/>
      <p:bldP spid="13338" grpId="0" animBg="1"/>
      <p:bldP spid="13339" grpId="0" animBg="1"/>
      <p:bldP spid="13341" grpId="0" animBg="1"/>
      <p:bldP spid="13346" grpId="0" animBg="1"/>
      <p:bldP spid="13346" grpId="1" animBg="1"/>
      <p:bldP spid="13348" grpId="0" animBg="1"/>
      <p:bldP spid="13348" grpId="1" animBg="1"/>
      <p:bldP spid="13349" grpId="0" animBg="1"/>
      <p:bldP spid="13349" grpId="1" animBg="1"/>
      <p:bldP spid="13351" grpId="0" animBg="1"/>
      <p:bldP spid="13352" grpId="0" animBg="1"/>
      <p:bldP spid="13352" grpId="1" animBg="1"/>
      <p:bldP spid="13355" grpId="0" animBg="1"/>
      <p:bldP spid="13355" grpId="1" animBg="1"/>
      <p:bldP spid="13356" grpId="0"/>
      <p:bldP spid="13357" grpId="0"/>
      <p:bldP spid="13358" grpId="0" animBg="1"/>
      <p:bldP spid="133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320800" y="0"/>
            <a:ext cx="10871200" cy="1143000"/>
          </a:xfrm>
        </p:spPr>
        <p:txBody>
          <a:bodyPr/>
          <a:lstStyle/>
          <a:p>
            <a:r>
              <a:rPr lang="en-US" altLang="en-US" sz="4000" smtClean="0">
                <a:latin typeface="Nevis" pitchFamily="2" charset="0"/>
              </a:rPr>
              <a:t>Groundtruthing LBRPs against stock assessments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 rotWithShape="1">
          <a:blip r:embed="rId2"/>
          <a:srcRect l="15175" t="31282" r="58052" b="34359"/>
          <a:stretch/>
        </p:blipFill>
        <p:spPr bwMode="auto">
          <a:xfrm>
            <a:off x="6299200" y="2971800"/>
            <a:ext cx="2161117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 rotWithShape="1">
          <a:blip r:embed="rId3"/>
          <a:srcRect l="15175" t="31026" r="58053" b="34487"/>
          <a:stretch/>
        </p:blipFill>
        <p:spPr bwMode="auto">
          <a:xfrm>
            <a:off x="6299200" y="5043488"/>
            <a:ext cx="2161117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9042400" y="5181600"/>
            <a:ext cx="304800" cy="228600"/>
          </a:xfrm>
          <a:prstGeom prst="rect">
            <a:avLst/>
          </a:prstGeom>
          <a:solidFill>
            <a:srgbClr val="008000"/>
          </a:solidFill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042400" y="5715000"/>
            <a:ext cx="304800" cy="228600"/>
          </a:xfrm>
          <a:prstGeom prst="rect">
            <a:avLst/>
          </a:prstGeom>
          <a:solidFill>
            <a:srgbClr val="FFFF00"/>
          </a:solidFill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042400" y="6248400"/>
            <a:ext cx="304800" cy="228600"/>
          </a:xfrm>
          <a:prstGeom prst="rect">
            <a:avLst/>
          </a:prstGeom>
          <a:solidFill>
            <a:srgbClr val="FF0000"/>
          </a:solidFill>
          <a:ln/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440" name="TextBox 4"/>
          <p:cNvSpPr txBox="1">
            <a:spLocks noChangeArrowheads="1"/>
          </p:cNvSpPr>
          <p:nvPr/>
        </p:nvSpPr>
        <p:spPr bwMode="auto">
          <a:xfrm>
            <a:off x="9550400" y="5043489"/>
            <a:ext cx="138853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r>
              <a:rPr lang="en-US" altLang="en-US"/>
              <a:t>Agree</a:t>
            </a:r>
          </a:p>
        </p:txBody>
      </p:sp>
      <p:sp>
        <p:nvSpPr>
          <p:cNvPr id="18441" name="TextBox 11"/>
          <p:cNvSpPr txBox="1">
            <a:spLocks noChangeArrowheads="1"/>
          </p:cNvSpPr>
          <p:nvPr/>
        </p:nvSpPr>
        <p:spPr bwMode="auto">
          <a:xfrm>
            <a:off x="9550400" y="5592763"/>
            <a:ext cx="284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r>
              <a:rPr lang="en-US" altLang="en-US"/>
              <a:t>Precautionary</a:t>
            </a:r>
          </a:p>
        </p:txBody>
      </p:sp>
      <p:sp>
        <p:nvSpPr>
          <p:cNvPr id="18442" name="TextBox 12"/>
          <p:cNvSpPr txBox="1">
            <a:spLocks noChangeArrowheads="1"/>
          </p:cNvSpPr>
          <p:nvPr/>
        </p:nvSpPr>
        <p:spPr bwMode="auto">
          <a:xfrm>
            <a:off x="9550400" y="6132513"/>
            <a:ext cx="152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r>
              <a:rPr lang="en-US" altLang="en-US"/>
              <a:t>Risky</a:t>
            </a:r>
          </a:p>
        </p:txBody>
      </p:sp>
      <p:sp>
        <p:nvSpPr>
          <p:cNvPr id="18443" name="TextBox 5"/>
          <p:cNvSpPr txBox="1">
            <a:spLocks noChangeArrowheads="1"/>
          </p:cNvSpPr>
          <p:nvPr/>
        </p:nvSpPr>
        <p:spPr bwMode="auto">
          <a:xfrm>
            <a:off x="6096000" y="2514601"/>
            <a:ext cx="254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/>
            <a:r>
              <a:rPr lang="en-US" altLang="en-US"/>
              <a:t>Status</a:t>
            </a:r>
          </a:p>
        </p:txBody>
      </p:sp>
      <p:sp>
        <p:nvSpPr>
          <p:cNvPr id="18444" name="TextBox 14"/>
          <p:cNvSpPr txBox="1">
            <a:spLocks noChangeArrowheads="1"/>
          </p:cNvSpPr>
          <p:nvPr/>
        </p:nvSpPr>
        <p:spPr bwMode="auto">
          <a:xfrm>
            <a:off x="8839200" y="2514601"/>
            <a:ext cx="254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/>
            <a:r>
              <a:rPr lang="en-US" altLang="en-US"/>
              <a:t>Overfishing</a:t>
            </a:r>
          </a:p>
        </p:txBody>
      </p:sp>
      <p:sp>
        <p:nvSpPr>
          <p:cNvPr id="18445" name="TextBox 15"/>
          <p:cNvSpPr txBox="1">
            <a:spLocks noChangeArrowheads="1"/>
          </p:cNvSpPr>
          <p:nvPr/>
        </p:nvSpPr>
        <p:spPr bwMode="auto">
          <a:xfrm>
            <a:off x="5181600" y="3581401"/>
            <a:ext cx="1320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/>
            <a:r>
              <a:rPr lang="en-US" altLang="en-US"/>
              <a:t>TRP</a:t>
            </a:r>
          </a:p>
        </p:txBody>
      </p:sp>
      <p:sp>
        <p:nvSpPr>
          <p:cNvPr id="18446" name="TextBox 16"/>
          <p:cNvSpPr txBox="1">
            <a:spLocks noChangeArrowheads="1"/>
          </p:cNvSpPr>
          <p:nvPr/>
        </p:nvSpPr>
        <p:spPr bwMode="auto">
          <a:xfrm>
            <a:off x="5181600" y="5638801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/>
            <a:r>
              <a:rPr lang="en-US" altLang="en-US"/>
              <a:t>LRP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 rotWithShape="1">
          <a:blip r:embed="rId2"/>
          <a:srcRect l="64670" t="31282" r="8461" b="34359"/>
          <a:stretch/>
        </p:blipFill>
        <p:spPr bwMode="auto">
          <a:xfrm>
            <a:off x="9006418" y="2971800"/>
            <a:ext cx="2169583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8448" name="TextBox 19"/>
          <p:cNvSpPr txBox="1">
            <a:spLocks noChangeArrowheads="1"/>
          </p:cNvSpPr>
          <p:nvPr/>
        </p:nvSpPr>
        <p:spPr bwMode="auto">
          <a:xfrm>
            <a:off x="6299200" y="1792288"/>
            <a:ext cx="487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/>
            <a:r>
              <a:rPr lang="en-US" altLang="en-US" sz="3600" u="sng">
                <a:latin typeface="Nevis" pitchFamily="2" charset="0"/>
              </a:rPr>
              <a:t>Results</a:t>
            </a:r>
          </a:p>
        </p:txBody>
      </p:sp>
      <p:sp>
        <p:nvSpPr>
          <p:cNvPr id="18449" name="TextBox 20"/>
          <p:cNvSpPr txBox="1">
            <a:spLocks noChangeArrowheads="1"/>
          </p:cNvSpPr>
          <p:nvPr/>
        </p:nvSpPr>
        <p:spPr bwMode="auto">
          <a:xfrm>
            <a:off x="0" y="1792288"/>
            <a:ext cx="487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algn="ctr" eaLnBrk="1" hangingPunct="1"/>
            <a:r>
              <a:rPr lang="en-US" altLang="en-US" sz="3600" u="sng">
                <a:latin typeface="Nevis" pitchFamily="2" charset="0"/>
              </a:rPr>
              <a:t>Methods</a:t>
            </a:r>
          </a:p>
        </p:txBody>
      </p:sp>
      <p:sp>
        <p:nvSpPr>
          <p:cNvPr id="18450" name="TextBox 7"/>
          <p:cNvSpPr txBox="1">
            <a:spLocks noChangeArrowheads="1"/>
          </p:cNvSpPr>
          <p:nvPr/>
        </p:nvSpPr>
        <p:spPr bwMode="auto">
          <a:xfrm>
            <a:off x="0" y="2362201"/>
            <a:ext cx="5283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>
              <a:buFont typeface="Arial" pitchFamily="34" charset="0"/>
              <a:buChar char="•"/>
            </a:pPr>
            <a:r>
              <a:rPr lang="en-US" altLang="en-US" sz="3200">
                <a:latin typeface="Nevis" pitchFamily="2" charset="0"/>
              </a:rPr>
              <a:t>9 stocks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3200">
                <a:latin typeface="Nevis" pitchFamily="2" charset="0"/>
              </a:rPr>
              <a:t>All years with Lt. comps (&gt;24 yrs)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en-US" sz="3200">
                <a:latin typeface="Nevis" pitchFamily="2" charset="0"/>
              </a:rPr>
              <a:t>Reference points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3200">
                <a:latin typeface="Nevis" pitchFamily="2" charset="0"/>
              </a:rPr>
              <a:t>Target (SB</a:t>
            </a:r>
            <a:r>
              <a:rPr lang="en-US" altLang="en-US" sz="3200" baseline="-25000">
                <a:latin typeface="Nevis" pitchFamily="2" charset="0"/>
              </a:rPr>
              <a:t>40%</a:t>
            </a:r>
            <a:r>
              <a:rPr lang="en-US" altLang="en-US" sz="3200">
                <a:latin typeface="Nevis" pitchFamily="2" charset="0"/>
              </a:rPr>
              <a:t>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3200">
                <a:latin typeface="Nevis" pitchFamily="2" charset="0"/>
              </a:rPr>
              <a:t>Limit (SB</a:t>
            </a:r>
            <a:r>
              <a:rPr lang="en-US" altLang="en-US" sz="3200" baseline="-25000">
                <a:latin typeface="Nevis" pitchFamily="2" charset="0"/>
              </a:rPr>
              <a:t>25%</a:t>
            </a:r>
            <a:r>
              <a:rPr lang="en-US" altLang="en-US" sz="3200">
                <a:latin typeface="Nevis" pitchFamily="2" charset="0"/>
              </a:rPr>
              <a:t>)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3200">
                <a:latin typeface="Nevis" pitchFamily="2" charset="0"/>
              </a:rPr>
              <a:t>F</a:t>
            </a:r>
            <a:r>
              <a:rPr lang="en-US" altLang="en-US" sz="3200" baseline="-25000">
                <a:latin typeface="Nevis" pitchFamily="2" charset="0"/>
              </a:rPr>
              <a:t>MSY</a:t>
            </a:r>
          </a:p>
        </p:txBody>
      </p:sp>
      <p:sp>
        <p:nvSpPr>
          <p:cNvPr id="18451" name="TextBox 10"/>
          <p:cNvSpPr txBox="1">
            <a:spLocks noChangeArrowheads="1"/>
          </p:cNvSpPr>
          <p:nvPr/>
        </p:nvSpPr>
        <p:spPr bwMode="auto">
          <a:xfrm>
            <a:off x="10312400" y="2116139"/>
            <a:ext cx="1879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 W3" pitchFamily="80" charset="-128"/>
              </a:defRPr>
            </a:lvl9pPr>
          </a:lstStyle>
          <a:p>
            <a:pPr eaLnBrk="1" hangingPunct="1"/>
            <a:r>
              <a:rPr lang="en-US" altLang="en-US" sz="1200" i="1"/>
              <a:t>Apel et al. in prep.</a:t>
            </a:r>
          </a:p>
        </p:txBody>
      </p:sp>
    </p:spTree>
    <p:extLst>
      <p:ext uri="{BB962C8B-B14F-4D97-AF65-F5344CB8AC3E}">
        <p14:creationId xmlns:p14="http://schemas.microsoft.com/office/powerpoint/2010/main" val="35424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Fractional Change in Lifetime Egg Production (FLEP)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97350" y="1923585"/>
                <a:ext cx="2138791" cy="911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𝐿𝐸𝑃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50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350" y="1923585"/>
                <a:ext cx="2138791" cy="91121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40512" y="4855429"/>
                <a:ext cx="3712235" cy="69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𝐹𝐿𝐸𝑃</m:t>
                      </m:r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𝐿𝐸𝑃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𝑟𝑒𝑐𝑒𝑛𝑡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𝐿𝐸𝑃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𝑒𝑎𝑟𝑙𝑖𝑒𝑠𝑡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𝐿𝐸𝑃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𝑝𝑟𝑒𝑠𝑒𝑛𝑡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𝐿𝐸𝑃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𝑢𝑛𝑓𝑖𝑠h𝑒𝑑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12" y="4855429"/>
                <a:ext cx="3712235" cy="6960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13877" y="3162042"/>
                <a:ext cx="2753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𝑁𝑢𝑚𝑏𝑒𝑟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𝑙𝑒𝑛𝑔𝑡h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77" y="3162042"/>
                <a:ext cx="275319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13877" y="3669422"/>
                <a:ext cx="2994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𝑓𝑒𝑐𝑢𝑛𝑑𝑖𝑡𝑦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𝑙𝑒𝑛𝑔𝑡h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877" y="3669422"/>
                <a:ext cx="29940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473282" y="3167617"/>
                <a:ext cx="3295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𝑙𝑒𝑛𝑔𝑡h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 50% </m:t>
                      </m:r>
                      <m:r>
                        <a:rPr lang="en-US" b="0" i="1" smtClean="0">
                          <a:latin typeface="Cambria Math"/>
                        </a:rPr>
                        <m:t>𝑚𝑎𝑡𝑢𝑟𝑖𝑡𝑦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82" y="3167617"/>
                <a:ext cx="329519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73282" y="3669422"/>
                <a:ext cx="2766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𝑚𝑎𝑥𝑖𝑚𝑢𝑚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𝑙𝑒𝑛𝑔𝑡h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82" y="3669422"/>
                <a:ext cx="276665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56609" y="6144322"/>
            <a:ext cx="356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O’Farrell and </a:t>
            </a:r>
            <a:r>
              <a:rPr lang="en-US" dirty="0" err="1" smtClean="0"/>
              <a:t>Botsford</a:t>
            </a:r>
            <a:r>
              <a:rPr lang="en-US" dirty="0" smtClean="0"/>
              <a:t> 2005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7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2800"/>
            <a:ext cx="9829800" cy="2387600"/>
          </a:xfrm>
        </p:spPr>
        <p:txBody>
          <a:bodyPr>
            <a:normAutofit/>
          </a:bodyPr>
          <a:lstStyle/>
          <a:p>
            <a:r>
              <a:rPr lang="en-AU" dirty="0"/>
              <a:t>Length-Based SPR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3245"/>
            <a:ext cx="9144000" cy="214315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000" dirty="0" err="1" smtClean="0"/>
              <a:t>Hordyk</a:t>
            </a:r>
            <a:r>
              <a:rPr lang="en-US" sz="2000" dirty="0" smtClean="0"/>
              <a:t> et al. 2015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5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(Very) Data-Limited Fisheries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97719" y="4934674"/>
            <a:ext cx="849694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200" dirty="0"/>
              <a:t>Is it possible to use basic information on the life history parameters to assess data-poor stocks?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82216" y="1603102"/>
            <a:ext cx="84969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3200" dirty="0"/>
              <a:t>No surveys</a:t>
            </a:r>
          </a:p>
          <a:p>
            <a:pPr>
              <a:lnSpc>
                <a:spcPct val="150000"/>
              </a:lnSpc>
            </a:pPr>
            <a:r>
              <a:rPr lang="en-AU" sz="3200" dirty="0"/>
              <a:t>No index of abundance</a:t>
            </a:r>
          </a:p>
          <a:p>
            <a:pPr>
              <a:lnSpc>
                <a:spcPct val="150000"/>
              </a:lnSpc>
            </a:pPr>
            <a:r>
              <a:rPr lang="en-AU" sz="3200" dirty="0"/>
              <a:t>No catch or effort records</a:t>
            </a:r>
          </a:p>
          <a:p>
            <a:pPr>
              <a:lnSpc>
                <a:spcPct val="150000"/>
              </a:lnSpc>
            </a:pPr>
            <a:r>
              <a:rPr lang="en-AU" sz="3200" dirty="0"/>
              <a:t>No age composition</a:t>
            </a:r>
          </a:p>
        </p:txBody>
      </p:sp>
    </p:spTree>
    <p:extLst>
      <p:ext uri="{BB962C8B-B14F-4D97-AF65-F5344CB8AC3E}">
        <p14:creationId xmlns:p14="http://schemas.microsoft.com/office/powerpoint/2010/main" val="300947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Life History Ratios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24013"/>
                <a:ext cx="8229600" cy="4983163"/>
              </a:xfrm>
            </p:spPr>
            <p:txBody>
              <a:bodyPr/>
              <a:lstStyle/>
              <a:p>
                <a:pPr marL="0" indent="0" algn="ctr">
                  <a:buNone/>
                </a:pPr>
                <a:endParaRPr lang="en-AU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/>
                          </a:rPr>
                          <m:t>𝑀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A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natural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mortality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rate</m:t>
                        </m:r>
                      </m:num>
                      <m:den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von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Bertalanffy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growth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AU" b="0" i="0" smtClean="0">
                            <a:latin typeface="Cambria Math"/>
                          </a:rPr>
                          <m:t>coefficient</m:t>
                        </m:r>
                      </m:den>
                    </m:f>
                  </m:oMath>
                </a14:m>
                <a:r>
                  <a:rPr lang="en-AU" dirty="0"/>
                  <a:t> 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AU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b="0" i="0" smtClean="0">
                              <a:latin typeface="Cambria Math"/>
                              <a:ea typeface="Cambria Math"/>
                            </a:rPr>
                            <m:t>length</m:t>
                          </m:r>
                          <m:r>
                            <m:rPr>
                              <m:nor/>
                            </m:rPr>
                            <a:rPr lang="en-AU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b="0" i="0" smtClean="0">
                              <a:latin typeface="Cambria Math"/>
                              <a:ea typeface="Cambria Math"/>
                            </a:rPr>
                            <m:t>at</m:t>
                          </m:r>
                          <m:r>
                            <m:rPr>
                              <m:nor/>
                            </m:rPr>
                            <a:rPr lang="en-AU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b="0" i="0" smtClean="0">
                              <a:latin typeface="Cambria Math"/>
                              <a:ea typeface="Cambria Math"/>
                            </a:rPr>
                            <m:t>maturity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>
                              <a:latin typeface="Cambria Math"/>
                              <a:ea typeface="Cambria Math"/>
                            </a:rPr>
                            <m:t>asymptotic</m:t>
                          </m:r>
                          <m:r>
                            <m:rPr>
                              <m:nor/>
                            </m:rPr>
                            <a:rPr lang="en-AU" b="0" i="0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b="0" i="0" smtClean="0">
                              <a:latin typeface="Cambria Math"/>
                              <a:ea typeface="Cambria Math"/>
                            </a:rPr>
                            <m:t>length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24013"/>
                <a:ext cx="8229600" cy="49831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9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M/K </a:t>
            </a:r>
            <a:r>
              <a:rPr lang="en-AU" b="1" dirty="0"/>
              <a:t>and standardised </a:t>
            </a:r>
            <a:r>
              <a:rPr lang="en-AU" b="1" dirty="0" err="1"/>
              <a:t>vB</a:t>
            </a:r>
            <a:r>
              <a:rPr lang="en-AU" b="1" dirty="0"/>
              <a:t> curve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42409" y="5972270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Standardised von Bertalanffy growth curve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81" y="1460882"/>
            <a:ext cx="4511388" cy="4511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8304" y="2729349"/>
                <a:ext cx="2927212" cy="7347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sz="280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AU" sz="28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AU" sz="2800" b="0" i="1" smtClean="0">
                          <a:latin typeface="Cambria Math"/>
                        </a:rPr>
                        <m:t>=1−</m:t>
                      </m:r>
                      <m:sSup>
                        <m:sSupPr>
                          <m:ctrlPr>
                            <a:rPr lang="en-AU" sz="28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AU" sz="2800" b="0" i="1">
                              <a:latin typeface="Cambria Math"/>
                            </a:rPr>
                            <m:t>0.01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/>
                            </a:rPr>
                            <m:t>𝑥</m:t>
                          </m:r>
                          <m:f>
                            <m:fPr>
                              <m:ctrlPr>
                                <a:rPr lang="en-AU" sz="28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/>
                                </a:rPr>
                                <m:t>𝑀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4" y="2729349"/>
                <a:ext cx="2927212" cy="734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M/K </a:t>
            </a:r>
            <a:r>
              <a:rPr lang="en-AU" b="1" dirty="0"/>
              <a:t>and standardised </a:t>
            </a:r>
            <a:r>
              <a:rPr lang="en-AU" b="1" dirty="0" err="1"/>
              <a:t>vB</a:t>
            </a:r>
            <a:r>
              <a:rPr lang="en-AU" b="1" dirty="0"/>
              <a:t> curve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69" y="1471836"/>
            <a:ext cx="2582356" cy="509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46320" y="1493902"/>
            <a:ext cx="201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Female</a:t>
            </a:r>
          </a:p>
          <a:p>
            <a:r>
              <a:rPr lang="en-AU" sz="2400" b="1" i="1" dirty="0"/>
              <a:t>M/K</a:t>
            </a:r>
            <a:r>
              <a:rPr lang="en-AU" sz="2400" b="1" dirty="0"/>
              <a:t> = 0.33</a:t>
            </a:r>
          </a:p>
          <a:p>
            <a:r>
              <a:rPr lang="en-AU" sz="2400" i="1" dirty="0"/>
              <a:t>L</a:t>
            </a:r>
            <a:r>
              <a:rPr lang="en-AU" sz="2400" i="1" baseline="-25000" dirty="0"/>
              <a:t>∞</a:t>
            </a:r>
            <a:r>
              <a:rPr lang="en-AU" sz="2400" dirty="0"/>
              <a:t> = 405 mm</a:t>
            </a:r>
            <a:endParaRPr lang="en-AU" sz="2400" i="1" dirty="0"/>
          </a:p>
          <a:p>
            <a:r>
              <a:rPr lang="en-AU" sz="2400" i="1" dirty="0"/>
              <a:t>M</a:t>
            </a:r>
            <a:r>
              <a:rPr lang="en-AU" sz="2400" dirty="0"/>
              <a:t> = 0.06</a:t>
            </a:r>
          </a:p>
          <a:p>
            <a:r>
              <a:rPr lang="en-AU" sz="2400" i="1" dirty="0"/>
              <a:t>K</a:t>
            </a:r>
            <a:r>
              <a:rPr lang="en-AU" sz="2400" dirty="0"/>
              <a:t> = 0.18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8125" y="3776092"/>
            <a:ext cx="2016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Male</a:t>
            </a:r>
          </a:p>
          <a:p>
            <a:r>
              <a:rPr lang="en-AU" sz="2400" b="1" i="1" dirty="0"/>
              <a:t>M/K</a:t>
            </a:r>
            <a:r>
              <a:rPr lang="en-AU" sz="2400" b="1" dirty="0"/>
              <a:t> = 0.38</a:t>
            </a:r>
          </a:p>
          <a:p>
            <a:r>
              <a:rPr lang="en-AU" sz="2400" i="1" dirty="0"/>
              <a:t>L</a:t>
            </a:r>
            <a:r>
              <a:rPr lang="en-AU" sz="2400" i="1" baseline="-25000" dirty="0"/>
              <a:t>∞</a:t>
            </a:r>
            <a:r>
              <a:rPr lang="en-AU" sz="2400" dirty="0"/>
              <a:t> = 429 mm</a:t>
            </a:r>
            <a:endParaRPr lang="en-AU" sz="2400" b="1" dirty="0"/>
          </a:p>
          <a:p>
            <a:r>
              <a:rPr lang="en-AU" sz="2400" i="1" dirty="0"/>
              <a:t>M</a:t>
            </a:r>
            <a:r>
              <a:rPr lang="en-AU" sz="2400" dirty="0"/>
              <a:t> = 0.07</a:t>
            </a:r>
          </a:p>
          <a:p>
            <a:r>
              <a:rPr lang="en-AU" sz="2400" i="1" dirty="0"/>
              <a:t>K</a:t>
            </a:r>
            <a:r>
              <a:rPr lang="en-AU" sz="2400" dirty="0"/>
              <a:t> = 0.18</a:t>
            </a:r>
          </a:p>
          <a:p>
            <a:endParaRPr lang="en-AU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71256" y="1903884"/>
            <a:ext cx="4211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i="1" dirty="0" err="1"/>
              <a:t>Scorpis</a:t>
            </a:r>
            <a:r>
              <a:rPr lang="en-AU" sz="2400" i="1" dirty="0"/>
              <a:t> </a:t>
            </a:r>
            <a:r>
              <a:rPr lang="en-AU" sz="2400" i="1" dirty="0" err="1"/>
              <a:t>aequipinnis</a:t>
            </a:r>
            <a:r>
              <a:rPr lang="en-AU" sz="2400" i="1" dirty="0"/>
              <a:t> </a:t>
            </a:r>
          </a:p>
          <a:p>
            <a:pPr algn="ctr"/>
            <a:r>
              <a:rPr lang="en-AU" sz="2400" dirty="0"/>
              <a:t>Sea Sweep </a:t>
            </a:r>
            <a:r>
              <a:rPr lang="en-AU" sz="2400" dirty="0" err="1"/>
              <a:t>Kyphosidae</a:t>
            </a:r>
            <a:endParaRPr lang="en-AU" sz="2400" dirty="0"/>
          </a:p>
          <a:p>
            <a:pPr algn="ctr"/>
            <a:endParaRPr lang="en-AU" sz="2400" dirty="0"/>
          </a:p>
          <a:p>
            <a:pPr algn="ctr"/>
            <a:r>
              <a:rPr lang="en-AU" sz="2400" dirty="0"/>
              <a:t>Western Australia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86292" y="655022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Coulson et al. 2012 </a:t>
            </a:r>
            <a:r>
              <a:rPr lang="en-AU" sz="1400" i="1" dirty="0"/>
              <a:t>Fisheries Research</a:t>
            </a:r>
          </a:p>
        </p:txBody>
      </p:sp>
      <p:pic>
        <p:nvPicPr>
          <p:cNvPr id="11" name="Picture 4" descr="http://fishesofaustralia.net.au/images/image/ScopisaequipinnisCapeSchankSSchult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298" y="3704084"/>
            <a:ext cx="2732088" cy="181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301127" y="1969927"/>
            <a:ext cx="1613016" cy="2160240"/>
            <a:chOff x="6656" y="1628800"/>
            <a:chExt cx="1613016" cy="216024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539552" y="1628800"/>
              <a:ext cx="1080120" cy="1512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656" y="3025106"/>
              <a:ext cx="6840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i="1" dirty="0"/>
                <a:t>L</a:t>
              </a:r>
              <a:r>
                <a:rPr lang="en-AU" sz="2400" i="1" baseline="-25000" dirty="0"/>
                <a:t>∞</a:t>
              </a:r>
              <a:endParaRPr lang="en-AU" sz="2400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611560" y="3385146"/>
              <a:ext cx="1008112" cy="4038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946616" y="5853583"/>
            <a:ext cx="251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Lightly exploited</a:t>
            </a:r>
          </a:p>
        </p:txBody>
      </p:sp>
    </p:spTree>
    <p:extLst>
      <p:ext uri="{BB962C8B-B14F-4D97-AF65-F5344CB8AC3E}">
        <p14:creationId xmlns:p14="http://schemas.microsoft.com/office/powerpoint/2010/main" val="324528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M/K </a:t>
            </a:r>
            <a:r>
              <a:rPr lang="en-AU" b="1" dirty="0"/>
              <a:t>and standardised </a:t>
            </a:r>
            <a:r>
              <a:rPr lang="en-AU" b="1" dirty="0" err="1"/>
              <a:t>vB</a:t>
            </a:r>
            <a:r>
              <a:rPr lang="en-AU" b="1" dirty="0"/>
              <a:t> curve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34" y="1719493"/>
            <a:ext cx="4120009" cy="30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18311" y="1690688"/>
            <a:ext cx="4211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i="1" dirty="0" err="1"/>
              <a:t>Sebastes</a:t>
            </a:r>
            <a:r>
              <a:rPr lang="en-AU" sz="2400" i="1" dirty="0"/>
              <a:t> </a:t>
            </a:r>
            <a:r>
              <a:rPr lang="en-AU" sz="2400" i="1" dirty="0" err="1"/>
              <a:t>chlorostictus</a:t>
            </a:r>
            <a:endParaRPr lang="en-AU" sz="2400" i="1" dirty="0"/>
          </a:p>
          <a:p>
            <a:pPr algn="ctr"/>
            <a:r>
              <a:rPr lang="en-AU" sz="2400" dirty="0" err="1"/>
              <a:t>Greenspotted</a:t>
            </a:r>
            <a:r>
              <a:rPr lang="en-AU" sz="2400" dirty="0"/>
              <a:t> rockfish</a:t>
            </a:r>
          </a:p>
          <a:p>
            <a:pPr algn="ctr"/>
            <a:endParaRPr lang="en-AU" sz="2400" dirty="0"/>
          </a:p>
          <a:p>
            <a:pPr algn="ctr"/>
            <a:r>
              <a:rPr lang="en-AU" sz="2400" dirty="0"/>
              <a:t>California</a:t>
            </a:r>
          </a:p>
        </p:txBody>
      </p:sp>
      <p:pic>
        <p:nvPicPr>
          <p:cNvPr id="8" name="Picture 6" descr="http://upload.wikimedia.org/wikipedia/commons/3/37/Sebastes_chlorostictu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931" y="3500012"/>
            <a:ext cx="2160240" cy="169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18555" y="4911102"/>
            <a:ext cx="28022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1" dirty="0"/>
              <a:t>M/K</a:t>
            </a:r>
            <a:r>
              <a:rPr lang="en-AU" sz="2400" b="1" dirty="0"/>
              <a:t> = 0.97</a:t>
            </a:r>
          </a:p>
          <a:p>
            <a:r>
              <a:rPr lang="en-AU" sz="2400" i="1" dirty="0"/>
              <a:t>L</a:t>
            </a:r>
            <a:r>
              <a:rPr lang="en-AU" sz="2400" i="1" baseline="-25000" dirty="0"/>
              <a:t>∞</a:t>
            </a:r>
            <a:r>
              <a:rPr lang="en-AU" sz="2400" dirty="0"/>
              <a:t> = 457 mm</a:t>
            </a:r>
            <a:endParaRPr lang="en-AU" sz="2400" i="1" dirty="0"/>
          </a:p>
          <a:p>
            <a:r>
              <a:rPr lang="en-AU" sz="2400" i="1" dirty="0"/>
              <a:t>M</a:t>
            </a:r>
            <a:r>
              <a:rPr lang="en-AU" sz="2400" dirty="0"/>
              <a:t> = 0.06</a:t>
            </a:r>
          </a:p>
          <a:p>
            <a:r>
              <a:rPr lang="en-AU" sz="2400" i="1" dirty="0"/>
              <a:t>K</a:t>
            </a:r>
            <a:r>
              <a:rPr lang="en-AU" sz="2400" dirty="0"/>
              <a:t> = 0.062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1325" y="5465099"/>
            <a:ext cx="2517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Lightly exploited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81642" y="6550223"/>
            <a:ext cx="3960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Benet et al. 2009 </a:t>
            </a:r>
            <a:r>
              <a:rPr lang="en-AU" sz="1400" i="1" dirty="0"/>
              <a:t>NOAA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191125" y="1719493"/>
            <a:ext cx="323850" cy="271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09889" y="1523588"/>
                <a:ext cx="3477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889" y="1523588"/>
                <a:ext cx="347788" cy="276999"/>
              </a:xfrm>
              <a:prstGeom prst="rect">
                <a:avLst/>
              </a:prstGeom>
              <a:blipFill>
                <a:blip r:embed="rId4"/>
                <a:stretch>
                  <a:fillRect l="-14035" r="-526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MPA-Based Methods</a:t>
            </a:r>
            <a:endParaRPr lang="en-US" dirty="0"/>
          </a:p>
        </p:txBody>
      </p:sp>
      <p:sp>
        <p:nvSpPr>
          <p:cNvPr id="6" name="Subtitle 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McGilliard</a:t>
            </a:r>
            <a:r>
              <a:rPr lang="en-US" dirty="0" smtClean="0"/>
              <a:t> et al.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62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M/K </a:t>
            </a:r>
            <a:r>
              <a:rPr lang="en-AU" b="1" dirty="0"/>
              <a:t>and Expected Unfished Size Composition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88569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Assumptions:</a:t>
            </a:r>
          </a:p>
          <a:p>
            <a:pPr>
              <a:lnSpc>
                <a:spcPct val="200000"/>
              </a:lnSpc>
            </a:pPr>
            <a:r>
              <a:rPr lang="en-AU" sz="2800" dirty="0"/>
              <a:t>Equilibrium conditions</a:t>
            </a:r>
          </a:p>
          <a:p>
            <a:pPr>
              <a:lnSpc>
                <a:spcPct val="200000"/>
              </a:lnSpc>
            </a:pPr>
            <a:r>
              <a:rPr lang="en-AU" sz="2800" dirty="0"/>
              <a:t>Continuous growth and reproduction</a:t>
            </a:r>
          </a:p>
          <a:p>
            <a:pPr>
              <a:lnSpc>
                <a:spcPct val="200000"/>
              </a:lnSpc>
            </a:pPr>
            <a:r>
              <a:rPr lang="en-AU" sz="2800" dirty="0"/>
              <a:t>Growth described by </a:t>
            </a:r>
            <a:r>
              <a:rPr lang="en-AU" sz="2800" dirty="0" err="1"/>
              <a:t>vB</a:t>
            </a:r>
            <a:endParaRPr lang="en-AU" sz="2800" dirty="0"/>
          </a:p>
          <a:p>
            <a:pPr>
              <a:lnSpc>
                <a:spcPct val="200000"/>
              </a:lnSpc>
            </a:pPr>
            <a:r>
              <a:rPr lang="en-AU" sz="2800" dirty="0"/>
              <a:t>Length-at-age normally distributed</a:t>
            </a:r>
          </a:p>
          <a:p>
            <a:endParaRPr lang="en-AU" dirty="0"/>
          </a:p>
          <a:p>
            <a:endParaRPr lang="en-AU" sz="2800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512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M/K </a:t>
            </a:r>
            <a:r>
              <a:rPr lang="en-AU" b="1" dirty="0"/>
              <a:t>and Expected Unfished Size Composition 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936" y="1369559"/>
            <a:ext cx="5290002" cy="52900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9460" y="1691265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High </a:t>
            </a:r>
            <a:r>
              <a:rPr lang="en-AU" sz="2400" b="1" i="1" dirty="0"/>
              <a:t>M/k</a:t>
            </a:r>
          </a:p>
          <a:p>
            <a:r>
              <a:rPr lang="en-AU" sz="2400" dirty="0"/>
              <a:t>Few survive to asymptotic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4938" y="4831163"/>
            <a:ext cx="1944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Low </a:t>
            </a:r>
            <a:r>
              <a:rPr lang="en-AU" sz="2400" b="1" i="1" dirty="0"/>
              <a:t>M/k</a:t>
            </a:r>
          </a:p>
          <a:p>
            <a:r>
              <a:rPr lang="en-AU" sz="2400" dirty="0"/>
              <a:t>Pop. Dominated by large fish</a:t>
            </a:r>
          </a:p>
        </p:txBody>
      </p:sp>
    </p:spTree>
    <p:extLst>
      <p:ext uri="{BB962C8B-B14F-4D97-AF65-F5344CB8AC3E}">
        <p14:creationId xmlns:p14="http://schemas.microsoft.com/office/powerpoint/2010/main" val="32713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Z/K </a:t>
            </a:r>
            <a:r>
              <a:rPr lang="en-AU" b="1" dirty="0"/>
              <a:t>and Expected Unfished Size Composition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85502" y="3778178"/>
                <a:ext cx="2464777" cy="783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/>
                            </a:rPr>
                            <m:t>𝑍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AU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AU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/>
                            </a:rPr>
                            <m:t>𝑀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AU" sz="24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AU" sz="2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02" y="3778178"/>
                <a:ext cx="2464777" cy="783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59039" y="1690688"/>
                <a:ext cx="322581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/>
                        </a:rPr>
                        <m:t>𝑀</m:t>
                      </m:r>
                      <m:r>
                        <a:rPr lang="en-AU" sz="2400" b="0" i="1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/>
                        </a:rPr>
                        <m:t>natural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/>
                        </a:rPr>
                        <m:t>mortality</m:t>
                      </m:r>
                    </m:oMath>
                  </m:oMathPara>
                </a14:m>
                <a:endParaRPr lang="en-AU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/>
                        </a:rPr>
                        <m:t>𝐹</m:t>
                      </m:r>
                      <m:r>
                        <a:rPr lang="en-AU" sz="2400" i="1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400">
                          <a:latin typeface="Cambria Math"/>
                        </a:rPr>
                        <m:t>fishing</m:t>
                      </m:r>
                      <m:r>
                        <m:rPr>
                          <m:nor/>
                        </m:rPr>
                        <a:rPr lang="en-AU" sz="240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400">
                          <a:latin typeface="Cambria Math"/>
                        </a:rPr>
                        <m:t>mortality</m:t>
                      </m:r>
                    </m:oMath>
                  </m:oMathPara>
                </a14:m>
                <a:endParaRPr lang="en-AU" sz="2400" dirty="0">
                  <a:latin typeface="Cambria Math"/>
                </a:endParaRPr>
              </a:p>
              <a:p>
                <a:endParaRPr lang="en-AU" sz="240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/>
                        </a:rPr>
                        <m:t>𝑍</m:t>
                      </m:r>
                      <m:r>
                        <a:rPr lang="en-AU" sz="2400" i="1">
                          <a:latin typeface="Cambria Math"/>
                        </a:rPr>
                        <m:t>=</m:t>
                      </m:r>
                      <m:r>
                        <a:rPr lang="en-AU" sz="2400" i="1">
                          <a:latin typeface="Cambria Math"/>
                        </a:rPr>
                        <m:t>𝑀</m:t>
                      </m:r>
                      <m:r>
                        <a:rPr lang="en-AU" sz="2400" i="1">
                          <a:latin typeface="Cambria Math"/>
                        </a:rPr>
                        <m:t>+</m:t>
                      </m:r>
                      <m:r>
                        <a:rPr lang="en-AU" sz="2400" i="1">
                          <a:latin typeface="Cambria Math"/>
                        </a:rPr>
                        <m:t>𝐹</m:t>
                      </m:r>
                    </m:oMath>
                  </m:oMathPara>
                </a14:m>
                <a:endParaRPr lang="en-AU" sz="2400" dirty="0"/>
              </a:p>
              <a:p>
                <a:endParaRPr lang="en-AU" sz="2400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039" y="1690688"/>
                <a:ext cx="3225819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05622" y="5056014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i="1" dirty="0"/>
              <a:t>M/K</a:t>
            </a:r>
            <a:r>
              <a:rPr lang="en-AU" sz="2800" dirty="0"/>
              <a:t> </a:t>
            </a:r>
            <a:r>
              <a:rPr lang="en-AU" sz="2800" dirty="0">
                <a:sym typeface="Wingdings" panose="05000000000000000000" pitchFamily="2" charset="2"/>
              </a:rPr>
              <a:t></a:t>
            </a:r>
            <a:r>
              <a:rPr lang="en-AU" sz="2800" dirty="0"/>
              <a:t> </a:t>
            </a:r>
            <a:r>
              <a:rPr lang="en-AU" sz="2800" b="1" dirty="0"/>
              <a:t>unfished</a:t>
            </a:r>
            <a:r>
              <a:rPr lang="en-AU" sz="2800" dirty="0"/>
              <a:t> size composition</a:t>
            </a:r>
          </a:p>
          <a:p>
            <a:endParaRPr lang="en-AU" sz="2800" dirty="0"/>
          </a:p>
          <a:p>
            <a:r>
              <a:rPr lang="en-AU" sz="2800" i="1" dirty="0"/>
              <a:t>Z/K</a:t>
            </a:r>
            <a:r>
              <a:rPr lang="en-AU" sz="2800" dirty="0"/>
              <a:t> </a:t>
            </a:r>
            <a:r>
              <a:rPr lang="en-AU" sz="2800" dirty="0">
                <a:sym typeface="Wingdings" panose="05000000000000000000" pitchFamily="2" charset="2"/>
              </a:rPr>
              <a:t></a:t>
            </a:r>
            <a:r>
              <a:rPr lang="en-AU" sz="2800" dirty="0"/>
              <a:t> </a:t>
            </a:r>
            <a:r>
              <a:rPr lang="en-AU" sz="2800" b="1" dirty="0"/>
              <a:t>fished</a:t>
            </a:r>
            <a:r>
              <a:rPr lang="en-AU" sz="2800" dirty="0"/>
              <a:t> size composition</a:t>
            </a:r>
          </a:p>
        </p:txBody>
      </p:sp>
    </p:spTree>
    <p:extLst>
      <p:ext uri="{BB962C8B-B14F-4D97-AF65-F5344CB8AC3E}">
        <p14:creationId xmlns:p14="http://schemas.microsoft.com/office/powerpoint/2010/main" val="351355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1" dirty="0"/>
              <a:t>Z/K </a:t>
            </a:r>
            <a:r>
              <a:rPr lang="en-AU" b="1" dirty="0"/>
              <a:t>and Expected Unfished Size Composition 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470" y="1432595"/>
            <a:ext cx="5217994" cy="52179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6254" y="1864642"/>
            <a:ext cx="180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All selected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32945" y="2347960"/>
            <a:ext cx="1143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i="1" dirty="0"/>
              <a:t>F/M</a:t>
            </a:r>
            <a:r>
              <a:rPr lang="en-AU" sz="24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7888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Length-Based SPR Assessment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4528" y="1524611"/>
            <a:ext cx="468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50125" y="6061116"/>
            <a:ext cx="293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Standardised to </a:t>
            </a:r>
            <a:r>
              <a:rPr lang="en-AU" sz="2400" b="1" i="1" dirty="0"/>
              <a:t>L</a:t>
            </a:r>
            <a:r>
              <a:rPr lang="en-AU" sz="2400" b="1" i="1" baseline="-25000" dirty="0"/>
              <a:t>∞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5968" y="1690688"/>
            <a:ext cx="3708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Knowledge of </a:t>
            </a:r>
            <a:r>
              <a:rPr lang="en-US" sz="2800" b="1" i="1" dirty="0"/>
              <a:t>M/K </a:t>
            </a:r>
          </a:p>
          <a:p>
            <a:pPr algn="ctr"/>
            <a:endParaRPr lang="en-US" sz="2800" b="1" dirty="0"/>
          </a:p>
          <a:p>
            <a:pPr algn="ctr"/>
            <a:r>
              <a:rPr lang="en-AU" sz="2400" dirty="0"/>
              <a:t>From meta-analysis, literature, comparative studies, etc.</a:t>
            </a:r>
          </a:p>
          <a:p>
            <a:pPr algn="ctr"/>
            <a:endParaRPr lang="en-AU" sz="2400" dirty="0"/>
          </a:p>
          <a:p>
            <a:pPr algn="ctr"/>
            <a:r>
              <a:rPr lang="en-AU" sz="2400" i="1" dirty="0"/>
              <a:t>M/K </a:t>
            </a:r>
            <a:r>
              <a:rPr lang="en-AU" sz="2400" dirty="0"/>
              <a:t>often more stable between stocks/species than individual parameters </a:t>
            </a:r>
            <a:r>
              <a:rPr lang="en-AU" dirty="0"/>
              <a:t>(Beverton, 1992)</a:t>
            </a:r>
            <a:r>
              <a:rPr lang="en-AU" sz="28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7550" y="2850174"/>
            <a:ext cx="2552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Predict unfished</a:t>
            </a:r>
          </a:p>
          <a:p>
            <a:pPr algn="ctr"/>
            <a:r>
              <a:rPr lang="en-US" b="1" dirty="0"/>
              <a:t>size composition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238241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9328" y="1526377"/>
            <a:ext cx="468000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Length-Based SPR Assessment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350125" y="6061116"/>
            <a:ext cx="293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Standardised to </a:t>
            </a:r>
            <a:r>
              <a:rPr lang="en-AU" sz="2400" b="1" i="1" dirty="0"/>
              <a:t>L</a:t>
            </a:r>
            <a:r>
              <a:rPr lang="en-AU" sz="2400" b="1" i="1" baseline="-25000" dirty="0"/>
              <a:t>∞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4753" y="4787993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Observed size composition of catch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endParaRPr lang="en-AU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962025" y="2421548"/>
            <a:ext cx="42234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Difference caused by </a:t>
            </a:r>
            <a:r>
              <a:rPr lang="en-US" sz="2800" b="1" dirty="0"/>
              <a:t>fishing mortality (</a:t>
            </a:r>
            <a:r>
              <a:rPr lang="en-US" sz="2800" b="1" i="1" dirty="0"/>
              <a:t>F/M</a:t>
            </a:r>
            <a:r>
              <a:rPr lang="en-US" sz="2800" b="1" dirty="0"/>
              <a:t>)</a:t>
            </a:r>
          </a:p>
          <a:p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63500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Length-Based SPR Assessment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2874" y="1993801"/>
            <a:ext cx="89381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 input: </a:t>
            </a:r>
            <a:r>
              <a:rPr lang="en-US" sz="2800" i="1" dirty="0"/>
              <a:t>M/K, L</a:t>
            </a:r>
            <a:r>
              <a:rPr lang="en-US" sz="2800" i="1" baseline="-25000" dirty="0"/>
              <a:t>∞</a:t>
            </a:r>
            <a:r>
              <a:rPr lang="en-US" sz="2800" dirty="0"/>
              <a:t>, CV</a:t>
            </a:r>
            <a:r>
              <a:rPr lang="en-US" sz="2800" i="1" baseline="-25000" dirty="0"/>
              <a:t>L</a:t>
            </a:r>
            <a:r>
              <a:rPr lang="en-US" sz="2800" i="1" baseline="-50000" dirty="0"/>
              <a:t>∞</a:t>
            </a:r>
            <a:r>
              <a:rPr lang="en-US" sz="2800" dirty="0"/>
              <a:t>, maturity-at-size &amp; length composition of catch</a:t>
            </a:r>
          </a:p>
          <a:p>
            <a:r>
              <a:rPr lang="en-US" sz="2400" dirty="0"/>
              <a:t>CV</a:t>
            </a:r>
            <a:r>
              <a:rPr lang="en-US" sz="2400" i="1" baseline="-25000" dirty="0"/>
              <a:t>L</a:t>
            </a:r>
            <a:r>
              <a:rPr lang="en-US" sz="2400" i="1" baseline="-50000" dirty="0"/>
              <a:t>∞ </a:t>
            </a:r>
            <a:r>
              <a:rPr lang="en-US" sz="2400" dirty="0"/>
              <a:t>= variability of length at max. age (assumed constant CV of 0.1)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2874" y="3827268"/>
            <a:ext cx="86547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Model output: </a:t>
            </a:r>
            <a:r>
              <a:rPr lang="en-US" sz="2800" dirty="0"/>
              <a:t>Estimate selectivity and </a:t>
            </a:r>
            <a:r>
              <a:rPr lang="en-US" sz="2800" i="1" dirty="0"/>
              <a:t>F/M</a:t>
            </a:r>
            <a:r>
              <a:rPr lang="en-US" sz="2800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874" y="4860517"/>
            <a:ext cx="8853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Calculate the Spawning Potential Ratio (SPR) </a:t>
            </a:r>
          </a:p>
        </p:txBody>
      </p:sp>
    </p:spTree>
    <p:extLst>
      <p:ext uri="{BB962C8B-B14F-4D97-AF65-F5344CB8AC3E}">
        <p14:creationId xmlns:p14="http://schemas.microsoft.com/office/powerpoint/2010/main" val="3078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Spawning Potential Ratio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38200" y="1690688"/>
            <a:ext cx="8224752" cy="41857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Fraction of unfished egg production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Takes values from 0 (no spawning) to 1 (unfished stock)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Reference points directly related to ‘steepness’ of SRR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SPR 0.4 often used as Target Reference Point</a:t>
            </a:r>
          </a:p>
          <a:p>
            <a:pPr>
              <a:lnSpc>
                <a:spcPct val="150000"/>
              </a:lnSpc>
            </a:pPr>
            <a:r>
              <a:rPr lang="en-AU" sz="2800" dirty="0"/>
              <a:t>SPR 0.2 often used as Limit Reference Point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4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Length-Based SPR Model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2450" y="1523653"/>
            <a:ext cx="8794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Standard Assumptions:</a:t>
            </a:r>
            <a:endParaRPr lang="en-AU" sz="1600" dirty="0"/>
          </a:p>
        </p:txBody>
      </p:sp>
      <p:sp>
        <p:nvSpPr>
          <p:cNvPr id="6" name="Rectangle 5"/>
          <p:cNvSpPr/>
          <p:nvPr/>
        </p:nvSpPr>
        <p:spPr>
          <a:xfrm>
            <a:off x="552450" y="2142123"/>
            <a:ext cx="1143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Equilibrium model </a:t>
            </a:r>
            <a:r>
              <a:rPr lang="en-US" sz="2400" dirty="0"/>
              <a:t>(with all the associated problems) </a:t>
            </a:r>
            <a:endParaRPr lang="en-AU" sz="2400" dirty="0"/>
          </a:p>
          <a:p>
            <a:pPr>
              <a:lnSpc>
                <a:spcPct val="150000"/>
              </a:lnSpc>
            </a:pPr>
            <a:r>
              <a:rPr lang="en-AU" sz="2400" b="1" dirty="0"/>
              <a:t>Length data representative of exploited stock </a:t>
            </a:r>
            <a:r>
              <a:rPr lang="en-AU" sz="2400" dirty="0"/>
              <a:t>(selectivity estimated from catch data)</a:t>
            </a:r>
          </a:p>
          <a:p>
            <a:pPr>
              <a:lnSpc>
                <a:spcPct val="150000"/>
              </a:lnSpc>
            </a:pPr>
            <a:r>
              <a:rPr lang="en-AU" sz="2400" b="1" dirty="0"/>
              <a:t>Asymptotic selectivity </a:t>
            </a:r>
            <a:r>
              <a:rPr lang="en-AU" sz="2400" dirty="0"/>
              <a:t>(large fish absent from the catch are assumed caught)</a:t>
            </a:r>
          </a:p>
          <a:p>
            <a:pPr>
              <a:lnSpc>
                <a:spcPct val="150000"/>
              </a:lnSpc>
            </a:pPr>
            <a:r>
              <a:rPr lang="en-AU" sz="2400" b="1" dirty="0"/>
              <a:t>Length-at-age normally distributed</a:t>
            </a:r>
            <a:r>
              <a:rPr lang="en-AU" sz="2400" dirty="0"/>
              <a:t> (in unfished conditions)</a:t>
            </a:r>
            <a:endParaRPr lang="en-AU" sz="2400" b="1" dirty="0"/>
          </a:p>
          <a:p>
            <a:pPr>
              <a:lnSpc>
                <a:spcPct val="150000"/>
              </a:lnSpc>
            </a:pPr>
            <a:r>
              <a:rPr lang="en-AU" sz="2400" b="1" dirty="0"/>
              <a:t>Fixed </a:t>
            </a:r>
            <a:r>
              <a:rPr lang="en-AU" sz="2400" b="1" i="1" dirty="0"/>
              <a:t>K </a:t>
            </a:r>
            <a:r>
              <a:rPr lang="en-AU" sz="2400" b="1" dirty="0"/>
              <a:t>and </a:t>
            </a:r>
            <a:r>
              <a:rPr lang="en-AU" sz="2400" b="1" i="1" dirty="0"/>
              <a:t>M </a:t>
            </a:r>
            <a:r>
              <a:rPr lang="en-AU" sz="2400" dirty="0"/>
              <a:t>(</a:t>
            </a:r>
            <a:r>
              <a:rPr lang="en-AU" sz="2400" i="1" dirty="0"/>
              <a:t>M</a:t>
            </a:r>
            <a:r>
              <a:rPr lang="en-AU" sz="2400" dirty="0"/>
              <a:t> can be size-dependant)</a:t>
            </a:r>
            <a:endParaRPr lang="en-AU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8726" y="5188249"/>
                <a:ext cx="7522233" cy="12003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b="1" dirty="0"/>
                  <a:t>LBSPR package (currently) assumes:</a:t>
                </a:r>
              </a:p>
              <a:p>
                <a:r>
                  <a:rPr lang="en-AU" sz="2400" dirty="0" err="1"/>
                  <a:t>CVLinf</a:t>
                </a:r>
                <a:r>
                  <a:rPr lang="en-AU" sz="2400" dirty="0"/>
                  <a:t> (variability in length-at-age) is fixed at 0.1</a:t>
                </a:r>
              </a:p>
              <a:p>
                <a:r>
                  <a:rPr lang="en-AU" sz="2400" dirty="0"/>
                  <a:t>Egg production (fecundity) is assumed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AU" sz="24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6" y="5188249"/>
                <a:ext cx="7522233" cy="1200329"/>
              </a:xfrm>
              <a:prstGeom prst="rect">
                <a:avLst/>
              </a:prstGeom>
              <a:blipFill>
                <a:blip r:embed="rId2"/>
                <a:stretch>
                  <a:fillRect l="-965" t="-1942" b="-7767"/>
                </a:stretch>
              </a:blip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Two Approaches</a:t>
            </a:r>
            <a:endParaRPr lang="en-US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323850" y="1608773"/>
            <a:ext cx="11144250" cy="1669464"/>
            <a:chOff x="323850" y="1561148"/>
            <a:chExt cx="5867400" cy="1669464"/>
          </a:xfrm>
        </p:grpSpPr>
        <p:sp>
          <p:nvSpPr>
            <p:cNvPr id="4" name="TextBox 3"/>
            <p:cNvSpPr txBox="1"/>
            <p:nvPr/>
          </p:nvSpPr>
          <p:spPr>
            <a:xfrm>
              <a:off x="323850" y="1561148"/>
              <a:ext cx="586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Age Structured LBSPR </a:t>
              </a:r>
              <a:r>
                <a:rPr lang="en-AU" dirty="0"/>
                <a:t>(Hordyk et al 2015)</a:t>
              </a:r>
              <a:endParaRPr 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3850" y="2168783"/>
              <a:ext cx="5448300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1200"/>
                </a:spcAft>
              </a:pPr>
              <a:r>
                <a:rPr lang="en-AU" sz="2400" dirty="0"/>
                <a:t>Discrete age-based model </a:t>
              </a:r>
            </a:p>
            <a:p>
              <a:pPr>
                <a:spcBef>
                  <a:spcPts val="600"/>
                </a:spcBef>
                <a:spcAft>
                  <a:spcPts val="1200"/>
                </a:spcAft>
              </a:pPr>
              <a:r>
                <a:rPr lang="en-AU" sz="2400" dirty="0"/>
                <a:t>Large number of pseudo ‘age classes’  – continuous growth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3850" y="3490704"/>
            <a:ext cx="11029950" cy="3100554"/>
            <a:chOff x="323850" y="3490704"/>
            <a:chExt cx="11029950" cy="3100554"/>
          </a:xfrm>
        </p:grpSpPr>
        <p:sp>
          <p:nvSpPr>
            <p:cNvPr id="9" name="Rectangle 8"/>
            <p:cNvSpPr/>
            <p:nvPr/>
          </p:nvSpPr>
          <p:spPr>
            <a:xfrm>
              <a:off x="323850" y="3975157"/>
              <a:ext cx="11029950" cy="26161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AU" sz="2400" b="1" dirty="0"/>
                <a:t>Selectivity is age-based: 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AU" sz="2400" dirty="0"/>
                <a:t>Length-at-age normally distributed – not affected by exploitation</a:t>
              </a:r>
              <a:endParaRPr lang="en-AU" sz="2400" i="1" dirty="0"/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AU" sz="2400" dirty="0"/>
                <a:t>Large fish still expected at high </a:t>
              </a:r>
              <a:r>
                <a:rPr lang="en-AU" sz="2400" i="1" dirty="0"/>
                <a:t>F</a:t>
              </a:r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AU" sz="2400" dirty="0"/>
                <a:t>Faster growing fish reach selected size at younger age</a:t>
              </a:r>
              <a:endParaRPr lang="en-AU" sz="2400" i="1" dirty="0"/>
            </a:p>
            <a:p>
              <a:pPr>
                <a:lnSpc>
                  <a:spcPct val="120000"/>
                </a:lnSpc>
                <a:spcAft>
                  <a:spcPts val="600"/>
                </a:spcAft>
              </a:pPr>
              <a:r>
                <a:rPr lang="en-AU" sz="2400" b="1" dirty="0"/>
                <a:t>Consequence</a:t>
              </a:r>
              <a:r>
                <a:rPr lang="en-AU" sz="2400" dirty="0"/>
                <a:t>: over estimates </a:t>
              </a:r>
              <a:r>
                <a:rPr lang="en-AU" sz="2400" i="1" dirty="0"/>
                <a:t>F </a:t>
              </a:r>
              <a:r>
                <a:rPr lang="en-AU" sz="2400" dirty="0"/>
                <a:t>if selectivity is size-dependant</a:t>
              </a:r>
              <a:endParaRPr lang="en-AU" sz="2400" i="1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323850" y="3490704"/>
              <a:ext cx="6400800" cy="5797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U" sz="2800" b="1" dirty="0">
                  <a:latin typeface="+mn-lt"/>
                </a:rPr>
                <a:t>Possible Issues with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237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168911" y="2057399"/>
                <a:ext cx="3094464" cy="73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𝑜𝑝𝑒𝑛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𝑜𝑝𝑒𝑛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𝑜𝑝𝑒𝑛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1" y="2057399"/>
                <a:ext cx="3094464" cy="73321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93419" y="2047716"/>
                <a:ext cx="2424766" cy="733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𝑐𝑙𝑜𝑠𝑒𝑑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𝑐𝑙𝑜𝑠𝑒𝑑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𝑐𝑙𝑜𝑠𝑒𝑑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419" y="2047716"/>
                <a:ext cx="2424766" cy="7332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68911" y="3978866"/>
                <a:ext cx="5165708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𝑜𝑝𝑒𝑛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𝑑𝑒𝑛𝑠𝑖𝑡𝑦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𝑜𝑝𝑒𝑛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𝑎𝑟𝑒𝑎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𝑡𝑖𝑚𝑒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911" y="3978866"/>
                <a:ext cx="5165708" cy="394532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46970" y="4681394"/>
                <a:ext cx="5489773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𝑜𝑝𝑒𝑛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𝑎𝑏𝑢𝑛𝑑𝑎𝑛𝑐𝑒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𝑜𝑝𝑒𝑛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𝑎𝑟𝑒𝑎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𝑡𝑖𝑚𝑒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970" y="4681394"/>
                <a:ext cx="5489773" cy="394532"/>
              </a:xfrm>
              <a:prstGeom prst="rect">
                <a:avLst/>
              </a:prstGeom>
              <a:blipFill rotWithShape="1"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436541" y="5484281"/>
                <a:ext cx="4793556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𝑜𝑝𝑒𝑛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𝑠𝑖𝑧𝑒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𝑜𝑝𝑒𝑛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𝑎𝑟𝑒𝑎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𝑡𝑖𝑚𝑒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41" y="5484281"/>
                <a:ext cx="4793556" cy="394532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168911" y="3245005"/>
            <a:ext cx="2057401" cy="37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here: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5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Two Approaches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81001" y="1585913"/>
            <a:ext cx="107537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Length Structured GTG </a:t>
            </a:r>
            <a:r>
              <a:rPr lang="en-AU" dirty="0"/>
              <a:t>(Hordyk et al 2016)</a:t>
            </a:r>
            <a:endParaRPr lang="en-AU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2178308"/>
                <a:ext cx="11182349" cy="4369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AU" sz="2400" dirty="0"/>
                  <a:t>Length structured model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AU" sz="2400" dirty="0"/>
                  <a:t>Number of growth-type groups – each with their 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AU" sz="2400" dirty="0"/>
                  <a:t>Fixed </a:t>
                </a:r>
                <a:r>
                  <a:rPr lang="en-AU" sz="2400" i="1" dirty="0"/>
                  <a:t>K </a:t>
                </a:r>
                <a:r>
                  <a:rPr lang="en-AU" sz="2400" dirty="0"/>
                  <a:t>across groups</a:t>
                </a:r>
              </a:p>
              <a:p>
                <a:pPr>
                  <a:lnSpc>
                    <a:spcPct val="200000"/>
                  </a:lnSpc>
                </a:pPr>
                <a:r>
                  <a:rPr lang="en-AU" sz="2400" dirty="0"/>
                  <a:t>Recruitment normally distributed across groups </a:t>
                </a:r>
              </a:p>
              <a:p>
                <a:pPr>
                  <a:lnSpc>
                    <a:spcPct val="200000"/>
                  </a:lnSpc>
                </a:pPr>
                <a:r>
                  <a:rPr lang="en-AU" sz="2400" dirty="0"/>
                  <a:t>Selectivity of each group a function of size (faster growing groups get caught earlier)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endParaRPr lang="en-AU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endParaRPr lang="en-AU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178308"/>
                <a:ext cx="11182349" cy="4369722"/>
              </a:xfrm>
              <a:prstGeom prst="rect">
                <a:avLst/>
              </a:prstGeom>
              <a:blipFill>
                <a:blip r:embed="rId2"/>
                <a:stretch>
                  <a:fillRect l="-872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0550" y="5581650"/>
            <a:ext cx="1087755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444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/>
              <a:t>Estimates a lower </a:t>
            </a:r>
            <a:r>
              <a:rPr lang="en-AU" sz="2400" i="1" dirty="0"/>
              <a:t>F</a:t>
            </a:r>
            <a:r>
              <a:rPr lang="en-AU" sz="2400" dirty="0"/>
              <a:t>/</a:t>
            </a:r>
            <a:r>
              <a:rPr lang="en-AU" sz="2400" i="1" dirty="0"/>
              <a:t>M</a:t>
            </a:r>
            <a:r>
              <a:rPr lang="en-AU" sz="2400" dirty="0"/>
              <a:t> (and higher SPR) compared to age-based selectivity for given size structure because of the ‘regeneration assumption’ in the age-based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606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LBSPR R Package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LBSPR simulation, estimation, and plotting functions,</a:t>
            </a:r>
          </a:p>
          <a:p>
            <a:r>
              <a:rPr lang="en-AU" dirty="0"/>
              <a:t>Early version – there may be bugs or random crashes! (let me know)</a:t>
            </a:r>
          </a:p>
          <a:p>
            <a:r>
              <a:rPr lang="en-AU" dirty="0"/>
              <a:t>Vignette and demo data files</a:t>
            </a:r>
          </a:p>
          <a:p>
            <a:r>
              <a:rPr lang="en-AU" dirty="0"/>
              <a:t>Online R Shiny App</a:t>
            </a:r>
          </a:p>
          <a:p>
            <a:endParaRPr lang="en-AU" dirty="0"/>
          </a:p>
          <a:p>
            <a:r>
              <a:rPr lang="en-AU" dirty="0"/>
              <a:t>LBSPR methods included (almost) in the </a:t>
            </a:r>
            <a:r>
              <a:rPr lang="en-AU" dirty="0" err="1"/>
              <a:t>DLMtool</a:t>
            </a:r>
            <a:r>
              <a:rPr lang="en-AU" dirty="0"/>
              <a:t> (R package from MSE for data-limited fisheries)</a:t>
            </a:r>
          </a:p>
          <a:p>
            <a:endParaRPr lang="en-AU" dirty="0"/>
          </a:p>
          <a:p>
            <a:r>
              <a:rPr lang="en-AU" dirty="0"/>
              <a:t>See attached R code for demo of the LBSPR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98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Hordyk, A.R., Ono, K., Valencia, S.R., Loneragan, N.R., and Prince, J.D. 2015. A novel length-based empirical estimation method of spawning potential ratio (SPR), and tests of its performance, for small-scale, data-poor fisheries. ICES J. Mar. Sci. </a:t>
            </a:r>
            <a:r>
              <a:rPr lang="en-US" b="1" dirty="0"/>
              <a:t>72</a:t>
            </a:r>
            <a:r>
              <a:rPr lang="en-US" dirty="0"/>
              <a:t>: 217–231.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Hordyk, A.R., Ono, K., Sainsbury, K.J., Loneragan, N., and Prince, J.D. 2015. Some explorations of the life history ratios to describe length composition, spawning-per-recruit, and the spawning potential ratio. ICES J. Mar. Sci. </a:t>
            </a:r>
            <a:r>
              <a:rPr lang="en-AU" b="1" dirty="0"/>
              <a:t>72</a:t>
            </a:r>
            <a:r>
              <a:rPr lang="en-AU" dirty="0"/>
              <a:t>: 204–216.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Hordyk, A., Ono, K., Prince, J.D., and Walters, C.J. 2016. A simple length-structured model based on life history ratios and incorporating size-dependent selectivity: application to spawning potential ratios for data-poor stocks. Can. J. Fish. </a:t>
            </a:r>
            <a:r>
              <a:rPr lang="en-US" dirty="0" err="1"/>
              <a:t>Aquat</a:t>
            </a:r>
            <a:r>
              <a:rPr lang="en-US" dirty="0"/>
              <a:t>. Sci. </a:t>
            </a:r>
            <a:r>
              <a:rPr lang="en-US" b="1" dirty="0"/>
              <a:t>13</a:t>
            </a:r>
            <a:r>
              <a:rPr lang="en-US" dirty="0"/>
              <a:t>: 1–13. </a:t>
            </a:r>
            <a:r>
              <a:rPr lang="en-US" dirty="0" err="1"/>
              <a:t>doi</a:t>
            </a:r>
            <a:r>
              <a:rPr lang="en-US" dirty="0"/>
              <a:t>: 10.1139/cjfas-2015-0422.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dirty="0"/>
              <a:t>Prince, J.D., Hordyk, A.R., Valencia, S.R., Loneragan, N.R., and Sainsbury, K.J. 2015. Revisiting the concept of Beverton–Holt life-history invariants with the aim of informing data-poor fisheries assessment. ICES J. Mar. Sci. </a:t>
            </a:r>
            <a:r>
              <a:rPr lang="en-US" b="1" dirty="0"/>
              <a:t>72</a:t>
            </a:r>
            <a:r>
              <a:rPr lang="en-US" dirty="0"/>
              <a:t>: 194–203.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8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Catch-Curve Stock Reduction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Stock Reduction Analysis</a:t>
            </a:r>
          </a:p>
          <a:p>
            <a:r>
              <a:rPr lang="en-US" dirty="0" smtClean="0"/>
              <a:t>Catch time series and natural mortality</a:t>
            </a:r>
          </a:p>
          <a:p>
            <a:r>
              <a:rPr lang="en-US" dirty="0" smtClean="0"/>
              <a:t>Initial population abundance, and depletion between first and last years</a:t>
            </a:r>
          </a:p>
          <a:p>
            <a:endParaRPr lang="en-US" dirty="0"/>
          </a:p>
          <a:p>
            <a:r>
              <a:rPr lang="en-US" dirty="0" smtClean="0"/>
              <a:t>Estimates fishing mortality rates for all years and an annual recruitment rate, R.</a:t>
            </a:r>
          </a:p>
          <a:p>
            <a:endParaRPr lang="en-US" dirty="0"/>
          </a:p>
          <a:p>
            <a:r>
              <a:rPr lang="en-US" dirty="0" smtClean="0"/>
              <a:t>Works well if estimate of depletion is a good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20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Catch curves</a:t>
            </a:r>
          </a:p>
          <a:p>
            <a:endParaRPr lang="en-US" dirty="0" smtClean="0"/>
          </a:p>
          <a:p>
            <a:r>
              <a:rPr lang="en-US" dirty="0" smtClean="0"/>
              <a:t>Uses age or length composition</a:t>
            </a:r>
          </a:p>
          <a:p>
            <a:r>
              <a:rPr lang="en-US" dirty="0" smtClean="0"/>
              <a:t>Auxiliary information regarding life history</a:t>
            </a:r>
          </a:p>
          <a:p>
            <a:endParaRPr lang="en-US" dirty="0"/>
          </a:p>
          <a:p>
            <a:r>
              <a:rPr lang="en-US" dirty="0" smtClean="0"/>
              <a:t>Estimates fishing mortality rate</a:t>
            </a:r>
          </a:p>
          <a:p>
            <a:r>
              <a:rPr lang="en-US" dirty="0" smtClean="0"/>
              <a:t>Selectivity parameters</a:t>
            </a:r>
          </a:p>
          <a:p>
            <a:r>
              <a:rPr lang="en-US" dirty="0" smtClean="0"/>
              <a:t>Annual recruitment</a:t>
            </a:r>
          </a:p>
          <a:p>
            <a:r>
              <a:rPr lang="en-US" dirty="0" smtClean="0"/>
              <a:t>Natural mortality given a prior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47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Catch-curve stock reduction analysis</a:t>
            </a:r>
          </a:p>
          <a:p>
            <a:endParaRPr lang="en-US" dirty="0" smtClean="0"/>
          </a:p>
          <a:p>
            <a:r>
              <a:rPr lang="en-US" dirty="0" smtClean="0"/>
              <a:t>Replaces the need for a depletion estimate with the age/length composition.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92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48" y="100361"/>
            <a:ext cx="4704327" cy="670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58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77" y="89210"/>
            <a:ext cx="8046886" cy="667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641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 to the computers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Control rule based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549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closer the density outside the MPA is to the density inside the MPA, the greater the fishing effort outside the MPA can be.</a:t>
            </a:r>
          </a:p>
          <a:p>
            <a:endParaRPr lang="en-US" dirty="0"/>
          </a:p>
          <a:p>
            <a:r>
              <a:rPr lang="en-US" dirty="0" smtClean="0"/>
              <a:t>If the density outside the MPA has been fished down, then the effort should decrease allowing the population to rebuild.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8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585" y="900217"/>
            <a:ext cx="6846849" cy="556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345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Sensitive to movement patterns of adults and larvae and survey variability.</a:t>
            </a:r>
          </a:p>
          <a:p>
            <a:endParaRPr lang="en-US" dirty="0"/>
          </a:p>
          <a:p>
            <a:r>
              <a:rPr lang="en-US" dirty="0" smtClean="0"/>
              <a:t>Need time to allow the impact of the MPA to stabilize.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Length-Based Methods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9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Froese </a:t>
            </a:r>
            <a:r>
              <a:rPr lang="en-US" dirty="0" smtClean="0"/>
              <a:t>2004 </a:t>
            </a:r>
            <a:br>
              <a:rPr lang="en-US" dirty="0" smtClean="0"/>
            </a:br>
            <a:r>
              <a:rPr lang="en-US" dirty="0" smtClean="0"/>
              <a:t>(the simple, common sense approach)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 indicators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8663"/>
            <a:ext cx="10515600" cy="37683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Percentage of mature fish in the catch (target = 100%)</a:t>
            </a:r>
          </a:p>
          <a:p>
            <a:pPr lvl="2"/>
            <a:r>
              <a:rPr lang="en-US" dirty="0" smtClean="0"/>
              <a:t>“Let them spawn!”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Percent of specimens with optimum length in catch (target = 100%)</a:t>
            </a:r>
          </a:p>
          <a:p>
            <a:pPr lvl="1"/>
            <a:r>
              <a:rPr lang="en-US" dirty="0" smtClean="0"/>
              <a:t>Number of fish in unfished year class multiplied by their mean individual weight is maximized.</a:t>
            </a:r>
          </a:p>
          <a:p>
            <a:pPr lvl="2"/>
            <a:r>
              <a:rPr lang="en-US" dirty="0" smtClean="0"/>
              <a:t>“Let them grow!”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Percentage of “mega-</a:t>
            </a:r>
            <a:r>
              <a:rPr lang="en-US" dirty="0" err="1" smtClean="0"/>
              <a:t>spawners</a:t>
            </a:r>
            <a:r>
              <a:rPr lang="en-US" dirty="0" smtClean="0"/>
              <a:t>” in catch (target = 0%)</a:t>
            </a:r>
          </a:p>
          <a:p>
            <a:pPr lvl="2"/>
            <a:r>
              <a:rPr lang="en-US" dirty="0" smtClean="0"/>
              <a:t>“Let the mega-</a:t>
            </a:r>
            <a:r>
              <a:rPr lang="en-US" dirty="0" err="1" smtClean="0"/>
              <a:t>spawners</a:t>
            </a:r>
            <a:r>
              <a:rPr lang="en-US" dirty="0" smtClean="0"/>
              <a:t> live!”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1170</TotalTime>
  <Words>1791</Words>
  <Application>Microsoft Office PowerPoint</Application>
  <PresentationFormat>Custom</PresentationFormat>
  <Paragraphs>260</Paragraphs>
  <Slides>38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Equation</vt:lpstr>
      <vt:lpstr>MPA- and Length-Based Methods</vt:lpstr>
      <vt:lpstr>MPA-Based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Length-Based Methods</vt:lpstr>
      <vt:lpstr>Froese 2004  (the simple, common sense approach) 3 indicators</vt:lpstr>
      <vt:lpstr>Length-based reference points (LtRPs)</vt:lpstr>
      <vt:lpstr>PowerPoint Presentation</vt:lpstr>
      <vt:lpstr>Groundtruthing LBRPs against stock assessments</vt:lpstr>
      <vt:lpstr>Fractional Change in Lifetime Egg Production (FLEP) </vt:lpstr>
      <vt:lpstr>Length-Based SPR Assessment</vt:lpstr>
      <vt:lpstr>(Very) Data-Limited Fisheries</vt:lpstr>
      <vt:lpstr>Life History Ratios</vt:lpstr>
      <vt:lpstr>M/K and standardised vB curve</vt:lpstr>
      <vt:lpstr>M/K and standardised vB curve</vt:lpstr>
      <vt:lpstr>M/K and standardised vB curve</vt:lpstr>
      <vt:lpstr>M/K and Expected Unfished Size Composition </vt:lpstr>
      <vt:lpstr>M/K and Expected Unfished Size Composition </vt:lpstr>
      <vt:lpstr>Z/K and Expected Unfished Size Composition </vt:lpstr>
      <vt:lpstr>Z/K and Expected Unfished Size Composition </vt:lpstr>
      <vt:lpstr>Length-Based SPR Assessment</vt:lpstr>
      <vt:lpstr>Length-Based SPR Assessment</vt:lpstr>
      <vt:lpstr>Length-Based SPR Assessment</vt:lpstr>
      <vt:lpstr>Spawning Potential Ratio</vt:lpstr>
      <vt:lpstr>Length-Based SPR Model</vt:lpstr>
      <vt:lpstr>Two Approaches</vt:lpstr>
      <vt:lpstr>Two Approaches</vt:lpstr>
      <vt:lpstr>LBSPR R Package</vt:lpstr>
      <vt:lpstr>References</vt:lpstr>
      <vt:lpstr>Catch-Curve Stock Reduction Analysis</vt:lpstr>
      <vt:lpstr>PowerPoint Presentation</vt:lpstr>
      <vt:lpstr>PowerPoint Presentation</vt:lpstr>
      <vt:lpstr>PowerPoint Presentation</vt:lpstr>
      <vt:lpstr>PowerPoint Presentation</vt:lpstr>
      <vt:lpstr>Back to the computers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Length-Based SPR Assessment</dc:title>
  <dc:creator>Adrian</dc:creator>
  <cp:lastModifiedBy>Jim Berkson</cp:lastModifiedBy>
  <cp:revision>31</cp:revision>
  <dcterms:created xsi:type="dcterms:W3CDTF">2016-07-25T12:33:14Z</dcterms:created>
  <dcterms:modified xsi:type="dcterms:W3CDTF">2016-09-08T16:14:17Z</dcterms:modified>
</cp:coreProperties>
</file>