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1460" r:id="rId2"/>
    <p:sldId id="1769" r:id="rId3"/>
    <p:sldId id="1857" r:id="rId4"/>
    <p:sldId id="1858" r:id="rId5"/>
    <p:sldId id="1859" r:id="rId6"/>
    <p:sldId id="1797" r:id="rId7"/>
    <p:sldId id="1798" r:id="rId8"/>
    <p:sldId id="1799" r:id="rId9"/>
    <p:sldId id="1800" r:id="rId10"/>
    <p:sldId id="1801" r:id="rId11"/>
    <p:sldId id="1802" r:id="rId12"/>
    <p:sldId id="1803" r:id="rId13"/>
    <p:sldId id="1804" r:id="rId14"/>
    <p:sldId id="1805" r:id="rId15"/>
    <p:sldId id="1806" r:id="rId16"/>
    <p:sldId id="1809" r:id="rId17"/>
    <p:sldId id="1808" r:id="rId18"/>
    <p:sldId id="1876" r:id="rId19"/>
    <p:sldId id="1594" r:id="rId20"/>
    <p:sldId id="1607" r:id="rId21"/>
    <p:sldId id="1615" r:id="rId22"/>
    <p:sldId id="1616" r:id="rId23"/>
    <p:sldId id="1864" r:id="rId24"/>
    <p:sldId id="1865" r:id="rId25"/>
    <p:sldId id="1866" r:id="rId26"/>
    <p:sldId id="1867" r:id="rId27"/>
    <p:sldId id="1868" r:id="rId28"/>
    <p:sldId id="1869" r:id="rId29"/>
    <p:sldId id="1870" r:id="rId30"/>
    <p:sldId id="1871" r:id="rId31"/>
    <p:sldId id="1872" r:id="rId32"/>
    <p:sldId id="1873" r:id="rId33"/>
    <p:sldId id="1807" r:id="rId34"/>
    <p:sldId id="1810" r:id="rId35"/>
    <p:sldId id="1877" r:id="rId36"/>
    <p:sldId id="1592" r:id="rId37"/>
    <p:sldId id="1856" r:id="rId38"/>
    <p:sldId id="1860" r:id="rId39"/>
    <p:sldId id="1861" r:id="rId40"/>
    <p:sldId id="1862" r:id="rId41"/>
    <p:sldId id="1863" r:id="rId42"/>
    <p:sldId id="1601" r:id="rId43"/>
  </p:sldIdLst>
  <p:sldSz cx="9144000" cy="5143500" type="screen16x9"/>
  <p:notesSz cx="6797675" cy="9926638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6699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3882" autoAdjust="0"/>
  </p:normalViewPr>
  <p:slideViewPr>
    <p:cSldViewPr snapToGrid="0">
      <p:cViewPr varScale="1">
        <p:scale>
          <a:sx n="136" d="100"/>
          <a:sy n="136" d="100"/>
        </p:scale>
        <p:origin x="12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0C57-591E-433A-94ED-E214F47D0DE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7819-1F53-4D2F-9C1D-7DB1D968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E472-0E86-4017-831F-5523AFE6B7D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9901-20C5-4C09-9346-6397207F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2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99"/>
            <a:ext cx="8005425" cy="3893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513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4835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2700" y="476244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 Joongheon Kim</a:t>
            </a:r>
          </a:p>
          <a:p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https://sites.google.com/site/joongheonkim/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627799" y="4775140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딥러닝 이론 및 소프트웨어 구현</a:t>
            </a:r>
            <a:endParaRPr lang="en-US" altLang="ko-KR" sz="1000" b="1" dirty="0">
              <a:solidFill>
                <a:schemeClr val="accent5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ongheon@gmail.com" TargetMode="External"/><Relationship Id="rId2" Type="http://schemas.openxmlformats.org/officeDocument/2006/relationships/hyperlink" Target="https://sites.google.com/site/joongheonki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oongheon@gmail.com" TargetMode="External"/><Relationship Id="rId2" Type="http://schemas.openxmlformats.org/officeDocument/2006/relationships/hyperlink" Target="https://sites.google.com/site/joongheonki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konlpy-ko.readthedocs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joongheon@gmail.com" TargetMode="External"/><Relationship Id="rId2" Type="http://schemas.openxmlformats.org/officeDocument/2006/relationships/hyperlink" Target="https://sites.google.com/site/joongheonkim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57D9-0D43-4943-9279-C1AE578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딥러닝 이론 및 소프트웨어 구현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언어인지 개론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65A9D-7511-4F95-A3E8-CC23E754B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김중헌 교수</a:t>
            </a:r>
            <a:br>
              <a:rPr lang="en-US" altLang="ko-KR" b="1" dirty="0"/>
            </a:br>
            <a:r>
              <a:rPr lang="ko-KR" altLang="en-US" dirty="0"/>
              <a:t>중앙대학교 소프트웨어학부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https://sites.google.com/site/joongheonkim/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joongheon@gmail.com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8959F-516D-4077-ADA4-9BD2CD3171CD}"/>
              </a:ext>
            </a:extLst>
          </p:cNvPr>
          <p:cNvSpPr/>
          <p:nvPr/>
        </p:nvSpPr>
        <p:spPr>
          <a:xfrm>
            <a:off x="4705643" y="3720905"/>
            <a:ext cx="4285957" cy="934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b="1" u="sng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딥러닝기반</a:t>
            </a:r>
            <a:r>
              <a:rPr lang="ko-KR" altLang="en-US" sz="16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자연어처리 기초</a:t>
            </a:r>
            <a:endParaRPr lang="ko-KR" alt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텍스트분석 기초 및 </a:t>
            </a:r>
            <a:r>
              <a:rPr lang="en-US" altLang="ko-KR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KoNLPy</a:t>
            </a:r>
            <a:endParaRPr lang="ko-KR" alt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추천시스템 기초</a:t>
            </a:r>
          </a:p>
        </p:txBody>
      </p:sp>
    </p:spTree>
    <p:extLst>
      <p:ext uri="{BB962C8B-B14F-4D97-AF65-F5344CB8AC3E}">
        <p14:creationId xmlns:p14="http://schemas.microsoft.com/office/powerpoint/2010/main" val="283596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35DB-4430-4E0E-99AA-829FCA7F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2A1E0-1DB1-465A-8A18-7C56867B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of Word2Vec</a:t>
            </a:r>
          </a:p>
          <a:p>
            <a:pPr lvl="1"/>
            <a:r>
              <a:rPr lang="en-US" altLang="ko-KR" dirty="0"/>
              <a:t>Word2Vec is word embedding</a:t>
            </a:r>
          </a:p>
          <a:p>
            <a:pPr lvl="1"/>
            <a:r>
              <a:rPr lang="en-US" altLang="ko-KR" dirty="0"/>
              <a:t>Similarity comes from neighbor words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AEC32-1BA7-4A01-A497-7F4B9ED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35DB-4430-4E0E-99AA-829FCA7F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2A1E0-1DB1-465A-8A18-7C56867B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 data generation (</a:t>
            </a:r>
            <a:r>
              <a:rPr lang="en-US" altLang="ko-KR" dirty="0" err="1"/>
              <a:t>skipgram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Windows size: 1</a:t>
            </a:r>
          </a:p>
          <a:p>
            <a:pPr lvl="2"/>
            <a:r>
              <a:rPr lang="en-US" altLang="ko-KR" dirty="0"/>
              <a:t>King Brave Man</a:t>
            </a:r>
          </a:p>
          <a:p>
            <a:pPr lvl="2"/>
            <a:r>
              <a:rPr lang="en-US" altLang="ko-KR" dirty="0"/>
              <a:t>Queen Beautiful Woman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AEC32-1BA7-4A01-A497-7F4B9ED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FC0401-97F8-4A9C-A561-E6DE8D3775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5313" y="583242"/>
          <a:ext cx="3585472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2736">
                  <a:extLst>
                    <a:ext uri="{9D8B030D-6E8A-4147-A177-3AD203B41FA5}">
                      <a16:colId xmlns:a16="http://schemas.microsoft.com/office/drawing/2014/main" val="2668003841"/>
                    </a:ext>
                  </a:extLst>
                </a:gridCol>
                <a:gridCol w="1792736">
                  <a:extLst>
                    <a:ext uri="{9D8B030D-6E8A-4147-A177-3AD203B41FA5}">
                      <a16:colId xmlns:a16="http://schemas.microsoft.com/office/drawing/2014/main" val="3039068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Neighbor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4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Brave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59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Brave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5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8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Queen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Beautiful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1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Beautiful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Queen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0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Beautiful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Woman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77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Woman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Beautiful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4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0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35DB-4430-4E0E-99AA-829FCA7F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2A1E0-1DB1-465A-8A18-7C56867B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 data generation (</a:t>
            </a:r>
            <a:r>
              <a:rPr lang="en-US" altLang="ko-KR" dirty="0" err="1"/>
              <a:t>skipgram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Windows size: 2</a:t>
            </a:r>
          </a:p>
          <a:p>
            <a:pPr lvl="2"/>
            <a:r>
              <a:rPr lang="en-US" altLang="ko-KR" dirty="0"/>
              <a:t>King Brave Man</a:t>
            </a:r>
          </a:p>
          <a:p>
            <a:pPr lvl="2"/>
            <a:r>
              <a:rPr lang="en-US" altLang="ko-KR" dirty="0"/>
              <a:t>Queen Beautiful Woman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AEC32-1BA7-4A01-A497-7F4B9ED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A3B7E-932B-4AEB-83F7-D318EDD9EE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5313" y="583242"/>
          <a:ext cx="3585472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2736">
                  <a:extLst>
                    <a:ext uri="{9D8B030D-6E8A-4147-A177-3AD203B41FA5}">
                      <a16:colId xmlns:a16="http://schemas.microsoft.com/office/drawing/2014/main" val="4290560058"/>
                    </a:ext>
                  </a:extLst>
                </a:gridCol>
                <a:gridCol w="1792736">
                  <a:extLst>
                    <a:ext uri="{9D8B030D-6E8A-4147-A177-3AD203B41FA5}">
                      <a16:colId xmlns:a16="http://schemas.microsoft.com/office/drawing/2014/main" val="2370263634"/>
                    </a:ext>
                  </a:extLst>
                </a:gridCol>
              </a:tblGrid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Neighbor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5423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464503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9962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80333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45819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43183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8026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88429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59808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1122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36098"/>
                  </a:ext>
                </a:extLst>
              </a:tr>
              <a:tr h="154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15440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4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2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AD644-2ECF-42F5-9163-D09AACB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92792-04DF-4358-91F0-AA2DFA1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 </a:t>
            </a:r>
            <a:br>
              <a:rPr lang="en-US" altLang="ko-KR" dirty="0"/>
            </a:br>
            <a:r>
              <a:rPr lang="en-US" altLang="ko-KR" dirty="0"/>
              <a:t>data generation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skipgram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en-US" altLang="ko-KR" dirty="0"/>
              <a:t>window size: 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6C98A-0722-4AC6-88B0-4262A73A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3F3C12-1C04-4ED1-A761-F393F1F24A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43249" y="519728"/>
          <a:ext cx="6096000" cy="417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63455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155409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90727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1815479"/>
                    </a:ext>
                  </a:extLst>
                </a:gridCol>
              </a:tblGrid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Word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(One-Hot)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Neighbor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Neighbor</a:t>
                      </a:r>
                    </a:p>
                    <a:p>
                      <a:pPr latinLnBrk="1"/>
                      <a:r>
                        <a:rPr lang="en-US" altLang="ko-KR" sz="1400" dirty="0"/>
                        <a:t>(One-Hot)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678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2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26108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1834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6407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0820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191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9913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85932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4005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47409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10967"/>
                  </a:ext>
                </a:extLst>
              </a:tr>
              <a:tr h="147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1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AD644-2ECF-42F5-9163-D09AACB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92792-04DF-4358-91F0-AA2DFA1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 </a:t>
            </a:r>
            <a:br>
              <a:rPr lang="en-US" altLang="ko-KR" dirty="0"/>
            </a:br>
            <a:r>
              <a:rPr lang="en-US" altLang="ko-KR" dirty="0"/>
              <a:t>data generation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skipgram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en-US" altLang="ko-KR" dirty="0"/>
              <a:t>window size: 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6C98A-0722-4AC6-88B0-4262A73A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3F3C12-1C04-4ED1-A761-F393F1F24A91}"/>
              </a:ext>
            </a:extLst>
          </p:cNvPr>
          <p:cNvGraphicFramePr>
            <a:graphicFrameLocks noGrp="1"/>
          </p:cNvGraphicFramePr>
          <p:nvPr/>
        </p:nvGraphicFramePr>
        <p:xfrm>
          <a:off x="2843249" y="519728"/>
          <a:ext cx="6096000" cy="417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63455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155409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90727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1815479"/>
                    </a:ext>
                  </a:extLst>
                </a:gridCol>
              </a:tblGrid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Word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(One-Hot)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Neighbor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Neighbor</a:t>
                      </a:r>
                    </a:p>
                    <a:p>
                      <a:pPr latinLnBrk="1"/>
                      <a:r>
                        <a:rPr lang="en-US" altLang="ko-KR" sz="1400" dirty="0"/>
                        <a:t>(One-Hot)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678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2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26108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1834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6407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[1,0,0,0,0,0]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0820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[0,0,1,0,0,0]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[0,1,0,0,0,0]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191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9913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85932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40055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47409"/>
                  </a:ext>
                </a:extLst>
              </a:tr>
              <a:tr h="13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[0,0,0,1,0,0]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10967"/>
                  </a:ext>
                </a:extLst>
              </a:tr>
              <a:tr h="147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Woman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[0,0,0,0,0,1]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Beautiful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[0,0,0,0,1,0]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05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FBADD23-A270-4C7E-9091-C31E4F3BD2AB}"/>
              </a:ext>
            </a:extLst>
          </p:cNvPr>
          <p:cNvSpPr/>
          <p:nvPr/>
        </p:nvSpPr>
        <p:spPr>
          <a:xfrm>
            <a:off x="4362595" y="519726"/>
            <a:ext cx="1542614" cy="41757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CA90B6-9489-446E-91CD-EEA05D47BEEF}"/>
              </a:ext>
            </a:extLst>
          </p:cNvPr>
          <p:cNvSpPr/>
          <p:nvPr/>
        </p:nvSpPr>
        <p:spPr>
          <a:xfrm>
            <a:off x="7396635" y="519725"/>
            <a:ext cx="1542614" cy="417576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FFA397-8DAE-411B-A820-244932B431A7}"/>
              </a:ext>
            </a:extLst>
          </p:cNvPr>
          <p:cNvSpPr/>
          <p:nvPr/>
        </p:nvSpPr>
        <p:spPr>
          <a:xfrm>
            <a:off x="3357453" y="1633356"/>
            <a:ext cx="1005142" cy="2652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0065D-00E2-41AC-A6AE-CCB5B8105F91}"/>
              </a:ext>
            </a:extLst>
          </p:cNvPr>
          <p:cNvSpPr/>
          <p:nvPr/>
        </p:nvSpPr>
        <p:spPr>
          <a:xfrm>
            <a:off x="6391493" y="1633356"/>
            <a:ext cx="1005142" cy="265246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OUTPUT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383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AD644-2ECF-42F5-9163-D09AACB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92792-04DF-4358-91F0-AA2DFA1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b="1" dirty="0"/>
              <a:t>training</a:t>
            </a:r>
            <a:r>
              <a:rPr lang="en-US" altLang="ko-KR" dirty="0"/>
              <a:t> (the first entry example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input: King, output: Brave)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6C98A-0722-4AC6-88B0-4262A73A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15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91A40F-B66D-4897-99F7-0AD2B88DFA65}"/>
              </a:ext>
            </a:extLst>
          </p:cNvPr>
          <p:cNvSpPr txBox="1"/>
          <p:nvPr/>
        </p:nvSpPr>
        <p:spPr>
          <a:xfrm>
            <a:off x="7174695" y="2642911"/>
            <a:ext cx="119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Brave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CD7382C9-3C1B-4859-9154-7F0762FC02A3}"/>
              </a:ext>
            </a:extLst>
          </p:cNvPr>
          <p:cNvSpPr/>
          <p:nvPr/>
        </p:nvSpPr>
        <p:spPr>
          <a:xfrm>
            <a:off x="1033059" y="1305289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18E0535-3817-4EE5-8F92-CF4A86E1FB20}"/>
              </a:ext>
            </a:extLst>
          </p:cNvPr>
          <p:cNvSpPr/>
          <p:nvPr/>
        </p:nvSpPr>
        <p:spPr>
          <a:xfrm>
            <a:off x="1144741" y="1375092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2B166E4-CF6F-46EB-8B7A-177EA07FCF9C}"/>
              </a:ext>
            </a:extLst>
          </p:cNvPr>
          <p:cNvSpPr/>
          <p:nvPr/>
        </p:nvSpPr>
        <p:spPr>
          <a:xfrm>
            <a:off x="1141251" y="192467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8C7EC8-960E-4B58-A521-EDBDEEF9D4B8}"/>
              </a:ext>
            </a:extLst>
          </p:cNvPr>
          <p:cNvSpPr/>
          <p:nvPr/>
        </p:nvSpPr>
        <p:spPr>
          <a:xfrm>
            <a:off x="1141251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63369B4-9622-4A5F-A02B-29A605C07BCE}"/>
              </a:ext>
            </a:extLst>
          </p:cNvPr>
          <p:cNvSpPr/>
          <p:nvPr/>
        </p:nvSpPr>
        <p:spPr>
          <a:xfrm>
            <a:off x="1141251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F92EA66-1DC6-4529-B90C-1B22143531C1}"/>
              </a:ext>
            </a:extLst>
          </p:cNvPr>
          <p:cNvSpPr/>
          <p:nvPr/>
        </p:nvSpPr>
        <p:spPr>
          <a:xfrm>
            <a:off x="1141251" y="359178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E4FB846-7216-4863-A99C-73CC74CDBCA2}"/>
              </a:ext>
            </a:extLst>
          </p:cNvPr>
          <p:cNvSpPr/>
          <p:nvPr/>
        </p:nvSpPr>
        <p:spPr>
          <a:xfrm>
            <a:off x="1141251" y="4140066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172C71BA-B316-4412-8F0D-988331477AA4}"/>
              </a:ext>
            </a:extLst>
          </p:cNvPr>
          <p:cNvSpPr/>
          <p:nvPr/>
        </p:nvSpPr>
        <p:spPr>
          <a:xfrm>
            <a:off x="6246335" y="1305289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62F7311-2340-43C5-8DC4-8956C05C132C}"/>
              </a:ext>
            </a:extLst>
          </p:cNvPr>
          <p:cNvSpPr/>
          <p:nvPr/>
        </p:nvSpPr>
        <p:spPr>
          <a:xfrm>
            <a:off x="6358017" y="1375092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5CA91BD-C992-4945-BE92-1AC428351FDC}"/>
              </a:ext>
            </a:extLst>
          </p:cNvPr>
          <p:cNvSpPr/>
          <p:nvPr/>
        </p:nvSpPr>
        <p:spPr>
          <a:xfrm>
            <a:off x="6354527" y="192467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F47B352-B321-46EE-831E-C144AEC7D4F2}"/>
              </a:ext>
            </a:extLst>
          </p:cNvPr>
          <p:cNvSpPr/>
          <p:nvPr/>
        </p:nvSpPr>
        <p:spPr>
          <a:xfrm>
            <a:off x="6354527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2942753-3689-476A-BE78-2E6FBC3E36C1}"/>
              </a:ext>
            </a:extLst>
          </p:cNvPr>
          <p:cNvSpPr/>
          <p:nvPr/>
        </p:nvSpPr>
        <p:spPr>
          <a:xfrm>
            <a:off x="6354527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6E8089F-A401-477E-8315-EB7FBC98828F}"/>
              </a:ext>
            </a:extLst>
          </p:cNvPr>
          <p:cNvSpPr/>
          <p:nvPr/>
        </p:nvSpPr>
        <p:spPr>
          <a:xfrm>
            <a:off x="6354527" y="359178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3771824-FE28-470F-A7DD-029DC2C5B3C8}"/>
              </a:ext>
            </a:extLst>
          </p:cNvPr>
          <p:cNvSpPr/>
          <p:nvPr/>
        </p:nvSpPr>
        <p:spPr>
          <a:xfrm>
            <a:off x="6354527" y="4140066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5817DF2F-219E-4BCC-B3CA-936AEB84EFB7}"/>
              </a:ext>
            </a:extLst>
          </p:cNvPr>
          <p:cNvSpPr/>
          <p:nvPr/>
        </p:nvSpPr>
        <p:spPr>
          <a:xfrm>
            <a:off x="3646721" y="1305288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F883E6A-C583-40C5-8C22-13B1346135FD}"/>
              </a:ext>
            </a:extLst>
          </p:cNvPr>
          <p:cNvSpPr/>
          <p:nvPr/>
        </p:nvSpPr>
        <p:spPr>
          <a:xfrm>
            <a:off x="3737419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1222B1-E6F6-4AFF-91B9-632755209DEC}"/>
              </a:ext>
            </a:extLst>
          </p:cNvPr>
          <p:cNvSpPr/>
          <p:nvPr/>
        </p:nvSpPr>
        <p:spPr>
          <a:xfrm>
            <a:off x="3737419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37133A0-642C-403D-842B-C942359F50B2}"/>
              </a:ext>
            </a:extLst>
          </p:cNvPr>
          <p:cNvCxnSpPr>
            <a:stCxn id="54" idx="6"/>
            <a:endCxn id="74" idx="2"/>
          </p:cNvCxnSpPr>
          <p:nvPr/>
        </p:nvCxnSpPr>
        <p:spPr>
          <a:xfrm>
            <a:off x="1856717" y="1621962"/>
            <a:ext cx="1880702" cy="10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01F8D6A-3AE1-475A-83C7-DF8EE1462E1E}"/>
              </a:ext>
            </a:extLst>
          </p:cNvPr>
          <p:cNvCxnSpPr>
            <a:cxnSpLocks/>
            <a:stCxn id="54" idx="6"/>
            <a:endCxn id="76" idx="2"/>
          </p:cNvCxnSpPr>
          <p:nvPr/>
        </p:nvCxnSpPr>
        <p:spPr>
          <a:xfrm>
            <a:off x="1856717" y="1621962"/>
            <a:ext cx="1880702" cy="164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6BA3862-307C-4264-986E-D1020A3739B2}"/>
              </a:ext>
            </a:extLst>
          </p:cNvPr>
          <p:cNvCxnSpPr>
            <a:cxnSpLocks/>
            <a:stCxn id="55" idx="6"/>
            <a:endCxn id="74" idx="2"/>
          </p:cNvCxnSpPr>
          <p:nvPr/>
        </p:nvCxnSpPr>
        <p:spPr>
          <a:xfrm>
            <a:off x="1853227" y="2171544"/>
            <a:ext cx="1884192" cy="549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CC92FC-173F-42F3-A148-AEB0545DB0EC}"/>
              </a:ext>
            </a:extLst>
          </p:cNvPr>
          <p:cNvCxnSpPr>
            <a:cxnSpLocks/>
            <a:stCxn id="55" idx="6"/>
            <a:endCxn id="76" idx="2"/>
          </p:cNvCxnSpPr>
          <p:nvPr/>
        </p:nvCxnSpPr>
        <p:spPr>
          <a:xfrm>
            <a:off x="1853227" y="2171544"/>
            <a:ext cx="1884192" cy="10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75982D-7026-4EB1-9C86-2CF1D6EC9456}"/>
              </a:ext>
            </a:extLst>
          </p:cNvPr>
          <p:cNvCxnSpPr>
            <a:cxnSpLocks/>
            <a:stCxn id="57" idx="6"/>
            <a:endCxn id="74" idx="2"/>
          </p:cNvCxnSpPr>
          <p:nvPr/>
        </p:nvCxnSpPr>
        <p:spPr>
          <a:xfrm>
            <a:off x="1853227" y="2721127"/>
            <a:ext cx="188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730B307-6E5F-490D-B6AB-1D8AEEA302B5}"/>
              </a:ext>
            </a:extLst>
          </p:cNvPr>
          <p:cNvCxnSpPr>
            <a:cxnSpLocks/>
            <a:stCxn id="57" idx="6"/>
            <a:endCxn id="76" idx="2"/>
          </p:cNvCxnSpPr>
          <p:nvPr/>
        </p:nvCxnSpPr>
        <p:spPr>
          <a:xfrm>
            <a:off x="1853227" y="2721127"/>
            <a:ext cx="188419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2FBF7CC-6D84-441D-B615-20E6654D8526}"/>
              </a:ext>
            </a:extLst>
          </p:cNvPr>
          <p:cNvCxnSpPr>
            <a:cxnSpLocks/>
            <a:stCxn id="58" idx="6"/>
            <a:endCxn id="74" idx="2"/>
          </p:cNvCxnSpPr>
          <p:nvPr/>
        </p:nvCxnSpPr>
        <p:spPr>
          <a:xfrm flipV="1">
            <a:off x="1853227" y="2721127"/>
            <a:ext cx="188419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3786A75-D1F3-465A-8D35-938FF2DBDCEB}"/>
              </a:ext>
            </a:extLst>
          </p:cNvPr>
          <p:cNvCxnSpPr>
            <a:cxnSpLocks/>
            <a:stCxn id="58" idx="6"/>
            <a:endCxn id="76" idx="2"/>
          </p:cNvCxnSpPr>
          <p:nvPr/>
        </p:nvCxnSpPr>
        <p:spPr>
          <a:xfrm>
            <a:off x="1853227" y="3269409"/>
            <a:ext cx="188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774E05D-0313-4F8E-B9C4-68C19934BE25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 flipV="1">
            <a:off x="1853227" y="2721127"/>
            <a:ext cx="188419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F966A95-C4A1-4AEB-8418-F510E10D7501}"/>
              </a:ext>
            </a:extLst>
          </p:cNvPr>
          <p:cNvCxnSpPr>
            <a:cxnSpLocks/>
            <a:stCxn id="60" idx="6"/>
            <a:endCxn id="76" idx="2"/>
          </p:cNvCxnSpPr>
          <p:nvPr/>
        </p:nvCxnSpPr>
        <p:spPr>
          <a:xfrm flipV="1">
            <a:off x="1853227" y="3269409"/>
            <a:ext cx="1884192" cy="569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0356F67-7EE9-4D20-81D8-3D7AE1700C19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 flipV="1">
            <a:off x="1853227" y="2721127"/>
            <a:ext cx="1884192" cy="1665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11B2820-D46D-4557-8071-19EAABE99E14}"/>
              </a:ext>
            </a:extLst>
          </p:cNvPr>
          <p:cNvCxnSpPr>
            <a:cxnSpLocks/>
            <a:stCxn id="61" idx="6"/>
            <a:endCxn id="76" idx="2"/>
          </p:cNvCxnSpPr>
          <p:nvPr/>
        </p:nvCxnSpPr>
        <p:spPr>
          <a:xfrm flipV="1">
            <a:off x="1853227" y="3269409"/>
            <a:ext cx="188419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FDF4687-862F-4DB8-B987-C2DC29016F7C}"/>
              </a:ext>
            </a:extLst>
          </p:cNvPr>
          <p:cNvCxnSpPr>
            <a:cxnSpLocks/>
            <a:stCxn id="74" idx="6"/>
            <a:endCxn id="64" idx="2"/>
          </p:cNvCxnSpPr>
          <p:nvPr/>
        </p:nvCxnSpPr>
        <p:spPr>
          <a:xfrm flipV="1">
            <a:off x="4449395" y="1621962"/>
            <a:ext cx="1908622" cy="10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52BCEE4-8E1A-42F8-82D2-6399472AFE6A}"/>
              </a:ext>
            </a:extLst>
          </p:cNvPr>
          <p:cNvCxnSpPr>
            <a:cxnSpLocks/>
            <a:stCxn id="74" idx="6"/>
            <a:endCxn id="66" idx="2"/>
          </p:cNvCxnSpPr>
          <p:nvPr/>
        </p:nvCxnSpPr>
        <p:spPr>
          <a:xfrm flipV="1">
            <a:off x="4449395" y="2171544"/>
            <a:ext cx="1905132" cy="549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0FCA8D4-A8FA-4DC1-AD31-54894675B329}"/>
              </a:ext>
            </a:extLst>
          </p:cNvPr>
          <p:cNvCxnSpPr>
            <a:cxnSpLocks/>
            <a:stCxn id="74" idx="6"/>
            <a:endCxn id="67" idx="2"/>
          </p:cNvCxnSpPr>
          <p:nvPr/>
        </p:nvCxnSpPr>
        <p:spPr>
          <a:xfrm>
            <a:off x="4449395" y="2721127"/>
            <a:ext cx="1905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A51D66E-0A42-4DDC-BF31-3A1B61F83652}"/>
              </a:ext>
            </a:extLst>
          </p:cNvPr>
          <p:cNvCxnSpPr>
            <a:cxnSpLocks/>
            <a:stCxn id="74" idx="6"/>
            <a:endCxn id="68" idx="2"/>
          </p:cNvCxnSpPr>
          <p:nvPr/>
        </p:nvCxnSpPr>
        <p:spPr>
          <a:xfrm>
            <a:off x="4449395" y="2721127"/>
            <a:ext cx="190513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56CC736-3180-4CD7-8487-57C50D334D9A}"/>
              </a:ext>
            </a:extLst>
          </p:cNvPr>
          <p:cNvCxnSpPr>
            <a:cxnSpLocks/>
            <a:stCxn id="74" idx="6"/>
            <a:endCxn id="70" idx="2"/>
          </p:cNvCxnSpPr>
          <p:nvPr/>
        </p:nvCxnSpPr>
        <p:spPr>
          <a:xfrm>
            <a:off x="4449395" y="2721127"/>
            <a:ext cx="190513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096F1B9-A860-483F-A5E7-84D5EAC1F4BB}"/>
              </a:ext>
            </a:extLst>
          </p:cNvPr>
          <p:cNvCxnSpPr>
            <a:cxnSpLocks/>
            <a:stCxn id="74" idx="6"/>
            <a:endCxn id="71" idx="2"/>
          </p:cNvCxnSpPr>
          <p:nvPr/>
        </p:nvCxnSpPr>
        <p:spPr>
          <a:xfrm>
            <a:off x="4449395" y="2721127"/>
            <a:ext cx="1905132" cy="1665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8CB6A5D-6C29-44A9-B8CB-DA5B7D81CFAC}"/>
              </a:ext>
            </a:extLst>
          </p:cNvPr>
          <p:cNvCxnSpPr>
            <a:cxnSpLocks/>
            <a:stCxn id="76" idx="6"/>
            <a:endCxn id="64" idx="2"/>
          </p:cNvCxnSpPr>
          <p:nvPr/>
        </p:nvCxnSpPr>
        <p:spPr>
          <a:xfrm flipV="1">
            <a:off x="4449395" y="1621962"/>
            <a:ext cx="1908622" cy="164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3AF2AED-294B-4A14-8699-A07AF5C781B9}"/>
              </a:ext>
            </a:extLst>
          </p:cNvPr>
          <p:cNvCxnSpPr>
            <a:cxnSpLocks/>
            <a:stCxn id="76" idx="6"/>
            <a:endCxn id="66" idx="2"/>
          </p:cNvCxnSpPr>
          <p:nvPr/>
        </p:nvCxnSpPr>
        <p:spPr>
          <a:xfrm flipV="1">
            <a:off x="4449395" y="2171544"/>
            <a:ext cx="1905132" cy="10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F2AD752-0489-40EB-889F-AF798D1E7F55}"/>
              </a:ext>
            </a:extLst>
          </p:cNvPr>
          <p:cNvCxnSpPr>
            <a:cxnSpLocks/>
            <a:stCxn id="76" idx="6"/>
            <a:endCxn id="67" idx="2"/>
          </p:cNvCxnSpPr>
          <p:nvPr/>
        </p:nvCxnSpPr>
        <p:spPr>
          <a:xfrm flipV="1">
            <a:off x="4449395" y="2721127"/>
            <a:ext cx="190513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B6587EB-83A8-429C-BAB0-222593F30D1F}"/>
              </a:ext>
            </a:extLst>
          </p:cNvPr>
          <p:cNvCxnSpPr>
            <a:cxnSpLocks/>
            <a:stCxn id="76" idx="6"/>
            <a:endCxn id="68" idx="2"/>
          </p:cNvCxnSpPr>
          <p:nvPr/>
        </p:nvCxnSpPr>
        <p:spPr>
          <a:xfrm>
            <a:off x="4449395" y="3269409"/>
            <a:ext cx="1905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2CB48E7-6B1C-46A9-AC48-66C15FD0FEAD}"/>
              </a:ext>
            </a:extLst>
          </p:cNvPr>
          <p:cNvCxnSpPr>
            <a:cxnSpLocks/>
            <a:stCxn id="76" idx="6"/>
            <a:endCxn id="70" idx="2"/>
          </p:cNvCxnSpPr>
          <p:nvPr/>
        </p:nvCxnSpPr>
        <p:spPr>
          <a:xfrm>
            <a:off x="4449395" y="3269409"/>
            <a:ext cx="1905132" cy="569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E52DCED-9D91-4223-BD7A-D7EF1CC867FF}"/>
              </a:ext>
            </a:extLst>
          </p:cNvPr>
          <p:cNvCxnSpPr>
            <a:cxnSpLocks/>
            <a:stCxn id="76" idx="6"/>
            <a:endCxn id="71" idx="2"/>
          </p:cNvCxnSpPr>
          <p:nvPr/>
        </p:nvCxnSpPr>
        <p:spPr>
          <a:xfrm>
            <a:off x="4449395" y="3269409"/>
            <a:ext cx="190513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DE4B155-EC33-44B1-BB5F-595BC9C5508D}"/>
              </a:ext>
            </a:extLst>
          </p:cNvPr>
          <p:cNvSpPr txBox="1"/>
          <p:nvPr/>
        </p:nvSpPr>
        <p:spPr>
          <a:xfrm>
            <a:off x="1182274" y="962775"/>
            <a:ext cx="67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9330ED-281F-4A5E-9A45-AAB68CE9BCA3}"/>
              </a:ext>
            </a:extLst>
          </p:cNvPr>
          <p:cNvSpPr txBox="1"/>
          <p:nvPr/>
        </p:nvSpPr>
        <p:spPr>
          <a:xfrm>
            <a:off x="6305598" y="95685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CC16FA-9C73-4293-92A4-D118A043CADA}"/>
              </a:ext>
            </a:extLst>
          </p:cNvPr>
          <p:cNvSpPr txBox="1"/>
          <p:nvPr/>
        </p:nvSpPr>
        <p:spPr>
          <a:xfrm>
            <a:off x="3684480" y="97089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2DD558-52C5-4ED6-9DBD-AAE6972F9EAB}"/>
              </a:ext>
            </a:extLst>
          </p:cNvPr>
          <p:cNvSpPr txBox="1"/>
          <p:nvPr/>
        </p:nvSpPr>
        <p:spPr>
          <a:xfrm>
            <a:off x="21953" y="2571750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6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AD644-2ECF-42F5-9163-D09AACB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92792-04DF-4358-91F0-AA2DFA1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b="1" dirty="0"/>
              <a:t>testing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6C98A-0722-4AC6-88B0-4262A73A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16</a:t>
            </a:fld>
            <a:endParaRPr 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14E700E-3FD1-4C2C-9D8C-4A5D84559F2E}"/>
              </a:ext>
            </a:extLst>
          </p:cNvPr>
          <p:cNvSpPr/>
          <p:nvPr/>
        </p:nvSpPr>
        <p:spPr>
          <a:xfrm>
            <a:off x="7405946" y="1924674"/>
            <a:ext cx="1342436" cy="4937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argmax</a:t>
            </a:r>
            <a:endParaRPr lang="ko-KR" altLang="en-US" sz="16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533569A-06D3-4052-9ACB-CAE49BE22C02}"/>
              </a:ext>
            </a:extLst>
          </p:cNvPr>
          <p:cNvCxnSpPr>
            <a:cxnSpLocks/>
            <a:stCxn id="71" idx="6"/>
            <a:endCxn id="54" idx="2"/>
          </p:cNvCxnSpPr>
          <p:nvPr/>
        </p:nvCxnSpPr>
        <p:spPr>
          <a:xfrm>
            <a:off x="7066503" y="2171544"/>
            <a:ext cx="33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CEA3CFEF-1C15-4B3D-990F-1861828E9419}"/>
              </a:ext>
            </a:extLst>
          </p:cNvPr>
          <p:cNvSpPr/>
          <p:nvPr/>
        </p:nvSpPr>
        <p:spPr>
          <a:xfrm>
            <a:off x="1033059" y="1305289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1C93E14-6C34-4CEA-A036-0CEC55940E08}"/>
              </a:ext>
            </a:extLst>
          </p:cNvPr>
          <p:cNvSpPr/>
          <p:nvPr/>
        </p:nvSpPr>
        <p:spPr>
          <a:xfrm>
            <a:off x="1144741" y="1375092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0D8C17A-0D57-49EC-859A-40FB86B19360}"/>
              </a:ext>
            </a:extLst>
          </p:cNvPr>
          <p:cNvSpPr/>
          <p:nvPr/>
        </p:nvSpPr>
        <p:spPr>
          <a:xfrm>
            <a:off x="1141251" y="192467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0D09FA6-20D3-4820-854B-C76635E3A65A}"/>
              </a:ext>
            </a:extLst>
          </p:cNvPr>
          <p:cNvSpPr/>
          <p:nvPr/>
        </p:nvSpPr>
        <p:spPr>
          <a:xfrm>
            <a:off x="1141251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05322A1-B9DC-49B6-9805-4D1436EAC186}"/>
              </a:ext>
            </a:extLst>
          </p:cNvPr>
          <p:cNvSpPr/>
          <p:nvPr/>
        </p:nvSpPr>
        <p:spPr>
          <a:xfrm>
            <a:off x="1141251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DFF93B-B8C3-41BB-8013-CA757444C5D6}"/>
              </a:ext>
            </a:extLst>
          </p:cNvPr>
          <p:cNvSpPr/>
          <p:nvPr/>
        </p:nvSpPr>
        <p:spPr>
          <a:xfrm>
            <a:off x="1141251" y="359178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36CBEF1-9DC9-42B1-83DD-5841A957E1AC}"/>
              </a:ext>
            </a:extLst>
          </p:cNvPr>
          <p:cNvSpPr/>
          <p:nvPr/>
        </p:nvSpPr>
        <p:spPr>
          <a:xfrm>
            <a:off x="1141251" y="4140066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id="{D47688F8-28E1-40C9-B9FF-A7D72D95C6EC}"/>
              </a:ext>
            </a:extLst>
          </p:cNvPr>
          <p:cNvSpPr/>
          <p:nvPr/>
        </p:nvSpPr>
        <p:spPr>
          <a:xfrm>
            <a:off x="6246335" y="1305289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1D326D8-81D1-49B8-963C-4E0F6A6EA122}"/>
              </a:ext>
            </a:extLst>
          </p:cNvPr>
          <p:cNvSpPr/>
          <p:nvPr/>
        </p:nvSpPr>
        <p:spPr>
          <a:xfrm>
            <a:off x="6358017" y="1375092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0.1</a:t>
            </a:r>
            <a:endParaRPr lang="ko-KR" altLang="en-US" sz="16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A2C68AD-525E-41F1-BA1E-26F901052F80}"/>
              </a:ext>
            </a:extLst>
          </p:cNvPr>
          <p:cNvSpPr/>
          <p:nvPr/>
        </p:nvSpPr>
        <p:spPr>
          <a:xfrm>
            <a:off x="6354527" y="192467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2B8693D-3BDF-4DAA-8A99-7F3F172A9248}"/>
              </a:ext>
            </a:extLst>
          </p:cNvPr>
          <p:cNvSpPr/>
          <p:nvPr/>
        </p:nvSpPr>
        <p:spPr>
          <a:xfrm>
            <a:off x="6354527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B9CB97C-464B-4CDB-933F-83D3BB57387B}"/>
              </a:ext>
            </a:extLst>
          </p:cNvPr>
          <p:cNvSpPr/>
          <p:nvPr/>
        </p:nvSpPr>
        <p:spPr>
          <a:xfrm>
            <a:off x="6354527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8065B2E-9CF1-4F28-8E20-1A4180B5D3EC}"/>
              </a:ext>
            </a:extLst>
          </p:cNvPr>
          <p:cNvSpPr/>
          <p:nvPr/>
        </p:nvSpPr>
        <p:spPr>
          <a:xfrm>
            <a:off x="6354527" y="359178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5961A4-96C7-4C55-A7F5-B7D03B188B9F}"/>
              </a:ext>
            </a:extLst>
          </p:cNvPr>
          <p:cNvSpPr/>
          <p:nvPr/>
        </p:nvSpPr>
        <p:spPr>
          <a:xfrm>
            <a:off x="6354527" y="4140066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id="{F82357C2-D87F-4898-8B9F-5BDC77CC306E}"/>
              </a:ext>
            </a:extLst>
          </p:cNvPr>
          <p:cNvSpPr/>
          <p:nvPr/>
        </p:nvSpPr>
        <p:spPr>
          <a:xfrm>
            <a:off x="3646721" y="1305288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924032D-2A27-42CB-9DF2-330D0349A29A}"/>
              </a:ext>
            </a:extLst>
          </p:cNvPr>
          <p:cNvSpPr/>
          <p:nvPr/>
        </p:nvSpPr>
        <p:spPr>
          <a:xfrm>
            <a:off x="3737419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48737D4-B4EB-4FFC-9356-AC6B71DDE62A}"/>
              </a:ext>
            </a:extLst>
          </p:cNvPr>
          <p:cNvSpPr/>
          <p:nvPr/>
        </p:nvSpPr>
        <p:spPr>
          <a:xfrm>
            <a:off x="3737419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EB825AD-CB1A-42B3-B7F2-C8C8679C5796}"/>
              </a:ext>
            </a:extLst>
          </p:cNvPr>
          <p:cNvCxnSpPr>
            <a:stCxn id="60" idx="6"/>
            <a:endCxn id="80" idx="2"/>
          </p:cNvCxnSpPr>
          <p:nvPr/>
        </p:nvCxnSpPr>
        <p:spPr>
          <a:xfrm>
            <a:off x="1856717" y="1621962"/>
            <a:ext cx="1880702" cy="10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28D477F-3DCC-4594-AF27-FBBB18B91AB9}"/>
              </a:ext>
            </a:extLst>
          </p:cNvPr>
          <p:cNvCxnSpPr>
            <a:cxnSpLocks/>
            <a:stCxn id="60" idx="6"/>
            <a:endCxn id="82" idx="2"/>
          </p:cNvCxnSpPr>
          <p:nvPr/>
        </p:nvCxnSpPr>
        <p:spPr>
          <a:xfrm>
            <a:off x="1856717" y="1621962"/>
            <a:ext cx="1880702" cy="164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BD54592-19CD-47D6-822E-31486DF01DC5}"/>
              </a:ext>
            </a:extLst>
          </p:cNvPr>
          <p:cNvCxnSpPr>
            <a:cxnSpLocks/>
            <a:stCxn id="61" idx="6"/>
            <a:endCxn id="80" idx="2"/>
          </p:cNvCxnSpPr>
          <p:nvPr/>
        </p:nvCxnSpPr>
        <p:spPr>
          <a:xfrm>
            <a:off x="1853227" y="2171544"/>
            <a:ext cx="1884192" cy="549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8429D8B-FAC2-44CE-A3BA-4EA582001325}"/>
              </a:ext>
            </a:extLst>
          </p:cNvPr>
          <p:cNvCxnSpPr>
            <a:cxnSpLocks/>
            <a:stCxn id="61" idx="6"/>
            <a:endCxn id="82" idx="2"/>
          </p:cNvCxnSpPr>
          <p:nvPr/>
        </p:nvCxnSpPr>
        <p:spPr>
          <a:xfrm>
            <a:off x="1853227" y="2171544"/>
            <a:ext cx="1884192" cy="10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ECF60B7-FC45-48EF-BF77-8D023500435E}"/>
              </a:ext>
            </a:extLst>
          </p:cNvPr>
          <p:cNvCxnSpPr>
            <a:cxnSpLocks/>
            <a:stCxn id="63" idx="6"/>
            <a:endCxn id="80" idx="2"/>
          </p:cNvCxnSpPr>
          <p:nvPr/>
        </p:nvCxnSpPr>
        <p:spPr>
          <a:xfrm>
            <a:off x="1853227" y="2721127"/>
            <a:ext cx="188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32F1A44-6563-43F7-BAFA-B64B3F779006}"/>
              </a:ext>
            </a:extLst>
          </p:cNvPr>
          <p:cNvCxnSpPr>
            <a:cxnSpLocks/>
            <a:stCxn id="63" idx="6"/>
            <a:endCxn id="82" idx="2"/>
          </p:cNvCxnSpPr>
          <p:nvPr/>
        </p:nvCxnSpPr>
        <p:spPr>
          <a:xfrm>
            <a:off x="1853227" y="2721127"/>
            <a:ext cx="188419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B89413B-C415-4D92-BE8F-8618D2D9211A}"/>
              </a:ext>
            </a:extLst>
          </p:cNvPr>
          <p:cNvCxnSpPr>
            <a:cxnSpLocks/>
            <a:stCxn id="64" idx="6"/>
            <a:endCxn id="80" idx="2"/>
          </p:cNvCxnSpPr>
          <p:nvPr/>
        </p:nvCxnSpPr>
        <p:spPr>
          <a:xfrm flipV="1">
            <a:off x="1853227" y="2721127"/>
            <a:ext cx="188419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999262E-3DDA-4EEE-A21A-7AD0B0635F84}"/>
              </a:ext>
            </a:extLst>
          </p:cNvPr>
          <p:cNvCxnSpPr>
            <a:cxnSpLocks/>
            <a:stCxn id="64" idx="6"/>
            <a:endCxn id="82" idx="2"/>
          </p:cNvCxnSpPr>
          <p:nvPr/>
        </p:nvCxnSpPr>
        <p:spPr>
          <a:xfrm>
            <a:off x="1853227" y="3269409"/>
            <a:ext cx="188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1FBC2C-5B1D-4E3E-B732-9B56EDDAD619}"/>
              </a:ext>
            </a:extLst>
          </p:cNvPr>
          <p:cNvCxnSpPr>
            <a:cxnSpLocks/>
            <a:stCxn id="66" idx="6"/>
            <a:endCxn id="80" idx="2"/>
          </p:cNvCxnSpPr>
          <p:nvPr/>
        </p:nvCxnSpPr>
        <p:spPr>
          <a:xfrm flipV="1">
            <a:off x="1853227" y="2721127"/>
            <a:ext cx="188419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118D1DA-DA94-45AB-A4F6-EB9F5721D387}"/>
              </a:ext>
            </a:extLst>
          </p:cNvPr>
          <p:cNvCxnSpPr>
            <a:cxnSpLocks/>
            <a:stCxn id="66" idx="6"/>
            <a:endCxn id="82" idx="2"/>
          </p:cNvCxnSpPr>
          <p:nvPr/>
        </p:nvCxnSpPr>
        <p:spPr>
          <a:xfrm flipV="1">
            <a:off x="1853227" y="3269409"/>
            <a:ext cx="1884192" cy="569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418EB81-3244-4364-8564-0281A572FAA9}"/>
              </a:ext>
            </a:extLst>
          </p:cNvPr>
          <p:cNvCxnSpPr>
            <a:cxnSpLocks/>
            <a:stCxn id="67" idx="6"/>
            <a:endCxn id="80" idx="2"/>
          </p:cNvCxnSpPr>
          <p:nvPr/>
        </p:nvCxnSpPr>
        <p:spPr>
          <a:xfrm flipV="1">
            <a:off x="1853227" y="2721127"/>
            <a:ext cx="1884192" cy="1665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FDFB354-5329-4FBA-A9C5-1636DBF376D7}"/>
              </a:ext>
            </a:extLst>
          </p:cNvPr>
          <p:cNvCxnSpPr>
            <a:cxnSpLocks/>
            <a:stCxn id="67" idx="6"/>
            <a:endCxn id="82" idx="2"/>
          </p:cNvCxnSpPr>
          <p:nvPr/>
        </p:nvCxnSpPr>
        <p:spPr>
          <a:xfrm flipV="1">
            <a:off x="1853227" y="3269409"/>
            <a:ext cx="188419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0B5ADF-14C0-4A62-B5F9-616FC4B71ED7}"/>
              </a:ext>
            </a:extLst>
          </p:cNvPr>
          <p:cNvCxnSpPr>
            <a:cxnSpLocks/>
            <a:stCxn id="80" idx="6"/>
            <a:endCxn id="70" idx="2"/>
          </p:cNvCxnSpPr>
          <p:nvPr/>
        </p:nvCxnSpPr>
        <p:spPr>
          <a:xfrm flipV="1">
            <a:off x="4449395" y="1621962"/>
            <a:ext cx="1908622" cy="10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9A7D86-C49D-43EC-BCDC-5B20D7B94882}"/>
              </a:ext>
            </a:extLst>
          </p:cNvPr>
          <p:cNvCxnSpPr>
            <a:cxnSpLocks/>
            <a:stCxn id="80" idx="6"/>
            <a:endCxn id="71" idx="2"/>
          </p:cNvCxnSpPr>
          <p:nvPr/>
        </p:nvCxnSpPr>
        <p:spPr>
          <a:xfrm flipV="1">
            <a:off x="4449395" y="2171544"/>
            <a:ext cx="1905132" cy="549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1BF65-4FA1-4EFC-A1BC-10778FEB88D1}"/>
              </a:ext>
            </a:extLst>
          </p:cNvPr>
          <p:cNvCxnSpPr>
            <a:cxnSpLocks/>
            <a:stCxn id="80" idx="6"/>
            <a:endCxn id="73" idx="2"/>
          </p:cNvCxnSpPr>
          <p:nvPr/>
        </p:nvCxnSpPr>
        <p:spPr>
          <a:xfrm>
            <a:off x="4449395" y="2721127"/>
            <a:ext cx="1905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A1672B6-9D44-4AD4-84BB-C3898DE56039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4449395" y="2721127"/>
            <a:ext cx="190513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BCC4D09-9A19-404C-8903-4FF53AE5969D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4449395" y="2721127"/>
            <a:ext cx="190513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ABF2DFA-45DF-4795-9F50-4C5E2C3D1E34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>
            <a:off x="4449395" y="2721127"/>
            <a:ext cx="1905132" cy="1665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A2E7FA8-2717-4FF4-B526-103C91EA6131}"/>
              </a:ext>
            </a:extLst>
          </p:cNvPr>
          <p:cNvCxnSpPr>
            <a:cxnSpLocks/>
            <a:stCxn id="82" idx="6"/>
            <a:endCxn id="70" idx="2"/>
          </p:cNvCxnSpPr>
          <p:nvPr/>
        </p:nvCxnSpPr>
        <p:spPr>
          <a:xfrm flipV="1">
            <a:off x="4449395" y="1621962"/>
            <a:ext cx="1908622" cy="164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87E7A22-4B91-46DC-BC04-9F3E8FE2CB33}"/>
              </a:ext>
            </a:extLst>
          </p:cNvPr>
          <p:cNvCxnSpPr>
            <a:cxnSpLocks/>
            <a:stCxn id="82" idx="6"/>
            <a:endCxn id="71" idx="2"/>
          </p:cNvCxnSpPr>
          <p:nvPr/>
        </p:nvCxnSpPr>
        <p:spPr>
          <a:xfrm flipV="1">
            <a:off x="4449395" y="2171544"/>
            <a:ext cx="1905132" cy="10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29EFE6A-F8E3-42D8-B12D-5E2446F496AD}"/>
              </a:ext>
            </a:extLst>
          </p:cNvPr>
          <p:cNvCxnSpPr>
            <a:cxnSpLocks/>
            <a:stCxn id="82" idx="6"/>
            <a:endCxn id="73" idx="2"/>
          </p:cNvCxnSpPr>
          <p:nvPr/>
        </p:nvCxnSpPr>
        <p:spPr>
          <a:xfrm flipV="1">
            <a:off x="4449395" y="2721127"/>
            <a:ext cx="190513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AAD437E-8785-46EB-B3CB-B99237E983C7}"/>
              </a:ext>
            </a:extLst>
          </p:cNvPr>
          <p:cNvCxnSpPr>
            <a:cxnSpLocks/>
            <a:stCxn id="82" idx="6"/>
            <a:endCxn id="74" idx="2"/>
          </p:cNvCxnSpPr>
          <p:nvPr/>
        </p:nvCxnSpPr>
        <p:spPr>
          <a:xfrm>
            <a:off x="4449395" y="3269409"/>
            <a:ext cx="1905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811F09C-8B70-4A73-9DF4-360E3C5D48C9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4449395" y="3269409"/>
            <a:ext cx="1905132" cy="569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9ECA14C-D26E-469E-8D59-2995A92C4D9C}"/>
              </a:ext>
            </a:extLst>
          </p:cNvPr>
          <p:cNvCxnSpPr>
            <a:cxnSpLocks/>
            <a:stCxn id="82" idx="6"/>
            <a:endCxn id="77" idx="2"/>
          </p:cNvCxnSpPr>
          <p:nvPr/>
        </p:nvCxnSpPr>
        <p:spPr>
          <a:xfrm>
            <a:off x="4449395" y="3269409"/>
            <a:ext cx="190513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90BCCD8-A0CC-425F-841F-1773F8CEC935}"/>
              </a:ext>
            </a:extLst>
          </p:cNvPr>
          <p:cNvSpPr txBox="1"/>
          <p:nvPr/>
        </p:nvSpPr>
        <p:spPr>
          <a:xfrm>
            <a:off x="1182274" y="962775"/>
            <a:ext cx="67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78CEDB-3D79-4046-B32F-B98DC6E239FF}"/>
              </a:ext>
            </a:extLst>
          </p:cNvPr>
          <p:cNvSpPr txBox="1"/>
          <p:nvPr/>
        </p:nvSpPr>
        <p:spPr>
          <a:xfrm>
            <a:off x="6305598" y="95685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3A36A3-780B-4863-983B-44DF67C33E86}"/>
              </a:ext>
            </a:extLst>
          </p:cNvPr>
          <p:cNvSpPr txBox="1"/>
          <p:nvPr/>
        </p:nvSpPr>
        <p:spPr>
          <a:xfrm>
            <a:off x="3684480" y="97089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AA180D-1527-4E32-90C8-ADADF32ADBED}"/>
              </a:ext>
            </a:extLst>
          </p:cNvPr>
          <p:cNvSpPr txBox="1"/>
          <p:nvPr/>
        </p:nvSpPr>
        <p:spPr>
          <a:xfrm>
            <a:off x="21953" y="2571750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DC3A7-359D-43D2-8119-365AF134C25E}"/>
              </a:ext>
            </a:extLst>
          </p:cNvPr>
          <p:cNvSpPr txBox="1"/>
          <p:nvPr/>
        </p:nvSpPr>
        <p:spPr>
          <a:xfrm>
            <a:off x="7174695" y="2642911"/>
            <a:ext cx="119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Brave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6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AD644-2ECF-42F5-9163-D09AACB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92792-04DF-4358-91F0-AA2DFA1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6C98A-0722-4AC6-88B0-4262A73A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17</a:t>
            </a:fld>
            <a:endParaRPr lang="en-US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7FDD0191-A1F8-4642-BFE3-FA94E2C2AFD4}"/>
              </a:ext>
            </a:extLst>
          </p:cNvPr>
          <p:cNvSpPr/>
          <p:nvPr/>
        </p:nvSpPr>
        <p:spPr>
          <a:xfrm>
            <a:off x="1033059" y="1305289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93223C-B971-4E1D-8FA5-AD2CAEAE9DCA}"/>
              </a:ext>
            </a:extLst>
          </p:cNvPr>
          <p:cNvSpPr/>
          <p:nvPr/>
        </p:nvSpPr>
        <p:spPr>
          <a:xfrm>
            <a:off x="1144741" y="1375092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B47100-84D2-49B2-B1FD-8153DFF1FD90}"/>
              </a:ext>
            </a:extLst>
          </p:cNvPr>
          <p:cNvSpPr/>
          <p:nvPr/>
        </p:nvSpPr>
        <p:spPr>
          <a:xfrm>
            <a:off x="1141251" y="192467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E7A3A3-C4B4-4C8C-977E-B01711071805}"/>
              </a:ext>
            </a:extLst>
          </p:cNvPr>
          <p:cNvSpPr/>
          <p:nvPr/>
        </p:nvSpPr>
        <p:spPr>
          <a:xfrm>
            <a:off x="1141251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5194F3-9370-4202-9CFC-D44F3BCAC36A}"/>
              </a:ext>
            </a:extLst>
          </p:cNvPr>
          <p:cNvSpPr/>
          <p:nvPr/>
        </p:nvSpPr>
        <p:spPr>
          <a:xfrm>
            <a:off x="1141251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FAE2CC-5736-4951-9258-368E33D85F83}"/>
              </a:ext>
            </a:extLst>
          </p:cNvPr>
          <p:cNvSpPr/>
          <p:nvPr/>
        </p:nvSpPr>
        <p:spPr>
          <a:xfrm>
            <a:off x="1141251" y="359178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F12AB9-099C-4A04-93DB-48F7F8C2CFBE}"/>
              </a:ext>
            </a:extLst>
          </p:cNvPr>
          <p:cNvSpPr/>
          <p:nvPr/>
        </p:nvSpPr>
        <p:spPr>
          <a:xfrm>
            <a:off x="1141251" y="4140066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E3F5EE46-EA69-48C2-BE7F-D53E54AB719A}"/>
              </a:ext>
            </a:extLst>
          </p:cNvPr>
          <p:cNvSpPr/>
          <p:nvPr/>
        </p:nvSpPr>
        <p:spPr>
          <a:xfrm>
            <a:off x="6246335" y="1305289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64856EA-9A9F-4E6A-B5E4-56B3E0E3E7C1}"/>
              </a:ext>
            </a:extLst>
          </p:cNvPr>
          <p:cNvSpPr/>
          <p:nvPr/>
        </p:nvSpPr>
        <p:spPr>
          <a:xfrm>
            <a:off x="6358017" y="1375092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0.1</a:t>
            </a:r>
            <a:endParaRPr lang="ko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DF7275-F992-4517-A53F-E5EDB2324F79}"/>
              </a:ext>
            </a:extLst>
          </p:cNvPr>
          <p:cNvSpPr/>
          <p:nvPr/>
        </p:nvSpPr>
        <p:spPr>
          <a:xfrm>
            <a:off x="6354527" y="1924674"/>
            <a:ext cx="711976" cy="4937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0.9</a:t>
            </a:r>
            <a:endParaRPr lang="ko-KR" altLang="en-US" sz="1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273F1C-43B6-4146-9CAD-F5771C6CACB6}"/>
              </a:ext>
            </a:extLst>
          </p:cNvPr>
          <p:cNvSpPr/>
          <p:nvPr/>
        </p:nvSpPr>
        <p:spPr>
          <a:xfrm>
            <a:off x="6354527" y="2474257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6317D6-4B31-4B48-B4A4-5DFAF1005566}"/>
              </a:ext>
            </a:extLst>
          </p:cNvPr>
          <p:cNvSpPr/>
          <p:nvPr/>
        </p:nvSpPr>
        <p:spPr>
          <a:xfrm>
            <a:off x="6354527" y="3022539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B0A6F9-CD1D-4CA7-A7D8-4FC320E48F83}"/>
              </a:ext>
            </a:extLst>
          </p:cNvPr>
          <p:cNvSpPr/>
          <p:nvPr/>
        </p:nvSpPr>
        <p:spPr>
          <a:xfrm>
            <a:off x="6354527" y="3591784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456CE05-4DF4-489A-BE4B-CE2EB3C7B5AB}"/>
              </a:ext>
            </a:extLst>
          </p:cNvPr>
          <p:cNvSpPr/>
          <p:nvPr/>
        </p:nvSpPr>
        <p:spPr>
          <a:xfrm>
            <a:off x="6354527" y="4140066"/>
            <a:ext cx="711976" cy="4937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A142C235-7798-4642-B600-3E0C0ACFB8A3}"/>
              </a:ext>
            </a:extLst>
          </p:cNvPr>
          <p:cNvSpPr/>
          <p:nvPr/>
        </p:nvSpPr>
        <p:spPr>
          <a:xfrm>
            <a:off x="3646721" y="1305288"/>
            <a:ext cx="907420" cy="3408201"/>
          </a:xfrm>
          <a:prstGeom prst="flowChartAlternate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2D4ECF5-0821-4C05-BD55-DC4FCFC4CDCD}"/>
              </a:ext>
            </a:extLst>
          </p:cNvPr>
          <p:cNvSpPr/>
          <p:nvPr/>
        </p:nvSpPr>
        <p:spPr>
          <a:xfrm>
            <a:off x="3737419" y="2474257"/>
            <a:ext cx="711976" cy="49374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62F699-50A7-47C1-9BD5-BDC16E7E2AEE}"/>
              </a:ext>
            </a:extLst>
          </p:cNvPr>
          <p:cNvSpPr/>
          <p:nvPr/>
        </p:nvSpPr>
        <p:spPr>
          <a:xfrm>
            <a:off x="3737419" y="3022539"/>
            <a:ext cx="711976" cy="49374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A668CE-DE16-482E-94F0-2F1770D3F8AC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>
            <a:off x="1856717" y="1621962"/>
            <a:ext cx="1880702" cy="10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76A2EB-8426-4AEB-A0D0-191AC78F0F9D}"/>
              </a:ext>
            </a:extLst>
          </p:cNvPr>
          <p:cNvCxnSpPr>
            <a:cxnSpLocks/>
            <a:stCxn id="11" idx="6"/>
            <a:endCxn id="26" idx="2"/>
          </p:cNvCxnSpPr>
          <p:nvPr/>
        </p:nvCxnSpPr>
        <p:spPr>
          <a:xfrm>
            <a:off x="1856717" y="1621962"/>
            <a:ext cx="1880702" cy="164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8BDBD00-6044-4CDA-BACC-70C5AFA662BD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1853227" y="2171544"/>
            <a:ext cx="1884192" cy="549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6270298-9AF6-4B1B-B6D2-F0351315BEEA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1853227" y="2171544"/>
            <a:ext cx="1884192" cy="10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621B45-0C0B-4B81-A09A-14DA233302ED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1853227" y="2721127"/>
            <a:ext cx="188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4D04697-3693-499A-A1B4-C4F071AD68EF}"/>
              </a:ext>
            </a:extLst>
          </p:cNvPr>
          <p:cNvCxnSpPr>
            <a:cxnSpLocks/>
            <a:stCxn id="13" idx="6"/>
            <a:endCxn id="26" idx="2"/>
          </p:cNvCxnSpPr>
          <p:nvPr/>
        </p:nvCxnSpPr>
        <p:spPr>
          <a:xfrm>
            <a:off x="1853227" y="2721127"/>
            <a:ext cx="188419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43253E7-6171-4F00-BF70-49A12D2D81B0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1853227" y="2721127"/>
            <a:ext cx="188419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B56D68-2C8B-4C73-BEC9-091B4F695E0A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1853227" y="3269409"/>
            <a:ext cx="1884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297713-826C-4196-8164-4CD5549E3190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 flipV="1">
            <a:off x="1853227" y="2721127"/>
            <a:ext cx="188419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B332BE6-5821-40F5-85FD-9A42D5290575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1853227" y="3269409"/>
            <a:ext cx="1884192" cy="569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9E9195-4D79-4B7F-9528-0C5834194999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1853227" y="2721127"/>
            <a:ext cx="1884192" cy="1665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7A5B097-128D-41B1-B20B-6B0893E92F53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1853227" y="3269409"/>
            <a:ext cx="188419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36B29EF-70BD-42AE-ABBC-EDF2C8493759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 flipV="1">
            <a:off x="4449395" y="1621962"/>
            <a:ext cx="1908622" cy="10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E6ACAFB-D9C5-4B85-8489-15F4ED2C5655}"/>
              </a:ext>
            </a:extLst>
          </p:cNvPr>
          <p:cNvCxnSpPr>
            <a:cxnSpLocks/>
            <a:stCxn id="25" idx="6"/>
            <a:endCxn id="19" idx="2"/>
          </p:cNvCxnSpPr>
          <p:nvPr/>
        </p:nvCxnSpPr>
        <p:spPr>
          <a:xfrm flipV="1">
            <a:off x="4449395" y="2171544"/>
            <a:ext cx="1905132" cy="549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E0A1EA-8647-4B54-8446-A037AA9C2D9E}"/>
              </a:ext>
            </a:extLst>
          </p:cNvPr>
          <p:cNvCxnSpPr>
            <a:cxnSpLocks/>
            <a:stCxn id="25" idx="6"/>
            <a:endCxn id="20" idx="2"/>
          </p:cNvCxnSpPr>
          <p:nvPr/>
        </p:nvCxnSpPr>
        <p:spPr>
          <a:xfrm>
            <a:off x="4449395" y="2721127"/>
            <a:ext cx="1905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29E3759-558D-431B-B102-8956B3730B61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4449395" y="2721127"/>
            <a:ext cx="190513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41A55D8-094B-4F90-B023-F5972CD2F8A0}"/>
              </a:ext>
            </a:extLst>
          </p:cNvPr>
          <p:cNvCxnSpPr>
            <a:cxnSpLocks/>
            <a:stCxn id="25" idx="6"/>
            <a:endCxn id="22" idx="2"/>
          </p:cNvCxnSpPr>
          <p:nvPr/>
        </p:nvCxnSpPr>
        <p:spPr>
          <a:xfrm>
            <a:off x="4449395" y="2721127"/>
            <a:ext cx="190513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C6D728E-4121-4E28-837C-8496EE6ED25A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>
            <a:off x="4449395" y="2721127"/>
            <a:ext cx="1905132" cy="1665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6B1FB19-59C9-41C1-AA34-DB68962F6956}"/>
              </a:ext>
            </a:extLst>
          </p:cNvPr>
          <p:cNvCxnSpPr>
            <a:cxnSpLocks/>
            <a:stCxn id="26" idx="6"/>
            <a:endCxn id="18" idx="2"/>
          </p:cNvCxnSpPr>
          <p:nvPr/>
        </p:nvCxnSpPr>
        <p:spPr>
          <a:xfrm flipV="1">
            <a:off x="4449395" y="1621962"/>
            <a:ext cx="1908622" cy="164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6E6A14E-2A62-4A63-BB4A-4F9D438A2C1E}"/>
              </a:ext>
            </a:extLst>
          </p:cNvPr>
          <p:cNvCxnSpPr>
            <a:cxnSpLocks/>
            <a:stCxn id="26" idx="6"/>
            <a:endCxn id="19" idx="2"/>
          </p:cNvCxnSpPr>
          <p:nvPr/>
        </p:nvCxnSpPr>
        <p:spPr>
          <a:xfrm flipV="1">
            <a:off x="4449395" y="2171544"/>
            <a:ext cx="1905132" cy="10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67182B0-5EE0-40CD-8F5E-0B69B9EBBB51}"/>
              </a:ext>
            </a:extLst>
          </p:cNvPr>
          <p:cNvCxnSpPr>
            <a:cxnSpLocks/>
            <a:stCxn id="26" idx="6"/>
            <a:endCxn id="20" idx="2"/>
          </p:cNvCxnSpPr>
          <p:nvPr/>
        </p:nvCxnSpPr>
        <p:spPr>
          <a:xfrm flipV="1">
            <a:off x="4449395" y="2721127"/>
            <a:ext cx="1905132" cy="548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A940C75-AE25-4890-B1BF-6FE1B73FB42A}"/>
              </a:ext>
            </a:extLst>
          </p:cNvPr>
          <p:cNvCxnSpPr>
            <a:cxnSpLocks/>
            <a:stCxn id="26" idx="6"/>
            <a:endCxn id="21" idx="2"/>
          </p:cNvCxnSpPr>
          <p:nvPr/>
        </p:nvCxnSpPr>
        <p:spPr>
          <a:xfrm>
            <a:off x="4449395" y="3269409"/>
            <a:ext cx="1905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6712873-6BE1-46D9-B918-3A963F2769AC}"/>
              </a:ext>
            </a:extLst>
          </p:cNvPr>
          <p:cNvCxnSpPr>
            <a:cxnSpLocks/>
            <a:stCxn id="26" idx="6"/>
            <a:endCxn id="22" idx="2"/>
          </p:cNvCxnSpPr>
          <p:nvPr/>
        </p:nvCxnSpPr>
        <p:spPr>
          <a:xfrm>
            <a:off x="4449395" y="3269409"/>
            <a:ext cx="1905132" cy="569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4204918-95D0-453D-9DBC-A78C1C60D354}"/>
              </a:ext>
            </a:extLst>
          </p:cNvPr>
          <p:cNvCxnSpPr>
            <a:cxnSpLocks/>
            <a:stCxn id="26" idx="6"/>
            <a:endCxn id="23" idx="2"/>
          </p:cNvCxnSpPr>
          <p:nvPr/>
        </p:nvCxnSpPr>
        <p:spPr>
          <a:xfrm>
            <a:off x="4449395" y="3269409"/>
            <a:ext cx="1905132" cy="111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6A5A813-D70B-4D7D-A409-4A5E3625661A}"/>
              </a:ext>
            </a:extLst>
          </p:cNvPr>
          <p:cNvSpPr txBox="1"/>
          <p:nvPr/>
        </p:nvSpPr>
        <p:spPr>
          <a:xfrm>
            <a:off x="1182274" y="962775"/>
            <a:ext cx="67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78AA68-7D08-4725-B289-E9A694094A7A}"/>
              </a:ext>
            </a:extLst>
          </p:cNvPr>
          <p:cNvSpPr txBox="1"/>
          <p:nvPr/>
        </p:nvSpPr>
        <p:spPr>
          <a:xfrm>
            <a:off x="5835117" y="956854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(softmax)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A1D86A-2478-4DC2-833E-5194847BF1A8}"/>
              </a:ext>
            </a:extLst>
          </p:cNvPr>
          <p:cNvSpPr txBox="1"/>
          <p:nvPr/>
        </p:nvSpPr>
        <p:spPr>
          <a:xfrm>
            <a:off x="3684480" y="97089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E326B0E-86C2-4092-A79E-6EC2D4EEADD4}"/>
              </a:ext>
            </a:extLst>
          </p:cNvPr>
          <p:cNvSpPr txBox="1"/>
          <p:nvPr/>
        </p:nvSpPr>
        <p:spPr>
          <a:xfrm>
            <a:off x="21953" y="2571750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0F991968-6928-45E5-96BD-402628B8C6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3628" y="1943708"/>
          <a:ext cx="1940372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571">
                  <a:extLst>
                    <a:ext uri="{9D8B030D-6E8A-4147-A177-3AD203B41FA5}">
                      <a16:colId xmlns:a16="http://schemas.microsoft.com/office/drawing/2014/main" val="2668003841"/>
                    </a:ext>
                  </a:extLst>
                </a:gridCol>
                <a:gridCol w="1017801">
                  <a:extLst>
                    <a:ext uri="{9D8B030D-6E8A-4147-A177-3AD203B41FA5}">
                      <a16:colId xmlns:a16="http://schemas.microsoft.com/office/drawing/2014/main" val="3039068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Unique 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Embedding (w1,w2)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[1,1]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54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Brave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[1,2]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59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[1,3]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5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Queen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[5,4]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8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Beautiful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[5,5]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1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Woman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[5,6]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0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74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57D9-0D43-4943-9279-C1AE578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딥러닝 이론 및 소프트웨어 구현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언어인지 개론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65A9D-7511-4F95-A3E8-CC23E754B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김중헌 교수</a:t>
            </a:r>
            <a:br>
              <a:rPr lang="en-US" altLang="ko-KR" b="1" dirty="0"/>
            </a:br>
            <a:r>
              <a:rPr lang="ko-KR" altLang="en-US" dirty="0"/>
              <a:t>중앙대학교 소프트웨어학부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https://sites.google.com/site/joongheonkim/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joongheon@gmail.com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8959F-516D-4077-ADA4-9BD2CD3171CD}"/>
              </a:ext>
            </a:extLst>
          </p:cNvPr>
          <p:cNvSpPr/>
          <p:nvPr/>
        </p:nvSpPr>
        <p:spPr>
          <a:xfrm>
            <a:off x="4705643" y="3720905"/>
            <a:ext cx="4285957" cy="934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딥러닝기반</a:t>
            </a: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자연어처리 기초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텍스트분석 기초 및 </a:t>
            </a:r>
            <a:r>
              <a:rPr lang="en-US" altLang="ko-KR" sz="1600" b="1" u="sng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KoNLPy</a:t>
            </a:r>
            <a:endParaRPr lang="ko-KR" altLang="en-US" sz="1600" b="1" u="sng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추천시스템 기초</a:t>
            </a:r>
          </a:p>
        </p:txBody>
      </p:sp>
    </p:spTree>
    <p:extLst>
      <p:ext uri="{BB962C8B-B14F-4D97-AF65-F5344CB8AC3E}">
        <p14:creationId xmlns:p14="http://schemas.microsoft.com/office/powerpoint/2010/main" val="146195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75298-9026-46DE-A3CE-9C0C4C9C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텍스트분석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2D625-0EA2-452A-BAE7-6541249B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C:\Users\QMLAB05\Desktop\텍스트 마이닝 발표\SNS.jpg">
            <a:extLst>
              <a:ext uri="{FF2B5EF4-FFF2-40B4-BE49-F238E27FC236}">
                <a16:creationId xmlns:a16="http://schemas.microsoft.com/office/drawing/2014/main" id="{A15587CC-5663-46A2-BA13-18367E7F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70" y="781135"/>
            <a:ext cx="43926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QMLAB05\Desktop\텍스트 마이닝 발표\vxudp2sj3.jpg">
            <a:extLst>
              <a:ext uri="{FF2B5EF4-FFF2-40B4-BE49-F238E27FC236}">
                <a16:creationId xmlns:a16="http://schemas.microsoft.com/office/drawing/2014/main" id="{51984EDE-7AF8-4110-81F6-B3E76E58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7" y="817647"/>
            <a:ext cx="39719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8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34FA4-5811-4583-9C26-7FFF744C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Topic Modeling (Latent Dirichlet Allocation)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8E9C2-BAB5-4865-966D-204F03D8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 Modeling (Latent Dirichlet Allocation)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DCE887-A81A-43CB-BC1F-8D6D06BB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http://i.imgur.com/r5e5qvs.png">
            <a:extLst>
              <a:ext uri="{FF2B5EF4-FFF2-40B4-BE49-F238E27FC236}">
                <a16:creationId xmlns:a16="http://schemas.microsoft.com/office/drawing/2014/main" id="{3421243B-5586-42D8-9E82-64AF5816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1012262"/>
            <a:ext cx="7713988" cy="37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6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7A235-5409-45A4-84DF-7DE805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텍스트분석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7C75C-F0FE-4219-A583-A340E9F6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 Mining Procedure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55635-328F-4A32-B7DF-70344020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11C732-81E4-4140-BA08-7E6E577324CC}"/>
              </a:ext>
            </a:extLst>
          </p:cNvPr>
          <p:cNvSpPr/>
          <p:nvPr/>
        </p:nvSpPr>
        <p:spPr>
          <a:xfrm>
            <a:off x="684213" y="2219912"/>
            <a:ext cx="1760537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Establish the Corpus : Collect and organize the domain-specific data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꺾인 연결선 8">
            <a:extLst>
              <a:ext uri="{FF2B5EF4-FFF2-40B4-BE49-F238E27FC236}">
                <a16:creationId xmlns:a16="http://schemas.microsoft.com/office/drawing/2014/main" id="{FEDCA057-52B3-403D-9A63-AA45733FA1F4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2444750" y="2543762"/>
            <a:ext cx="1393825" cy="706437"/>
          </a:xfrm>
          <a:prstGeom prst="bentConnector2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FCD86-4D6E-4384-B4EA-038AD09EAAB0}"/>
              </a:ext>
            </a:extLst>
          </p:cNvPr>
          <p:cNvSpPr/>
          <p:nvPr/>
        </p:nvSpPr>
        <p:spPr>
          <a:xfrm>
            <a:off x="2959100" y="3250199"/>
            <a:ext cx="1760538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Pre-process the Data: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Introduce structure to the corpus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6E1262-299B-478B-AE99-75367103A138}"/>
              </a:ext>
            </a:extLst>
          </p:cNvPr>
          <p:cNvSpPr/>
          <p:nvPr/>
        </p:nvSpPr>
        <p:spPr>
          <a:xfrm>
            <a:off x="5951538" y="4091574"/>
            <a:ext cx="1760537" cy="649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Extract knowledge: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Discover patterns from the preprocessed data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꺾인 연결선 23">
            <a:extLst>
              <a:ext uri="{FF2B5EF4-FFF2-40B4-BE49-F238E27FC236}">
                <a16:creationId xmlns:a16="http://schemas.microsoft.com/office/drawing/2014/main" id="{9E841686-02FF-4F49-AACB-4B6C7FB6CF5D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4719638" y="3574049"/>
            <a:ext cx="2111375" cy="517525"/>
          </a:xfrm>
          <a:prstGeom prst="bentConnector2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28">
            <a:extLst>
              <a:ext uri="{FF2B5EF4-FFF2-40B4-BE49-F238E27FC236}">
                <a16:creationId xmlns:a16="http://schemas.microsoft.com/office/drawing/2014/main" id="{EB7A1BA3-6BF4-43DF-87F4-8BE1B399792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280362"/>
            <a:ext cx="925513" cy="617537"/>
            <a:chOff x="4211961" y="4869160"/>
            <a:chExt cx="775602" cy="460902"/>
          </a:xfrm>
        </p:grpSpPr>
        <p:sp>
          <p:nvSpPr>
            <p:cNvPr id="11" name="순서도: 내부 저장소 10">
              <a:extLst>
                <a:ext uri="{FF2B5EF4-FFF2-40B4-BE49-F238E27FC236}">
                  <a16:creationId xmlns:a16="http://schemas.microsoft.com/office/drawing/2014/main" id="{B2C67F7C-DB61-4F84-B788-BF0DC719DF58}"/>
                </a:ext>
              </a:extLst>
            </p:cNvPr>
            <p:cNvSpPr/>
            <p:nvPr/>
          </p:nvSpPr>
          <p:spPr>
            <a:xfrm>
              <a:off x="4211961" y="4869160"/>
              <a:ext cx="760968" cy="460902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599EC9-6DB2-4171-88F0-898D8064851F}"/>
                </a:ext>
              </a:extLst>
            </p:cNvPr>
            <p:cNvSpPr txBox="1"/>
            <p:nvPr/>
          </p:nvSpPr>
          <p:spPr>
            <a:xfrm>
              <a:off x="4277149" y="4941435"/>
              <a:ext cx="710414" cy="322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Structured</a:t>
              </a:r>
            </a:p>
            <a:p>
              <a:pPr algn="ctr"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data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grpSp>
        <p:nvGrpSpPr>
          <p:cNvPr id="13" name="그룹 38">
            <a:extLst>
              <a:ext uri="{FF2B5EF4-FFF2-40B4-BE49-F238E27FC236}">
                <a16:creationId xmlns:a16="http://schemas.microsoft.com/office/drawing/2014/main" id="{10CFEB29-6D7A-4F94-B144-25081A3BD02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897756"/>
            <a:ext cx="1079500" cy="808038"/>
            <a:chOff x="683568" y="2060848"/>
            <a:chExt cx="864096" cy="646632"/>
          </a:xfrm>
        </p:grpSpPr>
        <p:sp>
          <p:nvSpPr>
            <p:cNvPr id="14" name="원통 30">
              <a:extLst>
                <a:ext uri="{FF2B5EF4-FFF2-40B4-BE49-F238E27FC236}">
                  <a16:creationId xmlns:a16="http://schemas.microsoft.com/office/drawing/2014/main" id="{6D37D554-E03C-4EA1-9DF3-847755961553}"/>
                </a:ext>
              </a:extLst>
            </p:cNvPr>
            <p:cNvSpPr/>
            <p:nvPr/>
          </p:nvSpPr>
          <p:spPr>
            <a:xfrm>
              <a:off x="1115616" y="2133261"/>
              <a:ext cx="432048" cy="574219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세로로 말린 두루마리 모양 29">
              <a:extLst>
                <a:ext uri="{FF2B5EF4-FFF2-40B4-BE49-F238E27FC236}">
                  <a16:creationId xmlns:a16="http://schemas.microsoft.com/office/drawing/2014/main" id="{7C5DB765-089B-43D3-BBD9-6A78481F3F10}"/>
                </a:ext>
              </a:extLst>
            </p:cNvPr>
            <p:cNvSpPr/>
            <p:nvPr/>
          </p:nvSpPr>
          <p:spPr>
            <a:xfrm>
              <a:off x="683568" y="2060848"/>
              <a:ext cx="504480" cy="557704"/>
            </a:xfrm>
            <a:prstGeom prst="verticalScrol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672C5E-8F32-45F0-9FBF-5CFC16E6A386}"/>
              </a:ext>
            </a:extLst>
          </p:cNvPr>
          <p:cNvSpPr txBox="1"/>
          <p:nvPr/>
        </p:nvSpPr>
        <p:spPr>
          <a:xfrm>
            <a:off x="521136" y="1562999"/>
            <a:ext cx="931863" cy="43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dirty="0">
                <a:latin typeface="+mn-ea"/>
                <a:ea typeface="+mn-ea"/>
              </a:rPr>
              <a:t>Document </a:t>
            </a:r>
          </a:p>
          <a:p>
            <a:pPr algn="ctr">
              <a:defRPr/>
            </a:pPr>
            <a:r>
              <a:rPr lang="en-US" altLang="ko-KR" sz="1100" dirty="0">
                <a:latin typeface="+mn-ea"/>
                <a:ea typeface="+mn-ea"/>
              </a:rPr>
              <a:t>collection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7" name="아래쪽 화살표 33">
            <a:extLst>
              <a:ext uri="{FF2B5EF4-FFF2-40B4-BE49-F238E27FC236}">
                <a16:creationId xmlns:a16="http://schemas.microsoft.com/office/drawing/2014/main" id="{B3AF2D4A-F6C8-448E-9C35-2399E7C6CBF9}"/>
              </a:ext>
            </a:extLst>
          </p:cNvPr>
          <p:cNvSpPr/>
          <p:nvPr/>
        </p:nvSpPr>
        <p:spPr>
          <a:xfrm>
            <a:off x="1111250" y="1883362"/>
            <a:ext cx="887413" cy="23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" name="그룹 34">
            <a:extLst>
              <a:ext uri="{FF2B5EF4-FFF2-40B4-BE49-F238E27FC236}">
                <a16:creationId xmlns:a16="http://schemas.microsoft.com/office/drawing/2014/main" id="{C708DB7D-1666-45C1-AB16-2495B9A60D51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2161174"/>
            <a:ext cx="636587" cy="688975"/>
            <a:chOff x="2333047" y="3717032"/>
            <a:chExt cx="532404" cy="576064"/>
          </a:xfrm>
        </p:grpSpPr>
        <p:sp>
          <p:nvSpPr>
            <p:cNvPr id="19" name="원통 25">
              <a:extLst>
                <a:ext uri="{FF2B5EF4-FFF2-40B4-BE49-F238E27FC236}">
                  <a16:creationId xmlns:a16="http://schemas.microsoft.com/office/drawing/2014/main" id="{70E6F2A0-FA74-424F-96DB-DA9EB452E2FC}"/>
                </a:ext>
              </a:extLst>
            </p:cNvPr>
            <p:cNvSpPr/>
            <p:nvPr/>
          </p:nvSpPr>
          <p:spPr>
            <a:xfrm>
              <a:off x="2355617" y="3717032"/>
              <a:ext cx="488591" cy="576064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87FF9E-3366-445D-AED6-42175DF98EB2}"/>
                </a:ext>
              </a:extLst>
            </p:cNvPr>
            <p:cNvSpPr txBox="1"/>
            <p:nvPr/>
          </p:nvSpPr>
          <p:spPr>
            <a:xfrm>
              <a:off x="2333047" y="3933388"/>
              <a:ext cx="532404" cy="219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Corpus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21" name="아래쪽 화살표 37">
            <a:extLst>
              <a:ext uri="{FF2B5EF4-FFF2-40B4-BE49-F238E27FC236}">
                <a16:creationId xmlns:a16="http://schemas.microsoft.com/office/drawing/2014/main" id="{D208EF83-64EA-4F52-80B3-7B4BC184E8E5}"/>
              </a:ext>
            </a:extLst>
          </p:cNvPr>
          <p:cNvSpPr/>
          <p:nvPr/>
        </p:nvSpPr>
        <p:spPr>
          <a:xfrm rot="10800000">
            <a:off x="7237413" y="3783599"/>
            <a:ext cx="809625" cy="219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44694E-4303-4283-B17E-C4DDE38E2ABE}"/>
              </a:ext>
            </a:extLst>
          </p:cNvPr>
          <p:cNvSpPr/>
          <p:nvPr/>
        </p:nvSpPr>
        <p:spPr>
          <a:xfrm>
            <a:off x="7088189" y="3300614"/>
            <a:ext cx="1885950" cy="414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Patterns &amp; Associations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꺾인 연결선 40">
            <a:extLst>
              <a:ext uri="{FF2B5EF4-FFF2-40B4-BE49-F238E27FC236}">
                <a16:creationId xmlns:a16="http://schemas.microsoft.com/office/drawing/2014/main" id="{F5D7558E-2F47-44C4-B902-B25289911D39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1563688" y="2867612"/>
            <a:ext cx="1395412" cy="706437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42">
            <a:extLst>
              <a:ext uri="{FF2B5EF4-FFF2-40B4-BE49-F238E27FC236}">
                <a16:creationId xmlns:a16="http://schemas.microsoft.com/office/drawing/2014/main" id="{9BA53250-5DA9-4066-8123-DA069D1D6197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3838575" y="3897899"/>
            <a:ext cx="2112963" cy="51752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46">
            <a:extLst>
              <a:ext uri="{FF2B5EF4-FFF2-40B4-BE49-F238E27FC236}">
                <a16:creationId xmlns:a16="http://schemas.microsoft.com/office/drawing/2014/main" id="{ACDBD455-D08F-4BC7-B9F0-D996703E49BD}"/>
              </a:ext>
            </a:extLst>
          </p:cNvPr>
          <p:cNvCxnSpPr/>
          <p:nvPr/>
        </p:nvCxnSpPr>
        <p:spPr>
          <a:xfrm rot="10800000">
            <a:off x="1358900" y="2867612"/>
            <a:ext cx="4592638" cy="1782762"/>
          </a:xfrm>
          <a:prstGeom prst="bentConnector3">
            <a:avLst>
              <a:gd name="adj1" fmla="val 99987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6BA317-5AD0-4450-A5FA-C019EAD0C077}"/>
              </a:ext>
            </a:extLst>
          </p:cNvPr>
          <p:cNvSpPr txBox="1"/>
          <p:nvPr/>
        </p:nvSpPr>
        <p:spPr>
          <a:xfrm>
            <a:off x="1547813" y="3331162"/>
            <a:ext cx="7334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+mn-ea"/>
                <a:ea typeface="+mn-ea"/>
              </a:rPr>
              <a:t>Feedback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D85B1-CF6C-4B36-B374-CD49FEAECA61}"/>
              </a:ext>
            </a:extLst>
          </p:cNvPr>
          <p:cNvSpPr txBox="1"/>
          <p:nvPr/>
        </p:nvSpPr>
        <p:spPr>
          <a:xfrm>
            <a:off x="3851275" y="4169362"/>
            <a:ext cx="7334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+mn-ea"/>
                <a:ea typeface="+mn-ea"/>
              </a:rPr>
              <a:t>Feedback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79FD3-02C2-4599-AB5D-66F3289F77F6}"/>
              </a:ext>
            </a:extLst>
          </p:cNvPr>
          <p:cNvSpPr txBox="1"/>
          <p:nvPr/>
        </p:nvSpPr>
        <p:spPr>
          <a:xfrm>
            <a:off x="1258888" y="4397962"/>
            <a:ext cx="249555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+mn-ea"/>
                <a:ea typeface="+mn-ea"/>
              </a:rPr>
              <a:t>Feedback : adjustment / corrections</a:t>
            </a: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29" name="그림 1">
            <a:extLst>
              <a:ext uri="{FF2B5EF4-FFF2-40B4-BE49-F238E27FC236}">
                <a16:creationId xmlns:a16="http://schemas.microsoft.com/office/drawing/2014/main" id="{E3899F7A-9E17-4BAB-B325-0A818CDE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10"/>
          <a:stretch>
            <a:fillRect/>
          </a:stretch>
        </p:blipFill>
        <p:spPr bwMode="auto">
          <a:xfrm>
            <a:off x="3611563" y="589162"/>
            <a:ext cx="53594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7359F9D0-596B-4E09-AB03-338B99174D5D}"/>
              </a:ext>
            </a:extLst>
          </p:cNvPr>
          <p:cNvSpPr/>
          <p:nvPr/>
        </p:nvSpPr>
        <p:spPr>
          <a:xfrm>
            <a:off x="468313" y="2004012"/>
            <a:ext cx="341312" cy="342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9D81A1F-EA7B-4417-8597-72EEAF4ED302}"/>
              </a:ext>
            </a:extLst>
          </p:cNvPr>
          <p:cNvSpPr/>
          <p:nvPr/>
        </p:nvSpPr>
        <p:spPr>
          <a:xfrm>
            <a:off x="2787650" y="3035887"/>
            <a:ext cx="342900" cy="341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73E0219-AC14-4E31-ACDF-5D5D595122E5}"/>
              </a:ext>
            </a:extLst>
          </p:cNvPr>
          <p:cNvSpPr/>
          <p:nvPr/>
        </p:nvSpPr>
        <p:spPr>
          <a:xfrm>
            <a:off x="5800725" y="3950287"/>
            <a:ext cx="341313" cy="342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AAE79F-3193-492C-9031-34C13B8BBAB1}"/>
              </a:ext>
            </a:extLst>
          </p:cNvPr>
          <p:cNvSpPr/>
          <p:nvPr/>
        </p:nvSpPr>
        <p:spPr>
          <a:xfrm>
            <a:off x="2700338" y="2004012"/>
            <a:ext cx="3671887" cy="1998662"/>
          </a:xfrm>
          <a:prstGeom prst="rect">
            <a:avLst/>
          </a:prstGeom>
          <a:noFill/>
          <a:ln w="15875">
            <a:solidFill>
              <a:schemeClr val="accent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7A235-5409-45A4-84DF-7DE805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텍스트분석 예제</a:t>
            </a:r>
            <a:endParaRPr lang="ko-KR" altLang="en-US" b="1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7C75C-F0FE-4219-A583-A340E9F6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“I Have a Dream”  by Martin Luther King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55635-328F-4A32-B7DF-70344020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E109A2-389C-4CE0-9B89-CA01ED58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92" y="858704"/>
            <a:ext cx="7894637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98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7A235-5409-45A4-84DF-7DE805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텍스트분석 예제</a:t>
            </a:r>
            <a:endParaRPr lang="ko-KR" altLang="en-US" b="1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7C75C-F0FE-4219-A583-A340E9F6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Keywords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55635-328F-4A32-B7DF-70344020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778795-9B5A-406F-A8DD-16B668F1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76" y="427237"/>
            <a:ext cx="7024687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39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C3B1-1B6D-4FE3-9473-604D25C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10B4B-DEF0-422F-AAB0-563F7192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525043"/>
            <a:ext cx="4701559" cy="4235736"/>
          </a:xfrm>
        </p:spPr>
        <p:txBody>
          <a:bodyPr/>
          <a:lstStyle/>
          <a:p>
            <a:r>
              <a:rPr lang="en-US" altLang="ko-KR" dirty="0" err="1"/>
              <a:t>KoNLPy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https://konlpy-ko.readthedocs.io/</a:t>
            </a:r>
            <a:endParaRPr lang="en-US" altLang="ko-KR" dirty="0"/>
          </a:p>
          <a:p>
            <a:pPr lvl="1"/>
            <a:r>
              <a:rPr lang="ko-KR" altLang="en-US" dirty="0"/>
              <a:t>한국어 정보처리를 위한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A2F46-C261-4E4C-8D14-5EF57D1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1191D-55FA-40E2-BDEE-6F926C29D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0" y="519728"/>
            <a:ext cx="4061479" cy="33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1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C3B1-1B6D-4FE3-9473-604D25C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10B4B-DEF0-422F-AAB0-563F7192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명령어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3333FF"/>
                </a:solidFill>
              </a:rPr>
              <a:t>pip install </a:t>
            </a:r>
            <a:r>
              <a:rPr lang="en-US" altLang="ko-KR" b="1" dirty="0" err="1">
                <a:solidFill>
                  <a:srgbClr val="3333FF"/>
                </a:solidFill>
              </a:rPr>
              <a:t>konlpy</a:t>
            </a:r>
            <a:endParaRPr lang="en-US" altLang="ko-KR" b="1" dirty="0">
              <a:solidFill>
                <a:srgbClr val="3333FF"/>
              </a:solidFill>
            </a:endParaRPr>
          </a:p>
          <a:p>
            <a:pPr lvl="1"/>
            <a:r>
              <a:rPr lang="en-US" altLang="ko-KR" b="1" dirty="0" err="1">
                <a:solidFill>
                  <a:srgbClr val="3333FF"/>
                </a:solidFill>
              </a:rPr>
              <a:t>sudo</a:t>
            </a:r>
            <a:r>
              <a:rPr lang="en-US" altLang="ko-KR" b="1" dirty="0">
                <a:solidFill>
                  <a:srgbClr val="3333FF"/>
                </a:solidFill>
              </a:rPr>
              <a:t> apt-get install openjdk-8-jdk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A2F46-C261-4E4C-8D14-5EF57D1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526EF-246B-42C1-832B-2C4444E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(</a:t>
            </a:r>
            <a:r>
              <a:rPr lang="en-US" altLang="ko-KR" dirty="0" err="1"/>
              <a:t>Hannanum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B3EC26-F5B9-483E-BA8A-64983F4EC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591521"/>
            <a:ext cx="8109603" cy="20883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AF33C-364D-4E59-A1CB-C03BCAA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3C592-25A9-4673-930B-3D8CB541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71" y="2823061"/>
            <a:ext cx="7558846" cy="18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2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CBDAF-814D-4ED2-BC07-006EA04F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(</a:t>
            </a:r>
            <a:r>
              <a:rPr lang="en-US" altLang="ko-KR" dirty="0" err="1"/>
              <a:t>Kkma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380B5-2BDB-4B9B-ACC2-5DF7D588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26</a:t>
            </a:fld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5DB4C89-1FE3-4A90-B170-598EB106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5" y="602158"/>
            <a:ext cx="6749315" cy="1669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867355-ABFB-43FF-9D5F-4D075278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11" y="2058845"/>
            <a:ext cx="4300914" cy="26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E7AD0-C42B-42C3-AC54-75AF6B4C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(</a:t>
            </a:r>
            <a:r>
              <a:rPr lang="en-US" altLang="ko-KR" dirty="0" err="1"/>
              <a:t>Kkma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416BCF-8479-4F0D-BE0D-34B77E825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7" y="618716"/>
            <a:ext cx="6721523" cy="16532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E62DE-C2AD-470E-A818-E1A808D1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A78437-9707-4F23-81B1-96CBBD51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088" y="2105544"/>
            <a:ext cx="5073275" cy="26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685F4-FB6C-4830-9930-5F579C39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(</a:t>
            </a:r>
            <a:r>
              <a:rPr lang="en-US" altLang="ko-KR" dirty="0" err="1"/>
              <a:t>Komoran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CA9EE0-E478-4221-9E3E-E635B206D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20" y="588527"/>
            <a:ext cx="6161142" cy="173564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80519-8222-4B93-B74B-229F69C6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86CF6-8243-44BF-AD7B-C50D1AA1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4348"/>
            <a:ext cx="9144000" cy="15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90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9395-0F06-4DB5-AFD0-2A94CA8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(</a:t>
            </a:r>
            <a:r>
              <a:rPr lang="en-US" altLang="ko-KR" dirty="0" err="1"/>
              <a:t>Komoran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B655AC-15CA-42A4-81E2-31861D7E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7" y="602158"/>
            <a:ext cx="5951962" cy="17166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5AD40-93DE-46CF-A032-0E96AD3D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075BB-C89F-4CF8-B56E-3DA6F404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31" y="2148041"/>
            <a:ext cx="3180952" cy="10190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E7034-9AC1-4A5E-9812-4CDC85DF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64" y="3284209"/>
            <a:ext cx="9144000" cy="1430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6BF08-6C2B-46F8-9EB7-4EFF24018545}"/>
              </a:ext>
            </a:extLst>
          </p:cNvPr>
          <p:cNvSpPr txBox="1"/>
          <p:nvPr/>
        </p:nvSpPr>
        <p:spPr>
          <a:xfrm>
            <a:off x="7683815" y="1747931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lib/dic.txt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5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42636-44B1-40CD-9DE8-525912B0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948BD-2C59-4D62-B829-BCF50D4C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</a:p>
          <a:p>
            <a:pPr lvl="1"/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on distributional hypothesis</a:t>
            </a:r>
          </a:p>
          <a:p>
            <a:pPr lvl="1">
              <a:tabLst>
                <a:tab pos="4930775" algn="l"/>
              </a:tabLst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1CBCC-9E24-4C3A-8D19-0C40184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i.imgur.com/jIzcQVU.png">
            <a:extLst>
              <a:ext uri="{FF2B5EF4-FFF2-40B4-BE49-F238E27FC236}">
                <a16:creationId xmlns:a16="http://schemas.microsoft.com/office/drawing/2014/main" id="{3FBCDF97-D302-4C92-A9F8-1C3DB242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8" y="1537725"/>
            <a:ext cx="7498080" cy="2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9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B417-24C6-4154-B901-A756B7DA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, </a:t>
            </a:r>
            <a:r>
              <a:rPr lang="ko-KR" altLang="en-US" dirty="0"/>
              <a:t>인터넷 뉴스 가져오기 </a:t>
            </a:r>
            <a:r>
              <a:rPr lang="en-US" altLang="ko-KR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DCDA4C-DCD6-421B-93D5-4FB488264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565224"/>
            <a:ext cx="8996363" cy="41559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970DD-6513-4D98-B47F-2847379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B417-24C6-4154-B901-A756B7DA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, </a:t>
            </a:r>
            <a:r>
              <a:rPr lang="ko-KR" altLang="en-US" dirty="0"/>
              <a:t>인터넷 뉴스 가져오기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970DD-6513-4D98-B47F-2847379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31</a:t>
            </a:fld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DC0E0D-C4BF-4A60-90DD-329548400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1461627"/>
            <a:ext cx="8996363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C658-2187-453E-8679-FAFCB00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, </a:t>
            </a:r>
            <a:r>
              <a:rPr lang="ko-KR" altLang="en-US" dirty="0"/>
              <a:t>인터넷 뉴스 가져오기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C5883C-6D2E-45C4-8C36-7074AD1B4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83" y="525463"/>
            <a:ext cx="8811396" cy="4235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7D1F9-0CD1-4853-8B3E-367B591C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32</a:t>
            </a:fld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ADBF0B-A612-4E07-9C90-6CA77E61F87D}"/>
              </a:ext>
            </a:extLst>
          </p:cNvPr>
          <p:cNvSpPr/>
          <p:nvPr/>
        </p:nvSpPr>
        <p:spPr>
          <a:xfrm>
            <a:off x="4178105" y="448355"/>
            <a:ext cx="3038621" cy="27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959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C658-2187-453E-8679-FAFCB00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, </a:t>
            </a:r>
            <a:r>
              <a:rPr lang="ko-KR" altLang="en-US" dirty="0"/>
              <a:t>인터넷 뉴스 가져오기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7D1F9-0CD1-4853-8B3E-367B591C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33</a:t>
            </a:fld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C4DDF4F-762A-4962-A9FC-B224F6F7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1058499"/>
            <a:ext cx="8996363" cy="31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10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DEADC-A39B-49BC-9D02-E6C5BCA6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 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704F76-D0AF-4BFD-8529-035AC8ADA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43" y="522585"/>
            <a:ext cx="5521132" cy="5087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EF6EB9-1951-4D6E-90CA-35177C8B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E99C8E-4939-4AA0-B121-C59557EA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8" y="703259"/>
            <a:ext cx="3612968" cy="26049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F06C70-B6E9-40FA-8C76-B1E34D708490}"/>
              </a:ext>
            </a:extLst>
          </p:cNvPr>
          <p:cNvCxnSpPr/>
          <p:nvPr/>
        </p:nvCxnSpPr>
        <p:spPr>
          <a:xfrm>
            <a:off x="151445" y="1062109"/>
            <a:ext cx="88411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0B02BF0-366B-4D3F-AE8E-3042570F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3" y="1139483"/>
            <a:ext cx="5415625" cy="20829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DFF8FD-350C-4919-9568-EB37FC717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698" y="3249964"/>
            <a:ext cx="5788856" cy="150348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73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57D9-0D43-4943-9279-C1AE578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딥러닝 이론 및 소프트웨어 구현</a:t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언어인지 개론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65A9D-7511-4F95-A3E8-CC23E754B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김중헌 교수</a:t>
            </a:r>
            <a:br>
              <a:rPr lang="en-US" altLang="ko-KR" b="1" dirty="0"/>
            </a:br>
            <a:r>
              <a:rPr lang="ko-KR" altLang="en-US" dirty="0"/>
              <a:t>중앙대학교 소프트웨어학부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https://sites.google.com/site/joongheonkim/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joongheon@gmail.com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8959F-516D-4077-ADA4-9BD2CD3171CD}"/>
              </a:ext>
            </a:extLst>
          </p:cNvPr>
          <p:cNvSpPr/>
          <p:nvPr/>
        </p:nvSpPr>
        <p:spPr>
          <a:xfrm>
            <a:off x="4705643" y="3720905"/>
            <a:ext cx="4285957" cy="934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딥러닝기반</a:t>
            </a: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자연어처리 기초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텍스트분석 기초 및 </a:t>
            </a:r>
            <a:r>
              <a:rPr lang="en-US" altLang="ko-KR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KoNLPy</a:t>
            </a:r>
            <a:endParaRPr lang="ko-KR" alt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추천시스템 기초</a:t>
            </a:r>
          </a:p>
        </p:txBody>
      </p:sp>
    </p:spTree>
    <p:extLst>
      <p:ext uri="{BB962C8B-B14F-4D97-AF65-F5344CB8AC3E}">
        <p14:creationId xmlns:p14="http://schemas.microsoft.com/office/powerpoint/2010/main" val="2424548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0F63-71E6-4174-B24D-9A77F5C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 기초</a:t>
            </a:r>
            <a:r>
              <a:rPr lang="en-US" altLang="ko-KR" dirty="0"/>
              <a:t>: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AA298-C559-4A2F-A486-E368B78C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Recommendation System</a:t>
            </a:r>
          </a:p>
          <a:p>
            <a:pPr lvl="1"/>
            <a:r>
              <a:rPr lang="en-US" altLang="ko-KR" dirty="0"/>
              <a:t>Based on the user’s behavior activity, relations, item similarity, and user contexts, realizing the automated estimation of user preferred items.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AC5B9-FA10-47EE-8111-774C7C95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36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D492E3-1558-4706-825D-7DFA5FFE235C}"/>
              </a:ext>
            </a:extLst>
          </p:cNvPr>
          <p:cNvSpPr/>
          <p:nvPr/>
        </p:nvSpPr>
        <p:spPr>
          <a:xfrm>
            <a:off x="3274823" y="2663576"/>
            <a:ext cx="2342271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Behavior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Log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054A5A-2887-411D-98F1-F439BB2E9518}"/>
              </a:ext>
            </a:extLst>
          </p:cNvPr>
          <p:cNvSpPr/>
          <p:nvPr/>
        </p:nvSpPr>
        <p:spPr>
          <a:xfrm>
            <a:off x="780757" y="2117188"/>
            <a:ext cx="1652954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5915BB-D305-4ACF-88AA-502B37ECA2B0}"/>
              </a:ext>
            </a:extLst>
          </p:cNvPr>
          <p:cNvSpPr/>
          <p:nvPr/>
        </p:nvSpPr>
        <p:spPr>
          <a:xfrm>
            <a:off x="780757" y="2854490"/>
            <a:ext cx="1652954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FA4BE8-17B4-4298-B673-D06C16ABB70C}"/>
              </a:ext>
            </a:extLst>
          </p:cNvPr>
          <p:cNvSpPr/>
          <p:nvPr/>
        </p:nvSpPr>
        <p:spPr>
          <a:xfrm>
            <a:off x="780757" y="3659727"/>
            <a:ext cx="1652954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 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5C03AC-40CB-4592-94C8-A7361AB81EE4}"/>
              </a:ext>
            </a:extLst>
          </p:cNvPr>
          <p:cNvSpPr/>
          <p:nvPr/>
        </p:nvSpPr>
        <p:spPr>
          <a:xfrm>
            <a:off x="6570293" y="2114936"/>
            <a:ext cx="1652954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Scores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C36743-E8C5-4C78-8366-9712A557CC27}"/>
              </a:ext>
            </a:extLst>
          </p:cNvPr>
          <p:cNvSpPr/>
          <p:nvPr/>
        </p:nvSpPr>
        <p:spPr>
          <a:xfrm>
            <a:off x="6570293" y="2854490"/>
            <a:ext cx="1652954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2AAE3F-C48A-4E9D-AED5-215D5701A425}"/>
              </a:ext>
            </a:extLst>
          </p:cNvPr>
          <p:cNvSpPr/>
          <p:nvPr/>
        </p:nvSpPr>
        <p:spPr>
          <a:xfrm>
            <a:off x="6570293" y="3659727"/>
            <a:ext cx="1652954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96A5FA-F5C3-4BAA-8E84-A677663A6A19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2433711" y="2391508"/>
            <a:ext cx="841112" cy="729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48E2B6-8428-4386-949F-D1E543D0DCB5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 flipV="1">
            <a:off x="2433711" y="3120776"/>
            <a:ext cx="841112" cy="8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5678CE-3B45-414E-940E-E72BE0FF3354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 flipV="1">
            <a:off x="2433711" y="3120776"/>
            <a:ext cx="841112" cy="813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260619-7A59-49D0-8C62-364C5061776E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5617094" y="2389256"/>
            <a:ext cx="953199" cy="731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EFCDBC-717F-48D0-AA94-29FE8F1E039E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5617094" y="3120776"/>
            <a:ext cx="953199" cy="8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BC3EE4C-022D-48F8-9D05-EEF9FD307339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5617094" y="3120776"/>
            <a:ext cx="953199" cy="813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82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E402A-D73E-4C0D-B1D2-FB7B40C8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CA75F-8169-4A96-91F7-448FF73E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37</a:t>
            </a:fld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2581DA-D9AD-4F07-997C-4253AE5B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Amazon</a:t>
            </a:r>
            <a:r>
              <a:rPr lang="ko-KR" altLang="en-US" dirty="0"/>
              <a:t> </a:t>
            </a:r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A9 </a:t>
            </a:r>
          </a:p>
          <a:p>
            <a:pPr lvl="1"/>
            <a:r>
              <a:rPr lang="en-US" altLang="ko-KR" dirty="0"/>
              <a:t>Personalized Recommendation via Item Similarity DB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0E7E0C-1547-4A1B-A6DA-B7A4391E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44" y="1136901"/>
            <a:ext cx="5480532" cy="34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22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B880-C693-4616-AD82-96B86CEB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 기초</a:t>
            </a:r>
            <a:r>
              <a:rPr lang="en-US" altLang="ko-KR" dirty="0"/>
              <a:t>: Collaborative 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883DB-589D-42C4-9E27-CF4DB38C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Collaborative Filtering (CF)</a:t>
            </a:r>
          </a:p>
          <a:p>
            <a:pPr lvl="1"/>
            <a:r>
              <a:rPr lang="en-US" altLang="ko-KR" dirty="0"/>
              <a:t>Based on the behavior activity log, conducting the mining of purchase patterns</a:t>
            </a:r>
          </a:p>
          <a:p>
            <a:pPr lvl="1"/>
            <a:r>
              <a:rPr lang="en-US" altLang="ko-KR" dirty="0"/>
              <a:t>Measuring the similarity for (</a:t>
            </a:r>
            <a:r>
              <a:rPr lang="en-US" altLang="ko-KR" dirty="0" err="1"/>
              <a:t>i</a:t>
            </a:r>
            <a:r>
              <a:rPr lang="en-US" altLang="ko-KR" dirty="0"/>
              <a:t>) user-to-user, (ii) item-to-item, and (iii) user-to-item</a:t>
            </a:r>
          </a:p>
          <a:p>
            <a:pPr lvl="2"/>
            <a:r>
              <a:rPr lang="en-US" altLang="ko-KR" dirty="0"/>
              <a:t>Similarity measure via </a:t>
            </a:r>
            <a:r>
              <a:rPr lang="en-US" altLang="ko-KR" b="1" dirty="0"/>
              <a:t>cosine similarity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3"/>
            <a:endParaRPr lang="en-US" altLang="ko-KR" b="1" dirty="0"/>
          </a:p>
          <a:p>
            <a:pPr lvl="3"/>
            <a:r>
              <a:rPr lang="en-US" altLang="ko-KR" dirty="0"/>
              <a:t>(Step 1) Check the purchased item</a:t>
            </a:r>
          </a:p>
          <a:p>
            <a:pPr lvl="3"/>
            <a:r>
              <a:rPr lang="en-US" altLang="ko-KR" dirty="0"/>
              <a:t>(Step 2) Find the similar items via the cosine similarity</a:t>
            </a:r>
          </a:p>
          <a:p>
            <a:pPr lvl="3"/>
            <a:r>
              <a:rPr lang="en-US" altLang="ko-KR" dirty="0"/>
              <a:t>(Step 3) Make a recommendation for the similar items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314E4-5021-402A-B397-DB2159D9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8265B-071F-4B6A-871E-42385721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5" y="1985962"/>
            <a:ext cx="4724400" cy="117157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969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B880-C693-4616-AD82-96B86CEB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 기초</a:t>
            </a:r>
            <a:r>
              <a:rPr lang="en-US" altLang="ko-KR" dirty="0"/>
              <a:t>: Collaborative 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883DB-589D-42C4-9E27-CF4DB38C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Collaborative Filtering (CF)</a:t>
            </a:r>
          </a:p>
          <a:p>
            <a:pPr lvl="1"/>
            <a:r>
              <a:rPr lang="en-US" altLang="ko-KR" dirty="0"/>
              <a:t>Pros</a:t>
            </a:r>
          </a:p>
          <a:p>
            <a:pPr lvl="2"/>
            <a:r>
              <a:rPr lang="en-US" altLang="ko-KR" dirty="0"/>
              <a:t>Implementable with small number of information</a:t>
            </a:r>
          </a:p>
          <a:p>
            <a:pPr lvl="2"/>
            <a:r>
              <a:rPr lang="en-US" altLang="ko-KR" dirty="0"/>
              <a:t>Reasonable accuracy are reported in practical applications</a:t>
            </a:r>
          </a:p>
          <a:p>
            <a:pPr lvl="1"/>
            <a:r>
              <a:rPr lang="en-US" altLang="ko-KR" dirty="0"/>
              <a:t>Cons</a:t>
            </a:r>
          </a:p>
          <a:p>
            <a:pPr lvl="2"/>
            <a:r>
              <a:rPr lang="en-US" altLang="ko-KR" dirty="0"/>
              <a:t>Use of low-density high-dimensional vectors</a:t>
            </a:r>
          </a:p>
          <a:p>
            <a:pPr lvl="2"/>
            <a:r>
              <a:rPr lang="en-US" altLang="ko-KR" dirty="0"/>
              <a:t>Scalability issue: handling newly added users/items is not easy with CF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314E4-5021-402A-B397-DB2159D9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EB03-DB64-402C-B23D-36641635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96BA-D635-4267-BC03-544075FC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</a:p>
          <a:p>
            <a:pPr lvl="1"/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on distributional hypothesis</a:t>
            </a:r>
          </a:p>
          <a:p>
            <a:pPr lvl="1">
              <a:tabLst>
                <a:tab pos="4930775" algn="l"/>
              </a:tabLst>
            </a:pP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65298-ECD8-4651-BE4B-04815E85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http://i.imgur.com/oIOihyK.png">
            <a:extLst>
              <a:ext uri="{FF2B5EF4-FFF2-40B4-BE49-F238E27FC236}">
                <a16:creationId xmlns:a16="http://schemas.microsoft.com/office/drawing/2014/main" id="{C7F6CB65-DFAE-4DB8-9395-5A19C3E1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6" y="1612982"/>
            <a:ext cx="6639339" cy="281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ACBB-5B1F-4FFC-8E5C-AFF00412C32C}"/>
              </a:ext>
            </a:extLst>
          </p:cNvPr>
          <p:cNvSpPr/>
          <p:nvPr/>
        </p:nvSpPr>
        <p:spPr>
          <a:xfrm>
            <a:off x="4473832" y="1549586"/>
            <a:ext cx="3824578" cy="2997642"/>
          </a:xfrm>
          <a:prstGeom prst="rect">
            <a:avLst/>
          </a:prstGeom>
          <a:noFill/>
          <a:ln w="38100">
            <a:solidFill>
              <a:srgbClr val="333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10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B880-C693-4616-AD82-96B86CEB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 기초</a:t>
            </a:r>
            <a:r>
              <a:rPr lang="en-US" altLang="ko-KR" dirty="0"/>
              <a:t>: Content-based 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883DB-589D-42C4-9E27-CF4DB38C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Content-based Filtering (CF)</a:t>
            </a:r>
          </a:p>
          <a:p>
            <a:pPr lvl="1"/>
            <a:r>
              <a:rPr lang="en-US" altLang="ko-KR" dirty="0"/>
              <a:t>Recommendation based on item-attributes</a:t>
            </a:r>
          </a:p>
          <a:p>
            <a:pPr lvl="1"/>
            <a:r>
              <a:rPr lang="en-US" altLang="ko-KR" dirty="0"/>
              <a:t>Analyzing the item itself whereas collaborative filtering focuses on user behavior activity logs</a:t>
            </a:r>
          </a:p>
          <a:p>
            <a:pPr lvl="1"/>
            <a:r>
              <a:rPr lang="en-US" altLang="ko-KR" dirty="0"/>
              <a:t>Since item-attribute is the core of this algorithm, conducting item analysis and item-similarity measure is important.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TF-IDF method</a:t>
            </a:r>
            <a:r>
              <a:rPr lang="en-US" altLang="ko-KR" dirty="0">
                <a:sym typeface="Wingdings" panose="05000000000000000000" pitchFamily="2" charset="2"/>
              </a:rPr>
              <a:t> is used.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314E4-5021-402A-B397-DB2159D9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1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B880-C693-4616-AD82-96B86CEB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 기초</a:t>
            </a:r>
            <a:r>
              <a:rPr lang="en-US" altLang="ko-KR" dirty="0"/>
              <a:t>: Collaborative Filtering vs. Content-based 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883DB-589D-42C4-9E27-CF4DB38C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Collaborative Filtering vs. Content-based Filtering (CF)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314E4-5021-402A-B397-DB2159D9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66018-C492-4BFC-9E13-EDD2F718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450"/>
              </p:ext>
            </p:extLst>
          </p:nvPr>
        </p:nvGraphicFramePr>
        <p:xfrm>
          <a:off x="454855" y="1011018"/>
          <a:ext cx="8442960" cy="332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897909384"/>
                    </a:ext>
                  </a:extLst>
                </a:gridCol>
                <a:gridCol w="2814320">
                  <a:extLst>
                    <a:ext uri="{9D8B030D-6E8A-4147-A177-3AD203B41FA5}">
                      <a16:colId xmlns:a16="http://schemas.microsoft.com/office/drawing/2014/main" val="382023161"/>
                    </a:ext>
                  </a:extLst>
                </a:gridCol>
                <a:gridCol w="2814320">
                  <a:extLst>
                    <a:ext uri="{9D8B030D-6E8A-4147-A177-3AD203B41FA5}">
                      <a16:colId xmlns:a16="http://schemas.microsoft.com/office/drawing/2014/main" val="89829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Collaborative Filtering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Content-based Filtering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대부분의 경우 추천성능이 좋음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잠재적인 특징을 고려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보다 다양한 범위의 추천 가능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사용자의  기호를 직접 반영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새로 추가된 아이템도 추천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아직 평가되지 않은 항목은 추천대상으로 발견되기 어려움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초기 사용자에 대해선 </a:t>
                      </a:r>
                      <a:r>
                        <a:rPr lang="ko-KR" altLang="en-US" sz="1400" dirty="0" err="1"/>
                        <a:t>믿을만한</a:t>
                      </a:r>
                      <a:r>
                        <a:rPr lang="ko-KR" altLang="en-US" sz="1400" dirty="0"/>
                        <a:t> 추천이 어려움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명시적으로 표현된 특징만을 다룰 수 있고 질적 부분을 포착하기 어려움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사용자의 선호도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취향을 특정 단어로 표현하기 어려움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추천하는 항목이 비슷한 장르에 머무르는 한계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7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298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41C5-429B-4742-9784-60848DAE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28D06-F7B8-459A-B7B4-E434524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42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59422C-92B1-467F-A7BE-244417278D95}"/>
              </a:ext>
            </a:extLst>
          </p:cNvPr>
          <p:cNvSpPr/>
          <p:nvPr/>
        </p:nvSpPr>
        <p:spPr>
          <a:xfrm>
            <a:off x="474653" y="1025347"/>
            <a:ext cx="4097347" cy="115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다수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사용자의 평가 정보 활용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다양한 범위의 추천 가능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행동로그 등 빅데이터 활용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BE110-F8FC-4F4F-96D2-E1B722316180}"/>
              </a:ext>
            </a:extLst>
          </p:cNvPr>
          <p:cNvSpPr/>
          <p:nvPr/>
        </p:nvSpPr>
        <p:spPr>
          <a:xfrm>
            <a:off x="4777740" y="1025347"/>
            <a:ext cx="4097347" cy="115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Content-based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아이템 설명 정보 활용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적은 데이터로 추천 가능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좁은 범위 추천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FCEF74-EDAE-480E-8FB4-6739E95A8628}"/>
              </a:ext>
            </a:extLst>
          </p:cNvPr>
          <p:cNvSpPr/>
          <p:nvPr/>
        </p:nvSpPr>
        <p:spPr>
          <a:xfrm>
            <a:off x="4777738" y="2640679"/>
            <a:ext cx="4097347" cy="554001"/>
          </a:xfrm>
          <a:prstGeom prst="rect">
            <a:avLst/>
          </a:prstGeom>
          <a:solidFill>
            <a:schemeClr val="bg1"/>
          </a:solidFill>
          <a:ln w="19050">
            <a:solidFill>
              <a:srgbClr val="3333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새로 추가된 아이템 추천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61240-1241-46F1-8384-704F3C80DB60}"/>
              </a:ext>
            </a:extLst>
          </p:cNvPr>
          <p:cNvSpPr/>
          <p:nvPr/>
        </p:nvSpPr>
        <p:spPr>
          <a:xfrm>
            <a:off x="470470" y="2630593"/>
            <a:ext cx="4097347" cy="554001"/>
          </a:xfrm>
          <a:prstGeom prst="rect">
            <a:avLst/>
          </a:prstGeom>
          <a:solidFill>
            <a:schemeClr val="bg1"/>
          </a:solidFill>
          <a:ln w="19050">
            <a:solidFill>
              <a:srgbClr val="3333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다양한 범위 추천 가능</a:t>
            </a:r>
            <a:endParaRPr lang="en-US" altLang="ko-KR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B5EDF3-B73E-4BEE-B468-A1DE1BCBC369}"/>
              </a:ext>
            </a:extLst>
          </p:cNvPr>
          <p:cNvSpPr/>
          <p:nvPr/>
        </p:nvSpPr>
        <p:spPr>
          <a:xfrm>
            <a:off x="474653" y="3704995"/>
            <a:ext cx="8400434" cy="9134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유사성</a:t>
            </a: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잠재요소 등을 고려하여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알고리즘과 </a:t>
            </a:r>
            <a:r>
              <a:rPr lang="ko-KR" alt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딥러닝의</a:t>
            </a:r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특징을 결합한 추천 알고리즘 개발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F562ADE-AA34-4661-9225-7E2E981C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525043"/>
            <a:ext cx="8996516" cy="4235736"/>
          </a:xfrm>
        </p:spPr>
        <p:txBody>
          <a:bodyPr/>
          <a:lstStyle/>
          <a:p>
            <a:r>
              <a:rPr lang="en-US" altLang="ko-KR" dirty="0"/>
              <a:t>Collaborative Filtering vs. Content-based Filtering (CF)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7737A20-4AA2-4819-8D73-B95A0A573B85}"/>
              </a:ext>
            </a:extLst>
          </p:cNvPr>
          <p:cNvSpPr/>
          <p:nvPr/>
        </p:nvSpPr>
        <p:spPr>
          <a:xfrm>
            <a:off x="2281009" y="2294750"/>
            <a:ext cx="484632" cy="277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529E2D0-BCFB-4938-A6F7-3DA1EA5EE494}"/>
              </a:ext>
            </a:extLst>
          </p:cNvPr>
          <p:cNvSpPr/>
          <p:nvPr/>
        </p:nvSpPr>
        <p:spPr>
          <a:xfrm>
            <a:off x="2281009" y="3389651"/>
            <a:ext cx="484632" cy="277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D3CB539-53E0-44B3-A18B-564850E39625}"/>
              </a:ext>
            </a:extLst>
          </p:cNvPr>
          <p:cNvSpPr/>
          <p:nvPr/>
        </p:nvSpPr>
        <p:spPr>
          <a:xfrm>
            <a:off x="6620675" y="2286991"/>
            <a:ext cx="484632" cy="277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A278B0E-78DD-4B1B-889A-56B5C29E583D}"/>
              </a:ext>
            </a:extLst>
          </p:cNvPr>
          <p:cNvSpPr/>
          <p:nvPr/>
        </p:nvSpPr>
        <p:spPr>
          <a:xfrm>
            <a:off x="6620675" y="3381892"/>
            <a:ext cx="484632" cy="277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A6A8D-4DF8-4AD1-BC09-8970F598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BF308-69ED-4611-B684-BB1382B6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</a:p>
          <a:p>
            <a:pPr lvl="1"/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on distributional hypothesis</a:t>
            </a:r>
          </a:p>
          <a:p>
            <a:pPr lvl="1">
              <a:tabLst>
                <a:tab pos="4930775" algn="l"/>
              </a:tabLst>
            </a:pP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CA979-E273-4F1C-853F-9B495A24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http://i.imgur.com/Myf9if3.png">
            <a:extLst>
              <a:ext uri="{FF2B5EF4-FFF2-40B4-BE49-F238E27FC236}">
                <a16:creationId xmlns:a16="http://schemas.microsoft.com/office/drawing/2014/main" id="{BE29FB7F-C3E6-401B-B9AB-65DA0A78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1276818"/>
            <a:ext cx="9144000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2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C3B1-1B6D-4FE3-9473-604D25C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10B4B-DEF0-422F-AAB0-563F7192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encoding?</a:t>
            </a:r>
          </a:p>
          <a:p>
            <a:pPr lvl="1"/>
            <a:r>
              <a:rPr lang="en-US" altLang="ko-KR" dirty="0"/>
              <a:t>Convert text to </a:t>
            </a:r>
            <a:r>
              <a:rPr lang="en-US" altLang="ko-KR" b="1" dirty="0"/>
              <a:t>number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A2F46-C261-4E4C-8D14-5EF57D1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05C6DE-24F8-41F5-9093-1A96E0603E00}"/>
              </a:ext>
            </a:extLst>
          </p:cNvPr>
          <p:cNvSpPr/>
          <p:nvPr/>
        </p:nvSpPr>
        <p:spPr>
          <a:xfrm>
            <a:off x="685957" y="1662079"/>
            <a:ext cx="2464692" cy="2450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Love You</a:t>
            </a:r>
            <a:endParaRPr lang="ko-KR" altLang="en-U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8505A2-D286-4E82-A4A6-87AF6B56D5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5365" y="2145416"/>
          <a:ext cx="414599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2999">
                  <a:extLst>
                    <a:ext uri="{9D8B030D-6E8A-4147-A177-3AD203B41FA5}">
                      <a16:colId xmlns:a16="http://schemas.microsoft.com/office/drawing/2014/main" val="4284579151"/>
                    </a:ext>
                  </a:extLst>
                </a:gridCol>
                <a:gridCol w="2072999">
                  <a:extLst>
                    <a:ext uri="{9D8B030D-6E8A-4147-A177-3AD203B41FA5}">
                      <a16:colId xmlns:a16="http://schemas.microsoft.com/office/drawing/2014/main" val="18083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Unique 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Encoding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6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Thank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8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You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2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Love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7962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921F98-0094-45BB-B221-BBE74937CBEC}"/>
              </a:ext>
            </a:extLst>
          </p:cNvPr>
          <p:cNvSpPr/>
          <p:nvPr/>
        </p:nvSpPr>
        <p:spPr>
          <a:xfrm>
            <a:off x="3513508" y="2642911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1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C3B1-1B6D-4FE3-9473-604D25C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10B4B-DEF0-422F-AAB0-563F7192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one hot encoding?</a:t>
            </a:r>
          </a:p>
          <a:p>
            <a:pPr lvl="1"/>
            <a:r>
              <a:rPr lang="en-US" altLang="ko-KR" dirty="0"/>
              <a:t>Convert text to </a:t>
            </a:r>
            <a:r>
              <a:rPr lang="en-US" altLang="ko-KR" b="1" dirty="0"/>
              <a:t>vector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A2F46-C261-4E4C-8D14-5EF57D1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8505A2-D286-4E82-A4A6-87AF6B56D5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5365" y="2145416"/>
          <a:ext cx="414599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2999">
                  <a:extLst>
                    <a:ext uri="{9D8B030D-6E8A-4147-A177-3AD203B41FA5}">
                      <a16:colId xmlns:a16="http://schemas.microsoft.com/office/drawing/2014/main" val="4284579151"/>
                    </a:ext>
                  </a:extLst>
                </a:gridCol>
                <a:gridCol w="2072999">
                  <a:extLst>
                    <a:ext uri="{9D8B030D-6E8A-4147-A177-3AD203B41FA5}">
                      <a16:colId xmlns:a16="http://schemas.microsoft.com/office/drawing/2014/main" val="18083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Unique 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Encoding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6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Thank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[1,0,0]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8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You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[0,1,0]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2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Love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[0,0,1]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7962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921F98-0094-45BB-B221-BBE74937CBEC}"/>
              </a:ext>
            </a:extLst>
          </p:cNvPr>
          <p:cNvSpPr/>
          <p:nvPr/>
        </p:nvSpPr>
        <p:spPr>
          <a:xfrm>
            <a:off x="3504037" y="2642911"/>
            <a:ext cx="98787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6780DF-7653-4052-BD78-2F8181FF5D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315" y="2145416"/>
          <a:ext cx="30020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520">
                  <a:extLst>
                    <a:ext uri="{9D8B030D-6E8A-4147-A177-3AD203B41FA5}">
                      <a16:colId xmlns:a16="http://schemas.microsoft.com/office/drawing/2014/main" val="878515080"/>
                    </a:ext>
                  </a:extLst>
                </a:gridCol>
                <a:gridCol w="750520">
                  <a:extLst>
                    <a:ext uri="{9D8B030D-6E8A-4147-A177-3AD203B41FA5}">
                      <a16:colId xmlns:a16="http://schemas.microsoft.com/office/drawing/2014/main" val="1596808749"/>
                    </a:ext>
                  </a:extLst>
                </a:gridCol>
                <a:gridCol w="750520">
                  <a:extLst>
                    <a:ext uri="{9D8B030D-6E8A-4147-A177-3AD203B41FA5}">
                      <a16:colId xmlns:a16="http://schemas.microsoft.com/office/drawing/2014/main" val="4070036742"/>
                    </a:ext>
                  </a:extLst>
                </a:gridCol>
                <a:gridCol w="750520">
                  <a:extLst>
                    <a:ext uri="{9D8B030D-6E8A-4147-A177-3AD203B41FA5}">
                      <a16:colId xmlns:a16="http://schemas.microsoft.com/office/drawing/2014/main" val="245957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Thank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Love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04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Thank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1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Love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9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9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C3B1-1B6D-4FE3-9473-604D25C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10B4B-DEF0-422F-AAB0-563F7192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hot encoding</a:t>
            </a:r>
          </a:p>
          <a:p>
            <a:pPr lvl="1"/>
            <a:r>
              <a:rPr lang="en-US" altLang="ko-KR" dirty="0"/>
              <a:t>However,</a:t>
            </a:r>
          </a:p>
          <a:p>
            <a:pPr lvl="2"/>
            <a:r>
              <a:rPr lang="en-US" altLang="ko-KR" dirty="0"/>
              <a:t>One hot encoding does not have </a:t>
            </a:r>
            <a:r>
              <a:rPr lang="en-US" altLang="ko-KR" b="1" dirty="0"/>
              <a:t>similarity</a:t>
            </a:r>
          </a:p>
          <a:p>
            <a:pPr lvl="2"/>
            <a:r>
              <a:rPr lang="en-US" altLang="ko-KR" dirty="0"/>
              <a:t>Every distance is same to each other</a:t>
            </a:r>
          </a:p>
          <a:p>
            <a:pPr lvl="2"/>
            <a:r>
              <a:rPr lang="en-US" altLang="ko-KR" dirty="0"/>
              <a:t>Cosine similarity also 0 since angle is 90 degree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A2F46-C261-4E4C-8D14-5EF57D1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6E45A54-DD13-4F8B-96C7-ADB314B8EA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5365" y="2145416"/>
          <a:ext cx="414599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2999">
                  <a:extLst>
                    <a:ext uri="{9D8B030D-6E8A-4147-A177-3AD203B41FA5}">
                      <a16:colId xmlns:a16="http://schemas.microsoft.com/office/drawing/2014/main" val="4284579151"/>
                    </a:ext>
                  </a:extLst>
                </a:gridCol>
                <a:gridCol w="2072999">
                  <a:extLst>
                    <a:ext uri="{9D8B030D-6E8A-4147-A177-3AD203B41FA5}">
                      <a16:colId xmlns:a16="http://schemas.microsoft.com/office/drawing/2014/main" val="18083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Unique 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Encoding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6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Thank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[1,0,0]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8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You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[0,1,0]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2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Love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[0,0,1]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7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1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C3B1-1B6D-4FE3-9473-604D25C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자연어처리 기초</a:t>
            </a:r>
            <a:r>
              <a:rPr lang="en-US" altLang="ko-KR" dirty="0"/>
              <a:t>: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10B4B-DEF0-422F-AAB0-563F7192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</a:t>
            </a:r>
          </a:p>
          <a:p>
            <a:pPr lvl="1"/>
            <a:r>
              <a:rPr lang="en-US" altLang="ko-KR" dirty="0"/>
              <a:t>Embedding is dense vector with similarity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A2F46-C261-4E4C-8D14-5EF57D1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842644-74BA-42C9-B143-8405BA8760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15230" y="1715811"/>
          <a:ext cx="391353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4513">
                  <a:extLst>
                    <a:ext uri="{9D8B030D-6E8A-4147-A177-3AD203B41FA5}">
                      <a16:colId xmlns:a16="http://schemas.microsoft.com/office/drawing/2014/main" val="2220540910"/>
                    </a:ext>
                  </a:extLst>
                </a:gridCol>
                <a:gridCol w="1304513">
                  <a:extLst>
                    <a:ext uri="{9D8B030D-6E8A-4147-A177-3AD203B41FA5}">
                      <a16:colId xmlns:a16="http://schemas.microsoft.com/office/drawing/2014/main" val="3751311268"/>
                    </a:ext>
                  </a:extLst>
                </a:gridCol>
                <a:gridCol w="1304513">
                  <a:extLst>
                    <a:ext uri="{9D8B030D-6E8A-4147-A177-3AD203B41FA5}">
                      <a16:colId xmlns:a16="http://schemas.microsoft.com/office/drawing/2014/main" val="143803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Unique 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Encoding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Embedding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2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[1,0,0,0]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[1,2]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[0,1,0,0]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[1,3]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84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Queen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[0,0,1,0]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[5,1]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Woman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[0,0,0,1]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[5,2]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4935</TotalTime>
  <Words>1263</Words>
  <Application>Microsoft Office PowerPoint</Application>
  <PresentationFormat>화면 슬라이드 쇼(16:9)</PresentationFormat>
  <Paragraphs>503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Calibri</vt:lpstr>
      <vt:lpstr>Tahoma</vt:lpstr>
      <vt:lpstr>Office Theme</vt:lpstr>
      <vt:lpstr>딥러닝 이론 및 소프트웨어 구현 언어인지 개론</vt:lpstr>
      <vt:lpstr>자연어처리 기초: Topic Modeling (Latent Dirichlet Allocation)</vt:lpstr>
      <vt:lpstr>자연어처리 기초: Word Embedding</vt:lpstr>
      <vt:lpstr>자연어처리 기초: Word Embedding</vt:lpstr>
      <vt:lpstr>자연어처리 기초: Word Embedding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자연어처리 기초: Word2Vec</vt:lpstr>
      <vt:lpstr>딥러닝 이론 및 소프트웨어 구현 언어인지 개론</vt:lpstr>
      <vt:lpstr>텍스트분석 기초</vt:lpstr>
      <vt:lpstr>텍스트분석 기초</vt:lpstr>
      <vt:lpstr>텍스트분석 예제</vt:lpstr>
      <vt:lpstr>텍스트분석 예제</vt:lpstr>
      <vt:lpstr>KoNLPy 소개</vt:lpstr>
      <vt:lpstr>설치법</vt:lpstr>
      <vt:lpstr>KoNLPy (Hannanum)</vt:lpstr>
      <vt:lpstr>KoNLPy (Kkma)</vt:lpstr>
      <vt:lpstr>KoNLPy (Kkma)</vt:lpstr>
      <vt:lpstr>KoNLPy (Komoran)</vt:lpstr>
      <vt:lpstr>KoNLPy (Komoran)</vt:lpstr>
      <vt:lpstr>KoNLPy, 인터넷 뉴스 가져오기 (1)</vt:lpstr>
      <vt:lpstr>KoNLPy, 인터넷 뉴스 가져오기 (1)</vt:lpstr>
      <vt:lpstr>KoNLPy, 인터넷 뉴스 가져오기 (2)</vt:lpstr>
      <vt:lpstr>KoNLPy, 인터넷 뉴스 가져오기 (2)</vt:lpstr>
      <vt:lpstr>Keras 활용</vt:lpstr>
      <vt:lpstr>딥러닝 이론 및 소프트웨어 구현 언어인지 개론</vt:lpstr>
      <vt:lpstr>추천시스템 기초: 정의</vt:lpstr>
      <vt:lpstr>추천 알고리즘 개요</vt:lpstr>
      <vt:lpstr>추천시스템 기초: Collaborative Filtering</vt:lpstr>
      <vt:lpstr>추천시스템 기초: Collaborative Filtering</vt:lpstr>
      <vt:lpstr>추천시스템 기초: Content-based Filtering</vt:lpstr>
      <vt:lpstr>추천시스템 기초: Collaborative Filtering vs. Content-based Filtering</vt:lpstr>
      <vt:lpstr>추천 알고리즘 개요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Joongheon</dc:creator>
  <cp:lastModifiedBy>김중헌</cp:lastModifiedBy>
  <cp:revision>2938</cp:revision>
  <cp:lastPrinted>2017-09-10T05:42:25Z</cp:lastPrinted>
  <dcterms:created xsi:type="dcterms:W3CDTF">2015-11-25T22:37:28Z</dcterms:created>
  <dcterms:modified xsi:type="dcterms:W3CDTF">2018-12-02T10:36:05Z</dcterms:modified>
</cp:coreProperties>
</file>