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1460" r:id="rId2"/>
    <p:sldId id="1698" r:id="rId3"/>
    <p:sldId id="1836" r:id="rId4"/>
    <p:sldId id="1699" r:id="rId5"/>
    <p:sldId id="1700" r:id="rId6"/>
    <p:sldId id="1701" r:id="rId7"/>
    <p:sldId id="1702" r:id="rId8"/>
    <p:sldId id="1703" r:id="rId9"/>
    <p:sldId id="1704" r:id="rId10"/>
    <p:sldId id="1705" r:id="rId11"/>
    <p:sldId id="1706" r:id="rId12"/>
    <p:sldId id="1707" r:id="rId13"/>
    <p:sldId id="1708" r:id="rId14"/>
    <p:sldId id="1709" r:id="rId15"/>
    <p:sldId id="1837" r:id="rId16"/>
    <p:sldId id="1838" r:id="rId17"/>
    <p:sldId id="1712" r:id="rId18"/>
    <p:sldId id="1839" r:id="rId19"/>
    <p:sldId id="1840" r:id="rId20"/>
    <p:sldId id="1715" r:id="rId21"/>
    <p:sldId id="1716" r:id="rId22"/>
  </p:sldIdLst>
  <p:sldSz cx="9144000" cy="5143500" type="screen16x9"/>
  <p:notesSz cx="6797675" cy="9926638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006699"/>
    <a:srgbClr val="003366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94049" autoAdjust="0"/>
  </p:normalViewPr>
  <p:slideViewPr>
    <p:cSldViewPr snapToGrid="0">
      <p:cViewPr varScale="1">
        <p:scale>
          <a:sx n="137" d="100"/>
          <a:sy n="137" d="100"/>
        </p:scale>
        <p:origin x="11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5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90C57-591E-433A-94ED-E214F47D0DE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67819-1F53-4D2F-9C1D-7DB1D968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29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EE472-0E86-4017-831F-5523AFE6B7DD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E9901-20C5-4C09-9346-6397207F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-6349"/>
            <a:ext cx="9144000" cy="501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E76BB3F-EC35-4905-A5EC-4D78F0DCE7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0238" y="1199755"/>
            <a:ext cx="7886700" cy="2064146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2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999"/>
            <a:ext cx="8005425" cy="3893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802076"/>
            <a:ext cx="9144000" cy="341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8999"/>
            <a:ext cx="9144000" cy="389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90" y="525043"/>
            <a:ext cx="8996516" cy="423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E76BB3F-EC35-4905-A5EC-4D78F0DCE7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9144000" cy="513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4835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12700" y="4762440"/>
            <a:ext cx="2329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Professor Joongheon Kim (CSE@CAU)</a:t>
            </a:r>
          </a:p>
          <a:p>
            <a:r>
              <a:rPr lang="en-US" sz="10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http://cau.ac.kr/~joongheon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931567" y="4775140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Learning Basics</a:t>
            </a:r>
          </a:p>
        </p:txBody>
      </p:sp>
    </p:spTree>
    <p:extLst>
      <p:ext uri="{BB962C8B-B14F-4D97-AF65-F5344CB8AC3E}">
        <p14:creationId xmlns:p14="http://schemas.microsoft.com/office/powerpoint/2010/main" val="101054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ongheon@cau.ac.kr" TargetMode="External"/><Relationship Id="rId2" Type="http://schemas.openxmlformats.org/officeDocument/2006/relationships/hyperlink" Target="http://prof.cau.ac.kr/~joonghe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oongheon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.emf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757D9-0D43-4943-9279-C1AE5787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Deep Learning Basics</a:t>
            </a:r>
            <a:b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Machine Learning Review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Support Vector Machine (SVM)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65A9D-7511-4F95-A3E8-CC23E754B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Dr. Joongheon Kim</a:t>
            </a:r>
            <a:br>
              <a:rPr lang="en-US" altLang="ko-KR" b="1" dirty="0"/>
            </a:br>
            <a:r>
              <a:rPr lang="en-US" altLang="ko-KR" dirty="0"/>
              <a:t>School of Computer Science and Engineering, Chung-Ang University, Seoul, Korea</a:t>
            </a:r>
            <a:br>
              <a:rPr lang="en-US" altLang="ko-KR" dirty="0"/>
            </a:br>
            <a:r>
              <a:rPr lang="en-US" altLang="ko-KR" dirty="0"/>
              <a:t>URL: </a:t>
            </a:r>
            <a:r>
              <a:rPr lang="en-US" altLang="ko-KR" dirty="0">
                <a:hlinkClick r:id="rId2"/>
              </a:rPr>
              <a:t>http://prof.cau.ac.kr/~joongheon</a:t>
            </a:r>
            <a:br>
              <a:rPr lang="en-US" altLang="ko-KR" dirty="0"/>
            </a:br>
            <a:r>
              <a:rPr lang="en-US" altLang="ko-KR" dirty="0"/>
              <a:t>E-mail: </a:t>
            </a:r>
            <a:r>
              <a:rPr lang="en-US" altLang="ko-KR" dirty="0">
                <a:hlinkClick r:id="rId3"/>
              </a:rPr>
              <a:t>joongheon@cau.ac.kr</a:t>
            </a:r>
            <a:r>
              <a:rPr lang="en-US" altLang="ko-KR" dirty="0"/>
              <a:t> ; </a:t>
            </a:r>
            <a:r>
              <a:rPr lang="en-US" altLang="ko-KR" dirty="0">
                <a:hlinkClick r:id="rId4"/>
              </a:rPr>
              <a:t>joongheon@gmail.com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96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 (Outline)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Support Vector Machine (SVM)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Main Idea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Hyperplane in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-Dimensional Space</a:t>
                </a:r>
              </a:p>
              <a:p>
                <a:pPr lvl="1"/>
                <a:r>
                  <a:rPr lang="en-US" altLang="ko-KR" b="1" u="sng" dirty="0">
                    <a:solidFill>
                      <a:schemeClr val="tx1"/>
                    </a:solidFill>
                  </a:rPr>
                  <a:t>Brief Introduction to Optimization for SVM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SVM for Classification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6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95" y="2365065"/>
            <a:ext cx="3940838" cy="23306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Brief Introduction to Optimization for Support Vector Machine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Now, we understand</a:t>
            </a:r>
          </a:p>
          <a:p>
            <a:pPr lvl="1"/>
            <a:r>
              <a:rPr lang="en-US" altLang="ko-KR" dirty="0"/>
              <a:t>How to represent data (</a:t>
            </a:r>
            <a:r>
              <a:rPr lang="en-US" altLang="ko-KR" u="sng" dirty="0"/>
              <a:t>vectors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How to define a linear decision surface (</a:t>
            </a:r>
            <a:r>
              <a:rPr lang="en-US" altLang="ko-KR" u="sng" dirty="0"/>
              <a:t>hyperplane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We need to understand</a:t>
            </a:r>
          </a:p>
          <a:p>
            <a:pPr lvl="1"/>
            <a:r>
              <a:rPr lang="en-US" altLang="ko-KR" dirty="0"/>
              <a:t>How to efficiently compute the hyperplane that separates two classes with the largest </a:t>
            </a:r>
            <a:r>
              <a:rPr lang="en-US" altLang="ko-KR" u="sng" dirty="0"/>
              <a:t>gap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63087" y="3258840"/>
            <a:ext cx="356134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to understand the basics of relevant optimization 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F9447-1A29-43FE-B6AE-3E817322AD50}"/>
              </a:ext>
            </a:extLst>
          </p:cNvPr>
          <p:cNvSpPr txBox="1"/>
          <p:nvPr/>
        </p:nvSpPr>
        <p:spPr>
          <a:xfrm>
            <a:off x="1777992" y="2433250"/>
            <a:ext cx="6591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Shape</a:t>
            </a:r>
            <a:endParaRPr lang="ko-KR" altLang="en-US" sz="1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F9C42-6E83-4459-8CE1-B0EA07B66347}"/>
              </a:ext>
            </a:extLst>
          </p:cNvPr>
          <p:cNvSpPr txBox="1"/>
          <p:nvPr/>
        </p:nvSpPr>
        <p:spPr>
          <a:xfrm>
            <a:off x="5235167" y="4460633"/>
            <a:ext cx="5902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</a:t>
            </a:r>
            <a:endParaRPr lang="ko-KR" altLang="en-US" sz="1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2BBCC-D57C-48AF-9A71-596E841E9714}"/>
              </a:ext>
            </a:extLst>
          </p:cNvPr>
          <p:cNvSpPr txBox="1"/>
          <p:nvPr/>
        </p:nvSpPr>
        <p:spPr>
          <a:xfrm>
            <a:off x="3981007" y="4289942"/>
            <a:ext cx="97975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Apple    </a:t>
            </a:r>
            <a:endParaRPr lang="ko-KR" altLang="en-US" sz="1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3CE09-C786-44C1-AE05-EE807E1DAE05}"/>
              </a:ext>
            </a:extLst>
          </p:cNvPr>
          <p:cNvSpPr txBox="1"/>
          <p:nvPr/>
        </p:nvSpPr>
        <p:spPr>
          <a:xfrm>
            <a:off x="2376043" y="4290909"/>
            <a:ext cx="116410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Banana    </a:t>
            </a:r>
            <a:endParaRPr lang="ko-KR" altLang="en-US" sz="1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3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Brief Introduction to Optimization for Support Vector Machine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Convex Functions</a:t>
            </a:r>
          </a:p>
          <a:p>
            <a:pPr lvl="1"/>
            <a:r>
              <a:rPr lang="en-US" altLang="ko-KR" dirty="0"/>
              <a:t>A function is called convex if the function lies below the straight line segment connecting two points, for any two points in the interval.</a:t>
            </a:r>
          </a:p>
          <a:p>
            <a:pPr lvl="1"/>
            <a:r>
              <a:rPr lang="en-US" altLang="ko-KR" dirty="0"/>
              <a:t>Property: Any local minimum is a global minimum.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13466" y="1829228"/>
            <a:ext cx="8366640" cy="279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36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Brief Introduction to Optimization for Support Vector Machine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Quadratic programming (QP)</a:t>
            </a:r>
          </a:p>
          <a:p>
            <a:pPr lvl="1"/>
            <a:r>
              <a:rPr lang="en-US" altLang="ko-KR" dirty="0"/>
              <a:t>Quadratic programming (QP) is a special optimization problem: the function to optimize (objective) is quadratic, subject to linear constraints.</a:t>
            </a:r>
          </a:p>
          <a:p>
            <a:pPr lvl="1"/>
            <a:r>
              <a:rPr lang="en-US" altLang="ko-KR" dirty="0"/>
              <a:t>Convex QP problems have convex objective functions.</a:t>
            </a:r>
          </a:p>
          <a:p>
            <a:pPr lvl="1"/>
            <a:r>
              <a:rPr lang="en-US" altLang="ko-KR" dirty="0"/>
              <a:t>These problems can be solved easily and efficiently by greedy algorithms (because every local minimum is a global minimum).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1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12047" y="1208395"/>
            <a:ext cx="7293378" cy="13499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24433" y="1669805"/>
            <a:ext cx="914400" cy="5852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08760" y="1669804"/>
            <a:ext cx="1796796" cy="5852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Brief Introduction to Optimization for Support Vector Machine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Quadratic programming (QP)</a:t>
            </a:r>
          </a:p>
          <a:p>
            <a:pPr lvl="1"/>
            <a:r>
              <a:rPr lang="en-US" altLang="ko-KR" dirty="0"/>
              <a:t>[Example], Constrained Optimization, i.e., </a:t>
            </a:r>
            <a:r>
              <a:rPr lang="en-US" altLang="ko-KR" b="1" dirty="0"/>
              <a:t>Lagrange Multiplier</a:t>
            </a:r>
            <a:r>
              <a:rPr lang="en-US" altLang="ko-KR" dirty="0"/>
              <a:t> is required.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06906" y="1244410"/>
                <a:ext cx="229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Consider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8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06" y="1244410"/>
                <a:ext cx="229851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387" t="-1967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06906" y="1690430"/>
                <a:ext cx="4898649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Minimize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1800" dirty="0">
                    <a:latin typeface="Tahoma" panose="020B0604030504040204" pitchFamily="34" charset="0"/>
                    <a:cs typeface="Tahoma" panose="020B0604030504040204" pitchFamily="34" charset="0"/>
                  </a:rPr>
                  <a:t>   </a:t>
                </a:r>
                <a:r>
                  <a:rPr lang="en-US" altLang="ko-KR" sz="1800" dirty="0">
                    <a:latin typeface="Tahoma" panose="020B0604030504040204" pitchFamily="34" charset="0"/>
                    <a:cs typeface="Tahoma" panose="020B0604030504040204" pitchFamily="34" charset="0"/>
                  </a:rPr>
                  <a:t>subject to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−1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≥0</m:t>
                    </m:r>
                  </m:oMath>
                </a14:m>
                <a:endParaRPr lang="ko-KR" altLang="en-US" sz="18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06" y="1690430"/>
                <a:ext cx="4898649" cy="483466"/>
              </a:xfrm>
              <a:prstGeom prst="rect">
                <a:avLst/>
              </a:prstGeom>
              <a:blipFill rotWithShape="0">
                <a:blip r:embed="rId3"/>
                <a:stretch>
                  <a:fillRect l="-1121" t="-5000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1706260" y="2250584"/>
            <a:ext cx="1739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Quadratic Objective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04632" y="2250583"/>
            <a:ext cx="1605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Constraints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2047" y="2887479"/>
            <a:ext cx="7293378" cy="13499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24432" y="3348889"/>
            <a:ext cx="1374418" cy="5852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72310" y="3348888"/>
            <a:ext cx="1796796" cy="5852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06906" y="2923494"/>
                <a:ext cx="229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Consider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8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06" y="2923494"/>
                <a:ext cx="229851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87" t="-2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06906" y="3369514"/>
                <a:ext cx="5453737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Minimize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sz="1800" dirty="0">
                    <a:latin typeface="Tahoma" panose="020B0604030504040204" pitchFamily="34" charset="0"/>
                    <a:cs typeface="Tahoma" panose="020B0604030504040204" pitchFamily="34" charset="0"/>
                  </a:rPr>
                  <a:t>   </a:t>
                </a:r>
                <a:r>
                  <a:rPr lang="en-US" altLang="ko-KR" sz="1800" dirty="0">
                    <a:latin typeface="Tahoma" panose="020B0604030504040204" pitchFamily="34" charset="0"/>
                    <a:cs typeface="Tahoma" panose="020B0604030504040204" pitchFamily="34" charset="0"/>
                  </a:rPr>
                  <a:t>subject to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−1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≥0</m:t>
                    </m:r>
                  </m:oMath>
                </a14:m>
                <a:endParaRPr lang="ko-KR" altLang="en-US" sz="18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06" y="3369514"/>
                <a:ext cx="5453737" cy="483466"/>
              </a:xfrm>
              <a:prstGeom prst="rect">
                <a:avLst/>
              </a:prstGeom>
              <a:blipFill rotWithShape="0">
                <a:blip r:embed="rId5"/>
                <a:stretch>
                  <a:fillRect l="-1007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1947560" y="3929668"/>
            <a:ext cx="1739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Quadratic Objective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768182" y="3929667"/>
            <a:ext cx="1605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Constraints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92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 (Outline)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Support Vector Machine (SVM)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Main Idea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Hyperplane in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-Dimensional Space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Brief Introduction to Optimization for SVM</a:t>
                </a:r>
              </a:p>
              <a:p>
                <a:pPr lvl="1"/>
                <a:r>
                  <a:rPr lang="en-US" altLang="ko-KR" b="1" u="sng" dirty="0">
                    <a:solidFill>
                      <a:schemeClr val="tx1"/>
                    </a:solidFill>
                  </a:rPr>
                  <a:t>SVM for Classification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3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for Classification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SVM for Classification</a:t>
            </a:r>
          </a:p>
          <a:p>
            <a:pPr lvl="1"/>
            <a:r>
              <a:rPr lang="en-US" altLang="ko-KR" dirty="0"/>
              <a:t>(Case 1) Linearly Separable Data; Hard-Margin Linear SVM</a:t>
            </a:r>
          </a:p>
          <a:p>
            <a:pPr lvl="1"/>
            <a:r>
              <a:rPr lang="en-US" altLang="ko-KR" dirty="0"/>
              <a:t>(Case 2) Not Linearly Separable Data; Soft-Margin Linear SVM</a:t>
            </a:r>
          </a:p>
          <a:p>
            <a:pPr lvl="1"/>
            <a:r>
              <a:rPr lang="en-US" altLang="ko-KR" dirty="0"/>
              <a:t>(Case 3) Not Linearly Separable Data; Kernel Trick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7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for Classification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(Case 1) Linearly Separable Data; Hard-Margin Linear SVM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18" y="953466"/>
            <a:ext cx="3823439" cy="26993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58870" y="1038154"/>
            <a:ext cx="456512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Want to find a classifier (hyperplane) to separate negative instances from the positive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infinite number of such hyperplanes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SVMs finds the hyperplane that maximizes the gap between data points on the boundaries (so-called support vectors).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points on the boundaries are not informative (e.g., due to noise), SVMs will not do well.</a:t>
            </a:r>
          </a:p>
        </p:txBody>
      </p:sp>
    </p:spTree>
    <p:extLst>
      <p:ext uri="{BB962C8B-B14F-4D97-AF65-F5344CB8AC3E}">
        <p14:creationId xmlns:p14="http://schemas.microsoft.com/office/powerpoint/2010/main" val="1608340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for Classification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(Case 1) Linearly Separable Data; Hard-Margin Linear SVM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358870" y="1038154"/>
                <a:ext cx="4565123" cy="32382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gap is distance between two parallel hyperplanes:</a:t>
                </a:r>
                <a:b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</m:acc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=−1</m:t>
                    </m:r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=+1</m:t>
                    </m:r>
                  </m:oMath>
                </a14:m>
                <a:endParaRPr lang="en-US" altLang="ko-K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Now, we know that </a:t>
                </a:r>
                <a:b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𝐷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𝐷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Since we have to maximize the gap, we have to 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Or equivalently, we have to minimize </a:t>
                </a:r>
                <a:b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870" y="1038154"/>
                <a:ext cx="4565123" cy="3238259"/>
              </a:xfrm>
              <a:prstGeom prst="rect">
                <a:avLst/>
              </a:prstGeom>
              <a:blipFill rotWithShape="0">
                <a:blip r:embed="rId2"/>
                <a:stretch>
                  <a:fillRect l="-666" t="-749" r="-5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394123" y="1328588"/>
            <a:ext cx="3817540" cy="27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3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for Classification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(Case 1) Linearly Separable Data; Hard-Margin Linear SVM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358870" y="1038154"/>
                <a:ext cx="4565123" cy="29764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addition, we need to impose constrains that all instances are correctly classified. In our case, </a:t>
                </a:r>
                <a:b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</m:acc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𝑏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≤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−1</m:t>
                    </m:r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=−1</m:t>
                    </m:r>
                  </m:oMath>
                </a14:m>
                <a:b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𝑏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</m:t>
                    </m:r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</m:t>
                    </m:r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., i.e.,</a:t>
                </a:r>
                <a:b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≥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</m:t>
                    </m:r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endParaRPr lang="en-US" altLang="ko-K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summary,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subject to </a:t>
                </a:r>
                <a:b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≥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</m:t>
                    </m:r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=1,⋯,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𝑁</m:t>
                    </m:r>
                  </m:oMath>
                </a14:m>
                <a:endParaRPr lang="en-US" altLang="ko-K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870" y="1038154"/>
                <a:ext cx="4565123" cy="2976456"/>
              </a:xfrm>
              <a:prstGeom prst="rect">
                <a:avLst/>
              </a:prstGeom>
              <a:blipFill rotWithShape="0">
                <a:blip r:embed="rId2"/>
                <a:stretch>
                  <a:fillRect l="-932" t="-815" b="-18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394123" y="1328588"/>
            <a:ext cx="3817540" cy="27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(Outline)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Support Vector Machine (SVM)</a:t>
                </a:r>
              </a:p>
              <a:p>
                <a:pPr lvl="1"/>
                <a:r>
                  <a:rPr lang="en-US" altLang="ko-KR" b="1" u="sng" dirty="0">
                    <a:solidFill>
                      <a:schemeClr val="tx1"/>
                    </a:solidFill>
                  </a:rPr>
                  <a:t>Main Idea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Hyperplane in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-Dimensional Space</a:t>
                </a:r>
              </a:p>
              <a:p>
                <a:pPr lvl="1"/>
                <a:r>
                  <a:rPr lang="en-US" altLang="ko-KR" dirty="0"/>
                  <a:t>Brief Introduction to Optimization for SVM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SVM for Classification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2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for Classification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(Case 2) Not Linearly Separable Data; Soft-Margin Linear SVM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5" y="960588"/>
            <a:ext cx="2755966" cy="20018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83510" y="960588"/>
            <a:ext cx="530329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if the data is not linearly separable? E.g., there are outliers or noisy measurements, or the data is slightly non-linear.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383510" y="2103588"/>
                <a:ext cx="5303290" cy="2422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8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Approach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Assign a </a:t>
                </a:r>
                <a:r>
                  <a:rPr lang="en-US" altLang="ko-KR" sz="1800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slack variable</a:t>
                </a:r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to each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0</m:t>
                    </m:r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which can be thought of distance from the separating hyperplane if an instance is misclassified and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0</m:t>
                    </m:r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otherwise.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 dirty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subject to </a:t>
                </a:r>
                <a:b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≥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1800" i="1" dirty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𝜉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=1,⋯,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𝑁</m:t>
                    </m:r>
                  </m:oMath>
                </a14:m>
                <a:endParaRPr lang="en-US" altLang="ko-K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510" y="2103588"/>
                <a:ext cx="5303290" cy="2422458"/>
              </a:xfrm>
              <a:prstGeom prst="rect">
                <a:avLst/>
              </a:prstGeom>
              <a:blipFill rotWithShape="0">
                <a:blip r:embed="rId3"/>
                <a:stretch>
                  <a:fillRect l="-803" t="-1003" r="-229" b="-250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20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for Classification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(Case 3) Not Linearly Separable Data; Kernel Trick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339" y="967741"/>
            <a:ext cx="4132251" cy="7129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is not linearly separable in the </a:t>
            </a:r>
            <a:r>
              <a:rPr lang="en-US" altLang="ko-KR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space</a:t>
            </a:r>
            <a:endParaRPr lang="ko-KR" altLang="en-US" sz="2000" u="sng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7592" y="967740"/>
            <a:ext cx="4352588" cy="7129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is linearly separable in the </a:t>
            </a:r>
            <a:r>
              <a:rPr lang="en-US" altLang="ko-KR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space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obtained by a kernel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D2149429-1923-4A3F-852B-EA2F785E98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75378" y="1819938"/>
            <a:ext cx="7211060" cy="2864625"/>
          </a:xfrm>
          <a:prstGeom prst="rect">
            <a:avLst/>
          </a:prstGeom>
        </p:spPr>
      </p:pic>
      <p:sp>
        <p:nvSpPr>
          <p:cNvPr id="10" name="오른쪽 화살표 5">
            <a:extLst>
              <a:ext uri="{FF2B5EF4-FFF2-40B4-BE49-F238E27FC236}">
                <a16:creationId xmlns:a16="http://schemas.microsoft.com/office/drawing/2014/main" id="{C6D5FB57-AB91-40C5-BD67-B996080F94BD}"/>
              </a:ext>
            </a:extLst>
          </p:cNvPr>
          <p:cNvSpPr/>
          <p:nvPr/>
        </p:nvSpPr>
        <p:spPr>
          <a:xfrm>
            <a:off x="3667777" y="2556252"/>
            <a:ext cx="1203960" cy="1051560"/>
          </a:xfrm>
          <a:prstGeom prst="rightArrow">
            <a:avLst>
              <a:gd name="adj1" fmla="val 80435"/>
              <a:gd name="adj2" fmla="val 2463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Kernel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Trick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651A0-6CCE-48C6-BC97-09F13A3117F9}"/>
              </a:ext>
            </a:extLst>
          </p:cNvPr>
          <p:cNvSpPr txBox="1"/>
          <p:nvPr/>
        </p:nvSpPr>
        <p:spPr>
          <a:xfrm>
            <a:off x="990975" y="1803433"/>
            <a:ext cx="62068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Shape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CBFF3-4F59-408F-97FB-E7D1EB99F0CD}"/>
              </a:ext>
            </a:extLst>
          </p:cNvPr>
          <p:cNvSpPr txBox="1"/>
          <p:nvPr/>
        </p:nvSpPr>
        <p:spPr>
          <a:xfrm>
            <a:off x="3953558" y="4386998"/>
            <a:ext cx="55656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CAA344-AC63-4BC3-B351-2F37701401E0}"/>
              </a:ext>
            </a:extLst>
          </p:cNvPr>
          <p:cNvSpPr txBox="1"/>
          <p:nvPr/>
        </p:nvSpPr>
        <p:spPr>
          <a:xfrm>
            <a:off x="2985861" y="3847405"/>
            <a:ext cx="6559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Cherry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B7135-47BC-49F0-AF1C-3E26A6E14AF3}"/>
              </a:ext>
            </a:extLst>
          </p:cNvPr>
          <p:cNvSpPr txBox="1"/>
          <p:nvPr/>
        </p:nvSpPr>
        <p:spPr>
          <a:xfrm>
            <a:off x="2414300" y="2388553"/>
            <a:ext cx="70884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Apple 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E4FBA-8436-4A43-BC15-BD023F24B75C}"/>
              </a:ext>
            </a:extLst>
          </p:cNvPr>
          <p:cNvSpPr txBox="1"/>
          <p:nvPr/>
        </p:nvSpPr>
        <p:spPr>
          <a:xfrm>
            <a:off x="5432317" y="2402513"/>
            <a:ext cx="583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Apple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A37933-084D-4D8F-AAA1-A8DCC46A2B11}"/>
              </a:ext>
            </a:extLst>
          </p:cNvPr>
          <p:cNvSpPr txBox="1"/>
          <p:nvPr/>
        </p:nvSpPr>
        <p:spPr>
          <a:xfrm>
            <a:off x="2366818" y="2329542"/>
            <a:ext cx="22153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ko-KR" altLang="en-US" sz="1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7E211-A8F4-42CC-A358-75D286644AEB}"/>
              </a:ext>
            </a:extLst>
          </p:cNvPr>
          <p:cNvSpPr txBox="1"/>
          <p:nvPr/>
        </p:nvSpPr>
        <p:spPr>
          <a:xfrm>
            <a:off x="7357532" y="3463047"/>
            <a:ext cx="6559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Cherry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C87ED-4E40-4915-8FBA-1791D07B2B71}"/>
              </a:ext>
            </a:extLst>
          </p:cNvPr>
          <p:cNvSpPr txBox="1"/>
          <p:nvPr/>
        </p:nvSpPr>
        <p:spPr>
          <a:xfrm>
            <a:off x="4703741" y="1968120"/>
            <a:ext cx="47481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1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can we classify the give data?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243259" y="1096022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090859" y="4448822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7" name="Oval 17"/>
          <p:cNvSpPr>
            <a:spLocks noChangeAspect="1" noChangeArrowheads="1"/>
          </p:cNvSpPr>
          <p:nvPr/>
        </p:nvSpPr>
        <p:spPr bwMode="auto">
          <a:xfrm>
            <a:off x="2370384" y="3918597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Oval 18"/>
          <p:cNvSpPr>
            <a:spLocks noChangeAspect="1" noChangeArrowheads="1"/>
          </p:cNvSpPr>
          <p:nvPr/>
        </p:nvSpPr>
        <p:spPr bwMode="auto">
          <a:xfrm>
            <a:off x="1138484" y="2789885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Oval 19"/>
          <p:cNvSpPr>
            <a:spLocks noChangeAspect="1" noChangeArrowheads="1"/>
          </p:cNvSpPr>
          <p:nvPr/>
        </p:nvSpPr>
        <p:spPr bwMode="auto">
          <a:xfrm>
            <a:off x="2992684" y="1700860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20"/>
          <p:cNvSpPr>
            <a:spLocks noChangeAspect="1" noChangeArrowheads="1"/>
          </p:cNvSpPr>
          <p:nvPr/>
        </p:nvSpPr>
        <p:spPr bwMode="auto">
          <a:xfrm>
            <a:off x="3056184" y="2521597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21"/>
          <p:cNvSpPr>
            <a:spLocks noChangeAspect="1" noChangeArrowheads="1"/>
          </p:cNvSpPr>
          <p:nvPr/>
        </p:nvSpPr>
        <p:spPr bwMode="auto">
          <a:xfrm>
            <a:off x="2062409" y="1550047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Oval 22"/>
          <p:cNvSpPr>
            <a:spLocks noChangeAspect="1" noChangeArrowheads="1"/>
          </p:cNvSpPr>
          <p:nvPr/>
        </p:nvSpPr>
        <p:spPr bwMode="auto">
          <a:xfrm>
            <a:off x="2538659" y="2620022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Oval 23"/>
          <p:cNvSpPr>
            <a:spLocks noChangeAspect="1" noChangeArrowheads="1"/>
          </p:cNvSpPr>
          <p:nvPr/>
        </p:nvSpPr>
        <p:spPr bwMode="auto">
          <a:xfrm>
            <a:off x="1700459" y="2010422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Oval 24"/>
          <p:cNvSpPr>
            <a:spLocks noChangeAspect="1" noChangeArrowheads="1"/>
          </p:cNvSpPr>
          <p:nvPr/>
        </p:nvSpPr>
        <p:spPr bwMode="auto">
          <a:xfrm>
            <a:off x="3757859" y="3001022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Oval 25"/>
          <p:cNvSpPr>
            <a:spLocks noChangeAspect="1" noChangeArrowheads="1"/>
          </p:cNvSpPr>
          <p:nvPr/>
        </p:nvSpPr>
        <p:spPr bwMode="auto">
          <a:xfrm rot="20481726">
            <a:off x="2540247" y="3329635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Oval 26"/>
          <p:cNvSpPr>
            <a:spLocks noChangeAspect="1" noChangeArrowheads="1"/>
          </p:cNvSpPr>
          <p:nvPr/>
        </p:nvSpPr>
        <p:spPr bwMode="auto">
          <a:xfrm rot="20481726">
            <a:off x="4656384" y="2115197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Oval 27"/>
          <p:cNvSpPr>
            <a:spLocks noChangeAspect="1" noChangeArrowheads="1"/>
          </p:cNvSpPr>
          <p:nvPr/>
        </p:nvSpPr>
        <p:spPr bwMode="auto">
          <a:xfrm rot="20481726">
            <a:off x="3948359" y="343123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Oval 28"/>
          <p:cNvSpPr>
            <a:spLocks noChangeAspect="1" noChangeArrowheads="1"/>
          </p:cNvSpPr>
          <p:nvPr/>
        </p:nvSpPr>
        <p:spPr bwMode="auto">
          <a:xfrm rot="20481726">
            <a:off x="1776659" y="1553222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Oval 29"/>
          <p:cNvSpPr>
            <a:spLocks noChangeAspect="1" noChangeArrowheads="1"/>
          </p:cNvSpPr>
          <p:nvPr/>
        </p:nvSpPr>
        <p:spPr bwMode="auto">
          <a:xfrm rot="20481726">
            <a:off x="3364159" y="2470797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Oval 30"/>
          <p:cNvSpPr>
            <a:spLocks noChangeAspect="1" noChangeArrowheads="1"/>
          </p:cNvSpPr>
          <p:nvPr/>
        </p:nvSpPr>
        <p:spPr bwMode="auto">
          <a:xfrm rot="20481726">
            <a:off x="4519859" y="3382022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Oval 31"/>
          <p:cNvSpPr>
            <a:spLocks noChangeAspect="1" noChangeArrowheads="1"/>
          </p:cNvSpPr>
          <p:nvPr/>
        </p:nvSpPr>
        <p:spPr bwMode="auto">
          <a:xfrm rot="20481726">
            <a:off x="1767134" y="2526360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Oval 32"/>
          <p:cNvSpPr>
            <a:spLocks noChangeAspect="1" noChangeArrowheads="1"/>
          </p:cNvSpPr>
          <p:nvPr/>
        </p:nvSpPr>
        <p:spPr bwMode="auto">
          <a:xfrm rot="5895381">
            <a:off x="2519609" y="1943747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Oval 33"/>
          <p:cNvSpPr>
            <a:spLocks noChangeAspect="1" noChangeArrowheads="1"/>
          </p:cNvSpPr>
          <p:nvPr/>
        </p:nvSpPr>
        <p:spPr bwMode="auto">
          <a:xfrm rot="5895381">
            <a:off x="2788690" y="4128941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Oval 34"/>
          <p:cNvSpPr>
            <a:spLocks noChangeAspect="1" noChangeArrowheads="1"/>
          </p:cNvSpPr>
          <p:nvPr/>
        </p:nvSpPr>
        <p:spPr bwMode="auto">
          <a:xfrm rot="5895381">
            <a:off x="1767134" y="2985147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Oval 35"/>
          <p:cNvSpPr>
            <a:spLocks noChangeAspect="1" noChangeArrowheads="1"/>
          </p:cNvSpPr>
          <p:nvPr/>
        </p:nvSpPr>
        <p:spPr bwMode="auto">
          <a:xfrm rot="5895381">
            <a:off x="2995859" y="1280172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Oval 36"/>
          <p:cNvSpPr>
            <a:spLocks noChangeAspect="1" noChangeArrowheads="1"/>
          </p:cNvSpPr>
          <p:nvPr/>
        </p:nvSpPr>
        <p:spPr bwMode="auto">
          <a:xfrm rot="5895381">
            <a:off x="3957091" y="3030391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Oval 37"/>
          <p:cNvSpPr>
            <a:spLocks noChangeAspect="1" noChangeArrowheads="1"/>
          </p:cNvSpPr>
          <p:nvPr/>
        </p:nvSpPr>
        <p:spPr bwMode="auto">
          <a:xfrm rot="5895381">
            <a:off x="3022847" y="2966097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 rot="5895381">
            <a:off x="4272209" y="2251722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Oval 39"/>
          <p:cNvSpPr>
            <a:spLocks noChangeAspect="1" noChangeArrowheads="1"/>
          </p:cNvSpPr>
          <p:nvPr/>
        </p:nvSpPr>
        <p:spPr bwMode="auto">
          <a:xfrm rot="5895381">
            <a:off x="1740147" y="1232547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Oval 40"/>
          <p:cNvSpPr>
            <a:spLocks noChangeAspect="1" noChangeArrowheads="1"/>
          </p:cNvSpPr>
          <p:nvPr/>
        </p:nvSpPr>
        <p:spPr bwMode="auto">
          <a:xfrm rot="5895381">
            <a:off x="3913434" y="2159647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Oval 41"/>
          <p:cNvSpPr>
            <a:spLocks noChangeAspect="1" noChangeArrowheads="1"/>
          </p:cNvSpPr>
          <p:nvPr/>
        </p:nvSpPr>
        <p:spPr bwMode="auto">
          <a:xfrm rot="5895381">
            <a:off x="3769766" y="3605066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Oval 42"/>
          <p:cNvSpPr>
            <a:spLocks noChangeAspect="1" noChangeArrowheads="1"/>
          </p:cNvSpPr>
          <p:nvPr/>
        </p:nvSpPr>
        <p:spPr bwMode="auto">
          <a:xfrm rot="4777107">
            <a:off x="2150516" y="2420791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Oval 43"/>
          <p:cNvSpPr>
            <a:spLocks noChangeAspect="1" noChangeArrowheads="1"/>
          </p:cNvSpPr>
          <p:nvPr/>
        </p:nvSpPr>
        <p:spPr bwMode="auto">
          <a:xfrm rot="4777107">
            <a:off x="3303834" y="4140847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Oval 44"/>
          <p:cNvSpPr>
            <a:spLocks noChangeAspect="1" noChangeArrowheads="1"/>
          </p:cNvSpPr>
          <p:nvPr/>
        </p:nvSpPr>
        <p:spPr bwMode="auto">
          <a:xfrm rot="4777107">
            <a:off x="2999034" y="3759847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Oval 45"/>
          <p:cNvSpPr>
            <a:spLocks noChangeAspect="1" noChangeArrowheads="1"/>
          </p:cNvSpPr>
          <p:nvPr/>
        </p:nvSpPr>
        <p:spPr bwMode="auto">
          <a:xfrm rot="4777107">
            <a:off x="1469478" y="2622403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Oval 46"/>
          <p:cNvSpPr>
            <a:spLocks noChangeAspect="1" noChangeArrowheads="1"/>
          </p:cNvSpPr>
          <p:nvPr/>
        </p:nvSpPr>
        <p:spPr bwMode="auto">
          <a:xfrm rot="4777107">
            <a:off x="2365622" y="1662759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47"/>
          <p:cNvSpPr>
            <a:spLocks noChangeAspect="1" noChangeArrowheads="1"/>
          </p:cNvSpPr>
          <p:nvPr/>
        </p:nvSpPr>
        <p:spPr bwMode="auto">
          <a:xfrm rot="4777107">
            <a:off x="3008560" y="3250259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Oval 48"/>
          <p:cNvSpPr>
            <a:spLocks noChangeAspect="1" noChangeArrowheads="1"/>
          </p:cNvSpPr>
          <p:nvPr/>
        </p:nvSpPr>
        <p:spPr bwMode="auto">
          <a:xfrm rot="4777107">
            <a:off x="1156741" y="1968353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Oval 49"/>
          <p:cNvSpPr>
            <a:spLocks noChangeAspect="1" noChangeArrowheads="1"/>
          </p:cNvSpPr>
          <p:nvPr/>
        </p:nvSpPr>
        <p:spPr bwMode="auto">
          <a:xfrm rot="4777107">
            <a:off x="2590253" y="3935266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Oval 50"/>
          <p:cNvSpPr>
            <a:spLocks noChangeAspect="1" noChangeArrowheads="1"/>
          </p:cNvSpPr>
          <p:nvPr/>
        </p:nvSpPr>
        <p:spPr bwMode="auto">
          <a:xfrm rot="4777107">
            <a:off x="3956297" y="3642372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 flipV="1">
            <a:off x="1243259" y="1096022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" name="Line 52"/>
          <p:cNvSpPr>
            <a:spLocks noChangeShapeType="1"/>
          </p:cNvSpPr>
          <p:nvPr/>
        </p:nvSpPr>
        <p:spPr bwMode="auto">
          <a:xfrm flipV="1">
            <a:off x="1605394" y="1044594"/>
            <a:ext cx="2324560" cy="35566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59" name="Line 52"/>
          <p:cNvSpPr>
            <a:spLocks noChangeShapeType="1"/>
          </p:cNvSpPr>
          <p:nvPr/>
        </p:nvSpPr>
        <p:spPr bwMode="auto">
          <a:xfrm flipV="1">
            <a:off x="1949512" y="1043161"/>
            <a:ext cx="1467799" cy="35580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118231" y="1103601"/>
            <a:ext cx="1395599" cy="6096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4515071" y="1223046"/>
            <a:ext cx="4152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1400" dirty="0">
                <a:latin typeface="Tahoma" panose="020B0604030504040204" pitchFamily="34" charset="0"/>
              </a:rPr>
              <a:t>Any of these would be fine. But which is the best?</a:t>
            </a:r>
          </a:p>
        </p:txBody>
      </p:sp>
    </p:spTree>
    <p:extLst>
      <p:ext uri="{BB962C8B-B14F-4D97-AF65-F5344CB8AC3E}">
        <p14:creationId xmlns:p14="http://schemas.microsoft.com/office/powerpoint/2010/main" val="291462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28" y="525463"/>
            <a:ext cx="7040506" cy="42354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410200" y="565198"/>
            <a:ext cx="3610047" cy="22228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Idea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9100" y="1043940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Shape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2160" y="428870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5659" y="40492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Apple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8331" y="4049258"/>
            <a:ext cx="855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Banana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2712" y="874663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Gap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12146" y="233550"/>
            <a:ext cx="36081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000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a linear decision surface (</a:t>
            </a:r>
            <a:r>
              <a:rPr lang="en-US" altLang="ko-KR" sz="2000" u="sng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hyperplane</a:t>
            </a:r>
            <a:r>
              <a:rPr lang="en-US" altLang="ko-K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that can separate object classes and has the largest distance (i.e., largest </a:t>
            </a:r>
            <a:r>
              <a:rPr lang="en-US" altLang="ko-KR" sz="2000" u="sng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gap</a:t>
            </a:r>
            <a:r>
              <a:rPr lang="en-US" altLang="ko-K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(or margin)) between border-line objects (i.e., </a:t>
            </a:r>
            <a:r>
              <a:rPr lang="en-US" altLang="ko-KR" sz="2000" u="sng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vectors</a:t>
            </a:r>
            <a:r>
              <a:rPr lang="en-US" altLang="ko-K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751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Idea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75378" y="584446"/>
            <a:ext cx="7211060" cy="28646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3667777" y="1320760"/>
            <a:ext cx="1203960" cy="1051560"/>
          </a:xfrm>
          <a:prstGeom prst="rightArrow">
            <a:avLst>
              <a:gd name="adj1" fmla="val 80435"/>
              <a:gd name="adj2" fmla="val 2463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Kernel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Trick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3019" y="3587782"/>
            <a:ext cx="879048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linear decision surface does not exist, the data is mapped into a higher dimensional space (feature space) where the separating decision surface is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feature space is constructed via mathematical projection (kernel trick).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D70E6-C8D1-472A-8504-31EB3F8053DE}"/>
              </a:ext>
            </a:extLst>
          </p:cNvPr>
          <p:cNvSpPr txBox="1"/>
          <p:nvPr/>
        </p:nvSpPr>
        <p:spPr>
          <a:xfrm>
            <a:off x="990975" y="567941"/>
            <a:ext cx="62068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Shape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991E-FC6D-4F08-8116-ACC8778F5327}"/>
              </a:ext>
            </a:extLst>
          </p:cNvPr>
          <p:cNvSpPr txBox="1"/>
          <p:nvPr/>
        </p:nvSpPr>
        <p:spPr>
          <a:xfrm>
            <a:off x="3953558" y="3151506"/>
            <a:ext cx="55656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23BEA-9C6A-4DDD-B0F0-CEB3EBCA9791}"/>
              </a:ext>
            </a:extLst>
          </p:cNvPr>
          <p:cNvSpPr txBox="1"/>
          <p:nvPr/>
        </p:nvSpPr>
        <p:spPr>
          <a:xfrm>
            <a:off x="2985861" y="2611913"/>
            <a:ext cx="6559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Cherry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DAFE2-AA20-466E-9024-65B058F63D4C}"/>
              </a:ext>
            </a:extLst>
          </p:cNvPr>
          <p:cNvSpPr txBox="1"/>
          <p:nvPr/>
        </p:nvSpPr>
        <p:spPr>
          <a:xfrm>
            <a:off x="2414300" y="1153061"/>
            <a:ext cx="70884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Apple 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1868A-9159-42A0-904B-DF0086B4A1E3}"/>
              </a:ext>
            </a:extLst>
          </p:cNvPr>
          <p:cNvSpPr txBox="1"/>
          <p:nvPr/>
        </p:nvSpPr>
        <p:spPr>
          <a:xfrm>
            <a:off x="5432317" y="1167021"/>
            <a:ext cx="583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Apple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94A71-712A-42CD-A3B8-4FF56EC2A3B6}"/>
              </a:ext>
            </a:extLst>
          </p:cNvPr>
          <p:cNvSpPr txBox="1"/>
          <p:nvPr/>
        </p:nvSpPr>
        <p:spPr>
          <a:xfrm>
            <a:off x="2366818" y="1094050"/>
            <a:ext cx="22153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ko-KR" altLang="en-US" sz="1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1B99DF-B25F-4909-A8FA-E151D709C97D}"/>
              </a:ext>
            </a:extLst>
          </p:cNvPr>
          <p:cNvSpPr txBox="1"/>
          <p:nvPr/>
        </p:nvSpPr>
        <p:spPr>
          <a:xfrm>
            <a:off x="7357532" y="2227555"/>
            <a:ext cx="6559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Cherry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1A778-F6F9-4E53-B2BC-C5E1D891A637}"/>
              </a:ext>
            </a:extLst>
          </p:cNvPr>
          <p:cNvSpPr txBox="1"/>
          <p:nvPr/>
        </p:nvSpPr>
        <p:spPr>
          <a:xfrm>
            <a:off x="4703741" y="732628"/>
            <a:ext cx="47481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1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 (Outline)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Support Vector Machine (SVM)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Main Idea</a:t>
                </a:r>
              </a:p>
              <a:p>
                <a:pPr lvl="1"/>
                <a:r>
                  <a:rPr lang="en-US" altLang="ko-KR" b="1" u="sng" dirty="0">
                    <a:solidFill>
                      <a:schemeClr val="tx1"/>
                    </a:solidFill>
                  </a:rPr>
                  <a:t>Hyperplane in </a:t>
                </a:r>
                <a14:m>
                  <m:oMath xmlns:m="http://schemas.openxmlformats.org/officeDocument/2006/math">
                    <m:r>
                      <a:rPr lang="en-US" altLang="ko-KR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b="1" u="sng" dirty="0">
                    <a:solidFill>
                      <a:schemeClr val="tx1"/>
                    </a:solidFill>
                  </a:rPr>
                  <a:t>-Dimensional Space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Brief Introduction to Optimization for SVM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SVM for Classification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6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491" y="519728"/>
            <a:ext cx="8996515" cy="6421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Hyperplane in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-Dimensional Space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609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[Definition (Hyperplane)] A subspace of one dimension less than its ambient space, i.e., the hyperplane in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-dimensional space means the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subspace.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6" t="-1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909387" y="1513521"/>
            <a:ext cx="7354722" cy="28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5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Hyperplane in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-Dimensional Space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609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Equations of a Hyperplane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372276" y="939306"/>
            <a:ext cx="3189072" cy="2318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643850" y="888585"/>
                <a:ext cx="5293894" cy="9233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 equation of a hyperplane is defined by a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and a perpendicular vector to the plane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at that point.</a:t>
                </a: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850" y="888585"/>
                <a:ext cx="5293894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690" t="-3268" b="-915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643850" y="1901352"/>
                <a:ext cx="5293894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Define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𝑃</m:t>
                    </m:r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an arbitrary point on a hyperplane.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850" y="1901352"/>
                <a:ext cx="5293894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690" t="-10185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643850" y="2637120"/>
                <a:ext cx="5293894" cy="2031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condition for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𝑃</m:t>
                    </m:r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to be one the plane is that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b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endParaRPr lang="en-US" altLang="ko-K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above equations hold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&gt;3</m:t>
                    </m:r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850" y="2637120"/>
                <a:ext cx="5293894" cy="2031325"/>
              </a:xfrm>
              <a:prstGeom prst="rect">
                <a:avLst/>
              </a:prstGeom>
              <a:blipFill rotWithShape="0">
                <a:blip r:embed="rId6"/>
                <a:stretch>
                  <a:fillRect l="-690" t="-1493" b="-35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061739" y="3304112"/>
                <a:ext cx="18383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18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739" y="3304112"/>
                <a:ext cx="1838388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4061739" y="3617450"/>
                <a:ext cx="19917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180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739" y="3617450"/>
                <a:ext cx="1991764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995166" y="3639313"/>
            <a:ext cx="1047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define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6983911" y="3590938"/>
                <a:ext cx="1415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𝑏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11" y="3590938"/>
                <a:ext cx="1415644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22951" r="-10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4069761" y="3948603"/>
                <a:ext cx="1548373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𝑏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761" y="3948603"/>
                <a:ext cx="1548373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2096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1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Hyperplane in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-Dimensional Space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609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Equations of a Hyperplane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643850" y="888585"/>
                <a:ext cx="5293894" cy="25853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altLang="ko-K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𝐷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𝑡</m:t>
                          </m:r>
                          <m:acc>
                            <m:accPr>
                              <m:chr m:val="⃗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ko-K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altLang="ko-KR" sz="1800" dirty="0"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=0</m:t>
                    </m:r>
                  </m:oMath>
                </a14:m>
                <a:endParaRPr lang="ko-KR" altLang="en-US" sz="1600" dirty="0"/>
              </a:p>
              <a:p>
                <a:r>
                  <a:rPr lang="en-US" altLang="ko-KR" sz="1800" dirty="0"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acc>
                          <m:accPr>
                            <m:chr m:val="⃗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=0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800" dirty="0"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𝑡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=0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800" dirty="0"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𝑡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=0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800" dirty="0"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𝑡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=0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800" dirty="0"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/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𝐷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altLang="ko-K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850" y="888585"/>
                <a:ext cx="5293894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920" t="-2582" b="-25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3643850" y="3568598"/>
                <a:ext cx="5293894" cy="10845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Distance between two parallel hyperplanes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=0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=0</m:t>
                    </m:r>
                  </m:oMath>
                </a14:m>
                <a:r>
                  <a:rPr lang="ko-KR" altLang="en-US" sz="1800" dirty="0">
                    <a:latin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1800" dirty="0">
                    <a:latin typeface="Tahoma" panose="020B0604030504040204" pitchFamily="34" charset="0"/>
                    <a:cs typeface="Tahoma" panose="020B0604030504040204" pitchFamily="34" charset="0"/>
                  </a:rPr>
                  <a:t>is equivalent to </a:t>
                </a:r>
                <a:br>
                  <a:rPr lang="en-US" altLang="ko-KR" sz="1800" dirty="0">
                    <a:latin typeface="Tahoma" panose="020B0604030504040204" pitchFamily="34" charset="0"/>
                    <a:cs typeface="Tahoma" panose="020B060403050404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𝐷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sz="1800" dirty="0">
                    <a:latin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  <a:endParaRPr lang="ko-KR" altLang="en-US" sz="18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850" y="3568598"/>
                <a:ext cx="5293894" cy="1084592"/>
              </a:xfrm>
              <a:prstGeom prst="rect">
                <a:avLst/>
              </a:prstGeom>
              <a:blipFill rotWithShape="0">
                <a:blip r:embed="rId4"/>
                <a:stretch>
                  <a:fillRect l="-920" t="-6111" r="-57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504246" y="1047782"/>
            <a:ext cx="2723849" cy="20490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4323806" y="1489167"/>
            <a:ext cx="3681619" cy="16459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27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4820</TotalTime>
  <Words>997</Words>
  <Application>Microsoft Office PowerPoint</Application>
  <PresentationFormat>화면 슬라이드 쇼(16:9)</PresentationFormat>
  <Paragraphs>175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宋体</vt:lpstr>
      <vt:lpstr>맑은 고딕</vt:lpstr>
      <vt:lpstr>Arial</vt:lpstr>
      <vt:lpstr>Calibri</vt:lpstr>
      <vt:lpstr>Cambria Math</vt:lpstr>
      <vt:lpstr>Tahoma</vt:lpstr>
      <vt:lpstr>Office Theme</vt:lpstr>
      <vt:lpstr>Deep Learning Basics Machine Learning Review  Support Vector Machine (SVM)</vt:lpstr>
      <vt:lpstr>SVM (Outline)</vt:lpstr>
      <vt:lpstr>Main Idea</vt:lpstr>
      <vt:lpstr>Main Idea</vt:lpstr>
      <vt:lpstr>Main Idea</vt:lpstr>
      <vt:lpstr>Classification (Outline)</vt:lpstr>
      <vt:lpstr>Hyperplane in n-Dimensional Space</vt:lpstr>
      <vt:lpstr>Hyperplane in n-Dimensional Space</vt:lpstr>
      <vt:lpstr>Hyperplane in n-Dimensional Space</vt:lpstr>
      <vt:lpstr>Classification (Outline)</vt:lpstr>
      <vt:lpstr>Brief Introduction to Optimization for Support Vector Machine</vt:lpstr>
      <vt:lpstr>Brief Introduction to Optimization for Support Vector Machine</vt:lpstr>
      <vt:lpstr>Brief Introduction to Optimization for Support Vector Machine</vt:lpstr>
      <vt:lpstr>Brief Introduction to Optimization for Support Vector Machine</vt:lpstr>
      <vt:lpstr>Classification (Outline)</vt:lpstr>
      <vt:lpstr>SVM for Classification </vt:lpstr>
      <vt:lpstr>SVM for Classification </vt:lpstr>
      <vt:lpstr>SVM for Classification </vt:lpstr>
      <vt:lpstr>SVM for Classification </vt:lpstr>
      <vt:lpstr>SVM for Classification </vt:lpstr>
      <vt:lpstr>SVM for Classification 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Joongheon</dc:creator>
  <cp:lastModifiedBy>김중헌</cp:lastModifiedBy>
  <cp:revision>2746</cp:revision>
  <cp:lastPrinted>2017-09-10T05:42:25Z</cp:lastPrinted>
  <dcterms:created xsi:type="dcterms:W3CDTF">2015-11-25T22:37:28Z</dcterms:created>
  <dcterms:modified xsi:type="dcterms:W3CDTF">2018-08-09T23:24:44Z</dcterms:modified>
</cp:coreProperties>
</file>