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Nunito"/>
      <p:regular r:id="rId33"/>
      <p:bold r:id="rId34"/>
      <p:italic r:id="rId35"/>
      <p:boldItalic r:id="rId36"/>
    </p:embeddedFont>
    <p:embeddedFont>
      <p:font typeface="Maven Pro"/>
      <p:regular r:id="rId37"/>
      <p:bold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Nunito-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Nunito-italic.fntdata"/><Relationship Id="rId12" Type="http://schemas.openxmlformats.org/officeDocument/2006/relationships/slide" Target="slides/slide7.xml"/><Relationship Id="rId34" Type="http://schemas.openxmlformats.org/officeDocument/2006/relationships/font" Target="fonts/Nunito-bold.fntdata"/><Relationship Id="rId15" Type="http://schemas.openxmlformats.org/officeDocument/2006/relationships/slide" Target="slides/slide10.xml"/><Relationship Id="rId37" Type="http://schemas.openxmlformats.org/officeDocument/2006/relationships/font" Target="fonts/MavenPro-regular.fntdata"/><Relationship Id="rId14" Type="http://schemas.openxmlformats.org/officeDocument/2006/relationships/slide" Target="slides/slide9.xml"/><Relationship Id="rId36" Type="http://schemas.openxmlformats.org/officeDocument/2006/relationships/font" Target="fonts/Nunito-boldItalic.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MavenPr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b8f50c2dae_4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b8f50c2dae_4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b8f50c2dae_4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2b8f50c2dae_4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b8f50c2dae_4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2b8f50c2dae_4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b8f50c2dae_4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2b8f50c2dae_4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2b808d09c4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2b808d09c4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2b8a677e0a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2b8a677e0a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2b8a677e0a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2b8a677e0a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2b8a677e0ae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2b8a677e0ae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1f1b333276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1f1b333276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2b8f50c2dae_4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2b8f50c2dae_4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b808d09c4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b808d09c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2b808d09c4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2b808d09c4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Rather than putting this in the conclusions, it could be talked about/mentioned here:</a:t>
            </a:r>
            <a:endParaRPr/>
          </a:p>
          <a:p>
            <a:pPr indent="-304800" lvl="0" marL="457200" rtl="0" algn="l">
              <a:lnSpc>
                <a:spcPct val="115000"/>
              </a:lnSpc>
              <a:spcBef>
                <a:spcPts val="0"/>
              </a:spcBef>
              <a:spcAft>
                <a:spcPts val="0"/>
              </a:spcAft>
              <a:buClr>
                <a:schemeClr val="dk1"/>
              </a:buClr>
              <a:buSzPts val="1200"/>
              <a:buFont typeface="Nunito"/>
              <a:buChar char="●"/>
            </a:pPr>
            <a:r>
              <a:rPr lang="en" sz="1200">
                <a:solidFill>
                  <a:schemeClr val="dk1"/>
                </a:solidFill>
                <a:latin typeface="Nunito"/>
                <a:ea typeface="Nunito"/>
                <a:cs typeface="Nunito"/>
                <a:sym typeface="Nunito"/>
              </a:rPr>
              <a:t>My original hypothesis is that track popularity could potentially be affected by the total amount of tracks released that same month. </a:t>
            </a:r>
            <a:r>
              <a:rPr lang="en" sz="1200">
                <a:solidFill>
                  <a:schemeClr val="dk1"/>
                </a:solidFill>
                <a:highlight>
                  <a:srgbClr val="FFFFFF"/>
                </a:highlight>
                <a:latin typeface="Nunito"/>
                <a:ea typeface="Nunito"/>
                <a:cs typeface="Nunito"/>
                <a:sym typeface="Nunito"/>
              </a:rPr>
              <a:t>The Spotify Popularity Index is a 0-to-100 score that ranks how popular an artist is relative to other artists on Spotify. </a:t>
            </a:r>
            <a:endParaRPr sz="1200">
              <a:solidFill>
                <a:schemeClr val="dk1"/>
              </a:solidFill>
              <a:highlight>
                <a:srgbClr val="FFFFFF"/>
              </a:highlight>
              <a:latin typeface="Nunito"/>
              <a:ea typeface="Nunito"/>
              <a:cs typeface="Nunito"/>
              <a:sym typeface="Nunito"/>
            </a:endParaRPr>
          </a:p>
          <a:p>
            <a:pPr indent="-304800" lvl="0" marL="457200" rtl="0" algn="l">
              <a:lnSpc>
                <a:spcPct val="115000"/>
              </a:lnSpc>
              <a:spcBef>
                <a:spcPts val="0"/>
              </a:spcBef>
              <a:spcAft>
                <a:spcPts val="0"/>
              </a:spcAft>
              <a:buClr>
                <a:schemeClr val="dk1"/>
              </a:buClr>
              <a:buSzPts val="1200"/>
              <a:buFont typeface="Nunito"/>
              <a:buChar char="●"/>
            </a:pPr>
            <a:r>
              <a:rPr lang="en" sz="1200">
                <a:solidFill>
                  <a:schemeClr val="dk1"/>
                </a:solidFill>
                <a:highlight>
                  <a:srgbClr val="FFFFFF"/>
                </a:highlight>
                <a:latin typeface="Nunito"/>
                <a:ea typeface="Nunito"/>
                <a:cs typeface="Nunito"/>
                <a:sym typeface="Nunito"/>
              </a:rPr>
              <a:t>During months with a high amount of track releases, listeners will have less time and energy to dedicate to each track. This will reduce the amount of saves a certain track receives, and how often it's streamed. These two factors directly affect track popularity.</a:t>
            </a:r>
            <a:endParaRPr sz="1200">
              <a:solidFill>
                <a:schemeClr val="dk1"/>
              </a:solidFill>
              <a:highlight>
                <a:srgbClr val="FFFFFF"/>
              </a:highlight>
              <a:latin typeface="Nunito"/>
              <a:ea typeface="Nunito"/>
              <a:cs typeface="Nunito"/>
              <a:sym typeface="Nunito"/>
            </a:endParaRPr>
          </a:p>
          <a:p>
            <a:pPr indent="-304800" lvl="0" marL="457200" rtl="0" algn="l">
              <a:lnSpc>
                <a:spcPct val="115000"/>
              </a:lnSpc>
              <a:spcBef>
                <a:spcPts val="0"/>
              </a:spcBef>
              <a:spcAft>
                <a:spcPts val="0"/>
              </a:spcAft>
              <a:buClr>
                <a:schemeClr val="dk1"/>
              </a:buClr>
              <a:buSzPts val="1200"/>
              <a:buFont typeface="Nunito"/>
              <a:buChar char="●"/>
            </a:pPr>
            <a:r>
              <a:rPr lang="en" sz="1200">
                <a:solidFill>
                  <a:schemeClr val="dk1"/>
                </a:solidFill>
                <a:latin typeface="Nunito"/>
                <a:ea typeface="Nunito"/>
                <a:cs typeface="Nunito"/>
                <a:sym typeface="Nunito"/>
              </a:rPr>
              <a:t>I designed six graphs plotting total releases per month, and mean track popularity per month in 2010, 2015, and 2019. Based on the graphs alone, there appeared to be several instances where the months with the highest amount of track releases coincided with low average track popularity and vice versa.</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2b8f50c2da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2b8f50c2da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2b8f50c2dae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2b8f50c2dae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2b8f50c2dae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2b8f50c2dae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2b8f50c2dae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2b8f50c2dae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2b8f50c2dae_4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2b8f50c2dae_4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2b8f50c2dae_4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2b8f50c2dae_4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2b8f50c2dae_4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2b8f50c2dae_4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b808d09c4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b808d09c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Curtis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b885d1118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b885d1118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Elsie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b8f50c2dae_4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b8f50c2dae_4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b808d09c4f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b808d09c4f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b8be38ba1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b8be38ba1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b8e2f38d2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b8e2f38d2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b8f50c2dae_4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2b8f50c2dae_4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24.png"/><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30.png"/><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25.png"/><Relationship Id="rId4" Type="http://schemas.openxmlformats.org/officeDocument/2006/relationships/image" Target="../media/image17.png"/><Relationship Id="rId5"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3.png"/><Relationship Id="rId4" Type="http://schemas.openxmlformats.org/officeDocument/2006/relationships/image" Target="../media/image16.png"/><Relationship Id="rId5" Type="http://schemas.openxmlformats.org/officeDocument/2006/relationships/image" Target="../media/image23.png"/><Relationship Id="rId6"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musicwatchinc.com/blog/ten-years-after-music-consumers-and-the-decade-of-the-teens/" TargetMode="External"/><Relationship Id="rId4" Type="http://schemas.openxmlformats.org/officeDocument/2006/relationships/hyperlink" Target="https://newsroom.spotify.com/company-info/"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twostorymelody.com/spotify-popularity-index/"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1.pn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9.png"/><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7.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kaggle.com/datasets/joebeachcapital/30000-spotify-songs/" TargetMode="External"/><Relationship Id="rId4" Type="http://schemas.openxmlformats.org/officeDocument/2006/relationships/hyperlink" Target="https://www.rcharlie.com/spotifyr/"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25"/>
            <a:ext cx="4963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Spotify Exploratory Data Analysis </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Team Gitting It Done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Starting with all songs in the dataset</a:t>
            </a:r>
            <a:endParaRPr/>
          </a:p>
        </p:txBody>
      </p:sp>
      <p:pic>
        <p:nvPicPr>
          <p:cNvPr id="334" name="Google Shape;334;p22"/>
          <p:cNvPicPr preferRelativeResize="0"/>
          <p:nvPr/>
        </p:nvPicPr>
        <p:blipFill>
          <a:blip r:embed="rId3">
            <a:alphaModFix/>
          </a:blip>
          <a:stretch>
            <a:fillRect/>
          </a:stretch>
        </p:blipFill>
        <p:spPr>
          <a:xfrm>
            <a:off x="1175475" y="1326050"/>
            <a:ext cx="4294622" cy="3240825"/>
          </a:xfrm>
          <a:prstGeom prst="rect">
            <a:avLst/>
          </a:prstGeom>
          <a:noFill/>
          <a:ln>
            <a:noFill/>
          </a:ln>
        </p:spPr>
      </p:pic>
      <p:pic>
        <p:nvPicPr>
          <p:cNvPr id="335" name="Google Shape;335;p22"/>
          <p:cNvPicPr preferRelativeResize="0"/>
          <p:nvPr/>
        </p:nvPicPr>
        <p:blipFill>
          <a:blip r:embed="rId4">
            <a:alphaModFix/>
          </a:blip>
          <a:stretch>
            <a:fillRect/>
          </a:stretch>
        </p:blipFill>
        <p:spPr>
          <a:xfrm>
            <a:off x="5651450" y="1713975"/>
            <a:ext cx="2958902" cy="2120225"/>
          </a:xfrm>
          <a:prstGeom prst="rect">
            <a:avLst/>
          </a:prstGeom>
          <a:noFill/>
          <a:ln>
            <a:noFill/>
          </a:ln>
        </p:spPr>
      </p:pic>
      <p:sp>
        <p:nvSpPr>
          <p:cNvPr id="336" name="Google Shape;336;p22"/>
          <p:cNvSpPr txBox="1"/>
          <p:nvPr/>
        </p:nvSpPr>
        <p:spPr>
          <a:xfrm>
            <a:off x="6041575" y="3834200"/>
            <a:ext cx="24312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latin typeface="Nunito"/>
                <a:ea typeface="Nunito"/>
                <a:cs typeface="Nunito"/>
                <a:sym typeface="Nunito"/>
              </a:rPr>
              <a:t>All but two keys are “reasonably” distributed near the mean line.</a:t>
            </a:r>
            <a:endParaRPr sz="1300">
              <a:solidFill>
                <a:schemeClr val="dk2"/>
              </a:solidFill>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3"/>
          <p:cNvSpPr txBox="1"/>
          <p:nvPr>
            <p:ph type="title"/>
          </p:nvPr>
        </p:nvSpPr>
        <p:spPr>
          <a:xfrm>
            <a:off x="160800" y="651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Investigating the outliers</a:t>
            </a:r>
            <a:endParaRPr/>
          </a:p>
        </p:txBody>
      </p:sp>
      <p:pic>
        <p:nvPicPr>
          <p:cNvPr id="342" name="Google Shape;342;p23"/>
          <p:cNvPicPr preferRelativeResize="0"/>
          <p:nvPr/>
        </p:nvPicPr>
        <p:blipFill>
          <a:blip r:embed="rId3">
            <a:alphaModFix/>
          </a:blip>
          <a:stretch>
            <a:fillRect/>
          </a:stretch>
        </p:blipFill>
        <p:spPr>
          <a:xfrm>
            <a:off x="134250" y="790525"/>
            <a:ext cx="4342596" cy="3240824"/>
          </a:xfrm>
          <a:prstGeom prst="rect">
            <a:avLst/>
          </a:prstGeom>
          <a:noFill/>
          <a:ln>
            <a:noFill/>
          </a:ln>
        </p:spPr>
      </p:pic>
      <p:pic>
        <p:nvPicPr>
          <p:cNvPr id="343" name="Google Shape;343;p23"/>
          <p:cNvPicPr preferRelativeResize="0"/>
          <p:nvPr/>
        </p:nvPicPr>
        <p:blipFill>
          <a:blip r:embed="rId4">
            <a:alphaModFix/>
          </a:blip>
          <a:stretch>
            <a:fillRect/>
          </a:stretch>
        </p:blipFill>
        <p:spPr>
          <a:xfrm>
            <a:off x="4620196" y="790525"/>
            <a:ext cx="4285737" cy="3240823"/>
          </a:xfrm>
          <a:prstGeom prst="rect">
            <a:avLst/>
          </a:prstGeom>
          <a:noFill/>
          <a:ln>
            <a:noFill/>
          </a:ln>
        </p:spPr>
      </p:pic>
      <p:sp>
        <p:nvSpPr>
          <p:cNvPr id="344" name="Google Shape;344;p23"/>
          <p:cNvSpPr txBox="1"/>
          <p:nvPr/>
        </p:nvSpPr>
        <p:spPr>
          <a:xfrm>
            <a:off x="544300" y="4031350"/>
            <a:ext cx="37827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latin typeface="Nunito"/>
                <a:ea typeface="Nunito"/>
                <a:cs typeface="Nunito"/>
                <a:sym typeface="Nunito"/>
              </a:rPr>
              <a:t>Rap and Rock are outliers in this set</a:t>
            </a:r>
            <a:endParaRPr sz="1300">
              <a:solidFill>
                <a:schemeClr val="dk2"/>
              </a:solidFill>
              <a:latin typeface="Nunito"/>
              <a:ea typeface="Nunito"/>
              <a:cs typeface="Nunito"/>
              <a:sym typeface="Nunito"/>
            </a:endParaRPr>
          </a:p>
          <a:p>
            <a:pPr indent="0" lvl="0" marL="0" rtl="0" algn="l">
              <a:spcBef>
                <a:spcPts val="0"/>
              </a:spcBef>
              <a:spcAft>
                <a:spcPts val="0"/>
              </a:spcAft>
              <a:buNone/>
            </a:pPr>
            <a:r>
              <a:rPr lang="en" sz="1300">
                <a:solidFill>
                  <a:schemeClr val="dk2"/>
                </a:solidFill>
                <a:latin typeface="Nunito"/>
                <a:ea typeface="Nunito"/>
                <a:cs typeface="Nunito"/>
                <a:sym typeface="Nunito"/>
              </a:rPr>
              <a:t>(boxplot not shown), but an overall average of 12% for this one key is responsible for its “over-representation” among all the keys.</a:t>
            </a:r>
            <a:endParaRPr sz="1300">
              <a:solidFill>
                <a:schemeClr val="dk2"/>
              </a:solidFill>
              <a:latin typeface="Nunito"/>
              <a:ea typeface="Nunito"/>
              <a:cs typeface="Nunito"/>
              <a:sym typeface="Nunito"/>
            </a:endParaRPr>
          </a:p>
        </p:txBody>
      </p:sp>
      <p:sp>
        <p:nvSpPr>
          <p:cNvPr id="345" name="Google Shape;345;p23"/>
          <p:cNvSpPr txBox="1"/>
          <p:nvPr/>
        </p:nvSpPr>
        <p:spPr>
          <a:xfrm>
            <a:off x="4962438" y="4031350"/>
            <a:ext cx="37827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latin typeface="Nunito"/>
                <a:ea typeface="Nunito"/>
                <a:cs typeface="Nunito"/>
                <a:sym typeface="Nunito"/>
              </a:rPr>
              <a:t>There</a:t>
            </a:r>
            <a:r>
              <a:rPr lang="en" sz="1300">
                <a:solidFill>
                  <a:schemeClr val="dk2"/>
                </a:solidFill>
                <a:latin typeface="Nunito"/>
                <a:ea typeface="Nunito"/>
                <a:cs typeface="Nunito"/>
                <a:sym typeface="Nunito"/>
              </a:rPr>
              <a:t> are </a:t>
            </a:r>
            <a:r>
              <a:rPr b="1" lang="en" sz="1300">
                <a:solidFill>
                  <a:schemeClr val="dk2"/>
                </a:solidFill>
                <a:latin typeface="Nunito"/>
                <a:ea typeface="Nunito"/>
                <a:cs typeface="Nunito"/>
                <a:sym typeface="Nunito"/>
              </a:rPr>
              <a:t>no</a:t>
            </a:r>
            <a:r>
              <a:rPr lang="en" sz="1300">
                <a:solidFill>
                  <a:schemeClr val="dk2"/>
                </a:solidFill>
                <a:latin typeface="Nunito"/>
                <a:ea typeface="Nunito"/>
                <a:cs typeface="Nunito"/>
                <a:sym typeface="Nunito"/>
              </a:rPr>
              <a:t> outliers in this set</a:t>
            </a:r>
            <a:endParaRPr sz="1300">
              <a:solidFill>
                <a:schemeClr val="dk2"/>
              </a:solidFill>
              <a:latin typeface="Nunito"/>
              <a:ea typeface="Nunito"/>
              <a:cs typeface="Nunito"/>
              <a:sym typeface="Nunito"/>
            </a:endParaRPr>
          </a:p>
          <a:p>
            <a:pPr indent="0" lvl="0" marL="0" rtl="0" algn="l">
              <a:spcBef>
                <a:spcPts val="0"/>
              </a:spcBef>
              <a:spcAft>
                <a:spcPts val="0"/>
              </a:spcAft>
              <a:buNone/>
            </a:pPr>
            <a:r>
              <a:rPr lang="en" sz="1300">
                <a:solidFill>
                  <a:schemeClr val="dk2"/>
                </a:solidFill>
                <a:latin typeface="Nunito"/>
                <a:ea typeface="Nunito"/>
                <a:cs typeface="Nunito"/>
                <a:sym typeface="Nunito"/>
              </a:rPr>
              <a:t>(boxplot not shown), but an overall average of 3% for this one key is responsible for its “under-representation” among all the keys.</a:t>
            </a:r>
            <a:endParaRPr sz="1300">
              <a:solidFill>
                <a:schemeClr val="dk2"/>
              </a:solidFill>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Charting key use through the decade</a:t>
            </a:r>
            <a:endParaRPr/>
          </a:p>
        </p:txBody>
      </p:sp>
      <p:pic>
        <p:nvPicPr>
          <p:cNvPr id="351" name="Google Shape;351;p24"/>
          <p:cNvPicPr preferRelativeResize="0"/>
          <p:nvPr/>
        </p:nvPicPr>
        <p:blipFill>
          <a:blip r:embed="rId3">
            <a:alphaModFix/>
          </a:blip>
          <a:stretch>
            <a:fillRect/>
          </a:stretch>
        </p:blipFill>
        <p:spPr>
          <a:xfrm>
            <a:off x="279400" y="1414625"/>
            <a:ext cx="2743200" cy="2070560"/>
          </a:xfrm>
          <a:prstGeom prst="rect">
            <a:avLst/>
          </a:prstGeom>
          <a:noFill/>
          <a:ln>
            <a:noFill/>
          </a:ln>
        </p:spPr>
      </p:pic>
      <p:pic>
        <p:nvPicPr>
          <p:cNvPr id="352" name="Google Shape;352;p24"/>
          <p:cNvPicPr preferRelativeResize="0"/>
          <p:nvPr/>
        </p:nvPicPr>
        <p:blipFill>
          <a:blip r:embed="rId4">
            <a:alphaModFix/>
          </a:blip>
          <a:stretch>
            <a:fillRect/>
          </a:stretch>
        </p:blipFill>
        <p:spPr>
          <a:xfrm>
            <a:off x="5978462" y="1414625"/>
            <a:ext cx="2743200" cy="2070560"/>
          </a:xfrm>
          <a:prstGeom prst="rect">
            <a:avLst/>
          </a:prstGeom>
          <a:noFill/>
          <a:ln>
            <a:noFill/>
          </a:ln>
        </p:spPr>
      </p:pic>
      <p:pic>
        <p:nvPicPr>
          <p:cNvPr id="353" name="Google Shape;353;p24"/>
          <p:cNvPicPr preferRelativeResize="0"/>
          <p:nvPr/>
        </p:nvPicPr>
        <p:blipFill>
          <a:blip r:embed="rId5">
            <a:alphaModFix/>
          </a:blip>
          <a:stretch>
            <a:fillRect/>
          </a:stretch>
        </p:blipFill>
        <p:spPr>
          <a:xfrm>
            <a:off x="3083586" y="1413825"/>
            <a:ext cx="2743200" cy="2072148"/>
          </a:xfrm>
          <a:prstGeom prst="rect">
            <a:avLst/>
          </a:prstGeom>
          <a:noFill/>
          <a:ln>
            <a:noFill/>
          </a:ln>
        </p:spPr>
      </p:pic>
      <p:sp>
        <p:nvSpPr>
          <p:cNvPr id="354" name="Google Shape;354;p24"/>
          <p:cNvSpPr txBox="1"/>
          <p:nvPr/>
        </p:nvSpPr>
        <p:spPr>
          <a:xfrm>
            <a:off x="5978450" y="3485175"/>
            <a:ext cx="2893800" cy="138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latin typeface="Nunito"/>
                <a:ea typeface="Nunito"/>
                <a:cs typeface="Nunito"/>
                <a:sym typeface="Nunito"/>
              </a:rPr>
              <a:t>Note that the overall size count of this dataset </a:t>
            </a:r>
            <a:r>
              <a:rPr lang="en" sz="1300">
                <a:solidFill>
                  <a:schemeClr val="dk2"/>
                </a:solidFill>
                <a:latin typeface="Nunito"/>
                <a:ea typeface="Nunito"/>
                <a:cs typeface="Nunito"/>
                <a:sym typeface="Nunito"/>
              </a:rPr>
              <a:t>filtered</a:t>
            </a:r>
            <a:r>
              <a:rPr lang="en" sz="1300">
                <a:solidFill>
                  <a:schemeClr val="dk2"/>
                </a:solidFill>
                <a:latin typeface="Nunito"/>
                <a:ea typeface="Nunito"/>
                <a:cs typeface="Nunito"/>
                <a:sym typeface="Nunito"/>
              </a:rPr>
              <a:t> for 2019 offers a clue as to why it most closely matches the bar chart for the entire decade compared to the other two: it’s a bigger sample size.</a:t>
            </a:r>
            <a:endParaRPr sz="1300">
              <a:solidFill>
                <a:schemeClr val="dk2"/>
              </a:solidFill>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25"/>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Exploring genre characteristics over time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26"/>
          <p:cNvSpPr txBox="1"/>
          <p:nvPr>
            <p:ph idx="1" type="body"/>
          </p:nvPr>
        </p:nvSpPr>
        <p:spPr>
          <a:xfrm>
            <a:off x="6255575" y="277800"/>
            <a:ext cx="2364300" cy="397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Minimum: 0.00004</a:t>
            </a:r>
            <a:endParaRPr/>
          </a:p>
          <a:p>
            <a:pPr indent="0" lvl="0" marL="0" rtl="0" algn="l">
              <a:spcBef>
                <a:spcPts val="1200"/>
              </a:spcBef>
              <a:spcAft>
                <a:spcPts val="0"/>
              </a:spcAft>
              <a:buNone/>
            </a:pPr>
            <a:r>
              <a:rPr lang="en"/>
              <a:t>Maximum: 0.932</a:t>
            </a:r>
            <a:endParaRPr/>
          </a:p>
          <a:p>
            <a:pPr indent="0" lvl="0" marL="0" rtl="0" algn="l">
              <a:spcBef>
                <a:spcPts val="1200"/>
              </a:spcBef>
              <a:spcAft>
                <a:spcPts val="0"/>
              </a:spcAft>
              <a:buNone/>
            </a:pPr>
            <a:r>
              <a:rPr lang="en"/>
              <a:t>Average: 0.1006</a:t>
            </a:r>
            <a:endParaRPr/>
          </a:p>
          <a:p>
            <a:pPr indent="0" lvl="0" marL="0" rtl="0" algn="l">
              <a:spcBef>
                <a:spcPts val="1200"/>
              </a:spcBef>
              <a:spcAft>
                <a:spcPts val="0"/>
              </a:spcAft>
              <a:buNone/>
            </a:pPr>
            <a:r>
              <a:rPr lang="en"/>
              <a:t>Highest IQR: R&amp;B, 0.436 </a:t>
            </a:r>
            <a:endParaRPr/>
          </a:p>
          <a:p>
            <a:pPr indent="0" lvl="0" marL="0" rtl="0" algn="l">
              <a:spcBef>
                <a:spcPts val="1200"/>
              </a:spcBef>
              <a:spcAft>
                <a:spcPts val="1200"/>
              </a:spcAft>
              <a:buNone/>
            </a:pPr>
            <a:r>
              <a:rPr lang="en"/>
              <a:t>Lowest IQR: Rock, 0.0801 (EDM a close second: 0.0803)</a:t>
            </a:r>
            <a:endParaRPr/>
          </a:p>
        </p:txBody>
      </p:sp>
      <p:pic>
        <p:nvPicPr>
          <p:cNvPr id="365" name="Google Shape;365;p26"/>
          <p:cNvPicPr preferRelativeResize="0"/>
          <p:nvPr/>
        </p:nvPicPr>
        <p:blipFill>
          <a:blip r:embed="rId3">
            <a:alphaModFix/>
          </a:blip>
          <a:stretch>
            <a:fillRect/>
          </a:stretch>
        </p:blipFill>
        <p:spPr>
          <a:xfrm>
            <a:off x="304976" y="114526"/>
            <a:ext cx="5950594" cy="3714801"/>
          </a:xfrm>
          <a:prstGeom prst="rect">
            <a:avLst/>
          </a:prstGeom>
          <a:noFill/>
          <a:ln>
            <a:noFill/>
          </a:ln>
        </p:spPr>
      </p:pic>
      <p:pic>
        <p:nvPicPr>
          <p:cNvPr id="366" name="Google Shape;366;p26"/>
          <p:cNvPicPr preferRelativeResize="0"/>
          <p:nvPr/>
        </p:nvPicPr>
        <p:blipFill>
          <a:blip r:embed="rId4">
            <a:alphaModFix/>
          </a:blip>
          <a:stretch>
            <a:fillRect/>
          </a:stretch>
        </p:blipFill>
        <p:spPr>
          <a:xfrm>
            <a:off x="549950" y="3866025"/>
            <a:ext cx="5037826" cy="1230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27"/>
          <p:cNvSpPr txBox="1"/>
          <p:nvPr>
            <p:ph idx="1" type="body"/>
          </p:nvPr>
        </p:nvSpPr>
        <p:spPr>
          <a:xfrm>
            <a:off x="6091450" y="270525"/>
            <a:ext cx="2505000" cy="379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Minimum: 0.009</a:t>
            </a:r>
            <a:endParaRPr/>
          </a:p>
          <a:p>
            <a:pPr indent="0" lvl="0" marL="0" rtl="0" algn="l">
              <a:spcBef>
                <a:spcPts val="1200"/>
              </a:spcBef>
              <a:spcAft>
                <a:spcPts val="0"/>
              </a:spcAft>
              <a:buNone/>
            </a:pPr>
            <a:r>
              <a:rPr lang="en"/>
              <a:t>Maximum: 0.991</a:t>
            </a:r>
            <a:endParaRPr/>
          </a:p>
          <a:p>
            <a:pPr indent="0" lvl="0" marL="0" rtl="0" algn="l">
              <a:spcBef>
                <a:spcPts val="1200"/>
              </a:spcBef>
              <a:spcAft>
                <a:spcPts val="0"/>
              </a:spcAft>
              <a:buNone/>
            </a:pPr>
            <a:r>
              <a:rPr lang="en"/>
              <a:t>Average: 0.189</a:t>
            </a:r>
            <a:endParaRPr/>
          </a:p>
          <a:p>
            <a:pPr indent="0" lvl="0" marL="0" rtl="0" algn="l">
              <a:spcBef>
                <a:spcPts val="1200"/>
              </a:spcBef>
              <a:spcAft>
                <a:spcPts val="0"/>
              </a:spcAft>
              <a:buNone/>
            </a:pPr>
            <a:r>
              <a:rPr lang="en"/>
              <a:t>Highest IQR: EDM, 0.2163</a:t>
            </a:r>
            <a:endParaRPr/>
          </a:p>
          <a:p>
            <a:pPr indent="0" lvl="0" marL="0" rtl="0" algn="l">
              <a:spcBef>
                <a:spcPts val="1200"/>
              </a:spcBef>
              <a:spcAft>
                <a:spcPts val="1200"/>
              </a:spcAft>
              <a:buNone/>
            </a:pPr>
            <a:r>
              <a:rPr lang="en"/>
              <a:t>Lowest IQR: R&amp;B, 0.1077</a:t>
            </a:r>
            <a:endParaRPr/>
          </a:p>
        </p:txBody>
      </p:sp>
      <p:pic>
        <p:nvPicPr>
          <p:cNvPr id="372" name="Google Shape;372;p27"/>
          <p:cNvPicPr preferRelativeResize="0"/>
          <p:nvPr/>
        </p:nvPicPr>
        <p:blipFill>
          <a:blip r:embed="rId3">
            <a:alphaModFix/>
          </a:blip>
          <a:stretch>
            <a:fillRect/>
          </a:stretch>
        </p:blipFill>
        <p:spPr>
          <a:xfrm>
            <a:off x="157422" y="103375"/>
            <a:ext cx="5934025" cy="3694100"/>
          </a:xfrm>
          <a:prstGeom prst="rect">
            <a:avLst/>
          </a:prstGeom>
          <a:noFill/>
          <a:ln>
            <a:noFill/>
          </a:ln>
        </p:spPr>
      </p:pic>
      <p:pic>
        <p:nvPicPr>
          <p:cNvPr id="373" name="Google Shape;373;p27"/>
          <p:cNvPicPr preferRelativeResize="0"/>
          <p:nvPr/>
        </p:nvPicPr>
        <p:blipFill>
          <a:blip r:embed="rId4">
            <a:alphaModFix/>
          </a:blip>
          <a:stretch>
            <a:fillRect/>
          </a:stretch>
        </p:blipFill>
        <p:spPr>
          <a:xfrm>
            <a:off x="157425" y="3797475"/>
            <a:ext cx="5934026" cy="132952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28"/>
          <p:cNvSpPr txBox="1"/>
          <p:nvPr>
            <p:ph idx="1" type="body"/>
          </p:nvPr>
        </p:nvSpPr>
        <p:spPr>
          <a:xfrm>
            <a:off x="6496325" y="342600"/>
            <a:ext cx="2304000" cy="32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Minimum: 35.477</a:t>
            </a:r>
            <a:endParaRPr/>
          </a:p>
          <a:p>
            <a:pPr indent="0" lvl="0" marL="0" rtl="0" algn="l">
              <a:spcBef>
                <a:spcPts val="1200"/>
              </a:spcBef>
              <a:spcAft>
                <a:spcPts val="0"/>
              </a:spcAft>
              <a:buNone/>
            </a:pPr>
            <a:r>
              <a:rPr lang="en"/>
              <a:t>Maximum: 239.44</a:t>
            </a:r>
            <a:endParaRPr/>
          </a:p>
          <a:p>
            <a:pPr indent="0" lvl="0" marL="0" rtl="0" algn="l">
              <a:spcBef>
                <a:spcPts val="1200"/>
              </a:spcBef>
              <a:spcAft>
                <a:spcPts val="0"/>
              </a:spcAft>
              <a:buNone/>
            </a:pPr>
            <a:r>
              <a:rPr lang="en"/>
              <a:t>Average: 121.65</a:t>
            </a:r>
            <a:endParaRPr/>
          </a:p>
          <a:p>
            <a:pPr indent="0" lvl="0" marL="0" rtl="0" algn="l">
              <a:spcBef>
                <a:spcPts val="1200"/>
              </a:spcBef>
              <a:spcAft>
                <a:spcPts val="0"/>
              </a:spcAft>
              <a:buNone/>
            </a:pPr>
            <a:r>
              <a:rPr lang="en"/>
              <a:t>Highest IQR: Rap, 50.34</a:t>
            </a:r>
            <a:endParaRPr/>
          </a:p>
          <a:p>
            <a:pPr indent="0" lvl="0" marL="0" rtl="0" algn="l">
              <a:spcBef>
                <a:spcPts val="1200"/>
              </a:spcBef>
              <a:spcAft>
                <a:spcPts val="1200"/>
              </a:spcAft>
              <a:buNone/>
            </a:pPr>
            <a:r>
              <a:rPr lang="en"/>
              <a:t>Lowest IQR: EDM, 4.155</a:t>
            </a:r>
            <a:endParaRPr/>
          </a:p>
        </p:txBody>
      </p:sp>
      <p:pic>
        <p:nvPicPr>
          <p:cNvPr id="379" name="Google Shape;379;p28"/>
          <p:cNvPicPr preferRelativeResize="0"/>
          <p:nvPr/>
        </p:nvPicPr>
        <p:blipFill>
          <a:blip r:embed="rId3">
            <a:alphaModFix/>
          </a:blip>
          <a:stretch>
            <a:fillRect/>
          </a:stretch>
        </p:blipFill>
        <p:spPr>
          <a:xfrm>
            <a:off x="282152" y="181600"/>
            <a:ext cx="6214174" cy="4007950"/>
          </a:xfrm>
          <a:prstGeom prst="rect">
            <a:avLst/>
          </a:prstGeom>
          <a:noFill/>
          <a:ln>
            <a:noFill/>
          </a:ln>
        </p:spPr>
      </p:pic>
      <p:pic>
        <p:nvPicPr>
          <p:cNvPr id="380" name="Google Shape;380;p28"/>
          <p:cNvPicPr preferRelativeResize="0"/>
          <p:nvPr/>
        </p:nvPicPr>
        <p:blipFill>
          <a:blip r:embed="rId4">
            <a:alphaModFix/>
          </a:blip>
          <a:stretch>
            <a:fillRect/>
          </a:stretch>
        </p:blipFill>
        <p:spPr>
          <a:xfrm>
            <a:off x="897850" y="4144200"/>
            <a:ext cx="4007275" cy="9993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29"/>
          <p:cNvSpPr txBox="1"/>
          <p:nvPr>
            <p:ph idx="1" type="body"/>
          </p:nvPr>
        </p:nvSpPr>
        <p:spPr>
          <a:xfrm>
            <a:off x="5366325" y="355650"/>
            <a:ext cx="1955400" cy="378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Minimum: 0.033</a:t>
            </a:r>
            <a:endParaRPr/>
          </a:p>
          <a:p>
            <a:pPr indent="0" lvl="0" marL="0" rtl="0" algn="l">
              <a:spcBef>
                <a:spcPts val="1200"/>
              </a:spcBef>
              <a:spcAft>
                <a:spcPts val="0"/>
              </a:spcAft>
              <a:buNone/>
            </a:pPr>
            <a:r>
              <a:rPr lang="en"/>
              <a:t>Maximum: 0.969</a:t>
            </a:r>
            <a:endParaRPr/>
          </a:p>
          <a:p>
            <a:pPr indent="0" lvl="0" marL="0" rtl="0" algn="l">
              <a:spcBef>
                <a:spcPts val="1200"/>
              </a:spcBef>
              <a:spcAft>
                <a:spcPts val="0"/>
              </a:spcAft>
              <a:buNone/>
            </a:pPr>
            <a:r>
              <a:rPr lang="en"/>
              <a:t>Average: 0.413</a:t>
            </a:r>
            <a:endParaRPr/>
          </a:p>
          <a:p>
            <a:pPr indent="0" lvl="0" marL="0" rtl="0" algn="l">
              <a:spcBef>
                <a:spcPts val="1200"/>
              </a:spcBef>
              <a:spcAft>
                <a:spcPts val="0"/>
              </a:spcAft>
              <a:buNone/>
            </a:pPr>
            <a:r>
              <a:rPr lang="en"/>
              <a:t>Highest IQR: Rock, .359</a:t>
            </a:r>
            <a:endParaRPr/>
          </a:p>
          <a:p>
            <a:pPr indent="0" lvl="0" marL="0" rtl="0" algn="l">
              <a:spcBef>
                <a:spcPts val="1200"/>
              </a:spcBef>
              <a:spcAft>
                <a:spcPts val="1200"/>
              </a:spcAft>
              <a:buNone/>
            </a:pPr>
            <a:r>
              <a:rPr lang="en"/>
              <a:t>Lowest IQR: Pop, .325</a:t>
            </a:r>
            <a:endParaRPr/>
          </a:p>
        </p:txBody>
      </p:sp>
      <p:pic>
        <p:nvPicPr>
          <p:cNvPr id="386" name="Google Shape;386;p29"/>
          <p:cNvPicPr preferRelativeResize="0"/>
          <p:nvPr/>
        </p:nvPicPr>
        <p:blipFill>
          <a:blip r:embed="rId3">
            <a:alphaModFix/>
          </a:blip>
          <a:stretch>
            <a:fillRect/>
          </a:stretch>
        </p:blipFill>
        <p:spPr>
          <a:xfrm>
            <a:off x="140650" y="223675"/>
            <a:ext cx="5094434" cy="3240825"/>
          </a:xfrm>
          <a:prstGeom prst="rect">
            <a:avLst/>
          </a:prstGeom>
          <a:noFill/>
          <a:ln>
            <a:noFill/>
          </a:ln>
        </p:spPr>
      </p:pic>
      <p:pic>
        <p:nvPicPr>
          <p:cNvPr id="387" name="Google Shape;387;p29"/>
          <p:cNvPicPr preferRelativeResize="0"/>
          <p:nvPr/>
        </p:nvPicPr>
        <p:blipFill>
          <a:blip r:embed="rId4">
            <a:alphaModFix/>
          </a:blip>
          <a:stretch>
            <a:fillRect/>
          </a:stretch>
        </p:blipFill>
        <p:spPr>
          <a:xfrm>
            <a:off x="331150" y="3590100"/>
            <a:ext cx="4851975" cy="14359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pic>
        <p:nvPicPr>
          <p:cNvPr id="392" name="Google Shape;392;p30"/>
          <p:cNvPicPr preferRelativeResize="0"/>
          <p:nvPr/>
        </p:nvPicPr>
        <p:blipFill>
          <a:blip r:embed="rId3">
            <a:alphaModFix/>
          </a:blip>
          <a:stretch>
            <a:fillRect/>
          </a:stretch>
        </p:blipFill>
        <p:spPr>
          <a:xfrm>
            <a:off x="395315" y="2659687"/>
            <a:ext cx="3329886" cy="2386025"/>
          </a:xfrm>
          <a:prstGeom prst="rect">
            <a:avLst/>
          </a:prstGeom>
          <a:noFill/>
          <a:ln>
            <a:noFill/>
          </a:ln>
        </p:spPr>
      </p:pic>
      <p:pic>
        <p:nvPicPr>
          <p:cNvPr id="393" name="Google Shape;393;p30"/>
          <p:cNvPicPr preferRelativeResize="0"/>
          <p:nvPr/>
        </p:nvPicPr>
        <p:blipFill>
          <a:blip r:embed="rId4">
            <a:alphaModFix/>
          </a:blip>
          <a:stretch>
            <a:fillRect/>
          </a:stretch>
        </p:blipFill>
        <p:spPr>
          <a:xfrm>
            <a:off x="519051" y="66925"/>
            <a:ext cx="3329875" cy="2374342"/>
          </a:xfrm>
          <a:prstGeom prst="rect">
            <a:avLst/>
          </a:prstGeom>
          <a:noFill/>
          <a:ln>
            <a:noFill/>
          </a:ln>
        </p:spPr>
      </p:pic>
      <p:pic>
        <p:nvPicPr>
          <p:cNvPr id="394" name="Google Shape;394;p30"/>
          <p:cNvPicPr preferRelativeResize="0"/>
          <p:nvPr/>
        </p:nvPicPr>
        <p:blipFill>
          <a:blip r:embed="rId5">
            <a:alphaModFix/>
          </a:blip>
          <a:stretch>
            <a:fillRect/>
          </a:stretch>
        </p:blipFill>
        <p:spPr>
          <a:xfrm>
            <a:off x="4571999" y="81402"/>
            <a:ext cx="3329875" cy="2345398"/>
          </a:xfrm>
          <a:prstGeom prst="rect">
            <a:avLst/>
          </a:prstGeom>
          <a:noFill/>
          <a:ln>
            <a:noFill/>
          </a:ln>
        </p:spPr>
      </p:pic>
      <p:pic>
        <p:nvPicPr>
          <p:cNvPr id="395" name="Google Shape;395;p30"/>
          <p:cNvPicPr preferRelativeResize="0"/>
          <p:nvPr/>
        </p:nvPicPr>
        <p:blipFill>
          <a:blip r:embed="rId6">
            <a:alphaModFix/>
          </a:blip>
          <a:stretch>
            <a:fillRect/>
          </a:stretch>
        </p:blipFill>
        <p:spPr>
          <a:xfrm>
            <a:off x="4572000" y="2571750"/>
            <a:ext cx="3278871" cy="2345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31"/>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Exploring competition &amp; track popularity over time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110950" y="635275"/>
            <a:ext cx="7030500" cy="553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 &amp; Research Questions</a:t>
            </a:r>
            <a:endParaRPr/>
          </a:p>
        </p:txBody>
      </p:sp>
      <p:sp>
        <p:nvSpPr>
          <p:cNvPr id="284" name="Google Shape;284;p14"/>
          <p:cNvSpPr txBox="1"/>
          <p:nvPr>
            <p:ph idx="1" type="body"/>
          </p:nvPr>
        </p:nvSpPr>
        <p:spPr>
          <a:xfrm>
            <a:off x="1216150" y="1144100"/>
            <a:ext cx="7462800" cy="3536700"/>
          </a:xfrm>
          <a:prstGeom prst="rect">
            <a:avLst/>
          </a:prstGeom>
        </p:spPr>
        <p:txBody>
          <a:bodyPr anchorCtr="0" anchor="t" bIns="91425" lIns="91425" spcFirstLastPara="1" rIns="91425" wrap="square" tIns="91425">
            <a:normAutofit fontScale="40000"/>
          </a:bodyPr>
          <a:lstStyle/>
          <a:p>
            <a:pPr indent="0" lvl="0" marL="0" rtl="0" algn="l">
              <a:spcBef>
                <a:spcPts val="0"/>
              </a:spcBef>
              <a:spcAft>
                <a:spcPts val="0"/>
              </a:spcAft>
              <a:buNone/>
            </a:pPr>
            <a:r>
              <a:rPr lang="en" sz="2700">
                <a:solidFill>
                  <a:srgbClr val="040C28"/>
                </a:solidFill>
              </a:rPr>
              <a:t>“</a:t>
            </a:r>
            <a:r>
              <a:rPr lang="en" sz="2700">
                <a:solidFill>
                  <a:srgbClr val="040C28"/>
                </a:solidFill>
              </a:rPr>
              <a:t>In 2010, only 35 percent of internet users streamed music.</a:t>
            </a:r>
            <a:r>
              <a:rPr lang="en" sz="2700">
                <a:solidFill>
                  <a:srgbClr val="202124"/>
                </a:solidFill>
              </a:rPr>
              <a:t> </a:t>
            </a:r>
            <a:r>
              <a:rPr lang="en" sz="2700">
                <a:solidFill>
                  <a:srgbClr val="040C28"/>
                </a:solidFill>
              </a:rPr>
              <a:t>Pandora and YouTube were the dominant players.</a:t>
            </a:r>
            <a:r>
              <a:rPr lang="en" sz="2700">
                <a:solidFill>
                  <a:srgbClr val="202124"/>
                </a:solidFill>
              </a:rPr>
              <a:t> By</a:t>
            </a:r>
            <a:r>
              <a:rPr lang="en" sz="2700">
                <a:solidFill>
                  <a:srgbClr val="040C28"/>
                </a:solidFill>
              </a:rPr>
              <a:t> 2019, music streaming grew to 82 percent.” (</a:t>
            </a:r>
            <a:r>
              <a:rPr lang="en" sz="2700" u="sng">
                <a:solidFill>
                  <a:schemeClr val="hlink"/>
                </a:solidFill>
                <a:hlinkClick r:id="rId3"/>
              </a:rPr>
              <a:t>https://musicwatchinc.com/blog/ten-years-after-music-consumers-and-the-decade-of-the-teens/</a:t>
            </a:r>
            <a:r>
              <a:rPr lang="en" sz="2700">
                <a:solidFill>
                  <a:srgbClr val="040C28"/>
                </a:solidFill>
              </a:rPr>
              <a:t>)</a:t>
            </a:r>
            <a:endParaRPr sz="2700">
              <a:solidFill>
                <a:srgbClr val="040C28"/>
              </a:solidFill>
            </a:endParaRPr>
          </a:p>
          <a:p>
            <a:pPr indent="0" lvl="0" marL="0" rtl="0" algn="l">
              <a:spcBef>
                <a:spcPts val="1200"/>
              </a:spcBef>
              <a:spcAft>
                <a:spcPts val="0"/>
              </a:spcAft>
              <a:buNone/>
            </a:pPr>
            <a:r>
              <a:rPr lang="en" sz="2700">
                <a:solidFill>
                  <a:srgbClr val="040C28"/>
                </a:solidFill>
              </a:rPr>
              <a:t>Spotify launched in 2008 (</a:t>
            </a:r>
            <a:r>
              <a:rPr lang="en" sz="2700" u="sng">
                <a:solidFill>
                  <a:schemeClr val="hlink"/>
                </a:solidFill>
                <a:hlinkClick r:id="rId4"/>
              </a:rPr>
              <a:t>https://newsroom.spotify.com/company-info/</a:t>
            </a:r>
            <a:r>
              <a:rPr lang="en" sz="2700">
                <a:solidFill>
                  <a:srgbClr val="040C28"/>
                </a:solidFill>
              </a:rPr>
              <a:t>). Its platform and those of competitors have greatly impacted the way we listen to music.</a:t>
            </a:r>
            <a:endParaRPr sz="2700">
              <a:solidFill>
                <a:srgbClr val="040C28"/>
              </a:solidFill>
            </a:endParaRPr>
          </a:p>
          <a:p>
            <a:pPr indent="0" lvl="0" marL="0" rtl="0" algn="l">
              <a:spcBef>
                <a:spcPts val="1200"/>
              </a:spcBef>
              <a:spcAft>
                <a:spcPts val="0"/>
              </a:spcAft>
              <a:buNone/>
            </a:pPr>
            <a:r>
              <a:rPr lang="en" sz="2700">
                <a:solidFill>
                  <a:srgbClr val="040C28"/>
                </a:solidFill>
              </a:rPr>
              <a:t>Knowing that </a:t>
            </a:r>
            <a:r>
              <a:rPr i="1" lang="en" sz="2700">
                <a:solidFill>
                  <a:srgbClr val="040C28"/>
                </a:solidFill>
              </a:rPr>
              <a:t>how</a:t>
            </a:r>
            <a:r>
              <a:rPr lang="en" sz="2700">
                <a:solidFill>
                  <a:srgbClr val="040C28"/>
                </a:solidFill>
              </a:rPr>
              <a:t> we listen to music has changed, we wondered if what we listen to/what kind of music being made has changed. We decided to investigate </a:t>
            </a:r>
            <a:r>
              <a:rPr b="1" lang="en" sz="2700">
                <a:solidFill>
                  <a:srgbClr val="040C28"/>
                </a:solidFill>
              </a:rPr>
              <a:t>genre</a:t>
            </a:r>
            <a:r>
              <a:rPr lang="en" sz="2700">
                <a:solidFill>
                  <a:srgbClr val="040C28"/>
                </a:solidFill>
              </a:rPr>
              <a:t> in the decade prior to the COVID-19 pandemic. We focused around one central question: </a:t>
            </a:r>
            <a:r>
              <a:rPr i="1" lang="en" sz="2700">
                <a:solidFill>
                  <a:srgbClr val="040C28"/>
                </a:solidFill>
              </a:rPr>
              <a:t>What are some underlying trends in the music industry by genre?</a:t>
            </a:r>
            <a:r>
              <a:rPr lang="en" sz="2700">
                <a:solidFill>
                  <a:srgbClr val="040C28"/>
                </a:solidFill>
              </a:rPr>
              <a:t> More specifically:</a:t>
            </a:r>
            <a:endParaRPr sz="2700">
              <a:solidFill>
                <a:srgbClr val="040C28"/>
              </a:solidFill>
            </a:endParaRPr>
          </a:p>
          <a:p>
            <a:pPr indent="-297180" lvl="0" marL="457200" rtl="0" algn="l">
              <a:spcBef>
                <a:spcPts val="1200"/>
              </a:spcBef>
              <a:spcAft>
                <a:spcPts val="0"/>
              </a:spcAft>
              <a:buSzPct val="100000"/>
              <a:buAutoNum type="arabicPeriod"/>
            </a:pPr>
            <a:r>
              <a:rPr lang="en" sz="2700"/>
              <a:t>What is the average duration of songs based on genre? Is the difference between each average and the overall average statistically significant?</a:t>
            </a:r>
            <a:endParaRPr sz="2700"/>
          </a:p>
          <a:p>
            <a:pPr indent="-297180" lvl="0" marL="457200" rtl="0" algn="l">
              <a:spcBef>
                <a:spcPts val="0"/>
              </a:spcBef>
              <a:spcAft>
                <a:spcPts val="0"/>
              </a:spcAft>
              <a:buSzPct val="100000"/>
              <a:buAutoNum type="arabicPeriod"/>
            </a:pPr>
            <a:r>
              <a:rPr lang="en" sz="2700"/>
              <a:t>Are specific music keys favored? Has this changed over the 2010s? What does variation in the data look like by genre?</a:t>
            </a:r>
            <a:endParaRPr sz="2700"/>
          </a:p>
          <a:p>
            <a:pPr indent="-297180" lvl="0" marL="457200" rtl="0" algn="l">
              <a:spcBef>
                <a:spcPts val="0"/>
              </a:spcBef>
              <a:spcAft>
                <a:spcPts val="0"/>
              </a:spcAft>
              <a:buSzPct val="100000"/>
              <a:buAutoNum type="arabicPeriod"/>
            </a:pPr>
            <a:r>
              <a:rPr lang="en" sz="2700"/>
              <a:t>How much do acousticness, liveness, tempo, and valence vary between genres? </a:t>
            </a:r>
            <a:r>
              <a:rPr lang="en" sz="2700"/>
              <a:t>How did they change by genre over the 2010 decade?</a:t>
            </a:r>
            <a:endParaRPr sz="2700"/>
          </a:p>
          <a:p>
            <a:pPr indent="-297180" lvl="0" marL="457200" rtl="0" algn="l">
              <a:spcBef>
                <a:spcPts val="0"/>
              </a:spcBef>
              <a:spcAft>
                <a:spcPts val="0"/>
              </a:spcAft>
              <a:buSzPct val="100000"/>
              <a:buAutoNum type="arabicPeriod"/>
            </a:pPr>
            <a:r>
              <a:rPr lang="en" sz="2700"/>
              <a:t>Does competition affect song popularity?</a:t>
            </a:r>
            <a:endParaRPr sz="27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32"/>
          <p:cNvSpPr txBox="1"/>
          <p:nvPr/>
        </p:nvSpPr>
        <p:spPr>
          <a:xfrm>
            <a:off x="1303800" y="1528350"/>
            <a:ext cx="7361700" cy="32115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dk2"/>
              </a:buClr>
              <a:buSzPts val="1300"/>
              <a:buFont typeface="Nunito"/>
              <a:buChar char="●"/>
            </a:pPr>
            <a:r>
              <a:rPr lang="en" sz="1300">
                <a:solidFill>
                  <a:schemeClr val="dk2"/>
                </a:solidFill>
                <a:latin typeface="Nunito"/>
                <a:ea typeface="Nunito"/>
                <a:cs typeface="Nunito"/>
                <a:sym typeface="Nunito"/>
              </a:rPr>
              <a:t>Spotify´s “Popularity Index” is measured on a scale of 0 to 100 and takes into account three key factors:</a:t>
            </a:r>
            <a:endParaRPr sz="1300">
              <a:solidFill>
                <a:schemeClr val="dk2"/>
              </a:solidFill>
              <a:latin typeface="Nunito"/>
              <a:ea typeface="Nunito"/>
              <a:cs typeface="Nunito"/>
              <a:sym typeface="Nunito"/>
            </a:endParaRPr>
          </a:p>
          <a:p>
            <a:pPr indent="-311150" lvl="1" marL="914400" rtl="0" algn="l">
              <a:spcBef>
                <a:spcPts val="0"/>
              </a:spcBef>
              <a:spcAft>
                <a:spcPts val="0"/>
              </a:spcAft>
              <a:buClr>
                <a:schemeClr val="dk2"/>
              </a:buClr>
              <a:buSzPts val="1300"/>
              <a:buFont typeface="Nunito"/>
              <a:buChar char="○"/>
            </a:pPr>
            <a:r>
              <a:rPr lang="en" sz="1300">
                <a:solidFill>
                  <a:schemeClr val="dk2"/>
                </a:solidFill>
                <a:latin typeface="Nunito"/>
                <a:ea typeface="Nunito"/>
                <a:cs typeface="Nunito"/>
                <a:sym typeface="Nunito"/>
              </a:rPr>
              <a:t>Number of streams.</a:t>
            </a:r>
            <a:endParaRPr sz="1300">
              <a:solidFill>
                <a:schemeClr val="dk2"/>
              </a:solidFill>
              <a:latin typeface="Nunito"/>
              <a:ea typeface="Nunito"/>
              <a:cs typeface="Nunito"/>
              <a:sym typeface="Nunito"/>
            </a:endParaRPr>
          </a:p>
          <a:p>
            <a:pPr indent="-311150" lvl="1" marL="914400" rtl="0" algn="l">
              <a:spcBef>
                <a:spcPts val="0"/>
              </a:spcBef>
              <a:spcAft>
                <a:spcPts val="0"/>
              </a:spcAft>
              <a:buClr>
                <a:schemeClr val="dk2"/>
              </a:buClr>
              <a:buSzPts val="1300"/>
              <a:buFont typeface="Nunito"/>
              <a:buChar char="○"/>
            </a:pPr>
            <a:r>
              <a:rPr lang="en" sz="1300">
                <a:solidFill>
                  <a:schemeClr val="dk2"/>
                </a:solidFill>
                <a:latin typeface="Nunito"/>
                <a:ea typeface="Nunito"/>
                <a:cs typeface="Nunito"/>
                <a:sym typeface="Nunito"/>
              </a:rPr>
              <a:t>Stream date.</a:t>
            </a:r>
            <a:endParaRPr sz="1300">
              <a:solidFill>
                <a:schemeClr val="dk2"/>
              </a:solidFill>
              <a:latin typeface="Nunito"/>
              <a:ea typeface="Nunito"/>
              <a:cs typeface="Nunito"/>
              <a:sym typeface="Nunito"/>
            </a:endParaRPr>
          </a:p>
          <a:p>
            <a:pPr indent="-311150" lvl="1" marL="914400" rtl="0" algn="l">
              <a:spcBef>
                <a:spcPts val="0"/>
              </a:spcBef>
              <a:spcAft>
                <a:spcPts val="0"/>
              </a:spcAft>
              <a:buClr>
                <a:schemeClr val="dk2"/>
              </a:buClr>
              <a:buSzPts val="1300"/>
              <a:buFont typeface="Nunito"/>
              <a:buChar char="○"/>
            </a:pPr>
            <a:r>
              <a:rPr lang="en" sz="1300">
                <a:solidFill>
                  <a:schemeClr val="dk2"/>
                </a:solidFill>
                <a:latin typeface="Nunito"/>
                <a:ea typeface="Nunito"/>
                <a:cs typeface="Nunito"/>
                <a:sym typeface="Nunito"/>
              </a:rPr>
              <a:t>Frequency of streams.</a:t>
            </a:r>
            <a:endParaRPr sz="1300">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Nunito"/>
              <a:buChar char="●"/>
            </a:pPr>
            <a:r>
              <a:rPr lang="en" sz="1300">
                <a:solidFill>
                  <a:schemeClr val="dk2"/>
                </a:solidFill>
                <a:latin typeface="Nunito"/>
                <a:ea typeface="Nunito"/>
                <a:cs typeface="Nunito"/>
                <a:sym typeface="Nunito"/>
              </a:rPr>
              <a:t>While a high popularity index will make it more likely that a track is recommended to new listeners, </a:t>
            </a:r>
            <a:r>
              <a:rPr lang="en" sz="1300">
                <a:solidFill>
                  <a:schemeClr val="dk2"/>
                </a:solidFill>
                <a:latin typeface="Nunito"/>
                <a:ea typeface="Nunito"/>
                <a:cs typeface="Nunito"/>
                <a:sym typeface="Nunito"/>
              </a:rPr>
              <a:t>it's</a:t>
            </a:r>
            <a:r>
              <a:rPr lang="en" sz="1300">
                <a:solidFill>
                  <a:schemeClr val="dk2"/>
                </a:solidFill>
                <a:latin typeface="Nunito"/>
                <a:ea typeface="Nunito"/>
                <a:cs typeface="Nunito"/>
                <a:sym typeface="Nunito"/>
              </a:rPr>
              <a:t> not the only factor at play in Spotify´s algorithm.</a:t>
            </a:r>
            <a:endParaRPr sz="1300">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Nunito"/>
              <a:buChar char="●"/>
            </a:pPr>
            <a:r>
              <a:rPr lang="en" sz="1300">
                <a:solidFill>
                  <a:schemeClr val="dk2"/>
                </a:solidFill>
                <a:latin typeface="Nunito"/>
                <a:ea typeface="Nunito"/>
                <a:cs typeface="Nunito"/>
                <a:sym typeface="Nunito"/>
              </a:rPr>
              <a:t>A high popularity index will increase a track´s chance of being added to “Personalized Playlists.” These playlists are designed by Spotify´s algorithm and unique to each user.</a:t>
            </a:r>
            <a:endParaRPr sz="1300">
              <a:solidFill>
                <a:schemeClr val="dk2"/>
              </a:solidFill>
              <a:latin typeface="Nunito"/>
              <a:ea typeface="Nunito"/>
              <a:cs typeface="Nunito"/>
              <a:sym typeface="Nunito"/>
            </a:endParaRPr>
          </a:p>
          <a:p>
            <a:pPr indent="0" lvl="0" marL="0" rtl="0" algn="l">
              <a:spcBef>
                <a:spcPts val="0"/>
              </a:spcBef>
              <a:spcAft>
                <a:spcPts val="0"/>
              </a:spcAft>
              <a:buNone/>
            </a:pPr>
            <a:r>
              <a:t/>
            </a:r>
            <a:endParaRPr>
              <a:solidFill>
                <a:schemeClr val="dk2"/>
              </a:solidFill>
              <a:latin typeface="Nunito"/>
              <a:ea typeface="Nunito"/>
              <a:cs typeface="Nunito"/>
              <a:sym typeface="Nunito"/>
            </a:endParaRPr>
          </a:p>
          <a:p>
            <a:pPr indent="0" lvl="0" marL="0" rtl="0" algn="l">
              <a:spcBef>
                <a:spcPts val="0"/>
              </a:spcBef>
              <a:spcAft>
                <a:spcPts val="0"/>
              </a:spcAft>
              <a:buNone/>
            </a:pPr>
            <a:r>
              <a:rPr b="1" lang="en" sz="1300" u="sng">
                <a:solidFill>
                  <a:schemeClr val="dk2"/>
                </a:solidFill>
                <a:latin typeface="Nunito"/>
                <a:ea typeface="Nunito"/>
                <a:cs typeface="Nunito"/>
                <a:sym typeface="Nunito"/>
              </a:rPr>
              <a:t>Resource</a:t>
            </a:r>
            <a:r>
              <a:rPr lang="en" sz="1300">
                <a:solidFill>
                  <a:schemeClr val="dk2"/>
                </a:solidFill>
                <a:latin typeface="Nunito"/>
                <a:ea typeface="Nunito"/>
                <a:cs typeface="Nunito"/>
                <a:sym typeface="Nunito"/>
              </a:rPr>
              <a:t>:</a:t>
            </a:r>
            <a:endParaRPr sz="1300">
              <a:solidFill>
                <a:schemeClr val="dk2"/>
              </a:solidFill>
              <a:latin typeface="Nunito"/>
              <a:ea typeface="Nunito"/>
              <a:cs typeface="Nunito"/>
              <a:sym typeface="Nunito"/>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a:p>
            <a:pPr indent="0" lvl="0" marL="0" rtl="0" algn="l">
              <a:spcBef>
                <a:spcPts val="0"/>
              </a:spcBef>
              <a:spcAft>
                <a:spcPts val="0"/>
              </a:spcAft>
              <a:buNone/>
            </a:pPr>
            <a:r>
              <a:rPr lang="en" sz="1300">
                <a:solidFill>
                  <a:schemeClr val="dk2"/>
                </a:solidFill>
                <a:latin typeface="Nunito"/>
                <a:ea typeface="Nunito"/>
                <a:cs typeface="Nunito"/>
                <a:sym typeface="Nunito"/>
              </a:rPr>
              <a:t>“</a:t>
            </a:r>
            <a:r>
              <a:rPr lang="en" sz="1300" u="sng">
                <a:solidFill>
                  <a:schemeClr val="hlink"/>
                </a:solidFill>
                <a:latin typeface="Nunito"/>
                <a:ea typeface="Nunito"/>
                <a:cs typeface="Nunito"/>
                <a:sym typeface="Nunito"/>
                <a:hlinkClick r:id="rId3"/>
              </a:rPr>
              <a:t>https://twostorymelody.com/spotify-popularity-index/</a:t>
            </a:r>
            <a:r>
              <a:rPr lang="en" sz="1300">
                <a:solidFill>
                  <a:schemeClr val="dk2"/>
                </a:solidFill>
                <a:latin typeface="Nunito"/>
                <a:ea typeface="Nunito"/>
                <a:cs typeface="Nunito"/>
                <a:sym typeface="Nunito"/>
              </a:rPr>
              <a:t>”, “What is the Spotify Popularity Index” by Marco Alexis.</a:t>
            </a:r>
            <a:endParaRPr sz="1300">
              <a:solidFill>
                <a:schemeClr val="dk2"/>
              </a:solidFill>
              <a:latin typeface="Nunito"/>
              <a:ea typeface="Nunito"/>
              <a:cs typeface="Nunito"/>
              <a:sym typeface="Nunito"/>
            </a:endParaRPr>
          </a:p>
        </p:txBody>
      </p:sp>
      <p:sp>
        <p:nvSpPr>
          <p:cNvPr id="406" name="Google Shape;406;p3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Background</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pic>
        <p:nvPicPr>
          <p:cNvPr id="411" name="Google Shape;411;p33"/>
          <p:cNvPicPr preferRelativeResize="0"/>
          <p:nvPr/>
        </p:nvPicPr>
        <p:blipFill>
          <a:blip r:embed="rId3">
            <a:alphaModFix/>
          </a:blip>
          <a:stretch>
            <a:fillRect/>
          </a:stretch>
        </p:blipFill>
        <p:spPr>
          <a:xfrm>
            <a:off x="0" y="0"/>
            <a:ext cx="9143999" cy="2718700"/>
          </a:xfrm>
          <a:prstGeom prst="rect">
            <a:avLst/>
          </a:prstGeom>
          <a:noFill/>
          <a:ln>
            <a:noFill/>
          </a:ln>
        </p:spPr>
      </p:pic>
      <p:pic>
        <p:nvPicPr>
          <p:cNvPr id="412" name="Google Shape;412;p33"/>
          <p:cNvPicPr preferRelativeResize="0"/>
          <p:nvPr/>
        </p:nvPicPr>
        <p:blipFill>
          <a:blip r:embed="rId4">
            <a:alphaModFix/>
          </a:blip>
          <a:stretch>
            <a:fillRect/>
          </a:stretch>
        </p:blipFill>
        <p:spPr>
          <a:xfrm>
            <a:off x="0" y="2645225"/>
            <a:ext cx="9144000" cy="24982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pic>
        <p:nvPicPr>
          <p:cNvPr id="417" name="Google Shape;417;p34"/>
          <p:cNvPicPr preferRelativeResize="0"/>
          <p:nvPr/>
        </p:nvPicPr>
        <p:blipFill>
          <a:blip r:embed="rId3">
            <a:alphaModFix/>
          </a:blip>
          <a:stretch>
            <a:fillRect/>
          </a:stretch>
        </p:blipFill>
        <p:spPr>
          <a:xfrm>
            <a:off x="0" y="0"/>
            <a:ext cx="9144000" cy="2571750"/>
          </a:xfrm>
          <a:prstGeom prst="rect">
            <a:avLst/>
          </a:prstGeom>
          <a:noFill/>
          <a:ln>
            <a:noFill/>
          </a:ln>
        </p:spPr>
      </p:pic>
      <p:pic>
        <p:nvPicPr>
          <p:cNvPr id="418" name="Google Shape;418;p34"/>
          <p:cNvPicPr preferRelativeResize="0"/>
          <p:nvPr/>
        </p:nvPicPr>
        <p:blipFill>
          <a:blip r:embed="rId4">
            <a:alphaModFix/>
          </a:blip>
          <a:stretch>
            <a:fillRect/>
          </a:stretch>
        </p:blipFill>
        <p:spPr>
          <a:xfrm>
            <a:off x="0" y="2498275"/>
            <a:ext cx="9143999" cy="26452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pic>
        <p:nvPicPr>
          <p:cNvPr id="423" name="Google Shape;423;p35"/>
          <p:cNvPicPr preferRelativeResize="0"/>
          <p:nvPr/>
        </p:nvPicPr>
        <p:blipFill>
          <a:blip r:embed="rId3">
            <a:alphaModFix/>
          </a:blip>
          <a:stretch>
            <a:fillRect/>
          </a:stretch>
        </p:blipFill>
        <p:spPr>
          <a:xfrm>
            <a:off x="0" y="0"/>
            <a:ext cx="9143999" cy="2571750"/>
          </a:xfrm>
          <a:prstGeom prst="rect">
            <a:avLst/>
          </a:prstGeom>
          <a:noFill/>
          <a:ln>
            <a:noFill/>
          </a:ln>
        </p:spPr>
      </p:pic>
      <p:pic>
        <p:nvPicPr>
          <p:cNvPr id="424" name="Google Shape;424;p35"/>
          <p:cNvPicPr preferRelativeResize="0"/>
          <p:nvPr/>
        </p:nvPicPr>
        <p:blipFill>
          <a:blip r:embed="rId4">
            <a:alphaModFix/>
          </a:blip>
          <a:stretch>
            <a:fillRect/>
          </a:stretch>
        </p:blipFill>
        <p:spPr>
          <a:xfrm>
            <a:off x="0" y="2571750"/>
            <a:ext cx="9144000" cy="25717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pic>
        <p:nvPicPr>
          <p:cNvPr id="429" name="Google Shape;429;p36"/>
          <p:cNvPicPr preferRelativeResize="0"/>
          <p:nvPr/>
        </p:nvPicPr>
        <p:blipFill>
          <a:blip r:embed="rId3">
            <a:alphaModFix/>
          </a:blip>
          <a:stretch>
            <a:fillRect/>
          </a:stretch>
        </p:blipFill>
        <p:spPr>
          <a:xfrm>
            <a:off x="180975" y="142875"/>
            <a:ext cx="8518075" cy="44326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37"/>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Overall findings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3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Conclusions</a:t>
            </a:r>
            <a:endParaRPr/>
          </a:p>
        </p:txBody>
      </p:sp>
      <p:sp>
        <p:nvSpPr>
          <p:cNvPr id="440" name="Google Shape;440;p38"/>
          <p:cNvSpPr txBox="1"/>
          <p:nvPr>
            <p:ph idx="4294967295" type="body"/>
          </p:nvPr>
        </p:nvSpPr>
        <p:spPr>
          <a:xfrm>
            <a:off x="1183125" y="1177925"/>
            <a:ext cx="7697400" cy="36768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a:t>Song duration by genre:</a:t>
            </a:r>
            <a:endParaRPr b="1"/>
          </a:p>
          <a:p>
            <a:pPr indent="0" lvl="0" marL="0" rtl="0" algn="l">
              <a:lnSpc>
                <a:spcPct val="100000"/>
              </a:lnSpc>
              <a:spcBef>
                <a:spcPts val="0"/>
              </a:spcBef>
              <a:spcAft>
                <a:spcPts val="0"/>
              </a:spcAft>
              <a:buNone/>
            </a:pPr>
            <a:r>
              <a:t/>
            </a:r>
            <a:endParaRPr b="1"/>
          </a:p>
          <a:p>
            <a:pPr indent="-311150" lvl="0" marL="457200" rtl="0" algn="l">
              <a:lnSpc>
                <a:spcPct val="100000"/>
              </a:lnSpc>
              <a:spcBef>
                <a:spcPts val="0"/>
              </a:spcBef>
              <a:spcAft>
                <a:spcPts val="0"/>
              </a:spcAft>
              <a:buSzPts val="1300"/>
              <a:buChar char="●"/>
            </a:pPr>
            <a:r>
              <a:rPr lang="en"/>
              <a:t>The average song lengths across all six genres vary between 3:16 to 4:00 minutes.</a:t>
            </a:r>
            <a:endParaRPr/>
          </a:p>
          <a:p>
            <a:pPr indent="-311150" lvl="0" marL="457200" rtl="0" algn="l">
              <a:lnSpc>
                <a:spcPct val="100000"/>
              </a:lnSpc>
              <a:spcBef>
                <a:spcPts val="0"/>
              </a:spcBef>
              <a:spcAft>
                <a:spcPts val="0"/>
              </a:spcAft>
              <a:buSzPts val="1300"/>
              <a:buChar char="●"/>
            </a:pPr>
            <a:r>
              <a:rPr lang="en"/>
              <a:t>Over 80% of the songs in our data fall within two bins ranging from 146k to 242k ms.</a:t>
            </a:r>
            <a:endParaRPr/>
          </a:p>
          <a:p>
            <a:pPr indent="-311150" lvl="0" marL="457200" rtl="0" algn="l">
              <a:lnSpc>
                <a:spcPct val="100000"/>
              </a:lnSpc>
              <a:spcBef>
                <a:spcPts val="0"/>
              </a:spcBef>
              <a:spcAft>
                <a:spcPts val="0"/>
              </a:spcAft>
              <a:buSzPts val="1300"/>
              <a:buChar char="●"/>
            </a:pPr>
            <a:r>
              <a:rPr lang="en"/>
              <a:t>There is a statistically significant difference between the duration means by genre as compared to the overall mean of duration.</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b="1" lang="en"/>
              <a:t>Song keys overall, over time, and a glimpse at genre:</a:t>
            </a:r>
            <a:endParaRPr b="1"/>
          </a:p>
          <a:p>
            <a:pPr indent="0" lvl="0" marL="0" rtl="0" algn="l">
              <a:lnSpc>
                <a:spcPct val="100000"/>
              </a:lnSpc>
              <a:spcBef>
                <a:spcPts val="0"/>
              </a:spcBef>
              <a:spcAft>
                <a:spcPts val="0"/>
              </a:spcAft>
              <a:buNone/>
            </a:pPr>
            <a:r>
              <a:t/>
            </a:r>
            <a:endParaRPr b="1"/>
          </a:p>
          <a:p>
            <a:pPr indent="-311150" lvl="0" marL="457200" rtl="0" algn="l">
              <a:spcBef>
                <a:spcPts val="0"/>
              </a:spcBef>
              <a:spcAft>
                <a:spcPts val="0"/>
              </a:spcAft>
              <a:buSzPts val="1300"/>
              <a:buChar char="●"/>
            </a:pPr>
            <a:r>
              <a:rPr lang="en"/>
              <a:t>For a majority of the songs over the decade, the music keys are pretty evenly represented.</a:t>
            </a:r>
            <a:endParaRPr/>
          </a:p>
          <a:p>
            <a:pPr indent="-311150" lvl="0" marL="457200" rtl="0" algn="l">
              <a:spcBef>
                <a:spcPts val="0"/>
              </a:spcBef>
              <a:spcAft>
                <a:spcPts val="0"/>
              </a:spcAft>
              <a:buSzPts val="1300"/>
              <a:buChar char="●"/>
            </a:pPr>
            <a:r>
              <a:rPr lang="en"/>
              <a:t>C♯/D♭and D♯/E♭ are exceptions; the former is a bit over-represented and the latter a bit under-represented, and this is mostly independent of genre.</a:t>
            </a:r>
            <a:endParaRPr/>
          </a:p>
          <a:p>
            <a:pPr indent="-311150" lvl="0" marL="457200" rtl="0" algn="l">
              <a:spcBef>
                <a:spcPts val="0"/>
              </a:spcBef>
              <a:spcAft>
                <a:spcPts val="0"/>
              </a:spcAft>
              <a:buSzPts val="1300"/>
              <a:buChar char="●"/>
            </a:pPr>
            <a:r>
              <a:rPr lang="en"/>
              <a:t>Key usage is fairly stable across the decade.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3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Conclusions (continued)</a:t>
            </a:r>
            <a:endParaRPr/>
          </a:p>
        </p:txBody>
      </p:sp>
      <p:sp>
        <p:nvSpPr>
          <p:cNvPr id="446" name="Google Shape;446;p39"/>
          <p:cNvSpPr txBox="1"/>
          <p:nvPr>
            <p:ph idx="4294967295" type="body"/>
          </p:nvPr>
        </p:nvSpPr>
        <p:spPr>
          <a:xfrm>
            <a:off x="1183125" y="1177925"/>
            <a:ext cx="7697400" cy="3676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Genre characteristics over time:</a:t>
            </a:r>
            <a:endParaRPr b="1"/>
          </a:p>
          <a:p>
            <a:pPr indent="-311150" lvl="0" marL="457200" rtl="0" algn="l">
              <a:spcBef>
                <a:spcPts val="1200"/>
              </a:spcBef>
              <a:spcAft>
                <a:spcPts val="0"/>
              </a:spcAft>
              <a:buSzPts val="1300"/>
              <a:buChar char="●"/>
            </a:pPr>
            <a:r>
              <a:rPr lang="en"/>
              <a:t>Liveness of songs recordings decreased across all genres besides rock and edm.</a:t>
            </a:r>
            <a:endParaRPr/>
          </a:p>
          <a:p>
            <a:pPr indent="-311150" lvl="0" marL="457200" rtl="0" algn="l">
              <a:spcBef>
                <a:spcPts val="0"/>
              </a:spcBef>
              <a:spcAft>
                <a:spcPts val="0"/>
              </a:spcAft>
              <a:buSzPts val="1300"/>
              <a:buChar char="●"/>
            </a:pPr>
            <a:r>
              <a:rPr lang="en"/>
              <a:t>Average tempo became more consistent over time for each genre,  with less variation. between tempos year to year from 2016-2019 (Perhaps due to the growth of streaming service created playlists).</a:t>
            </a:r>
            <a:endParaRPr/>
          </a:p>
          <a:p>
            <a:pPr indent="-311150" lvl="0" marL="457200" rtl="0" algn="l">
              <a:spcBef>
                <a:spcPts val="0"/>
              </a:spcBef>
              <a:spcAft>
                <a:spcPts val="0"/>
              </a:spcAft>
              <a:buSzPts val="1300"/>
              <a:buChar char="●"/>
            </a:pPr>
            <a:r>
              <a:rPr lang="en"/>
              <a:t>Valence decreased across genres from 2010-2014 with lows between 2014-2016, then slightly rose again and leveled out (similar to tempo) 2017-2019.</a:t>
            </a:r>
            <a:endParaRPr/>
          </a:p>
          <a:p>
            <a:pPr indent="0" lvl="0" marL="0" rtl="0" algn="l">
              <a:spcBef>
                <a:spcPts val="1200"/>
              </a:spcBef>
              <a:spcAft>
                <a:spcPts val="0"/>
              </a:spcAft>
              <a:buNone/>
            </a:pPr>
            <a:r>
              <a:rPr b="1" lang="en"/>
              <a:t>Competition and track popularity over time:</a:t>
            </a:r>
            <a:endParaRPr b="1"/>
          </a:p>
          <a:p>
            <a:pPr indent="-311150" lvl="0" marL="457200" rtl="0" algn="l">
              <a:spcBef>
                <a:spcPts val="1200"/>
              </a:spcBef>
              <a:spcAft>
                <a:spcPts val="0"/>
              </a:spcAft>
              <a:buSzPts val="1300"/>
              <a:buChar char="●"/>
            </a:pPr>
            <a:r>
              <a:rPr lang="en"/>
              <a:t>Track popularity does not appear to be affected by number of released tracks in that month.</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20985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Exploration</a:t>
            </a:r>
            <a:endParaRPr/>
          </a:p>
        </p:txBody>
      </p:sp>
      <p:sp>
        <p:nvSpPr>
          <p:cNvPr id="290" name="Google Shape;290;p15"/>
          <p:cNvSpPr txBox="1"/>
          <p:nvPr>
            <p:ph idx="1" type="body"/>
          </p:nvPr>
        </p:nvSpPr>
        <p:spPr>
          <a:xfrm>
            <a:off x="1311125" y="1443375"/>
            <a:ext cx="7030500" cy="306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t>We utilized kaggle.com to find an existing Spotify dataset that:</a:t>
            </a:r>
            <a:endParaRPr sz="1200"/>
          </a:p>
          <a:p>
            <a:pPr indent="-304800" lvl="0" marL="457200" rtl="0" algn="l">
              <a:spcBef>
                <a:spcPts val="1200"/>
              </a:spcBef>
              <a:spcAft>
                <a:spcPts val="0"/>
              </a:spcAft>
              <a:buSzPts val="1200"/>
              <a:buAutoNum type="arabicPeriod"/>
            </a:pPr>
            <a:r>
              <a:rPr lang="en" sz="1200"/>
              <a:t>Was sufficiently large &amp; complete</a:t>
            </a:r>
            <a:endParaRPr sz="1200"/>
          </a:p>
          <a:p>
            <a:pPr indent="-304800" lvl="0" marL="457200" rtl="0" algn="l">
              <a:spcBef>
                <a:spcPts val="0"/>
              </a:spcBef>
              <a:spcAft>
                <a:spcPts val="0"/>
              </a:spcAft>
              <a:buSzPts val="1200"/>
              <a:buAutoNum type="arabicPeriod"/>
            </a:pPr>
            <a:r>
              <a:rPr lang="en" sz="1200"/>
              <a:t>Had a high usability rating</a:t>
            </a:r>
            <a:endParaRPr sz="1200"/>
          </a:p>
          <a:p>
            <a:pPr indent="-304800" lvl="0" marL="457200" rtl="0" algn="l">
              <a:spcBef>
                <a:spcPts val="0"/>
              </a:spcBef>
              <a:spcAft>
                <a:spcPts val="0"/>
              </a:spcAft>
              <a:buSzPts val="1200"/>
              <a:buAutoNum type="arabicPeriod"/>
            </a:pPr>
            <a:r>
              <a:rPr lang="en" sz="1200"/>
              <a:t>Was categorized as being good for learning by other users</a:t>
            </a:r>
            <a:endParaRPr sz="1200"/>
          </a:p>
          <a:p>
            <a:pPr indent="0" lvl="0" marL="0" rtl="0" algn="l">
              <a:spcBef>
                <a:spcPts val="1200"/>
              </a:spcBef>
              <a:spcAft>
                <a:spcPts val="0"/>
              </a:spcAft>
              <a:buNone/>
            </a:pPr>
            <a:r>
              <a:rPr lang="en" sz="1200"/>
              <a:t>We found a dataset called “30,000 Spotify Songs” (</a:t>
            </a:r>
            <a:r>
              <a:rPr lang="en" sz="1200" u="sng">
                <a:solidFill>
                  <a:schemeClr val="hlink"/>
                </a:solidFill>
                <a:hlinkClick r:id="rId3"/>
              </a:rPr>
              <a:t>https://www.kaggle.com/datasets/joebeachcapital/30000-spotify-songs/</a:t>
            </a:r>
            <a:r>
              <a:rPr lang="en" sz="1200"/>
              <a:t>) with the following characteristics:</a:t>
            </a:r>
            <a:endParaRPr sz="1200"/>
          </a:p>
          <a:p>
            <a:pPr indent="-304800" lvl="0" marL="457200" rtl="0" algn="l">
              <a:spcBef>
                <a:spcPts val="1200"/>
              </a:spcBef>
              <a:spcAft>
                <a:spcPts val="0"/>
              </a:spcAft>
              <a:buSzPts val="1200"/>
              <a:buChar char="●"/>
            </a:pPr>
            <a:r>
              <a:rPr lang="en" sz="1200"/>
              <a:t>It was extracted from Spotify’s API using “spotifyr” (</a:t>
            </a:r>
            <a:r>
              <a:rPr lang="en" sz="1200" u="sng">
                <a:solidFill>
                  <a:schemeClr val="hlink"/>
                </a:solidFill>
                <a:hlinkClick r:id="rId4"/>
              </a:rPr>
              <a:t>https://www.rcharlie.com/spotifyr/</a:t>
            </a:r>
            <a:r>
              <a:rPr lang="en" sz="1200"/>
              <a:t>) </a:t>
            </a:r>
            <a:endParaRPr sz="1200"/>
          </a:p>
          <a:p>
            <a:pPr indent="-304800" lvl="0" marL="457200" rtl="0" algn="l">
              <a:spcBef>
                <a:spcPts val="0"/>
              </a:spcBef>
              <a:spcAft>
                <a:spcPts val="0"/>
              </a:spcAft>
              <a:buSzPts val="1200"/>
              <a:buChar char="●"/>
            </a:pPr>
            <a:r>
              <a:rPr lang="en" sz="1200"/>
              <a:t>It contains about 5,000 songs from each of six genres (EDM, Latin, Pop, R&amp;B, Rap, Rock), classified by the assigned genre of the playlist in which the song was found</a:t>
            </a:r>
            <a:endParaRPr sz="1200"/>
          </a:p>
          <a:p>
            <a:pPr indent="-304800" lvl="0" marL="457200" rtl="0" algn="l">
              <a:spcBef>
                <a:spcPts val="0"/>
              </a:spcBef>
              <a:spcAft>
                <a:spcPts val="0"/>
              </a:spcAft>
              <a:buSzPts val="1200"/>
              <a:buChar char="●"/>
            </a:pPr>
            <a:r>
              <a:rPr lang="en" sz="1200"/>
              <a:t>Its songs were released as far back as March 1957 and as recent as January 2020</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160925" y="58905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DataFrame Cleaning</a:t>
            </a:r>
            <a:endParaRPr/>
          </a:p>
        </p:txBody>
      </p:sp>
      <p:sp>
        <p:nvSpPr>
          <p:cNvPr id="296" name="Google Shape;296;p16"/>
          <p:cNvSpPr txBox="1"/>
          <p:nvPr>
            <p:ph idx="1" type="body"/>
          </p:nvPr>
        </p:nvSpPr>
        <p:spPr>
          <a:xfrm>
            <a:off x="1303800" y="1380450"/>
            <a:ext cx="3938100" cy="3293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sz="1900"/>
              <a:t>To clean the data, we performed the following steps:</a:t>
            </a:r>
            <a:endParaRPr sz="1900"/>
          </a:p>
          <a:p>
            <a:pPr indent="-313055" lvl="0" marL="457200" rtl="0" algn="l">
              <a:spcBef>
                <a:spcPts val="1200"/>
              </a:spcBef>
              <a:spcAft>
                <a:spcPts val="0"/>
              </a:spcAft>
              <a:buSzPct val="100000"/>
              <a:buChar char="●"/>
            </a:pPr>
            <a:r>
              <a:rPr lang="en" sz="1900"/>
              <a:t>Dropped rows with empty columns</a:t>
            </a:r>
            <a:endParaRPr sz="1900"/>
          </a:p>
          <a:p>
            <a:pPr indent="-313055" lvl="0" marL="457200" rtl="0" algn="l">
              <a:spcBef>
                <a:spcPts val="0"/>
              </a:spcBef>
              <a:spcAft>
                <a:spcPts val="0"/>
              </a:spcAft>
              <a:buSzPct val="100000"/>
              <a:buChar char="●"/>
            </a:pPr>
            <a:r>
              <a:rPr lang="en" sz="1900"/>
              <a:t>Dropped rows with incomplete date format</a:t>
            </a:r>
            <a:endParaRPr sz="1900"/>
          </a:p>
          <a:p>
            <a:pPr indent="-313055" lvl="0" marL="457200" rtl="0" algn="l">
              <a:spcBef>
                <a:spcPts val="0"/>
              </a:spcBef>
              <a:spcAft>
                <a:spcPts val="0"/>
              </a:spcAft>
              <a:buSzPct val="100000"/>
              <a:buChar char="●"/>
            </a:pPr>
            <a:r>
              <a:rPr lang="en" sz="1900"/>
              <a:t>Dropped duplicates by:</a:t>
            </a:r>
            <a:endParaRPr sz="1900"/>
          </a:p>
          <a:p>
            <a:pPr indent="-313055" lvl="1" marL="914400" rtl="0" algn="l">
              <a:spcBef>
                <a:spcPts val="0"/>
              </a:spcBef>
              <a:spcAft>
                <a:spcPts val="0"/>
              </a:spcAft>
              <a:buSzPct val="100000"/>
              <a:buChar char="○"/>
            </a:pPr>
            <a:r>
              <a:rPr lang="en" sz="1900"/>
              <a:t>Track ID (keeping the first) </a:t>
            </a:r>
            <a:endParaRPr sz="1900"/>
          </a:p>
          <a:p>
            <a:pPr indent="-313055" lvl="1" marL="914400" rtl="0" algn="l">
              <a:spcBef>
                <a:spcPts val="0"/>
              </a:spcBef>
              <a:spcAft>
                <a:spcPts val="0"/>
              </a:spcAft>
              <a:buSzPct val="100000"/>
              <a:buChar char="○"/>
            </a:pPr>
            <a:r>
              <a:rPr lang="en" sz="1900"/>
              <a:t>By same artist and song (dropped all)</a:t>
            </a:r>
            <a:endParaRPr sz="1900"/>
          </a:p>
          <a:p>
            <a:pPr indent="-313055" lvl="0" marL="457200" rtl="0" algn="l">
              <a:spcBef>
                <a:spcPts val="0"/>
              </a:spcBef>
              <a:spcAft>
                <a:spcPts val="0"/>
              </a:spcAft>
              <a:buSzPct val="100000"/>
              <a:buChar char="●"/>
            </a:pPr>
            <a:r>
              <a:rPr lang="en" sz="1900"/>
              <a:t>Narrowed dataset to include only 2010-2019</a:t>
            </a:r>
            <a:endParaRPr sz="1900"/>
          </a:p>
          <a:p>
            <a:pPr indent="-313055" lvl="0" marL="457200" rtl="0" algn="l">
              <a:spcBef>
                <a:spcPts val="0"/>
              </a:spcBef>
              <a:spcAft>
                <a:spcPts val="0"/>
              </a:spcAft>
              <a:buSzPct val="100000"/>
              <a:buChar char="●"/>
            </a:pPr>
            <a:r>
              <a:rPr lang="en" sz="1900"/>
              <a:t>Original dataset: 32,833 rows</a:t>
            </a:r>
            <a:endParaRPr sz="1900"/>
          </a:p>
          <a:p>
            <a:pPr indent="-313055" lvl="0" marL="457200" rtl="0" algn="l">
              <a:spcBef>
                <a:spcPts val="0"/>
              </a:spcBef>
              <a:spcAft>
                <a:spcPts val="0"/>
              </a:spcAft>
              <a:buSzPct val="100000"/>
              <a:buChar char="●"/>
            </a:pPr>
            <a:r>
              <a:rPr lang="en" sz="1900"/>
              <a:t>Final dataset: 16,046 rows</a:t>
            </a:r>
            <a:endParaRPr sz="1900"/>
          </a:p>
          <a:p>
            <a:pPr indent="-313055" lvl="0" marL="457200" rtl="0" algn="l">
              <a:spcBef>
                <a:spcPts val="0"/>
              </a:spcBef>
              <a:spcAft>
                <a:spcPts val="0"/>
              </a:spcAft>
              <a:buSzPct val="100000"/>
              <a:buChar char="●"/>
            </a:pPr>
            <a:r>
              <a:rPr lang="en" sz="1900"/>
              <a:t>Genre breakdown of final dataset displayed to the right</a:t>
            </a:r>
            <a:endParaRPr/>
          </a:p>
        </p:txBody>
      </p:sp>
      <p:pic>
        <p:nvPicPr>
          <p:cNvPr id="297" name="Google Shape;297;p16"/>
          <p:cNvPicPr preferRelativeResize="0"/>
          <p:nvPr/>
        </p:nvPicPr>
        <p:blipFill>
          <a:blip r:embed="rId3">
            <a:alphaModFix/>
          </a:blip>
          <a:stretch>
            <a:fillRect/>
          </a:stretch>
        </p:blipFill>
        <p:spPr>
          <a:xfrm>
            <a:off x="5196250" y="1433050"/>
            <a:ext cx="3735807" cy="3240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7"/>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Exploring song duration by genre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pic>
        <p:nvPicPr>
          <p:cNvPr id="307" name="Google Shape;307;p18"/>
          <p:cNvPicPr preferRelativeResize="0"/>
          <p:nvPr/>
        </p:nvPicPr>
        <p:blipFill>
          <a:blip r:embed="rId3">
            <a:alphaModFix/>
          </a:blip>
          <a:stretch>
            <a:fillRect/>
          </a:stretch>
        </p:blipFill>
        <p:spPr>
          <a:xfrm>
            <a:off x="297300" y="245750"/>
            <a:ext cx="6142176" cy="4699650"/>
          </a:xfrm>
          <a:prstGeom prst="rect">
            <a:avLst/>
          </a:prstGeom>
          <a:noFill/>
          <a:ln>
            <a:noFill/>
          </a:ln>
        </p:spPr>
      </p:pic>
      <p:sp>
        <p:nvSpPr>
          <p:cNvPr id="308" name="Google Shape;308;p18"/>
          <p:cNvSpPr txBox="1"/>
          <p:nvPr/>
        </p:nvSpPr>
        <p:spPr>
          <a:xfrm>
            <a:off x="6587025" y="427300"/>
            <a:ext cx="2129700" cy="380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Nunito"/>
                <a:ea typeface="Nunito"/>
                <a:cs typeface="Nunito"/>
                <a:sym typeface="Nunito"/>
              </a:rPr>
              <a:t>N</a:t>
            </a:r>
            <a:r>
              <a:rPr lang="en" sz="1200">
                <a:solidFill>
                  <a:schemeClr val="lt1"/>
                </a:solidFill>
                <a:latin typeface="Nunito"/>
                <a:ea typeface="Nunito"/>
                <a:cs typeface="Nunito"/>
                <a:sym typeface="Nunito"/>
              </a:rPr>
              <a:t>N‘</a:t>
            </a:r>
            <a:endParaRPr sz="1200">
              <a:solidFill>
                <a:schemeClr val="lt1"/>
              </a:solidFill>
              <a:latin typeface="Nunito"/>
              <a:ea typeface="Nunito"/>
              <a:cs typeface="Nunito"/>
              <a:sym typeface="Nunito"/>
            </a:endParaRPr>
          </a:p>
          <a:p>
            <a:pPr indent="0" lvl="0" marL="0" rtl="0" algn="l">
              <a:spcBef>
                <a:spcPts val="0"/>
              </a:spcBef>
              <a:spcAft>
                <a:spcPts val="0"/>
              </a:spcAft>
              <a:buNone/>
            </a:pPr>
            <a:r>
              <a:rPr b="1" lang="en" sz="1200">
                <a:solidFill>
                  <a:schemeClr val="dk2"/>
                </a:solidFill>
                <a:latin typeface="Nunito"/>
                <a:ea typeface="Nunito"/>
                <a:cs typeface="Nunito"/>
                <a:sym typeface="Nunito"/>
              </a:rPr>
              <a:t>Note:</a:t>
            </a:r>
            <a:endParaRPr b="1" sz="1200">
              <a:solidFill>
                <a:schemeClr val="dk2"/>
              </a:solidFill>
              <a:latin typeface="Nunito"/>
              <a:ea typeface="Nunito"/>
              <a:cs typeface="Nunito"/>
              <a:sym typeface="Nunito"/>
            </a:endParaRPr>
          </a:p>
          <a:p>
            <a:pPr indent="0" lvl="0" marL="0" rtl="0" algn="l">
              <a:spcBef>
                <a:spcPts val="0"/>
              </a:spcBef>
              <a:spcAft>
                <a:spcPts val="0"/>
              </a:spcAft>
              <a:buNone/>
            </a:pPr>
            <a:r>
              <a:rPr lang="en" sz="1200">
                <a:solidFill>
                  <a:schemeClr val="dk2"/>
                </a:solidFill>
                <a:latin typeface="Nunito"/>
                <a:ea typeface="Nunito"/>
                <a:cs typeface="Nunito"/>
                <a:sym typeface="Nunito"/>
              </a:rPr>
              <a:t>ms is milliseconds; 1 ms is equivalent to 1/1,000th of a second, thus 1 minute is equivalent to 60,000 ms</a:t>
            </a:r>
            <a:endParaRPr sz="1200">
              <a:solidFill>
                <a:schemeClr val="dk2"/>
              </a:solidFill>
              <a:latin typeface="Nunito"/>
              <a:ea typeface="Nunito"/>
              <a:cs typeface="Nunito"/>
              <a:sym typeface="Nunito"/>
            </a:endParaRPr>
          </a:p>
          <a:p>
            <a:pPr indent="0" lvl="0" marL="0" rtl="0" algn="l">
              <a:spcBef>
                <a:spcPts val="0"/>
              </a:spcBef>
              <a:spcAft>
                <a:spcPts val="0"/>
              </a:spcAft>
              <a:buNone/>
            </a:pPr>
            <a:r>
              <a:t/>
            </a:r>
            <a:endParaRPr sz="1200">
              <a:solidFill>
                <a:schemeClr val="dk2"/>
              </a:solidFill>
              <a:latin typeface="Nunito"/>
              <a:ea typeface="Nunito"/>
              <a:cs typeface="Nunito"/>
              <a:sym typeface="Nunito"/>
            </a:endParaRPr>
          </a:p>
          <a:p>
            <a:pPr indent="0" lvl="0" marL="0" rtl="0" algn="l">
              <a:spcBef>
                <a:spcPts val="0"/>
              </a:spcBef>
              <a:spcAft>
                <a:spcPts val="0"/>
              </a:spcAft>
              <a:buNone/>
            </a:pPr>
            <a:r>
              <a:rPr lang="en" sz="1200">
                <a:solidFill>
                  <a:schemeClr val="dk2"/>
                </a:solidFill>
                <a:latin typeface="Nunito"/>
                <a:ea typeface="Nunito"/>
                <a:cs typeface="Nunito"/>
                <a:sym typeface="Nunito"/>
              </a:rPr>
              <a:t>The average song </a:t>
            </a:r>
            <a:r>
              <a:rPr lang="en" sz="1200">
                <a:solidFill>
                  <a:schemeClr val="dk2"/>
                </a:solidFill>
                <a:latin typeface="Nunito"/>
                <a:ea typeface="Nunito"/>
                <a:cs typeface="Nunito"/>
                <a:sym typeface="Nunito"/>
              </a:rPr>
              <a:t>lengths</a:t>
            </a:r>
            <a:r>
              <a:rPr lang="en" sz="1200">
                <a:solidFill>
                  <a:schemeClr val="dk2"/>
                </a:solidFill>
                <a:latin typeface="Nunito"/>
                <a:ea typeface="Nunito"/>
                <a:cs typeface="Nunito"/>
                <a:sym typeface="Nunito"/>
              </a:rPr>
              <a:t> vary between 195,935 to 239,443 ms, which is approximately 3:16 to 4:00 minutes.</a:t>
            </a:r>
            <a:endParaRPr sz="1200">
              <a:solidFill>
                <a:schemeClr val="dk2"/>
              </a:solidFill>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pic>
        <p:nvPicPr>
          <p:cNvPr id="313" name="Google Shape;313;p19"/>
          <p:cNvPicPr preferRelativeResize="0"/>
          <p:nvPr/>
        </p:nvPicPr>
        <p:blipFill>
          <a:blip r:embed="rId3">
            <a:alphaModFix/>
          </a:blip>
          <a:stretch>
            <a:fillRect/>
          </a:stretch>
        </p:blipFill>
        <p:spPr>
          <a:xfrm>
            <a:off x="1247775" y="352425"/>
            <a:ext cx="5908675" cy="4572000"/>
          </a:xfrm>
          <a:prstGeom prst="rect">
            <a:avLst/>
          </a:prstGeom>
          <a:noFill/>
          <a:ln>
            <a:noFill/>
          </a:ln>
        </p:spPr>
      </p:pic>
      <p:sp>
        <p:nvSpPr>
          <p:cNvPr id="314" name="Google Shape;314;p19"/>
          <p:cNvSpPr txBox="1"/>
          <p:nvPr/>
        </p:nvSpPr>
        <p:spPr>
          <a:xfrm>
            <a:off x="6656275" y="876200"/>
            <a:ext cx="1799100" cy="247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latin typeface="Nunito"/>
                <a:ea typeface="Nunito"/>
                <a:cs typeface="Nunito"/>
                <a:sym typeface="Nunito"/>
              </a:rPr>
              <a:t>Note:</a:t>
            </a:r>
            <a:endParaRPr sz="1200">
              <a:solidFill>
                <a:schemeClr val="dk2"/>
              </a:solidFill>
              <a:latin typeface="Nunito"/>
              <a:ea typeface="Nunito"/>
              <a:cs typeface="Nunito"/>
              <a:sym typeface="Nunito"/>
            </a:endParaRPr>
          </a:p>
          <a:p>
            <a:pPr indent="0" lvl="0" marL="0" rtl="0" algn="l">
              <a:spcBef>
                <a:spcPts val="0"/>
              </a:spcBef>
              <a:spcAft>
                <a:spcPts val="0"/>
              </a:spcAft>
              <a:buNone/>
            </a:pPr>
            <a:r>
              <a:rPr lang="en" sz="1200">
                <a:solidFill>
                  <a:schemeClr val="dk2"/>
                </a:solidFill>
                <a:latin typeface="Nunito"/>
                <a:ea typeface="Nunito"/>
                <a:cs typeface="Nunito"/>
                <a:sym typeface="Nunito"/>
              </a:rPr>
              <a:t>Over 80% of the songs in our data fall within two bins ranging from 146k to 242k ms.</a:t>
            </a:r>
            <a:endParaRPr sz="1200">
              <a:solidFill>
                <a:schemeClr val="dk2"/>
              </a:solidFill>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0"/>
          <p:cNvSpPr txBox="1"/>
          <p:nvPr>
            <p:ph type="title"/>
          </p:nvPr>
        </p:nvSpPr>
        <p:spPr>
          <a:xfrm>
            <a:off x="1251525" y="61050"/>
            <a:ext cx="7030500" cy="64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Nunito"/>
                <a:ea typeface="Nunito"/>
                <a:cs typeface="Nunito"/>
                <a:sym typeface="Nunito"/>
              </a:rPr>
              <a:t>Hypothesis Testing</a:t>
            </a:r>
            <a:endParaRPr>
              <a:latin typeface="Nunito"/>
              <a:ea typeface="Nunito"/>
              <a:cs typeface="Nunito"/>
              <a:sym typeface="Nunito"/>
            </a:endParaRPr>
          </a:p>
        </p:txBody>
      </p:sp>
      <p:sp>
        <p:nvSpPr>
          <p:cNvPr id="320" name="Google Shape;320;p20"/>
          <p:cNvSpPr txBox="1"/>
          <p:nvPr>
            <p:ph idx="1" type="body"/>
          </p:nvPr>
        </p:nvSpPr>
        <p:spPr>
          <a:xfrm>
            <a:off x="1440475" y="661900"/>
            <a:ext cx="7030500" cy="442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200"/>
              <a:t>Null Hypothesis:</a:t>
            </a:r>
            <a:endParaRPr b="1" sz="1200"/>
          </a:p>
          <a:p>
            <a:pPr indent="0" lvl="0" marL="0" rtl="0" algn="l">
              <a:spcBef>
                <a:spcPts val="1200"/>
              </a:spcBef>
              <a:spcAft>
                <a:spcPts val="0"/>
              </a:spcAft>
              <a:buNone/>
            </a:pPr>
            <a:r>
              <a:rPr lang="en" sz="1200"/>
              <a:t>The average duration by genre is the same as the </a:t>
            </a:r>
            <a:r>
              <a:rPr lang="en" sz="1200"/>
              <a:t>total</a:t>
            </a:r>
            <a:r>
              <a:rPr lang="en" sz="1200"/>
              <a:t> average duration regardless of genre.</a:t>
            </a:r>
            <a:endParaRPr sz="1200"/>
          </a:p>
          <a:p>
            <a:pPr indent="0" lvl="0" marL="0" rtl="0" algn="l">
              <a:spcBef>
                <a:spcPts val="1200"/>
              </a:spcBef>
              <a:spcAft>
                <a:spcPts val="0"/>
              </a:spcAft>
              <a:buNone/>
            </a:pPr>
            <a:r>
              <a:rPr b="1" lang="en" sz="1200"/>
              <a:t>Alternative </a:t>
            </a:r>
            <a:r>
              <a:rPr b="1" lang="en" sz="1200"/>
              <a:t>Hypothesis:</a:t>
            </a:r>
            <a:endParaRPr b="1" sz="1200"/>
          </a:p>
          <a:p>
            <a:pPr indent="0" lvl="0" marL="0" rtl="0" algn="l">
              <a:spcBef>
                <a:spcPts val="1200"/>
              </a:spcBef>
              <a:spcAft>
                <a:spcPts val="0"/>
              </a:spcAft>
              <a:buNone/>
            </a:pPr>
            <a:r>
              <a:rPr lang="en" sz="1200"/>
              <a:t>There is a statistical significance in the average duration of music by genre.</a:t>
            </a:r>
            <a:endParaRPr sz="1200"/>
          </a:p>
          <a:p>
            <a:pPr indent="0" lvl="0" marL="0" rtl="0" algn="l">
              <a:spcBef>
                <a:spcPts val="1200"/>
              </a:spcBef>
              <a:spcAft>
                <a:spcPts val="0"/>
              </a:spcAft>
              <a:buNone/>
            </a:pPr>
            <a:r>
              <a:rPr b="1" lang="en"/>
              <a:t>Chi-Square Test</a:t>
            </a:r>
            <a:endParaRPr b="1"/>
          </a:p>
          <a:p>
            <a:pPr indent="0" lvl="0" marL="0" rtl="0" algn="l">
              <a:spcBef>
                <a:spcPts val="1200"/>
              </a:spcBef>
              <a:spcAft>
                <a:spcPts val="0"/>
              </a:spcAft>
              <a:buNone/>
            </a:pPr>
            <a:r>
              <a:t/>
            </a:r>
            <a:endParaRPr b="1"/>
          </a:p>
          <a:p>
            <a:pPr indent="0" lvl="0" marL="0" rtl="0" algn="l">
              <a:spcBef>
                <a:spcPts val="1200"/>
              </a:spcBef>
              <a:spcAft>
                <a:spcPts val="1200"/>
              </a:spcAft>
              <a:buNone/>
            </a:pPr>
            <a:r>
              <a:t/>
            </a:r>
            <a:endParaRPr b="1"/>
          </a:p>
        </p:txBody>
      </p:sp>
      <p:sp>
        <p:nvSpPr>
          <p:cNvPr id="321" name="Google Shape;321;p20"/>
          <p:cNvSpPr txBox="1"/>
          <p:nvPr/>
        </p:nvSpPr>
        <p:spPr>
          <a:xfrm>
            <a:off x="5063025" y="2942475"/>
            <a:ext cx="2975700" cy="1508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latin typeface="Nunito"/>
                <a:ea typeface="Nunito"/>
                <a:cs typeface="Nunito"/>
                <a:sym typeface="Nunito"/>
              </a:rPr>
              <a:t>Degree of freedom is 5.</a:t>
            </a:r>
            <a:endParaRPr sz="1200">
              <a:solidFill>
                <a:schemeClr val="dk2"/>
              </a:solidFill>
              <a:latin typeface="Nunito"/>
              <a:ea typeface="Nunito"/>
              <a:cs typeface="Nunito"/>
              <a:sym typeface="Nunito"/>
            </a:endParaRPr>
          </a:p>
          <a:p>
            <a:pPr indent="0" lvl="0" marL="0" rtl="0" algn="l">
              <a:spcBef>
                <a:spcPts val="0"/>
              </a:spcBef>
              <a:spcAft>
                <a:spcPts val="0"/>
              </a:spcAft>
              <a:buNone/>
            </a:pPr>
            <a:r>
              <a:rPr lang="en" sz="1200">
                <a:solidFill>
                  <a:schemeClr val="dk2"/>
                </a:solidFill>
                <a:latin typeface="Nunito"/>
                <a:ea typeface="Nunito"/>
                <a:cs typeface="Nunito"/>
                <a:sym typeface="Nunito"/>
              </a:rPr>
              <a:t>P-value = 0.05</a:t>
            </a:r>
            <a:endParaRPr sz="1200">
              <a:solidFill>
                <a:schemeClr val="dk2"/>
              </a:solidFill>
              <a:latin typeface="Nunito"/>
              <a:ea typeface="Nunito"/>
              <a:cs typeface="Nunito"/>
              <a:sym typeface="Nunito"/>
            </a:endParaRPr>
          </a:p>
          <a:p>
            <a:pPr indent="0" lvl="0" marL="0" rtl="0" algn="l">
              <a:spcBef>
                <a:spcPts val="0"/>
              </a:spcBef>
              <a:spcAft>
                <a:spcPts val="0"/>
              </a:spcAft>
              <a:buNone/>
            </a:pPr>
            <a:r>
              <a:rPr lang="en" sz="1200">
                <a:solidFill>
                  <a:schemeClr val="dk2"/>
                </a:solidFill>
                <a:latin typeface="Nunito"/>
                <a:ea typeface="Nunito"/>
                <a:cs typeface="Nunito"/>
                <a:sym typeface="Nunito"/>
              </a:rPr>
              <a:t>Critical Value = </a:t>
            </a:r>
            <a:r>
              <a:rPr lang="en" sz="1200">
                <a:highlight>
                  <a:srgbClr val="FFFFFF"/>
                </a:highlight>
                <a:latin typeface="Nunito"/>
                <a:ea typeface="Nunito"/>
                <a:cs typeface="Nunito"/>
                <a:sym typeface="Nunito"/>
              </a:rPr>
              <a:t>11.070497693516351</a:t>
            </a:r>
            <a:endParaRPr sz="1200">
              <a:highlight>
                <a:srgbClr val="FFFFFF"/>
              </a:highlight>
              <a:latin typeface="Nunito"/>
              <a:ea typeface="Nunito"/>
              <a:cs typeface="Nunito"/>
              <a:sym typeface="Nunito"/>
            </a:endParaRPr>
          </a:p>
          <a:p>
            <a:pPr indent="0" lvl="0" marL="0" rtl="0" algn="l">
              <a:spcBef>
                <a:spcPts val="0"/>
              </a:spcBef>
              <a:spcAft>
                <a:spcPts val="0"/>
              </a:spcAft>
              <a:buNone/>
            </a:pPr>
            <a:r>
              <a:rPr lang="en" sz="1200">
                <a:solidFill>
                  <a:schemeClr val="dk2"/>
                </a:solidFill>
                <a:latin typeface="Nunito"/>
                <a:ea typeface="Nunito"/>
                <a:cs typeface="Nunito"/>
                <a:sym typeface="Nunito"/>
              </a:rPr>
              <a:t>Chi-Square = </a:t>
            </a:r>
            <a:r>
              <a:rPr lang="en" sz="1200">
                <a:highlight>
                  <a:srgbClr val="FFFFFF"/>
                </a:highlight>
                <a:latin typeface="Nunito"/>
                <a:ea typeface="Nunito"/>
                <a:cs typeface="Nunito"/>
                <a:sym typeface="Nunito"/>
              </a:rPr>
              <a:t>4902.468755898275</a:t>
            </a:r>
            <a:endParaRPr sz="1200">
              <a:highlight>
                <a:srgbClr val="FFFFFF"/>
              </a:highlight>
              <a:latin typeface="Nunito"/>
              <a:ea typeface="Nunito"/>
              <a:cs typeface="Nunito"/>
              <a:sym typeface="Nunito"/>
            </a:endParaRPr>
          </a:p>
          <a:p>
            <a:pPr indent="0" lvl="0" marL="0" rtl="0" algn="l">
              <a:spcBef>
                <a:spcPts val="0"/>
              </a:spcBef>
              <a:spcAft>
                <a:spcPts val="0"/>
              </a:spcAft>
              <a:buNone/>
            </a:pPr>
            <a:r>
              <a:t/>
            </a:r>
            <a:endParaRPr sz="1200">
              <a:solidFill>
                <a:schemeClr val="dk2"/>
              </a:solidFill>
              <a:latin typeface="Nunito"/>
              <a:ea typeface="Nunito"/>
              <a:cs typeface="Nunito"/>
              <a:sym typeface="Nunito"/>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sp>
        <p:nvSpPr>
          <p:cNvPr id="322" name="Google Shape;322;p20"/>
          <p:cNvSpPr txBox="1"/>
          <p:nvPr/>
        </p:nvSpPr>
        <p:spPr>
          <a:xfrm>
            <a:off x="5063025" y="3787500"/>
            <a:ext cx="3340200" cy="114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2"/>
                </a:solidFill>
                <a:latin typeface="Nunito"/>
                <a:ea typeface="Nunito"/>
                <a:cs typeface="Nunito"/>
                <a:sym typeface="Nunito"/>
              </a:rPr>
              <a:t>Conclusion:</a:t>
            </a:r>
            <a:endParaRPr b="1" sz="1200">
              <a:solidFill>
                <a:schemeClr val="dk2"/>
              </a:solidFill>
              <a:latin typeface="Nunito"/>
              <a:ea typeface="Nunito"/>
              <a:cs typeface="Nunito"/>
              <a:sym typeface="Nunito"/>
            </a:endParaRPr>
          </a:p>
          <a:p>
            <a:pPr indent="0" lvl="0" marL="0" rtl="0" algn="l">
              <a:spcBef>
                <a:spcPts val="0"/>
              </a:spcBef>
              <a:spcAft>
                <a:spcPts val="0"/>
              </a:spcAft>
              <a:buNone/>
            </a:pPr>
            <a:r>
              <a:rPr lang="en" sz="1200">
                <a:solidFill>
                  <a:schemeClr val="dk2"/>
                </a:solidFill>
                <a:latin typeface="Nunito"/>
                <a:ea typeface="Nunito"/>
                <a:cs typeface="Nunito"/>
                <a:sym typeface="Nunito"/>
              </a:rPr>
              <a:t>Since the chi-square value of 4902.5 exceeds the critical value of 11.0,</a:t>
            </a:r>
            <a:endParaRPr sz="1200">
              <a:solidFill>
                <a:schemeClr val="dk2"/>
              </a:solidFill>
              <a:latin typeface="Nunito"/>
              <a:ea typeface="Nunito"/>
              <a:cs typeface="Nunito"/>
              <a:sym typeface="Nunito"/>
            </a:endParaRPr>
          </a:p>
          <a:p>
            <a:pPr indent="0" lvl="0" marL="0" rtl="0" algn="l">
              <a:spcBef>
                <a:spcPts val="0"/>
              </a:spcBef>
              <a:spcAft>
                <a:spcPts val="0"/>
              </a:spcAft>
              <a:buNone/>
            </a:pPr>
            <a:r>
              <a:rPr lang="en" sz="1200">
                <a:solidFill>
                  <a:schemeClr val="dk2"/>
                </a:solidFill>
                <a:latin typeface="Nunito"/>
                <a:ea typeface="Nunito"/>
                <a:cs typeface="Nunito"/>
                <a:sym typeface="Nunito"/>
              </a:rPr>
              <a:t>We conclude that difference in mean duration by genre compared to overall mean is statistically significant.</a:t>
            </a:r>
            <a:endParaRPr sz="1200">
              <a:solidFill>
                <a:schemeClr val="dk2"/>
              </a:solidFill>
              <a:latin typeface="Nunito"/>
              <a:ea typeface="Nunito"/>
              <a:cs typeface="Nunito"/>
              <a:sym typeface="Nunito"/>
            </a:endParaRPr>
          </a:p>
          <a:p>
            <a:pPr indent="0" lvl="0" marL="0" rtl="0" algn="l">
              <a:spcBef>
                <a:spcPts val="0"/>
              </a:spcBef>
              <a:spcAft>
                <a:spcPts val="0"/>
              </a:spcAft>
              <a:buNone/>
            </a:pPr>
            <a:r>
              <a:t/>
            </a:r>
            <a:endParaRPr b="1" sz="1300">
              <a:solidFill>
                <a:schemeClr val="dk2"/>
              </a:solidFill>
              <a:latin typeface="Nunito"/>
              <a:ea typeface="Nunito"/>
              <a:cs typeface="Nunito"/>
              <a:sym typeface="Nunito"/>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pic>
        <p:nvPicPr>
          <p:cNvPr id="323" name="Google Shape;323;p20"/>
          <p:cNvPicPr preferRelativeResize="0"/>
          <p:nvPr/>
        </p:nvPicPr>
        <p:blipFill>
          <a:blip r:embed="rId3">
            <a:alphaModFix/>
          </a:blip>
          <a:stretch>
            <a:fillRect/>
          </a:stretch>
        </p:blipFill>
        <p:spPr>
          <a:xfrm>
            <a:off x="1554363" y="2433450"/>
            <a:ext cx="3457575" cy="2362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1"/>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Exploring song keys over time &amp; glimpsing at genre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