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0" r:id="rId3"/>
    <p:sldId id="361" r:id="rId4"/>
    <p:sldId id="362" r:id="rId5"/>
    <p:sldId id="364" r:id="rId6"/>
    <p:sldId id="368" r:id="rId7"/>
    <p:sldId id="367" r:id="rId8"/>
    <p:sldId id="369" r:id="rId9"/>
    <p:sldId id="366" r:id="rId10"/>
    <p:sldId id="370" r:id="rId11"/>
    <p:sldId id="371" r:id="rId12"/>
    <p:sldId id="373" r:id="rId13"/>
    <p:sldId id="374" r:id="rId14"/>
    <p:sldId id="375" r:id="rId15"/>
    <p:sldId id="376" r:id="rId16"/>
    <p:sldId id="372" r:id="rId17"/>
    <p:sldId id="378" r:id="rId18"/>
    <p:sldId id="379" r:id="rId19"/>
    <p:sldId id="380" r:id="rId20"/>
    <p:sldId id="3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7FA"/>
    <a:srgbClr val="A6DEFC"/>
    <a:srgbClr val="FFFFFF"/>
    <a:srgbClr val="0066FF"/>
    <a:srgbClr val="E37526"/>
    <a:srgbClr val="013591"/>
    <a:srgbClr val="18214F"/>
    <a:srgbClr val="00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86870" autoAdjust="0"/>
  </p:normalViewPr>
  <p:slideViewPr>
    <p:cSldViewPr snapToGrid="0" snapToObjects="1">
      <p:cViewPr varScale="1">
        <p:scale>
          <a:sx n="67" d="100"/>
          <a:sy n="67" d="100"/>
        </p:scale>
        <p:origin x="72" y="784"/>
      </p:cViewPr>
      <p:guideLst>
        <p:guide pos="3816"/>
        <p:guide orient="horz" pos="2160"/>
      </p:guideLst>
    </p:cSldViewPr>
  </p:slideViewPr>
  <p:outlineViewPr>
    <p:cViewPr>
      <p:scale>
        <a:sx n="33" d="100"/>
        <a:sy n="33" d="100"/>
      </p:scale>
      <p:origin x="0" y="-2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286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C975E1-57DE-3147-B5C0-C8EA32C5B0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787F3-BD10-CD44-B076-FB2033F37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7D16-6160-8B43-822C-D3B6881CEFF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F4C78-E866-FE48-A89C-6037781AB2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925ED-AEA1-CD47-A499-DA2C2C6378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5CFC-3597-4E40-A9C0-BE911BF0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1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24575,'1034'0'0,"-1013"-2"0,-1 0 0,1-1 0,-1-1 0,37-13 0,-35 10 0,0 0 0,1 2 0,37-4 0,337 7 0,-189 5 0,730-3 0,-903 2 0,59 10 0,-56-6 0,42 1 0,739-5 0,-399-4 0,-349 2 0,130 17 0,-130-7 0,46 9 0,74 8 0,-137-19 0,1-3 0,-1-3 0,76-5 0,-18 1 0,411 2 0,-472 5-1365,-33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1:3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24575,'1051'0'0,"-1019"-1"0,0-3 0,36-7 0,-7 0 0,1 2 0,-15 1 0,92-4 0,-98 12 0,-1-1 0,73-13 0,-48 5 0,2 3 0,-1 3 0,76 7 0,-12-2 0,2299-2 0,-2404 2 44,0 0-1,32 8 1,17 2-1540,-45-10-5330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1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24575,'2117'0'0,"-2078"-2"0,58-10 0,-57 6 0,54-2 0,1247 9 0,-1329-2 0,1-1 0,-1 0 0,0 0 0,0-2 0,0 1 0,16-9 0,-12 6 0,0 0 0,29-5 0,21 4 0,1 3 0,99 6 0,-38 1 0,985-3 0,-1073 2 0,56 10 0,-55-6 0,54 2 0,-42-8 0,-18-1 0,0 1 0,0 2 0,66 13 0,-79-10-1365,-2-2-5461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1:4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24575,'134'-1'0,"147"3"0,-140 11 0,52 1 0,1186-15 0,-1368 0 0,0-1 0,0 0 0,0 0 0,-1-1 0,1 0 0,-1-1 0,12-5 0,46-15 0,-25 15 0,-6 1 0,0 2 0,60-4 0,1365 9 0,-691 3 0,1244-2-1365,-1987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2:2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4:5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24575,'0'1'0,"1"-1"0,-1 1 0,0 0 0,1 0 0,-1-1 0,0 1 0,1 0 0,-1-1 0,1 1 0,-1 0 0,1-1 0,0 1 0,-1-1 0,1 1 0,-1-1 0,1 1 0,0-1 0,-1 1 0,1-1 0,0 0 0,0 1 0,-1-1 0,1 0 0,1 1 0,26 5 0,-21-4 0,371 47 0,-330-45 0,422 4 0,-270-11 0,1737 3 0,-1899-2 0,58-10 0,28-2 0,75 1 0,37 0 0,524 14-1365,-733-1-5461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15:55:0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24575,'52'-3'0,"55"-8"0,-56 4 0,61-1 0,-34 5 0,79-12 0,-91 9 0,79 5 0,-86 2 0,116-12 0,-56-2 0,1 6 0,134 8 0,-84 1 0,1301-2 0,-1307 14 0,-8 0 0,453-13 0,-285-2 0,-285 3 0,55 9 0,-53-5 0,51 2 0,385-10-1365,-452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76C50-673E-D94F-9529-83054CC0AB3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BD23-A62D-904C-AD2A-55A3D11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FC5167-FF84-6D49-B71F-AF38F31D82E9}"/>
              </a:ext>
            </a:extLst>
          </p:cNvPr>
          <p:cNvSpPr/>
          <p:nvPr userDrawn="1"/>
        </p:nvSpPr>
        <p:spPr>
          <a:xfrm>
            <a:off x="0" y="3429000"/>
            <a:ext cx="12192000" cy="159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D2C4E-54C3-E942-BCE5-08CA139B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7030" y="3561520"/>
            <a:ext cx="7088577" cy="83689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3920"/>
              </a:lnSpc>
              <a:defRPr sz="3600" b="1" i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6E03-67D4-AB44-A78E-11BF4C75A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029" y="4289097"/>
            <a:ext cx="7088577" cy="544642"/>
          </a:xfrm>
        </p:spPr>
        <p:txBody>
          <a:bodyPr>
            <a:noAutofit/>
          </a:bodyPr>
          <a:lstStyle>
            <a:lvl1pPr marL="0" indent="0" algn="l">
              <a:lnSpc>
                <a:spcPts val="2400"/>
              </a:lnSpc>
              <a:buNone/>
              <a:defRPr sz="1700" b="0" i="0" kern="0" spc="0" baseline="0">
                <a:solidFill>
                  <a:srgbClr val="01359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90848-5DC8-1749-BBFF-5FED1EE01D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6391" y="3177747"/>
            <a:ext cx="192278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75C93F-9B39-B14E-8F95-3F4F712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B6FEF-CAD6-8545-B06F-55D8B5926E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F7B34011-377E-CE42-9302-79559B2A0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3434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29400" y="1828800"/>
            <a:ext cx="4343400" cy="3657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957F7-CF9F-E448-9A02-EAAD09EF47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3456" userDrawn="1">
          <p15:clr>
            <a:srgbClr val="FBAE40"/>
          </p15:clr>
        </p15:guide>
        <p15:guide id="5" pos="6912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76" userDrawn="1">
          <p15:clr>
            <a:srgbClr val="FBAE40"/>
          </p15:clr>
        </p15:guide>
        <p15:guide id="8" pos="35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 +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75C93F-9B39-B14E-8F95-3F4F712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B6FEF-CAD6-8545-B06F-55D8B5926E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F7B34011-377E-CE42-9302-79559B2A0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372319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62600" y="2133600"/>
            <a:ext cx="5410200" cy="3048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43363-8F7A-0D43-8F32-D88C4C281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7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1152">
          <p15:clr>
            <a:srgbClr val="FBAE40"/>
          </p15:clr>
        </p15:guide>
        <p15:guide id="4" orient="horz" pos="3456">
          <p15:clr>
            <a:srgbClr val="FBAE40"/>
          </p15:clr>
        </p15:guide>
        <p15:guide id="5" pos="6912">
          <p15:clr>
            <a:srgbClr val="FBAE40"/>
          </p15:clr>
        </p15:guide>
        <p15:guide id="6" pos="3840">
          <p15:clr>
            <a:srgbClr val="FBAE40"/>
          </p15:clr>
        </p15:guide>
        <p15:guide id="7" pos="3120" userDrawn="1">
          <p15:clr>
            <a:srgbClr val="FBAE40"/>
          </p15:clr>
        </p15:guide>
        <p15:guide id="8" pos="3504">
          <p15:clr>
            <a:srgbClr val="FBAE40"/>
          </p15:clr>
        </p15:guide>
        <p15:guide id="9" orient="horz" pos="3264" userDrawn="1">
          <p15:clr>
            <a:srgbClr val="FBAE40"/>
          </p15:clr>
        </p15:guide>
        <p15:guide id="10" orient="horz" pos="13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0" y="3858"/>
            <a:ext cx="12166100" cy="685414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0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1152">
          <p15:clr>
            <a:srgbClr val="FBAE40"/>
          </p15:clr>
        </p15:guide>
        <p15:guide id="4" orient="horz" pos="3456">
          <p15:clr>
            <a:srgbClr val="FBAE40"/>
          </p15:clr>
        </p15:guide>
        <p15:guide id="5" pos="6912">
          <p15:clr>
            <a:srgbClr val="FBAE40"/>
          </p15:clr>
        </p15:guide>
        <p15:guide id="6" pos="3840">
          <p15:clr>
            <a:srgbClr val="FBAE40"/>
          </p15:clr>
        </p15:guide>
        <p15:guide id="7" pos="3120">
          <p15:clr>
            <a:srgbClr val="FBAE40"/>
          </p15:clr>
        </p15:guide>
        <p15:guide id="8" pos="3504">
          <p15:clr>
            <a:srgbClr val="FBAE40"/>
          </p15:clr>
        </p15:guide>
        <p15:guide id="9" orient="horz" pos="3264">
          <p15:clr>
            <a:srgbClr val="FBAE40"/>
          </p15:clr>
        </p15:guide>
        <p15:guide id="10" orient="horz" pos="13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, Caption and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3251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</a:extLst>
          </p:cNvPr>
          <p:cNvSpPr/>
          <p:nvPr userDrawn="1"/>
        </p:nvSpPr>
        <p:spPr>
          <a:xfrm>
            <a:off x="10325100" y="0"/>
            <a:ext cx="1866900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66" y="714887"/>
            <a:ext cx="4128416" cy="271411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74C142-31AF-234D-926E-15F7604CA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2866" y="3691766"/>
            <a:ext cx="2854035" cy="1666717"/>
          </a:xfrm>
        </p:spPr>
        <p:txBody>
          <a:bodyPr>
            <a:noAutofit/>
          </a:bodyPr>
          <a:lstStyle>
            <a:lvl1pPr marL="0" indent="0" algn="l">
              <a:lnSpc>
                <a:spcPts val="2400"/>
              </a:lnSpc>
              <a:buNone/>
              <a:defRPr sz="1700" b="0" i="0" kern="0" spc="0" baseline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934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, Caption and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900" y="0"/>
            <a:ext cx="103251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866900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925" y="714887"/>
            <a:ext cx="4128416" cy="271411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r">
              <a:defRPr sz="60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74C142-31AF-234D-926E-15F7604CA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6306" y="3691766"/>
            <a:ext cx="2854035" cy="1666717"/>
          </a:xfrm>
        </p:spPr>
        <p:txBody>
          <a:bodyPr>
            <a:noAutofit/>
          </a:bodyPr>
          <a:lstStyle>
            <a:lvl1pPr marL="0" indent="0" algn="r">
              <a:lnSpc>
                <a:spcPts val="2400"/>
              </a:lnSpc>
              <a:buNone/>
              <a:defRPr sz="1700" b="0" i="0" kern="0" spc="0" baseline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001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with COPY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972F3-B67C-BA41-9DE6-D0F069460C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ith COPY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69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E506AC32-CF8A-3240-BFFE-0BAE85B42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94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40814-8CAE-4841-B97D-1290FFB55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4176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6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with DATA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FF498322-C164-CC4D-B4E1-8A9EB2E70EA8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219200" y="1828800"/>
            <a:ext cx="4343400" cy="365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473BD-D837-184C-BEBE-C0149E5773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ith DATA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69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A2FCD2B-FE36-6F49-9CCD-8E56619D4DF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629400" y="1828800"/>
            <a:ext cx="4343400" cy="365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B6D81-F300-2047-B552-EEA5130E40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4176">
          <p15:clr>
            <a:srgbClr val="FBAE40"/>
          </p15:clr>
        </p15:guide>
        <p15:guide id="9" pos="3840">
          <p15:clr>
            <a:srgbClr val="FBAE40"/>
          </p15:clr>
        </p15:guide>
        <p15:guide id="10" pos="6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8A068-0B34-8744-823E-4A291939F9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7950" y="0"/>
            <a:ext cx="573405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8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  <p15:guide id="7" orient="horz" pos="1152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+ R.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32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59329" y="1858276"/>
            <a:ext cx="4610100" cy="3657600"/>
          </a:xfrm>
        </p:spPr>
        <p:txBody>
          <a:bodyPr>
            <a:noAutofit/>
          </a:bodyPr>
          <a:lstStyle>
            <a:lvl1pPr marL="342900" indent="-342900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77215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76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>
          <p15:clr>
            <a:srgbClr val="FBAE40"/>
          </p15:clr>
        </p15:guide>
        <p15:guide id="9" pos="41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pattFill prst="dkUpDiag">
          <a:fgClr>
            <a:srgbClr val="004F9D"/>
          </a:fgClr>
          <a:bgClr>
            <a:srgbClr val="013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9" y="714886"/>
            <a:ext cx="5967713" cy="398888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sz="72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B7C41-036F-3C46-985A-A2DA08A2D9D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671793"/>
            <a:ext cx="7141580" cy="31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73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ection Header +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2718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A2BA2-B7FF-5149-B98F-44E9F3D7BA2B}"/>
              </a:ext>
            </a:extLst>
          </p:cNvPr>
          <p:cNvSpPr/>
          <p:nvPr userDrawn="1"/>
        </p:nvSpPr>
        <p:spPr>
          <a:xfrm>
            <a:off x="657676" y="3604628"/>
            <a:ext cx="1343891" cy="138546"/>
          </a:xfrm>
          <a:prstGeom prst="rect">
            <a:avLst/>
          </a:prstGeom>
          <a:solidFill>
            <a:srgbClr val="182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35FF9D-8F55-774F-A2D7-885F4FB1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01" y="954741"/>
            <a:ext cx="3328911" cy="24742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2718" y="0"/>
            <a:ext cx="7929282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45200-ED8B-854E-8AF4-AE185B01A5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ection Header +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40887-672A-304F-9FA5-1BEF1B2A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29282" y="0"/>
            <a:ext cx="4262718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29282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85F05C-984C-D042-AFBB-8851E753CF09}"/>
              </a:ext>
            </a:extLst>
          </p:cNvPr>
          <p:cNvSpPr/>
          <p:nvPr userDrawn="1"/>
        </p:nvSpPr>
        <p:spPr>
          <a:xfrm>
            <a:off x="8491193" y="3604628"/>
            <a:ext cx="1343891" cy="138546"/>
          </a:xfrm>
          <a:prstGeom prst="rect">
            <a:avLst/>
          </a:prstGeom>
          <a:solidFill>
            <a:srgbClr val="182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3CEF31-6BBD-F84E-936F-6782D772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018" y="954741"/>
            <a:ext cx="3328911" cy="24742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2A7DE4-9D1B-B94D-B064-FC6B4CC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3317"/>
            <a:ext cx="9919085" cy="8784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1D0E4-3F7B-8E47-99F5-5078B9047C5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A0125DB-FA05-1F44-8F17-9B2134CCC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FD6A-D2C0-A74E-9AFB-31DA6E393B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285" y="653778"/>
            <a:ext cx="596515" cy="7879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5054-9289-F4D8-6A00-FB53C75DED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CAF7-14C9-7A07-379A-B6355DD58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FF3A0C0-C0A4-ABC9-F882-A069A04544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847392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ab 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2A7DE4-9D1B-B94D-B064-FC6B4CC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9780037" cy="8784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>
                <a:solidFill>
                  <a:srgbClr val="E37526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1D0E4-3F7B-8E47-99F5-5078B9047C5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E3752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A0125DB-FA05-1F44-8F17-9B2134CCC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5054-9289-F4D8-6A00-FB53C75DED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CAF7-14C9-7A07-379A-B6355DD58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276E-426C-AE86-86A1-EF0FF77A1F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599" y="6356350"/>
            <a:ext cx="2959359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752AE-6D95-109E-BB0E-372CF7483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8237" y="696600"/>
            <a:ext cx="1102784" cy="7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4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B7F23B7-3D29-7648-8921-3A0E9180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9952758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FD7305-84FB-DD4D-8E52-33C2B3B6A0A5}"/>
              </a:ext>
            </a:extLst>
          </p:cNvPr>
          <p:cNvCxnSpPr/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0015C2C-C98E-C64F-B39D-C23700646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-160020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3D61-E44D-5C6A-8CE2-7E06111927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D8726-A304-CCB9-E138-6AB6E13AF1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C706B-47C5-E3DC-961F-16AF6960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0958" y="653778"/>
            <a:ext cx="596515" cy="787998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C32FC8F-7F63-9206-9D5A-412A7A650A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478616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E167-3836-0642-BCC3-4535E090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864725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B000-B4CE-5D45-B0F6-37FF6D9B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828800"/>
            <a:ext cx="9753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83-D310-4C47-9384-835ED571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688A30-D0E0-AF4A-AB9B-CD0AC88C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7E2A7E-8957-394B-836C-16BA372D5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8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708" r:id="rId3"/>
    <p:sldLayoutId id="2147483673" r:id="rId4"/>
    <p:sldLayoutId id="2147483694" r:id="rId5"/>
    <p:sldLayoutId id="2147483695" r:id="rId6"/>
    <p:sldLayoutId id="2147483682" r:id="rId7"/>
    <p:sldLayoutId id="2147483709" r:id="rId8"/>
    <p:sldLayoutId id="2147483672" r:id="rId9"/>
    <p:sldLayoutId id="2147483684" r:id="rId10"/>
    <p:sldLayoutId id="2147483686" r:id="rId11"/>
    <p:sldLayoutId id="2147483687" r:id="rId12"/>
    <p:sldLayoutId id="2147483689" r:id="rId13"/>
    <p:sldLayoutId id="2147483688" r:id="rId14"/>
    <p:sldLayoutId id="2147483690" r:id="rId15"/>
    <p:sldLayoutId id="2147483691" r:id="rId16"/>
    <p:sldLayoutId id="2147483692" r:id="rId17"/>
    <p:sldLayoutId id="2147483693" r:id="rId18"/>
    <p:sldLayoutId id="214748367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13591"/>
          </a:solidFill>
          <a:latin typeface="Source Sans Pro" panose="020B0503030403020204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4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6DF101-A675-804C-BE5B-0B1B1652D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Zero- and Few-Shot Learning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E807956-4631-E840-A00A-A0F59B890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780/880 Natural Language Processing Lecture 21</a:t>
            </a:r>
          </a:p>
          <a:p>
            <a:r>
              <a:rPr lang="en-US" dirty="0"/>
              <a:t>Samuel Carton, University of New Hampshire</a:t>
            </a:r>
          </a:p>
        </p:txBody>
      </p:sp>
    </p:spTree>
    <p:extLst>
      <p:ext uri="{BB962C8B-B14F-4D97-AF65-F5344CB8AC3E}">
        <p14:creationId xmlns:p14="http://schemas.microsoft.com/office/powerpoint/2010/main" val="87222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F100-49FA-3D7B-9DE6-1150BD8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Materials 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9DC7-A19C-69F5-201C-5F76413DB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7607166" cy="3657600"/>
          </a:xfrm>
        </p:spPr>
        <p:txBody>
          <a:bodyPr/>
          <a:lstStyle/>
          <a:p>
            <a:r>
              <a:rPr lang="en-US" dirty="0"/>
              <a:t>O’Gorman et al., 2021 collect a nice dataset for </a:t>
            </a:r>
            <a:r>
              <a:rPr lang="en-US" b="1" dirty="0"/>
              <a:t>entity extraction</a:t>
            </a:r>
            <a:r>
              <a:rPr lang="en-US" dirty="0"/>
              <a:t> from the text of materials science papers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595 papers, 160k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Took a PhD student and 2 postdocs 3 months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BERT gets 89% token-by-token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(You’d use </a:t>
            </a:r>
            <a:r>
              <a:rPr lang="en-US" dirty="0" err="1"/>
              <a:t>BertForTokenClassification</a:t>
            </a:r>
            <a:r>
              <a:rPr lang="en-US" dirty="0"/>
              <a:t> for this)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Would probably work even better with a </a:t>
            </a:r>
            <a:r>
              <a:rPr lang="en-US" dirty="0" err="1"/>
              <a:t>Matsci</a:t>
            </a:r>
            <a:r>
              <a:rPr lang="en-US" dirty="0"/>
              <a:t>-specific BERT variant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MatBERT</a:t>
            </a:r>
            <a:r>
              <a:rPr lang="en-US" dirty="0"/>
              <a:t>, </a:t>
            </a:r>
            <a:r>
              <a:rPr lang="en-US" dirty="0" err="1"/>
              <a:t>MatSciBERT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B3794-CD56-798D-3638-406ECA4C53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D6F4D-6F2A-8B37-50BC-3C3C52A5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10" y="5360923"/>
            <a:ext cx="5534797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65F76-163D-01EF-AC56-689EB661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823" y="1721610"/>
            <a:ext cx="310558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6059-55C6-E45B-2C4D-35ADDE2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Materials 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3674-FABE-5D7C-1464-F978A0121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 and contrast that with a prompt that Satanu came up with for getting GPT-3 to extract information from the abstract of a paper about alloys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4CA7-0C38-B6C9-EA55-155547B61F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ED8C14-EBA2-D780-4B23-429CA5DF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720649"/>
            <a:ext cx="10353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2123-FBB9-3B9F-590A-222BEDB0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AC7C-B530-D9C6-2EAF-42596529E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Think back to why BERT &amp; co turn out to be a good starting point for fine-tuning NLP models to do specific things (like information extraction)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Analogous to teaching someone English before teaching them to do specific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But what happens if you teach someone to be </a:t>
            </a:r>
            <a:r>
              <a:rPr lang="en-US" b="1" dirty="0"/>
              <a:t>really good</a:t>
            </a:r>
            <a:r>
              <a:rPr lang="en-US" dirty="0"/>
              <a:t> at English before teaching them to do the specific task?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maybe you don’t actually need to “teach” them to do the task, maybe you can just ask them to do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F919-9CA4-0A63-6338-C3A806739E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6059-55C6-E45B-2C4D-35ADDE2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Materials 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3674-FABE-5D7C-1464-F978A0121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real materials-science knowledge needed to do this task—just reading comprehension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4CA7-0C38-B6C9-EA55-155547B61F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ED8C14-EBA2-D780-4B23-429CA5DF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720649"/>
            <a:ext cx="10353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D6D3-FDB1-0225-D9F9-D6636D2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Language modeling versus world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53FF-352A-10F0-DE35-77F060506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these language models can pick up world knowledge as well!</a:t>
            </a:r>
          </a:p>
          <a:p>
            <a:endParaRPr lang="en-US" dirty="0"/>
          </a:p>
          <a:p>
            <a:r>
              <a:rPr lang="en-US" dirty="0"/>
              <a:t>Remember that the training objective for language modeling is: given words {w0, w1, …,wt-1}, predict word wt.</a:t>
            </a:r>
          </a:p>
          <a:p>
            <a:endParaRPr lang="en-US" dirty="0"/>
          </a:p>
          <a:p>
            <a:r>
              <a:rPr lang="en-US" dirty="0"/>
              <a:t>So what happens when we apply our own internal language model to the following prompt: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16B62-90BC-7D46-5553-5A49BB669F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0BF6-36F5-7942-5292-E7A35DDB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14" y="4307142"/>
            <a:ext cx="4629796" cy="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69F289-EE44-4C5C-2BD0-7E354D289F61}"/>
              </a:ext>
            </a:extLst>
          </p:cNvPr>
          <p:cNvSpPr/>
          <p:nvPr/>
        </p:nvSpPr>
        <p:spPr>
          <a:xfrm>
            <a:off x="2375814" y="4781350"/>
            <a:ext cx="3418595" cy="421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D6D3-FDB1-0225-D9F9-D6636D2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Language modeling versus world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53FF-352A-10F0-DE35-77F060506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these language models can pick up world knowledge as well!</a:t>
            </a:r>
          </a:p>
          <a:p>
            <a:endParaRPr lang="en-US" dirty="0"/>
          </a:p>
          <a:p>
            <a:r>
              <a:rPr lang="en-US" dirty="0"/>
              <a:t>Remember that the training objective for language modeling is: given words {w0, w1, …,wt-1}, predict word wt.</a:t>
            </a:r>
          </a:p>
          <a:p>
            <a:endParaRPr lang="en-US" dirty="0"/>
          </a:p>
          <a:p>
            <a:r>
              <a:rPr lang="en-US" dirty="0"/>
              <a:t>So what happens when we apply our own internal language model to the following prompt: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GPT-3 got it right! So… is that language modeling or is it world knowledge?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16B62-90BC-7D46-5553-5A49BB669F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0BF6-36F5-7942-5292-E7A35DDB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14" y="4307142"/>
            <a:ext cx="462979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BF23-4AF4-C922-1B60-367D0751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ECFD3-0A2E-3E39-18A7-E5F015F59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Published in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Decoder-only transformer model (same architecture as GPT-1 and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on Common Crawl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 TB of text scraped from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175 billion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Blew a bunch of NLP benchmarks out of the water, particularly in </a:t>
            </a:r>
            <a:r>
              <a:rPr lang="en-US" b="1" dirty="0"/>
              <a:t>zero </a:t>
            </a:r>
            <a:r>
              <a:rPr lang="en-US" dirty="0"/>
              <a:t>and</a:t>
            </a:r>
            <a:r>
              <a:rPr lang="en-US" b="1" dirty="0"/>
              <a:t> few-shot</a:t>
            </a:r>
            <a:r>
              <a:rPr lang="en-US" dirty="0"/>
              <a:t>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C4B5-F5B4-0878-0B5A-D87C3878DA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041F4-73F4-07C9-9C13-5CF1D44A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29" y="4787422"/>
            <a:ext cx="560148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88E5-B4E7-5E55-1D12-03C44C53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8EDF-7143-40DD-9EB1-77B4C4089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Basic idea: </a:t>
            </a:r>
            <a:r>
              <a:rPr lang="en-US" dirty="0"/>
              <a:t>rather than fine-tune a language model to do a specific task (the way we would do with BERT, </a:t>
            </a:r>
            <a:r>
              <a:rPr lang="en-US" dirty="0" err="1"/>
              <a:t>XLNet</a:t>
            </a:r>
            <a:r>
              <a:rPr lang="en-US" dirty="0"/>
              <a:t>, etc.), we just </a:t>
            </a:r>
            <a:r>
              <a:rPr lang="en-US" b="1" dirty="0"/>
              <a:t>ask it to do what we want</a:t>
            </a:r>
            <a:r>
              <a:rPr lang="en-US" dirty="0"/>
              <a:t> and rely on its intrinsic capability to do it correctly.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5A6DE-47E3-6A7A-B90A-310A988F58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27BCF0-903E-9CED-6402-97471A6F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80999"/>
            <a:ext cx="10353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412-BAE0-6F89-5B97-A2830389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37B-80B9-3AB7-65C0-1B4F68604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Basic idea</a:t>
            </a:r>
            <a:r>
              <a:rPr lang="en-US" dirty="0"/>
              <a:t>: for even better performance than zero-shot learning, we give the model one or more examples of what we want it to do as part of the prompt</a:t>
            </a:r>
          </a:p>
          <a:p>
            <a:endParaRPr lang="en-US" b="1" dirty="0"/>
          </a:p>
          <a:p>
            <a:r>
              <a:rPr lang="en-US" dirty="0"/>
              <a:t>Popularized by Brown et al., (2020)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6DB04-4776-39F0-BA76-41238B134D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CBD6F-3445-96AF-FFBB-1E2969DD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39" y="2537961"/>
            <a:ext cx="4342311" cy="3936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E5EA0-D908-2DA0-B749-5EFF6B0E3483}"/>
              </a:ext>
            </a:extLst>
          </p:cNvPr>
          <p:cNvSpPr txBox="1"/>
          <p:nvPr/>
        </p:nvSpPr>
        <p:spPr>
          <a:xfrm>
            <a:off x="7233739" y="6374884"/>
            <a:ext cx="403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https://arxiv.org/pdf/2201.11903.pdf</a:t>
            </a:r>
          </a:p>
        </p:txBody>
      </p:sp>
    </p:spTree>
    <p:extLst>
      <p:ext uri="{BB962C8B-B14F-4D97-AF65-F5344CB8AC3E}">
        <p14:creationId xmlns:p14="http://schemas.microsoft.com/office/powerpoint/2010/main" val="13374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915-A058-CF74-1BD8-2F939073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B67B-CD4C-7428-A493-586388B32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3403600" cy="3657600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is now based on GPT-4</a:t>
            </a:r>
          </a:p>
          <a:p>
            <a:endParaRPr lang="en-US" dirty="0"/>
          </a:p>
          <a:p>
            <a:r>
              <a:rPr lang="en-US" dirty="0"/>
              <a:t>But when it was first released, it was based on a version of GPT-3 that had been additionally trained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Reinforcement Learning from Human Feedback (RLHF)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3BC-292C-AB1D-D834-6C0FAD51AF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F652BF-E895-11EC-DBED-2ED73CB5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674814"/>
            <a:ext cx="7432675" cy="44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4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B125-9706-BCB6-FAD4-BC08809D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B68B-FCE6-8157-FD35-1AB365E0B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6678460" cy="3657600"/>
          </a:xfrm>
        </p:spPr>
        <p:txBody>
          <a:bodyPr/>
          <a:lstStyle/>
          <a:p>
            <a:r>
              <a:rPr lang="en-US" dirty="0"/>
              <a:t>Pretrained transformer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BERT,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XLNet</a:t>
            </a:r>
            <a:r>
              <a:rPr lang="en-US" dirty="0"/>
              <a:t>,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DistilBERT</a:t>
            </a:r>
            <a:r>
              <a:rPr lang="en-US" dirty="0"/>
              <a:t>, T5, GPT-X</a:t>
            </a:r>
          </a:p>
          <a:p>
            <a:endParaRPr lang="en-US" dirty="0"/>
          </a:p>
          <a:p>
            <a:r>
              <a:rPr lang="en-US" dirty="0"/>
              <a:t>Encoder-decoder, encoder-only, decoder-only</a:t>
            </a:r>
          </a:p>
          <a:p>
            <a:endParaRPr lang="en-US" dirty="0"/>
          </a:p>
          <a:p>
            <a:r>
              <a:rPr lang="en-US" dirty="0"/>
              <a:t>How to choose?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Generally, use the biggest you can train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use domain-specific models if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SciBERT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MatSciBERT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Galactica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A17CC-649E-C38A-A6DC-1A2448033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FB78B4-4842-30F6-7290-3DF29B56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2" y="1511559"/>
            <a:ext cx="3794488" cy="5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0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0867-1B42-5590-1E7E-95DFADB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F758-F850-6C97-0A86-8718AADBA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GPT-3, </a:t>
            </a:r>
            <a:r>
              <a:rPr lang="en-US" dirty="0" err="1"/>
              <a:t>ChatGPT</a:t>
            </a:r>
            <a:r>
              <a:rPr lang="en-US" dirty="0"/>
              <a:t>, GPT-4</a:t>
            </a:r>
          </a:p>
          <a:p>
            <a:endParaRPr lang="en-US" dirty="0"/>
          </a:p>
          <a:p>
            <a:r>
              <a:rPr lang="en-US" dirty="0"/>
              <a:t>Traditional model training versus zero- and few-shot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142E0-197F-BC4D-216F-8F8C1015C7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3BA1-9A40-641C-BB4C-439F0DB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training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9BC8-97B2-AFBC-659A-DB5E2369C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Pick your favorite model (BERT, T5, </a:t>
            </a:r>
            <a:r>
              <a:rPr lang="en-US" dirty="0" err="1"/>
              <a:t>DistilBERT</a:t>
            </a:r>
            <a:r>
              <a:rPr lang="en-US" dirty="0"/>
              <a:t>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pretrained version of it from </a:t>
            </a:r>
            <a:r>
              <a:rPr lang="en-US" dirty="0" err="1"/>
              <a:t>HuggingFace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an appropriate </a:t>
            </a:r>
            <a:r>
              <a:rPr lang="en-US" dirty="0" err="1"/>
              <a:t>LightningModule</a:t>
            </a:r>
            <a:r>
              <a:rPr lang="en-US" dirty="0"/>
              <a:t> around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 classification, sequence tagging, translation,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or construct a training/test dataset and preprocess it appropriately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 using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Profit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6E6B-58E8-ED13-A628-E3FDEC169F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2EC1-07B3-7C33-9953-BB5F201D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Transformer-using </a:t>
            </a:r>
            <a:r>
              <a:rPr lang="en-US" dirty="0" err="1"/>
              <a:t>LightningModule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64332-8860-2D41-595E-E91B79129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1195-3121-AA41-A619-0F6B881756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2F0D-C959-D6B8-D07B-1A9EBD7F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67" y="1731571"/>
            <a:ext cx="6535062" cy="4563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143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59-08CB-9285-8D98-12B3E1C6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BE13-3F7E-8C56-ACBC-2E9D481DC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only does </a:t>
            </a:r>
            <a:r>
              <a:rPr lang="en-US" dirty="0" err="1"/>
              <a:t>HuggingFace</a:t>
            </a:r>
            <a:r>
              <a:rPr lang="en-US" dirty="0"/>
              <a:t> make base models available, but they also have variants of each model for different kinds of tasks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BertForSequenceClassification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CE135-5473-FEA3-F13D-CF345E20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0C388-F99F-5AE5-69F8-85442107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3275348"/>
            <a:ext cx="7630590" cy="2848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D37E9-1F26-99AB-0535-145CFB0883A5}"/>
              </a:ext>
            </a:extLst>
          </p:cNvPr>
          <p:cNvSpPr txBox="1"/>
          <p:nvPr/>
        </p:nvSpPr>
        <p:spPr>
          <a:xfrm>
            <a:off x="2748939" y="6123721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https://github.com/huggingface/transformers/blob/v4.28.0/src/transformers/models/bert/modeling_bert.py</a:t>
            </a:r>
          </a:p>
        </p:txBody>
      </p:sp>
    </p:spTree>
    <p:extLst>
      <p:ext uri="{BB962C8B-B14F-4D97-AF65-F5344CB8AC3E}">
        <p14:creationId xmlns:p14="http://schemas.microsoft.com/office/powerpoint/2010/main" val="13963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D431-460E-269B-E9CC-7833234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A901-C11D-9F7A-239D-0CB383848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2835965" cy="461771"/>
          </a:xfrm>
        </p:spPr>
        <p:txBody>
          <a:bodyPr/>
          <a:lstStyle/>
          <a:p>
            <a:r>
              <a:rPr lang="en-US" dirty="0"/>
              <a:t>My forward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013F4-A8D5-E62C-65E2-BF7637AFE7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A030F-D62B-3500-8D1A-61C9BDC4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0571"/>
            <a:ext cx="508706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71B548-E36E-2CC1-8C28-DA57C8769A2E}"/>
              </a:ext>
            </a:extLst>
          </p:cNvPr>
          <p:cNvSpPr txBox="1">
            <a:spLocks/>
          </p:cNvSpPr>
          <p:nvPr/>
        </p:nvSpPr>
        <p:spPr>
          <a:xfrm>
            <a:off x="7921319" y="1798983"/>
            <a:ext cx="2835965" cy="461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Their forward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4DC2F-0BC7-77E5-FF4B-60A2F9F7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15" y="2370500"/>
            <a:ext cx="3943900" cy="307700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0EFD94-988F-7C51-7464-6A7E93BB0E1B}"/>
                  </a:ext>
                </a:extLst>
              </p14:cNvPr>
              <p14:cNvContentPartPr/>
              <p14:nvPr/>
            </p14:nvContentPartPr>
            <p14:xfrm>
              <a:off x="2355323" y="3765694"/>
              <a:ext cx="2152080" cy="45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0EFD94-988F-7C51-7464-6A7E93BB0E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6683" y="3756694"/>
                <a:ext cx="21697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BD3303-3DC5-890A-F258-B4929A280BF3}"/>
                  </a:ext>
                </a:extLst>
              </p14:cNvPr>
              <p14:cNvContentPartPr/>
              <p14:nvPr/>
            </p14:nvContentPartPr>
            <p14:xfrm>
              <a:off x="8020643" y="4877374"/>
              <a:ext cx="1726560" cy="3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BD3303-3DC5-890A-F258-B4929A280B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1643" y="4868374"/>
                <a:ext cx="1744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154AE-63A5-5E6A-17E5-86249721C1BF}"/>
                  </a:ext>
                </a:extLst>
              </p14:cNvPr>
              <p14:cNvContentPartPr/>
              <p14:nvPr/>
            </p14:nvContentPartPr>
            <p14:xfrm>
              <a:off x="2255603" y="4102654"/>
              <a:ext cx="2167200" cy="3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154AE-63A5-5E6A-17E5-86249721C1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6963" y="4094014"/>
                <a:ext cx="2184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342B95-E3D1-8E73-F88D-05AFF14CB3B1}"/>
                  </a:ext>
                </a:extLst>
              </p14:cNvPr>
              <p14:cNvContentPartPr/>
              <p14:nvPr/>
            </p14:nvContentPartPr>
            <p14:xfrm>
              <a:off x="8040443" y="5425654"/>
              <a:ext cx="2442240" cy="3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342B95-E3D1-8E73-F88D-05AFF14CB3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1443" y="5417014"/>
                <a:ext cx="24598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0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7285-3532-E600-20E0-C435E21C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DA99-B364-DD79-F13E-394AEEB6B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BertForTokenClassification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pretty much identical to </a:t>
            </a:r>
            <a:r>
              <a:rPr lang="en-US" dirty="0" err="1"/>
              <a:t>BertForSequenceClassification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3406-B6D8-06DA-5BE9-B7822B01F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29482-3A48-F06E-6EA9-B8F0AAD1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2" y="3091373"/>
            <a:ext cx="7563906" cy="304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944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7285-3532-E600-20E0-C435E21C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DA99-B364-DD79-F13E-394AEEB6B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3051202"/>
            <a:ext cx="3554931" cy="529389"/>
          </a:xfrm>
        </p:spPr>
        <p:txBody>
          <a:bodyPr/>
          <a:lstStyle/>
          <a:p>
            <a:r>
              <a:rPr lang="en-US" dirty="0" err="1"/>
              <a:t>BertForSequenceClassification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3406-B6D8-06DA-5BE9-B7822B01F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4AA876-04F7-B97E-1000-0E964E613CB8}"/>
                  </a:ext>
                </a:extLst>
              </p14:cNvPr>
              <p14:cNvContentPartPr/>
              <p14:nvPr/>
            </p14:nvContentPartPr>
            <p14:xfrm>
              <a:off x="10182922" y="690099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4AA876-04F7-B97E-1000-0E964E613C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4282" y="68923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E96164-EEE3-97B3-8DB6-CEEE9A8E41F4}"/>
              </a:ext>
            </a:extLst>
          </p:cNvPr>
          <p:cNvSpPr txBox="1">
            <a:spLocks/>
          </p:cNvSpPr>
          <p:nvPr/>
        </p:nvSpPr>
        <p:spPr>
          <a:xfrm>
            <a:off x="7127507" y="3051201"/>
            <a:ext cx="3554931" cy="529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BertForTokenClassification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6B40022-847D-5576-C037-4E0F14E85305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97536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is in forward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BertForSequenceClassification</a:t>
            </a:r>
            <a:r>
              <a:rPr lang="en-US" dirty="0"/>
              <a:t> output layer operates on [CLS] token hidden vector, while </a:t>
            </a:r>
            <a:r>
              <a:rPr lang="en-US" dirty="0" err="1"/>
              <a:t>BertForTokenClassification</a:t>
            </a:r>
            <a:r>
              <a:rPr lang="en-US" dirty="0"/>
              <a:t> operates on </a:t>
            </a:r>
            <a:r>
              <a:rPr lang="en-US" b="1" dirty="0"/>
              <a:t>all</a:t>
            </a:r>
            <a:r>
              <a:rPr lang="en-US" dirty="0"/>
              <a:t> hidden vectors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03C988-1BC0-815D-3816-CA49BF8F5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594" y="3511091"/>
            <a:ext cx="3943900" cy="3077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89D1E-33DF-0A36-5FC0-87455AF55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855" y="3511091"/>
            <a:ext cx="4029637" cy="307700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4FCB58-132A-E65B-EDAF-737565949C47}"/>
                  </a:ext>
                </a:extLst>
              </p14:cNvPr>
              <p14:cNvContentPartPr/>
              <p14:nvPr/>
            </p14:nvContentPartPr>
            <p14:xfrm>
              <a:off x="2088322" y="6020106"/>
              <a:ext cx="1643040" cy="30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4FCB58-132A-E65B-EDAF-737565949C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9322" y="6011466"/>
                <a:ext cx="1660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DA91D0-3277-2BBC-C61A-99A66B5C3F59}"/>
                  </a:ext>
                </a:extLst>
              </p14:cNvPr>
              <p14:cNvContentPartPr/>
              <p14:nvPr/>
            </p14:nvContentPartPr>
            <p14:xfrm>
              <a:off x="7738162" y="5989866"/>
              <a:ext cx="1857240" cy="30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DA91D0-3277-2BBC-C61A-99A66B5C3F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9522" y="5981226"/>
                <a:ext cx="18748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30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9AB1-C2C9-D711-29C0-1ACC6BEE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DD9-B4FE-2066-5B19-78D45528D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Hugging Face (as accessed through the transformers Python library) is a fantastic resource.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never been easier to grab powerful NLP models and begin customizing them to suit your own needs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 BUT.</a:t>
            </a:r>
          </a:p>
          <a:p>
            <a:endParaRPr lang="en-US" dirty="0"/>
          </a:p>
          <a:p>
            <a:r>
              <a:rPr lang="en-US" dirty="0"/>
              <a:t>The whole concept of “training” NLP models is beginning to go out the window in favor of </a:t>
            </a:r>
            <a:r>
              <a:rPr lang="en-US" b="1" dirty="0"/>
              <a:t>zero- </a:t>
            </a:r>
            <a:r>
              <a:rPr lang="en-US" dirty="0"/>
              <a:t> and </a:t>
            </a:r>
            <a:r>
              <a:rPr lang="en-US" b="1" dirty="0"/>
              <a:t>few-shot learning</a:t>
            </a:r>
            <a:r>
              <a:rPr lang="en-US" dirty="0"/>
              <a:t> with massive pretrained large language models (GPT-3, </a:t>
            </a:r>
            <a:r>
              <a:rPr lang="en-US" dirty="0" err="1"/>
              <a:t>ChatGPT</a:t>
            </a:r>
            <a:r>
              <a:rPr lang="en-US" dirty="0"/>
              <a:t>, GPT-4,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77E56-549B-93FC-877E-1874987F76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2561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25577</TotalTime>
  <Words>896</Words>
  <Application>Microsoft Office PowerPoint</Application>
  <PresentationFormat>Widescreen</PresentationFormat>
  <Paragraphs>132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Source Sans Pro</vt:lpstr>
      <vt:lpstr>Source Sans Pro Light</vt:lpstr>
      <vt:lpstr>1_Custom Design</vt:lpstr>
      <vt:lpstr>Zero- and Few-Shot Learning</vt:lpstr>
      <vt:lpstr>Last lecture</vt:lpstr>
      <vt:lpstr>Basic model training procedure</vt:lpstr>
      <vt:lpstr>Transformer-using LightningModule</vt:lpstr>
      <vt:lpstr>Hugging Face model classes</vt:lpstr>
      <vt:lpstr>Hugging Face model classes</vt:lpstr>
      <vt:lpstr>Hugging Face model classes</vt:lpstr>
      <vt:lpstr>Hugging Face model classes</vt:lpstr>
      <vt:lpstr>Hugging Face</vt:lpstr>
      <vt:lpstr>Example: Materials information extraction</vt:lpstr>
      <vt:lpstr>Example: Materials information extraction</vt:lpstr>
      <vt:lpstr>How is this possible?</vt:lpstr>
      <vt:lpstr>Example: Materials information extraction</vt:lpstr>
      <vt:lpstr>Language modeling versus world knowledge</vt:lpstr>
      <vt:lpstr>Language modeling versus world knowledge</vt:lpstr>
      <vt:lpstr>GPT-3</vt:lpstr>
      <vt:lpstr>Zero-shot learning</vt:lpstr>
      <vt:lpstr>Few-shot learning</vt:lpstr>
      <vt:lpstr>ChatGPT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Giesta, Pedro</dc:creator>
  <cp:lastModifiedBy>Samuel Carton</cp:lastModifiedBy>
  <cp:revision>236</cp:revision>
  <dcterms:created xsi:type="dcterms:W3CDTF">2018-11-28T17:31:55Z</dcterms:created>
  <dcterms:modified xsi:type="dcterms:W3CDTF">2023-04-15T17:34:47Z</dcterms:modified>
</cp:coreProperties>
</file>