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548" y="102"/>
      </p:cViewPr>
      <p:guideLst>
        <p:guide orient="horz" pos="2155"/>
        <p:guide pos="28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presProps" Target="presProps.xml"  /><Relationship Id="rId2" Type="http://schemas.openxmlformats.org/officeDocument/2006/relationships/slide" Target="slides/slide1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wmf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EB87-F6B0-43BB-9466-C8FA879B1FE6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BDE1-077A-484E-B353-2C4C0F499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085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EB87-F6B0-43BB-9466-C8FA879B1FE6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BDE1-077A-484E-B353-2C4C0F499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453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EB87-F6B0-43BB-9466-C8FA879B1FE6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BDE1-077A-484E-B353-2C4C0F499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975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1449110-8551-9475-C84E-0A5070FE3D59}"/>
              </a:ext>
            </a:extLst>
          </p:cNvPr>
          <p:cNvSpPr/>
          <p:nvPr userDrawn="1"/>
        </p:nvSpPr>
        <p:spPr>
          <a:xfrm>
            <a:off x="-1" y="6527457"/>
            <a:ext cx="9143991" cy="3245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73F2299-92B3-6219-8DAA-5AA8EDBD75A0}"/>
              </a:ext>
            </a:extLst>
          </p:cNvPr>
          <p:cNvSpPr/>
          <p:nvPr userDrawn="1"/>
        </p:nvSpPr>
        <p:spPr>
          <a:xfrm rot="10800000" flipV="1">
            <a:off x="0" y="0"/>
            <a:ext cx="9143991" cy="50733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endParaRPr lang="ko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7511543-A3B1-8EA8-0CBB-3907AC280F94}"/>
              </a:ext>
            </a:extLst>
          </p:cNvPr>
          <p:cNvSpPr/>
          <p:nvPr userDrawn="1"/>
        </p:nvSpPr>
        <p:spPr>
          <a:xfrm rot="16200000" flipH="1">
            <a:off x="4268454" y="-3761118"/>
            <a:ext cx="607093" cy="9144000"/>
          </a:xfrm>
          <a:prstGeom prst="rect">
            <a:avLst/>
          </a:prstGeom>
          <a:solidFill>
            <a:srgbClr val="1FB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spc="30" dirty="0">
              <a:gradFill flip="none" rotWithShape="1">
                <a:gsLst>
                  <a:gs pos="15000">
                    <a:schemeClr val="bg1">
                      <a:lumMod val="100000"/>
                    </a:schemeClr>
                  </a:gs>
                  <a:gs pos="0">
                    <a:schemeClr val="bg1">
                      <a:alpha val="28000"/>
                    </a:schemeClr>
                  </a:gs>
                </a:gsLst>
                <a:lin ang="5400000" scaled="1"/>
                <a:tileRect/>
              </a:gradFill>
              <a:latin typeface="KoPub돋움체 Bold" pitchFamily="18" charset="-127"/>
              <a:ea typeface="KoPub돋움체 Bold" pitchFamily="18" charset="-127"/>
              <a:cs typeface="Arial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257F24-57BF-C21C-D331-5CE4FD39FE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50"/>
          <a:stretch/>
        </p:blipFill>
        <p:spPr>
          <a:xfrm rot="10800000">
            <a:off x="0" y="366080"/>
            <a:ext cx="8652682" cy="141506"/>
          </a:xfrm>
          <a:prstGeom prst="rect">
            <a:avLst/>
          </a:prstGeom>
        </p:spPr>
      </p:pic>
      <p:sp>
        <p:nvSpPr>
          <p:cNvPr id="6" name="모서리가 둥근 직사각형 17">
            <a:extLst>
              <a:ext uri="{FF2B5EF4-FFF2-40B4-BE49-F238E27FC236}">
                <a16:creationId xmlns:a16="http://schemas.microsoft.com/office/drawing/2014/main" id="{F892C9A4-AF1D-D9DC-CD7B-BECAF7E5ABF6}"/>
              </a:ext>
            </a:extLst>
          </p:cNvPr>
          <p:cNvSpPr/>
          <p:nvPr userDrawn="1"/>
        </p:nvSpPr>
        <p:spPr>
          <a:xfrm>
            <a:off x="64458" y="68382"/>
            <a:ext cx="9015084" cy="1046048"/>
          </a:xfrm>
          <a:custGeom>
            <a:avLst/>
            <a:gdLst>
              <a:gd name="connsiteX0" fmla="*/ 0 w 9696451"/>
              <a:gd name="connsiteY0" fmla="*/ 997773 h 1089213"/>
              <a:gd name="connsiteX1" fmla="*/ 0 w 9696451"/>
              <a:gd name="connsiteY1" fmla="*/ 106961 h 1089213"/>
              <a:gd name="connsiteX2" fmla="*/ 106961 w 9696451"/>
              <a:gd name="connsiteY2" fmla="*/ 0 h 1089213"/>
              <a:gd name="connsiteX3" fmla="*/ 9589490 w 9696451"/>
              <a:gd name="connsiteY3" fmla="*/ 0 h 1089213"/>
              <a:gd name="connsiteX4" fmla="*/ 9696451 w 9696451"/>
              <a:gd name="connsiteY4" fmla="*/ 106961 h 1089213"/>
              <a:gd name="connsiteX5" fmla="*/ 9696451 w 9696451"/>
              <a:gd name="connsiteY5" fmla="*/ 997773 h 1089213"/>
              <a:gd name="connsiteX6" fmla="*/ 91440 w 9696451"/>
              <a:gd name="connsiteY6" fmla="*/ 1089213 h 1089213"/>
              <a:gd name="connsiteX0" fmla="*/ 0 w 9696451"/>
              <a:gd name="connsiteY0" fmla="*/ 997773 h 997773"/>
              <a:gd name="connsiteX1" fmla="*/ 0 w 9696451"/>
              <a:gd name="connsiteY1" fmla="*/ 106961 h 997773"/>
              <a:gd name="connsiteX2" fmla="*/ 106961 w 9696451"/>
              <a:gd name="connsiteY2" fmla="*/ 0 h 997773"/>
              <a:gd name="connsiteX3" fmla="*/ 9589490 w 9696451"/>
              <a:gd name="connsiteY3" fmla="*/ 0 h 997773"/>
              <a:gd name="connsiteX4" fmla="*/ 9696451 w 9696451"/>
              <a:gd name="connsiteY4" fmla="*/ 106961 h 997773"/>
              <a:gd name="connsiteX5" fmla="*/ 9696451 w 9696451"/>
              <a:gd name="connsiteY5" fmla="*/ 997773 h 997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96451" h="997773">
                <a:moveTo>
                  <a:pt x="0" y="997773"/>
                </a:moveTo>
                <a:lnTo>
                  <a:pt x="0" y="106961"/>
                </a:lnTo>
                <a:cubicBezTo>
                  <a:pt x="0" y="47888"/>
                  <a:pt x="47888" y="0"/>
                  <a:pt x="106961" y="0"/>
                </a:cubicBezTo>
                <a:lnTo>
                  <a:pt x="9589490" y="0"/>
                </a:lnTo>
                <a:cubicBezTo>
                  <a:pt x="9648563" y="0"/>
                  <a:pt x="9696451" y="47888"/>
                  <a:pt x="9696451" y="106961"/>
                </a:cubicBezTo>
                <a:lnTo>
                  <a:pt x="9696451" y="997773"/>
                </a:lnTo>
              </a:path>
            </a:pathLst>
          </a:custGeom>
          <a:noFill/>
          <a:ln w="12700">
            <a:gradFill>
              <a:gsLst>
                <a:gs pos="0">
                  <a:srgbClr val="0788A6"/>
                </a:gs>
                <a:gs pos="100000">
                  <a:srgbClr val="18488A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pic>
        <p:nvPicPr>
          <p:cNvPr id="7" name="Picture 11" descr="한국표준협회 로고-칼라">
            <a:extLst>
              <a:ext uri="{FF2B5EF4-FFF2-40B4-BE49-F238E27FC236}">
                <a16:creationId xmlns:a16="http://schemas.microsoft.com/office/drawing/2014/main" id="{DAE7C333-BD94-73A9-8F40-B790C0B3DB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53" y="6645908"/>
            <a:ext cx="1037476" cy="122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0ECEEFE9-ED8C-1CDF-E82E-8EDD785AF70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30543"/>
            <a:ext cx="1928057" cy="348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6F01C30-16BE-AC75-1177-97B0E90B65E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510" y="6547561"/>
            <a:ext cx="1023994" cy="284296"/>
          </a:xfrm>
          <a:prstGeom prst="rect">
            <a:avLst/>
          </a:prstGeom>
        </p:spPr>
      </p:pic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616B823E-7ED2-2D42-8ED6-FCA40D39DF9E}"/>
              </a:ext>
            </a:extLst>
          </p:cNvPr>
          <p:cNvSpPr txBox="1">
            <a:spLocks/>
          </p:cNvSpPr>
          <p:nvPr userDrawn="1"/>
        </p:nvSpPr>
        <p:spPr>
          <a:xfrm>
            <a:off x="2627784" y="6641983"/>
            <a:ext cx="2034952" cy="95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B7EBBE8-1363-41B5-B342-36A40BB96AB2}" type="slidenum">
              <a:rPr lang="en-US" sz="1050" smtClean="0">
                <a:ln>
                  <a:solidFill>
                    <a:srgbClr val="284356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pitchFamily="34" charset="0"/>
              </a:rPr>
              <a:pPr algn="r"/>
              <a:t>‹#›</a:t>
            </a:fld>
            <a:r>
              <a:rPr lang="en-US" sz="1050" dirty="0">
                <a:ln>
                  <a:solidFill>
                    <a:srgbClr val="284356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pitchFamily="34" charset="0"/>
              </a:rPr>
              <a:t> 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C02DA4C0-F991-448E-A8C2-97D19DC0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446219"/>
            <a:ext cx="7747402" cy="71414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2800" b="1" kern="12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  <a:cs typeface="Calibri" pitchFamily="34" charset="0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D56FAE8C-36BC-4CAC-A6D8-31724C04A8C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51520" y="1228955"/>
            <a:ext cx="8424863" cy="5251149"/>
          </a:xfrm>
          <a:prstGeom prst="rect">
            <a:avLst/>
          </a:prstGeom>
        </p:spPr>
        <p:txBody>
          <a:bodyPr/>
          <a:lstStyle>
            <a:lvl1pPr marL="0" indent="-342900" algn="l" defTabSz="914400" rtl="0" eaLnBrk="1" latinLnBrk="1" hangingPunct="1">
              <a:lnSpc>
                <a:spcPct val="100000"/>
              </a:lnSpc>
              <a:buFontTx/>
              <a:buBlip>
                <a:blip r:embed="rId6"/>
              </a:buBlip>
              <a:defRPr lang="ko-KR" altLang="en-US" sz="24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395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  <a:lvl2pPr marL="444500" indent="-173038" algn="l" defTabSz="914400" rtl="0" eaLnBrk="1" latinLnBrk="0" hangingPunct="1">
              <a:spcAft>
                <a:spcPts val="0"/>
              </a:spcAft>
              <a:buFont typeface="Arial" pitchFamily="34" charset="0"/>
              <a:buChar char="•"/>
              <a:defRPr lang="ko-KR" altLang="en-US" sz="1800" b="1" kern="1200" spc="-4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itchFamily="18" charset="-127"/>
                <a:ea typeface="KoPub돋움체 Medium" pitchFamily="18" charset="-127"/>
                <a:cs typeface="Arial" panose="020B0604020202020204" pitchFamily="34" charset="0"/>
              </a:defRPr>
            </a:lvl2pPr>
            <a:lvl3pPr marL="715963" indent="-180975">
              <a:buFont typeface="Wingdings" panose="05000000000000000000" pitchFamily="2" charset="2"/>
              <a:buChar char="§"/>
              <a:defRPr lang="ko-KR" altLang="en-US" sz="1800" b="1" kern="1200" spc="-4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itchFamily="18" charset="-127"/>
                <a:ea typeface="KoPub돋움체 Medium" pitchFamily="18" charset="-127"/>
                <a:cs typeface="Arial" panose="020B0604020202020204" pitchFamily="34" charset="0"/>
              </a:defRPr>
            </a:lvl3pPr>
            <a:lvl4pPr marL="806450" indent="-180975">
              <a:defRPr lang="ko-KR" altLang="en-US" sz="1800" b="1" kern="1200" spc="-4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itchFamily="18" charset="-127"/>
                <a:ea typeface="KoPub돋움체 Medium" pitchFamily="18" charset="-127"/>
                <a:cs typeface="Arial" panose="020B0604020202020204" pitchFamily="34" charset="0"/>
              </a:defRPr>
            </a:lvl4pPr>
            <a:lvl5pPr marL="806450" indent="-180975">
              <a:defRPr lang="ko-KR" altLang="en-US" sz="1800" b="1" kern="1200" spc="-4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itchFamily="18" charset="-127"/>
                <a:ea typeface="KoPub돋움체 Medium" pitchFamily="18" charset="-127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630F22CA-5FB0-8175-E056-FAA9F49BF82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9343" y="129259"/>
            <a:ext cx="6892372" cy="261610"/>
          </a:xfrm>
        </p:spPr>
        <p:txBody>
          <a:bodyPr wrap="square" anchor="ctr" anchorCtr="0">
            <a:spAutoFit/>
          </a:bodyPr>
          <a:lstStyle>
            <a:lvl1pPr marL="0" indent="0" algn="l" defTabSz="914400" rtl="0" eaLnBrk="1" latinLnBrk="1" hangingPunct="1">
              <a:buNone/>
              <a:defRPr lang="ko-KR" altLang="en-US" sz="1100" b="1" kern="0" spc="-30" baseline="0" dirty="0" smtClean="0">
                <a:ln>
                  <a:solidFill>
                    <a:srgbClr val="183B6B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  <a:cs typeface="Arial" panose="020B0604020202020204" pitchFamily="34" charset="0"/>
              </a:defRPr>
            </a:lvl1pPr>
            <a:lvl2pPr marL="0" algn="l" defTabSz="914400" rtl="0" eaLnBrk="1" latinLnBrk="1" hangingPunct="1">
              <a:defRPr lang="ko-KR" altLang="en-US" sz="1100" b="1" kern="0" spc="-30" baseline="0" dirty="0" smtClean="0">
                <a:ln>
                  <a:solidFill>
                    <a:srgbClr val="183B6B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  <a:cs typeface="Arial" panose="020B0604020202020204" pitchFamily="34" charset="0"/>
              </a:defRPr>
            </a:lvl2pPr>
            <a:lvl3pPr marL="0" algn="l" defTabSz="914400" rtl="0" eaLnBrk="1" latinLnBrk="1" hangingPunct="1">
              <a:defRPr lang="ko-KR" altLang="en-US" sz="1100" b="1" kern="0" spc="-30" baseline="0" dirty="0" smtClean="0">
                <a:ln>
                  <a:solidFill>
                    <a:srgbClr val="183B6B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  <a:cs typeface="Arial" panose="020B0604020202020204" pitchFamily="34" charset="0"/>
              </a:defRPr>
            </a:lvl3pPr>
            <a:lvl4pPr marL="0" algn="l" defTabSz="914400" rtl="0" eaLnBrk="1" latinLnBrk="1" hangingPunct="1">
              <a:defRPr lang="ko-KR" altLang="en-US" sz="1100" b="1" kern="0" spc="-30" baseline="0" dirty="0" smtClean="0">
                <a:ln>
                  <a:solidFill>
                    <a:srgbClr val="183B6B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  <a:cs typeface="Arial" panose="020B0604020202020204" pitchFamily="34" charset="0"/>
              </a:defRPr>
            </a:lvl4pPr>
            <a:lvl5pPr marL="0" algn="l" defTabSz="914400" rtl="0" eaLnBrk="1" latinLnBrk="1" hangingPunct="1">
              <a:defRPr lang="ko-KR" altLang="en-US" sz="1100" b="1" kern="0" spc="-30" baseline="0" dirty="0">
                <a:ln>
                  <a:solidFill>
                    <a:srgbClr val="183B6B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  <a:cs typeface="Arial" panose="020B0604020202020204" pitchFamily="34" charset="0"/>
              </a:defRPr>
            </a:lvl5pPr>
          </a:lstStyle>
          <a:p>
            <a:pPr algn="l"/>
            <a:r>
              <a:rPr lang="en-US" altLang="ko-KR" sz="1100" b="1" kern="0" spc="-30" baseline="0" dirty="0">
                <a:ln>
                  <a:solidFill>
                    <a:srgbClr val="183B6B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  <a:cs typeface="Arial" panose="020B0604020202020204" pitchFamily="34" charset="0"/>
              </a:rPr>
              <a:t>1.*</a:t>
            </a:r>
            <a:r>
              <a:rPr lang="ko-KR" altLang="en-US" sz="1100" b="1" kern="0" spc="-30" baseline="0" dirty="0">
                <a:ln>
                  <a:solidFill>
                    <a:srgbClr val="183B6B">
                      <a:alpha val="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KoPub돋움체 Medium" pitchFamily="18" charset="-127"/>
                <a:ea typeface="KoPub돋움체 Medium" pitchFamily="18" charset="-127"/>
                <a:cs typeface="Arial" panose="020B0604020202020204" pitchFamily="34" charset="0"/>
              </a:rPr>
              <a:t>주요 상세 내용</a:t>
            </a:r>
            <a:endParaRPr lang="en-US" altLang="ko-KR" sz="1100" b="1" kern="0" spc="-30" baseline="0" dirty="0">
              <a:ln>
                <a:solidFill>
                  <a:srgbClr val="183B6B">
                    <a:alpha val="0"/>
                  </a:srgbClr>
                </a:solidFill>
              </a:ln>
              <a:solidFill>
                <a:schemeClr val="bg1">
                  <a:lumMod val="65000"/>
                </a:schemeClr>
              </a:solidFill>
              <a:latin typeface="KoPub돋움체 Medium" pitchFamily="18" charset="-127"/>
              <a:ea typeface="KoPub돋움체 Medium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422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EB87-F6B0-43BB-9466-C8FA879B1FE6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BDE1-077A-484E-B353-2C4C0F499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12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EB87-F6B0-43BB-9466-C8FA879B1FE6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BDE1-077A-484E-B353-2C4C0F499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154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EB87-F6B0-43BB-9466-C8FA879B1FE6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BDE1-077A-484E-B353-2C4C0F499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750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EB87-F6B0-43BB-9466-C8FA879B1FE6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BDE1-077A-484E-B353-2C4C0F499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266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EB87-F6B0-43BB-9466-C8FA879B1FE6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BDE1-077A-484E-B353-2C4C0F499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076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EB87-F6B0-43BB-9466-C8FA879B1FE6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BDE1-077A-484E-B353-2C4C0F499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722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EB87-F6B0-43BB-9466-C8FA879B1FE6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BDE1-077A-484E-B353-2C4C0F499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00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EB87-F6B0-43BB-9466-C8FA879B1FE6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BDE1-077A-484E-B353-2C4C0F499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238688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8EB87-F6B0-43BB-9466-C8FA879B1FE6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5BDE1-077A-484E-B353-2C4C0F499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50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hyperlink" Target="https://brunch.co.kr/@6gram/13" TargetMode="External"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hyperlink" Target="https://www.yna.co.kr/view/AKR20181120055200030" TargetMode="External"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주제 선택하기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관심 있는 블록체인 서비스 주제 </a:t>
            </a:r>
            <a:r>
              <a:rPr lang="en-US" altLang="ko-KR"/>
              <a:t>3</a:t>
            </a:r>
            <a:r>
              <a:rPr lang="ko-KR" altLang="en-US"/>
              <a:t>가지를 리스트업</a:t>
            </a:r>
          </a:p>
          <a:p>
            <a:pPr lvl="1">
              <a:lnSpc>
                <a:spcPct val="140000"/>
              </a:lnSpc>
              <a:defRPr/>
            </a:pPr>
            <a:r>
              <a:rPr lang="ko-KR" altLang="en-US"/>
              <a:t>가축(소, 돼지, 염소 등)의 혈통 보증서 서비스</a:t>
            </a:r>
          </a:p>
          <a:p>
            <a:pPr lvl="1">
              <a:lnSpc>
                <a:spcPct val="140000"/>
              </a:lnSpc>
              <a:defRPr/>
            </a:pPr>
            <a:r>
              <a:rPr lang="ko-KR" altLang="en-US"/>
              <a:t>직원 스케줄 기반의 초과수당 영수증 서비스</a:t>
            </a:r>
          </a:p>
          <a:p>
            <a:pPr lvl="1">
              <a:lnSpc>
                <a:spcPct val="140000"/>
              </a:lnSpc>
              <a:defRPr/>
            </a:pPr>
            <a:r>
              <a:rPr lang="ko-KR" altLang="en-US"/>
              <a:t>병원 진료 기록 및 처방기록 서비스</a:t>
            </a:r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위 서비스 주제 중 기획해보고 싶은 영역 하나를 선택</a:t>
            </a:r>
          </a:p>
          <a:p>
            <a:pPr marL="444500" lvl="1" indent="-173038">
              <a:lnSpc>
                <a:spcPct val="100000"/>
              </a:lnSpc>
              <a:defRPr/>
            </a:pPr>
            <a:r>
              <a:rPr lang="ko-KR" altLang="en-US"/>
              <a:t>가축(소)의 혈통 보증서 서비스 선정</a:t>
            </a:r>
            <a:endParaRPr lang="ko-KR" altLang="en-US" sz="1600"/>
          </a:p>
          <a:p>
            <a:pPr lvl="2">
              <a:lnSpc>
                <a:spcPct val="170000"/>
              </a:lnSpc>
              <a:defRPr/>
            </a:pPr>
            <a:r>
              <a:rPr lang="ko-KR" altLang="en-US" sz="1400"/>
              <a:t>가축의 혈통과 접종 상태를 확인할 수 있는 인증서를 종이 형태로 인쇄하여 사용</a:t>
            </a:r>
          </a:p>
          <a:p>
            <a:pPr lvl="2">
              <a:lnSpc>
                <a:spcPct val="170000"/>
              </a:lnSpc>
              <a:defRPr/>
            </a:pPr>
            <a:r>
              <a:rPr lang="ko-KR" altLang="en-US" sz="1400"/>
              <a:t>종이로 된 서류는 번거로우며, 신뢰성과 투명성이 부족하다는 문제점</a:t>
            </a:r>
          </a:p>
          <a:p>
            <a:pPr lvl="2">
              <a:lnSpc>
                <a:spcPct val="170000"/>
              </a:lnSpc>
              <a:defRPr/>
            </a:pPr>
            <a:r>
              <a:rPr lang="ko-KR" altLang="en-US" sz="1400"/>
              <a:t>블록체인을 도입한 디지털 서비스를 활용</a:t>
            </a:r>
          </a:p>
          <a:p>
            <a:pPr lvl="2">
              <a:lnSpc>
                <a:spcPct val="170000"/>
              </a:lnSpc>
              <a:defRPr/>
            </a:pPr>
            <a:r>
              <a:rPr lang="ko-KR" altLang="en-US" sz="1400"/>
              <a:t>가축의 혈통과 접종 상태를 안전하게 기록하고 관리하는 것이 가능한 서비스를 구축</a:t>
            </a:r>
            <a:endParaRPr lang="en-US" altLang="ko-KR" sz="140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>
          <a:xfrm>
            <a:off x="129343" y="135255"/>
            <a:ext cx="6892372" cy="24384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 sz="1100"/>
              <a:t>웹프로젝트 템플릿으로 배우는 프로젝트 기획 및 설계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심플프로젝트 설계파트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251520" y="1200380"/>
            <a:ext cx="8424863" cy="5251149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30000"/>
              </a:lnSpc>
              <a:defRPr/>
            </a:pPr>
            <a:r>
              <a:rPr lang="ko-KR" altLang="en-US"/>
              <a:t>네트워크 설계</a:t>
            </a:r>
            <a:endParaRPr lang="ko-KR" altLang="en-US"/>
          </a:p>
          <a:p>
            <a:pPr lvl="1">
              <a:lnSpc>
                <a:spcPct val="130000"/>
              </a:lnSpc>
              <a:defRPr/>
            </a:pPr>
            <a:r>
              <a:rPr lang="en-US" altLang="ko-KR"/>
              <a:t>Orderer와 각 기관 간의 통신 채널</a:t>
            </a:r>
            <a:endParaRPr lang="en-US" altLang="ko-KR"/>
          </a:p>
          <a:p>
            <a:pPr lvl="1">
              <a:lnSpc>
                <a:spcPct val="130000"/>
              </a:lnSpc>
              <a:defRPr/>
            </a:pPr>
            <a:r>
              <a:rPr lang="en-US" altLang="ko-KR"/>
              <a:t>Breeder와 프로세서</a:t>
            </a:r>
            <a:r>
              <a:rPr lang="ko-KR" altLang="en-US"/>
              <a:t> </a:t>
            </a:r>
            <a:r>
              <a:rPr lang="en-US" altLang="ko-KR"/>
              <a:t>간의 가축 거래 및 혈통 정보 공유</a:t>
            </a:r>
            <a:endParaRPr lang="en-US" altLang="ko-KR"/>
          </a:p>
          <a:p>
            <a:pPr lvl="1">
              <a:lnSpc>
                <a:spcPct val="130000"/>
              </a:lnSpc>
              <a:defRPr/>
            </a:pPr>
            <a:r>
              <a:rPr lang="en-US" altLang="ko-KR"/>
              <a:t>블록체인 데이터 저장 및 업데이트</a:t>
            </a:r>
            <a:endParaRPr lang="en-US" altLang="ko-KR"/>
          </a:p>
          <a:p>
            <a:pPr lvl="0">
              <a:lnSpc>
                <a:spcPct val="130000"/>
              </a:lnSpc>
              <a:defRPr/>
            </a:pPr>
            <a:r>
              <a:rPr lang="ko-KR" altLang="en-US"/>
              <a:t>체인코드 설계</a:t>
            </a:r>
            <a:endParaRPr lang="ko-KR" altLang="en-US"/>
          </a:p>
          <a:p>
            <a:pPr lvl="1">
              <a:lnSpc>
                <a:spcPct val="130000"/>
              </a:lnSpc>
              <a:defRPr/>
            </a:pPr>
            <a:r>
              <a:rPr lang="ko-KR" altLang="en-US"/>
              <a:t>가축 정보 등록, 업데이트, 소유권 이전 등의 기능 제공</a:t>
            </a:r>
            <a:endParaRPr lang="ko-KR" altLang="en-US"/>
          </a:p>
          <a:p>
            <a:pPr lvl="1">
              <a:lnSpc>
                <a:spcPct val="130000"/>
              </a:lnSpc>
              <a:defRPr/>
            </a:pPr>
            <a:r>
              <a:rPr lang="ko-KR" altLang="en-US"/>
              <a:t>혈통 정보 관리 및 거래 처리</a:t>
            </a:r>
            <a:endParaRPr lang="ko-KR" altLang="en-US"/>
          </a:p>
          <a:p>
            <a:pPr lvl="0">
              <a:lnSpc>
                <a:spcPct val="130000"/>
              </a:lnSpc>
              <a:defRPr/>
            </a:pPr>
            <a:r>
              <a:rPr lang="ko-KR" altLang="en-US"/>
              <a:t>웹서비스 설계 </a:t>
            </a:r>
            <a:r>
              <a:rPr lang="en-US" altLang="ko-KR"/>
              <a:t>- </a:t>
            </a:r>
            <a:r>
              <a:rPr lang="ko-KR" altLang="en-US"/>
              <a:t>프로토타입 </a:t>
            </a:r>
            <a:endParaRPr lang="ko-KR" altLang="en-US"/>
          </a:p>
          <a:p>
            <a:pPr lvl="1">
              <a:lnSpc>
                <a:spcPct val="130000"/>
              </a:lnSpc>
              <a:defRPr/>
            </a:pPr>
            <a:r>
              <a:rPr lang="ko-KR" altLang="en-US"/>
              <a:t>체인코드</a:t>
            </a:r>
            <a:r>
              <a:rPr lang="en-US" altLang="ko-KR"/>
              <a:t>: 웹 서버와 블록체인 네트워크 간의 통합</a:t>
            </a:r>
            <a:endParaRPr lang="en-US" altLang="ko-KR"/>
          </a:p>
          <a:p>
            <a:pPr lvl="1">
              <a:lnSpc>
                <a:spcPct val="130000"/>
              </a:lnSpc>
              <a:defRPr/>
            </a:pPr>
            <a:r>
              <a:rPr lang="ko-KR" altLang="en-US"/>
              <a:t>웹 클라이언트</a:t>
            </a:r>
            <a:r>
              <a:rPr lang="en-US" altLang="ko-KR"/>
              <a:t>(React): 사용자 인터페이스</a:t>
            </a:r>
            <a:r>
              <a:rPr lang="ko-KR" altLang="en-US"/>
              <a:t> 제공</a:t>
            </a:r>
            <a:endParaRPr lang="ko-KR" altLang="en-US"/>
          </a:p>
          <a:p>
            <a:pPr lvl="1">
              <a:lnSpc>
                <a:spcPct val="130000"/>
              </a:lnSpc>
              <a:defRPr/>
            </a:pPr>
            <a:r>
              <a:rPr lang="ko-KR" altLang="en-US"/>
              <a:t>웹 서버</a:t>
            </a:r>
            <a:r>
              <a:rPr lang="en-US" altLang="ko-KR"/>
              <a:t>(NestJS)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블록체인 네트워크와 상호 작용하는 서버 역할 수행</a:t>
            </a:r>
            <a:endParaRPr lang="en-US" altLang="ko-KR"/>
          </a:p>
          <a:p>
            <a:pPr lvl="1">
              <a:lnSpc>
                <a:spcPct val="130000"/>
              </a:lnSpc>
              <a:defRPr/>
            </a:pPr>
            <a:r>
              <a:rPr lang="ko-KR" altLang="en-US"/>
              <a:t>지갑 관리 </a:t>
            </a:r>
            <a:r>
              <a:rPr lang="en-US" altLang="ko-KR"/>
              <a:t>: 사용자의 가축 혈통 정보 및 거래 내역 관리</a:t>
            </a:r>
            <a:endParaRPr lang="en-US" alt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>
          <a:xfrm>
            <a:off x="129343" y="135255"/>
            <a:ext cx="6892372" cy="24384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 sz="1100"/>
              <a:t>웹프로젝트 템플릿으로 배우는 프로젝트 기획 및 설계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네트워크 구조 도식화</a:t>
            </a: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심플 네트워크 설계서</a:t>
            </a:r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8"/>
          </p:nvPr>
        </p:nvSpPr>
        <p:spPr>
          <a:xfrm>
            <a:off x="129343" y="135255"/>
            <a:ext cx="6892372" cy="24384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 sz="1100"/>
              <a:t>웹프로젝트 템플릿으로 배우는 프로젝트 기획 및 설계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44134" y="2139706"/>
            <a:ext cx="1577131" cy="20825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나눔스퀘어"/>
                <a:ea typeface="나눔스퀘어"/>
              </a:rPr>
              <a:t>Org1 : </a:t>
            </a:r>
            <a:r>
              <a:rPr lang="ko-KR" altLang="en-US" sz="1400" b="1">
                <a:solidFill>
                  <a:schemeClr val="bg2">
                    <a:lumMod val="25000"/>
                  </a:schemeClr>
                </a:solidFill>
                <a:latin typeface="나눔스퀘어"/>
                <a:ea typeface="나눔스퀘어"/>
              </a:rPr>
              <a:t>한국축산협회</a:t>
            </a:r>
            <a:endParaRPr lang="ko-KR" altLang="en-US" sz="1400" b="1">
              <a:solidFill>
                <a:schemeClr val="bg2">
                  <a:lumMod val="25000"/>
                </a:schemeClr>
              </a:solidFill>
              <a:latin typeface="나눔스퀘어"/>
              <a:ea typeface="나눔스퀘어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64574" y="2139706"/>
            <a:ext cx="1577131" cy="20825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나눔스퀘어"/>
                <a:ea typeface="나눔스퀘어"/>
              </a:rPr>
              <a:t>Org3 : </a:t>
            </a:r>
            <a:r>
              <a:rPr lang="ko-KR" altLang="en-US" sz="1400" b="1">
                <a:solidFill>
                  <a:schemeClr val="bg2">
                    <a:lumMod val="25000"/>
                  </a:schemeClr>
                </a:solidFill>
                <a:latin typeface="나눔스퀘어"/>
                <a:ea typeface="나눔스퀘어"/>
              </a:rPr>
              <a:t>농림축산검역본부</a:t>
            </a:r>
            <a:endParaRPr lang="ko-KR" altLang="en-US" sz="1400" b="1">
              <a:solidFill>
                <a:schemeClr val="bg2">
                  <a:lumMod val="25000"/>
                </a:schemeClr>
              </a:solidFill>
              <a:latin typeface="나눔스퀘어"/>
              <a:ea typeface="나눔스퀘어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69373" y="2139706"/>
            <a:ext cx="2447094" cy="20825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나눔스퀘어"/>
                <a:ea typeface="나눔스퀘어"/>
              </a:rPr>
              <a:t>Org2 : </a:t>
            </a:r>
            <a:r>
              <a:rPr lang="ko-KR" altLang="en-US" sz="1400" b="1">
                <a:solidFill>
                  <a:schemeClr val="bg2">
                    <a:lumMod val="25000"/>
                  </a:schemeClr>
                </a:solidFill>
                <a:latin typeface="나눔스퀘어"/>
                <a:ea typeface="나눔스퀘어"/>
              </a:rPr>
              <a:t>가축혈통관리기관</a:t>
            </a:r>
            <a:endParaRPr lang="ko-KR" altLang="en-US" sz="1400" b="1">
              <a:solidFill>
                <a:schemeClr val="bg2">
                  <a:lumMod val="25000"/>
                </a:schemeClr>
              </a:solidFill>
              <a:latin typeface="나눔스퀘어"/>
              <a:ea typeface="나눔스퀘어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850736" y="4416062"/>
            <a:ext cx="2865731" cy="760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lvl="0">
              <a:defRPr/>
            </a:pPr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나눔스퀘어"/>
                <a:ea typeface="나눔스퀘어"/>
              </a:rPr>
              <a:t>Orderer</a:t>
            </a:r>
            <a:br>
              <a:rPr lang="en-US" altLang="ko-KR">
                <a:solidFill>
                  <a:schemeClr val="bg2">
                    <a:lumMod val="25000"/>
                  </a:schemeClr>
                </a:solidFill>
                <a:latin typeface="나눔스퀘어"/>
                <a:ea typeface="나눔스퀘어"/>
              </a:rPr>
            </a:br>
            <a:r>
              <a:rPr lang="ko-KR" altLang="en-US">
                <a:solidFill>
                  <a:schemeClr val="bg2">
                    <a:lumMod val="25000"/>
                  </a:schemeClr>
                </a:solidFill>
                <a:latin typeface="나눔스퀘어"/>
                <a:ea typeface="나눔스퀘어"/>
              </a:rPr>
              <a:t>기관</a:t>
            </a:r>
            <a:endParaRPr lang="ko-KR" altLang="en-US">
              <a:solidFill>
                <a:schemeClr val="bg2">
                  <a:lumMod val="25000"/>
                </a:schemeClr>
              </a:solidFill>
              <a:latin typeface="나눔스퀘어"/>
              <a:ea typeface="나눔스퀘어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85689" y="2909184"/>
            <a:ext cx="947956" cy="32318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ca_org1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018941" y="2909184"/>
            <a:ext cx="947956" cy="32318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ca_org2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679161" y="2909184"/>
            <a:ext cx="947956" cy="32318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ca_org3</a:t>
            </a: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434680" y="4796417"/>
            <a:ext cx="947956" cy="32318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CA</a:t>
            </a: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385689" y="3429000"/>
            <a:ext cx="947956" cy="32318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PEER0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424232" y="3429000"/>
            <a:ext cx="947956" cy="32318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PEER0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572000" y="3429000"/>
            <a:ext cx="947956" cy="32318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PEER1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679161" y="3429000"/>
            <a:ext cx="947956" cy="32318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PEER0</a:t>
            </a:r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492602" y="4526189"/>
            <a:ext cx="1088136" cy="32318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ORDERER</a:t>
            </a: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249024" y="3340488"/>
            <a:ext cx="3198648" cy="760710"/>
          </a:xfrm>
          <a:prstGeom prst="rect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altLang="ko-KR" b="1">
                <a:solidFill>
                  <a:schemeClr val="bg2">
                    <a:lumMod val="25000"/>
                  </a:schemeClr>
                </a:solidFill>
                <a:latin typeface="나눔스퀘어"/>
                <a:ea typeface="나눔스퀘어"/>
              </a:rPr>
              <a:t>CattleHealthChannel</a:t>
            </a:r>
            <a:endParaRPr lang="en-US" altLang="ko-KR" b="1">
              <a:solidFill>
                <a:schemeClr val="bg2">
                  <a:lumMod val="25000"/>
                </a:schemeClr>
              </a:solidFill>
              <a:latin typeface="나눔스퀘어"/>
              <a:ea typeface="나눔스퀘어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514784" y="3340488"/>
            <a:ext cx="3265759" cy="760710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altLang="ko-KR" b="1">
                <a:solidFill>
                  <a:schemeClr val="bg2">
                    <a:lumMod val="25000"/>
                  </a:schemeClr>
                </a:solidFill>
                <a:latin typeface="나눔스퀘어"/>
                <a:ea typeface="나눔스퀘어"/>
              </a:rPr>
              <a:t>CertificationChannel</a:t>
            </a:r>
            <a:endParaRPr lang="en-US" altLang="ko-KR" b="1">
              <a:solidFill>
                <a:schemeClr val="bg2">
                  <a:lumMod val="25000"/>
                </a:schemeClr>
              </a:solidFill>
              <a:latin typeface="나눔스퀘어"/>
              <a:ea typeface="나눔스퀘어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44133" y="5423055"/>
            <a:ext cx="6897571" cy="3231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DOCKER ( cattle_health )</a:t>
            </a:r>
            <a:endParaRPr lang="en-US" altLang="ko-KR"/>
          </a:p>
        </p:txBody>
      </p:sp>
      <p:sp>
        <p:nvSpPr>
          <p:cNvPr id="23" name="직사각형 22"/>
          <p:cNvSpPr/>
          <p:nvPr/>
        </p:nvSpPr>
        <p:spPr>
          <a:xfrm>
            <a:off x="1044133" y="5812885"/>
            <a:ext cx="6897571" cy="3231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Ubuntu Server 20.04 LTS</a:t>
            </a: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58248" y="3662773"/>
            <a:ext cx="771769" cy="299906"/>
          </a:xfrm>
          <a:prstGeom prst="rect">
            <a:avLst/>
          </a:prstGeom>
          <a:solidFill>
            <a:schemeClr val="dk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7051</a:t>
            </a: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58248" y="3106971"/>
            <a:ext cx="771769" cy="299906"/>
          </a:xfrm>
          <a:prstGeom prst="rect">
            <a:avLst/>
          </a:prstGeom>
          <a:solidFill>
            <a:schemeClr val="dk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7054</a:t>
            </a: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801637" y="3249563"/>
            <a:ext cx="771769" cy="299906"/>
          </a:xfrm>
          <a:prstGeom prst="rect">
            <a:avLst/>
          </a:prstGeom>
          <a:solidFill>
            <a:schemeClr val="dk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9051</a:t>
            </a:r>
            <a:endParaRPr lang="en-US" altLang="ko-KR"/>
          </a:p>
        </p:txBody>
      </p:sp>
      <p:sp>
        <p:nvSpPr>
          <p:cNvPr id="27" name="직사각형 26"/>
          <p:cNvSpPr/>
          <p:nvPr/>
        </p:nvSpPr>
        <p:spPr>
          <a:xfrm>
            <a:off x="3318468" y="2683821"/>
            <a:ext cx="771769" cy="299906"/>
          </a:xfrm>
          <a:prstGeom prst="rect">
            <a:avLst/>
          </a:prstGeom>
          <a:solidFill>
            <a:schemeClr val="dk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8054</a:t>
            </a: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262718" y="4760995"/>
            <a:ext cx="771769" cy="299906"/>
          </a:xfrm>
          <a:prstGeom prst="rect">
            <a:avLst/>
          </a:prstGeom>
          <a:solidFill>
            <a:schemeClr val="dk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7050</a:t>
            </a:r>
            <a:endParaRPr lang="en-US" altLang="ko-KR"/>
          </a:p>
        </p:txBody>
      </p:sp>
      <p:sp>
        <p:nvSpPr>
          <p:cNvPr id="29" name="직사각형 28"/>
          <p:cNvSpPr/>
          <p:nvPr/>
        </p:nvSpPr>
        <p:spPr>
          <a:xfrm>
            <a:off x="4128899" y="4986993"/>
            <a:ext cx="771769" cy="299906"/>
          </a:xfrm>
          <a:prstGeom prst="rect">
            <a:avLst/>
          </a:prstGeom>
          <a:solidFill>
            <a:schemeClr val="dk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9054</a:t>
            </a:r>
            <a:endParaRPr lang="en-US" altLang="ko-KR"/>
          </a:p>
        </p:txBody>
      </p:sp>
      <p:sp>
        <p:nvSpPr>
          <p:cNvPr id="30" name="직사각형 29"/>
          <p:cNvSpPr/>
          <p:nvPr/>
        </p:nvSpPr>
        <p:spPr>
          <a:xfrm>
            <a:off x="5173365" y="3249563"/>
            <a:ext cx="771769" cy="299906"/>
          </a:xfrm>
          <a:prstGeom prst="rect">
            <a:avLst/>
          </a:prstGeom>
          <a:solidFill>
            <a:schemeClr val="dk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x</a:t>
            </a:r>
            <a:endParaRPr lang="en-US" altLang="ko-KR"/>
          </a:p>
        </p:txBody>
      </p:sp>
      <p:sp>
        <p:nvSpPr>
          <p:cNvPr id="31" name="직사각형 30"/>
          <p:cNvSpPr/>
          <p:nvPr/>
        </p:nvSpPr>
        <p:spPr>
          <a:xfrm>
            <a:off x="7555819" y="3626787"/>
            <a:ext cx="771769" cy="299906"/>
          </a:xfrm>
          <a:prstGeom prst="rect">
            <a:avLst/>
          </a:prstGeom>
          <a:solidFill>
            <a:schemeClr val="dk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x</a:t>
            </a:r>
            <a:endParaRPr lang="en-US" altLang="ko-KR"/>
          </a:p>
        </p:txBody>
      </p:sp>
      <p:sp>
        <p:nvSpPr>
          <p:cNvPr id="32" name="직사각형 31"/>
          <p:cNvSpPr/>
          <p:nvPr/>
        </p:nvSpPr>
        <p:spPr>
          <a:xfrm>
            <a:off x="7555819" y="2713285"/>
            <a:ext cx="771769" cy="299906"/>
          </a:xfrm>
          <a:prstGeom prst="rect">
            <a:avLst/>
          </a:prstGeom>
          <a:solidFill>
            <a:schemeClr val="dk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x</a:t>
            </a:r>
            <a:endParaRPr lang="en-US" altLang="ko-KR"/>
          </a:p>
        </p:txBody>
      </p:sp>
      <p:sp>
        <p:nvSpPr>
          <p:cNvPr id="33" name=""/>
          <p:cNvSpPr/>
          <p:nvPr/>
        </p:nvSpPr>
        <p:spPr>
          <a:xfrm>
            <a:off x="4483806" y="1907645"/>
            <a:ext cx="3717396" cy="2469444"/>
          </a:xfrm>
          <a:prstGeom prst="roundRect">
            <a:avLst>
              <a:gd name="adj" fmla="val 6510"/>
            </a:avLst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4" name=""/>
          <p:cNvSpPr txBox="1"/>
          <p:nvPr/>
        </p:nvSpPr>
        <p:spPr>
          <a:xfrm>
            <a:off x="5705298" y="1563687"/>
            <a:ext cx="1128888" cy="35845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/>
              <a:t>v1.1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심플 웹서비스 기능정의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웹서비스 기능을 리스트업 해봅시다</a:t>
            </a:r>
            <a:r>
              <a:rPr lang="en-US" altLang="ko-KR"/>
              <a:t>.</a:t>
            </a:r>
          </a:p>
          <a:p>
            <a:pPr lvl="0">
              <a:defRPr/>
            </a:pPr>
            <a:endParaRPr lang="en-US" altLang="ko-KR"/>
          </a:p>
          <a:p>
            <a:pPr lvl="1">
              <a:defRPr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>
          <a:xfrm>
            <a:off x="129343" y="135255"/>
            <a:ext cx="6892372" cy="24384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 sz="1100"/>
              <a:t>웹프로젝트 템플릿으로 배우는 프로젝트 기획 및 설계</a:t>
            </a:r>
            <a:endParaRPr lang="ko-KR" altLang="en-US"/>
          </a:p>
        </p:txBody>
      </p:sp>
      <p:pic>
        <p:nvPicPr>
          <p:cNvPr id="5" name="그림 4" descr="텍스트, 영수증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03029" y="2471827"/>
            <a:ext cx="2966345" cy="313984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4027" y="1940277"/>
            <a:ext cx="4678296" cy="43709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웹서비스 프로토타입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웹서비스 프로토타입을 그려봅시다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>
          <a:xfrm>
            <a:off x="129343" y="135255"/>
            <a:ext cx="6892372" cy="24384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 sz="1100"/>
              <a:t>웹프로젝트 템플릿으로 배우는 프로젝트 기획 및 설계</a:t>
            </a:r>
            <a:endParaRPr lang="ko-KR" altLang="en-US"/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rcRect l="11850" r="11850"/>
          <a:stretch>
            <a:fillRect/>
          </a:stretch>
        </p:blipFill>
        <p:spPr>
          <a:xfrm>
            <a:off x="585710" y="1843263"/>
            <a:ext cx="3351290" cy="44591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codeTatoo </a:t>
            </a:r>
            <a:r>
              <a:rPr lang="ko-KR" altLang="en-US"/>
              <a:t>랜딩페이지 </a:t>
            </a:r>
            <a:r>
              <a:rPr lang="en-US" altLang="ko-KR"/>
              <a:t>( </a:t>
            </a:r>
            <a:r>
              <a:rPr lang="ko-KR" altLang="en-US"/>
              <a:t>프로토타입 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8"/>
          </p:nvPr>
        </p:nvSpPr>
        <p:spPr>
          <a:xfrm>
            <a:off x="129343" y="135255"/>
            <a:ext cx="6892372" cy="24384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 sz="1100"/>
              <a:t>웹프로젝트 템플릿으로 배우는 프로젝트 기획 및 설계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95536" y="989625"/>
            <a:ext cx="2664296" cy="115212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95536" y="989625"/>
            <a:ext cx="2664296" cy="115212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395536" y="989625"/>
            <a:ext cx="2664296" cy="115212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4427984" y="980728"/>
            <a:ext cx="2664296" cy="94430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>
                  <a:lumMod val="65000"/>
                </a:schemeClr>
              </a:solidFill>
              <a:latin typeface="나눔바른고딕"/>
              <a:ea typeface="나눔바른고딕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427984" y="980728"/>
            <a:ext cx="2659044" cy="9443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4422732" y="980728"/>
            <a:ext cx="2669548" cy="9443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97532" y="1302089"/>
            <a:ext cx="181405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나눔바른고딕"/>
                <a:ea typeface="나눔바른고딕"/>
              </a:rPr>
              <a:t>인증서관련 영역</a:t>
            </a:r>
            <a:endParaRPr lang="ko-KR" altLang="en-US">
              <a:solidFill>
                <a:schemeClr val="bg1">
                  <a:lumMod val="65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00788" y="2328109"/>
            <a:ext cx="2664296" cy="944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7030a0"/>
              </a:solidFill>
              <a:latin typeface="나눔바른고딕"/>
              <a:ea typeface="나눔바른고딕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00788" y="2328109"/>
            <a:ext cx="2659044" cy="944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395536" y="2328109"/>
            <a:ext cx="2669548" cy="944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70336" y="2649470"/>
            <a:ext cx="1069229" cy="3585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rgbClr val="7030a0"/>
                </a:solidFill>
                <a:latin typeface="나눔바른고딕"/>
                <a:ea typeface="나눔바른고딕"/>
              </a:rPr>
              <a:t>타투등록</a:t>
            </a:r>
            <a:endParaRPr lang="ko-KR" altLang="en-US">
              <a:solidFill>
                <a:srgbClr val="7030a0"/>
              </a:solidFill>
              <a:latin typeface="나눔바른고딕"/>
              <a:ea typeface="나눔바른고딕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00788" y="3461054"/>
            <a:ext cx="2664296" cy="944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400788" y="3461054"/>
            <a:ext cx="2659044" cy="944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95536" y="3461054"/>
            <a:ext cx="2669548" cy="944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70336" y="3782415"/>
            <a:ext cx="1812179" cy="359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latin typeface="나눔바른고딕"/>
                <a:ea typeface="나눔바른고딕"/>
              </a:rPr>
              <a:t>타투부작용 등록</a:t>
            </a: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06243" y="1381023"/>
            <a:ext cx="1071422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latin typeface="나눔바른고딕"/>
                <a:ea typeface="나눔바른고딕"/>
              </a:rPr>
              <a:t>타이틀부</a:t>
            </a: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00788" y="4562117"/>
            <a:ext cx="2664296" cy="944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400788" y="4562117"/>
            <a:ext cx="2659044" cy="944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395536" y="4562117"/>
            <a:ext cx="2669548" cy="944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70336" y="4883478"/>
            <a:ext cx="15835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latin typeface="나눔바른고딕"/>
                <a:ea typeface="나눔바른고딕"/>
              </a:rPr>
              <a:t>타투제거 등록</a:t>
            </a: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0788" y="5663180"/>
            <a:ext cx="2664296" cy="944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7030a0"/>
              </a:solidFill>
              <a:latin typeface="나눔바른고딕"/>
              <a:ea typeface="나눔바른고딕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400788" y="5663180"/>
            <a:ext cx="2659044" cy="944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395536" y="5663180"/>
            <a:ext cx="2669548" cy="944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70336" y="5984541"/>
            <a:ext cx="15835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rgbClr val="7030a0"/>
                </a:solidFill>
                <a:latin typeface="나눔바른고딕"/>
                <a:ea typeface="나눔바른고딕"/>
              </a:rPr>
              <a:t>타투정보 조회</a:t>
            </a:r>
            <a:endParaRPr lang="ko-KR" altLang="en-US">
              <a:solidFill>
                <a:srgbClr val="7030a0"/>
              </a:solidFill>
              <a:latin typeface="나눔바른고딕"/>
              <a:ea typeface="나눔바른고딕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746770" y="5663180"/>
            <a:ext cx="2664296" cy="944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7030a0"/>
              </a:solidFill>
              <a:latin typeface="나눔바른고딕"/>
              <a:ea typeface="나눔바른고딕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4746770" y="5663180"/>
            <a:ext cx="2659044" cy="944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4741518" y="5663180"/>
            <a:ext cx="2669548" cy="944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416318" y="5984541"/>
            <a:ext cx="159052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rgbClr val="7030a0"/>
                </a:solidFill>
                <a:latin typeface="나눔바른고딕"/>
                <a:ea typeface="나눔바른고딕"/>
              </a:rPr>
              <a:t>타투이력 조회</a:t>
            </a:r>
            <a:endParaRPr lang="ko-KR" altLang="en-US">
              <a:solidFill>
                <a:srgbClr val="7030a0"/>
              </a:solidFill>
              <a:latin typeface="나눔바른고딕"/>
              <a:ea typeface="나눔바른고딕"/>
            </a:endParaRPr>
          </a:p>
        </p:txBody>
      </p:sp>
      <p:pic>
        <p:nvPicPr>
          <p:cNvPr id="33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98251" y="2096852"/>
            <a:ext cx="3978132" cy="26642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각 기능별 상세페이지</a:t>
            </a:r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8"/>
          </p:nvPr>
        </p:nvSpPr>
        <p:spPr>
          <a:xfrm>
            <a:off x="129343" y="135255"/>
            <a:ext cx="6892372" cy="24384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 sz="1100"/>
              <a:t>웹프로젝트 템플릿으로 배우는 프로젝트 기획 및 설계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744688" y="2943421"/>
            <a:ext cx="1800200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480" y="2902771"/>
            <a:ext cx="61913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latin typeface="나눔바른고딕"/>
                <a:ea typeface="나눔바른고딕"/>
              </a:rPr>
              <a:t>TID </a:t>
            </a: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44688" y="3752911"/>
            <a:ext cx="1800200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2480" y="3712261"/>
            <a:ext cx="95251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latin typeface="나눔바른고딕"/>
                <a:ea typeface="나눔바른고딕"/>
              </a:rPr>
              <a:t>params</a:t>
            </a:r>
            <a:endParaRPr lang="en-US" altLang="ko-KR">
              <a:latin typeface="나눔바른고딕"/>
              <a:ea typeface="나눔바른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05283" y="4606929"/>
            <a:ext cx="1800200" cy="288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나눔바른고딕"/>
                <a:ea typeface="나눔바른고딕"/>
              </a:rPr>
              <a:t>타투 등록</a:t>
            </a: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16496" y="2132856"/>
            <a:ext cx="3555504" cy="62109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나눔바른고딕"/>
                <a:ea typeface="나눔바른고딕"/>
              </a:rPr>
              <a:t>체인코드 연동 결과</a:t>
            </a: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44688" y="3340222"/>
            <a:ext cx="1800200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2480" y="3307516"/>
            <a:ext cx="58103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latin typeface="나눔바른고딕"/>
                <a:ea typeface="나눔바른고딕"/>
              </a:rPr>
              <a:t>CID</a:t>
            </a:r>
            <a:endParaRPr lang="en-US" altLang="ko-KR">
              <a:latin typeface="나눔바른고딕"/>
              <a:ea typeface="나눔바른고딕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76432" y="2555237"/>
            <a:ext cx="83963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latin typeface="나눔바른고딕"/>
                <a:ea typeface="나눔바른고딕"/>
              </a:rPr>
              <a:t>reg-tid</a:t>
            </a:r>
            <a:endParaRPr lang="ko-KR" altLang="en-US">
              <a:latin typeface="나눔바른고딕"/>
              <a:ea typeface="나눔바른고딕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4572000" y="2753952"/>
            <a:ext cx="1197024" cy="333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CD19D-3E8D-49B2-B28E-A96F2080B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심플 웹서버 </a:t>
            </a:r>
            <a:r>
              <a:rPr lang="en-US" altLang="ko-KR"/>
              <a:t>API 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F0C9BA-C199-47B3-B1DC-FE030CB4149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서버 </a:t>
            </a:r>
            <a:r>
              <a:rPr lang="en-US" altLang="ko-KR" dirty="0"/>
              <a:t>REST API</a:t>
            </a:r>
            <a:r>
              <a:rPr lang="ko-KR" altLang="en-US" dirty="0"/>
              <a:t>를 작성해봅시다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자산</a:t>
            </a:r>
            <a:r>
              <a:rPr lang="en-US" altLang="ko-KR" dirty="0"/>
              <a:t>, </a:t>
            </a:r>
            <a:r>
              <a:rPr lang="ko-KR" altLang="en-US" dirty="0"/>
              <a:t>블록체인이력을 만들어내는 행위들</a:t>
            </a:r>
            <a:endParaRPr lang="en-US" altLang="ko-KR" dirty="0"/>
          </a:p>
          <a:p>
            <a:pPr lvl="1"/>
            <a:r>
              <a:rPr lang="en-US" altLang="ko-KR" dirty="0"/>
              <a:t>C-</a:t>
            </a:r>
            <a:r>
              <a:rPr lang="ko-KR" altLang="en-US" dirty="0"/>
              <a:t>생성</a:t>
            </a:r>
            <a:r>
              <a:rPr lang="en-US" altLang="ko-KR" dirty="0"/>
              <a:t>, R-</a:t>
            </a:r>
            <a:r>
              <a:rPr lang="ko-KR" altLang="en-US" dirty="0"/>
              <a:t>조회</a:t>
            </a:r>
            <a:r>
              <a:rPr lang="en-US" altLang="ko-KR" dirty="0"/>
              <a:t>, U-</a:t>
            </a:r>
            <a:r>
              <a:rPr lang="ko-KR" altLang="en-US" dirty="0"/>
              <a:t>수정</a:t>
            </a:r>
            <a:r>
              <a:rPr lang="en-US" altLang="ko-KR" dirty="0"/>
              <a:t>, D-</a:t>
            </a:r>
            <a:r>
              <a:rPr lang="ko-KR" altLang="en-US" dirty="0"/>
              <a:t>삭제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1263DE-D887-A74B-63D1-F4E439F8AC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sz="1100" dirty="0"/>
              <a:t>웹프로젝트 템플릿으로 배우는 프로젝트 기획 및 설계</a:t>
            </a:r>
            <a:endParaRPr lang="ko-KR" altLang="en-US" dirty="0"/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FC14EA48-CA29-4C36-B139-EA60147BE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2132856"/>
            <a:ext cx="4940858" cy="22148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BE79BC-BEA8-49C8-B4B1-7FC969715E18}"/>
              </a:ext>
            </a:extLst>
          </p:cNvPr>
          <p:cNvSpPr txBox="1"/>
          <p:nvPr/>
        </p:nvSpPr>
        <p:spPr>
          <a:xfrm>
            <a:off x="5580112" y="10145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예시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8773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5004AED-A87A-4C5A-AF5E-B1D010E7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</a:t>
            </a:r>
            <a:r>
              <a:rPr lang="ko-KR" altLang="en-US" dirty="0"/>
              <a:t> </a:t>
            </a:r>
            <a:r>
              <a:rPr lang="en-US" altLang="ko-KR" dirty="0"/>
              <a:t>routing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AD79A3C-FE40-40C4-9A89-1C58822B46D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>
                <a:latin typeface="+mj-lt"/>
              </a:rPr>
              <a:t>content</a:t>
            </a:r>
          </a:p>
          <a:p>
            <a:pPr lvl="1"/>
            <a:r>
              <a:rPr lang="en-US" altLang="ko-KR" dirty="0">
                <a:latin typeface="+mj-lt"/>
              </a:rPr>
              <a:t>url: /art</a:t>
            </a:r>
          </a:p>
          <a:p>
            <a:r>
              <a:rPr lang="ko-KR" altLang="en-US" dirty="0">
                <a:latin typeface="+mj-lt"/>
              </a:rPr>
              <a:t>생성 </a:t>
            </a:r>
            <a:endParaRPr lang="en-US" altLang="ko-KR" dirty="0">
              <a:latin typeface="+mj-lt"/>
            </a:endParaRPr>
          </a:p>
          <a:p>
            <a:pPr lvl="1"/>
            <a:r>
              <a:rPr lang="en-US" altLang="ko-KR" dirty="0">
                <a:latin typeface="+mj-lt"/>
              </a:rPr>
              <a:t>POST   ( </a:t>
            </a:r>
            <a:r>
              <a:rPr lang="en-US" altLang="ko-KR" dirty="0" err="1">
                <a:latin typeface="+mj-lt"/>
              </a:rPr>
              <a:t>args</a:t>
            </a:r>
            <a:r>
              <a:rPr lang="en-US" altLang="ko-KR" dirty="0">
                <a:latin typeface="+mj-lt"/>
              </a:rPr>
              <a:t> – </a:t>
            </a:r>
            <a:r>
              <a:rPr lang="en-US" altLang="ko-KR" dirty="0" err="1">
                <a:latin typeface="+mj-lt"/>
              </a:rPr>
              <a:t>tid</a:t>
            </a:r>
            <a:r>
              <a:rPr lang="en-US" altLang="ko-KR" dirty="0">
                <a:latin typeface="+mj-lt"/>
              </a:rPr>
              <a:t>, … ) </a:t>
            </a:r>
            <a:r>
              <a:rPr lang="ko-KR" altLang="en-US" dirty="0">
                <a:latin typeface="+mj-lt"/>
              </a:rPr>
              <a:t> 응답</a:t>
            </a:r>
            <a:r>
              <a:rPr lang="en-US" altLang="ko-KR" dirty="0">
                <a:latin typeface="+mj-lt"/>
              </a:rPr>
              <a:t>: </a:t>
            </a:r>
            <a:r>
              <a:rPr lang="ko-KR" altLang="en-US" dirty="0">
                <a:latin typeface="+mj-lt"/>
              </a:rPr>
              <a:t>성공실패   </a:t>
            </a:r>
            <a:br>
              <a:rPr lang="en-US" altLang="ko-KR" dirty="0">
                <a:latin typeface="+mj-lt"/>
              </a:rPr>
            </a:br>
            <a:r>
              <a:rPr lang="en-US" altLang="ko-KR" dirty="0">
                <a:latin typeface="+mj-lt"/>
              </a:rPr>
              <a:t>-&gt; peer0.org1 mychannel </a:t>
            </a:r>
            <a:r>
              <a:rPr lang="en-US" altLang="ko-KR" dirty="0" err="1">
                <a:latin typeface="+mj-lt"/>
              </a:rPr>
              <a:t>fabart</a:t>
            </a:r>
            <a:r>
              <a:rPr lang="en-US" altLang="ko-KR" dirty="0">
                <a:latin typeface="+mj-lt"/>
              </a:rPr>
              <a:t> submit transaction ( “</a:t>
            </a:r>
            <a:r>
              <a:rPr lang="en-US" altLang="ko-KR" dirty="0" err="1">
                <a:latin typeface="+mj-lt"/>
              </a:rPr>
              <a:t>MintDigiCon</a:t>
            </a:r>
            <a:r>
              <a:rPr lang="en-US" altLang="ko-KR" dirty="0">
                <a:latin typeface="+mj-lt"/>
              </a:rPr>
              <a:t>”, </a:t>
            </a:r>
            <a:r>
              <a:rPr lang="en-US" altLang="ko-KR" dirty="0" err="1">
                <a:latin typeface="+mj-lt"/>
              </a:rPr>
              <a:t>tid</a:t>
            </a:r>
            <a:r>
              <a:rPr lang="en-US" altLang="ko-KR" dirty="0">
                <a:latin typeface="+mj-lt"/>
              </a:rPr>
              <a:t>, …)</a:t>
            </a:r>
            <a:br>
              <a:rPr lang="en-US" altLang="ko-KR" dirty="0">
                <a:latin typeface="+mj-lt"/>
              </a:rPr>
            </a:br>
            <a:r>
              <a:rPr lang="en-US" altLang="ko-KR" dirty="0">
                <a:latin typeface="+mj-lt"/>
              </a:rPr>
              <a:t>-&gt;  </a:t>
            </a:r>
            <a:r>
              <a:rPr lang="ko-KR" altLang="en-US" dirty="0">
                <a:latin typeface="+mj-lt"/>
              </a:rPr>
              <a:t>크롬에게 </a:t>
            </a:r>
            <a:r>
              <a:rPr lang="en-US" altLang="ko-KR" dirty="0">
                <a:latin typeface="+mj-lt"/>
              </a:rPr>
              <a:t>tx</a:t>
            </a:r>
            <a:r>
              <a:rPr lang="ko-KR" altLang="en-US" dirty="0">
                <a:latin typeface="+mj-lt"/>
              </a:rPr>
              <a:t>제출 </a:t>
            </a:r>
            <a:r>
              <a:rPr lang="ko-KR" altLang="en-US" dirty="0" err="1">
                <a:latin typeface="+mj-lt"/>
              </a:rPr>
              <a:t>결과보내주기</a:t>
            </a:r>
            <a:endParaRPr lang="en-US" altLang="ko-KR" dirty="0">
              <a:latin typeface="+mj-lt"/>
            </a:endParaRPr>
          </a:p>
          <a:p>
            <a:r>
              <a:rPr lang="ko-KR" altLang="en-US" dirty="0">
                <a:latin typeface="+mj-lt"/>
              </a:rPr>
              <a:t>조회</a:t>
            </a:r>
            <a:endParaRPr lang="en-US" altLang="ko-KR" dirty="0">
              <a:latin typeface="+mj-lt"/>
            </a:endParaRPr>
          </a:p>
          <a:p>
            <a:pPr lvl="1"/>
            <a:r>
              <a:rPr lang="en-US" altLang="ko-KR" dirty="0">
                <a:latin typeface="+mj-lt"/>
              </a:rPr>
              <a:t>GET (</a:t>
            </a:r>
            <a:r>
              <a:rPr lang="en-US" altLang="ko-KR" dirty="0" err="1">
                <a:latin typeface="+mj-lt"/>
              </a:rPr>
              <a:t>args</a:t>
            </a:r>
            <a:r>
              <a:rPr lang="en-US" altLang="ko-KR" dirty="0">
                <a:latin typeface="+mj-lt"/>
              </a:rPr>
              <a:t> – </a:t>
            </a:r>
            <a:r>
              <a:rPr lang="en-US" altLang="ko-KR" dirty="0" err="1">
                <a:latin typeface="+mj-lt"/>
              </a:rPr>
              <a:t>tid</a:t>
            </a:r>
            <a:r>
              <a:rPr lang="en-US" altLang="ko-KR" dirty="0">
                <a:latin typeface="+mj-lt"/>
              </a:rPr>
              <a:t>)  </a:t>
            </a:r>
            <a:r>
              <a:rPr lang="ko-KR" altLang="en-US" dirty="0">
                <a:latin typeface="+mj-lt"/>
              </a:rPr>
              <a:t>응답</a:t>
            </a:r>
            <a:r>
              <a:rPr lang="en-US" altLang="ko-KR" dirty="0">
                <a:latin typeface="+mj-lt"/>
              </a:rPr>
              <a:t>: </a:t>
            </a:r>
            <a:r>
              <a:rPr lang="ko-KR" altLang="en-US" dirty="0">
                <a:latin typeface="+mj-lt"/>
              </a:rPr>
              <a:t>성공</a:t>
            </a:r>
            <a:r>
              <a:rPr lang="en-US" altLang="ko-KR" dirty="0">
                <a:latin typeface="+mj-lt"/>
              </a:rPr>
              <a:t>(</a:t>
            </a:r>
            <a:r>
              <a:rPr lang="ko-KR" altLang="en-US" dirty="0">
                <a:latin typeface="+mj-lt"/>
              </a:rPr>
              <a:t>조회된 </a:t>
            </a:r>
            <a:r>
              <a:rPr lang="en-US" altLang="ko-KR" dirty="0">
                <a:latin typeface="+mj-lt"/>
              </a:rPr>
              <a:t>value JSON)</a:t>
            </a:r>
            <a:r>
              <a:rPr lang="ko-KR" altLang="en-US" dirty="0">
                <a:latin typeface="+mj-lt"/>
              </a:rPr>
              <a:t>실패</a:t>
            </a:r>
            <a:br>
              <a:rPr lang="en-US" altLang="ko-KR" dirty="0">
                <a:latin typeface="+mj-lt"/>
              </a:rPr>
            </a:br>
            <a:r>
              <a:rPr lang="en-US" altLang="ko-KR" dirty="0">
                <a:latin typeface="+mj-lt"/>
              </a:rPr>
              <a:t>-&gt; peer0.org1 mychannel </a:t>
            </a:r>
            <a:r>
              <a:rPr lang="en-US" altLang="ko-KR" dirty="0" err="1">
                <a:latin typeface="+mj-lt"/>
              </a:rPr>
              <a:t>simpleasset</a:t>
            </a:r>
            <a:r>
              <a:rPr lang="en-US" altLang="ko-KR" dirty="0">
                <a:latin typeface="+mj-lt"/>
              </a:rPr>
              <a:t> evaluate transaction ( “</a:t>
            </a:r>
            <a:r>
              <a:rPr lang="en-US" altLang="ko-KR" dirty="0" err="1">
                <a:latin typeface="+mj-lt"/>
              </a:rPr>
              <a:t>getDigiCon</a:t>
            </a:r>
            <a:r>
              <a:rPr lang="en-US" altLang="ko-KR" dirty="0">
                <a:latin typeface="+mj-lt"/>
              </a:rPr>
              <a:t>”, key)</a:t>
            </a:r>
            <a:br>
              <a:rPr lang="en-US" altLang="ko-KR" dirty="0">
                <a:latin typeface="+mj-lt"/>
              </a:rPr>
            </a:br>
            <a:r>
              <a:rPr lang="en-US" altLang="ko-KR" dirty="0">
                <a:latin typeface="+mj-lt"/>
              </a:rPr>
              <a:t>-&gt; </a:t>
            </a:r>
            <a:r>
              <a:rPr lang="ko-KR" altLang="en-US" dirty="0">
                <a:latin typeface="+mj-lt"/>
              </a:rPr>
              <a:t>크롬에게  결과를 클라이언트에게 </a:t>
            </a:r>
            <a:r>
              <a:rPr lang="en-US" altLang="ko-KR" dirty="0">
                <a:latin typeface="+mj-lt"/>
              </a:rPr>
              <a:t>JSON</a:t>
            </a:r>
            <a:r>
              <a:rPr lang="ko-KR" altLang="en-US" dirty="0">
                <a:latin typeface="+mj-lt"/>
              </a:rPr>
              <a:t>형태로 보내주기</a:t>
            </a:r>
            <a:endParaRPr lang="en-US" altLang="ko-KR" dirty="0">
              <a:latin typeface="+mj-lt"/>
            </a:endParaRPr>
          </a:p>
          <a:p>
            <a:r>
              <a:rPr lang="ko-KR" altLang="en-US" dirty="0">
                <a:latin typeface="+mj-lt"/>
              </a:rPr>
              <a:t>수정 </a:t>
            </a:r>
            <a:r>
              <a:rPr lang="en-US" altLang="ko-KR" dirty="0">
                <a:latin typeface="+mj-lt"/>
              </a:rPr>
              <a:t>- </a:t>
            </a:r>
            <a:r>
              <a:rPr lang="ko-KR" altLang="en-US" dirty="0">
                <a:latin typeface="+mj-lt"/>
              </a:rPr>
              <a:t>전송 </a:t>
            </a:r>
            <a:r>
              <a:rPr lang="en-US" altLang="ko-KR" dirty="0">
                <a:latin typeface="+mj-lt"/>
              </a:rPr>
              <a:t>(transfer)</a:t>
            </a:r>
          </a:p>
          <a:p>
            <a:pPr lvl="1"/>
            <a:r>
              <a:rPr lang="en-US" altLang="ko-KR" dirty="0">
                <a:latin typeface="+mj-lt"/>
              </a:rPr>
              <a:t>PUT (</a:t>
            </a:r>
            <a:r>
              <a:rPr lang="en-US" altLang="ko-KR" dirty="0" err="1">
                <a:latin typeface="+mj-lt"/>
              </a:rPr>
              <a:t>args</a:t>
            </a:r>
            <a:r>
              <a:rPr lang="en-US" altLang="ko-KR" dirty="0">
                <a:latin typeface="+mj-lt"/>
              </a:rPr>
              <a:t> – </a:t>
            </a:r>
            <a:r>
              <a:rPr lang="en-US" altLang="ko-KR" dirty="0" err="1">
                <a:latin typeface="+mj-lt"/>
              </a:rPr>
              <a:t>tid</a:t>
            </a:r>
            <a:r>
              <a:rPr lang="en-US" altLang="ko-KR" dirty="0">
                <a:latin typeface="+mj-lt"/>
              </a:rPr>
              <a:t>, old Owner, new Owner )  </a:t>
            </a:r>
            <a:r>
              <a:rPr lang="ko-KR" altLang="en-US" dirty="0">
                <a:latin typeface="+mj-lt"/>
              </a:rPr>
              <a:t>응답</a:t>
            </a:r>
            <a:r>
              <a:rPr lang="en-US" altLang="ko-KR" dirty="0">
                <a:latin typeface="+mj-lt"/>
              </a:rPr>
              <a:t>: </a:t>
            </a:r>
            <a:r>
              <a:rPr lang="ko-KR" altLang="en-US" dirty="0">
                <a:latin typeface="+mj-lt"/>
              </a:rPr>
              <a:t>성공실패</a:t>
            </a:r>
            <a:endParaRPr lang="en-US" altLang="ko-KR" dirty="0">
              <a:latin typeface="+mj-lt"/>
            </a:endParaRPr>
          </a:p>
          <a:p>
            <a:r>
              <a:rPr lang="ko-KR" altLang="en-US" dirty="0">
                <a:latin typeface="+mj-lt"/>
              </a:rPr>
              <a:t>이력조회 </a:t>
            </a:r>
            <a:endParaRPr lang="en-US" altLang="ko-KR" dirty="0">
              <a:latin typeface="+mj-lt"/>
            </a:endParaRPr>
          </a:p>
          <a:p>
            <a:pPr lvl="1"/>
            <a:r>
              <a:rPr lang="en-US" altLang="ko-KR" dirty="0" err="1">
                <a:latin typeface="+mj-lt"/>
              </a:rPr>
              <a:t>Url</a:t>
            </a:r>
            <a:r>
              <a:rPr lang="en-US" altLang="ko-KR" dirty="0">
                <a:latin typeface="+mj-lt"/>
              </a:rPr>
              <a:t> : /history</a:t>
            </a:r>
          </a:p>
          <a:p>
            <a:pPr lvl="1"/>
            <a:r>
              <a:rPr lang="en-US" altLang="ko-KR" dirty="0">
                <a:latin typeface="+mj-lt"/>
              </a:rPr>
              <a:t>Get(</a:t>
            </a:r>
            <a:r>
              <a:rPr lang="en-US" altLang="ko-KR" dirty="0" err="1">
                <a:latin typeface="+mj-lt"/>
              </a:rPr>
              <a:t>args</a:t>
            </a:r>
            <a:r>
              <a:rPr lang="en-US" altLang="ko-KR" dirty="0">
                <a:latin typeface="+mj-lt"/>
              </a:rPr>
              <a:t> - </a:t>
            </a:r>
            <a:r>
              <a:rPr lang="en-US" altLang="ko-KR" dirty="0" err="1">
                <a:latin typeface="+mj-lt"/>
              </a:rPr>
              <a:t>tid</a:t>
            </a:r>
            <a:r>
              <a:rPr lang="en-US" altLang="ko-KR" dirty="0">
                <a:latin typeface="+mj-lt"/>
              </a:rPr>
              <a:t>)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ABDD4C6-1D4A-C16F-20B1-ED98190A358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sz="1100" dirty="0"/>
              <a:t>웹프로젝트 템플릿으로 배우는 프로젝트 기획 및 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2229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시나리오 작성하기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251520" y="1228955"/>
            <a:ext cx="8755592" cy="525114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선택한 항목을 기존 서비스 시나리오를 작성</a:t>
            </a:r>
          </a:p>
          <a:p>
            <a:pPr marL="604462" lvl="1" indent="-333000">
              <a:lnSpc>
                <a:spcPct val="150000"/>
              </a:lnSpc>
              <a:buAutoNum type="arabicPeriod"/>
              <a:defRPr/>
            </a:pPr>
            <a:r>
              <a:rPr lang="en-US" altLang="ko-KR" sz="1700"/>
              <a:t>현재 가축의 혈통 인증은 종이 기반의 문서나 중앙화된 데이터베이스를 활용</a:t>
            </a:r>
          </a:p>
          <a:p>
            <a:pPr marL="715963" lvl="2" indent="-173038">
              <a:lnSpc>
                <a:spcPct val="150000"/>
              </a:lnSpc>
              <a:defRPr/>
            </a:pPr>
            <a:r>
              <a:rPr lang="ko-KR" altLang="en-US" sz="1600"/>
              <a:t> </a:t>
            </a:r>
            <a:r>
              <a:rPr lang="en-US" altLang="ko-KR" sz="1400"/>
              <a:t>이러한 방식은 정보의 불투명성과 조작 가능성으로 신뢰성이 부족</a:t>
            </a:r>
          </a:p>
          <a:p>
            <a:pPr marL="604462" lvl="1" indent="-333000">
              <a:lnSpc>
                <a:spcPct val="150000"/>
              </a:lnSpc>
              <a:buAutoNum type="arabicPeriod"/>
              <a:defRPr/>
            </a:pPr>
            <a:r>
              <a:rPr lang="en-US" altLang="ko-KR" sz="1700"/>
              <a:t>종이 기반 혈통 인증서</a:t>
            </a:r>
            <a:r>
              <a:rPr lang="ko-KR" altLang="en-US" sz="1700"/>
              <a:t>로</a:t>
            </a:r>
            <a:r>
              <a:rPr lang="en-US" altLang="ko-KR" sz="1700"/>
              <a:t> 소위 말하는 '종이 한 장의 신뢰'로 제한된 정보를 제공</a:t>
            </a:r>
          </a:p>
          <a:p>
            <a:pPr marL="715963" lvl="2" indent="-173038">
              <a:lnSpc>
                <a:spcPct val="150000"/>
              </a:lnSpc>
              <a:defRPr/>
            </a:pPr>
            <a:r>
              <a:rPr lang="en-US" altLang="ko-KR" sz="1400"/>
              <a:t>중앙화된 데이터베이스는 해킹이나 데이터 조작 위험이 있으며, 정보의 투명성이 부족</a:t>
            </a:r>
          </a:p>
          <a:p>
            <a:pPr marL="542925" lvl="2" indent="0">
              <a:lnSpc>
                <a:spcPct val="100000"/>
              </a:lnSpc>
              <a:buNone/>
              <a:defRPr/>
            </a:pPr>
            <a:endParaRPr lang="en-US" altLang="ko-KR" sz="1400"/>
          </a:p>
          <a:p>
            <a:pPr lvl="0">
              <a:defRPr/>
            </a:pPr>
            <a:r>
              <a:rPr lang="ko-KR" altLang="en-US"/>
              <a:t>블록체인이 적용이 되었을 때의 추가 시나리오를 작성</a:t>
            </a:r>
          </a:p>
          <a:p>
            <a:pPr marL="604462" lvl="1" indent="-333000">
              <a:lnSpc>
                <a:spcPct val="150000"/>
              </a:lnSpc>
              <a:buAutoNum type="arabicPeriod"/>
              <a:defRPr/>
            </a:pPr>
            <a:r>
              <a:rPr lang="ko-KR" altLang="en-US" sz="1700"/>
              <a:t>불투명한 문서와 중앙화된 데이터베이스의 문제를 해결</a:t>
            </a:r>
          </a:p>
          <a:p>
            <a:pPr marL="604462" lvl="1" indent="-333000">
              <a:lnSpc>
                <a:spcPct val="150000"/>
              </a:lnSpc>
              <a:buAutoNum type="arabicPeriod"/>
              <a:defRPr/>
            </a:pPr>
            <a:r>
              <a:rPr lang="ko-KR" altLang="en-US" sz="1700"/>
              <a:t>안전하고 투명한 정보 관리로 신뢰성을 확보</a:t>
            </a:r>
          </a:p>
          <a:p>
            <a:pPr marL="875925" lvl="2" indent="-333000">
              <a:lnSpc>
                <a:spcPct val="150000"/>
              </a:lnSpc>
              <a:buFont typeface="Wingdings"/>
              <a:buChar char="§"/>
              <a:defRPr/>
            </a:pPr>
            <a:endParaRPr lang="ko-KR" altLang="en-US" sz="1400"/>
          </a:p>
          <a:p>
            <a:pPr marL="271462" lvl="1" indent="0">
              <a:lnSpc>
                <a:spcPct val="150000"/>
              </a:lnSpc>
              <a:buNone/>
              <a:defRPr/>
            </a:pPr>
            <a:endParaRPr lang="en-US" altLang="ko-KR" sz="140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>
          <a:xfrm>
            <a:off x="129343" y="135255"/>
            <a:ext cx="6892372" cy="24384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 sz="1100"/>
              <a:t>웹프로젝트 템플릿으로 배우는 프로젝트 기획 및 설계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개요 작성하기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lvl="0">
              <a:lnSpc>
                <a:spcPct val="120000"/>
              </a:lnSpc>
              <a:defRPr/>
            </a:pPr>
            <a:r>
              <a:rPr lang="ko-KR" altLang="en-US" dirty="0"/>
              <a:t>작성된 시나리오를 기반으로</a:t>
            </a:r>
            <a:r>
              <a:rPr lang="en-US" altLang="ko-KR" dirty="0"/>
              <a:t> </a:t>
            </a:r>
            <a:r>
              <a:rPr lang="ko-KR" altLang="en-US" dirty="0"/>
              <a:t>기획 블록체인 개요를 작성</a:t>
            </a:r>
          </a:p>
          <a:p>
            <a:pPr marL="604462" lvl="1" indent="-333000">
              <a:lnSpc>
                <a:spcPct val="120000"/>
              </a:lnSpc>
              <a:buAutoNum type="arabicPeriod"/>
              <a:defRPr/>
            </a:pPr>
            <a:r>
              <a:rPr lang="ko-KR" altLang="en-US" sz="1700" dirty="0"/>
              <a:t>주제</a:t>
            </a:r>
            <a:r>
              <a:rPr lang="en-US" altLang="ko-KR" sz="1700" dirty="0"/>
              <a:t>:</a:t>
            </a:r>
            <a:r>
              <a:rPr lang="ko-KR" altLang="en-US" sz="1700" dirty="0"/>
              <a:t> 가축의 혈통 보증서 서비스</a:t>
            </a:r>
          </a:p>
          <a:p>
            <a:pPr marL="604462" lvl="1" indent="-333000">
              <a:lnSpc>
                <a:spcPct val="120000"/>
              </a:lnSpc>
              <a:buAutoNum type="arabicPeriod"/>
              <a:defRPr/>
            </a:pPr>
            <a:r>
              <a:rPr lang="ko-KR" altLang="en-US" sz="1700" dirty="0"/>
              <a:t>기존 서비스: 전통적인 혈통 인증 방식</a:t>
            </a:r>
          </a:p>
          <a:p>
            <a:pPr marL="715963" lvl="2" indent="-173038">
              <a:lnSpc>
                <a:spcPct val="120000"/>
              </a:lnSpc>
              <a:defRPr/>
            </a:pPr>
            <a:r>
              <a:rPr lang="ko-KR" altLang="en-US" sz="1300" dirty="0"/>
              <a:t>종이 기반 또는 </a:t>
            </a:r>
            <a:r>
              <a:rPr lang="ko-KR" altLang="en-US" sz="1300" dirty="0" err="1"/>
              <a:t>중앙화된</a:t>
            </a:r>
            <a:r>
              <a:rPr lang="ko-KR" altLang="en-US" sz="1300" dirty="0"/>
              <a:t> 데이터베이스를 통한 혈통 인증</a:t>
            </a:r>
          </a:p>
          <a:p>
            <a:pPr marL="604462" lvl="1" indent="-333000">
              <a:lnSpc>
                <a:spcPct val="120000"/>
              </a:lnSpc>
              <a:buAutoNum type="arabicPeriod"/>
              <a:defRPr/>
            </a:pPr>
            <a:r>
              <a:rPr lang="ko-KR" altLang="en-US" sz="1700" dirty="0"/>
              <a:t>블록체인이 적용되었을 때의 장점 및 시너지 효과</a:t>
            </a:r>
          </a:p>
          <a:p>
            <a:pPr marL="715963" lvl="2" indent="-173038">
              <a:lnSpc>
                <a:spcPct val="120000"/>
              </a:lnSpc>
              <a:defRPr/>
            </a:pPr>
            <a:r>
              <a:rPr lang="ko-KR" altLang="en-US" sz="1300" dirty="0"/>
              <a:t>블록체인의 분산된 데이터베이스로 가축 정보의 무결성을 보장</a:t>
            </a:r>
          </a:p>
          <a:p>
            <a:pPr marL="715963" lvl="2" indent="-173038">
              <a:lnSpc>
                <a:spcPct val="120000"/>
              </a:lnSpc>
              <a:defRPr/>
            </a:pPr>
            <a:r>
              <a:rPr lang="ko-KR" altLang="en-US" sz="1300" dirty="0"/>
              <a:t>변경 불가능한 블록 기록으로 신뢰성 확보</a:t>
            </a:r>
          </a:p>
          <a:p>
            <a:pPr marL="715963" lvl="2" indent="-173038">
              <a:lnSpc>
                <a:spcPct val="120000"/>
              </a:lnSpc>
              <a:defRPr/>
            </a:pPr>
            <a:r>
              <a:rPr lang="ko-KR" altLang="en-US" sz="1300" dirty="0"/>
              <a:t>탈중앙화로 인한 해킹 및 고장 저항성 강화</a:t>
            </a:r>
          </a:p>
          <a:p>
            <a:pPr marL="715963" lvl="2" indent="-173038">
              <a:lnSpc>
                <a:spcPct val="120000"/>
              </a:lnSpc>
              <a:defRPr/>
            </a:pPr>
            <a:r>
              <a:rPr lang="ko-KR" altLang="en-US" sz="1300" dirty="0"/>
              <a:t>가축 정보의 안전한 보관과 효과적인 관리</a:t>
            </a:r>
          </a:p>
          <a:p>
            <a:pPr marL="715963" lvl="2" indent="-173038">
              <a:lnSpc>
                <a:spcPct val="120000"/>
              </a:lnSpc>
              <a:defRPr/>
            </a:pPr>
            <a:r>
              <a:rPr lang="ko-KR" altLang="en-US" sz="1300" dirty="0"/>
              <a:t>부모 정보 추적으로 근친교배 방지</a:t>
            </a:r>
          </a:p>
          <a:p>
            <a:pPr marL="715963" lvl="2" indent="-173038">
              <a:lnSpc>
                <a:spcPct val="120000"/>
              </a:lnSpc>
              <a:defRPr/>
            </a:pPr>
            <a:r>
              <a:rPr lang="ko-KR" altLang="en-US" sz="1300" dirty="0"/>
              <a:t>건강하고 다양한 유전자 풀을 유지</a:t>
            </a:r>
          </a:p>
          <a:p>
            <a:pPr marL="715963" lvl="2" indent="-173038">
              <a:lnSpc>
                <a:spcPct val="120000"/>
              </a:lnSpc>
              <a:defRPr/>
            </a:pPr>
            <a:r>
              <a:rPr lang="ko-KR" altLang="en-US" sz="1300" dirty="0"/>
              <a:t>생산자는 제품 출처와 품질을 블록체인을 통해 입증</a:t>
            </a:r>
          </a:p>
          <a:p>
            <a:pPr marL="715963" lvl="2" indent="-173038">
              <a:lnSpc>
                <a:spcPct val="120000"/>
              </a:lnSpc>
              <a:defRPr/>
            </a:pPr>
            <a:r>
              <a:rPr lang="ko-KR" altLang="en-US" sz="1300" dirty="0"/>
              <a:t>소비자는 실시간 가축 정보 확인으로 높은 농산물 신뢰</a:t>
            </a:r>
          </a:p>
          <a:p>
            <a:pPr marL="604462" lvl="1" indent="-333000">
              <a:lnSpc>
                <a:spcPct val="120000"/>
              </a:lnSpc>
              <a:buAutoNum type="arabicPeriod"/>
              <a:defRPr/>
            </a:pPr>
            <a:r>
              <a:rPr lang="ko-KR" altLang="en-US" sz="1700" dirty="0"/>
              <a:t>적용기술:</a:t>
            </a:r>
          </a:p>
          <a:p>
            <a:pPr marL="715963" lvl="2" indent="-173038">
              <a:lnSpc>
                <a:spcPct val="120000"/>
              </a:lnSpc>
              <a:defRPr/>
            </a:pPr>
            <a:r>
              <a:rPr lang="en-US" altLang="ko-KR" sz="1300" dirty="0"/>
              <a:t>Web Client: React(</a:t>
            </a:r>
            <a:r>
              <a:rPr lang="en-US" altLang="ko-KR" sz="1300" dirty="0" err="1"/>
              <a:t>v.18</a:t>
            </a:r>
            <a:r>
              <a:rPr lang="en-US" altLang="ko-KR" sz="1300" dirty="0"/>
              <a:t>)</a:t>
            </a:r>
          </a:p>
          <a:p>
            <a:pPr marL="715963" lvl="2" indent="-173038">
              <a:lnSpc>
                <a:spcPct val="120000"/>
              </a:lnSpc>
              <a:defRPr/>
            </a:pPr>
            <a:r>
              <a:rPr lang="en-US" altLang="ko-KR" sz="1300" dirty="0"/>
              <a:t>Web Server: </a:t>
            </a:r>
            <a:r>
              <a:rPr lang="en-US" altLang="ko-KR" sz="1300" dirty="0" err="1"/>
              <a:t>NestJS</a:t>
            </a:r>
            <a:r>
              <a:rPr lang="en-US" altLang="ko-KR" sz="1300" dirty="0"/>
              <a:t>(</a:t>
            </a:r>
            <a:r>
              <a:rPr lang="en-US" altLang="ko-KR" sz="1300" dirty="0" err="1"/>
              <a:t>v.9</a:t>
            </a:r>
            <a:r>
              <a:rPr lang="en-US" altLang="ko-KR" sz="1300" dirty="0"/>
              <a:t>)</a:t>
            </a:r>
          </a:p>
          <a:p>
            <a:pPr marL="715963" lvl="2" indent="-173038">
              <a:lnSpc>
                <a:spcPct val="120000"/>
              </a:lnSpc>
              <a:defRPr/>
            </a:pPr>
            <a:r>
              <a:rPr lang="en-US" altLang="ko-KR" sz="1300" dirty="0"/>
              <a:t>Network: Hyperledger Fabric(</a:t>
            </a:r>
            <a:r>
              <a:rPr lang="en-US" altLang="ko-KR" sz="1300" dirty="0" err="1"/>
              <a:t>v.2.2</a:t>
            </a:r>
            <a:r>
              <a:rPr lang="en-US" altLang="ko-KR" sz="1300" dirty="0"/>
              <a:t>)</a:t>
            </a:r>
          </a:p>
          <a:p>
            <a:pPr marL="604462" lvl="1" indent="-333000">
              <a:lnSpc>
                <a:spcPct val="120000"/>
              </a:lnSpc>
              <a:buAutoNum type="arabicPeriod"/>
              <a:defRPr/>
            </a:pPr>
            <a:endParaRPr lang="ko-KR" altLang="en-US" sz="13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>
          <a:xfrm>
            <a:off x="129343" y="135255"/>
            <a:ext cx="6892372" cy="24384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 sz="1100"/>
              <a:t>웹프로젝트 템플릿으로 배우는 프로젝트 기획 및 설계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해봅시다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블록체인과 이슈가 가지는 시너지 효과를 정리해 봅니다</a:t>
            </a:r>
            <a:r>
              <a:rPr lang="en-US" altLang="ko-KR"/>
              <a:t>.</a:t>
            </a:r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>
          <a:xfrm>
            <a:off x="129343" y="135255"/>
            <a:ext cx="6892372" cy="24384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 sz="1100"/>
              <a:t>웹프로젝트 템플릿으로 배우는 프로젝트 기획 및 설계</a:t>
            </a:r>
            <a:endParaRPr lang="ko-KR" altLang="en-US"/>
          </a:p>
        </p:txBody>
      </p:sp>
      <p:pic>
        <p:nvPicPr>
          <p:cNvPr id="80" name="그림 79">
            <a:hlinkClick r:id="rId2" tooltip="출처: https://brunch.co.kr/@6gram/13"/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6926" y="2130778"/>
            <a:ext cx="3562358" cy="1941441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678212" y="4068409"/>
            <a:ext cx="3565225" cy="243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00" b="1"/>
              <a:t>(</a:t>
            </a:r>
            <a:r>
              <a:rPr lang="ko-KR" altLang="en-US" sz="1000" b="1"/>
              <a:t> 출처</a:t>
            </a:r>
            <a:r>
              <a:rPr lang="en-US" altLang="ko-KR" sz="1000" b="1"/>
              <a:t>:</a:t>
            </a:r>
            <a:r>
              <a:rPr lang="ko-KR" altLang="en-US" sz="1000" b="1"/>
              <a:t> </a:t>
            </a:r>
            <a:r>
              <a:rPr lang="en-US" altLang="en-US" sz="1000" b="1">
                <a:hlinkClick r:id="rId2"/>
              </a:rPr>
              <a:t>https://brunch.co.kr/@6gram/13</a:t>
            </a:r>
            <a:r>
              <a:rPr lang="ko-KR" altLang="en-US" sz="1000" b="1"/>
              <a:t> </a:t>
            </a:r>
            <a:r>
              <a:rPr lang="en-US" altLang="ko-KR" sz="1000" b="1"/>
              <a:t>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41652" y="4967992"/>
            <a:ext cx="8660694" cy="1575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4240" lvl="1" indent="-257040">
              <a:lnSpc>
                <a:spcPct val="170000"/>
              </a:lnSpc>
              <a:buFont typeface="Arial"/>
              <a:buChar char="•"/>
              <a:defRPr/>
            </a:pPr>
            <a:r>
              <a:rPr lang="ko-KR" altLang="en-US" b="1">
                <a:solidFill>
                  <a:srgbClr val="404040"/>
                </a:solidFill>
              </a:rPr>
              <a:t>축산물 이력을 추적하여 소비자는 선호하는 농장을 확보</a:t>
            </a:r>
          </a:p>
          <a:p>
            <a:pPr marL="714240" lvl="1" indent="-257040">
              <a:lnSpc>
                <a:spcPct val="170000"/>
              </a:lnSpc>
              <a:buFont typeface="Arial"/>
              <a:buChar char="•"/>
              <a:defRPr/>
            </a:pPr>
            <a:r>
              <a:rPr lang="ko-KR" altLang="en-US" b="1">
                <a:solidFill>
                  <a:srgbClr val="404040"/>
                </a:solidFill>
              </a:rPr>
              <a:t>가축의 거래금을 가상화폐를 이용하여 돈이 입금되는 시간을 단축</a:t>
            </a:r>
          </a:p>
          <a:p>
            <a:pPr marL="714240" lvl="1" indent="-257040">
              <a:buFont typeface="Arial"/>
              <a:buChar char="•"/>
              <a:defRPr/>
            </a:pPr>
            <a:endParaRPr lang="ko-KR" altLang="en-US"/>
          </a:p>
          <a:p>
            <a:pPr marL="714240" lvl="1" indent="-257040">
              <a:buFont typeface="Arial"/>
              <a:buChar char="•"/>
              <a:defRPr/>
            </a:pPr>
            <a:endParaRPr lang="en-US" altLang="ko-KR"/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871175" y="1998249"/>
            <a:ext cx="3484468" cy="2301464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4840989" y="4297714"/>
            <a:ext cx="3565225" cy="243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00" b="1"/>
              <a:t>(</a:t>
            </a:r>
            <a:r>
              <a:rPr lang="ko-KR" altLang="en-US" sz="1000" b="1"/>
              <a:t> 출처</a:t>
            </a:r>
            <a:r>
              <a:rPr lang="en-US" altLang="ko-KR" sz="1000" b="1"/>
              <a:t>:</a:t>
            </a:r>
            <a:r>
              <a:rPr lang="ko-KR" altLang="en-US" sz="1000" b="1"/>
              <a:t> </a:t>
            </a:r>
            <a:r>
              <a:rPr lang="en-US" altLang="ko-KR" sz="1000" b="1">
                <a:hlinkClick r:id="rId5"/>
              </a:rPr>
              <a:t>https://www.yna.co.kr/view/AKR20181120055200030</a:t>
            </a:r>
            <a:r>
              <a:rPr lang="ko-KR" altLang="en-US" sz="1000" b="1"/>
              <a:t> </a:t>
            </a:r>
            <a:r>
              <a:rPr lang="en-US" altLang="ko-KR" sz="1000" b="1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해봅시다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>
          <a:xfrm>
            <a:off x="129343" y="135255"/>
            <a:ext cx="6892372" cy="24384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 sz="1100"/>
              <a:t>웹프로젝트 템플릿으로 배우는 프로젝트 기획 및 설계</a:t>
            </a:r>
            <a:endParaRPr lang="ko-KR" altLang="en-US"/>
          </a:p>
        </p:txBody>
      </p:sp>
      <p:sp>
        <p:nvSpPr>
          <p:cNvPr id="8" name="내용 개체 틀 2"/>
          <p:cNvSpPr>
            <a:spLocks noGrp="1"/>
          </p:cNvSpPr>
          <p:nvPr>
            <p:ph sz="quarter" idx="13"/>
          </p:nvPr>
        </p:nvSpPr>
        <p:spPr>
          <a:xfrm>
            <a:off x="251520" y="1228955"/>
            <a:ext cx="8424863" cy="5251149"/>
          </a:xfr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 dirty="0"/>
              <a:t>서비스 프로세스를 분석하여 도식화</a:t>
            </a:r>
            <a:r>
              <a:rPr lang="en-US" altLang="ko-KR" dirty="0"/>
              <a:t> -&gt; </a:t>
            </a:r>
            <a:r>
              <a:rPr lang="ko-KR" altLang="en-US" dirty="0" err="1"/>
              <a:t>체인코드설계</a:t>
            </a:r>
            <a:endParaRPr lang="ko-KR" altLang="en-US" dirty="0"/>
          </a:p>
          <a:p>
            <a:pPr marL="0" lvl="0" indent="0">
              <a:buNone/>
              <a:defRPr/>
            </a:pPr>
            <a:endParaRPr lang="ko-KR" altLang="en-US" sz="800" dirty="0"/>
          </a:p>
          <a:p>
            <a:pPr lvl="1">
              <a:lnSpc>
                <a:spcPct val="100000"/>
              </a:lnSpc>
              <a:defRPr/>
            </a:pPr>
            <a:r>
              <a:rPr lang="ko-KR" altLang="en-US" dirty="0"/>
              <a:t>서비스 프로세스 - 가축정보 등록</a:t>
            </a:r>
          </a:p>
          <a:p>
            <a:pPr lvl="2">
              <a:lnSpc>
                <a:spcPct val="100000"/>
              </a:lnSpc>
              <a:defRPr/>
            </a:pPr>
            <a:r>
              <a:rPr lang="ko-KR" altLang="en-US" sz="1400" dirty="0"/>
              <a:t>생산자가 가축의 정보(혈통, 생년월일, 성별</a:t>
            </a:r>
            <a:r>
              <a:rPr lang="en-US" altLang="ko-KR" sz="1400" dirty="0"/>
              <a:t>,</a:t>
            </a:r>
            <a:r>
              <a:rPr lang="ko-KR" altLang="en-US" sz="1400" dirty="0"/>
              <a:t> 소유자</a:t>
            </a:r>
            <a:r>
              <a:rPr lang="en-US" altLang="ko-KR" sz="1400" dirty="0"/>
              <a:t>,</a:t>
            </a:r>
            <a:r>
              <a:rPr lang="ko-KR" altLang="en-US" sz="1400" dirty="0"/>
              <a:t> 접종기록 등)를 등록</a:t>
            </a:r>
          </a:p>
          <a:p>
            <a:pPr lvl="2">
              <a:lnSpc>
                <a:spcPct val="100000"/>
              </a:lnSpc>
              <a:defRPr/>
            </a:pPr>
            <a:endParaRPr lang="ko-KR" altLang="en-US" sz="1400" dirty="0"/>
          </a:p>
          <a:p>
            <a:pPr lvl="1">
              <a:lnSpc>
                <a:spcPct val="100000"/>
              </a:lnSpc>
              <a:defRPr/>
            </a:pPr>
            <a:r>
              <a:rPr lang="ko-KR" altLang="en-US" dirty="0"/>
              <a:t>서비스 프로세스 - 사육 관리</a:t>
            </a:r>
          </a:p>
          <a:p>
            <a:pPr lvl="2">
              <a:lnSpc>
                <a:spcPct val="100000"/>
              </a:lnSpc>
              <a:defRPr/>
            </a:pPr>
            <a:r>
              <a:rPr lang="ko-KR" altLang="en-US" sz="1400" dirty="0"/>
              <a:t>가축의 접종 기록 및 성장 정보를 수정</a:t>
            </a:r>
          </a:p>
          <a:p>
            <a:pPr lvl="2">
              <a:lnSpc>
                <a:spcPct val="100000"/>
              </a:lnSpc>
              <a:defRPr/>
            </a:pPr>
            <a:r>
              <a:rPr lang="ko-KR" altLang="en-US" sz="1400" dirty="0"/>
              <a:t>가축 사육 이력 조회</a:t>
            </a:r>
          </a:p>
          <a:p>
            <a:pPr lvl="2">
              <a:lnSpc>
                <a:spcPct val="100000"/>
              </a:lnSpc>
              <a:defRPr/>
            </a:pPr>
            <a:endParaRPr lang="en-US" altLang="ko-KR" sz="1400" dirty="0"/>
          </a:p>
          <a:p>
            <a:pPr lvl="1">
              <a:lnSpc>
                <a:spcPct val="100000"/>
              </a:lnSpc>
              <a:defRPr/>
            </a:pPr>
            <a:r>
              <a:rPr lang="ko-KR" altLang="en-US" dirty="0"/>
              <a:t>가축 거래</a:t>
            </a:r>
            <a:endParaRPr lang="en-US" altLang="ko-KR" dirty="0"/>
          </a:p>
          <a:p>
            <a:pPr lvl="2">
              <a:lnSpc>
                <a:spcPct val="100000"/>
              </a:lnSpc>
              <a:defRPr/>
            </a:pPr>
            <a:r>
              <a:rPr lang="ko-KR" altLang="en-US" sz="1400" dirty="0"/>
              <a:t>생산자가 가축 판매를 신청하면 구매자가 구매를 요청</a:t>
            </a:r>
          </a:p>
          <a:p>
            <a:pPr lvl="1">
              <a:lnSpc>
                <a:spcPct val="100000"/>
              </a:lnSpc>
              <a:defRPr/>
            </a:pPr>
            <a:endParaRPr lang="ko-KR" altLang="en-US" sz="1400" dirty="0"/>
          </a:p>
          <a:p>
            <a:pPr marL="534988" lvl="2" indent="0">
              <a:buNone/>
              <a:defRPr/>
            </a:pPr>
            <a:endParaRPr lang="ko-KR" altLang="en-US" sz="1400" dirty="0"/>
          </a:p>
          <a:p>
            <a:pPr marL="271462" lvl="1" indent="0">
              <a:buNone/>
              <a:defRPr/>
            </a:pPr>
            <a:endParaRPr lang="ko-KR" altLang="en-US" sz="1400" dirty="0"/>
          </a:p>
          <a:p>
            <a:pPr lvl="1">
              <a:defRPr/>
            </a:pPr>
            <a:endParaRPr lang="ko-KR" altLang="en-US"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해봅시다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심플한 </a:t>
            </a:r>
            <a:r>
              <a:rPr lang="en-US" altLang="ko-KR"/>
              <a:t>UI</a:t>
            </a:r>
            <a:r>
              <a:rPr lang="ko-KR" altLang="en-US"/>
              <a:t>를 작성해 봅시다</a:t>
            </a:r>
            <a:r>
              <a:rPr lang="en-US" altLang="ko-KR"/>
              <a:t>. -&gt; </a:t>
            </a:r>
            <a:r>
              <a:rPr lang="ko-KR" altLang="en-US"/>
              <a:t>웹서비스 프로토타입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>
          <a:xfrm>
            <a:off x="129343" y="135255"/>
            <a:ext cx="6892372" cy="24384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 sz="1100"/>
              <a:t>웹프로젝트 템플릿으로 배우는 프로젝트 기획 및 설계</a:t>
            </a:r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/>
        </p:nvSpPr>
        <p:spPr>
          <a:xfrm>
            <a:off x="3596557" y="2027998"/>
            <a:ext cx="4816849" cy="4113438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lvl="0" indent="-342900" algn="l" defTabSz="914400" latinLnBrk="1">
              <a:spcBef>
                <a:spcPts val="1000"/>
              </a:spcBef>
              <a:buFontTx/>
              <a:buAutoNum type="arabicPeriod"/>
              <a:defRPr/>
            </a:pPr>
            <a:r>
              <a:rPr kumimoji="0" lang="ko-KR" altLang="en-US" sz="1800" b="1" i="0" u="none" strike="noStrike" kern="1200" cap="none" spc="0" normalizeH="0" baseline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solidFill>
                  <a:srgbClr val="262626"/>
                </a:solidFill>
                <a:latin typeface="KoPub돋움체 Bold"/>
                <a:ea typeface="KoPub돋움체 Bold"/>
                <a:cs typeface="+mn-cs"/>
              </a:rPr>
              <a:t>사육자 관련 폴더</a:t>
            </a:r>
          </a:p>
          <a:p>
            <a:pPr marL="748241" lvl="2" indent="-176741" algn="l" defTabSz="914400" latinLnBrk="1">
              <a:spcBef>
                <a:spcPts val="1000"/>
              </a:spcBef>
              <a:buFont typeface="Arial"/>
              <a:buChar char="•"/>
              <a:defRPr/>
            </a:pPr>
            <a:r>
              <a:rPr kumimoji="0" lang="en-US" altLang="ko-KR" sz="1400" b="0" i="0" u="none" strike="noStrike" kern="1200" cap="none" spc="0" normalizeH="0" baseline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solidFill>
                  <a:srgbClr val="262626"/>
                </a:solidFill>
                <a:latin typeface="KoPub돋움체 Bold"/>
                <a:ea typeface="KoPub돋움체 Bold"/>
                <a:cs typeface="+mn-cs"/>
              </a:rPr>
              <a:t>Login.jsx : </a:t>
            </a:r>
            <a:r>
              <a:rPr kumimoji="0" lang="ko-KR" altLang="en-US" sz="1400" b="0" i="0" u="none" strike="noStrike" kern="1200" cap="none" spc="0" normalizeH="0" baseline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solidFill>
                  <a:srgbClr val="262626"/>
                </a:solidFill>
                <a:latin typeface="KoPub돋움체 Bold"/>
                <a:ea typeface="KoPub돋움체 Bold"/>
                <a:cs typeface="+mn-cs"/>
              </a:rPr>
              <a:t>사육자 로그인</a:t>
            </a:r>
            <a:r>
              <a:rPr kumimoji="0" lang="en-US" altLang="ko-KR" sz="1400" b="0" i="0" u="none" strike="noStrike" kern="1200" cap="none" spc="0" normalizeH="0" baseline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solidFill>
                  <a:srgbClr val="262626"/>
                </a:solidFill>
                <a:latin typeface="KoPub돋움체 Bold"/>
                <a:ea typeface="KoPub돋움체 Bold"/>
                <a:cs typeface="+mn-cs"/>
              </a:rPr>
              <a:t> </a:t>
            </a:r>
            <a:r>
              <a:rPr kumimoji="0" lang="ko-KR" altLang="en-US" sz="1400" b="0" i="0" u="none" strike="noStrike" kern="1200" cap="none" spc="0" normalizeH="0" baseline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solidFill>
                  <a:srgbClr val="262626"/>
                </a:solidFill>
                <a:latin typeface="KoPub돋움체 Bold"/>
                <a:ea typeface="KoPub돋움체 Bold"/>
                <a:cs typeface="+mn-cs"/>
              </a:rPr>
              <a:t>및 회원가입 페이지</a:t>
            </a:r>
          </a:p>
          <a:p>
            <a:pPr marL="748241" lvl="2" indent="-176741" algn="l" defTabSz="914400" latinLnBrk="1">
              <a:spcBef>
                <a:spcPts val="1000"/>
              </a:spcBef>
              <a:buFont typeface="Arial"/>
              <a:buChar char="•"/>
              <a:defRPr/>
            </a:pPr>
            <a:r>
              <a:rPr kumimoji="0" lang="en-US" altLang="ko-KR" sz="1400" b="0" i="0" u="none" strike="noStrike" kern="1200" cap="none" spc="0" normalizeH="0" baseline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solidFill>
                  <a:srgbClr val="262626"/>
                </a:solidFill>
                <a:latin typeface="KoPub돋움체 Bold"/>
                <a:ea typeface="KoPub돋움체 Bold"/>
                <a:cs typeface="+mn-cs"/>
              </a:rPr>
              <a:t>EditProfile.jsx : </a:t>
            </a:r>
            <a:r>
              <a:rPr kumimoji="0" lang="ko-KR" altLang="en-US" sz="1400" b="0" i="0" u="none" strike="noStrike" kern="1200" cap="none" spc="0" normalizeH="0" baseline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solidFill>
                  <a:srgbClr val="262626"/>
                </a:solidFill>
                <a:latin typeface="KoPub돋움체 Bold"/>
                <a:ea typeface="KoPub돋움체 Bold"/>
                <a:cs typeface="+mn-cs"/>
              </a:rPr>
              <a:t>사육자 정보 수정 페이지</a:t>
            </a:r>
            <a:r>
              <a:rPr kumimoji="0" lang="en-US" altLang="ko-KR" sz="1400" b="0" i="0" u="none" strike="noStrike" kern="1200" cap="none" spc="0" normalizeH="0" baseline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solidFill>
                  <a:srgbClr val="262626"/>
                </a:solidFill>
                <a:latin typeface="KoPub돋움체 Bold"/>
                <a:ea typeface="KoPub돋움체 Bold"/>
                <a:cs typeface="+mn-cs"/>
              </a:rPr>
              <a:t> </a:t>
            </a:r>
          </a:p>
          <a:p>
            <a:pPr lvl="0" indent="-342900" algn="l" defTabSz="914400" latinLnBrk="1">
              <a:spcBef>
                <a:spcPts val="1000"/>
              </a:spcBef>
              <a:buFontTx/>
              <a:buAutoNum type="arabicPeriod"/>
              <a:defRPr/>
            </a:pPr>
            <a:r>
              <a:rPr kumimoji="0" lang="ko-KR" altLang="en-US" sz="1800" b="1" i="0" u="none" strike="noStrike" kern="1200" cap="none" spc="0" normalizeH="0" baseline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solidFill>
                  <a:srgbClr val="262626"/>
                </a:solidFill>
                <a:latin typeface="KoPub돋움체 Bold"/>
                <a:ea typeface="KoPub돋움체 Bold"/>
                <a:cs typeface="+mn-cs"/>
              </a:rPr>
              <a:t>가축 관련 폴더</a:t>
            </a:r>
          </a:p>
          <a:p>
            <a:pPr marL="714375" lvl="2" indent="-142875" algn="l" defTabSz="914400" latinLnBrk="1">
              <a:spcBef>
                <a:spcPts val="1000"/>
              </a:spcBef>
              <a:buFont typeface="Arial"/>
              <a:buChar char="•"/>
              <a:defRPr/>
            </a:pPr>
            <a:r>
              <a:rPr kumimoji="0" lang="en-US" altLang="ko-KR" sz="1400" b="0" i="0" u="none" strike="noStrike" kern="1200" cap="none" spc="0" normalizeH="0" baseline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solidFill>
                  <a:srgbClr val="262626"/>
                </a:solidFill>
                <a:latin typeface="KoPub돋움체 Bold"/>
                <a:ea typeface="KoPub돋움체 Bold"/>
                <a:cs typeface="+mn-cs"/>
              </a:rPr>
              <a:t>RegisterCattle.jsx : 가축 등록 페이지</a:t>
            </a:r>
          </a:p>
          <a:p>
            <a:pPr marL="714375" lvl="2" indent="-142875" algn="l" defTabSz="914400" latinLnBrk="1">
              <a:spcBef>
                <a:spcPts val="1000"/>
              </a:spcBef>
              <a:buFont typeface="Arial"/>
              <a:buChar char="•"/>
              <a:defRPr/>
            </a:pPr>
            <a:r>
              <a:rPr kumimoji="0" lang="en-US" altLang="ko-KR" sz="1400" b="0" i="0" u="none" strike="noStrike" kern="1200" cap="none" spc="0" normalizeH="0" baseline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solidFill>
                  <a:srgbClr val="262626"/>
                </a:solidFill>
                <a:latin typeface="KoPub돋움체 Bold"/>
                <a:ea typeface="KoPub돋움체 Bold"/>
                <a:cs typeface="+mn-cs"/>
              </a:rPr>
              <a:t>EditCattleInfo.jsx : 가축 정보 수정 페이지</a:t>
            </a:r>
          </a:p>
          <a:p>
            <a:pPr marL="714375" lvl="2" indent="-142875" algn="l" defTabSz="914400" latinLnBrk="1">
              <a:spcBef>
                <a:spcPts val="1000"/>
              </a:spcBef>
              <a:buFont typeface="Arial"/>
              <a:buChar char="•"/>
              <a:defRPr/>
            </a:pPr>
            <a:r>
              <a:rPr kumimoji="0" lang="en-US" altLang="ko-KR" sz="1400" b="0" i="0" u="none" strike="noStrike" kern="1200" cap="none" spc="0" normalizeH="0" baseline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solidFill>
                  <a:srgbClr val="262626"/>
                </a:solidFill>
                <a:latin typeface="KoPub돋움체 Bold"/>
                <a:ea typeface="KoPub돋움체 Bold"/>
                <a:cs typeface="+mn-cs"/>
              </a:rPr>
              <a:t>BreederCattleList.jsx : </a:t>
            </a:r>
            <a:r>
              <a:rPr kumimoji="0" lang="ko-KR" altLang="en-US" sz="1400" b="0" i="0" u="none" strike="noStrike" kern="1200" cap="none" spc="0" normalizeH="0" baseline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solidFill>
                  <a:srgbClr val="262626"/>
                </a:solidFill>
                <a:latin typeface="KoPub돋움체 Bold"/>
                <a:ea typeface="KoPub돋움체 Bold"/>
                <a:cs typeface="+mn-cs"/>
              </a:rPr>
              <a:t>사육자 가축 목록 페이지</a:t>
            </a:r>
          </a:p>
          <a:p>
            <a:pPr lvl="0" indent="-342900" algn="l" defTabSz="914400" latinLnBrk="1">
              <a:spcBef>
                <a:spcPts val="1000"/>
              </a:spcBef>
              <a:buFontTx/>
              <a:buAutoNum type="arabicPeriod"/>
              <a:defRPr/>
            </a:pPr>
            <a:r>
              <a:rPr kumimoji="0" lang="ko-KR" altLang="en-US" sz="1800" b="1" i="0" u="none" strike="noStrike" kern="1200" cap="none" spc="0" normalizeH="0" baseline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solidFill>
                  <a:srgbClr val="262626"/>
                </a:solidFill>
                <a:latin typeface="KoPub돋움체 Bold"/>
                <a:ea typeface="KoPub돋움체 Bold"/>
                <a:cs typeface="+mn-cs"/>
              </a:rPr>
              <a:t>거래 관련 폴더</a:t>
            </a:r>
          </a:p>
          <a:p>
            <a:pPr marL="714375" lvl="2" indent="-142875" algn="l" defTabSz="914400" latinLnBrk="1">
              <a:spcBef>
                <a:spcPts val="1000"/>
              </a:spcBef>
              <a:buFont typeface="Arial"/>
              <a:buChar char="•"/>
              <a:defRPr/>
            </a:pPr>
            <a:r>
              <a:rPr kumimoji="0" lang="ko-KR" altLang="en-US" sz="1400" b="0" i="0" u="none" strike="noStrike" kern="1200" cap="none" spc="0" normalizeH="0" baseline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solidFill>
                  <a:srgbClr val="262626"/>
                </a:solidFill>
                <a:latin typeface="KoPub돋움체 Bold"/>
                <a:ea typeface="KoPub돋움체 Bold"/>
                <a:cs typeface="+mn-cs"/>
              </a:rPr>
              <a:t>ForSaleCattleList.jsx </a:t>
            </a:r>
            <a:r>
              <a:rPr kumimoji="0" lang="en-US" altLang="ko-KR" sz="1400" b="0" i="0" u="none" strike="noStrike" kern="1200" cap="none" spc="0" normalizeH="0" baseline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solidFill>
                  <a:srgbClr val="262626"/>
                </a:solidFill>
                <a:latin typeface="KoPub돋움체 Bold"/>
                <a:ea typeface="KoPub돋움체 Bold"/>
                <a:cs typeface="+mn-cs"/>
              </a:rPr>
              <a:t>:</a:t>
            </a:r>
            <a:r>
              <a:rPr kumimoji="0" lang="ko-KR" altLang="en-US" sz="1400" b="0" i="0" u="none" strike="noStrike" kern="1200" cap="none" spc="0" normalizeH="0" baseline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solidFill>
                  <a:srgbClr val="262626"/>
                </a:solidFill>
                <a:latin typeface="KoPub돋움체 Bold"/>
                <a:ea typeface="KoPub돋움체 Bold"/>
                <a:cs typeface="+mn-cs"/>
              </a:rPr>
              <a:t> 판매 중인 가축 목록 페이지</a:t>
            </a:r>
          </a:p>
          <a:p>
            <a:pPr marL="714375" lvl="2" indent="-142875" algn="l" defTabSz="914400" latinLnBrk="1">
              <a:spcBef>
                <a:spcPts val="1000"/>
              </a:spcBef>
              <a:buFont typeface="Arial"/>
              <a:buChar char="•"/>
              <a:defRPr/>
            </a:pPr>
            <a:r>
              <a:rPr kumimoji="0" lang="ko-KR" altLang="en-US" sz="1400" b="0" i="0" u="none" strike="noStrike" kern="1200" cap="none" spc="0" normalizeH="0" baseline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solidFill>
                  <a:srgbClr val="262626"/>
                </a:solidFill>
                <a:latin typeface="KoPub돋움체 Bold"/>
                <a:ea typeface="KoPub돋움체 Bold"/>
                <a:cs typeface="+mn-cs"/>
              </a:rPr>
              <a:t>SellRequest.jsx</a:t>
            </a:r>
            <a:r>
              <a:rPr kumimoji="0" lang="en-US" altLang="ko-KR" sz="1400" b="0" i="0" u="none" strike="noStrike" kern="1200" cap="none" spc="0" normalizeH="0" baseline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solidFill>
                  <a:srgbClr val="262626"/>
                </a:solidFill>
                <a:latin typeface="KoPub돋움체 Bold"/>
                <a:ea typeface="KoPub돋움체 Bold"/>
                <a:cs typeface="+mn-cs"/>
              </a:rPr>
              <a:t> : </a:t>
            </a:r>
            <a:r>
              <a:rPr kumimoji="0" lang="ko-KR" altLang="en-US" sz="1400" b="0" i="0" u="none" strike="noStrike" kern="1200" cap="none" spc="0" normalizeH="0" baseline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solidFill>
                  <a:srgbClr val="262626"/>
                </a:solidFill>
                <a:latin typeface="KoPub돋움체 Bold"/>
                <a:ea typeface="KoPub돋움체 Bold"/>
                <a:cs typeface="+mn-cs"/>
              </a:rPr>
              <a:t>가축 판매 신청 페이지</a:t>
            </a:r>
          </a:p>
          <a:p>
            <a:pPr marL="714375" lvl="2" indent="-142875" algn="l" defTabSz="914400" latinLnBrk="1">
              <a:spcBef>
                <a:spcPts val="1000"/>
              </a:spcBef>
              <a:buFont typeface="Arial"/>
              <a:buChar char="•"/>
              <a:defRPr/>
            </a:pPr>
            <a:r>
              <a:rPr kumimoji="0" lang="ko-KR" altLang="en-US" sz="1400" b="0" i="0" u="none" strike="noStrike" kern="1200" cap="none" spc="0" normalizeH="0" baseline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solidFill>
                  <a:srgbClr val="262626"/>
                </a:solidFill>
                <a:latin typeface="KoPub돋움체 Bold"/>
                <a:ea typeface="KoPub돋움체 Bold"/>
                <a:cs typeface="+mn-cs"/>
              </a:rPr>
              <a:t>BuyRequest.jsx </a:t>
            </a:r>
            <a:r>
              <a:rPr kumimoji="0" lang="en-US" altLang="ko-KR" sz="1400" b="0" i="0" u="none" strike="noStrike" kern="1200" cap="none" spc="0" normalizeH="0" baseline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solidFill>
                  <a:srgbClr val="262626"/>
                </a:solidFill>
                <a:latin typeface="KoPub돋움체 Bold"/>
                <a:ea typeface="KoPub돋움체 Bold"/>
                <a:cs typeface="+mn-cs"/>
              </a:rPr>
              <a:t>:</a:t>
            </a:r>
            <a:r>
              <a:rPr kumimoji="0" lang="ko-KR" altLang="en-US" sz="1400" b="0" i="0" u="none" strike="noStrike" kern="1200" cap="none" spc="0" normalizeH="0" baseline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solidFill>
                  <a:srgbClr val="262626"/>
                </a:solidFill>
                <a:latin typeface="KoPub돋움체 Bold"/>
                <a:ea typeface="KoPub돋움체 Bold"/>
                <a:cs typeface="+mn-cs"/>
              </a:rPr>
              <a:t> 가축 구매 요청 페이지</a:t>
            </a:r>
          </a:p>
          <a:p>
            <a:pPr marL="714375" lvl="2" indent="-142875" algn="l" defTabSz="914400" latinLnBrk="1">
              <a:spcBef>
                <a:spcPts val="1000"/>
              </a:spcBef>
              <a:buFont typeface="Arial"/>
              <a:buChar char="•"/>
              <a:defRPr/>
            </a:pPr>
            <a:r>
              <a:rPr kumimoji="0" lang="ko-KR" altLang="en-US" sz="1400" b="0" i="0" u="none" strike="noStrike" kern="1200" cap="none" spc="0" normalizeH="0" baseline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solidFill>
                  <a:srgbClr val="262626"/>
                </a:solidFill>
                <a:latin typeface="KoPub돋움체 Bold"/>
                <a:ea typeface="KoPub돋움체 Bold"/>
                <a:cs typeface="+mn-cs"/>
              </a:rPr>
              <a:t>TransactionComplete</a:t>
            </a:r>
            <a:r>
              <a:rPr kumimoji="0" lang="en-US" altLang="ko-KR" sz="1400" b="0" i="0" u="none" strike="noStrike" kern="1200" cap="none" spc="0" normalizeH="0" baseline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solidFill>
                  <a:srgbClr val="262626"/>
                </a:solidFill>
                <a:latin typeface="KoPub돋움체 Bold"/>
                <a:ea typeface="KoPub돋움체 Bold"/>
                <a:cs typeface="+mn-cs"/>
              </a:rPr>
              <a:t>.jsx</a:t>
            </a:r>
            <a:r>
              <a:rPr kumimoji="0" lang="ko-KR" altLang="en-US" sz="1400" b="0" i="0" u="none" strike="noStrike" kern="1200" cap="none" spc="0" normalizeH="0" baseline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solidFill>
                  <a:srgbClr val="262626"/>
                </a:solidFill>
                <a:latin typeface="KoPub돋움체 Bold"/>
                <a:ea typeface="KoPub돋움체 Bold"/>
                <a:cs typeface="+mn-cs"/>
              </a:rPr>
              <a:t> </a:t>
            </a:r>
            <a:r>
              <a:rPr kumimoji="0" lang="en-US" altLang="ko-KR" sz="1400" b="0" i="0" u="none" strike="noStrike" kern="1200" cap="none" spc="0" normalizeH="0" baseline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solidFill>
                  <a:srgbClr val="262626"/>
                </a:solidFill>
                <a:latin typeface="KoPub돋움체 Bold"/>
                <a:ea typeface="KoPub돋움체 Bold"/>
                <a:cs typeface="+mn-cs"/>
              </a:rPr>
              <a:t>:</a:t>
            </a:r>
            <a:r>
              <a:rPr kumimoji="0" lang="ko-KR" altLang="en-US" sz="1400" b="0" i="0" u="none" strike="noStrike" kern="1200" cap="none" spc="0" normalizeH="0" baseline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solidFill>
                  <a:srgbClr val="262626"/>
                </a:solidFill>
                <a:latin typeface="KoPub돋움체 Bold"/>
                <a:ea typeface="KoPub돋움체 Bold"/>
                <a:cs typeface="+mn-cs"/>
              </a:rPr>
              <a:t> 거래 완료 페이지</a:t>
            </a:r>
          </a:p>
          <a:p>
            <a:pPr marL="714375" lvl="2" indent="-142875" algn="l" defTabSz="914400" latinLnBrk="1">
              <a:spcBef>
                <a:spcPts val="1000"/>
              </a:spcBef>
              <a:buFont typeface="Arial"/>
              <a:buChar char="•"/>
              <a:defRPr/>
            </a:pPr>
            <a:endParaRPr kumimoji="0" lang="ko-KR" altLang="en-US" sz="1400" b="0" i="0" u="none" strike="noStrike" kern="1200" cap="none" spc="0" normalizeH="0" baseline="0">
              <a:ln w="9525" cap="flat" cmpd="sng" algn="ctr">
                <a:solidFill>
                  <a:schemeClr val="accent1">
                    <a:alpha val="0"/>
                  </a:schemeClr>
                </a:solidFill>
                <a:prstDash val="solid"/>
                <a:round/>
              </a:ln>
              <a:solidFill>
                <a:schemeClr val="tx1"/>
              </a:solidFill>
              <a:latin typeface="KoPub돋움체 Bold"/>
              <a:ea typeface="KoPub돋움체 Bold"/>
              <a:cs typeface="+mn-cs"/>
            </a:endParaRPr>
          </a:p>
          <a:p>
            <a:pPr marL="534988" lvl="2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Wingdings"/>
              <a:buNone/>
              <a:defRPr/>
            </a:pPr>
            <a:endParaRPr kumimoji="0" lang="ko-KR" altLang="en-US" sz="1400" b="1" i="0" u="none" strike="noStrike" kern="1200" cap="none" spc="-40" normalizeH="0" baseline="0">
              <a:ln w="9525" cap="flat" cmpd="sng" algn="ctr">
                <a:solidFill>
                  <a:srgbClr val="4F81BD">
                    <a:alpha val="0"/>
                  </a:srgbClr>
                </a:solidFill>
                <a:prstDash val="solid"/>
                <a:round/>
              </a:ln>
              <a:solidFill>
                <a:schemeClr val="tx1"/>
              </a:solidFill>
              <a:latin typeface="KoPub돋움체 Medium"/>
              <a:ea typeface="KoPub돋움체 Medium"/>
              <a:cs typeface="Arial"/>
            </a:endParaRPr>
          </a:p>
          <a:p>
            <a:pPr marL="271462" lvl="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400" b="1" i="0" u="none" strike="noStrike" kern="1200" cap="none" spc="-40" normalizeH="0" baseline="0">
              <a:ln w="9525" cap="flat" cmpd="sng" algn="ctr">
                <a:solidFill>
                  <a:srgbClr val="4F81BD">
                    <a:alpha val="0"/>
                  </a:srgbClr>
                </a:solidFill>
                <a:prstDash val="solid"/>
                <a:round/>
              </a:ln>
              <a:solidFill>
                <a:schemeClr val="tx1"/>
              </a:solidFill>
              <a:latin typeface="KoPub돋움체 Medium"/>
              <a:ea typeface="KoPub돋움체 Medium"/>
              <a:cs typeface="Arial"/>
            </a:endParaRPr>
          </a:p>
          <a:p>
            <a:pPr marL="444500" lvl="1" indent="-17303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/>
            </a:pPr>
            <a:endParaRPr kumimoji="0" lang="ko-KR" altLang="en-US" sz="1400" b="1" i="0" u="none" strike="noStrike" kern="1200" cap="none" spc="-40" normalizeH="0" baseline="0">
              <a:ln w="9525" cap="flat" cmpd="sng" algn="ctr">
                <a:solidFill>
                  <a:srgbClr val="4F81BD">
                    <a:alpha val="0"/>
                  </a:srgbClr>
                </a:solidFill>
                <a:prstDash val="solid"/>
                <a:round/>
              </a:ln>
              <a:solidFill>
                <a:schemeClr val="tx1"/>
              </a:solidFill>
              <a:latin typeface="KoPub돋움체 Medium"/>
              <a:ea typeface="KoPub돋움체 Medium"/>
              <a:cs typeface="Arial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2000" y="3429000"/>
            <a:ext cx="0" cy="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724400" y="3581400"/>
            <a:ext cx="0" cy="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76800" y="3733800"/>
            <a:ext cx="0" cy="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29200" y="3886200"/>
            <a:ext cx="0" cy="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57441" y="1882554"/>
            <a:ext cx="1898330" cy="43276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심플 체인코드 설계서</a:t>
            </a:r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8"/>
          </p:nvPr>
        </p:nvSpPr>
        <p:spPr>
          <a:xfrm>
            <a:off x="129343" y="135255"/>
            <a:ext cx="6892372" cy="24384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 sz="1100"/>
              <a:t>웹프로젝트 템플릿으로 배우는 프로젝트 기획 및 설계</a:t>
            </a:r>
            <a:endParaRPr lang="ko-KR" altLang="en-US"/>
          </a:p>
        </p:txBody>
      </p:sp>
      <p:sp>
        <p:nvSpPr>
          <p:cNvPr id="80" name="내용 개체 틀 2"/>
          <p:cNvSpPr>
            <a:spLocks noGrp="1"/>
          </p:cNvSpPr>
          <p:nvPr>
            <p:ph sz="quarter" idx="13"/>
          </p:nvPr>
        </p:nvSpPr>
        <p:spPr>
          <a:xfrm>
            <a:off x="251520" y="1228955"/>
            <a:ext cx="8424863" cy="5251149"/>
          </a:xfrm>
        </p:spPr>
        <p:txBody>
          <a:bodyPr vert="horz" lIns="91440" tIns="45720" rIns="91440" bIns="45720">
            <a:norm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2500"/>
              <a:t>가축등록</a:t>
            </a:r>
            <a:endParaRPr lang="ko-KR" altLang="en-US" sz="2500"/>
          </a:p>
          <a:p>
            <a:pPr marL="444000" lvl="0" indent="-444000">
              <a:lnSpc>
                <a:spcPct val="150000"/>
              </a:lnSpc>
              <a:buAutoNum type="arabicPeriod"/>
              <a:defRPr/>
            </a:pPr>
            <a:r>
              <a:rPr lang="ko-KR" altLang="en-US" sz="2200">
                <a:solidFill>
                  <a:srgbClr val="262626"/>
                </a:solidFill>
              </a:rPr>
              <a:t>가축 사육 이력기록</a:t>
            </a:r>
            <a:r>
              <a:rPr lang="ko-KR" altLang="en-US"/>
              <a:t> </a:t>
            </a:r>
            <a:endParaRPr lang="ko-KR" altLang="en-US"/>
          </a:p>
          <a:p>
            <a:pPr lvl="1">
              <a:lnSpc>
                <a:spcPct val="140000"/>
              </a:lnSpc>
              <a:defRPr/>
            </a:pPr>
            <a:r>
              <a:rPr lang="ko-KR" altLang="en-US" sz="1500"/>
              <a:t>접종기록</a:t>
            </a:r>
            <a:endParaRPr lang="ko-KR" altLang="en-US" sz="1500"/>
          </a:p>
          <a:p>
            <a:pPr lvl="1">
              <a:lnSpc>
                <a:spcPct val="140000"/>
              </a:lnSpc>
              <a:defRPr/>
            </a:pPr>
            <a:r>
              <a:rPr lang="ko-KR" altLang="en-US" sz="1500"/>
              <a:t>체중변화 기록</a:t>
            </a:r>
            <a:endParaRPr lang="ko-KR" altLang="en-US" sz="1500"/>
          </a:p>
          <a:p>
            <a:pPr lvl="1">
              <a:defRPr/>
            </a:pPr>
            <a:endParaRPr lang="en-US" altLang="ko-KR"/>
          </a:p>
          <a:p>
            <a:pPr marL="444000" lvl="0" indent="-444000">
              <a:buAutoNum type="arabicPeriod"/>
              <a:defRPr/>
            </a:pPr>
            <a:r>
              <a:rPr lang="ko-KR" altLang="en-US" sz="2200">
                <a:solidFill>
                  <a:srgbClr val="262626"/>
                </a:solidFill>
              </a:rPr>
              <a:t>가축 거래</a:t>
            </a:r>
            <a:endParaRPr lang="ko-KR" altLang="en-US" sz="2200">
              <a:solidFill>
                <a:srgbClr val="262626"/>
              </a:solidFill>
            </a:endParaRPr>
          </a:p>
          <a:p>
            <a:pPr lvl="1">
              <a:lnSpc>
                <a:spcPct val="140000"/>
              </a:lnSpc>
              <a:defRPr/>
            </a:pPr>
            <a:r>
              <a:rPr lang="ko-KR" altLang="en-US" sz="1500"/>
              <a:t>판매신청 </a:t>
            </a:r>
            <a:r>
              <a:rPr lang="en-US" altLang="ko-KR" sz="1500"/>
              <a:t>- </a:t>
            </a:r>
            <a:r>
              <a:rPr lang="ko-KR" altLang="en-US" sz="1500"/>
              <a:t>원하는가격</a:t>
            </a:r>
            <a:endParaRPr lang="ko-KR" altLang="en-US" sz="1500"/>
          </a:p>
          <a:p>
            <a:pPr lvl="1">
              <a:lnSpc>
                <a:spcPct val="140000"/>
              </a:lnSpc>
              <a:defRPr/>
            </a:pPr>
            <a:r>
              <a:rPr lang="ko-KR" altLang="en-US" sz="1500"/>
              <a:t>구매요청</a:t>
            </a:r>
            <a:endParaRPr lang="ko-KR" altLang="en-US" sz="1500"/>
          </a:p>
          <a:p>
            <a:pPr lvl="1">
              <a:lnSpc>
                <a:spcPct val="140000"/>
              </a:lnSpc>
              <a:defRPr/>
            </a:pPr>
            <a:r>
              <a:rPr lang="ko-KR" altLang="en-US" sz="1500"/>
              <a:t>판매수락</a:t>
            </a:r>
            <a:r>
              <a:rPr lang="en-US" altLang="ko-KR" sz="1500"/>
              <a:t>/</a:t>
            </a:r>
            <a:r>
              <a:rPr lang="ko-KR" altLang="en-US" sz="1500"/>
              <a:t> 판매거절</a:t>
            </a:r>
            <a:endParaRPr lang="ko-KR" altLang="en-US" sz="1500"/>
          </a:p>
          <a:p>
            <a:pPr lvl="1">
              <a:lnSpc>
                <a:spcPct val="140000"/>
              </a:lnSpc>
              <a:defRPr/>
            </a:pPr>
            <a:r>
              <a:rPr lang="ko-KR" altLang="en-US" sz="1500"/>
              <a:t>구매완료</a:t>
            </a:r>
            <a:endParaRPr lang="ko-KR" altLang="en-US" sz="1500"/>
          </a:p>
          <a:p>
            <a:pPr lvl="1">
              <a:defRPr/>
            </a:pPr>
            <a:endParaRPr lang="ko-KR" altLang="en-US"/>
          </a:p>
        </p:txBody>
      </p:sp>
      <p:sp>
        <p:nvSpPr>
          <p:cNvPr id="81" name=""/>
          <p:cNvSpPr/>
          <p:nvPr/>
        </p:nvSpPr>
        <p:spPr>
          <a:xfrm>
            <a:off x="6516687" y="1731257"/>
            <a:ext cx="1087731" cy="485069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ko-KR" altLang="en-US" sz="1200"/>
              <a:t>가축 등록</a:t>
            </a:r>
            <a:endParaRPr lang="ko-KR" altLang="en-US" sz="1200"/>
          </a:p>
        </p:txBody>
      </p:sp>
      <p:cxnSp>
        <p:nvCxnSpPr>
          <p:cNvPr id="82" name=""/>
          <p:cNvCxnSpPr>
            <a:stCxn id="81" idx="1"/>
          </p:cNvCxnSpPr>
          <p:nvPr/>
        </p:nvCxnSpPr>
        <p:spPr>
          <a:xfrm rot="10800000">
            <a:off x="6048737" y="1973792"/>
            <a:ext cx="46795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"/>
          <p:cNvSpPr/>
          <p:nvPr/>
        </p:nvSpPr>
        <p:spPr>
          <a:xfrm>
            <a:off x="4382382" y="1731257"/>
            <a:ext cx="1581620" cy="485069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ko-KR" altLang="en-US" sz="1200"/>
              <a:t>가축 사육 이력 기록</a:t>
            </a:r>
            <a:endParaRPr lang="ko-KR" altLang="en-US" sz="1200"/>
          </a:p>
        </p:txBody>
      </p:sp>
      <p:sp>
        <p:nvSpPr>
          <p:cNvPr id="84" name=""/>
          <p:cNvSpPr/>
          <p:nvPr/>
        </p:nvSpPr>
        <p:spPr>
          <a:xfrm>
            <a:off x="6278562" y="2639660"/>
            <a:ext cx="1581620" cy="485069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ko-KR" altLang="en-US" sz="1200"/>
              <a:t>가축 판매 신청</a:t>
            </a:r>
            <a:endParaRPr lang="ko-KR" altLang="en-US" sz="1200"/>
          </a:p>
        </p:txBody>
      </p:sp>
      <p:cxnSp>
        <p:nvCxnSpPr>
          <p:cNvPr id="85" name=""/>
          <p:cNvCxnSpPr>
            <a:stCxn id="81" idx="2"/>
          </p:cNvCxnSpPr>
          <p:nvPr/>
        </p:nvCxnSpPr>
        <p:spPr>
          <a:xfrm rot="16200000" flipH="1">
            <a:off x="6875063" y="2401820"/>
            <a:ext cx="37098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"/>
          <p:cNvSpPr/>
          <p:nvPr/>
        </p:nvSpPr>
        <p:spPr>
          <a:xfrm>
            <a:off x="6278562" y="3543653"/>
            <a:ext cx="1581620" cy="485069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ko-KR" altLang="en-US" sz="1200"/>
              <a:t>가축 구매 요청</a:t>
            </a:r>
            <a:endParaRPr lang="ko-KR" altLang="en-US" sz="1200"/>
          </a:p>
        </p:txBody>
      </p:sp>
      <p:sp>
        <p:nvSpPr>
          <p:cNvPr id="87" name=""/>
          <p:cNvSpPr/>
          <p:nvPr/>
        </p:nvSpPr>
        <p:spPr>
          <a:xfrm>
            <a:off x="6503635" y="4535840"/>
            <a:ext cx="1123010" cy="485069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ko-KR" altLang="en-US" sz="1200"/>
              <a:t>판매 수락</a:t>
            </a:r>
            <a:endParaRPr lang="ko-KR" altLang="en-US" sz="1200"/>
          </a:p>
        </p:txBody>
      </p:sp>
      <p:sp>
        <p:nvSpPr>
          <p:cNvPr id="88" name=""/>
          <p:cNvSpPr/>
          <p:nvPr/>
        </p:nvSpPr>
        <p:spPr>
          <a:xfrm>
            <a:off x="6278562" y="5505979"/>
            <a:ext cx="1581620" cy="485069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ko-KR" altLang="en-US" sz="1200"/>
              <a:t>거래 완료</a:t>
            </a:r>
            <a:endParaRPr lang="ko-KR" altLang="en-US" sz="1200"/>
          </a:p>
        </p:txBody>
      </p:sp>
      <p:cxnSp>
        <p:nvCxnSpPr>
          <p:cNvPr id="89" name=""/>
          <p:cNvCxnSpPr/>
          <p:nvPr/>
        </p:nvCxnSpPr>
        <p:spPr>
          <a:xfrm rot="16200000" flipH="1">
            <a:off x="6857166" y="4235502"/>
            <a:ext cx="424416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"/>
          <p:cNvCxnSpPr/>
          <p:nvPr/>
        </p:nvCxnSpPr>
        <p:spPr>
          <a:xfrm rot="16200000" flipH="1">
            <a:off x="6858857" y="5224971"/>
            <a:ext cx="408334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"/>
          <p:cNvCxnSpPr/>
          <p:nvPr/>
        </p:nvCxnSpPr>
        <p:spPr>
          <a:xfrm rot="10800000">
            <a:off x="5758214" y="4209521"/>
            <a:ext cx="131409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"/>
          <p:cNvSpPr/>
          <p:nvPr/>
        </p:nvSpPr>
        <p:spPr>
          <a:xfrm>
            <a:off x="4572000" y="3975980"/>
            <a:ext cx="1137297" cy="485069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/>
              <a:t>판매 거절</a:t>
            </a:r>
            <a:endParaRPr lang="ko-KR" altLang="en-US" sz="1200"/>
          </a:p>
        </p:txBody>
      </p:sp>
      <p:cxnSp>
        <p:nvCxnSpPr>
          <p:cNvPr id="97" name=""/>
          <p:cNvCxnSpPr>
            <a:stCxn id="96" idx="0"/>
            <a:endCxn id="86" idx="0"/>
          </p:cNvCxnSpPr>
          <p:nvPr/>
        </p:nvCxnSpPr>
        <p:spPr>
          <a:xfrm rot="5400000" flipH="1" flipV="1">
            <a:off x="5888842" y="2795448"/>
            <a:ext cx="432326" cy="1928735"/>
          </a:xfrm>
          <a:prstGeom prst="bentConnector3">
            <a:avLst>
              <a:gd name="adj1" fmla="val 164684"/>
            </a:avLst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"/>
          <p:cNvCxnSpPr>
            <a:stCxn id="84" idx="2"/>
            <a:endCxn id="86" idx="0"/>
          </p:cNvCxnSpPr>
          <p:nvPr/>
        </p:nvCxnSpPr>
        <p:spPr>
          <a:xfrm rot="16200000" flipH="1">
            <a:off x="6859911" y="3334189"/>
            <a:ext cx="418923" cy="2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월드스테이트 와 인터페이스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1">
              <a:defRPr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>
          <a:xfrm>
            <a:off x="129343" y="135255"/>
            <a:ext cx="6892372" cy="24384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내용 개체 틀 2"/>
          <p:cNvSpPr txBox="1"/>
          <p:nvPr/>
        </p:nvSpPr>
        <p:spPr>
          <a:xfrm>
            <a:off x="4810123" y="1308329"/>
            <a:ext cx="3822347" cy="482781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lvl1pPr marL="0" indent="-3429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Tx/>
              <a:buBlip>
                <a:blip r:embed="rId2"/>
              </a:buBlip>
              <a:defRPr lang="ko-KR" altLang="en-US" sz="2400" b="1" kern="120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395f"/>
                </a:solidFill>
                <a:latin typeface="KoPub돋움체 Bold"/>
                <a:ea typeface="KoPub돋움체 Bold"/>
                <a:cs typeface="+mn-cs"/>
              </a:defRPr>
            </a:lvl1pPr>
            <a:lvl2pPr marL="444500" indent="-17303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lang="ko-KR" altLang="en-US" sz="1800" b="1" kern="1200" spc="-40" dirty="0">
                <a:ln w="9525"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/>
                <a:ea typeface="KoPub돋움체 Medium"/>
                <a:cs typeface="Arial"/>
              </a:defRPr>
            </a:lvl2pPr>
            <a:lvl3pPr marL="715963" indent="-18097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/>
              <a:buChar char="§"/>
              <a:defRPr lang="ko-KR" altLang="en-US" sz="1800" b="1" kern="1200" spc="-40" dirty="0">
                <a:ln w="9525"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/>
                <a:ea typeface="KoPub돋움체 Medium"/>
                <a:cs typeface="Arial"/>
              </a:defRPr>
            </a:lvl3pPr>
            <a:lvl4pPr marL="806450" indent="-18097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lang="ko-KR" altLang="en-US" sz="1800" b="1" kern="1200" spc="-40" dirty="0">
                <a:ln w="9525"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/>
                <a:ea typeface="KoPub돋움체 Medium"/>
                <a:cs typeface="Arial"/>
              </a:defRPr>
            </a:lvl4pPr>
            <a:lvl5pPr marL="806450" indent="-18097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lang="ko-KR" altLang="en-US" sz="1800" b="1" kern="1200" spc="-40" dirty="0">
                <a:ln w="9525"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/>
                <a:ea typeface="KoPub돋움체 Medium"/>
                <a:cs typeface="Arial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lang="ko-KR" altLang="en-US"/>
              <a:t>가축등록</a:t>
            </a:r>
            <a:r>
              <a:rPr lang="en-US" altLang="ko-KR"/>
              <a:t> </a:t>
            </a:r>
            <a:endParaRPr lang="en-US" altLang="ko-KR"/>
          </a:p>
          <a:p>
            <a:pPr marL="463020" lvl="1" indent="-171979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500"/>
              <a:t>가축등록 </a:t>
            </a:r>
            <a:r>
              <a:rPr lang="en-US" altLang="ko-KR" sz="1500"/>
              <a:t>:</a:t>
            </a:r>
            <a:r>
              <a:rPr lang="ko-KR" altLang="en-US" sz="1500"/>
              <a:t> </a:t>
            </a:r>
            <a:r>
              <a:rPr lang="en-US" altLang="ko-KR" sz="1500"/>
              <a:t>registerCattle</a:t>
            </a:r>
            <a:endParaRPr lang="en-US" altLang="ko-KR" sz="1800"/>
          </a:p>
          <a:p>
            <a:pPr lvl="0">
              <a:lnSpc>
                <a:spcPct val="150000"/>
              </a:lnSpc>
              <a:defRPr/>
            </a:pPr>
            <a:r>
              <a:rPr lang="ko-KR" altLang="en-US"/>
              <a:t>사육 이력기록 </a:t>
            </a:r>
            <a:endParaRPr lang="ko-KR" altLang="en-US"/>
          </a:p>
          <a:p>
            <a:pPr marL="463020" lvl="1" indent="-171979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500"/>
              <a:t>이력기록 </a:t>
            </a:r>
            <a:r>
              <a:rPr lang="en-US" altLang="ko-KR" sz="1500"/>
              <a:t>:</a:t>
            </a:r>
            <a:r>
              <a:rPr lang="ko-KR" altLang="en-US" sz="1500"/>
              <a:t>  updateCattleHistory</a:t>
            </a:r>
            <a:endParaRPr lang="ko-KR" altLang="en-US" sz="1800"/>
          </a:p>
          <a:p>
            <a:pPr lvl="0">
              <a:lnSpc>
                <a:spcPct val="150000"/>
              </a:lnSpc>
              <a:defRPr/>
            </a:pPr>
            <a:r>
              <a:rPr lang="ko-KR" altLang="en-US"/>
              <a:t>가축 거래</a:t>
            </a:r>
            <a:endParaRPr lang="ko-KR" altLang="en-US"/>
          </a:p>
          <a:p>
            <a:pPr lvl="1">
              <a:lnSpc>
                <a:spcPct val="150000"/>
              </a:lnSpc>
              <a:defRPr/>
            </a:pPr>
            <a:r>
              <a:rPr lang="ko-KR" altLang="en-US" sz="1500"/>
              <a:t>판매신청</a:t>
            </a:r>
            <a:r>
              <a:rPr lang="en-US" altLang="ko-KR" sz="1500"/>
              <a:t> : SubmitSaleRequest</a:t>
            </a:r>
            <a:endParaRPr lang="en-US" altLang="ko-KR" sz="1500"/>
          </a:p>
          <a:p>
            <a:pPr lvl="1">
              <a:lnSpc>
                <a:spcPct val="150000"/>
              </a:lnSpc>
              <a:defRPr/>
            </a:pPr>
            <a:r>
              <a:rPr lang="ko-KR" altLang="en-US" sz="1500"/>
              <a:t>구매요청</a:t>
            </a:r>
            <a:r>
              <a:rPr lang="en-US" altLang="ko-KR" sz="1500"/>
              <a:t> :</a:t>
            </a:r>
            <a:r>
              <a:rPr lang="ko-KR" altLang="en-US" sz="1500"/>
              <a:t> </a:t>
            </a:r>
            <a:r>
              <a:rPr lang="en-US" altLang="ko-KR" sz="1500"/>
              <a:t>SubmitPurchaseRequest</a:t>
            </a:r>
            <a:endParaRPr lang="en-US" altLang="ko-KR" sz="1500"/>
          </a:p>
          <a:p>
            <a:pPr lvl="1">
              <a:lnSpc>
                <a:spcPct val="150000"/>
              </a:lnSpc>
              <a:defRPr/>
            </a:pPr>
            <a:r>
              <a:rPr lang="ko-KR" altLang="en-US" sz="1500"/>
              <a:t>판매수락</a:t>
            </a:r>
            <a:r>
              <a:rPr lang="en-US" altLang="ko-KR" sz="1500"/>
              <a:t> : AcceptSaleRequest</a:t>
            </a:r>
            <a:endParaRPr lang="en-US" altLang="ko-KR" sz="1500"/>
          </a:p>
          <a:p>
            <a:pPr lvl="1">
              <a:lnSpc>
                <a:spcPct val="150000"/>
              </a:lnSpc>
              <a:defRPr/>
            </a:pPr>
            <a:r>
              <a:rPr lang="ko-KR" altLang="en-US" sz="1500"/>
              <a:t>판매거절</a:t>
            </a:r>
            <a:r>
              <a:rPr lang="en-US" altLang="ko-KR" sz="1500"/>
              <a:t> : RejectSaleRequest</a:t>
            </a:r>
            <a:endParaRPr lang="en-US" altLang="ko-KR" sz="1500"/>
          </a:p>
          <a:p>
            <a:pPr lvl="1">
              <a:lnSpc>
                <a:spcPct val="150000"/>
              </a:lnSpc>
              <a:defRPr/>
            </a:pPr>
            <a:r>
              <a:rPr lang="ko-KR" altLang="en-US" sz="1500"/>
              <a:t>구매완료</a:t>
            </a:r>
            <a:r>
              <a:rPr lang="en-US" altLang="ko-KR" sz="1500"/>
              <a:t> : CompletePurchase</a:t>
            </a:r>
            <a:endParaRPr lang="en-US" altLang="ko-KR"/>
          </a:p>
          <a:p>
            <a:pPr lvl="1">
              <a:lnSpc>
                <a:spcPct val="150000"/>
              </a:lnSpc>
              <a:defRPr/>
            </a:pPr>
            <a:endParaRPr lang="ko-KR" altLang="en-US"/>
          </a:p>
        </p:txBody>
      </p:sp>
      <p:sp>
        <p:nvSpPr>
          <p:cNvPr id="11" name=""/>
          <p:cNvSpPr/>
          <p:nvPr/>
        </p:nvSpPr>
        <p:spPr>
          <a:xfrm>
            <a:off x="418040" y="1307835"/>
            <a:ext cx="3995208" cy="3059386"/>
          </a:xfrm>
          <a:prstGeom prst="round2DiagRect">
            <a:avLst>
              <a:gd name="adj1" fmla="val 0"/>
              <a:gd name="adj2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13" name=""/>
          <p:cNvSpPr txBox="1"/>
          <p:nvPr/>
        </p:nvSpPr>
        <p:spPr>
          <a:xfrm>
            <a:off x="471320" y="1307833"/>
            <a:ext cx="3885752" cy="321463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20000"/>
              </a:lnSpc>
              <a:defRPr/>
            </a:pPr>
            <a:r>
              <a:rPr lang="en-US" altLang="ko-KR" b="1"/>
              <a:t>CattleInfo</a:t>
            </a:r>
            <a:endParaRPr lang="en-US" altLang="ko-KR" sz="1100" b="1"/>
          </a:p>
          <a:p>
            <a:pPr>
              <a:lnSpc>
                <a:spcPct val="120000"/>
              </a:lnSpc>
              <a:defRPr/>
            </a:pPr>
            <a:r>
              <a:rPr lang="en-US" altLang="ko-KR" sz="1500" b="0"/>
              <a:t>cattleID: string</a:t>
            </a:r>
            <a:endParaRPr lang="en-US" altLang="ko-KR" sz="1500" b="0"/>
          </a:p>
          <a:p>
            <a:pPr>
              <a:defRPr/>
            </a:pPr>
            <a:r>
              <a:rPr lang="en-US" altLang="ko-KR" sz="1500" b="0"/>
              <a:t>birthDate: string</a:t>
            </a:r>
            <a:endParaRPr lang="en-US" altLang="ko-KR" sz="1500" b="0"/>
          </a:p>
          <a:p>
            <a:pPr>
              <a:defRPr/>
            </a:pPr>
            <a:r>
              <a:rPr lang="en-US" altLang="ko-KR" sz="1500" b="0"/>
              <a:t>gender: string</a:t>
            </a:r>
            <a:endParaRPr lang="en-US" altLang="ko-KR" sz="1500" b="0"/>
          </a:p>
          <a:p>
            <a:pPr>
              <a:defRPr/>
            </a:pPr>
            <a:r>
              <a:rPr lang="en-US" altLang="ko-KR" sz="1500" b="0"/>
              <a:t>weight: int</a:t>
            </a:r>
            <a:endParaRPr lang="en-US" altLang="ko-KR" sz="1500" b="0"/>
          </a:p>
          <a:p>
            <a:pPr>
              <a:defRPr/>
            </a:pPr>
            <a:r>
              <a:rPr lang="en-US" altLang="ko-KR" sz="1500" b="0"/>
              <a:t>vaccinationRecord : string[]</a:t>
            </a:r>
            <a:endParaRPr lang="en-US" altLang="ko-KR" sz="1500" b="0"/>
          </a:p>
          <a:p>
            <a:pPr>
              <a:defRPr/>
            </a:pPr>
            <a:r>
              <a:rPr lang="en-US" altLang="ko-KR" sz="1500" b="0"/>
              <a:t>parentCattleID : { </a:t>
            </a:r>
            <a:endParaRPr lang="en-US" altLang="ko-KR" sz="1500" b="0"/>
          </a:p>
          <a:p>
            <a:pPr>
              <a:defRPr/>
            </a:pPr>
            <a:r>
              <a:rPr lang="en-US" altLang="ko-KR" sz="1500" b="0"/>
              <a:t>	male: string, </a:t>
            </a:r>
            <a:endParaRPr lang="en-US" altLang="ko-KR" sz="1500" b="0"/>
          </a:p>
          <a:p>
            <a:pPr>
              <a:defRPr/>
            </a:pPr>
            <a:r>
              <a:rPr lang="en-US" altLang="ko-KR" sz="1500" b="0"/>
              <a:t>	female: string </a:t>
            </a:r>
            <a:endParaRPr lang="en-US" altLang="ko-KR" sz="1500" b="0"/>
          </a:p>
          <a:p>
            <a:pPr>
              <a:defRPr/>
            </a:pPr>
            <a:r>
              <a:rPr lang="en-US" altLang="ko-KR" sz="1500" b="0"/>
              <a:t>}</a:t>
            </a:r>
            <a:endParaRPr lang="en-US" altLang="ko-KR" sz="1500" b="0"/>
          </a:p>
          <a:p>
            <a:pPr>
              <a:defRPr/>
            </a:pPr>
            <a:r>
              <a:rPr lang="en-US" altLang="ko-KR" sz="1500" b="0"/>
              <a:t>survivalStatus : string</a:t>
            </a:r>
            <a:endParaRPr lang="en-US" altLang="ko-KR" sz="1500" b="0"/>
          </a:p>
          <a:p>
            <a:pPr>
              <a:defRPr/>
            </a:pPr>
            <a:r>
              <a:rPr lang="en-US" altLang="ko-KR" sz="1500" b="0"/>
              <a:t>ownerID : string</a:t>
            </a:r>
            <a:endParaRPr lang="en-US" altLang="ko-KR" sz="1500" b="0"/>
          </a:p>
          <a:p>
            <a:pPr>
              <a:defRPr/>
            </a:pPr>
            <a:endParaRPr lang="en-US" altLang="ko-KR" sz="1500" b="0"/>
          </a:p>
        </p:txBody>
      </p:sp>
      <p:sp>
        <p:nvSpPr>
          <p:cNvPr id="14" name=""/>
          <p:cNvSpPr/>
          <p:nvPr/>
        </p:nvSpPr>
        <p:spPr>
          <a:xfrm>
            <a:off x="418040" y="4663810"/>
            <a:ext cx="3995208" cy="1511573"/>
          </a:xfrm>
          <a:prstGeom prst="round2DiagRect">
            <a:avLst>
              <a:gd name="adj1" fmla="val 0"/>
              <a:gd name="adj2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15" name=""/>
          <p:cNvSpPr txBox="1"/>
          <p:nvPr/>
        </p:nvSpPr>
        <p:spPr>
          <a:xfrm>
            <a:off x="471320" y="4654284"/>
            <a:ext cx="3885752" cy="161443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20000"/>
              </a:lnSpc>
              <a:defRPr/>
            </a:pPr>
            <a:r>
              <a:rPr lang="en-US" altLang="ko-KR" b="1"/>
              <a:t>BreederInfo</a:t>
            </a:r>
            <a:endParaRPr lang="en-US" altLang="ko-KR" b="1"/>
          </a:p>
          <a:p>
            <a:pPr>
              <a:lnSpc>
                <a:spcPct val="120000"/>
              </a:lnSpc>
              <a:defRPr/>
            </a:pPr>
            <a:r>
              <a:rPr lang="en-US" altLang="ko-KR" sz="1500" b="0"/>
              <a:t>breederID : string</a:t>
            </a:r>
            <a:endParaRPr lang="en-US" altLang="ko-KR" sz="1500" b="0"/>
          </a:p>
          <a:p>
            <a:pPr>
              <a:defRPr/>
            </a:pPr>
            <a:r>
              <a:rPr lang="en-US" altLang="ko-KR" sz="1500" b="0"/>
              <a:t>name : string</a:t>
            </a:r>
            <a:endParaRPr lang="en-US" altLang="ko-KR" sz="1500" b="0"/>
          </a:p>
          <a:p>
            <a:pPr>
              <a:defRPr/>
            </a:pPr>
            <a:r>
              <a:rPr lang="en-US" altLang="ko-KR" sz="1500" b="0"/>
              <a:t>address : string</a:t>
            </a:r>
            <a:endParaRPr lang="en-US" altLang="ko-KR" sz="1500" b="0"/>
          </a:p>
          <a:p>
            <a:pPr>
              <a:defRPr/>
            </a:pPr>
            <a:r>
              <a:rPr lang="en-US" altLang="ko-KR" sz="1500" b="0"/>
              <a:t>phoneNumber : string</a:t>
            </a:r>
            <a:endParaRPr lang="en-US" altLang="ko-KR" sz="1500" b="0"/>
          </a:p>
          <a:p>
            <a:pPr>
              <a:defRPr/>
            </a:pPr>
            <a:endParaRPr lang="en-US" altLang="ko-KR" sz="15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E0076-6A1D-4C80-8AE8-69B9A2F11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심플</a:t>
            </a:r>
            <a:r>
              <a:rPr lang="ko-KR" altLang="en-US" dirty="0"/>
              <a:t> 프로젝트 기획서 목차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2D7E16-315A-4E02-B71E-846D09B9C7B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간단한 목차를 작성해 봅시다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개요 </a:t>
            </a:r>
            <a:r>
              <a:rPr lang="en-US" altLang="ko-KR"/>
              <a:t>- </a:t>
            </a:r>
            <a:r>
              <a:rPr lang="ko-KR" altLang="en-US"/>
              <a:t>심플기획서</a:t>
            </a:r>
            <a:endParaRPr lang="en-US" altLang="ko-KR"/>
          </a:p>
          <a:p>
            <a:pPr lvl="1"/>
            <a:r>
              <a:rPr lang="en-US" altLang="ko-KR"/>
              <a:t>why blockchain</a:t>
            </a:r>
          </a:p>
          <a:p>
            <a:pPr lvl="1"/>
            <a:r>
              <a:rPr lang="ko-KR" altLang="en-US"/>
              <a:t>시나리오</a:t>
            </a:r>
            <a:endParaRPr lang="en-US" altLang="ko-KR"/>
          </a:p>
          <a:p>
            <a:pPr lvl="1"/>
            <a:r>
              <a:rPr lang="ko-KR" altLang="en-US"/>
              <a:t>비지니스프로세스</a:t>
            </a:r>
            <a:endParaRPr lang="en-US" altLang="ko-KR"/>
          </a:p>
          <a:p>
            <a:pPr lvl="1"/>
            <a:r>
              <a:rPr lang="ko-KR" altLang="en-US"/>
              <a:t>예상 프로토타입 </a:t>
            </a:r>
            <a:r>
              <a:rPr lang="en-US" altLang="ko-KR"/>
              <a:t>UI</a:t>
            </a:r>
          </a:p>
          <a:p>
            <a:pPr lvl="1"/>
            <a:endParaRPr lang="en-US" altLang="ko-KR"/>
          </a:p>
          <a:p>
            <a:pPr lvl="1"/>
            <a:r>
              <a:rPr lang="ko-KR" altLang="en-US"/>
              <a:t>설계</a:t>
            </a:r>
            <a:endParaRPr lang="en-US" altLang="ko-KR"/>
          </a:p>
          <a:p>
            <a:pPr lvl="2"/>
            <a:r>
              <a:rPr lang="ko-KR" altLang="en-US"/>
              <a:t>네트워크</a:t>
            </a:r>
            <a:endParaRPr lang="en-US" altLang="ko-KR"/>
          </a:p>
          <a:p>
            <a:pPr lvl="2"/>
            <a:r>
              <a:rPr lang="ko-KR" altLang="en-US"/>
              <a:t>체인코드</a:t>
            </a:r>
            <a:endParaRPr lang="en-US" altLang="ko-KR"/>
          </a:p>
          <a:p>
            <a:pPr lvl="2"/>
            <a:r>
              <a:rPr lang="ko-KR" altLang="en-US"/>
              <a:t>웹서비스</a:t>
            </a: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F43ACD-49F6-9EE9-E8E6-1FBEDE95AA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sz="1100" dirty="0"/>
              <a:t>웹프로젝트 템플릿으로 배우는 프로젝트 기획 및 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6894206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147483647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147483647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1153</ep:Words>
  <ep:PresentationFormat>화면 슬라이드 쇼(4:3)</ep:PresentationFormat>
  <ep:Paragraphs>292</ep:Paragraphs>
  <ep:Slides>17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ep:HeadingPairs>
  <ep:TitlesOfParts>
    <vt:vector size="18" baseType="lpstr">
      <vt:lpstr>Office 테마</vt:lpstr>
      <vt:lpstr>심플 프로젝트 기획서 목차 작성</vt:lpstr>
      <vt:lpstr>심플프로젝트 설계파트</vt:lpstr>
      <vt:lpstr>심플 네트워크 설계서</vt:lpstr>
      <vt:lpstr>심플 웹서비스 기능정의</vt:lpstr>
      <vt:lpstr>웹서비스 프로토타입</vt:lpstr>
      <vt:lpstr>codeTatoo 랜딩페이지 ( 프로토타입 )</vt:lpstr>
      <vt:lpstr>심플 체인코드 설계서</vt:lpstr>
      <vt:lpstr>월드스테이트 와 인터페이스</vt:lpstr>
      <vt:lpstr>REST routing</vt:lpstr>
      <vt:lpstr>심플프로젝트 설계파트</vt:lpstr>
      <vt:lpstr>심플 네트워크 설계서</vt:lpstr>
      <vt:lpstr>슬라이드 12</vt:lpstr>
      <vt:lpstr>웹서비스 프로토타입</vt:lpstr>
      <vt:lpstr>codeTatoo 랜딩페이지 ( 프로토타입 )</vt:lpstr>
      <vt:lpstr>각 기능별 상세페이지</vt:lpstr>
      <vt:lpstr>슬라이드 16</vt:lpstr>
      <vt:lpstr>슬라이드 17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2023-11-06T05:39:27.000</dcterms:created>
  <dc:creator>최 광훈</dc:creator>
  <cp:lastModifiedBy>Tankp</cp:lastModifiedBy>
  <dcterms:modified xsi:type="dcterms:W3CDTF">2023-11-28T00:12:00.579</dcterms:modified>
  <cp:revision>84</cp:revision>
  <dc:title>주제 선택하기</dc:title>
  <cp:version>1000.0000.01</cp:version>
</cp:coreProperties>
</file>