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58" y="11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wm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7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449110-8551-9475-C84E-0A5070FE3D59}"/>
              </a:ext>
            </a:extLst>
          </p:cNvPr>
          <p:cNvSpPr/>
          <p:nvPr userDrawn="1"/>
        </p:nvSpPr>
        <p:spPr>
          <a:xfrm>
            <a:off x="-1" y="6527457"/>
            <a:ext cx="9143991" cy="32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F2299-92B3-6219-8DAA-5AA8EDBD75A0}"/>
              </a:ext>
            </a:extLst>
          </p:cNvPr>
          <p:cNvSpPr/>
          <p:nvPr userDrawn="1"/>
        </p:nvSpPr>
        <p:spPr>
          <a:xfrm rot="10800000" flipV="1">
            <a:off x="0" y="0"/>
            <a:ext cx="9143991" cy="5073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11543-A3B1-8EA8-0CBB-3907AC280F94}"/>
              </a:ext>
            </a:extLst>
          </p:cNvPr>
          <p:cNvSpPr/>
          <p:nvPr userDrawn="1"/>
        </p:nvSpPr>
        <p:spPr>
          <a:xfrm rot="16200000" flipH="1">
            <a:off x="4268454" y="-3761118"/>
            <a:ext cx="607093" cy="9144000"/>
          </a:xfrm>
          <a:prstGeom prst="rect">
            <a:avLst/>
          </a:prstGeom>
          <a:solidFill>
            <a:srgbClr val="1FB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57F24-57BF-C21C-D331-5CE4FD39F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0"/>
          <a:stretch/>
        </p:blipFill>
        <p:spPr>
          <a:xfrm rot="10800000">
            <a:off x="0" y="366080"/>
            <a:ext cx="8652682" cy="141506"/>
          </a:xfrm>
          <a:prstGeom prst="rect">
            <a:avLst/>
          </a:prstGeom>
        </p:spPr>
      </p:pic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892C9A4-AF1D-D9DC-CD7B-BECAF7E5ABF6}"/>
              </a:ext>
            </a:extLst>
          </p:cNvPr>
          <p:cNvSpPr/>
          <p:nvPr userDrawn="1"/>
        </p:nvSpPr>
        <p:spPr>
          <a:xfrm>
            <a:off x="64458" y="68382"/>
            <a:ext cx="9015084" cy="1046048"/>
          </a:xfrm>
          <a:custGeom>
            <a:avLst/>
            <a:gdLst>
              <a:gd name="connsiteX0" fmla="*/ 0 w 9696451"/>
              <a:gd name="connsiteY0" fmla="*/ 997773 h 1089213"/>
              <a:gd name="connsiteX1" fmla="*/ 0 w 9696451"/>
              <a:gd name="connsiteY1" fmla="*/ 106961 h 1089213"/>
              <a:gd name="connsiteX2" fmla="*/ 106961 w 9696451"/>
              <a:gd name="connsiteY2" fmla="*/ 0 h 1089213"/>
              <a:gd name="connsiteX3" fmla="*/ 9589490 w 9696451"/>
              <a:gd name="connsiteY3" fmla="*/ 0 h 1089213"/>
              <a:gd name="connsiteX4" fmla="*/ 9696451 w 9696451"/>
              <a:gd name="connsiteY4" fmla="*/ 106961 h 1089213"/>
              <a:gd name="connsiteX5" fmla="*/ 9696451 w 9696451"/>
              <a:gd name="connsiteY5" fmla="*/ 997773 h 1089213"/>
              <a:gd name="connsiteX6" fmla="*/ 91440 w 9696451"/>
              <a:gd name="connsiteY6" fmla="*/ 1089213 h 1089213"/>
              <a:gd name="connsiteX0" fmla="*/ 0 w 9696451"/>
              <a:gd name="connsiteY0" fmla="*/ 997773 h 997773"/>
              <a:gd name="connsiteX1" fmla="*/ 0 w 9696451"/>
              <a:gd name="connsiteY1" fmla="*/ 106961 h 997773"/>
              <a:gd name="connsiteX2" fmla="*/ 106961 w 9696451"/>
              <a:gd name="connsiteY2" fmla="*/ 0 h 997773"/>
              <a:gd name="connsiteX3" fmla="*/ 9589490 w 9696451"/>
              <a:gd name="connsiteY3" fmla="*/ 0 h 997773"/>
              <a:gd name="connsiteX4" fmla="*/ 9696451 w 9696451"/>
              <a:gd name="connsiteY4" fmla="*/ 106961 h 997773"/>
              <a:gd name="connsiteX5" fmla="*/ 9696451 w 9696451"/>
              <a:gd name="connsiteY5" fmla="*/ 997773 h 9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6451" h="997773">
                <a:moveTo>
                  <a:pt x="0" y="997773"/>
                </a:moveTo>
                <a:lnTo>
                  <a:pt x="0" y="106961"/>
                </a:lnTo>
                <a:cubicBezTo>
                  <a:pt x="0" y="47888"/>
                  <a:pt x="47888" y="0"/>
                  <a:pt x="106961" y="0"/>
                </a:cubicBezTo>
                <a:lnTo>
                  <a:pt x="9589490" y="0"/>
                </a:lnTo>
                <a:cubicBezTo>
                  <a:pt x="9648563" y="0"/>
                  <a:pt x="9696451" y="47888"/>
                  <a:pt x="9696451" y="106961"/>
                </a:cubicBezTo>
                <a:lnTo>
                  <a:pt x="9696451" y="997773"/>
                </a:lnTo>
              </a:path>
            </a:pathLst>
          </a:custGeom>
          <a:noFill/>
          <a:ln w="12700">
            <a:gradFill>
              <a:gsLst>
                <a:gs pos="0">
                  <a:srgbClr val="0788A6"/>
                </a:gs>
                <a:gs pos="100000">
                  <a:srgbClr val="18488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7" name="Picture 11" descr="한국표준협회 로고-칼라">
            <a:extLst>
              <a:ext uri="{FF2B5EF4-FFF2-40B4-BE49-F238E27FC236}">
                <a16:creationId xmlns:a16="http://schemas.microsoft.com/office/drawing/2014/main" id="{DAE7C333-BD94-73A9-8F40-B790C0B3D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3" y="6645908"/>
            <a:ext cx="1037476" cy="12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ECEEFE9-ED8C-1CDF-E82E-8EDD785AF7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0543"/>
            <a:ext cx="1928057" cy="3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1C30-16BE-AC75-1177-97B0E90B65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10" y="6547561"/>
            <a:ext cx="1023994" cy="28429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2627784" y="6641983"/>
            <a:ext cx="2034952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19"/>
            <a:ext cx="7747402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b="1" kern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1520" y="1228955"/>
            <a:ext cx="8424863" cy="525114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1" hangingPunct="1">
              <a:lnSpc>
                <a:spcPct val="100000"/>
              </a:lnSpc>
              <a:buFontTx/>
              <a:buBlip>
                <a:blip r:embed="rId6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44500" indent="-173038" algn="l" defTabSz="914400" rtl="0" eaLnBrk="1" latinLnBrk="0" hangingPunct="1">
              <a:spcAft>
                <a:spcPts val="0"/>
              </a:spcAft>
              <a:buFont typeface="Arial" pitchFamily="34" charset="0"/>
              <a:buChar char="•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715963" indent="-180975">
              <a:buFont typeface="Wingdings" panose="05000000000000000000" pitchFamily="2" charset="2"/>
              <a:buChar char="§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630F22CA-5FB0-8175-E056-FAA9F49BF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343" y="129259"/>
            <a:ext cx="6892372" cy="2616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1pPr>
            <a:lvl2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0" algn="l" defTabSz="914400" rtl="0" eaLnBrk="1" latinLnBrk="1" hangingPunct="1">
              <a:def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algn="l"/>
            <a:r>
              <a:rPr lang="en-US" altLang="ko-KR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1.*</a:t>
            </a:r>
            <a:r>
              <a: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주요 상세 내용</a:t>
            </a:r>
            <a:endParaRPr lang="en-US" altLang="ko-KR" sz="1100" b="1" kern="0" spc="-30" baseline="0" dirty="0">
              <a:ln>
                <a:solidFill>
                  <a:srgbClr val="183B6B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itchFamily="18" charset="-127"/>
              <a:ea typeface="KoPub돋움체 Mediu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386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hyperlink" Target="https://brunch.co.kr/@6gram/13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hyperlink" Target="https://www.yna.co.kr/view/AKR20181120055200030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선택하기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관심 있는 블록체인 서비스 주제 </a:t>
            </a:r>
            <a:r>
              <a:rPr lang="en-US" altLang="ko-KR"/>
              <a:t>3</a:t>
            </a:r>
            <a:r>
              <a:rPr lang="ko-KR" altLang="en-US"/>
              <a:t>가지를 리스트업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가축(소, 돼지, 염소 등)의 혈통 보증서 서비스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직원 스케줄 기반의 초과수당 영수증 서비스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병원 진료 기록 및 처방기록 서비스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위 서비스 주제 중 기획해보고 싶은 영역 하나를 선택</a:t>
            </a:r>
            <a:endParaRPr lang="ko-KR" altLang="en-US"/>
          </a:p>
          <a:p>
            <a:pPr marL="444500" lvl="1" indent="-173038">
              <a:lnSpc>
                <a:spcPct val="100000"/>
              </a:lnSpc>
              <a:defRPr/>
            </a:pPr>
            <a:r>
              <a:rPr lang="ko-KR" altLang="en-US"/>
              <a:t>가축(소)의 혈통 보증서 서비스 선정</a:t>
            </a:r>
            <a:endParaRPr lang="ko-KR" altLang="en-US" sz="16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확인할 수 있는 인증서를 종이 형태로 인쇄하여 사용</a:t>
            </a:r>
            <a:endParaRPr lang="ko-KR" altLang="en-US" sz="14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종이로 된 서류는 번거로우며, 신뢰성과 투명성이 부족하다는 문제점</a:t>
            </a:r>
            <a:endParaRPr lang="ko-KR" altLang="en-US" sz="14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블록체인을 도입한 디지털 서비스를 활용</a:t>
            </a:r>
            <a:endParaRPr lang="ko-KR" altLang="en-US" sz="14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안전하게 기록하고 관리하는 것이 가능한 서비스를 구축</a:t>
            </a: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AE7A-A9F2-4BC2-BB82-0EF86653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웹서비스 기능정의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BDC83-3A0F-4D17-9977-144D84055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웹서비스 기능을 리스트업 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E60EC-6B9F-54E0-FF02-F34BFDBAD5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AB08C38-3B0A-4BC9-9B5D-1D0C5FED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57" y="1563424"/>
            <a:ext cx="2966345" cy="313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B199E-9C6E-48E6-B9CB-5392A661580F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12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B1E13-0867-44DB-BBD4-4E6050B5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웹서비스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34AD-D662-47AA-AE01-A1ED6AF72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웹서비스 프로토타입을 그려봅시다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69354-A369-C8A1-205E-23D7896214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4E1A84-9252-4A5B-8A3C-B85DBBAF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51" y="2096852"/>
            <a:ext cx="3978132" cy="266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79CA1A-7E95-401C-A736-D67C93B3420B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56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ECA8-D931-DD58-370C-FB1787CC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codeTatoo</a:t>
            </a:r>
            <a:r>
              <a:rPr lang="en-US" altLang="ko-KR" dirty="0"/>
              <a:t> </a:t>
            </a:r>
            <a:r>
              <a:rPr lang="ko-KR" altLang="en-US" dirty="0"/>
              <a:t>랜딩페이지 </a:t>
            </a:r>
            <a:r>
              <a:rPr lang="en-US" altLang="ko-KR" dirty="0"/>
              <a:t>( </a:t>
            </a:r>
            <a:r>
              <a:rPr lang="ko-KR" altLang="en-US" dirty="0"/>
              <a:t>프로토타입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71E3AB58-15F7-874F-809D-669C847F7F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9A0F33-7266-7C95-FA6A-F1DB24E9FE78}"/>
              </a:ext>
            </a:extLst>
          </p:cNvPr>
          <p:cNvSpPr/>
          <p:nvPr/>
        </p:nvSpPr>
        <p:spPr>
          <a:xfrm>
            <a:off x="395536" y="989625"/>
            <a:ext cx="2664296" cy="11521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6AC318-D114-4622-3C61-BB4C4A4EB265}"/>
              </a:ext>
            </a:extLst>
          </p:cNvPr>
          <p:cNvCxnSpPr>
            <a:cxnSpLocks/>
          </p:cNvCxnSpPr>
          <p:nvPr/>
        </p:nvCxnSpPr>
        <p:spPr>
          <a:xfrm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6076F6-2BB2-8B72-3F5F-80A14A99CE3C}"/>
              </a:ext>
            </a:extLst>
          </p:cNvPr>
          <p:cNvCxnSpPr>
            <a:cxnSpLocks/>
          </p:cNvCxnSpPr>
          <p:nvPr/>
        </p:nvCxnSpPr>
        <p:spPr>
          <a:xfrm flipV="1"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6CAF31-FD03-C0FE-33AB-A1104D942066}"/>
              </a:ext>
            </a:extLst>
          </p:cNvPr>
          <p:cNvSpPr/>
          <p:nvPr/>
        </p:nvSpPr>
        <p:spPr>
          <a:xfrm>
            <a:off x="4427984" y="980728"/>
            <a:ext cx="2664296" cy="944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107C29-310B-96FF-6C03-DA95DC94F730}"/>
              </a:ext>
            </a:extLst>
          </p:cNvPr>
          <p:cNvCxnSpPr>
            <a:cxnSpLocks/>
          </p:cNvCxnSpPr>
          <p:nvPr/>
        </p:nvCxnSpPr>
        <p:spPr>
          <a:xfrm>
            <a:off x="4427984" y="980728"/>
            <a:ext cx="2659044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EAE310-89F8-62F2-7D0B-A38CD2FCB6FF}"/>
              </a:ext>
            </a:extLst>
          </p:cNvPr>
          <p:cNvCxnSpPr>
            <a:cxnSpLocks/>
          </p:cNvCxnSpPr>
          <p:nvPr/>
        </p:nvCxnSpPr>
        <p:spPr>
          <a:xfrm flipV="1">
            <a:off x="4422732" y="980728"/>
            <a:ext cx="2669548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C0874-5B3B-2156-6E9C-7128C814494D}"/>
              </a:ext>
            </a:extLst>
          </p:cNvPr>
          <p:cNvSpPr txBox="1"/>
          <p:nvPr/>
        </p:nvSpPr>
        <p:spPr>
          <a:xfrm>
            <a:off x="7097532" y="130208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인증서관련 영역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05B620-E265-28AE-FF7F-D58A1DA62BD2}"/>
              </a:ext>
            </a:extLst>
          </p:cNvPr>
          <p:cNvSpPr/>
          <p:nvPr/>
        </p:nvSpPr>
        <p:spPr>
          <a:xfrm>
            <a:off x="400788" y="2328109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D40118-D3B2-B012-5CDB-498AD902BE65}"/>
              </a:ext>
            </a:extLst>
          </p:cNvPr>
          <p:cNvCxnSpPr>
            <a:cxnSpLocks/>
          </p:cNvCxnSpPr>
          <p:nvPr/>
        </p:nvCxnSpPr>
        <p:spPr>
          <a:xfrm>
            <a:off x="400788" y="2328109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E07447-319C-0515-C60D-021DE6C48868}"/>
              </a:ext>
            </a:extLst>
          </p:cNvPr>
          <p:cNvCxnSpPr>
            <a:cxnSpLocks/>
          </p:cNvCxnSpPr>
          <p:nvPr/>
        </p:nvCxnSpPr>
        <p:spPr>
          <a:xfrm flipV="1">
            <a:off x="395536" y="2328109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DA35B6-5271-67D7-6534-54CAECD45748}"/>
              </a:ext>
            </a:extLst>
          </p:cNvPr>
          <p:cNvSpPr txBox="1"/>
          <p:nvPr/>
        </p:nvSpPr>
        <p:spPr>
          <a:xfrm>
            <a:off x="3070336" y="26494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타투등록</a:t>
            </a:r>
            <a:endParaRPr lang="ko-KR" altLang="en-US" dirty="0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B8B9E-1A4A-A811-D319-FF4B518BC8C5}"/>
              </a:ext>
            </a:extLst>
          </p:cNvPr>
          <p:cNvSpPr/>
          <p:nvPr/>
        </p:nvSpPr>
        <p:spPr>
          <a:xfrm>
            <a:off x="400788" y="3461054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A5C0FC-DD4F-DC56-ED72-79AD30317FD7}"/>
              </a:ext>
            </a:extLst>
          </p:cNvPr>
          <p:cNvCxnSpPr>
            <a:cxnSpLocks/>
          </p:cNvCxnSpPr>
          <p:nvPr/>
        </p:nvCxnSpPr>
        <p:spPr>
          <a:xfrm>
            <a:off x="400788" y="3461054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9E8D0A-67D5-CB03-D50F-3D915D5484EF}"/>
              </a:ext>
            </a:extLst>
          </p:cNvPr>
          <p:cNvCxnSpPr>
            <a:cxnSpLocks/>
          </p:cNvCxnSpPr>
          <p:nvPr/>
        </p:nvCxnSpPr>
        <p:spPr>
          <a:xfrm flipV="1">
            <a:off x="395536" y="3461054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C88346-FECB-FB98-4C54-72F19AC69463}"/>
              </a:ext>
            </a:extLst>
          </p:cNvPr>
          <p:cNvSpPr txBox="1"/>
          <p:nvPr/>
        </p:nvSpPr>
        <p:spPr>
          <a:xfrm>
            <a:off x="3070336" y="378241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타투부작용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A1C36-9E55-DA59-7B8B-F62FB8DB041D}"/>
              </a:ext>
            </a:extLst>
          </p:cNvPr>
          <p:cNvSpPr txBox="1"/>
          <p:nvPr/>
        </p:nvSpPr>
        <p:spPr>
          <a:xfrm>
            <a:off x="3106243" y="138102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타이틀부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77B642-D3CD-F338-556B-3EB48E5F2910}"/>
              </a:ext>
            </a:extLst>
          </p:cNvPr>
          <p:cNvSpPr/>
          <p:nvPr/>
        </p:nvSpPr>
        <p:spPr>
          <a:xfrm>
            <a:off x="400788" y="4562117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6E3EEB-D733-D4C7-173C-4E0BC509674F}"/>
              </a:ext>
            </a:extLst>
          </p:cNvPr>
          <p:cNvCxnSpPr>
            <a:cxnSpLocks/>
          </p:cNvCxnSpPr>
          <p:nvPr/>
        </p:nvCxnSpPr>
        <p:spPr>
          <a:xfrm>
            <a:off x="400788" y="4562117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9DD9A8-B179-BEE1-BE50-77C640DEAD45}"/>
              </a:ext>
            </a:extLst>
          </p:cNvPr>
          <p:cNvCxnSpPr>
            <a:cxnSpLocks/>
          </p:cNvCxnSpPr>
          <p:nvPr/>
        </p:nvCxnSpPr>
        <p:spPr>
          <a:xfrm flipV="1">
            <a:off x="395536" y="4562117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77F3AA-C56C-4961-917C-1F6506CA7859}"/>
              </a:ext>
            </a:extLst>
          </p:cNvPr>
          <p:cNvSpPr txBox="1"/>
          <p:nvPr/>
        </p:nvSpPr>
        <p:spPr>
          <a:xfrm>
            <a:off x="3070336" y="488347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타투제거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35C45-9426-AAB9-EEE0-C0948234B9D5}"/>
              </a:ext>
            </a:extLst>
          </p:cNvPr>
          <p:cNvSpPr/>
          <p:nvPr/>
        </p:nvSpPr>
        <p:spPr>
          <a:xfrm>
            <a:off x="400788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F6C9D6-3A57-C334-FD64-25E587D3F465}"/>
              </a:ext>
            </a:extLst>
          </p:cNvPr>
          <p:cNvCxnSpPr>
            <a:cxnSpLocks/>
          </p:cNvCxnSpPr>
          <p:nvPr/>
        </p:nvCxnSpPr>
        <p:spPr>
          <a:xfrm>
            <a:off x="400788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0D3506-9854-0C43-A791-6B419A127A9A}"/>
              </a:ext>
            </a:extLst>
          </p:cNvPr>
          <p:cNvCxnSpPr>
            <a:cxnSpLocks/>
          </p:cNvCxnSpPr>
          <p:nvPr/>
        </p:nvCxnSpPr>
        <p:spPr>
          <a:xfrm flipV="1">
            <a:off x="395536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70DD41-1FA0-C850-8D86-86F68014D074}"/>
              </a:ext>
            </a:extLst>
          </p:cNvPr>
          <p:cNvSpPr txBox="1"/>
          <p:nvPr/>
        </p:nvSpPr>
        <p:spPr>
          <a:xfrm>
            <a:off x="3070336" y="598454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타투정보</a:t>
            </a:r>
            <a:r>
              <a:rPr lang="ko-KR" altLang="en-US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6B171F-787E-F132-E529-4BC20A909F9C}"/>
              </a:ext>
            </a:extLst>
          </p:cNvPr>
          <p:cNvSpPr/>
          <p:nvPr/>
        </p:nvSpPr>
        <p:spPr>
          <a:xfrm>
            <a:off x="4746770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80AF7E-3392-692F-7C86-5651B4851765}"/>
              </a:ext>
            </a:extLst>
          </p:cNvPr>
          <p:cNvCxnSpPr>
            <a:cxnSpLocks/>
          </p:cNvCxnSpPr>
          <p:nvPr/>
        </p:nvCxnSpPr>
        <p:spPr>
          <a:xfrm>
            <a:off x="4746770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97D0C1-DF2A-4914-25F0-92B85F8B1E3F}"/>
              </a:ext>
            </a:extLst>
          </p:cNvPr>
          <p:cNvCxnSpPr>
            <a:cxnSpLocks/>
          </p:cNvCxnSpPr>
          <p:nvPr/>
        </p:nvCxnSpPr>
        <p:spPr>
          <a:xfrm flipV="1">
            <a:off x="4741518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EE9CB6-9CE2-CC13-052E-D37CFE1D50C9}"/>
              </a:ext>
            </a:extLst>
          </p:cNvPr>
          <p:cNvSpPr txBox="1"/>
          <p:nvPr/>
        </p:nvSpPr>
        <p:spPr>
          <a:xfrm>
            <a:off x="7416318" y="598454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타투이력</a:t>
            </a:r>
            <a:r>
              <a:rPr lang="ko-KR" altLang="en-US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14418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C5BD8-C2EB-2226-A354-4DBA6B3F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기능별 상세페이지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39EEB1-55EC-7768-FD87-4EFC9E01E8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A7AD1D-3D45-4059-2A5C-1FE06DA18F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777CE0-D4CD-F3CA-53BD-AFB9E2A04275}"/>
              </a:ext>
            </a:extLst>
          </p:cNvPr>
          <p:cNvSpPr/>
          <p:nvPr/>
        </p:nvSpPr>
        <p:spPr>
          <a:xfrm>
            <a:off x="2744688" y="294342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86D8C-09FF-B398-88C2-98C3F75FF8F2}"/>
              </a:ext>
            </a:extLst>
          </p:cNvPr>
          <p:cNvSpPr txBox="1"/>
          <p:nvPr/>
        </p:nvSpPr>
        <p:spPr>
          <a:xfrm>
            <a:off x="872480" y="290277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TID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B19764-8ECD-E3F6-0193-DA05E72FAA7A}"/>
              </a:ext>
            </a:extLst>
          </p:cNvPr>
          <p:cNvSpPr/>
          <p:nvPr/>
        </p:nvSpPr>
        <p:spPr>
          <a:xfrm>
            <a:off x="2744688" y="375291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A11C0-3976-A505-6EE1-959907FF77C8}"/>
              </a:ext>
            </a:extLst>
          </p:cNvPr>
          <p:cNvSpPr txBox="1"/>
          <p:nvPr/>
        </p:nvSpPr>
        <p:spPr>
          <a:xfrm>
            <a:off x="872480" y="3712261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824D2-2B87-1089-DC5A-B17E6D8E239E}"/>
              </a:ext>
            </a:extLst>
          </p:cNvPr>
          <p:cNvSpPr/>
          <p:nvPr/>
        </p:nvSpPr>
        <p:spPr>
          <a:xfrm>
            <a:off x="1805283" y="4606929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7C873B-0A41-4FE6-3D93-C6287CAD359A}"/>
              </a:ext>
            </a:extLst>
          </p:cNvPr>
          <p:cNvSpPr/>
          <p:nvPr/>
        </p:nvSpPr>
        <p:spPr>
          <a:xfrm>
            <a:off x="1016496" y="2132856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체인코드 연동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03D738-2772-47ED-4CAD-1C2322C1E473}"/>
              </a:ext>
            </a:extLst>
          </p:cNvPr>
          <p:cNvSpPr/>
          <p:nvPr/>
        </p:nvSpPr>
        <p:spPr>
          <a:xfrm>
            <a:off x="2744688" y="3340222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41524-7E4A-A9F3-CADF-C8C4D625E212}"/>
              </a:ext>
            </a:extLst>
          </p:cNvPr>
          <p:cNvSpPr txBox="1"/>
          <p:nvPr/>
        </p:nvSpPr>
        <p:spPr>
          <a:xfrm>
            <a:off x="872480" y="330751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B1A70-8408-E772-E898-3D8E726798D3}"/>
              </a:ext>
            </a:extLst>
          </p:cNvPr>
          <p:cNvSpPr txBox="1"/>
          <p:nvPr/>
        </p:nvSpPr>
        <p:spPr>
          <a:xfrm>
            <a:off x="5776432" y="255523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4E9D07-1DE1-1E89-B67A-F3735ED905F1}"/>
              </a:ext>
            </a:extLst>
          </p:cNvPr>
          <p:cNvCxnSpPr/>
          <p:nvPr/>
        </p:nvCxnSpPr>
        <p:spPr>
          <a:xfrm flipH="1">
            <a:off x="4572000" y="2753952"/>
            <a:ext cx="1197024" cy="3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5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D19D-3E8D-49B2-B28E-A96F2080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웹서버 </a:t>
            </a:r>
            <a:r>
              <a:rPr lang="en-US" altLang="ko-KR"/>
              <a:t>API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C9BA-C199-47B3-B1DC-FE030CB414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REST API</a:t>
            </a:r>
            <a:r>
              <a:rPr lang="ko-KR" altLang="en-US" dirty="0"/>
              <a:t>를 작성해봅시다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자산</a:t>
            </a:r>
            <a:r>
              <a:rPr lang="en-US" altLang="ko-KR" dirty="0"/>
              <a:t>, </a:t>
            </a:r>
            <a:r>
              <a:rPr lang="ko-KR" altLang="en-US" dirty="0"/>
              <a:t>블록체인이력을 만들어내는 행위들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/>
              <a:t>생성</a:t>
            </a:r>
            <a:r>
              <a:rPr lang="en-US" altLang="ko-KR" dirty="0"/>
              <a:t>, R-</a:t>
            </a:r>
            <a:r>
              <a:rPr lang="ko-KR" altLang="en-US" dirty="0"/>
              <a:t>조회</a:t>
            </a:r>
            <a:r>
              <a:rPr lang="en-US" altLang="ko-KR" dirty="0"/>
              <a:t>, U-</a:t>
            </a:r>
            <a:r>
              <a:rPr lang="ko-KR" altLang="en-US" dirty="0"/>
              <a:t>수정</a:t>
            </a:r>
            <a:r>
              <a:rPr lang="en-US" altLang="ko-KR" dirty="0"/>
              <a:t>, D-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263DE-D887-A74B-63D1-F4E439F8AC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C14EA48-CA29-4C36-B139-EA60147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132856"/>
            <a:ext cx="4940858" cy="221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E79BC-BEA8-49C8-B4B1-7FC969715E18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7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004AED-A87A-4C5A-AF5E-B1D010E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D79A3C-FE40-40C4-9A89-1C58822B4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content</a:t>
            </a:r>
          </a:p>
          <a:p>
            <a:pPr lvl="1"/>
            <a:r>
              <a:rPr lang="en-US" altLang="ko-KR" dirty="0">
                <a:latin typeface="+mj-lt"/>
              </a:rPr>
              <a:t>url: /art</a:t>
            </a:r>
          </a:p>
          <a:p>
            <a:r>
              <a:rPr lang="ko-KR" altLang="en-US" dirty="0">
                <a:latin typeface="+mj-lt"/>
              </a:rPr>
              <a:t>생성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POST   ( 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 ) </a:t>
            </a:r>
            <a:r>
              <a:rPr lang="ko-KR" altLang="en-US" dirty="0">
                <a:latin typeface="+mj-lt"/>
              </a:rPr>
              <a:t> 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   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fabart</a:t>
            </a:r>
            <a:r>
              <a:rPr lang="en-US" altLang="ko-KR" dirty="0">
                <a:latin typeface="+mj-lt"/>
              </a:rPr>
              <a:t> submit transaction ( “</a:t>
            </a:r>
            <a:r>
              <a:rPr lang="en-US" altLang="ko-KR" dirty="0" err="1">
                <a:latin typeface="+mj-lt"/>
              </a:rPr>
              <a:t>MintDigiCon</a:t>
            </a:r>
            <a:r>
              <a:rPr lang="en-US" altLang="ko-KR" dirty="0">
                <a:latin typeface="+mj-lt"/>
              </a:rPr>
              <a:t>”,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 </a:t>
            </a:r>
            <a:r>
              <a:rPr lang="ko-KR" altLang="en-US" dirty="0">
                <a:latin typeface="+mj-lt"/>
              </a:rPr>
              <a:t>크롬에게 </a:t>
            </a:r>
            <a:r>
              <a:rPr lang="en-US" altLang="ko-KR" dirty="0">
                <a:latin typeface="+mj-lt"/>
              </a:rPr>
              <a:t>tx</a:t>
            </a:r>
            <a:r>
              <a:rPr lang="ko-KR" altLang="en-US" dirty="0">
                <a:latin typeface="+mj-lt"/>
              </a:rPr>
              <a:t>제출 </a:t>
            </a:r>
            <a:r>
              <a:rPr lang="ko-KR" altLang="en-US" dirty="0" err="1">
                <a:latin typeface="+mj-lt"/>
              </a:rPr>
              <a:t>결과보내주기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조회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GET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조회된 </a:t>
            </a:r>
            <a:r>
              <a:rPr lang="en-US" altLang="ko-KR" dirty="0">
                <a:latin typeface="+mj-lt"/>
              </a:rPr>
              <a:t>value JSON)</a:t>
            </a:r>
            <a:r>
              <a:rPr lang="ko-KR" altLang="en-US" dirty="0">
                <a:latin typeface="+mj-lt"/>
              </a:rPr>
              <a:t>실패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simpleasset</a:t>
            </a:r>
            <a:r>
              <a:rPr lang="en-US" altLang="ko-KR" dirty="0">
                <a:latin typeface="+mj-lt"/>
              </a:rPr>
              <a:t> evaluate transaction ( “</a:t>
            </a:r>
            <a:r>
              <a:rPr lang="en-US" altLang="ko-KR" dirty="0" err="1">
                <a:latin typeface="+mj-lt"/>
              </a:rPr>
              <a:t>getDigiCon</a:t>
            </a:r>
            <a:r>
              <a:rPr lang="en-US" altLang="ko-KR" dirty="0">
                <a:latin typeface="+mj-lt"/>
              </a:rPr>
              <a:t>”, key)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크롬에게  결과를 클라이언트에게 </a:t>
            </a:r>
            <a:r>
              <a:rPr lang="en-US" altLang="ko-KR" dirty="0">
                <a:latin typeface="+mj-lt"/>
              </a:rPr>
              <a:t>JSON</a:t>
            </a:r>
            <a:r>
              <a:rPr lang="ko-KR" altLang="en-US" dirty="0">
                <a:latin typeface="+mj-lt"/>
              </a:rPr>
              <a:t>형태로 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수정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전송 </a:t>
            </a:r>
            <a:r>
              <a:rPr lang="en-US" altLang="ko-KR" dirty="0">
                <a:latin typeface="+mj-lt"/>
              </a:rPr>
              <a:t>(transfer)</a:t>
            </a:r>
          </a:p>
          <a:p>
            <a:pPr lvl="1"/>
            <a:r>
              <a:rPr lang="en-US" altLang="ko-KR" dirty="0">
                <a:latin typeface="+mj-lt"/>
              </a:rPr>
              <a:t>PUT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old Owner, new Owner 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이력조회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Url</a:t>
            </a:r>
            <a:r>
              <a:rPr lang="en-US" altLang="ko-KR" dirty="0">
                <a:latin typeface="+mj-lt"/>
              </a:rPr>
              <a:t> : /history</a:t>
            </a:r>
          </a:p>
          <a:p>
            <a:pPr lvl="1"/>
            <a:r>
              <a:rPr lang="en-US" altLang="ko-KR" dirty="0">
                <a:latin typeface="+mj-lt"/>
              </a:rPr>
              <a:t>Get(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-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BDD4C6-1D4A-C16F-20B1-ED98190A35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2995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시나리오 작성하기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755592" cy="525114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선택한 항목을 기존 서비스 시나리오를 작성</a:t>
            </a:r>
            <a:endParaRPr lang="ko-KR" altLang="en-US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현재 가축의 혈통 인증은 종이 기반의 문서나 중앙화된 데이터베이스를 활용</a:t>
            </a:r>
            <a:endParaRPr lang="en-US" altLang="ko-KR" sz="1700"/>
          </a:p>
          <a:p>
            <a:pPr marL="715963" lvl="2" indent="-173038">
              <a:lnSpc>
                <a:spcPct val="150000"/>
              </a:lnSpc>
              <a:defRPr/>
            </a:pPr>
            <a:r>
              <a:rPr lang="ko-KR" altLang="en-US" sz="1600"/>
              <a:t> </a:t>
            </a:r>
            <a:r>
              <a:rPr lang="en-US" altLang="ko-KR" sz="1400"/>
              <a:t>이러한 방식은 정보의 불투명성과 조작 가능성으로 신뢰성이 부족</a:t>
            </a:r>
            <a:endParaRPr lang="en-US" altLang="ko-KR" sz="1400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종이 기반 혈통 인증서</a:t>
            </a:r>
            <a:r>
              <a:rPr lang="ko-KR" altLang="en-US" sz="1700"/>
              <a:t>로</a:t>
            </a:r>
            <a:r>
              <a:rPr lang="en-US" altLang="ko-KR" sz="1700"/>
              <a:t> 소위 말하는 '종이 한 장의 신뢰'로 제한된 정보를 제공</a:t>
            </a:r>
            <a:endParaRPr lang="en-US" altLang="ko-KR" sz="1700"/>
          </a:p>
          <a:p>
            <a:pPr marL="715963" lvl="2" indent="-173038">
              <a:lnSpc>
                <a:spcPct val="150000"/>
              </a:lnSpc>
              <a:defRPr/>
            </a:pPr>
            <a:r>
              <a:rPr lang="en-US" altLang="ko-KR" sz="1400"/>
              <a:t>중앙화된 데이터베이스는 해킹이나 데이터 조작 위험이 있으며, 정보의 투명성이 부족</a:t>
            </a:r>
            <a:endParaRPr lang="en-US" altLang="ko-KR" sz="1400"/>
          </a:p>
          <a:p>
            <a:pPr marL="542925" lvl="2" indent="0">
              <a:lnSpc>
                <a:spcPct val="100000"/>
              </a:lnSpc>
              <a:buNone/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/>
              <a:t>블록체인이 적용이 되었을 때의 추가 시나리오를 작성</a:t>
            </a:r>
            <a:endParaRPr lang="ko-KR" altLang="en-US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불투명한 문서와 중앙화된 데이터베이스의 문제를 해결</a:t>
            </a:r>
            <a:endParaRPr lang="ko-KR" altLang="en-US" sz="1700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안전하고 투명한 정보 관리로 신뢰성을 확보</a:t>
            </a:r>
            <a:endParaRPr lang="ko-KR" altLang="en-US" sz="1700"/>
          </a:p>
          <a:p>
            <a:pPr marL="875925" lvl="2" indent="-33300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400"/>
          </a:p>
          <a:p>
            <a:pPr marL="271462" lvl="1" indent="0">
              <a:lnSpc>
                <a:spcPct val="150000"/>
              </a:lnSpc>
              <a:buNone/>
              <a:defRPr/>
            </a:pP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dirty="0"/>
              <a:t>작성된 시나리오를 기반으로</a:t>
            </a:r>
            <a:r>
              <a:rPr lang="en-US" altLang="ko-KR" dirty="0"/>
              <a:t> </a:t>
            </a:r>
            <a:r>
              <a:rPr lang="ko-KR" altLang="en-US" dirty="0"/>
              <a:t>기획 블록체인 개요를 작성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주제</a:t>
            </a:r>
            <a:r>
              <a:rPr lang="en-US" altLang="ko-KR" sz="1700" dirty="0"/>
              <a:t>:</a:t>
            </a:r>
            <a:r>
              <a:rPr lang="ko-KR" altLang="en-US" sz="1700" dirty="0"/>
              <a:t> 가축의 혈통 보증서 서비스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기존 서비스: 전통적인 혈통 인증 방식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종이 기반 또는 </a:t>
            </a:r>
            <a:r>
              <a:rPr lang="ko-KR" altLang="en-US" sz="1300" dirty="0" err="1"/>
              <a:t>중앙화된</a:t>
            </a:r>
            <a:r>
              <a:rPr lang="ko-KR" altLang="en-US" sz="1300" dirty="0"/>
              <a:t> 데이터베이스를 통한 혈통 인증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블록체인이 적용되었을 때의 장점 및 시너지 효과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블록체인의 분산된 데이터베이스로 가축 정보의 무결성을 보장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변경 불가능한 블록 기록으로 신뢰성 확보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탈중앙화로 인한 해킹 및 고장 저항성 강화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가축 정보의 안전한 보관과 효과적인 관리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부모 정보 추적으로 근친교배 방지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건강하고 다양한 유전자 풀을 유지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생산자는 제품 출처와 품질을 블록체인을 통해 입증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소비자는 실시간 가축 정보 확인으로 높은 농산물 신뢰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적용기술: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Client: React(</a:t>
            </a:r>
            <a:r>
              <a:rPr lang="en-US" altLang="ko-KR" sz="1300" dirty="0" err="1"/>
              <a:t>v.18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Server: </a:t>
            </a:r>
            <a:r>
              <a:rPr lang="en-US" altLang="ko-KR" sz="1300" dirty="0" err="1"/>
              <a:t>NestJS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v.9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Network: Hyperledger Fabric(</a:t>
            </a:r>
            <a:r>
              <a:rPr lang="en-US" altLang="ko-KR" sz="1300" dirty="0" err="1"/>
              <a:t>v.2.2</a:t>
            </a:r>
            <a:r>
              <a:rPr lang="en-US" altLang="ko-KR" sz="1300" dirty="0"/>
              <a:t>)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endParaRPr lang="ko-KR" altLang="en-US" sz="13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블록체인과 이슈가 가지는 시너지 효과를 정리해 봅니다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80" name="">
            <a:hlinkClick r:id="rId2" tooltip="출처: https://brunch.co.kr/@6gram/13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926" y="2130778"/>
            <a:ext cx="3562358" cy="1941441"/>
          </a:xfrm>
          <a:prstGeom prst="rect">
            <a:avLst/>
          </a:prstGeom>
        </p:spPr>
      </p:pic>
      <p:sp>
        <p:nvSpPr>
          <p:cNvPr id="81" name=""/>
          <p:cNvSpPr txBox="1"/>
          <p:nvPr/>
        </p:nvSpPr>
        <p:spPr>
          <a:xfrm>
            <a:off x="678212" y="4068409"/>
            <a:ext cx="3565225" cy="2434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en-US" sz="1000" b="1">
                <a:hlinkClick r:id="rId2"/>
              </a:rPr>
              <a:t>https://brunch.co.kr/@6gram/13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  <a:endParaRPr lang="en-US" altLang="ko-KR" sz="1000" b="1"/>
          </a:p>
        </p:txBody>
      </p:sp>
      <p:sp>
        <p:nvSpPr>
          <p:cNvPr id="82" name=""/>
          <p:cNvSpPr txBox="1"/>
          <p:nvPr/>
        </p:nvSpPr>
        <p:spPr>
          <a:xfrm>
            <a:off x="241652" y="4967992"/>
            <a:ext cx="8660694" cy="1575894"/>
          </a:xfrm>
          <a:prstGeom prst="rect">
            <a:avLst/>
          </a:prstGeom>
        </p:spPr>
        <p:txBody>
          <a:bodyPr wrap="square">
            <a:spAutoFit/>
          </a:bodyPr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/>
              <a:t>축산물 이력을 추적하여 소비자는 선호하는 농장을 확보</a:t>
            </a:r>
            <a:endParaRPr lang="ko-KR" altLang="en-US" b="1"/>
          </a:p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/>
              <a:t>가축의 거래금을 가상화폐를 이용하여 돈이 입금되는 시간을 단축</a:t>
            </a: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en-US" altLang="ko-KR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1175" y="1998249"/>
            <a:ext cx="3484468" cy="2301464"/>
          </a:xfrm>
          <a:prstGeom prst="rect">
            <a:avLst/>
          </a:prstGeom>
        </p:spPr>
      </p:pic>
      <p:sp>
        <p:nvSpPr>
          <p:cNvPr id="84" name=""/>
          <p:cNvSpPr txBox="1"/>
          <p:nvPr/>
        </p:nvSpPr>
        <p:spPr>
          <a:xfrm>
            <a:off x="4840989" y="4297714"/>
            <a:ext cx="3565225" cy="2438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ko-KR" sz="1000" b="1">
                <a:hlinkClick r:id="rId5"/>
              </a:rPr>
              <a:t>https://www.yna.co.kr/view/AKR20181120055200030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53FB-27A8-49B6-B947-727EFB30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8390-54D2-4AF0-8F63-C46A3BCD19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/>
              <a:t>서비스 프로세스를 분석하여 도식화 해봅시다</a:t>
            </a:r>
            <a:r>
              <a:rPr lang="en-US" altLang="ko-KR"/>
              <a:t>. -&gt; </a:t>
            </a:r>
            <a:r>
              <a:rPr lang="ko-KR" altLang="en-US"/>
              <a:t>체인코드설계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심플한 </a:t>
            </a:r>
            <a:r>
              <a:rPr lang="en-US" altLang="ko-KR"/>
              <a:t>UI</a:t>
            </a:r>
            <a:r>
              <a:rPr lang="ko-KR" altLang="en-US"/>
              <a:t>를 작성해 봅시다</a:t>
            </a:r>
            <a:r>
              <a:rPr lang="en-US" altLang="ko-KR"/>
              <a:t>. -&gt; </a:t>
            </a:r>
            <a:r>
              <a:rPr lang="ko-KR" altLang="en-US"/>
              <a:t>웹서비스 프로토타입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999CE-4F0B-EEAC-1F7B-D36C8D94DF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65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0076-6A1D-4C80-8AE8-69B9A2F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심플</a:t>
            </a:r>
            <a:r>
              <a:rPr lang="ko-KR" altLang="en-US" dirty="0"/>
              <a:t> 프로젝트 기획서 목차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7E16-315A-4E02-B71E-846D09B9C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간단한 목차를 작성해 봅시다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개요 </a:t>
            </a:r>
            <a:r>
              <a:rPr lang="en-US" altLang="ko-KR"/>
              <a:t>- </a:t>
            </a:r>
            <a:r>
              <a:rPr lang="ko-KR" altLang="en-US"/>
              <a:t>심플기획서</a:t>
            </a:r>
            <a:endParaRPr lang="en-US" altLang="ko-KR"/>
          </a:p>
          <a:p>
            <a:pPr lvl="1"/>
            <a:r>
              <a:rPr lang="en-US" altLang="ko-KR"/>
              <a:t>why blockchain</a:t>
            </a:r>
          </a:p>
          <a:p>
            <a:pPr lvl="1"/>
            <a:r>
              <a:rPr lang="ko-KR" altLang="en-US"/>
              <a:t>시나리오</a:t>
            </a:r>
            <a:endParaRPr lang="en-US" altLang="ko-KR"/>
          </a:p>
          <a:p>
            <a:pPr lvl="1"/>
            <a:r>
              <a:rPr lang="ko-KR" altLang="en-US"/>
              <a:t>비지니스프로세스</a:t>
            </a:r>
            <a:endParaRPr lang="en-US" altLang="ko-KR"/>
          </a:p>
          <a:p>
            <a:pPr lvl="1"/>
            <a:r>
              <a:rPr lang="ko-KR" altLang="en-US"/>
              <a:t>예상 프로토타입 </a:t>
            </a:r>
            <a:r>
              <a:rPr lang="en-US" altLang="ko-KR"/>
              <a:t>UI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설계</a:t>
            </a:r>
            <a:endParaRPr lang="en-US" altLang="ko-KR"/>
          </a:p>
          <a:p>
            <a:pPr lvl="2"/>
            <a:r>
              <a:rPr lang="ko-KR" altLang="en-US"/>
              <a:t>네트워크</a:t>
            </a:r>
            <a:endParaRPr lang="en-US" altLang="ko-KR"/>
          </a:p>
          <a:p>
            <a:pPr lvl="2"/>
            <a:r>
              <a:rPr lang="ko-KR" altLang="en-US"/>
              <a:t>체인코드</a:t>
            </a:r>
            <a:endParaRPr lang="en-US" altLang="ko-KR"/>
          </a:p>
          <a:p>
            <a:pPr lvl="2"/>
            <a:r>
              <a:rPr lang="ko-KR" altLang="en-US"/>
              <a:t>웹서비스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43ACD-49F6-9EE9-E8E6-1FBEDE95A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42B5-C3C6-4B18-829E-E120E484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심플프로젝트 설계파트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B7CB4-7E10-47EC-93EA-5AAF9C926A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네트워크 설계 </a:t>
            </a:r>
            <a:r>
              <a:rPr lang="en-US" altLang="ko-KR"/>
              <a:t>– </a:t>
            </a:r>
            <a:r>
              <a:rPr lang="ko-KR" altLang="en-US"/>
              <a:t>컨소시엄 구성 </a:t>
            </a:r>
            <a:r>
              <a:rPr lang="en-US" altLang="ko-KR"/>
              <a:t>Fabric - (2~4</a:t>
            </a:r>
            <a:r>
              <a:rPr lang="ko-KR" altLang="en-US"/>
              <a:t>기관</a:t>
            </a:r>
            <a:r>
              <a:rPr lang="en-US" altLang="ko-KR"/>
              <a:t> </a:t>
            </a:r>
            <a:r>
              <a:rPr lang="ko-KR" altLang="en-US"/>
              <a:t>컨소시엄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Orderer </a:t>
            </a:r>
            <a:r>
              <a:rPr lang="ko-KR" altLang="en-US"/>
              <a:t>기관</a:t>
            </a:r>
            <a:endParaRPr lang="en-US" altLang="ko-KR"/>
          </a:p>
          <a:p>
            <a:pPr lvl="1"/>
            <a:r>
              <a:rPr lang="en-US" altLang="ko-KR"/>
              <a:t>Peer </a:t>
            </a:r>
            <a:r>
              <a:rPr lang="ko-KR" altLang="en-US"/>
              <a:t>기관</a:t>
            </a:r>
            <a:endParaRPr lang="en-US" altLang="ko-KR"/>
          </a:p>
          <a:p>
            <a:pPr lvl="1"/>
            <a:r>
              <a:rPr lang="en-US" altLang="ko-KR"/>
              <a:t>CA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인증서관리</a:t>
            </a:r>
            <a:r>
              <a:rPr lang="en-US" altLang="ko-KR"/>
              <a:t>, </a:t>
            </a:r>
            <a:r>
              <a:rPr lang="ko-KR" altLang="en-US"/>
              <a:t>지갑관리</a:t>
            </a:r>
            <a:endParaRPr lang="en-US" altLang="ko-KR"/>
          </a:p>
          <a:p>
            <a:pPr lvl="1"/>
            <a:r>
              <a:rPr lang="ko-KR" altLang="en-US"/>
              <a:t>채널</a:t>
            </a:r>
            <a:endParaRPr lang="en-US" altLang="ko-KR"/>
          </a:p>
          <a:p>
            <a:r>
              <a:rPr lang="ko-KR" altLang="en-US"/>
              <a:t>체인코드 설계</a:t>
            </a:r>
            <a:endParaRPr lang="en-US" altLang="ko-KR"/>
          </a:p>
          <a:p>
            <a:pPr lvl="1"/>
            <a:r>
              <a:rPr lang="ko-KR" altLang="en-US"/>
              <a:t>블록데이터 정의</a:t>
            </a:r>
            <a:r>
              <a:rPr lang="en-US" altLang="ko-KR"/>
              <a:t>, </a:t>
            </a:r>
            <a:r>
              <a:rPr lang="ko-KR" altLang="en-US"/>
              <a:t>인터페이스 정의</a:t>
            </a:r>
            <a:r>
              <a:rPr lang="en-US" altLang="ko-KR"/>
              <a:t>, </a:t>
            </a:r>
            <a:r>
              <a:rPr lang="ko-KR" altLang="en-US"/>
              <a:t>보증정책 </a:t>
            </a:r>
            <a:r>
              <a:rPr lang="en-US" altLang="ko-KR"/>
              <a:t>(</a:t>
            </a:r>
            <a:r>
              <a:rPr lang="ko-KR" altLang="en-US"/>
              <a:t>배포정보</a:t>
            </a:r>
            <a:r>
              <a:rPr lang="en-US" altLang="ko-KR"/>
              <a:t>)</a:t>
            </a:r>
          </a:p>
          <a:p>
            <a:r>
              <a:rPr lang="ko-KR" altLang="en-US"/>
              <a:t>웹서비스 설계 </a:t>
            </a:r>
            <a:r>
              <a:rPr lang="en-US" altLang="ko-KR"/>
              <a:t>- </a:t>
            </a:r>
            <a:r>
              <a:rPr lang="ko-KR" altLang="en-US"/>
              <a:t>프로토타입 </a:t>
            </a:r>
            <a:endParaRPr lang="en-US" altLang="ko-KR"/>
          </a:p>
          <a:p>
            <a:pPr lvl="1"/>
            <a:r>
              <a:rPr lang="ko-KR" altLang="en-US"/>
              <a:t>웹서버 </a:t>
            </a:r>
            <a:r>
              <a:rPr lang="en-US" altLang="ko-KR"/>
              <a:t>(nodejs)</a:t>
            </a:r>
          </a:p>
          <a:p>
            <a:pPr lvl="1"/>
            <a:r>
              <a:rPr lang="ko-KR" altLang="en-US"/>
              <a:t>웹클라이언트 </a:t>
            </a:r>
            <a:r>
              <a:rPr lang="en-US" altLang="ko-KR"/>
              <a:t>(html, css, javascript) -&gt; UI/UX</a:t>
            </a:r>
          </a:p>
          <a:p>
            <a:pPr lvl="1"/>
            <a:r>
              <a:rPr lang="ko-KR" altLang="en-US"/>
              <a:t>웹서버</a:t>
            </a:r>
            <a:r>
              <a:rPr lang="en-US" altLang="ko-KR"/>
              <a:t>-</a:t>
            </a:r>
            <a:r>
              <a:rPr lang="ko-KR" altLang="en-US"/>
              <a:t>체인코드 연동</a:t>
            </a:r>
            <a:endParaRPr lang="en-US" altLang="ko-KR"/>
          </a:p>
          <a:p>
            <a:pPr lvl="1"/>
            <a:r>
              <a:rPr lang="ko-KR" altLang="en-US"/>
              <a:t>지갑관리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F499-458C-1815-ABA8-6E09BD8D77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7832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구조를 도식화 해보시오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네트워크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413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Org1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한국축산협회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457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Org3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농림축산검역본부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9373" y="2139706"/>
            <a:ext cx="2447094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Org2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가축혈통관리기관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0736" y="4416062"/>
            <a:ext cx="2865731" cy="760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Orderer</a:t>
            </a:r>
            <a:b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</a:b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기관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5689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ca_org1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894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7916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4680" y="4796417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85689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4232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2000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9161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2602" y="4526189"/>
            <a:ext cx="108813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ORDERER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9024" y="3340488"/>
            <a:ext cx="3198648" cy="76071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CattleHealthChannel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14784" y="3340488"/>
            <a:ext cx="3265759" cy="76071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CertificationChannel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133" y="542305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DOCKER ( cattle_health_network )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>
            <a:off x="1044133" y="581288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Ubuntu Server 20.04 LTS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248" y="366277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7051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248" y="310697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7054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1637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9051</a:t>
            </a: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3318468" y="268382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8054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62718" y="476099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7050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4128899" y="498699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9054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5173365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1" name="직사각형 30"/>
          <p:cNvSpPr/>
          <p:nvPr/>
        </p:nvSpPr>
        <p:spPr>
          <a:xfrm>
            <a:off x="7555819" y="3626787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7555819" y="271328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CEF3-4DCC-4F2C-ACBC-09509965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체인코드 설계서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FA198-1D49-4A91-869A-07E103731D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/>
              <a:t>체인코드 기능과 </a:t>
            </a:r>
            <a:r>
              <a:rPr lang="en-US" altLang="ko-KR"/>
              <a:t>World State</a:t>
            </a:r>
            <a:r>
              <a:rPr lang="ko-KR" altLang="en-US"/>
              <a:t>를 계획해보세요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D47517-DABF-1199-70A5-9FE822A49D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9E9176C-D89F-4C08-9252-D8D56F52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216944"/>
            <a:ext cx="3420814" cy="215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40A87-06A5-44C2-A3C6-1E5ADDFB4483}"/>
              </a:ext>
            </a:extLst>
          </p:cNvPr>
          <p:cNvSpPr txBox="1"/>
          <p:nvPr/>
        </p:nvSpPr>
        <p:spPr>
          <a:xfrm>
            <a:off x="5509046" y="17235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65892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838</ep:Words>
  <ep:PresentationFormat>화면 슬라이드 쇼(4:3)</ep:PresentationFormat>
  <ep:Paragraphs>178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주제 선택하기</vt:lpstr>
      <vt:lpstr>시나리오 작성하기</vt:lpstr>
      <vt:lpstr>심플 웹서비스 기능정의</vt:lpstr>
      <vt:lpstr>해봅시다</vt:lpstr>
      <vt:lpstr>codeTatoo 랜딩페이지 ( 프로토타입 )</vt:lpstr>
      <vt:lpstr>각 기능별 상세페이지</vt:lpstr>
      <vt:lpstr xml:space="preserve">심플 웹서버 API </vt:lpstr>
      <vt:lpstr>심플 네트워크 설계서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2023-11-06T05:39:27.000</dcterms:created>
  <dc:creator>최 광훈</dc:creator>
  <cp:lastModifiedBy>Tankp</cp:lastModifiedBy>
  <dcterms:modified xsi:type="dcterms:W3CDTF">2023-11-23T16:16:53.701</dcterms:modified>
  <cp:revision>31</cp:revision>
  <dc:title>주제 선택하기</dc:title>
  <cp:version>1000.0000.01</cp:version>
</cp:coreProperties>
</file>