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8" y="10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wm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9110-8551-9475-C84E-0A5070FE3D59}"/>
              </a:ext>
            </a:extLst>
          </p:cNvPr>
          <p:cNvSpPr/>
          <p:nvPr userDrawn="1"/>
        </p:nvSpPr>
        <p:spPr>
          <a:xfrm>
            <a:off x="-1" y="6527457"/>
            <a:ext cx="9143991" cy="3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2299-92B3-6219-8DAA-5AA8EDBD75A0}"/>
              </a:ext>
            </a:extLst>
          </p:cNvPr>
          <p:cNvSpPr/>
          <p:nvPr userDrawn="1"/>
        </p:nvSpPr>
        <p:spPr>
          <a:xfrm rot="10800000" flipV="1">
            <a:off x="0" y="0"/>
            <a:ext cx="9143991" cy="5073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11543-A3B1-8EA8-0CBB-3907AC280F94}"/>
              </a:ext>
            </a:extLst>
          </p:cNvPr>
          <p:cNvSpPr/>
          <p:nvPr userDrawn="1"/>
        </p:nvSpPr>
        <p:spPr>
          <a:xfrm rot="16200000" flipH="1">
            <a:off x="4268454" y="-3761118"/>
            <a:ext cx="607093" cy="9144000"/>
          </a:xfrm>
          <a:prstGeom prst="rect">
            <a:avLst/>
          </a:prstGeom>
          <a:solidFill>
            <a:srgbClr val="1F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7F24-57BF-C21C-D331-5CE4FD39F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0"/>
          <a:stretch/>
        </p:blipFill>
        <p:spPr>
          <a:xfrm rot="10800000">
            <a:off x="0" y="366080"/>
            <a:ext cx="8652682" cy="141506"/>
          </a:xfrm>
          <a:prstGeom prst="rect">
            <a:avLst/>
          </a:prstGeom>
        </p:spPr>
      </p:pic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892C9A4-AF1D-D9DC-CD7B-BECAF7E5ABF6}"/>
              </a:ext>
            </a:extLst>
          </p:cNvPr>
          <p:cNvSpPr/>
          <p:nvPr userDrawn="1"/>
        </p:nvSpPr>
        <p:spPr>
          <a:xfrm>
            <a:off x="64458" y="68382"/>
            <a:ext cx="9015084" cy="1046048"/>
          </a:xfrm>
          <a:custGeom>
            <a:avLst/>
            <a:gdLst>
              <a:gd name="connsiteX0" fmla="*/ 0 w 9696451"/>
              <a:gd name="connsiteY0" fmla="*/ 997773 h 1089213"/>
              <a:gd name="connsiteX1" fmla="*/ 0 w 9696451"/>
              <a:gd name="connsiteY1" fmla="*/ 106961 h 1089213"/>
              <a:gd name="connsiteX2" fmla="*/ 106961 w 9696451"/>
              <a:gd name="connsiteY2" fmla="*/ 0 h 1089213"/>
              <a:gd name="connsiteX3" fmla="*/ 9589490 w 9696451"/>
              <a:gd name="connsiteY3" fmla="*/ 0 h 1089213"/>
              <a:gd name="connsiteX4" fmla="*/ 9696451 w 9696451"/>
              <a:gd name="connsiteY4" fmla="*/ 106961 h 1089213"/>
              <a:gd name="connsiteX5" fmla="*/ 9696451 w 9696451"/>
              <a:gd name="connsiteY5" fmla="*/ 997773 h 1089213"/>
              <a:gd name="connsiteX6" fmla="*/ 91440 w 9696451"/>
              <a:gd name="connsiteY6" fmla="*/ 1089213 h 1089213"/>
              <a:gd name="connsiteX0" fmla="*/ 0 w 9696451"/>
              <a:gd name="connsiteY0" fmla="*/ 997773 h 997773"/>
              <a:gd name="connsiteX1" fmla="*/ 0 w 9696451"/>
              <a:gd name="connsiteY1" fmla="*/ 106961 h 997773"/>
              <a:gd name="connsiteX2" fmla="*/ 106961 w 9696451"/>
              <a:gd name="connsiteY2" fmla="*/ 0 h 997773"/>
              <a:gd name="connsiteX3" fmla="*/ 9589490 w 9696451"/>
              <a:gd name="connsiteY3" fmla="*/ 0 h 997773"/>
              <a:gd name="connsiteX4" fmla="*/ 9696451 w 9696451"/>
              <a:gd name="connsiteY4" fmla="*/ 106961 h 997773"/>
              <a:gd name="connsiteX5" fmla="*/ 9696451 w 9696451"/>
              <a:gd name="connsiteY5" fmla="*/ 997773 h 9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6451" h="997773">
                <a:moveTo>
                  <a:pt x="0" y="997773"/>
                </a:moveTo>
                <a:lnTo>
                  <a:pt x="0" y="106961"/>
                </a:lnTo>
                <a:cubicBezTo>
                  <a:pt x="0" y="47888"/>
                  <a:pt x="47888" y="0"/>
                  <a:pt x="106961" y="0"/>
                </a:cubicBezTo>
                <a:lnTo>
                  <a:pt x="9589490" y="0"/>
                </a:lnTo>
                <a:cubicBezTo>
                  <a:pt x="9648563" y="0"/>
                  <a:pt x="9696451" y="47888"/>
                  <a:pt x="9696451" y="106961"/>
                </a:cubicBezTo>
                <a:lnTo>
                  <a:pt x="9696451" y="997773"/>
                </a:lnTo>
              </a:path>
            </a:pathLst>
          </a:custGeom>
          <a:noFill/>
          <a:ln w="12700">
            <a:gradFill>
              <a:gsLst>
                <a:gs pos="0">
                  <a:srgbClr val="0788A6"/>
                </a:gs>
                <a:gs pos="100000">
                  <a:srgbClr val="18488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" name="Picture 11" descr="한국표준협회 로고-칼라">
            <a:extLst>
              <a:ext uri="{FF2B5EF4-FFF2-40B4-BE49-F238E27FC236}">
                <a16:creationId xmlns:a16="http://schemas.microsoft.com/office/drawing/2014/main" id="{DAE7C333-BD94-73A9-8F40-B790C0B3D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3" y="6645908"/>
            <a:ext cx="1037476" cy="12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ECEEFE9-ED8C-1CDF-E82E-8EDD785AF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0543"/>
            <a:ext cx="1928057" cy="3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1C30-16BE-AC75-1177-97B0E90B6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10" y="6547561"/>
            <a:ext cx="1023994" cy="28429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2627784" y="6641983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19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b="1" kern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8955"/>
            <a:ext cx="8424863" cy="525114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1" hangingPunct="1">
              <a:lnSpc>
                <a:spcPct val="100000"/>
              </a:lnSpc>
              <a:buFontTx/>
              <a:buBlip>
                <a:blip r:embed="rId6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44500" indent="-173038" algn="l" defTabSz="914400" rtl="0" eaLnBrk="1" latinLnBrk="0" hangingPunct="1">
              <a:spcAft>
                <a:spcPts val="0"/>
              </a:spcAft>
              <a:buFont typeface="Arial" pitchFamily="34" charset="0"/>
              <a:buChar char="•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715963" indent="-180975">
              <a:buFont typeface="Wingdings" panose="05000000000000000000" pitchFamily="2" charset="2"/>
              <a:buChar char="§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630F22CA-5FB0-8175-E056-FAA9F49BF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43" y="129259"/>
            <a:ext cx="6892372" cy="2616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1pPr>
            <a:lvl2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0" algn="l" defTabSz="914400" rtl="0" eaLnBrk="1" latinLnBrk="1" hangingPunct="1">
              <a:def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algn="l"/>
            <a:r>
              <a:rPr lang="en-US" altLang="ko-KR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1.*</a:t>
            </a:r>
            <a:r>
              <a: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주요 상세 내용</a:t>
            </a:r>
            <a:endParaRPr lang="en-US" altLang="ko-KR" sz="1100" b="1" kern="0" spc="-30" baseline="0" dirty="0">
              <a:ln>
                <a:solidFill>
                  <a:srgbClr val="183B6B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itchFamily="18" charset="-127"/>
              <a:ea typeface="KoPub돋움체 Mediu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86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brunch.co.kr/@6gram/13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hyperlink" Target="https://www.yna.co.kr/view/AKR20181120055200030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관심 있는 블록체인 서비스 주제 </a:t>
            </a:r>
            <a:r>
              <a:rPr lang="en-US" altLang="ko-KR"/>
              <a:t>3</a:t>
            </a:r>
            <a:r>
              <a:rPr lang="ko-KR" altLang="en-US"/>
              <a:t>가지를 리스트업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가축(소, 돼지, 염소 등)의 혈통 보증서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직원 스케줄 기반의 초과수당 영수증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병원 진료 기록 및 처방기록 서비스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서비스 주제 중 기획해보고 싶은 영역 하나를 선택</a:t>
            </a:r>
          </a:p>
          <a:p>
            <a:pPr marL="444500" lvl="1" indent="-173038">
              <a:lnSpc>
                <a:spcPct val="100000"/>
              </a:lnSpc>
              <a:defRPr/>
            </a:pPr>
            <a:r>
              <a:rPr lang="ko-KR" altLang="en-US"/>
              <a:t>가축(소)의 혈통 보증서 서비스 선정</a:t>
            </a:r>
            <a:endParaRPr lang="ko-KR" altLang="en-US" sz="16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확인할 수 있는 인증서를 종이 형태로 인쇄하여 사용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종이로 된 서류는 번거로우며, 신뢰성과 투명성이 부족하다는 문제점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블록체인을 도입한 디지털 서비스를 활용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안전하게 기록하고 관리하는 것이 가능한 서비스를 구축</a:t>
            </a: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심플프로젝트 설계파트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00380"/>
            <a:ext cx="8424863" cy="525114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/>
              <a:t>네트워크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Orderer와 각 기관 간의 통신 채널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Breeder와 프로세서</a:t>
            </a:r>
            <a:r>
              <a:rPr lang="ko-KR" altLang="en-US"/>
              <a:t> </a:t>
            </a:r>
            <a:r>
              <a:rPr lang="en-US" altLang="ko-KR"/>
              <a:t>간의 가축 거래 및 혈통 정보 공유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블록체인 데이터 저장 및 업데이트</a:t>
            </a:r>
            <a:endParaRPr lang="en-US" altLang="ko-KR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체인코드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가축 정보 등록, 업데이트, 소유권 이전 등의 기능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혈통 정보 관리 및 거래 처리</a:t>
            </a:r>
            <a:endParaRPr lang="ko-KR" altLang="en-US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웹서비스 설계 </a:t>
            </a:r>
            <a:r>
              <a:rPr lang="en-US" altLang="ko-KR"/>
              <a:t>- </a:t>
            </a:r>
            <a:r>
              <a:rPr lang="ko-KR" altLang="en-US"/>
              <a:t>프로토타입 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체인코드</a:t>
            </a:r>
            <a:r>
              <a:rPr lang="en-US" altLang="ko-KR"/>
              <a:t>: 웹 서버와 블록체인 네트워크 간의 통합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클라이언트</a:t>
            </a:r>
            <a:r>
              <a:rPr lang="en-US" altLang="ko-KR"/>
              <a:t>(React): 사용자 인터페이스</a:t>
            </a:r>
            <a:r>
              <a:rPr lang="ko-KR" altLang="en-US"/>
              <a:t>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서버</a:t>
            </a:r>
            <a:r>
              <a:rPr lang="en-US" altLang="ko-KR"/>
              <a:t>(NestJS)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블록체인 네트워크와 상호 작용하는 서버 역할 수행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지갑 관리 </a:t>
            </a:r>
            <a:r>
              <a:rPr lang="en-US" altLang="ko-KR"/>
              <a:t>: 사용자의 가축 혈통 정보 및 거래 내역 관리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구조 도식화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네트워크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413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Org1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한국축산협회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457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Org3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농림축산검역본부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9373" y="2139706"/>
            <a:ext cx="2447094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Org2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가축혈통관리기관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736" y="4416062"/>
            <a:ext cx="2865731" cy="760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Orderer</a:t>
            </a:r>
            <a:b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</a:b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기관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5689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ca_org1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894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916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4680" y="4796417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5689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4232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2000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9161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2602" y="4526189"/>
            <a:ext cx="108813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ORDERER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9024" y="3340488"/>
            <a:ext cx="3198648" cy="76071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CattleHealthChannel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4784" y="3340488"/>
            <a:ext cx="3265759" cy="76071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CertificationChannel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133" y="542305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DOCKER ( cattle_health )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1044133" y="581288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Ubuntu Server 20.04 LTS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248" y="366277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7051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248" y="310697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7054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1637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9051</a:t>
            </a: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3318468" y="268382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8054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62718" y="476099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7050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4128899" y="498699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9054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5173365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1" name="직사각형 30"/>
          <p:cNvSpPr/>
          <p:nvPr/>
        </p:nvSpPr>
        <p:spPr>
          <a:xfrm>
            <a:off x="7555819" y="3626787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7555819" y="271328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4483806" y="1907645"/>
            <a:ext cx="3717396" cy="2469444"/>
          </a:xfrm>
          <a:prstGeom prst="roundRect">
            <a:avLst>
              <a:gd name="adj" fmla="val 651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05298" y="1563687"/>
            <a:ext cx="1128888" cy="3584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v1.1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웹서비스 기능정의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기능을 리스트업 해봅시다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5" name="그림 4" descr="텍스트, 영수증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029" y="2471827"/>
            <a:ext cx="2966345" cy="3139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027" y="1940277"/>
            <a:ext cx="4678296" cy="4370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11850" r="11850"/>
          <a:stretch>
            <a:fillRect/>
          </a:stretch>
        </p:blipFill>
        <p:spPr>
          <a:xfrm>
            <a:off x="585710" y="1843263"/>
            <a:ext cx="3351290" cy="445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codeTatoo </a:t>
            </a:r>
            <a:r>
              <a:rPr lang="ko-KR" altLang="en-US"/>
              <a:t>랜딩페이지 </a:t>
            </a:r>
            <a:r>
              <a:rPr lang="en-US" altLang="ko-KR"/>
              <a:t>( </a:t>
            </a:r>
            <a:r>
              <a:rPr lang="ko-KR" altLang="en-US"/>
              <a:t>프로토타입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989625"/>
            <a:ext cx="2664296" cy="11521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427984" y="980728"/>
            <a:ext cx="2664296" cy="944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984" y="980728"/>
            <a:ext cx="2659044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422732" y="980728"/>
            <a:ext cx="2669548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532" y="1302089"/>
            <a:ext cx="18140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바른고딕"/>
                <a:ea typeface="나눔바른고딕"/>
              </a:rPr>
              <a:t>인증서관련 영역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788" y="23281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0788" y="23281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95536" y="23281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0336" y="2649470"/>
            <a:ext cx="1069229" cy="358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타투등록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788" y="3461054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0788" y="3461054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95536" y="3461054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0336" y="3782415"/>
            <a:ext cx="1812179" cy="359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타투부작용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243" y="1381023"/>
            <a:ext cx="107142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타이틀부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788" y="4562117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0788" y="4562117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95536" y="4562117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0336" y="4883478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타투제거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788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0788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95536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0336" y="5984541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타투정보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46770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46770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41518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6318" y="5984541"/>
            <a:ext cx="15905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타투이력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8251" y="2096852"/>
            <a:ext cx="3978132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각 기능별 상세페이지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44688" y="294342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80" y="2902771"/>
            <a:ext cx="6191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TID 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4688" y="375291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480" y="3712261"/>
            <a:ext cx="9525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params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05283" y="4606929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타투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6496" y="2132856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체인코드 연동 결과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688" y="3340222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480" y="3307516"/>
            <a:ext cx="581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CID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6432" y="2555237"/>
            <a:ext cx="8396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reg-tid</a:t>
            </a: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572000" y="2753952"/>
            <a:ext cx="1197024" cy="3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D19D-3E8D-49B2-B28E-A96F208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웹서버 </a:t>
            </a:r>
            <a:r>
              <a:rPr lang="en-US" altLang="ko-KR"/>
              <a:t>API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C9BA-C199-47B3-B1DC-FE030CB41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REST API</a:t>
            </a:r>
            <a:r>
              <a:rPr lang="ko-KR" altLang="en-US" dirty="0"/>
              <a:t>를 작성해봅시다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자산</a:t>
            </a:r>
            <a:r>
              <a:rPr lang="en-US" altLang="ko-KR" dirty="0"/>
              <a:t>, </a:t>
            </a:r>
            <a:r>
              <a:rPr lang="ko-KR" altLang="en-US" dirty="0"/>
              <a:t>블록체인이력을 만들어내는 행위들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/>
              <a:t>생성</a:t>
            </a:r>
            <a:r>
              <a:rPr lang="en-US" altLang="ko-KR" dirty="0"/>
              <a:t>, R-</a:t>
            </a:r>
            <a:r>
              <a:rPr lang="ko-KR" altLang="en-US" dirty="0"/>
              <a:t>조회</a:t>
            </a:r>
            <a:r>
              <a:rPr lang="en-US" altLang="ko-KR" dirty="0"/>
              <a:t>, U-</a:t>
            </a:r>
            <a:r>
              <a:rPr lang="ko-KR" altLang="en-US" dirty="0"/>
              <a:t>수정</a:t>
            </a:r>
            <a:r>
              <a:rPr lang="en-US" altLang="ko-KR" dirty="0"/>
              <a:t>, D-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263DE-D887-A74B-63D1-F4E439F8AC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C14EA48-CA29-4C36-B139-EA60147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940858" cy="221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79BC-BEA8-49C8-B4B1-7FC969715E18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004AED-A87A-4C5A-AF5E-B1D010E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79A3C-FE40-40C4-9A89-1C58822B4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content</a:t>
            </a:r>
          </a:p>
          <a:p>
            <a:pPr lvl="1"/>
            <a:r>
              <a:rPr lang="en-US" altLang="ko-KR" dirty="0">
                <a:latin typeface="+mj-lt"/>
              </a:rPr>
              <a:t>url: /art</a:t>
            </a:r>
          </a:p>
          <a:p>
            <a:r>
              <a:rPr lang="ko-KR" altLang="en-US" dirty="0">
                <a:latin typeface="+mj-lt"/>
              </a:rPr>
              <a:t>생성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POST   ( 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 ) </a:t>
            </a:r>
            <a:r>
              <a:rPr lang="ko-KR" altLang="en-US" dirty="0">
                <a:latin typeface="+mj-lt"/>
              </a:rPr>
              <a:t> 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fabart</a:t>
            </a:r>
            <a:r>
              <a:rPr lang="en-US" altLang="ko-KR" dirty="0">
                <a:latin typeface="+mj-lt"/>
              </a:rPr>
              <a:t> submit transaction ( “</a:t>
            </a:r>
            <a:r>
              <a:rPr lang="en-US" altLang="ko-KR" dirty="0" err="1">
                <a:latin typeface="+mj-lt"/>
              </a:rPr>
              <a:t>MintDigiCon</a:t>
            </a:r>
            <a:r>
              <a:rPr lang="en-US" altLang="ko-KR" dirty="0">
                <a:latin typeface="+mj-lt"/>
              </a:rPr>
              <a:t>”,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 </a:t>
            </a:r>
            <a:r>
              <a:rPr lang="ko-KR" altLang="en-US" dirty="0">
                <a:latin typeface="+mj-lt"/>
              </a:rPr>
              <a:t>크롬에게 </a:t>
            </a:r>
            <a:r>
              <a:rPr lang="en-US" altLang="ko-KR" dirty="0">
                <a:latin typeface="+mj-lt"/>
              </a:rPr>
              <a:t>tx</a:t>
            </a:r>
            <a:r>
              <a:rPr lang="ko-KR" altLang="en-US" dirty="0">
                <a:latin typeface="+mj-lt"/>
              </a:rPr>
              <a:t>제출 </a:t>
            </a:r>
            <a:r>
              <a:rPr lang="ko-KR" altLang="en-US" dirty="0" err="1">
                <a:latin typeface="+mj-lt"/>
              </a:rPr>
              <a:t>결과보내주기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조회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GET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조회된 </a:t>
            </a:r>
            <a:r>
              <a:rPr lang="en-US" altLang="ko-KR" dirty="0">
                <a:latin typeface="+mj-lt"/>
              </a:rPr>
              <a:t>value JSON)</a:t>
            </a:r>
            <a:r>
              <a:rPr lang="ko-KR" altLang="en-US" dirty="0">
                <a:latin typeface="+mj-lt"/>
              </a:rPr>
              <a:t>실패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simpleasset</a:t>
            </a:r>
            <a:r>
              <a:rPr lang="en-US" altLang="ko-KR" dirty="0">
                <a:latin typeface="+mj-lt"/>
              </a:rPr>
              <a:t> evaluate transaction ( “</a:t>
            </a:r>
            <a:r>
              <a:rPr lang="en-US" altLang="ko-KR" dirty="0" err="1">
                <a:latin typeface="+mj-lt"/>
              </a:rPr>
              <a:t>getDigiCon</a:t>
            </a:r>
            <a:r>
              <a:rPr lang="en-US" altLang="ko-KR" dirty="0">
                <a:latin typeface="+mj-lt"/>
              </a:rPr>
              <a:t>”, key)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크롬에게  결과를 클라이언트에게 </a:t>
            </a:r>
            <a:r>
              <a:rPr lang="en-US" altLang="ko-KR" dirty="0">
                <a:latin typeface="+mj-lt"/>
              </a:rPr>
              <a:t>JSON</a:t>
            </a:r>
            <a:r>
              <a:rPr lang="ko-KR" altLang="en-US" dirty="0">
                <a:latin typeface="+mj-lt"/>
              </a:rPr>
              <a:t>형태로 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수정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전송 </a:t>
            </a:r>
            <a:r>
              <a:rPr lang="en-US" altLang="ko-KR" dirty="0">
                <a:latin typeface="+mj-lt"/>
              </a:rPr>
              <a:t>(transfer)</a:t>
            </a:r>
          </a:p>
          <a:p>
            <a:pPr lvl="1"/>
            <a:r>
              <a:rPr lang="en-US" altLang="ko-KR" dirty="0">
                <a:latin typeface="+mj-lt"/>
              </a:rPr>
              <a:t>PUT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old Owner, new Owner 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이력조회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Url</a:t>
            </a:r>
            <a:r>
              <a:rPr lang="en-US" altLang="ko-KR" dirty="0">
                <a:latin typeface="+mj-lt"/>
              </a:rPr>
              <a:t> : /history</a:t>
            </a:r>
          </a:p>
          <a:p>
            <a:pPr lvl="1"/>
            <a:r>
              <a:rPr lang="en-US" altLang="ko-KR" dirty="0">
                <a:latin typeface="+mj-lt"/>
              </a:rPr>
              <a:t>Get(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-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BDD4C6-1D4A-C16F-20B1-ED98190A3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시나리오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755592" cy="525114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선택한 항목을 기존 서비스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현재 가축의 혈통 인증은 종이 기반의 문서나 중앙화된 데이터베이스를 활용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ko-KR" altLang="en-US" sz="1600"/>
              <a:t> </a:t>
            </a:r>
            <a:r>
              <a:rPr lang="en-US" altLang="ko-KR" sz="1400"/>
              <a:t>이러한 방식은 정보의 불투명성과 조작 가능성으로 신뢰성이 부족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종이 기반 혈통 인증서</a:t>
            </a:r>
            <a:r>
              <a:rPr lang="ko-KR" altLang="en-US" sz="1700"/>
              <a:t>로</a:t>
            </a:r>
            <a:r>
              <a:rPr lang="en-US" altLang="ko-KR" sz="1700"/>
              <a:t> 소위 말하는 '종이 한 장의 신뢰'로 제한된 정보를 제공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en-US" altLang="ko-KR" sz="1400"/>
              <a:t>중앙화된 데이터베이스는 해킹이나 데이터 조작 위험이 있으며, 정보의 투명성이 부족</a:t>
            </a:r>
          </a:p>
          <a:p>
            <a:pPr marL="542925" lvl="2" indent="0">
              <a:lnSpc>
                <a:spcPct val="100000"/>
              </a:lnSpc>
              <a:buNone/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/>
              <a:t>블록체인이 적용이 되었을 때의 추가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불투명한 문서와 중앙화된 데이터베이스의 문제를 해결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안전하고 투명한 정보 관리로 신뢰성을 확보</a:t>
            </a:r>
          </a:p>
          <a:p>
            <a:pPr marL="875925" lvl="2" indent="-33300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400"/>
          </a:p>
          <a:p>
            <a:pPr marL="271462" lvl="1" indent="0">
              <a:lnSpc>
                <a:spcPct val="150000"/>
              </a:lnSpc>
              <a:buNone/>
              <a:defRPr/>
            </a:pP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dirty="0"/>
              <a:t>작성된 시나리오를 기반으로</a:t>
            </a:r>
            <a:r>
              <a:rPr lang="en-US" altLang="ko-KR" dirty="0"/>
              <a:t> </a:t>
            </a:r>
            <a:r>
              <a:rPr lang="ko-KR" altLang="en-US" dirty="0"/>
              <a:t>기획 블록체인 개요를 작성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주제</a:t>
            </a:r>
            <a:r>
              <a:rPr lang="en-US" altLang="ko-KR" sz="1700" dirty="0"/>
              <a:t>:</a:t>
            </a:r>
            <a:r>
              <a:rPr lang="ko-KR" altLang="en-US" sz="1700" dirty="0"/>
              <a:t> 가축의 혈통 보증서 서비스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기존 서비스: 전통적인 혈통 인증 방식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종이 기반 또는 </a:t>
            </a:r>
            <a:r>
              <a:rPr lang="ko-KR" altLang="en-US" sz="1300" dirty="0" err="1"/>
              <a:t>중앙화된</a:t>
            </a:r>
            <a:r>
              <a:rPr lang="ko-KR" altLang="en-US" sz="1300" dirty="0"/>
              <a:t> 데이터베이스를 통한 혈통 인증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블록체인이 적용되었을 때의 장점 및 시너지 효과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블록체인의 분산된 데이터베이스로 가축 정보의 무결성을 보장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변경 불가능한 블록 기록으로 신뢰성 확보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탈중앙화로 인한 해킹 및 고장 저항성 강화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가축 정보의 안전한 보관과 효과적인 관리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부모 정보 추적으로 근친교배 방지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건강하고 다양한 유전자 풀을 유지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생산자는 제품 출처와 품질을 블록체인을 통해 입증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소비자는 실시간 가축 정보 확인으로 높은 농산물 신뢰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적용기술: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Client: React(</a:t>
            </a:r>
            <a:r>
              <a:rPr lang="en-US" altLang="ko-KR" sz="1300" dirty="0" err="1"/>
              <a:t>v.18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Server: </a:t>
            </a:r>
            <a:r>
              <a:rPr lang="en-US" altLang="ko-KR" sz="1300" dirty="0" err="1"/>
              <a:t>NestJS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v.9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Network: Hyperledger Fabric(</a:t>
            </a:r>
            <a:r>
              <a:rPr lang="en-US" altLang="ko-KR" sz="1300" dirty="0" err="1"/>
              <a:t>v.2.2</a:t>
            </a:r>
            <a:r>
              <a:rPr lang="en-US" altLang="ko-KR" sz="1300" dirty="0"/>
              <a:t>)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endParaRPr lang="ko-KR" altLang="en-US" sz="13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블록체인과 이슈가 가지는 시너지 효과를 정리해 봅니다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80" name="그림 79">
            <a:hlinkClick r:id="rId2" tooltip="출처: https://brunch.co.kr/@6gram/13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926" y="2130778"/>
            <a:ext cx="3562358" cy="194144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78212" y="4068409"/>
            <a:ext cx="3565225" cy="243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en-US" sz="1000" b="1">
                <a:hlinkClick r:id="rId2"/>
              </a:rPr>
              <a:t>https://brunch.co.kr/@6gram/13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1652" y="4967992"/>
            <a:ext cx="8660694" cy="157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축산물 이력을 추적하여 소비자는 선호하는 농장을 확보</a:t>
            </a:r>
          </a:p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가축의 거래금을 가상화폐를 이용하여 돈이 입금되는 시간을 단축</a:t>
            </a:r>
          </a:p>
          <a:p>
            <a:pPr marL="714240" lvl="1" indent="-257040">
              <a:buFont typeface="Arial"/>
              <a:buChar char="•"/>
              <a:defRPr/>
            </a:pP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en-US" altLang="ko-KR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175" y="1998249"/>
            <a:ext cx="3484468" cy="230146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840989" y="4297714"/>
            <a:ext cx="3565225" cy="24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5"/>
              </a:rPr>
              <a:t>https://www.yna.co.kr/view/AKR20181120055200030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서비스 프로세스를 분석하여 도식화</a:t>
            </a:r>
            <a:r>
              <a:rPr lang="en-US" altLang="ko-KR" dirty="0"/>
              <a:t> -&gt; </a:t>
            </a:r>
            <a:r>
              <a:rPr lang="ko-KR" altLang="en-US" dirty="0" err="1"/>
              <a:t>체인코드설계</a:t>
            </a:r>
            <a:endParaRPr lang="ko-KR" altLang="en-US" dirty="0"/>
          </a:p>
          <a:p>
            <a:pPr marL="0" lvl="0" indent="0">
              <a:buNone/>
              <a:defRPr/>
            </a:pPr>
            <a:endParaRPr lang="ko-KR" altLang="en-US" sz="8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가축정보 등록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가축의 정보(혈통, 생년월일, 성별</a:t>
            </a:r>
            <a:r>
              <a:rPr lang="en-US" altLang="ko-KR" sz="1400" dirty="0"/>
              <a:t>,</a:t>
            </a:r>
            <a:r>
              <a:rPr lang="ko-KR" altLang="en-US" sz="1400" dirty="0"/>
              <a:t> 소유자</a:t>
            </a:r>
            <a:r>
              <a:rPr lang="en-US" altLang="ko-KR" sz="1400" dirty="0"/>
              <a:t>,</a:t>
            </a:r>
            <a:r>
              <a:rPr lang="ko-KR" altLang="en-US" sz="1400" dirty="0"/>
              <a:t> 접종기록 등)를 등록</a:t>
            </a:r>
          </a:p>
          <a:p>
            <a:pPr lvl="2">
              <a:lnSpc>
                <a:spcPct val="100000"/>
              </a:lnSpc>
              <a:defRPr/>
            </a:pPr>
            <a:endParaRPr lang="ko-KR" altLang="en-US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사육 관리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가축의 접종 기록 및 성장 정보를 수정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 사육 이력 조회</a:t>
            </a:r>
          </a:p>
          <a:p>
            <a:pPr lvl="2">
              <a:lnSpc>
                <a:spcPct val="100000"/>
              </a:lnSpc>
              <a:defRPr/>
            </a:pPr>
            <a:endParaRPr lang="en-US" altLang="ko-KR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가축 거래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 판매를 신청하면 구매자가 구매를 요청</a:t>
            </a:r>
          </a:p>
          <a:p>
            <a:pPr lvl="1">
              <a:lnSpc>
                <a:spcPct val="100000"/>
              </a:lnSpc>
              <a:defRPr/>
            </a:pPr>
            <a:endParaRPr lang="ko-KR" altLang="en-US" sz="1400" dirty="0"/>
          </a:p>
          <a:p>
            <a:pPr marL="534988" lvl="2" indent="0">
              <a:buNone/>
              <a:defRPr/>
            </a:pPr>
            <a:endParaRPr lang="ko-KR" altLang="en-US" sz="1400" dirty="0"/>
          </a:p>
          <a:p>
            <a:pPr marL="271462" lvl="1" indent="0">
              <a:buNone/>
              <a:defRPr/>
            </a:pPr>
            <a:endParaRPr lang="ko-KR" altLang="en-US" sz="1400" dirty="0"/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심플한 </a:t>
            </a:r>
            <a:r>
              <a:rPr lang="en-US" altLang="ko-KR"/>
              <a:t>UI</a:t>
            </a:r>
            <a:r>
              <a:rPr lang="ko-KR" altLang="en-US"/>
              <a:t>를 작성해 봅시다</a:t>
            </a:r>
            <a:r>
              <a:rPr lang="en-US" altLang="ko-KR"/>
              <a:t>. -&gt; </a:t>
            </a:r>
            <a:r>
              <a:rPr lang="ko-KR" altLang="en-US"/>
              <a:t>웹서비스 프로토타입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3596557" y="2027998"/>
            <a:ext cx="4816849" cy="41134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관련 폴더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Login.jsx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로그인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및 회원가입 페이지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EditProfile.jsx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정보 수정 페이지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RegisterCattle.jsx : 가축 등록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EditCattleInfo.jsx : 가축 정보 수정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BreederCattleList.jsx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가축 목록 페이지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거래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ForSaleCattleList.jsx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판매 중인 가축 목록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SellRequest.jsx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판매 신청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BuyRequest.jsx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가축 구매 요청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TransactionComplete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.jsx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거래 완료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endParaRPr kumimoji="0" lang="ko-KR" altLang="en-US" sz="1400" b="0" i="0" u="none" strike="noStrike" kern="1200" cap="none" spc="0" normalizeH="0" baseline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solidFill>
                <a:schemeClr val="tx1"/>
              </a:solidFill>
              <a:latin typeface="KoPub돋움체 Bold"/>
              <a:ea typeface="KoPub돋움체 Bold"/>
              <a:cs typeface="+mn-cs"/>
            </a:endParaRPr>
          </a:p>
          <a:p>
            <a:pPr marL="534988" lvl="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271462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444500" lvl="1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400" y="3581400"/>
            <a:ext cx="0" cy="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6800" y="3733800"/>
            <a:ext cx="0" cy="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9200" y="3886200"/>
            <a:ext cx="0" cy="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441" y="1882554"/>
            <a:ext cx="1898330" cy="432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체인코드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0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/>
              <a:t>가축등록</a:t>
            </a:r>
            <a:endParaRPr lang="ko-KR" altLang="en-US"/>
          </a:p>
          <a:p>
            <a:pPr marL="444000" lvl="0" indent="-444000">
              <a:lnSpc>
                <a:spcPct val="150000"/>
              </a:lnSpc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사육 이력기록</a:t>
            </a:r>
            <a:r>
              <a:rPr lang="ko-KR" altLang="en-US"/>
              <a:t> 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접종기록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체중변화 기록</a:t>
            </a:r>
            <a:endParaRPr lang="ko-KR" altLang="en-US" sz="1500"/>
          </a:p>
          <a:p>
            <a:pPr lvl="1">
              <a:defRPr/>
            </a:pPr>
            <a:endParaRPr lang="en-US" altLang="ko-KR"/>
          </a:p>
          <a:p>
            <a:pPr marL="444000" lvl="0" indent="-444000"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거래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판매신청 </a:t>
            </a:r>
            <a:r>
              <a:rPr lang="en-US" altLang="ko-KR" sz="1500"/>
              <a:t>- </a:t>
            </a:r>
            <a:r>
              <a:rPr lang="ko-KR" altLang="en-US" sz="1500"/>
              <a:t>원하는가격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구매요청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/</a:t>
            </a:r>
            <a:r>
              <a:rPr lang="ko-KR" altLang="en-US" sz="1500"/>
              <a:t> 판매거절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구매완료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6516687" y="1731257"/>
            <a:ext cx="1087731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등록</a:t>
            </a:r>
            <a:endParaRPr lang="ko-KR" altLang="en-US" sz="1200"/>
          </a:p>
        </p:txBody>
      </p:sp>
      <p:cxnSp>
        <p:nvCxnSpPr>
          <p:cNvPr id="82" name=""/>
          <p:cNvCxnSpPr>
            <a:stCxn id="81" idx="1"/>
          </p:cNvCxnSpPr>
          <p:nvPr/>
        </p:nvCxnSpPr>
        <p:spPr>
          <a:xfrm rot="10800000">
            <a:off x="6048737" y="1973792"/>
            <a:ext cx="4679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/>
          <p:nvPr/>
        </p:nvSpPr>
        <p:spPr>
          <a:xfrm>
            <a:off x="4382382" y="1731257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사육 이력 기록</a:t>
            </a:r>
            <a:endParaRPr lang="ko-KR" altLang="en-US" sz="1200"/>
          </a:p>
        </p:txBody>
      </p:sp>
      <p:sp>
        <p:nvSpPr>
          <p:cNvPr id="84" name=""/>
          <p:cNvSpPr/>
          <p:nvPr/>
        </p:nvSpPr>
        <p:spPr>
          <a:xfrm>
            <a:off x="6278562" y="2639660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판매 신청</a:t>
            </a:r>
            <a:endParaRPr lang="ko-KR" altLang="en-US" sz="1200"/>
          </a:p>
        </p:txBody>
      </p:sp>
      <p:cxnSp>
        <p:nvCxnSpPr>
          <p:cNvPr id="85" name=""/>
          <p:cNvCxnSpPr>
            <a:stCxn id="81" idx="2"/>
          </p:cNvCxnSpPr>
          <p:nvPr/>
        </p:nvCxnSpPr>
        <p:spPr>
          <a:xfrm rot="16200000" flipH="1">
            <a:off x="6875063" y="2401820"/>
            <a:ext cx="3709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6278562" y="3543653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구매 요청</a:t>
            </a:r>
            <a:endParaRPr lang="ko-KR" altLang="en-US" sz="1200"/>
          </a:p>
        </p:txBody>
      </p:sp>
      <p:sp>
        <p:nvSpPr>
          <p:cNvPr id="87" name=""/>
          <p:cNvSpPr/>
          <p:nvPr/>
        </p:nvSpPr>
        <p:spPr>
          <a:xfrm>
            <a:off x="6503635" y="4535840"/>
            <a:ext cx="112301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판매 수락</a:t>
            </a:r>
            <a:endParaRPr lang="ko-KR" altLang="en-US" sz="1200"/>
          </a:p>
        </p:txBody>
      </p:sp>
      <p:sp>
        <p:nvSpPr>
          <p:cNvPr id="88" name=""/>
          <p:cNvSpPr/>
          <p:nvPr/>
        </p:nvSpPr>
        <p:spPr>
          <a:xfrm>
            <a:off x="6278562" y="5505979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거래 완료</a:t>
            </a:r>
            <a:endParaRPr lang="ko-KR" altLang="en-US" sz="1200"/>
          </a:p>
        </p:txBody>
      </p:sp>
      <p:cxnSp>
        <p:nvCxnSpPr>
          <p:cNvPr id="89" name=""/>
          <p:cNvCxnSpPr/>
          <p:nvPr/>
        </p:nvCxnSpPr>
        <p:spPr>
          <a:xfrm rot="16200000" flipH="1">
            <a:off x="6857166" y="4235502"/>
            <a:ext cx="4244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 rot="16200000" flipH="1">
            <a:off x="6858857" y="5224971"/>
            <a:ext cx="4083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84" idx="3"/>
            <a:endCxn id="88" idx="3"/>
          </p:cNvCxnSpPr>
          <p:nvPr/>
        </p:nvCxnSpPr>
        <p:spPr>
          <a:xfrm>
            <a:off x="7860183" y="2882194"/>
            <a:ext cx="1588" cy="2866319"/>
          </a:xfrm>
          <a:prstGeom prst="bentConnector3">
            <a:avLst>
              <a:gd name="adj1" fmla="val 2932752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 rot="10800000">
            <a:off x="5758214" y="4209521"/>
            <a:ext cx="131409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"/>
          <p:cNvSpPr/>
          <p:nvPr/>
        </p:nvSpPr>
        <p:spPr>
          <a:xfrm>
            <a:off x="4572000" y="3975980"/>
            <a:ext cx="1137297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판매 거절</a:t>
            </a:r>
            <a:endParaRPr lang="ko-KR" altLang="en-US" sz="1200"/>
          </a:p>
        </p:txBody>
      </p:sp>
      <p:cxnSp>
        <p:nvCxnSpPr>
          <p:cNvPr id="97" name=""/>
          <p:cNvCxnSpPr>
            <a:stCxn id="96" idx="0"/>
            <a:endCxn id="86" idx="0"/>
          </p:cNvCxnSpPr>
          <p:nvPr/>
        </p:nvCxnSpPr>
        <p:spPr>
          <a:xfrm rot="5400000" flipH="1" flipV="1">
            <a:off x="5888842" y="2795448"/>
            <a:ext cx="432326" cy="1928735"/>
          </a:xfrm>
          <a:prstGeom prst="bentConnector3">
            <a:avLst>
              <a:gd name="adj1" fmla="val 16468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월드스테이트 와 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4810123" y="1308329"/>
            <a:ext cx="3822347" cy="48278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0" indent="-3429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Blip>
                <a:blip r:embed="rId2"/>
              </a:buBlip>
              <a:defRPr lang="ko-KR" altLang="en-US" sz="2400" b="1" kern="12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/>
                <a:ea typeface="KoPub돋움체 Bold"/>
                <a:cs typeface="+mn-cs"/>
              </a:defRPr>
            </a:lvl1pPr>
            <a:lvl2pPr marL="44450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2pPr>
            <a:lvl3pPr marL="715963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3pPr>
            <a:lvl4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4pPr>
            <a:lvl5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/>
              <a:t>가축등록</a:t>
            </a:r>
            <a:r>
              <a:rPr lang="en-US" altLang="ko-KR"/>
              <a:t> </a:t>
            </a:r>
            <a:endParaRPr lang="en-US" altLang="ko-KR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가축등록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registerCattle</a:t>
            </a:r>
            <a:endParaRPr lang="en-US" altLang="ko-KR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사육 이력기록 </a:t>
            </a:r>
            <a:endParaRPr lang="ko-KR" altLang="en-US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이력기록 </a:t>
            </a:r>
            <a:r>
              <a:rPr lang="en-US" altLang="ko-KR" sz="1500"/>
              <a:t>:</a:t>
            </a:r>
            <a:r>
              <a:rPr lang="ko-KR" altLang="en-US" sz="1500"/>
              <a:t>  updateCattleHistory</a:t>
            </a:r>
            <a:endParaRPr lang="ko-KR" altLang="en-US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가축 거래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판매신청</a:t>
            </a:r>
            <a:r>
              <a:rPr lang="en-US" altLang="ko-KR" sz="1500"/>
              <a:t> : SubmitSaleRequest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구매요청</a:t>
            </a:r>
            <a:r>
              <a:rPr lang="en-US" altLang="ko-KR" sz="1500"/>
              <a:t> :</a:t>
            </a:r>
            <a:r>
              <a:rPr lang="ko-KR" altLang="en-US" sz="1500"/>
              <a:t> </a:t>
            </a:r>
            <a:r>
              <a:rPr lang="en-US" altLang="ko-KR" sz="1500"/>
              <a:t>SubmitPurchaseRequest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 : AcceptSaleRequest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판매거절</a:t>
            </a:r>
            <a:r>
              <a:rPr lang="en-US" altLang="ko-KR" sz="1500"/>
              <a:t> : RejectSaleRequest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구매완료</a:t>
            </a:r>
            <a:r>
              <a:rPr lang="en-US" altLang="ko-KR" sz="1500"/>
              <a:t> : CompletePurchase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18040" y="1307835"/>
            <a:ext cx="3995208" cy="3059386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471320" y="1307833"/>
            <a:ext cx="3885752" cy="32146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CattleInfo</a:t>
            </a:r>
            <a:endParaRPr lang="en-US" altLang="ko-KR" sz="1100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cattleID: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birthDate: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gender: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weight: int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vaccinationRecord : string[]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parentCattleID : {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male: string,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female: string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}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survivalStatus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ownerID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  <p:sp>
        <p:nvSpPr>
          <p:cNvPr id="14" name=""/>
          <p:cNvSpPr/>
          <p:nvPr/>
        </p:nvSpPr>
        <p:spPr>
          <a:xfrm>
            <a:off x="418040" y="4663810"/>
            <a:ext cx="3995208" cy="1511573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71320" y="4654284"/>
            <a:ext cx="3885752" cy="1614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BreederInfo</a:t>
            </a:r>
            <a:endParaRPr lang="en-US" altLang="ko-KR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breederID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name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address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phoneNumber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0076-6A1D-4C80-8AE8-69B9A2F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프로젝트 기획서 목차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7E16-315A-4E02-B71E-846D09B9C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간단한 목차를 작성해 봅시다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개요 </a:t>
            </a:r>
            <a:r>
              <a:rPr lang="en-US" altLang="ko-KR"/>
              <a:t>- </a:t>
            </a:r>
            <a:r>
              <a:rPr lang="ko-KR" altLang="en-US"/>
              <a:t>심플기획서</a:t>
            </a:r>
            <a:endParaRPr lang="en-US" altLang="ko-KR"/>
          </a:p>
          <a:p>
            <a:pPr lvl="1"/>
            <a:r>
              <a:rPr lang="en-US" altLang="ko-KR"/>
              <a:t>why blockchain</a:t>
            </a:r>
          </a:p>
          <a:p>
            <a:pPr lvl="1"/>
            <a:r>
              <a:rPr lang="ko-KR" altLang="en-US"/>
              <a:t>시나리오</a:t>
            </a:r>
            <a:endParaRPr lang="en-US" altLang="ko-KR"/>
          </a:p>
          <a:p>
            <a:pPr lvl="1"/>
            <a:r>
              <a:rPr lang="ko-KR" altLang="en-US"/>
              <a:t>비지니스프로세스</a:t>
            </a:r>
            <a:endParaRPr lang="en-US" altLang="ko-KR"/>
          </a:p>
          <a:p>
            <a:pPr lvl="1"/>
            <a:r>
              <a:rPr lang="ko-KR" altLang="en-US"/>
              <a:t>예상 프로토타입 </a:t>
            </a:r>
            <a:r>
              <a:rPr lang="en-US" altLang="ko-KR"/>
              <a:t>UI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설계</a:t>
            </a:r>
            <a:endParaRPr lang="en-US" altLang="ko-KR"/>
          </a:p>
          <a:p>
            <a:pPr lvl="2"/>
            <a:r>
              <a:rPr lang="ko-KR" altLang="en-US"/>
              <a:t>네트워크</a:t>
            </a:r>
            <a:endParaRPr lang="en-US" altLang="ko-KR"/>
          </a:p>
          <a:p>
            <a:pPr lvl="2"/>
            <a:r>
              <a:rPr lang="ko-KR" altLang="en-US"/>
              <a:t>체인코드</a:t>
            </a:r>
            <a:endParaRPr lang="en-US" altLang="ko-KR"/>
          </a:p>
          <a:p>
            <a:pPr lvl="2"/>
            <a:r>
              <a:rPr lang="ko-KR" altLang="en-US"/>
              <a:t>웹서비스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3ACD-49F6-9EE9-E8E6-1FBEDE95A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42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1153</ep:Words>
  <ep:PresentationFormat>화면 슬라이드 쇼(4:3)</ep:PresentationFormat>
  <ep:Paragraphs>292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심플 프로젝트 기획서 목차 작성</vt:lpstr>
      <vt:lpstr>심플프로젝트 설계파트</vt:lpstr>
      <vt:lpstr>심플 네트워크 설계서</vt:lpstr>
      <vt:lpstr>심플 웹서비스 기능정의</vt:lpstr>
      <vt:lpstr>웹서비스 프로토타입</vt:lpstr>
      <vt:lpstr>codeTatoo 랜딩페이지 ( 프로토타입 )</vt:lpstr>
      <vt:lpstr>심플 체인코드 설계서</vt:lpstr>
      <vt:lpstr>월드스테이트 와 인터페이스</vt:lpstr>
      <vt:lpstr>REST routing</vt:lpstr>
      <vt:lpstr>심플프로젝트 설계파트</vt:lpstr>
      <vt:lpstr>심플 네트워크 설계서</vt:lpstr>
      <vt:lpstr>슬라이드 12</vt:lpstr>
      <vt:lpstr>웹서비스 프로토타입</vt:lpstr>
      <vt:lpstr>codeTatoo 랜딩페이지 ( 프로토타입 )</vt:lpstr>
      <vt:lpstr>각 기능별 상세페이지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2023-11-06T05:39:27.000</dcterms:created>
  <dc:creator>최 광훈</dc:creator>
  <cp:lastModifiedBy>Tankp</cp:lastModifiedBy>
  <dcterms:modified xsi:type="dcterms:W3CDTF">2023-11-27T16:46:06.665</dcterms:modified>
  <cp:revision>83</cp:revision>
  <dc:title>주제 선택하기</dc:title>
  <cp:version>1000.0000.01</cp:version>
</cp:coreProperties>
</file>