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3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5"/>
  </p:notesMasterIdLst>
  <p:sldIdLst>
    <p:sldId id="256" r:id="rId2"/>
    <p:sldId id="259" r:id="rId3"/>
    <p:sldId id="262" r:id="rId4"/>
    <p:sldId id="276" r:id="rId5"/>
    <p:sldId id="277" r:id="rId6"/>
    <p:sldId id="293" r:id="rId7"/>
    <p:sldId id="279" r:id="rId8"/>
    <p:sldId id="278" r:id="rId9"/>
    <p:sldId id="295" r:id="rId10"/>
    <p:sldId id="296" r:id="rId11"/>
    <p:sldId id="297" r:id="rId12"/>
    <p:sldId id="298" r:id="rId13"/>
    <p:sldId id="270" r:id="rId14"/>
    <p:sldId id="275" r:id="rId15"/>
    <p:sldId id="269" r:id="rId16"/>
    <p:sldId id="271" r:id="rId17"/>
    <p:sldId id="272" r:id="rId18"/>
    <p:sldId id="283" r:id="rId19"/>
    <p:sldId id="273" r:id="rId20"/>
    <p:sldId id="281" r:id="rId21"/>
    <p:sldId id="280" r:id="rId22"/>
    <p:sldId id="274" r:id="rId23"/>
    <p:sldId id="264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CA00"/>
    <a:srgbClr val="EABD00"/>
    <a:srgbClr val="FFCC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6" d="100"/>
          <a:sy n="86" d="100"/>
        </p:scale>
        <p:origin x="-149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F:\2015%20R&amp;E\&#47700;&#47476;&#49828;_&#54788;&#54889;(1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0534962369469901E-2"/>
          <c:y val="5.1400554097404488E-2"/>
          <c:w val="0.78826578467601949"/>
          <c:h val="0.81117642179788241"/>
        </c:manualLayout>
      </c:layout>
      <c:lineChart>
        <c:grouping val="standard"/>
        <c:varyColors val="0"/>
        <c:ser>
          <c:idx val="0"/>
          <c:order val="0"/>
          <c:tx>
            <c:strRef>
              <c:f>Sheet1!$T$4</c:f>
              <c:strCache>
                <c:ptCount val="1"/>
                <c:pt idx="0">
                  <c:v>환자</c:v>
                </c:pt>
              </c:strCache>
            </c:strRef>
          </c:tx>
          <c:spPr>
            <a:ln w="38100">
              <a:solidFill>
                <a:srgbClr val="7030A0"/>
              </a:solidFill>
            </a:ln>
          </c:spPr>
          <c:marker>
            <c:symbol val="none"/>
          </c:marker>
          <c:cat>
            <c:numRef>
              <c:f>Sheet1!$S$5:$S$77</c:f>
              <c:numCache>
                <c:formatCode>mm"월"\ dd"일"</c:formatCode>
                <c:ptCount val="73"/>
                <c:pt idx="0">
                  <c:v>42144</c:v>
                </c:pt>
                <c:pt idx="1">
                  <c:v>42145</c:v>
                </c:pt>
                <c:pt idx="2">
                  <c:v>42146</c:v>
                </c:pt>
                <c:pt idx="3">
                  <c:v>42147</c:v>
                </c:pt>
                <c:pt idx="4">
                  <c:v>42148</c:v>
                </c:pt>
                <c:pt idx="5">
                  <c:v>42149</c:v>
                </c:pt>
                <c:pt idx="6">
                  <c:v>42150</c:v>
                </c:pt>
                <c:pt idx="7">
                  <c:v>42151</c:v>
                </c:pt>
                <c:pt idx="8">
                  <c:v>42152</c:v>
                </c:pt>
                <c:pt idx="9">
                  <c:v>42153</c:v>
                </c:pt>
                <c:pt idx="10">
                  <c:v>42154</c:v>
                </c:pt>
                <c:pt idx="11">
                  <c:v>42155</c:v>
                </c:pt>
                <c:pt idx="12">
                  <c:v>42156</c:v>
                </c:pt>
                <c:pt idx="13">
                  <c:v>42157</c:v>
                </c:pt>
                <c:pt idx="14">
                  <c:v>42158</c:v>
                </c:pt>
                <c:pt idx="15">
                  <c:v>42159</c:v>
                </c:pt>
                <c:pt idx="16">
                  <c:v>42160</c:v>
                </c:pt>
                <c:pt idx="17">
                  <c:v>42161</c:v>
                </c:pt>
                <c:pt idx="18">
                  <c:v>42162</c:v>
                </c:pt>
                <c:pt idx="19">
                  <c:v>42163</c:v>
                </c:pt>
                <c:pt idx="20">
                  <c:v>42164</c:v>
                </c:pt>
                <c:pt idx="21">
                  <c:v>42165</c:v>
                </c:pt>
                <c:pt idx="22">
                  <c:v>42166</c:v>
                </c:pt>
                <c:pt idx="23">
                  <c:v>42167</c:v>
                </c:pt>
                <c:pt idx="24">
                  <c:v>42168</c:v>
                </c:pt>
                <c:pt idx="25">
                  <c:v>42169</c:v>
                </c:pt>
                <c:pt idx="26">
                  <c:v>42170</c:v>
                </c:pt>
                <c:pt idx="27">
                  <c:v>42171</c:v>
                </c:pt>
                <c:pt idx="28">
                  <c:v>42172</c:v>
                </c:pt>
                <c:pt idx="29">
                  <c:v>42173</c:v>
                </c:pt>
                <c:pt idx="30">
                  <c:v>42174</c:v>
                </c:pt>
                <c:pt idx="31">
                  <c:v>42175</c:v>
                </c:pt>
                <c:pt idx="32">
                  <c:v>42176</c:v>
                </c:pt>
                <c:pt idx="33">
                  <c:v>42177</c:v>
                </c:pt>
                <c:pt idx="34">
                  <c:v>42178</c:v>
                </c:pt>
                <c:pt idx="35">
                  <c:v>42179</c:v>
                </c:pt>
                <c:pt idx="36">
                  <c:v>42180</c:v>
                </c:pt>
                <c:pt idx="37">
                  <c:v>42181</c:v>
                </c:pt>
                <c:pt idx="38">
                  <c:v>42182</c:v>
                </c:pt>
                <c:pt idx="39">
                  <c:v>42183</c:v>
                </c:pt>
                <c:pt idx="40">
                  <c:v>42184</c:v>
                </c:pt>
                <c:pt idx="41">
                  <c:v>42185</c:v>
                </c:pt>
                <c:pt idx="42">
                  <c:v>42186</c:v>
                </c:pt>
                <c:pt idx="43">
                  <c:v>42187</c:v>
                </c:pt>
                <c:pt idx="44">
                  <c:v>42188</c:v>
                </c:pt>
                <c:pt idx="45">
                  <c:v>42189</c:v>
                </c:pt>
                <c:pt idx="46">
                  <c:v>42190</c:v>
                </c:pt>
                <c:pt idx="47">
                  <c:v>42191</c:v>
                </c:pt>
                <c:pt idx="48">
                  <c:v>42192</c:v>
                </c:pt>
                <c:pt idx="49">
                  <c:v>42193</c:v>
                </c:pt>
                <c:pt idx="50">
                  <c:v>42194</c:v>
                </c:pt>
                <c:pt idx="51">
                  <c:v>42195</c:v>
                </c:pt>
                <c:pt idx="52">
                  <c:v>42196</c:v>
                </c:pt>
                <c:pt idx="53">
                  <c:v>42197</c:v>
                </c:pt>
                <c:pt idx="54">
                  <c:v>42198</c:v>
                </c:pt>
                <c:pt idx="55">
                  <c:v>42199</c:v>
                </c:pt>
                <c:pt idx="56">
                  <c:v>42200</c:v>
                </c:pt>
                <c:pt idx="57">
                  <c:v>42201</c:v>
                </c:pt>
                <c:pt idx="58">
                  <c:v>42202</c:v>
                </c:pt>
                <c:pt idx="59">
                  <c:v>42203</c:v>
                </c:pt>
                <c:pt idx="60">
                  <c:v>42204</c:v>
                </c:pt>
                <c:pt idx="61">
                  <c:v>42205</c:v>
                </c:pt>
                <c:pt idx="62">
                  <c:v>42206</c:v>
                </c:pt>
                <c:pt idx="63">
                  <c:v>42207</c:v>
                </c:pt>
                <c:pt idx="64">
                  <c:v>42208</c:v>
                </c:pt>
                <c:pt idx="65">
                  <c:v>42209</c:v>
                </c:pt>
                <c:pt idx="66">
                  <c:v>42210</c:v>
                </c:pt>
                <c:pt idx="67">
                  <c:v>42211</c:v>
                </c:pt>
                <c:pt idx="68">
                  <c:v>42212</c:v>
                </c:pt>
                <c:pt idx="69">
                  <c:v>42213</c:v>
                </c:pt>
                <c:pt idx="70">
                  <c:v>42214</c:v>
                </c:pt>
                <c:pt idx="71">
                  <c:v>42215</c:v>
                </c:pt>
                <c:pt idx="72">
                  <c:v>42216</c:v>
                </c:pt>
              </c:numCache>
            </c:numRef>
          </c:cat>
          <c:val>
            <c:numRef>
              <c:f>Sheet1!$T$5:$T$77</c:f>
              <c:numCache>
                <c:formatCode>General</c:formatCode>
                <c:ptCount val="73"/>
                <c:pt idx="0">
                  <c:v>2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5</c:v>
                </c:pt>
                <c:pt idx="7">
                  <c:v>5</c:v>
                </c:pt>
                <c:pt idx="8">
                  <c:v>7</c:v>
                </c:pt>
                <c:pt idx="9">
                  <c:v>13</c:v>
                </c:pt>
                <c:pt idx="10">
                  <c:v>15</c:v>
                </c:pt>
                <c:pt idx="11">
                  <c:v>18</c:v>
                </c:pt>
                <c:pt idx="12">
                  <c:v>24</c:v>
                </c:pt>
                <c:pt idx="13">
                  <c:v>29</c:v>
                </c:pt>
                <c:pt idx="14">
                  <c:v>27</c:v>
                </c:pt>
                <c:pt idx="15">
                  <c:v>32</c:v>
                </c:pt>
                <c:pt idx="16">
                  <c:v>36</c:v>
                </c:pt>
                <c:pt idx="17">
                  <c:v>58</c:v>
                </c:pt>
                <c:pt idx="18">
                  <c:v>81</c:v>
                </c:pt>
                <c:pt idx="19">
                  <c:v>86</c:v>
                </c:pt>
                <c:pt idx="20">
                  <c:v>98</c:v>
                </c:pt>
                <c:pt idx="21">
                  <c:v>109</c:v>
                </c:pt>
                <c:pt idx="22">
                  <c:v>109</c:v>
                </c:pt>
                <c:pt idx="23">
                  <c:v>116</c:v>
                </c:pt>
                <c:pt idx="24">
                  <c:v>121</c:v>
                </c:pt>
                <c:pt idx="25">
                  <c:v>120</c:v>
                </c:pt>
                <c:pt idx="26">
                  <c:v>118</c:v>
                </c:pt>
                <c:pt idx="27">
                  <c:v>124</c:v>
                </c:pt>
                <c:pt idx="28">
                  <c:v>118</c:v>
                </c:pt>
                <c:pt idx="29">
                  <c:v>112</c:v>
                </c:pt>
                <c:pt idx="30">
                  <c:v>106</c:v>
                </c:pt>
                <c:pt idx="31">
                  <c:v>101</c:v>
                </c:pt>
                <c:pt idx="32">
                  <c:v>95</c:v>
                </c:pt>
                <c:pt idx="33">
                  <c:v>94</c:v>
                </c:pt>
                <c:pt idx="34">
                  <c:v>85</c:v>
                </c:pt>
                <c:pt idx="35">
                  <c:v>77</c:v>
                </c:pt>
                <c:pt idx="36">
                  <c:v>69</c:v>
                </c:pt>
                <c:pt idx="37">
                  <c:v>61</c:v>
                </c:pt>
                <c:pt idx="38">
                  <c:v>59</c:v>
                </c:pt>
                <c:pt idx="39">
                  <c:v>57</c:v>
                </c:pt>
                <c:pt idx="40">
                  <c:v>54</c:v>
                </c:pt>
                <c:pt idx="41">
                  <c:v>52</c:v>
                </c:pt>
                <c:pt idx="42">
                  <c:v>48</c:v>
                </c:pt>
                <c:pt idx="43">
                  <c:v>42</c:v>
                </c:pt>
                <c:pt idx="44">
                  <c:v>41</c:v>
                </c:pt>
                <c:pt idx="45">
                  <c:v>37</c:v>
                </c:pt>
                <c:pt idx="46">
                  <c:v>36</c:v>
                </c:pt>
                <c:pt idx="47">
                  <c:v>35</c:v>
                </c:pt>
                <c:pt idx="48">
                  <c:v>33</c:v>
                </c:pt>
                <c:pt idx="49">
                  <c:v>31</c:v>
                </c:pt>
                <c:pt idx="50">
                  <c:v>26</c:v>
                </c:pt>
                <c:pt idx="51">
                  <c:v>22</c:v>
                </c:pt>
                <c:pt idx="52">
                  <c:v>20</c:v>
                </c:pt>
                <c:pt idx="53">
                  <c:v>20</c:v>
                </c:pt>
                <c:pt idx="54">
                  <c:v>19</c:v>
                </c:pt>
                <c:pt idx="55">
                  <c:v>18</c:v>
                </c:pt>
                <c:pt idx="56">
                  <c:v>17</c:v>
                </c:pt>
                <c:pt idx="57">
                  <c:v>16</c:v>
                </c:pt>
                <c:pt idx="58">
                  <c:v>15</c:v>
                </c:pt>
                <c:pt idx="59">
                  <c:v>14</c:v>
                </c:pt>
                <c:pt idx="60">
                  <c:v>14</c:v>
                </c:pt>
                <c:pt idx="61">
                  <c:v>14</c:v>
                </c:pt>
                <c:pt idx="62">
                  <c:v>13</c:v>
                </c:pt>
                <c:pt idx="63">
                  <c:v>12</c:v>
                </c:pt>
                <c:pt idx="64">
                  <c:v>12</c:v>
                </c:pt>
                <c:pt idx="65">
                  <c:v>12</c:v>
                </c:pt>
                <c:pt idx="66">
                  <c:v>12</c:v>
                </c:pt>
                <c:pt idx="67">
                  <c:v>12</c:v>
                </c:pt>
                <c:pt idx="68">
                  <c:v>12</c:v>
                </c:pt>
                <c:pt idx="69">
                  <c:v>12</c:v>
                </c:pt>
                <c:pt idx="70">
                  <c:v>12</c:v>
                </c:pt>
                <c:pt idx="71">
                  <c:v>12</c:v>
                </c:pt>
                <c:pt idx="72">
                  <c:v>12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Sheet1!$U$4</c:f>
              <c:strCache>
                <c:ptCount val="1"/>
                <c:pt idx="0">
                  <c:v>퇴원</c:v>
                </c:pt>
              </c:strCache>
            </c:strRef>
          </c:tx>
          <c:spPr>
            <a:ln w="38100">
              <a:solidFill>
                <a:srgbClr val="00B050"/>
              </a:solidFill>
            </a:ln>
          </c:spPr>
          <c:marker>
            <c:symbol val="none"/>
          </c:marker>
          <c:cat>
            <c:numRef>
              <c:f>Sheet1!$S$5:$S$77</c:f>
              <c:numCache>
                <c:formatCode>mm"월"\ dd"일"</c:formatCode>
                <c:ptCount val="73"/>
                <c:pt idx="0">
                  <c:v>42144</c:v>
                </c:pt>
                <c:pt idx="1">
                  <c:v>42145</c:v>
                </c:pt>
                <c:pt idx="2">
                  <c:v>42146</c:v>
                </c:pt>
                <c:pt idx="3">
                  <c:v>42147</c:v>
                </c:pt>
                <c:pt idx="4">
                  <c:v>42148</c:v>
                </c:pt>
                <c:pt idx="5">
                  <c:v>42149</c:v>
                </c:pt>
                <c:pt idx="6">
                  <c:v>42150</c:v>
                </c:pt>
                <c:pt idx="7">
                  <c:v>42151</c:v>
                </c:pt>
                <c:pt idx="8">
                  <c:v>42152</c:v>
                </c:pt>
                <c:pt idx="9">
                  <c:v>42153</c:v>
                </c:pt>
                <c:pt idx="10">
                  <c:v>42154</c:v>
                </c:pt>
                <c:pt idx="11">
                  <c:v>42155</c:v>
                </c:pt>
                <c:pt idx="12">
                  <c:v>42156</c:v>
                </c:pt>
                <c:pt idx="13">
                  <c:v>42157</c:v>
                </c:pt>
                <c:pt idx="14">
                  <c:v>42158</c:v>
                </c:pt>
                <c:pt idx="15">
                  <c:v>42159</c:v>
                </c:pt>
                <c:pt idx="16">
                  <c:v>42160</c:v>
                </c:pt>
                <c:pt idx="17">
                  <c:v>42161</c:v>
                </c:pt>
                <c:pt idx="18">
                  <c:v>42162</c:v>
                </c:pt>
                <c:pt idx="19">
                  <c:v>42163</c:v>
                </c:pt>
                <c:pt idx="20">
                  <c:v>42164</c:v>
                </c:pt>
                <c:pt idx="21">
                  <c:v>42165</c:v>
                </c:pt>
                <c:pt idx="22">
                  <c:v>42166</c:v>
                </c:pt>
                <c:pt idx="23">
                  <c:v>42167</c:v>
                </c:pt>
                <c:pt idx="24">
                  <c:v>42168</c:v>
                </c:pt>
                <c:pt idx="25">
                  <c:v>42169</c:v>
                </c:pt>
                <c:pt idx="26">
                  <c:v>42170</c:v>
                </c:pt>
                <c:pt idx="27">
                  <c:v>42171</c:v>
                </c:pt>
                <c:pt idx="28">
                  <c:v>42172</c:v>
                </c:pt>
                <c:pt idx="29">
                  <c:v>42173</c:v>
                </c:pt>
                <c:pt idx="30">
                  <c:v>42174</c:v>
                </c:pt>
                <c:pt idx="31">
                  <c:v>42175</c:v>
                </c:pt>
                <c:pt idx="32">
                  <c:v>42176</c:v>
                </c:pt>
                <c:pt idx="33">
                  <c:v>42177</c:v>
                </c:pt>
                <c:pt idx="34">
                  <c:v>42178</c:v>
                </c:pt>
                <c:pt idx="35">
                  <c:v>42179</c:v>
                </c:pt>
                <c:pt idx="36">
                  <c:v>42180</c:v>
                </c:pt>
                <c:pt idx="37">
                  <c:v>42181</c:v>
                </c:pt>
                <c:pt idx="38">
                  <c:v>42182</c:v>
                </c:pt>
                <c:pt idx="39">
                  <c:v>42183</c:v>
                </c:pt>
                <c:pt idx="40">
                  <c:v>42184</c:v>
                </c:pt>
                <c:pt idx="41">
                  <c:v>42185</c:v>
                </c:pt>
                <c:pt idx="42">
                  <c:v>42186</c:v>
                </c:pt>
                <c:pt idx="43">
                  <c:v>42187</c:v>
                </c:pt>
                <c:pt idx="44">
                  <c:v>42188</c:v>
                </c:pt>
                <c:pt idx="45">
                  <c:v>42189</c:v>
                </c:pt>
                <c:pt idx="46">
                  <c:v>42190</c:v>
                </c:pt>
                <c:pt idx="47">
                  <c:v>42191</c:v>
                </c:pt>
                <c:pt idx="48">
                  <c:v>42192</c:v>
                </c:pt>
                <c:pt idx="49">
                  <c:v>42193</c:v>
                </c:pt>
                <c:pt idx="50">
                  <c:v>42194</c:v>
                </c:pt>
                <c:pt idx="51">
                  <c:v>42195</c:v>
                </c:pt>
                <c:pt idx="52">
                  <c:v>42196</c:v>
                </c:pt>
                <c:pt idx="53">
                  <c:v>42197</c:v>
                </c:pt>
                <c:pt idx="54">
                  <c:v>42198</c:v>
                </c:pt>
                <c:pt idx="55">
                  <c:v>42199</c:v>
                </c:pt>
                <c:pt idx="56">
                  <c:v>42200</c:v>
                </c:pt>
                <c:pt idx="57">
                  <c:v>42201</c:v>
                </c:pt>
                <c:pt idx="58">
                  <c:v>42202</c:v>
                </c:pt>
                <c:pt idx="59">
                  <c:v>42203</c:v>
                </c:pt>
                <c:pt idx="60">
                  <c:v>42204</c:v>
                </c:pt>
                <c:pt idx="61">
                  <c:v>42205</c:v>
                </c:pt>
                <c:pt idx="62">
                  <c:v>42206</c:v>
                </c:pt>
                <c:pt idx="63">
                  <c:v>42207</c:v>
                </c:pt>
                <c:pt idx="64">
                  <c:v>42208</c:v>
                </c:pt>
                <c:pt idx="65">
                  <c:v>42209</c:v>
                </c:pt>
                <c:pt idx="66">
                  <c:v>42210</c:v>
                </c:pt>
                <c:pt idx="67">
                  <c:v>42211</c:v>
                </c:pt>
                <c:pt idx="68">
                  <c:v>42212</c:v>
                </c:pt>
                <c:pt idx="69">
                  <c:v>42213</c:v>
                </c:pt>
                <c:pt idx="70">
                  <c:v>42214</c:v>
                </c:pt>
                <c:pt idx="71">
                  <c:v>42215</c:v>
                </c:pt>
                <c:pt idx="72">
                  <c:v>42216</c:v>
                </c:pt>
              </c:numCache>
            </c:numRef>
          </c:cat>
          <c:val>
            <c:numRef>
              <c:f>Sheet1!$U$5:$U$77</c:f>
              <c:numCache>
                <c:formatCode>General</c:formatCode>
                <c:ptCount val="7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2</c:v>
                </c:pt>
                <c:pt idx="20">
                  <c:v>3</c:v>
                </c:pt>
                <c:pt idx="21">
                  <c:v>4</c:v>
                </c:pt>
                <c:pt idx="22">
                  <c:v>7</c:v>
                </c:pt>
                <c:pt idx="23">
                  <c:v>9</c:v>
                </c:pt>
                <c:pt idx="24">
                  <c:v>10</c:v>
                </c:pt>
                <c:pt idx="25">
                  <c:v>14</c:v>
                </c:pt>
                <c:pt idx="26">
                  <c:v>17</c:v>
                </c:pt>
                <c:pt idx="27">
                  <c:v>19</c:v>
                </c:pt>
                <c:pt idx="28">
                  <c:v>24</c:v>
                </c:pt>
                <c:pt idx="29">
                  <c:v>30</c:v>
                </c:pt>
                <c:pt idx="30">
                  <c:v>36</c:v>
                </c:pt>
                <c:pt idx="31">
                  <c:v>43</c:v>
                </c:pt>
                <c:pt idx="32">
                  <c:v>50</c:v>
                </c:pt>
                <c:pt idx="33">
                  <c:v>54</c:v>
                </c:pt>
                <c:pt idx="34">
                  <c:v>67</c:v>
                </c:pt>
                <c:pt idx="35">
                  <c:v>74</c:v>
                </c:pt>
                <c:pt idx="36">
                  <c:v>81</c:v>
                </c:pt>
                <c:pt idx="37">
                  <c:v>90</c:v>
                </c:pt>
                <c:pt idx="38">
                  <c:v>91</c:v>
                </c:pt>
                <c:pt idx="39">
                  <c:v>93</c:v>
                </c:pt>
                <c:pt idx="40">
                  <c:v>95</c:v>
                </c:pt>
                <c:pt idx="41">
                  <c:v>97</c:v>
                </c:pt>
                <c:pt idx="42">
                  <c:v>102</c:v>
                </c:pt>
                <c:pt idx="43">
                  <c:v>109</c:v>
                </c:pt>
                <c:pt idx="44">
                  <c:v>111</c:v>
                </c:pt>
                <c:pt idx="45">
                  <c:v>116</c:v>
                </c:pt>
                <c:pt idx="46">
                  <c:v>117</c:v>
                </c:pt>
                <c:pt idx="47">
                  <c:v>118</c:v>
                </c:pt>
                <c:pt idx="48">
                  <c:v>119</c:v>
                </c:pt>
                <c:pt idx="49">
                  <c:v>120</c:v>
                </c:pt>
                <c:pt idx="50">
                  <c:v>125</c:v>
                </c:pt>
                <c:pt idx="51">
                  <c:v>128</c:v>
                </c:pt>
                <c:pt idx="52">
                  <c:v>130</c:v>
                </c:pt>
                <c:pt idx="53">
                  <c:v>130</c:v>
                </c:pt>
                <c:pt idx="54">
                  <c:v>131</c:v>
                </c:pt>
                <c:pt idx="55">
                  <c:v>132</c:v>
                </c:pt>
                <c:pt idx="56">
                  <c:v>133</c:v>
                </c:pt>
                <c:pt idx="57">
                  <c:v>134</c:v>
                </c:pt>
                <c:pt idx="58">
                  <c:v>135</c:v>
                </c:pt>
                <c:pt idx="59">
                  <c:v>136</c:v>
                </c:pt>
                <c:pt idx="60">
                  <c:v>136</c:v>
                </c:pt>
                <c:pt idx="61">
                  <c:v>136</c:v>
                </c:pt>
                <c:pt idx="62">
                  <c:v>137</c:v>
                </c:pt>
                <c:pt idx="63">
                  <c:v>138</c:v>
                </c:pt>
                <c:pt idx="64">
                  <c:v>138</c:v>
                </c:pt>
                <c:pt idx="65">
                  <c:v>138</c:v>
                </c:pt>
                <c:pt idx="66">
                  <c:v>138</c:v>
                </c:pt>
                <c:pt idx="67">
                  <c:v>138</c:v>
                </c:pt>
                <c:pt idx="68">
                  <c:v>138</c:v>
                </c:pt>
                <c:pt idx="69">
                  <c:v>138</c:v>
                </c:pt>
                <c:pt idx="70">
                  <c:v>138</c:v>
                </c:pt>
                <c:pt idx="71">
                  <c:v>138</c:v>
                </c:pt>
                <c:pt idx="72">
                  <c:v>138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Sheet1!$V$4</c:f>
              <c:strCache>
                <c:ptCount val="1"/>
                <c:pt idx="0">
                  <c:v>사망</c:v>
                </c:pt>
              </c:strCache>
            </c:strRef>
          </c:tx>
          <c:spPr>
            <a:ln w="38100">
              <a:solidFill>
                <a:srgbClr val="FF0000"/>
              </a:solidFill>
            </a:ln>
          </c:spPr>
          <c:marker>
            <c:symbol val="none"/>
          </c:marker>
          <c:cat>
            <c:numRef>
              <c:f>Sheet1!$S$5:$S$77</c:f>
              <c:numCache>
                <c:formatCode>mm"월"\ dd"일"</c:formatCode>
                <c:ptCount val="73"/>
                <c:pt idx="0">
                  <c:v>42144</c:v>
                </c:pt>
                <c:pt idx="1">
                  <c:v>42145</c:v>
                </c:pt>
                <c:pt idx="2">
                  <c:v>42146</c:v>
                </c:pt>
                <c:pt idx="3">
                  <c:v>42147</c:v>
                </c:pt>
                <c:pt idx="4">
                  <c:v>42148</c:v>
                </c:pt>
                <c:pt idx="5">
                  <c:v>42149</c:v>
                </c:pt>
                <c:pt idx="6">
                  <c:v>42150</c:v>
                </c:pt>
                <c:pt idx="7">
                  <c:v>42151</c:v>
                </c:pt>
                <c:pt idx="8">
                  <c:v>42152</c:v>
                </c:pt>
                <c:pt idx="9">
                  <c:v>42153</c:v>
                </c:pt>
                <c:pt idx="10">
                  <c:v>42154</c:v>
                </c:pt>
                <c:pt idx="11">
                  <c:v>42155</c:v>
                </c:pt>
                <c:pt idx="12">
                  <c:v>42156</c:v>
                </c:pt>
                <c:pt idx="13">
                  <c:v>42157</c:v>
                </c:pt>
                <c:pt idx="14">
                  <c:v>42158</c:v>
                </c:pt>
                <c:pt idx="15">
                  <c:v>42159</c:v>
                </c:pt>
                <c:pt idx="16">
                  <c:v>42160</c:v>
                </c:pt>
                <c:pt idx="17">
                  <c:v>42161</c:v>
                </c:pt>
                <c:pt idx="18">
                  <c:v>42162</c:v>
                </c:pt>
                <c:pt idx="19">
                  <c:v>42163</c:v>
                </c:pt>
                <c:pt idx="20">
                  <c:v>42164</c:v>
                </c:pt>
                <c:pt idx="21">
                  <c:v>42165</c:v>
                </c:pt>
                <c:pt idx="22">
                  <c:v>42166</c:v>
                </c:pt>
                <c:pt idx="23">
                  <c:v>42167</c:v>
                </c:pt>
                <c:pt idx="24">
                  <c:v>42168</c:v>
                </c:pt>
                <c:pt idx="25">
                  <c:v>42169</c:v>
                </c:pt>
                <c:pt idx="26">
                  <c:v>42170</c:v>
                </c:pt>
                <c:pt idx="27">
                  <c:v>42171</c:v>
                </c:pt>
                <c:pt idx="28">
                  <c:v>42172</c:v>
                </c:pt>
                <c:pt idx="29">
                  <c:v>42173</c:v>
                </c:pt>
                <c:pt idx="30">
                  <c:v>42174</c:v>
                </c:pt>
                <c:pt idx="31">
                  <c:v>42175</c:v>
                </c:pt>
                <c:pt idx="32">
                  <c:v>42176</c:v>
                </c:pt>
                <c:pt idx="33">
                  <c:v>42177</c:v>
                </c:pt>
                <c:pt idx="34">
                  <c:v>42178</c:v>
                </c:pt>
                <c:pt idx="35">
                  <c:v>42179</c:v>
                </c:pt>
                <c:pt idx="36">
                  <c:v>42180</c:v>
                </c:pt>
                <c:pt idx="37">
                  <c:v>42181</c:v>
                </c:pt>
                <c:pt idx="38">
                  <c:v>42182</c:v>
                </c:pt>
                <c:pt idx="39">
                  <c:v>42183</c:v>
                </c:pt>
                <c:pt idx="40">
                  <c:v>42184</c:v>
                </c:pt>
                <c:pt idx="41">
                  <c:v>42185</c:v>
                </c:pt>
                <c:pt idx="42">
                  <c:v>42186</c:v>
                </c:pt>
                <c:pt idx="43">
                  <c:v>42187</c:v>
                </c:pt>
                <c:pt idx="44">
                  <c:v>42188</c:v>
                </c:pt>
                <c:pt idx="45">
                  <c:v>42189</c:v>
                </c:pt>
                <c:pt idx="46">
                  <c:v>42190</c:v>
                </c:pt>
                <c:pt idx="47">
                  <c:v>42191</c:v>
                </c:pt>
                <c:pt idx="48">
                  <c:v>42192</c:v>
                </c:pt>
                <c:pt idx="49">
                  <c:v>42193</c:v>
                </c:pt>
                <c:pt idx="50">
                  <c:v>42194</c:v>
                </c:pt>
                <c:pt idx="51">
                  <c:v>42195</c:v>
                </c:pt>
                <c:pt idx="52">
                  <c:v>42196</c:v>
                </c:pt>
                <c:pt idx="53">
                  <c:v>42197</c:v>
                </c:pt>
                <c:pt idx="54">
                  <c:v>42198</c:v>
                </c:pt>
                <c:pt idx="55">
                  <c:v>42199</c:v>
                </c:pt>
                <c:pt idx="56">
                  <c:v>42200</c:v>
                </c:pt>
                <c:pt idx="57">
                  <c:v>42201</c:v>
                </c:pt>
                <c:pt idx="58">
                  <c:v>42202</c:v>
                </c:pt>
                <c:pt idx="59">
                  <c:v>42203</c:v>
                </c:pt>
                <c:pt idx="60">
                  <c:v>42204</c:v>
                </c:pt>
                <c:pt idx="61">
                  <c:v>42205</c:v>
                </c:pt>
                <c:pt idx="62">
                  <c:v>42206</c:v>
                </c:pt>
                <c:pt idx="63">
                  <c:v>42207</c:v>
                </c:pt>
                <c:pt idx="64">
                  <c:v>42208</c:v>
                </c:pt>
                <c:pt idx="65">
                  <c:v>42209</c:v>
                </c:pt>
                <c:pt idx="66">
                  <c:v>42210</c:v>
                </c:pt>
                <c:pt idx="67">
                  <c:v>42211</c:v>
                </c:pt>
                <c:pt idx="68">
                  <c:v>42212</c:v>
                </c:pt>
                <c:pt idx="69">
                  <c:v>42213</c:v>
                </c:pt>
                <c:pt idx="70">
                  <c:v>42214</c:v>
                </c:pt>
                <c:pt idx="71">
                  <c:v>42215</c:v>
                </c:pt>
                <c:pt idx="72">
                  <c:v>42216</c:v>
                </c:pt>
              </c:numCache>
            </c:numRef>
          </c:cat>
          <c:val>
            <c:numRef>
              <c:f>Sheet1!$V$5:$V$77</c:f>
              <c:numCache>
                <c:formatCode>General</c:formatCode>
                <c:ptCount val="7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</c:v>
                </c:pt>
                <c:pt idx="13">
                  <c:v>1</c:v>
                </c:pt>
                <c:pt idx="14">
                  <c:v>3</c:v>
                </c:pt>
                <c:pt idx="15">
                  <c:v>4</c:v>
                </c:pt>
                <c:pt idx="16">
                  <c:v>5</c:v>
                </c:pt>
                <c:pt idx="17">
                  <c:v>5</c:v>
                </c:pt>
                <c:pt idx="18">
                  <c:v>5</c:v>
                </c:pt>
                <c:pt idx="19">
                  <c:v>7</c:v>
                </c:pt>
                <c:pt idx="20">
                  <c:v>7</c:v>
                </c:pt>
                <c:pt idx="21">
                  <c:v>9</c:v>
                </c:pt>
                <c:pt idx="22">
                  <c:v>10</c:v>
                </c:pt>
                <c:pt idx="23">
                  <c:v>13</c:v>
                </c:pt>
                <c:pt idx="24">
                  <c:v>14</c:v>
                </c:pt>
                <c:pt idx="25">
                  <c:v>16</c:v>
                </c:pt>
                <c:pt idx="26">
                  <c:v>19</c:v>
                </c:pt>
                <c:pt idx="27">
                  <c:v>19</c:v>
                </c:pt>
                <c:pt idx="28">
                  <c:v>23</c:v>
                </c:pt>
                <c:pt idx="29">
                  <c:v>24</c:v>
                </c:pt>
                <c:pt idx="30">
                  <c:v>24</c:v>
                </c:pt>
                <c:pt idx="31">
                  <c:v>25</c:v>
                </c:pt>
                <c:pt idx="32">
                  <c:v>27</c:v>
                </c:pt>
                <c:pt idx="33">
                  <c:v>27</c:v>
                </c:pt>
                <c:pt idx="34">
                  <c:v>27</c:v>
                </c:pt>
                <c:pt idx="35">
                  <c:v>29</c:v>
                </c:pt>
                <c:pt idx="36">
                  <c:v>31</c:v>
                </c:pt>
                <c:pt idx="37">
                  <c:v>31</c:v>
                </c:pt>
                <c:pt idx="38">
                  <c:v>32</c:v>
                </c:pt>
                <c:pt idx="39">
                  <c:v>32</c:v>
                </c:pt>
                <c:pt idx="40">
                  <c:v>33</c:v>
                </c:pt>
                <c:pt idx="41">
                  <c:v>33</c:v>
                </c:pt>
                <c:pt idx="42">
                  <c:v>33</c:v>
                </c:pt>
                <c:pt idx="43">
                  <c:v>33</c:v>
                </c:pt>
                <c:pt idx="44">
                  <c:v>33</c:v>
                </c:pt>
                <c:pt idx="45">
                  <c:v>33</c:v>
                </c:pt>
                <c:pt idx="46">
                  <c:v>33</c:v>
                </c:pt>
                <c:pt idx="47">
                  <c:v>33</c:v>
                </c:pt>
                <c:pt idx="48">
                  <c:v>34</c:v>
                </c:pt>
                <c:pt idx="49">
                  <c:v>35</c:v>
                </c:pt>
                <c:pt idx="50">
                  <c:v>35</c:v>
                </c:pt>
                <c:pt idx="51">
                  <c:v>36</c:v>
                </c:pt>
                <c:pt idx="52">
                  <c:v>36</c:v>
                </c:pt>
                <c:pt idx="53">
                  <c:v>36</c:v>
                </c:pt>
                <c:pt idx="54">
                  <c:v>36</c:v>
                </c:pt>
                <c:pt idx="55">
                  <c:v>36</c:v>
                </c:pt>
                <c:pt idx="56">
                  <c:v>36</c:v>
                </c:pt>
                <c:pt idx="57">
                  <c:v>36</c:v>
                </c:pt>
                <c:pt idx="58">
                  <c:v>36</c:v>
                </c:pt>
                <c:pt idx="59">
                  <c:v>36</c:v>
                </c:pt>
                <c:pt idx="60">
                  <c:v>36</c:v>
                </c:pt>
                <c:pt idx="61">
                  <c:v>36</c:v>
                </c:pt>
                <c:pt idx="62">
                  <c:v>36</c:v>
                </c:pt>
                <c:pt idx="63">
                  <c:v>36</c:v>
                </c:pt>
                <c:pt idx="64">
                  <c:v>36</c:v>
                </c:pt>
                <c:pt idx="65">
                  <c:v>36</c:v>
                </c:pt>
                <c:pt idx="66">
                  <c:v>36</c:v>
                </c:pt>
                <c:pt idx="67">
                  <c:v>36</c:v>
                </c:pt>
                <c:pt idx="68">
                  <c:v>36</c:v>
                </c:pt>
                <c:pt idx="69">
                  <c:v>36</c:v>
                </c:pt>
                <c:pt idx="70">
                  <c:v>36</c:v>
                </c:pt>
                <c:pt idx="71">
                  <c:v>36</c:v>
                </c:pt>
                <c:pt idx="72">
                  <c:v>36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9374080"/>
        <c:axId val="87101952"/>
      </c:lineChart>
      <c:dateAx>
        <c:axId val="99374080"/>
        <c:scaling>
          <c:orientation val="minMax"/>
        </c:scaling>
        <c:delete val="0"/>
        <c:axPos val="b"/>
        <c:numFmt formatCode="mm&quot;월&quot;\ dd&quot;일&quot;" sourceLinked="1"/>
        <c:majorTickMark val="out"/>
        <c:minorTickMark val="none"/>
        <c:tickLblPos val="nextTo"/>
        <c:crossAx val="87101952"/>
        <c:crosses val="autoZero"/>
        <c:auto val="1"/>
        <c:lblOffset val="100"/>
        <c:baseTimeUnit val="days"/>
      </c:dateAx>
      <c:valAx>
        <c:axId val="871019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ko-KR"/>
          </a:p>
        </c:txPr>
        <c:crossAx val="9937408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719688109161795"/>
          <c:y val="0.37442403032954213"/>
          <c:w val="0.12283300844704353"/>
          <c:h val="0.25115157480314959"/>
        </c:manualLayout>
      </c:layout>
      <c:overlay val="0"/>
      <c:txPr>
        <a:bodyPr/>
        <a:lstStyle/>
        <a:p>
          <a:pPr>
            <a:defRPr sz="2000" b="1"/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200"/>
      </a:pPr>
      <a:endParaRPr lang="ko-KR"/>
    </a:p>
  </c:txPr>
  <c:externalData r:id="rId1">
    <c:autoUpdate val="0"/>
  </c:externalData>
</c:chartSpace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0E4451-D1FF-4F1B-9432-8809F3AA10BF}" type="doc">
      <dgm:prSet loTypeId="urn:microsoft.com/office/officeart/2005/8/layout/equation1" loCatId="process" qsTypeId="urn:microsoft.com/office/officeart/2005/8/quickstyle/simple1" qsCatId="simple" csTypeId="urn:microsoft.com/office/officeart/2005/8/colors/accent1_2" csCatId="accent1" phldr="1"/>
      <dgm:spPr/>
    </dgm:pt>
    <dgm:pt modelId="{611651AE-E50B-43DA-9C96-1B727010A0A9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테일러</a:t>
          </a:r>
          <a:r>
            <a:rPr lang="ko-KR" altLang="en-US" dirty="0" smtClean="0"/>
            <a:t> 다항식</a:t>
          </a:r>
          <a:endParaRPr lang="ko-KR" altLang="en-US" dirty="0"/>
        </a:p>
      </dgm:t>
    </dgm:pt>
    <dgm:pt modelId="{20F89DAF-BE68-4BF0-B675-84A09749BB5C}" type="parTrans" cxnId="{96391061-C75B-484A-A217-6DABF228712D}">
      <dgm:prSet/>
      <dgm:spPr/>
      <dgm:t>
        <a:bodyPr/>
        <a:lstStyle/>
        <a:p>
          <a:pPr latinLnBrk="1"/>
          <a:endParaRPr lang="ko-KR" altLang="en-US"/>
        </a:p>
      </dgm:t>
    </dgm:pt>
    <dgm:pt modelId="{1B350E79-BBBF-4BD6-A918-C5D75EE4BBA3}" type="sibTrans" cxnId="{96391061-C75B-484A-A217-6DABF228712D}">
      <dgm:prSet/>
      <dgm:spPr/>
      <dgm:t>
        <a:bodyPr/>
        <a:lstStyle/>
        <a:p>
          <a:pPr latinLnBrk="1"/>
          <a:endParaRPr lang="ko-KR" altLang="en-US"/>
        </a:p>
      </dgm:t>
    </dgm:pt>
    <dgm:pt modelId="{FB346735-F3F4-4534-B2AA-6D7A52596F83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오차항</a:t>
          </a:r>
          <a:endParaRPr lang="ko-KR" altLang="en-US" dirty="0"/>
        </a:p>
      </dgm:t>
    </dgm:pt>
    <dgm:pt modelId="{5BEDE3B1-227E-4FB2-8359-7FE9F3A93D87}" type="parTrans" cxnId="{DE236733-E54B-4C16-A188-F125D59D2785}">
      <dgm:prSet/>
      <dgm:spPr/>
      <dgm:t>
        <a:bodyPr/>
        <a:lstStyle/>
        <a:p>
          <a:pPr latinLnBrk="1"/>
          <a:endParaRPr lang="ko-KR" altLang="en-US"/>
        </a:p>
      </dgm:t>
    </dgm:pt>
    <dgm:pt modelId="{960BA71E-43F4-4EB7-9E98-327AFC9D8E7A}" type="sibTrans" cxnId="{DE236733-E54B-4C16-A188-F125D59D2785}">
      <dgm:prSet/>
      <dgm:spPr/>
      <dgm:t>
        <a:bodyPr/>
        <a:lstStyle/>
        <a:p>
          <a:pPr latinLnBrk="1"/>
          <a:endParaRPr lang="ko-KR" altLang="en-US"/>
        </a:p>
      </dgm:t>
    </dgm:pt>
    <dgm:pt modelId="{75CC3B79-C90A-46C9-9D12-BF305A36A34A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테일러</a:t>
          </a:r>
          <a:r>
            <a:rPr lang="ko-KR" altLang="en-US" dirty="0" smtClean="0"/>
            <a:t> 공식</a:t>
          </a:r>
          <a:endParaRPr lang="ko-KR" altLang="en-US" dirty="0"/>
        </a:p>
      </dgm:t>
    </dgm:pt>
    <dgm:pt modelId="{9B7FC468-B3D8-4956-91A4-8C6215F589C9}" type="parTrans" cxnId="{F4173DA2-018F-4D3F-91C1-4D851CC6C488}">
      <dgm:prSet/>
      <dgm:spPr/>
      <dgm:t>
        <a:bodyPr/>
        <a:lstStyle/>
        <a:p>
          <a:pPr latinLnBrk="1"/>
          <a:endParaRPr lang="ko-KR" altLang="en-US"/>
        </a:p>
      </dgm:t>
    </dgm:pt>
    <dgm:pt modelId="{23EA9B08-D0DD-4CF0-966D-11FC5FA0C639}" type="sibTrans" cxnId="{F4173DA2-018F-4D3F-91C1-4D851CC6C488}">
      <dgm:prSet/>
      <dgm:spPr/>
      <dgm:t>
        <a:bodyPr/>
        <a:lstStyle/>
        <a:p>
          <a:pPr latinLnBrk="1"/>
          <a:endParaRPr lang="ko-KR" altLang="en-US"/>
        </a:p>
      </dgm:t>
    </dgm:pt>
    <dgm:pt modelId="{8CB05003-338E-4A1D-874F-770D2DE989D3}" type="pres">
      <dgm:prSet presAssocID="{310E4451-D1FF-4F1B-9432-8809F3AA10BF}" presName="linearFlow" presStyleCnt="0">
        <dgm:presLayoutVars>
          <dgm:dir/>
          <dgm:resizeHandles val="exact"/>
        </dgm:presLayoutVars>
      </dgm:prSet>
      <dgm:spPr/>
    </dgm:pt>
    <dgm:pt modelId="{7F32322D-E157-4726-BC88-20304A0B2EEC}" type="pres">
      <dgm:prSet presAssocID="{611651AE-E50B-43DA-9C96-1B727010A0A9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E1355F4-3A6C-4E84-A5D1-C784A1E9DF6C}" type="pres">
      <dgm:prSet presAssocID="{1B350E79-BBBF-4BD6-A918-C5D75EE4BBA3}" presName="spacerL" presStyleCnt="0"/>
      <dgm:spPr/>
    </dgm:pt>
    <dgm:pt modelId="{78FCE582-629B-4230-BA07-754F109DA311}" type="pres">
      <dgm:prSet presAssocID="{1B350E79-BBBF-4BD6-A918-C5D75EE4BBA3}" presName="sibTrans" presStyleLbl="sibTrans2D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5185F769-7D77-4BD2-A9DC-F7E334F2F4C1}" type="pres">
      <dgm:prSet presAssocID="{1B350E79-BBBF-4BD6-A918-C5D75EE4BBA3}" presName="spacerR" presStyleCnt="0"/>
      <dgm:spPr/>
    </dgm:pt>
    <dgm:pt modelId="{269B7684-61E1-434B-8F94-8A82C3BC6D70}" type="pres">
      <dgm:prSet presAssocID="{FB346735-F3F4-4534-B2AA-6D7A52596F83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F65CE0C-B46F-44BF-8B1C-54E70B37C480}" type="pres">
      <dgm:prSet presAssocID="{960BA71E-43F4-4EB7-9E98-327AFC9D8E7A}" presName="spacerL" presStyleCnt="0"/>
      <dgm:spPr/>
    </dgm:pt>
    <dgm:pt modelId="{08069A7D-9A63-433F-B669-07E888F9E5B1}" type="pres">
      <dgm:prSet presAssocID="{960BA71E-43F4-4EB7-9E98-327AFC9D8E7A}" presName="sibTrans" presStyleLbl="sibTrans2D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CA75C657-FFD1-4F8B-A6B5-E5FD3E8F63E8}" type="pres">
      <dgm:prSet presAssocID="{960BA71E-43F4-4EB7-9E98-327AFC9D8E7A}" presName="spacerR" presStyleCnt="0"/>
      <dgm:spPr/>
    </dgm:pt>
    <dgm:pt modelId="{4BA5A922-51E1-4E51-AA28-0E5D0EEFA711}" type="pres">
      <dgm:prSet presAssocID="{75CC3B79-C90A-46C9-9D12-BF305A36A34A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311F69A2-B7EE-491B-9E20-BC28F88CEEE3}" type="presOf" srcId="{FB346735-F3F4-4534-B2AA-6D7A52596F83}" destId="{269B7684-61E1-434B-8F94-8A82C3BC6D70}" srcOrd="0" destOrd="0" presId="urn:microsoft.com/office/officeart/2005/8/layout/equation1"/>
    <dgm:cxn modelId="{F4173DA2-018F-4D3F-91C1-4D851CC6C488}" srcId="{310E4451-D1FF-4F1B-9432-8809F3AA10BF}" destId="{75CC3B79-C90A-46C9-9D12-BF305A36A34A}" srcOrd="2" destOrd="0" parTransId="{9B7FC468-B3D8-4956-91A4-8C6215F589C9}" sibTransId="{23EA9B08-D0DD-4CF0-966D-11FC5FA0C639}"/>
    <dgm:cxn modelId="{96391061-C75B-484A-A217-6DABF228712D}" srcId="{310E4451-D1FF-4F1B-9432-8809F3AA10BF}" destId="{611651AE-E50B-43DA-9C96-1B727010A0A9}" srcOrd="0" destOrd="0" parTransId="{20F89DAF-BE68-4BF0-B675-84A09749BB5C}" sibTransId="{1B350E79-BBBF-4BD6-A918-C5D75EE4BBA3}"/>
    <dgm:cxn modelId="{DE236733-E54B-4C16-A188-F125D59D2785}" srcId="{310E4451-D1FF-4F1B-9432-8809F3AA10BF}" destId="{FB346735-F3F4-4534-B2AA-6D7A52596F83}" srcOrd="1" destOrd="0" parTransId="{5BEDE3B1-227E-4FB2-8359-7FE9F3A93D87}" sibTransId="{960BA71E-43F4-4EB7-9E98-327AFC9D8E7A}"/>
    <dgm:cxn modelId="{31A7D76A-C35C-4BD2-8586-BF8A0F676703}" type="presOf" srcId="{960BA71E-43F4-4EB7-9E98-327AFC9D8E7A}" destId="{08069A7D-9A63-433F-B669-07E888F9E5B1}" srcOrd="0" destOrd="0" presId="urn:microsoft.com/office/officeart/2005/8/layout/equation1"/>
    <dgm:cxn modelId="{8CF6C0E6-4F6F-4B33-8479-288B82C02879}" type="presOf" srcId="{1B350E79-BBBF-4BD6-A918-C5D75EE4BBA3}" destId="{78FCE582-629B-4230-BA07-754F109DA311}" srcOrd="0" destOrd="0" presId="urn:microsoft.com/office/officeart/2005/8/layout/equation1"/>
    <dgm:cxn modelId="{ED2BC864-F431-4958-9706-F806300FAEE5}" type="presOf" srcId="{611651AE-E50B-43DA-9C96-1B727010A0A9}" destId="{7F32322D-E157-4726-BC88-20304A0B2EEC}" srcOrd="0" destOrd="0" presId="urn:microsoft.com/office/officeart/2005/8/layout/equation1"/>
    <dgm:cxn modelId="{372B5C65-7E40-4FF1-9BBC-0FBA91A8C23A}" type="presOf" srcId="{310E4451-D1FF-4F1B-9432-8809F3AA10BF}" destId="{8CB05003-338E-4A1D-874F-770D2DE989D3}" srcOrd="0" destOrd="0" presId="urn:microsoft.com/office/officeart/2005/8/layout/equation1"/>
    <dgm:cxn modelId="{288082CF-FDB5-4736-9F9F-D0C4123DDADC}" type="presOf" srcId="{75CC3B79-C90A-46C9-9D12-BF305A36A34A}" destId="{4BA5A922-51E1-4E51-AA28-0E5D0EEFA711}" srcOrd="0" destOrd="0" presId="urn:microsoft.com/office/officeart/2005/8/layout/equation1"/>
    <dgm:cxn modelId="{9CD79F31-DB05-4935-A438-45234FDA2AED}" type="presParOf" srcId="{8CB05003-338E-4A1D-874F-770D2DE989D3}" destId="{7F32322D-E157-4726-BC88-20304A0B2EEC}" srcOrd="0" destOrd="0" presId="urn:microsoft.com/office/officeart/2005/8/layout/equation1"/>
    <dgm:cxn modelId="{91AAD196-7ACE-46FB-BB0F-2ABA2FDB947D}" type="presParOf" srcId="{8CB05003-338E-4A1D-874F-770D2DE989D3}" destId="{BE1355F4-3A6C-4E84-A5D1-C784A1E9DF6C}" srcOrd="1" destOrd="0" presId="urn:microsoft.com/office/officeart/2005/8/layout/equation1"/>
    <dgm:cxn modelId="{63B3096B-E837-494E-9988-6EBAA93500A8}" type="presParOf" srcId="{8CB05003-338E-4A1D-874F-770D2DE989D3}" destId="{78FCE582-629B-4230-BA07-754F109DA311}" srcOrd="2" destOrd="0" presId="urn:microsoft.com/office/officeart/2005/8/layout/equation1"/>
    <dgm:cxn modelId="{9F62190C-E7BC-43A0-A8C7-1AE49A51A6C1}" type="presParOf" srcId="{8CB05003-338E-4A1D-874F-770D2DE989D3}" destId="{5185F769-7D77-4BD2-A9DC-F7E334F2F4C1}" srcOrd="3" destOrd="0" presId="urn:microsoft.com/office/officeart/2005/8/layout/equation1"/>
    <dgm:cxn modelId="{79B8D627-FEE2-4A90-9E63-05812437BAA3}" type="presParOf" srcId="{8CB05003-338E-4A1D-874F-770D2DE989D3}" destId="{269B7684-61E1-434B-8F94-8A82C3BC6D70}" srcOrd="4" destOrd="0" presId="urn:microsoft.com/office/officeart/2005/8/layout/equation1"/>
    <dgm:cxn modelId="{CB1702B5-2A1A-43AC-90B2-5855A9667052}" type="presParOf" srcId="{8CB05003-338E-4A1D-874F-770D2DE989D3}" destId="{EF65CE0C-B46F-44BF-8B1C-54E70B37C480}" srcOrd="5" destOrd="0" presId="urn:microsoft.com/office/officeart/2005/8/layout/equation1"/>
    <dgm:cxn modelId="{87E23A0F-96E5-4409-A338-D7A55ED92A69}" type="presParOf" srcId="{8CB05003-338E-4A1D-874F-770D2DE989D3}" destId="{08069A7D-9A63-433F-B669-07E888F9E5B1}" srcOrd="6" destOrd="0" presId="urn:microsoft.com/office/officeart/2005/8/layout/equation1"/>
    <dgm:cxn modelId="{AF91632A-E945-4FA3-A7A3-75E67C24EA14}" type="presParOf" srcId="{8CB05003-338E-4A1D-874F-770D2DE989D3}" destId="{CA75C657-FFD1-4F8B-A6B5-E5FD3E8F63E8}" srcOrd="7" destOrd="0" presId="urn:microsoft.com/office/officeart/2005/8/layout/equation1"/>
    <dgm:cxn modelId="{2A30DF00-7980-4E33-857C-C00C70B28D48}" type="presParOf" srcId="{8CB05003-338E-4A1D-874F-770D2DE989D3}" destId="{4BA5A922-51E1-4E51-AA28-0E5D0EEFA711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956B98-606B-49DA-8BC7-C1F08D07DC46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754F763-E017-428A-B3D2-4252793BEBA0}">
      <dgm:prSet/>
      <dgm:spPr/>
      <dgm:t>
        <a:bodyPr/>
        <a:lstStyle/>
        <a:p>
          <a:pPr rtl="0" latinLnBrk="1"/>
          <a:r>
            <a:rPr lang="en-US" b="1" dirty="0" smtClean="0"/>
            <a:t>SIR </a:t>
          </a:r>
          <a:r>
            <a:rPr lang="ko-KR" b="1" dirty="0" smtClean="0"/>
            <a:t>모델을 사용하여 국내에서의 </a:t>
          </a:r>
          <a:r>
            <a:rPr lang="ko-KR" b="1" dirty="0" err="1" smtClean="0"/>
            <a:t>메르스</a:t>
          </a:r>
          <a:r>
            <a:rPr lang="ko-KR" b="1" dirty="0" smtClean="0"/>
            <a:t> 확산 데이터를 수치적으로 분석했고</a:t>
          </a:r>
          <a:r>
            <a:rPr lang="en-US" b="1" dirty="0" smtClean="0"/>
            <a:t>, </a:t>
          </a:r>
        </a:p>
        <a:p>
          <a:pPr rtl="0" latinLnBrk="1"/>
          <a:r>
            <a:rPr lang="ko-KR" b="1" dirty="0" smtClean="0"/>
            <a:t>실제 데이터와 최대한 일치하는 값을 구했다</a:t>
          </a:r>
          <a:r>
            <a:rPr lang="en-US" b="1" dirty="0" smtClean="0"/>
            <a:t>.</a:t>
          </a:r>
          <a:r>
            <a:rPr lang="ko-KR" b="1" dirty="0" smtClean="0"/>
            <a:t> </a:t>
          </a:r>
          <a:endParaRPr lang="ko-KR" dirty="0"/>
        </a:p>
      </dgm:t>
    </dgm:pt>
    <dgm:pt modelId="{AEE7C7A9-8DAC-4016-8E41-B2DEC3476070}" type="parTrans" cxnId="{AE432F9E-C062-4D59-81D7-4F6E4A9472B0}">
      <dgm:prSet/>
      <dgm:spPr/>
      <dgm:t>
        <a:bodyPr/>
        <a:lstStyle/>
        <a:p>
          <a:pPr latinLnBrk="1"/>
          <a:endParaRPr lang="ko-KR" altLang="en-US"/>
        </a:p>
      </dgm:t>
    </dgm:pt>
    <dgm:pt modelId="{E4DB22D2-7DE1-490A-AAE1-214694219702}" type="sibTrans" cxnId="{AE432F9E-C062-4D59-81D7-4F6E4A9472B0}">
      <dgm:prSet/>
      <dgm:spPr/>
      <dgm:t>
        <a:bodyPr/>
        <a:lstStyle/>
        <a:p>
          <a:pPr latinLnBrk="1"/>
          <a:endParaRPr lang="ko-KR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7892CBCB-6645-4F76-A447-53CA39AE10DB}">
          <dgm:prSet/>
          <dgm:spPr/>
          <dgm:t>
            <a:bodyPr/>
            <a:lstStyle/>
            <a:p>
              <a:pPr rtl="0" latinLnBrk="1"/>
              <a14:m>
                <m:oMath xmlns:m="http://schemas.openxmlformats.org/officeDocument/2006/math">
                  <m:r>
                    <a:rPr lang="en-US" altLang="ko-KR" b="1" i="1" smtClean="0">
                      <a:latin typeface="Cambria Math"/>
                    </a:rPr>
                    <m:t>𝜷</m:t>
                  </m:r>
                  <m:r>
                    <a:rPr lang="en-US" altLang="ko-KR" b="1" i="1" smtClean="0">
                      <a:latin typeface="Cambria Math"/>
                    </a:rPr>
                    <m:t>, </m:t>
                  </m:r>
                  <m:r>
                    <a:rPr lang="en-US" altLang="ko-KR" b="1" i="1" smtClean="0">
                      <a:latin typeface="Cambria Math"/>
                    </a:rPr>
                    <m:t>𝜸</m:t>
                  </m:r>
                </m:oMath>
              </a14:m>
              <a:r>
                <a:rPr lang="en-US" altLang="ko-KR" b="1" dirty="0" smtClean="0"/>
                <a:t> </a:t>
              </a:r>
              <a:r>
                <a:rPr lang="en-US" altLang="ko-KR" b="1" dirty="0" smtClean="0">
                  <a:sym typeface="Wingdings" pitchFamily="2" charset="2"/>
                </a:rPr>
                <a:t></a:t>
              </a:r>
              <a:r>
                <a:rPr lang="ko-KR" b="1" dirty="0" smtClean="0"/>
                <a:t>각각 감염자 수 변화 추세와 비슷하게 증가했다가 다시 감소</a:t>
              </a:r>
              <a:r>
                <a:rPr lang="en-US" b="1" dirty="0" smtClean="0"/>
                <a:t> </a:t>
              </a:r>
            </a:p>
            <a:p>
              <a:pPr rtl="0" latinLnBrk="1"/>
              <a14:m>
                <m:oMath xmlns:m="http://schemas.openxmlformats.org/officeDocument/2006/math">
                  <m:sSub>
                    <m:sSubPr>
                      <m:ctrlPr>
                        <a:rPr lang="en-US" altLang="ko-KR" b="1" i="1" smtClean="0">
                          <a:latin typeface="Cambria Math"/>
                        </a:rPr>
                      </m:ctrlPr>
                    </m:sSubPr>
                    <m:e>
                      <m:r>
                        <a:rPr lang="en-US" altLang="ko-KR" b="1" i="1" smtClean="0">
                          <a:latin typeface="Cambria Math"/>
                        </a:rPr>
                        <m:t>𝑹</m:t>
                      </m:r>
                    </m:e>
                    <m:sub>
                      <m:r>
                        <a:rPr lang="en-US" altLang="ko-KR" b="1" i="1" smtClean="0">
                          <a:latin typeface="Cambria Math"/>
                        </a:rPr>
                        <m:t>𝟎</m:t>
                      </m:r>
                    </m:sub>
                  </m:sSub>
                </m:oMath>
              </a14:m>
              <a:r>
                <a:rPr lang="ko-KR" b="1" dirty="0" smtClean="0"/>
                <a:t> </a:t>
              </a:r>
              <a:r>
                <a:rPr lang="en-US" altLang="ko-KR" b="1" dirty="0" smtClean="0">
                  <a:sym typeface="Wingdings" pitchFamily="2" charset="2"/>
                </a:rPr>
                <a:t> </a:t>
              </a:r>
              <a:r>
                <a:rPr lang="ko-KR" altLang="en-US" b="1" dirty="0" smtClean="0">
                  <a:sym typeface="Wingdings" pitchFamily="2" charset="2"/>
                </a:rPr>
                <a:t>질병</a:t>
              </a:r>
              <a:r>
                <a:rPr lang="en-US" altLang="ko-KR" b="1" dirty="0" smtClean="0">
                  <a:sym typeface="Wingdings" pitchFamily="2" charset="2"/>
                </a:rPr>
                <a:t> </a:t>
              </a:r>
              <a:r>
                <a:rPr lang="ko-KR" altLang="en-US" b="1" dirty="0" smtClean="0">
                  <a:sym typeface="Wingdings" pitchFamily="2" charset="2"/>
                </a:rPr>
                <a:t>확산 추세에</a:t>
              </a:r>
              <a:r>
                <a:rPr lang="ko-KR" b="1" dirty="0" smtClean="0"/>
                <a:t> 따라 감소</a:t>
              </a:r>
              <a:endParaRPr lang="ko-KR" dirty="0"/>
            </a:p>
          </dgm:t>
        </dgm:pt>
      </mc:Choice>
      <mc:Fallback xmlns="">
        <dgm:pt modelId="{7892CBCB-6645-4F76-A447-53CA39AE10DB}">
          <dgm:prSet/>
          <dgm:spPr/>
          <dgm:t>
            <a:bodyPr/>
            <a:lstStyle/>
            <a:p>
              <a:pPr rtl="0" latinLnBrk="1"/>
              <a:r>
                <a:rPr lang="en-US" altLang="ko-KR" b="1" i="0" smtClean="0">
                  <a:latin typeface="Cambria Math"/>
                </a:rPr>
                <a:t>𝜷, 𝜸</a:t>
              </a:r>
              <a:r>
                <a:rPr lang="en-US" altLang="ko-KR" b="1" dirty="0" smtClean="0"/>
                <a:t> </a:t>
              </a:r>
              <a:r>
                <a:rPr lang="en-US" altLang="ko-KR" b="1" dirty="0" smtClean="0">
                  <a:sym typeface="Wingdings" pitchFamily="2" charset="2"/>
                </a:rPr>
                <a:t></a:t>
              </a:r>
              <a:r>
                <a:rPr lang="ko-KR" b="1" dirty="0" smtClean="0"/>
                <a:t>각각 감염자 수 변화 추세와 비슷하게 증가했다가 다시 감소</a:t>
              </a:r>
              <a:r>
                <a:rPr lang="en-US" b="1" dirty="0" smtClean="0"/>
                <a:t> </a:t>
              </a:r>
            </a:p>
            <a:p>
              <a:pPr rtl="0" latinLnBrk="1"/>
              <a:r>
                <a:rPr lang="en-US" altLang="ko-KR" b="1" i="0" smtClean="0">
                  <a:latin typeface="Cambria Math"/>
                </a:rPr>
                <a:t>𝑹_𝟎</a:t>
              </a:r>
              <a:r>
                <a:rPr lang="ko-KR" b="1" dirty="0" smtClean="0"/>
                <a:t> </a:t>
              </a:r>
              <a:r>
                <a:rPr lang="en-US" altLang="ko-KR" b="1" dirty="0" smtClean="0">
                  <a:sym typeface="Wingdings" pitchFamily="2" charset="2"/>
                </a:rPr>
                <a:t> </a:t>
              </a:r>
              <a:r>
                <a:rPr lang="ko-KR" altLang="en-US" b="1" dirty="0" smtClean="0">
                  <a:sym typeface="Wingdings" pitchFamily="2" charset="2"/>
                </a:rPr>
                <a:t>질병</a:t>
              </a:r>
              <a:r>
                <a:rPr lang="en-US" altLang="ko-KR" b="1" dirty="0" smtClean="0">
                  <a:sym typeface="Wingdings" pitchFamily="2" charset="2"/>
                </a:rPr>
                <a:t> </a:t>
              </a:r>
              <a:r>
                <a:rPr lang="ko-KR" altLang="en-US" b="1" dirty="0" smtClean="0">
                  <a:sym typeface="Wingdings" pitchFamily="2" charset="2"/>
                </a:rPr>
                <a:t>확산 추세에</a:t>
              </a:r>
              <a:r>
                <a:rPr lang="ko-KR" b="1" dirty="0" smtClean="0"/>
                <a:t> 따라 감소</a:t>
              </a:r>
              <a:endParaRPr lang="ko-KR" dirty="0"/>
            </a:p>
          </dgm:t>
        </dgm:pt>
      </mc:Fallback>
    </mc:AlternateContent>
    <dgm:pt modelId="{5C783969-F1D6-4E24-99F7-8CCF1376A615}" type="parTrans" cxnId="{D587980D-4A7C-4C07-B3CB-9E823FC02E7C}">
      <dgm:prSet/>
      <dgm:spPr/>
      <dgm:t>
        <a:bodyPr/>
        <a:lstStyle/>
        <a:p>
          <a:pPr latinLnBrk="1"/>
          <a:endParaRPr lang="ko-KR" altLang="en-US"/>
        </a:p>
      </dgm:t>
    </dgm:pt>
    <dgm:pt modelId="{0EE7277A-95FE-420A-895D-C2F396BC35ED}" type="sibTrans" cxnId="{D587980D-4A7C-4C07-B3CB-9E823FC02E7C}">
      <dgm:prSet/>
      <dgm:spPr/>
      <dgm:t>
        <a:bodyPr/>
        <a:lstStyle/>
        <a:p>
          <a:pPr latinLnBrk="1"/>
          <a:endParaRPr lang="ko-KR" altLang="en-US"/>
        </a:p>
      </dgm:t>
    </dgm:pt>
    <dgm:pt modelId="{4345FE9C-65B8-4BC2-B33B-54F3C1A4EEAE}">
      <dgm:prSet/>
      <dgm:spPr/>
      <dgm:t>
        <a:bodyPr/>
        <a:lstStyle/>
        <a:p>
          <a:pPr rtl="0" latinLnBrk="1"/>
          <a:r>
            <a:rPr lang="ko-KR" b="1" dirty="0" smtClean="0"/>
            <a:t>유사한 전염병이 발병할 경우에 시기별 감염 추이를 예측하고 적절한 시기에 백신 투여</a:t>
          </a:r>
          <a:r>
            <a:rPr lang="en-US" b="1" dirty="0" smtClean="0"/>
            <a:t>, </a:t>
          </a:r>
          <a:r>
            <a:rPr lang="ko-KR" b="1" dirty="0" smtClean="0"/>
            <a:t>병실 수 확대</a:t>
          </a:r>
          <a:r>
            <a:rPr lang="en-US" b="1" dirty="0" smtClean="0"/>
            <a:t>, </a:t>
          </a:r>
          <a:r>
            <a:rPr lang="ko-KR" b="1" dirty="0" smtClean="0"/>
            <a:t>환자 격리 등의 방법으로 대응할 수 있다</a:t>
          </a:r>
          <a:r>
            <a:rPr lang="en-US" b="1" dirty="0" smtClean="0"/>
            <a:t>.</a:t>
          </a:r>
          <a:endParaRPr lang="ko-KR" dirty="0"/>
        </a:p>
      </dgm:t>
    </dgm:pt>
    <dgm:pt modelId="{58D555A9-A9A0-4E10-9EBD-DA4475BA1669}" type="parTrans" cxnId="{67B76306-D0FA-4B2D-A2BE-3C713693822E}">
      <dgm:prSet/>
      <dgm:spPr/>
      <dgm:t>
        <a:bodyPr/>
        <a:lstStyle/>
        <a:p>
          <a:pPr latinLnBrk="1"/>
          <a:endParaRPr lang="ko-KR" altLang="en-US"/>
        </a:p>
      </dgm:t>
    </dgm:pt>
    <dgm:pt modelId="{B96DA2B3-14F6-4802-B2DC-10CF845253E4}" type="sibTrans" cxnId="{67B76306-D0FA-4B2D-A2BE-3C713693822E}">
      <dgm:prSet/>
      <dgm:spPr/>
      <dgm:t>
        <a:bodyPr/>
        <a:lstStyle/>
        <a:p>
          <a:pPr latinLnBrk="1"/>
          <a:endParaRPr lang="ko-KR" altLang="en-US"/>
        </a:p>
      </dgm:t>
    </dgm:pt>
    <dgm:pt modelId="{3528A628-3DEE-4B39-A41F-59A332D13106}" type="pres">
      <dgm:prSet presAssocID="{7A956B98-606B-49DA-8BC7-C1F08D07DC46}" presName="linearFlow" presStyleCnt="0">
        <dgm:presLayoutVars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31AEF8F-617D-4ADD-BA58-C431B11EBBF6}" type="pres">
      <dgm:prSet presAssocID="{7754F763-E017-428A-B3D2-4252793BEBA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9E74C92-BD02-44BE-8A87-C66FA854B89B}" type="pres">
      <dgm:prSet presAssocID="{E4DB22D2-7DE1-490A-AAE1-214694219702}" presName="sibTrans" presStyleLbl="sibTrans2D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A6E59A88-F7B8-4750-AE2D-99502463C395}" type="pres">
      <dgm:prSet presAssocID="{E4DB22D2-7DE1-490A-AAE1-214694219702}" presName="connectorText" presStyleLbl="sibTrans2D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1276FEA1-ECB0-4C21-AF55-D632ACC83CB2}" type="pres">
      <dgm:prSet presAssocID="{7892CBCB-6645-4F76-A447-53CA39AE10D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4265955-A7B2-4646-85CA-CE698B35B827}" type="pres">
      <dgm:prSet presAssocID="{0EE7277A-95FE-420A-895D-C2F396BC35ED}" presName="sibTrans" presStyleLbl="sibTrans2D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BAFE8E56-1EEB-4194-BFF7-D60EBBA5D1A3}" type="pres">
      <dgm:prSet presAssocID="{0EE7277A-95FE-420A-895D-C2F396BC35ED}" presName="connectorText" presStyleLbl="sibTrans2D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862C4E00-71E8-4CFD-8C61-17F7099445F5}" type="pres">
      <dgm:prSet presAssocID="{4345FE9C-65B8-4BC2-B33B-54F3C1A4EEAE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341F02FF-7AFE-4983-B41F-6278E1F8F1E4}" type="presOf" srcId="{E4DB22D2-7DE1-490A-AAE1-214694219702}" destId="{59E74C92-BD02-44BE-8A87-C66FA854B89B}" srcOrd="0" destOrd="0" presId="urn:microsoft.com/office/officeart/2005/8/layout/process2"/>
    <dgm:cxn modelId="{5A3297B3-BA74-4B5B-8F6F-F7715DD63339}" type="presOf" srcId="{0EE7277A-95FE-420A-895D-C2F396BC35ED}" destId="{C4265955-A7B2-4646-85CA-CE698B35B827}" srcOrd="0" destOrd="0" presId="urn:microsoft.com/office/officeart/2005/8/layout/process2"/>
    <dgm:cxn modelId="{D587980D-4A7C-4C07-B3CB-9E823FC02E7C}" srcId="{7A956B98-606B-49DA-8BC7-C1F08D07DC46}" destId="{7892CBCB-6645-4F76-A447-53CA39AE10DB}" srcOrd="1" destOrd="0" parTransId="{5C783969-F1D6-4E24-99F7-8CCF1376A615}" sibTransId="{0EE7277A-95FE-420A-895D-C2F396BC35ED}"/>
    <dgm:cxn modelId="{19AF4DB1-0266-410E-8CB0-7C5077287152}" type="presOf" srcId="{7A956B98-606B-49DA-8BC7-C1F08D07DC46}" destId="{3528A628-3DEE-4B39-A41F-59A332D13106}" srcOrd="0" destOrd="0" presId="urn:microsoft.com/office/officeart/2005/8/layout/process2"/>
    <dgm:cxn modelId="{A9990B55-B2C1-443B-8ACB-4563E386940A}" type="presOf" srcId="{7754F763-E017-428A-B3D2-4252793BEBA0}" destId="{931AEF8F-617D-4ADD-BA58-C431B11EBBF6}" srcOrd="0" destOrd="0" presId="urn:microsoft.com/office/officeart/2005/8/layout/process2"/>
    <dgm:cxn modelId="{62C09CA9-4B9C-423F-8E61-5161FD0C050C}" type="presOf" srcId="{7892CBCB-6645-4F76-A447-53CA39AE10DB}" destId="{1276FEA1-ECB0-4C21-AF55-D632ACC83CB2}" srcOrd="0" destOrd="0" presId="urn:microsoft.com/office/officeart/2005/8/layout/process2"/>
    <dgm:cxn modelId="{AE432F9E-C062-4D59-81D7-4F6E4A9472B0}" srcId="{7A956B98-606B-49DA-8BC7-C1F08D07DC46}" destId="{7754F763-E017-428A-B3D2-4252793BEBA0}" srcOrd="0" destOrd="0" parTransId="{AEE7C7A9-8DAC-4016-8E41-B2DEC3476070}" sibTransId="{E4DB22D2-7DE1-490A-AAE1-214694219702}"/>
    <dgm:cxn modelId="{67B76306-D0FA-4B2D-A2BE-3C713693822E}" srcId="{7A956B98-606B-49DA-8BC7-C1F08D07DC46}" destId="{4345FE9C-65B8-4BC2-B33B-54F3C1A4EEAE}" srcOrd="2" destOrd="0" parTransId="{58D555A9-A9A0-4E10-9EBD-DA4475BA1669}" sibTransId="{B96DA2B3-14F6-4802-B2DC-10CF845253E4}"/>
    <dgm:cxn modelId="{6B28D471-01A4-4F8E-AF75-817B71A95A5B}" type="presOf" srcId="{E4DB22D2-7DE1-490A-AAE1-214694219702}" destId="{A6E59A88-F7B8-4750-AE2D-99502463C395}" srcOrd="1" destOrd="0" presId="urn:microsoft.com/office/officeart/2005/8/layout/process2"/>
    <dgm:cxn modelId="{256FA0CA-CC3A-41B6-B676-1198837A0769}" type="presOf" srcId="{0EE7277A-95FE-420A-895D-C2F396BC35ED}" destId="{BAFE8E56-1EEB-4194-BFF7-D60EBBA5D1A3}" srcOrd="1" destOrd="0" presId="urn:microsoft.com/office/officeart/2005/8/layout/process2"/>
    <dgm:cxn modelId="{42C4C80C-2EC2-4EFF-9955-1070C9587A75}" type="presOf" srcId="{4345FE9C-65B8-4BC2-B33B-54F3C1A4EEAE}" destId="{862C4E00-71E8-4CFD-8C61-17F7099445F5}" srcOrd="0" destOrd="0" presId="urn:microsoft.com/office/officeart/2005/8/layout/process2"/>
    <dgm:cxn modelId="{9C1AE124-9BDD-4B43-BA26-049EC7C471A1}" type="presParOf" srcId="{3528A628-3DEE-4B39-A41F-59A332D13106}" destId="{931AEF8F-617D-4ADD-BA58-C431B11EBBF6}" srcOrd="0" destOrd="0" presId="urn:microsoft.com/office/officeart/2005/8/layout/process2"/>
    <dgm:cxn modelId="{CC23A4EC-B141-47E3-A096-463329C2B8D0}" type="presParOf" srcId="{3528A628-3DEE-4B39-A41F-59A332D13106}" destId="{59E74C92-BD02-44BE-8A87-C66FA854B89B}" srcOrd="1" destOrd="0" presId="urn:microsoft.com/office/officeart/2005/8/layout/process2"/>
    <dgm:cxn modelId="{831E9A9E-6C0C-4C8C-9F1C-8E230C755979}" type="presParOf" srcId="{59E74C92-BD02-44BE-8A87-C66FA854B89B}" destId="{A6E59A88-F7B8-4750-AE2D-99502463C395}" srcOrd="0" destOrd="0" presId="urn:microsoft.com/office/officeart/2005/8/layout/process2"/>
    <dgm:cxn modelId="{E098B8F8-AF9B-4625-8601-720A2A5D06CA}" type="presParOf" srcId="{3528A628-3DEE-4B39-A41F-59A332D13106}" destId="{1276FEA1-ECB0-4C21-AF55-D632ACC83CB2}" srcOrd="2" destOrd="0" presId="urn:microsoft.com/office/officeart/2005/8/layout/process2"/>
    <dgm:cxn modelId="{B67FBBDD-8320-459F-9C1E-D149FF7520E4}" type="presParOf" srcId="{3528A628-3DEE-4B39-A41F-59A332D13106}" destId="{C4265955-A7B2-4646-85CA-CE698B35B827}" srcOrd="3" destOrd="0" presId="urn:microsoft.com/office/officeart/2005/8/layout/process2"/>
    <dgm:cxn modelId="{02CC4EF9-8787-4A9D-91C9-A4DC30E49EF0}" type="presParOf" srcId="{C4265955-A7B2-4646-85CA-CE698B35B827}" destId="{BAFE8E56-1EEB-4194-BFF7-D60EBBA5D1A3}" srcOrd="0" destOrd="0" presId="urn:microsoft.com/office/officeart/2005/8/layout/process2"/>
    <dgm:cxn modelId="{F19921ED-2C00-49AF-B7E8-BB660954BDC3}" type="presParOf" srcId="{3528A628-3DEE-4B39-A41F-59A332D13106}" destId="{862C4E00-71E8-4CFD-8C61-17F7099445F5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A956B98-606B-49DA-8BC7-C1F08D07DC46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754F763-E017-428A-B3D2-4252793BEBA0}">
      <dgm:prSet/>
      <dgm:spPr/>
      <dgm:t>
        <a:bodyPr/>
        <a:lstStyle/>
        <a:p>
          <a:pPr rtl="0" latinLnBrk="1"/>
          <a:r>
            <a:rPr lang="en-US" b="1" dirty="0" smtClean="0"/>
            <a:t>SIR </a:t>
          </a:r>
          <a:r>
            <a:rPr lang="ko-KR" b="1" dirty="0" smtClean="0"/>
            <a:t>모델을 사용하여 국내에서의 </a:t>
          </a:r>
          <a:r>
            <a:rPr lang="ko-KR" b="1" dirty="0" err="1" smtClean="0"/>
            <a:t>메르스</a:t>
          </a:r>
          <a:r>
            <a:rPr lang="ko-KR" b="1" dirty="0" smtClean="0"/>
            <a:t> 확산 데이터를 수치적으로 분석했고</a:t>
          </a:r>
          <a:r>
            <a:rPr lang="en-US" b="1" dirty="0" smtClean="0"/>
            <a:t>, </a:t>
          </a:r>
        </a:p>
        <a:p>
          <a:pPr rtl="0" latinLnBrk="1"/>
          <a:r>
            <a:rPr lang="ko-KR" b="1" dirty="0" smtClean="0"/>
            <a:t>실제 데이터와 최대한 일치하는 값을 구했다</a:t>
          </a:r>
          <a:r>
            <a:rPr lang="en-US" b="1" dirty="0" smtClean="0"/>
            <a:t>.</a:t>
          </a:r>
          <a:r>
            <a:rPr lang="ko-KR" b="1" dirty="0" smtClean="0"/>
            <a:t> </a:t>
          </a:r>
          <a:endParaRPr lang="ko-KR" dirty="0"/>
        </a:p>
      </dgm:t>
    </dgm:pt>
    <dgm:pt modelId="{AEE7C7A9-8DAC-4016-8E41-B2DEC3476070}" type="parTrans" cxnId="{AE432F9E-C062-4D59-81D7-4F6E4A9472B0}">
      <dgm:prSet/>
      <dgm:spPr/>
      <dgm:t>
        <a:bodyPr/>
        <a:lstStyle/>
        <a:p>
          <a:pPr latinLnBrk="1"/>
          <a:endParaRPr lang="ko-KR" altLang="en-US"/>
        </a:p>
      </dgm:t>
    </dgm:pt>
    <dgm:pt modelId="{E4DB22D2-7DE1-490A-AAE1-214694219702}" type="sibTrans" cxnId="{AE432F9E-C062-4D59-81D7-4F6E4A9472B0}">
      <dgm:prSet/>
      <dgm:spPr/>
      <dgm:t>
        <a:bodyPr/>
        <a:lstStyle/>
        <a:p>
          <a:pPr latinLnBrk="1"/>
          <a:endParaRPr lang="ko-KR" altLang="en-US"/>
        </a:p>
      </dgm:t>
    </dgm:pt>
    <dgm:pt modelId="{7892CBCB-6645-4F76-A447-53CA39AE10DB}">
      <dgm:prSet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ko-KR" altLang="en-US">
              <a:noFill/>
            </a:rPr>
            <a:t> </a:t>
          </a:r>
        </a:p>
      </dgm:t>
    </dgm:pt>
    <dgm:pt modelId="{5C783969-F1D6-4E24-99F7-8CCF1376A615}" type="parTrans" cxnId="{D587980D-4A7C-4C07-B3CB-9E823FC02E7C}">
      <dgm:prSet/>
      <dgm:spPr/>
      <dgm:t>
        <a:bodyPr/>
        <a:lstStyle/>
        <a:p>
          <a:pPr latinLnBrk="1"/>
          <a:endParaRPr lang="ko-KR" altLang="en-US"/>
        </a:p>
      </dgm:t>
    </dgm:pt>
    <dgm:pt modelId="{0EE7277A-95FE-420A-895D-C2F396BC35ED}" type="sibTrans" cxnId="{D587980D-4A7C-4C07-B3CB-9E823FC02E7C}">
      <dgm:prSet/>
      <dgm:spPr/>
      <dgm:t>
        <a:bodyPr/>
        <a:lstStyle/>
        <a:p>
          <a:pPr latinLnBrk="1"/>
          <a:endParaRPr lang="ko-KR" altLang="en-US"/>
        </a:p>
      </dgm:t>
    </dgm:pt>
    <dgm:pt modelId="{4345FE9C-65B8-4BC2-B33B-54F3C1A4EEAE}">
      <dgm:prSet/>
      <dgm:spPr/>
      <dgm:t>
        <a:bodyPr/>
        <a:lstStyle/>
        <a:p>
          <a:pPr rtl="0" latinLnBrk="1"/>
          <a:r>
            <a:rPr lang="ko-KR" b="1" dirty="0" smtClean="0"/>
            <a:t>유사한 전염병이 발병할 경우에 시기별 감염 추이를 예측하고 적절한 시기에 백신 투여</a:t>
          </a:r>
          <a:r>
            <a:rPr lang="en-US" b="1" dirty="0" smtClean="0"/>
            <a:t>, </a:t>
          </a:r>
          <a:r>
            <a:rPr lang="ko-KR" b="1" dirty="0" smtClean="0"/>
            <a:t>병실 수 확대</a:t>
          </a:r>
          <a:r>
            <a:rPr lang="en-US" b="1" dirty="0" smtClean="0"/>
            <a:t>, </a:t>
          </a:r>
          <a:r>
            <a:rPr lang="ko-KR" b="1" dirty="0" smtClean="0"/>
            <a:t>환자 격리 등의 방법으로 대응할 수 있다</a:t>
          </a:r>
          <a:r>
            <a:rPr lang="en-US" b="1" dirty="0" smtClean="0"/>
            <a:t>.</a:t>
          </a:r>
          <a:endParaRPr lang="ko-KR" dirty="0"/>
        </a:p>
      </dgm:t>
    </dgm:pt>
    <dgm:pt modelId="{58D555A9-A9A0-4E10-9EBD-DA4475BA1669}" type="parTrans" cxnId="{67B76306-D0FA-4B2D-A2BE-3C713693822E}">
      <dgm:prSet/>
      <dgm:spPr/>
      <dgm:t>
        <a:bodyPr/>
        <a:lstStyle/>
        <a:p>
          <a:pPr latinLnBrk="1"/>
          <a:endParaRPr lang="ko-KR" altLang="en-US"/>
        </a:p>
      </dgm:t>
    </dgm:pt>
    <dgm:pt modelId="{B96DA2B3-14F6-4802-B2DC-10CF845253E4}" type="sibTrans" cxnId="{67B76306-D0FA-4B2D-A2BE-3C713693822E}">
      <dgm:prSet/>
      <dgm:spPr/>
      <dgm:t>
        <a:bodyPr/>
        <a:lstStyle/>
        <a:p>
          <a:pPr latinLnBrk="1"/>
          <a:endParaRPr lang="ko-KR" altLang="en-US"/>
        </a:p>
      </dgm:t>
    </dgm:pt>
    <dgm:pt modelId="{3528A628-3DEE-4B39-A41F-59A332D13106}" type="pres">
      <dgm:prSet presAssocID="{7A956B98-606B-49DA-8BC7-C1F08D07DC46}" presName="linearFlow" presStyleCnt="0">
        <dgm:presLayoutVars>
          <dgm:resizeHandles val="exact"/>
        </dgm:presLayoutVars>
      </dgm:prSet>
      <dgm:spPr/>
    </dgm:pt>
    <dgm:pt modelId="{931AEF8F-617D-4ADD-BA58-C431B11EBBF6}" type="pres">
      <dgm:prSet presAssocID="{7754F763-E017-428A-B3D2-4252793BEBA0}" presName="node" presStyleLbl="node1" presStyleIdx="0" presStyleCnt="3">
        <dgm:presLayoutVars>
          <dgm:bulletEnabled val="1"/>
        </dgm:presLayoutVars>
      </dgm:prSet>
      <dgm:spPr/>
    </dgm:pt>
    <dgm:pt modelId="{59E74C92-BD02-44BE-8A87-C66FA854B89B}" type="pres">
      <dgm:prSet presAssocID="{E4DB22D2-7DE1-490A-AAE1-214694219702}" presName="sibTrans" presStyleLbl="sibTrans2D1" presStyleIdx="0" presStyleCnt="2"/>
      <dgm:spPr/>
    </dgm:pt>
    <dgm:pt modelId="{A6E59A88-F7B8-4750-AE2D-99502463C395}" type="pres">
      <dgm:prSet presAssocID="{E4DB22D2-7DE1-490A-AAE1-214694219702}" presName="connectorText" presStyleLbl="sibTrans2D1" presStyleIdx="0" presStyleCnt="2"/>
      <dgm:spPr/>
    </dgm:pt>
    <dgm:pt modelId="{1276FEA1-ECB0-4C21-AF55-D632ACC83CB2}" type="pres">
      <dgm:prSet presAssocID="{7892CBCB-6645-4F76-A447-53CA39AE10D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4265955-A7B2-4646-85CA-CE698B35B827}" type="pres">
      <dgm:prSet presAssocID="{0EE7277A-95FE-420A-895D-C2F396BC35ED}" presName="sibTrans" presStyleLbl="sibTrans2D1" presStyleIdx="1" presStyleCnt="2"/>
      <dgm:spPr/>
    </dgm:pt>
    <dgm:pt modelId="{BAFE8E56-1EEB-4194-BFF7-D60EBBA5D1A3}" type="pres">
      <dgm:prSet presAssocID="{0EE7277A-95FE-420A-895D-C2F396BC35ED}" presName="connectorText" presStyleLbl="sibTrans2D1" presStyleIdx="1" presStyleCnt="2"/>
      <dgm:spPr/>
    </dgm:pt>
    <dgm:pt modelId="{862C4E00-71E8-4CFD-8C61-17F7099445F5}" type="pres">
      <dgm:prSet presAssocID="{4345FE9C-65B8-4BC2-B33B-54F3C1A4EEAE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341F02FF-7AFE-4983-B41F-6278E1F8F1E4}" type="presOf" srcId="{E4DB22D2-7DE1-490A-AAE1-214694219702}" destId="{59E74C92-BD02-44BE-8A87-C66FA854B89B}" srcOrd="0" destOrd="0" presId="urn:microsoft.com/office/officeart/2005/8/layout/process2"/>
    <dgm:cxn modelId="{5A3297B3-BA74-4B5B-8F6F-F7715DD63339}" type="presOf" srcId="{0EE7277A-95FE-420A-895D-C2F396BC35ED}" destId="{C4265955-A7B2-4646-85CA-CE698B35B827}" srcOrd="0" destOrd="0" presId="urn:microsoft.com/office/officeart/2005/8/layout/process2"/>
    <dgm:cxn modelId="{D587980D-4A7C-4C07-B3CB-9E823FC02E7C}" srcId="{7A956B98-606B-49DA-8BC7-C1F08D07DC46}" destId="{7892CBCB-6645-4F76-A447-53CA39AE10DB}" srcOrd="1" destOrd="0" parTransId="{5C783969-F1D6-4E24-99F7-8CCF1376A615}" sibTransId="{0EE7277A-95FE-420A-895D-C2F396BC35ED}"/>
    <dgm:cxn modelId="{19AF4DB1-0266-410E-8CB0-7C5077287152}" type="presOf" srcId="{7A956B98-606B-49DA-8BC7-C1F08D07DC46}" destId="{3528A628-3DEE-4B39-A41F-59A332D13106}" srcOrd="0" destOrd="0" presId="urn:microsoft.com/office/officeart/2005/8/layout/process2"/>
    <dgm:cxn modelId="{A9990B55-B2C1-443B-8ACB-4563E386940A}" type="presOf" srcId="{7754F763-E017-428A-B3D2-4252793BEBA0}" destId="{931AEF8F-617D-4ADD-BA58-C431B11EBBF6}" srcOrd="0" destOrd="0" presId="urn:microsoft.com/office/officeart/2005/8/layout/process2"/>
    <dgm:cxn modelId="{62C09CA9-4B9C-423F-8E61-5161FD0C050C}" type="presOf" srcId="{7892CBCB-6645-4F76-A447-53CA39AE10DB}" destId="{1276FEA1-ECB0-4C21-AF55-D632ACC83CB2}" srcOrd="0" destOrd="0" presId="urn:microsoft.com/office/officeart/2005/8/layout/process2"/>
    <dgm:cxn modelId="{AE432F9E-C062-4D59-81D7-4F6E4A9472B0}" srcId="{7A956B98-606B-49DA-8BC7-C1F08D07DC46}" destId="{7754F763-E017-428A-B3D2-4252793BEBA0}" srcOrd="0" destOrd="0" parTransId="{AEE7C7A9-8DAC-4016-8E41-B2DEC3476070}" sibTransId="{E4DB22D2-7DE1-490A-AAE1-214694219702}"/>
    <dgm:cxn modelId="{67B76306-D0FA-4B2D-A2BE-3C713693822E}" srcId="{7A956B98-606B-49DA-8BC7-C1F08D07DC46}" destId="{4345FE9C-65B8-4BC2-B33B-54F3C1A4EEAE}" srcOrd="2" destOrd="0" parTransId="{58D555A9-A9A0-4E10-9EBD-DA4475BA1669}" sibTransId="{B96DA2B3-14F6-4802-B2DC-10CF845253E4}"/>
    <dgm:cxn modelId="{6B28D471-01A4-4F8E-AF75-817B71A95A5B}" type="presOf" srcId="{E4DB22D2-7DE1-490A-AAE1-214694219702}" destId="{A6E59A88-F7B8-4750-AE2D-99502463C395}" srcOrd="1" destOrd="0" presId="urn:microsoft.com/office/officeart/2005/8/layout/process2"/>
    <dgm:cxn modelId="{256FA0CA-CC3A-41B6-B676-1198837A0769}" type="presOf" srcId="{0EE7277A-95FE-420A-895D-C2F396BC35ED}" destId="{BAFE8E56-1EEB-4194-BFF7-D60EBBA5D1A3}" srcOrd="1" destOrd="0" presId="urn:microsoft.com/office/officeart/2005/8/layout/process2"/>
    <dgm:cxn modelId="{42C4C80C-2EC2-4EFF-9955-1070C9587A75}" type="presOf" srcId="{4345FE9C-65B8-4BC2-B33B-54F3C1A4EEAE}" destId="{862C4E00-71E8-4CFD-8C61-17F7099445F5}" srcOrd="0" destOrd="0" presId="urn:microsoft.com/office/officeart/2005/8/layout/process2"/>
    <dgm:cxn modelId="{9C1AE124-9BDD-4B43-BA26-049EC7C471A1}" type="presParOf" srcId="{3528A628-3DEE-4B39-A41F-59A332D13106}" destId="{931AEF8F-617D-4ADD-BA58-C431B11EBBF6}" srcOrd="0" destOrd="0" presId="urn:microsoft.com/office/officeart/2005/8/layout/process2"/>
    <dgm:cxn modelId="{CC23A4EC-B141-47E3-A096-463329C2B8D0}" type="presParOf" srcId="{3528A628-3DEE-4B39-A41F-59A332D13106}" destId="{59E74C92-BD02-44BE-8A87-C66FA854B89B}" srcOrd="1" destOrd="0" presId="urn:microsoft.com/office/officeart/2005/8/layout/process2"/>
    <dgm:cxn modelId="{831E9A9E-6C0C-4C8C-9F1C-8E230C755979}" type="presParOf" srcId="{59E74C92-BD02-44BE-8A87-C66FA854B89B}" destId="{A6E59A88-F7B8-4750-AE2D-99502463C395}" srcOrd="0" destOrd="0" presId="urn:microsoft.com/office/officeart/2005/8/layout/process2"/>
    <dgm:cxn modelId="{E098B8F8-AF9B-4625-8601-720A2A5D06CA}" type="presParOf" srcId="{3528A628-3DEE-4B39-A41F-59A332D13106}" destId="{1276FEA1-ECB0-4C21-AF55-D632ACC83CB2}" srcOrd="2" destOrd="0" presId="urn:microsoft.com/office/officeart/2005/8/layout/process2"/>
    <dgm:cxn modelId="{B67FBBDD-8320-459F-9C1E-D149FF7520E4}" type="presParOf" srcId="{3528A628-3DEE-4B39-A41F-59A332D13106}" destId="{C4265955-A7B2-4646-85CA-CE698B35B827}" srcOrd="3" destOrd="0" presId="urn:microsoft.com/office/officeart/2005/8/layout/process2"/>
    <dgm:cxn modelId="{02CC4EF9-8787-4A9D-91C9-A4DC30E49EF0}" type="presParOf" srcId="{C4265955-A7B2-4646-85CA-CE698B35B827}" destId="{BAFE8E56-1EEB-4194-BFF7-D60EBBA5D1A3}" srcOrd="0" destOrd="0" presId="urn:microsoft.com/office/officeart/2005/8/layout/process2"/>
    <dgm:cxn modelId="{F19921ED-2C00-49AF-B7E8-BB660954BDC3}" type="presParOf" srcId="{3528A628-3DEE-4B39-A41F-59A332D13106}" destId="{862C4E00-71E8-4CFD-8C61-17F7099445F5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32322D-E157-4726-BC88-20304A0B2EEC}">
      <dsp:nvSpPr>
        <dsp:cNvPr id="0" name=""/>
        <dsp:cNvSpPr/>
      </dsp:nvSpPr>
      <dsp:spPr>
        <a:xfrm>
          <a:off x="1281" y="1337531"/>
          <a:ext cx="1698500" cy="16985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900" kern="1200" dirty="0" err="1" smtClean="0"/>
            <a:t>테일러</a:t>
          </a:r>
          <a:r>
            <a:rPr lang="ko-KR" altLang="en-US" sz="2900" kern="1200" dirty="0" smtClean="0"/>
            <a:t> 다항식</a:t>
          </a:r>
          <a:endParaRPr lang="ko-KR" altLang="en-US" sz="2900" kern="1200" dirty="0"/>
        </a:p>
      </dsp:txBody>
      <dsp:txXfrm>
        <a:off x="250021" y="1586271"/>
        <a:ext cx="1201020" cy="1201020"/>
      </dsp:txXfrm>
    </dsp:sp>
    <dsp:sp modelId="{78FCE582-629B-4230-BA07-754F109DA311}">
      <dsp:nvSpPr>
        <dsp:cNvPr id="0" name=""/>
        <dsp:cNvSpPr/>
      </dsp:nvSpPr>
      <dsp:spPr>
        <a:xfrm>
          <a:off x="1837700" y="1694216"/>
          <a:ext cx="985130" cy="985130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700" kern="1200"/>
        </a:p>
      </dsp:txBody>
      <dsp:txXfrm>
        <a:off x="1968279" y="2070930"/>
        <a:ext cx="723972" cy="231702"/>
      </dsp:txXfrm>
    </dsp:sp>
    <dsp:sp modelId="{269B7684-61E1-434B-8F94-8A82C3BC6D70}">
      <dsp:nvSpPr>
        <dsp:cNvPr id="0" name=""/>
        <dsp:cNvSpPr/>
      </dsp:nvSpPr>
      <dsp:spPr>
        <a:xfrm>
          <a:off x="2960749" y="1337531"/>
          <a:ext cx="1698500" cy="16985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900" kern="1200" dirty="0" err="1" smtClean="0"/>
            <a:t>오차항</a:t>
          </a:r>
          <a:endParaRPr lang="ko-KR" altLang="en-US" sz="2900" kern="1200" dirty="0"/>
        </a:p>
      </dsp:txBody>
      <dsp:txXfrm>
        <a:off x="3209489" y="1586271"/>
        <a:ext cx="1201020" cy="1201020"/>
      </dsp:txXfrm>
    </dsp:sp>
    <dsp:sp modelId="{08069A7D-9A63-433F-B669-07E888F9E5B1}">
      <dsp:nvSpPr>
        <dsp:cNvPr id="0" name=""/>
        <dsp:cNvSpPr/>
      </dsp:nvSpPr>
      <dsp:spPr>
        <a:xfrm>
          <a:off x="4797168" y="1694216"/>
          <a:ext cx="985130" cy="985130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400" kern="1200"/>
        </a:p>
      </dsp:txBody>
      <dsp:txXfrm>
        <a:off x="4927747" y="1897153"/>
        <a:ext cx="723972" cy="579256"/>
      </dsp:txXfrm>
    </dsp:sp>
    <dsp:sp modelId="{4BA5A922-51E1-4E51-AA28-0E5D0EEFA711}">
      <dsp:nvSpPr>
        <dsp:cNvPr id="0" name=""/>
        <dsp:cNvSpPr/>
      </dsp:nvSpPr>
      <dsp:spPr>
        <a:xfrm>
          <a:off x="5920217" y="1337531"/>
          <a:ext cx="1698500" cy="16985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900" kern="1200" dirty="0" err="1" smtClean="0"/>
            <a:t>테일러</a:t>
          </a:r>
          <a:r>
            <a:rPr lang="ko-KR" altLang="en-US" sz="2900" kern="1200" dirty="0" smtClean="0"/>
            <a:t> 공식</a:t>
          </a:r>
          <a:endParaRPr lang="ko-KR" altLang="en-US" sz="2900" kern="1200" dirty="0"/>
        </a:p>
      </dsp:txBody>
      <dsp:txXfrm>
        <a:off x="6168957" y="1586271"/>
        <a:ext cx="1201020" cy="12010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1AEF8F-617D-4ADD-BA58-C431B11EBBF6}">
      <dsp:nvSpPr>
        <dsp:cNvPr id="0" name=""/>
        <dsp:cNvSpPr/>
      </dsp:nvSpPr>
      <dsp:spPr>
        <a:xfrm>
          <a:off x="1785791" y="0"/>
          <a:ext cx="4658017" cy="13501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SIR </a:t>
          </a:r>
          <a:r>
            <a:rPr lang="ko-KR" sz="1800" b="1" kern="1200" dirty="0" smtClean="0"/>
            <a:t>모델을 사용하여 국내에서의 </a:t>
          </a:r>
          <a:r>
            <a:rPr lang="ko-KR" sz="1800" b="1" kern="1200" dirty="0" err="1" smtClean="0"/>
            <a:t>메르스</a:t>
          </a:r>
          <a:r>
            <a:rPr lang="ko-KR" sz="1800" b="1" kern="1200" dirty="0" smtClean="0"/>
            <a:t> 확산 데이터를 수치적으로 분석했고</a:t>
          </a:r>
          <a:r>
            <a:rPr lang="en-US" sz="1800" b="1" kern="1200" dirty="0" smtClean="0"/>
            <a:t>, </a:t>
          </a:r>
        </a:p>
        <a:p>
          <a:pPr lvl="0" algn="ctr" defTabSz="8001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800" b="1" kern="1200" dirty="0" smtClean="0"/>
            <a:t>실제 데이터와 최대한 일치하는 값을 구했다</a:t>
          </a:r>
          <a:r>
            <a:rPr lang="en-US" sz="1800" b="1" kern="1200" dirty="0" smtClean="0"/>
            <a:t>.</a:t>
          </a:r>
          <a:r>
            <a:rPr lang="ko-KR" sz="1800" b="1" kern="1200" dirty="0" smtClean="0"/>
            <a:t> </a:t>
          </a:r>
          <a:endParaRPr lang="ko-KR" sz="1800" kern="1200" dirty="0"/>
        </a:p>
      </dsp:txBody>
      <dsp:txXfrm>
        <a:off x="1825336" y="39545"/>
        <a:ext cx="4578927" cy="1271060"/>
      </dsp:txXfrm>
    </dsp:sp>
    <dsp:sp modelId="{59E74C92-BD02-44BE-8A87-C66FA854B89B}">
      <dsp:nvSpPr>
        <dsp:cNvPr id="0" name=""/>
        <dsp:cNvSpPr/>
      </dsp:nvSpPr>
      <dsp:spPr>
        <a:xfrm rot="5400000">
          <a:off x="3861646" y="1383903"/>
          <a:ext cx="506306" cy="6075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400" kern="1200"/>
        </a:p>
      </dsp:txBody>
      <dsp:txXfrm rot="-5400000">
        <a:off x="3932529" y="1434533"/>
        <a:ext cx="364541" cy="354414"/>
      </dsp:txXfrm>
    </dsp:sp>
    <dsp:sp modelId="{1276FEA1-ECB0-4C21-AF55-D632ACC83CB2}">
      <dsp:nvSpPr>
        <dsp:cNvPr id="0" name=""/>
        <dsp:cNvSpPr/>
      </dsp:nvSpPr>
      <dsp:spPr>
        <a:xfrm>
          <a:off x="1785791" y="2025225"/>
          <a:ext cx="4658017" cy="13501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 xmlns:m="http://schemas.openxmlformats.org/officeDocument/2006/math">
              <m:r>
                <a:rPr lang="en-US" altLang="ko-KR" sz="1800" b="1" i="1" kern="1200" smtClean="0">
                  <a:latin typeface="Cambria Math"/>
                </a:rPr>
                <m:t>𝜷</m:t>
              </m:r>
              <m:r>
                <a:rPr lang="en-US" altLang="ko-KR" sz="1800" b="1" i="1" kern="1200" smtClean="0">
                  <a:latin typeface="Cambria Math"/>
                </a:rPr>
                <m:t>, </m:t>
              </m:r>
              <m:r>
                <a:rPr lang="en-US" altLang="ko-KR" sz="1800" b="1" i="1" kern="1200" smtClean="0">
                  <a:latin typeface="Cambria Math"/>
                </a:rPr>
                <m:t>𝜸</m:t>
              </m:r>
            </m:oMath>
          </a14:m>
          <a:r>
            <a:rPr lang="en-US" altLang="ko-KR" sz="1800" b="1" kern="1200" dirty="0" smtClean="0"/>
            <a:t> </a:t>
          </a:r>
          <a:r>
            <a:rPr lang="en-US" altLang="ko-KR" sz="1800" b="1" kern="1200" dirty="0" smtClean="0">
              <a:sym typeface="Wingdings" pitchFamily="2" charset="2"/>
            </a:rPr>
            <a:t></a:t>
          </a:r>
          <a:r>
            <a:rPr lang="ko-KR" sz="1800" b="1" kern="1200" dirty="0" smtClean="0"/>
            <a:t>각각 감염자 수 변화 추세와 비슷하게 증가했다가 다시 감소</a:t>
          </a:r>
          <a:r>
            <a:rPr lang="en-US" sz="1800" b="1" kern="1200" dirty="0" smtClean="0"/>
            <a:t> </a:t>
          </a:r>
        </a:p>
        <a:p>
          <a:pPr lvl="0" algn="ctr" defTabSz="8001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altLang="ko-KR" sz="1800" b="1" i="1" kern="1200" smtClean="0">
                      <a:latin typeface="Cambria Math"/>
                    </a:rPr>
                  </m:ctrlPr>
                </m:sSubPr>
                <m:e>
                  <m:r>
                    <a:rPr lang="en-US" altLang="ko-KR" sz="1800" b="1" i="1" kern="1200" smtClean="0">
                      <a:latin typeface="Cambria Math"/>
                    </a:rPr>
                    <m:t>𝑹</m:t>
                  </m:r>
                </m:e>
                <m:sub>
                  <m:r>
                    <a:rPr lang="en-US" altLang="ko-KR" sz="1800" b="1" i="1" kern="1200" smtClean="0">
                      <a:latin typeface="Cambria Math"/>
                    </a:rPr>
                    <m:t>𝟎</m:t>
                  </m:r>
                </m:sub>
              </m:sSub>
            </m:oMath>
          </a14:m>
          <a:r>
            <a:rPr lang="ko-KR" sz="1800" b="1" kern="1200" dirty="0" smtClean="0"/>
            <a:t> </a:t>
          </a:r>
          <a:r>
            <a:rPr lang="en-US" altLang="ko-KR" sz="1800" b="1" kern="1200" dirty="0" smtClean="0">
              <a:sym typeface="Wingdings" pitchFamily="2" charset="2"/>
            </a:rPr>
            <a:t> </a:t>
          </a:r>
          <a:r>
            <a:rPr lang="ko-KR" altLang="en-US" sz="1800" b="1" kern="1200" dirty="0" smtClean="0">
              <a:sym typeface="Wingdings" pitchFamily="2" charset="2"/>
            </a:rPr>
            <a:t>질병</a:t>
          </a:r>
          <a:r>
            <a:rPr lang="en-US" altLang="ko-KR" sz="1800" b="1" kern="1200" dirty="0" smtClean="0">
              <a:sym typeface="Wingdings" pitchFamily="2" charset="2"/>
            </a:rPr>
            <a:t> </a:t>
          </a:r>
          <a:r>
            <a:rPr lang="ko-KR" altLang="en-US" sz="1800" b="1" kern="1200" dirty="0" smtClean="0">
              <a:sym typeface="Wingdings" pitchFamily="2" charset="2"/>
            </a:rPr>
            <a:t>확산 추세에</a:t>
          </a:r>
          <a:r>
            <a:rPr lang="ko-KR" sz="1800" b="1" kern="1200" dirty="0" smtClean="0"/>
            <a:t> 따라 감소</a:t>
          </a:r>
          <a:endParaRPr lang="ko-KR" sz="1800" kern="1200" dirty="0"/>
        </a:p>
      </dsp:txBody>
      <dsp:txXfrm>
        <a:off x="1825336" y="2064770"/>
        <a:ext cx="4578927" cy="1271060"/>
      </dsp:txXfrm>
    </dsp:sp>
    <dsp:sp modelId="{C4265955-A7B2-4646-85CA-CE698B35B827}">
      <dsp:nvSpPr>
        <dsp:cNvPr id="0" name=""/>
        <dsp:cNvSpPr/>
      </dsp:nvSpPr>
      <dsp:spPr>
        <a:xfrm rot="5400000">
          <a:off x="3861646" y="3409128"/>
          <a:ext cx="506306" cy="6075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400" kern="1200"/>
        </a:p>
      </dsp:txBody>
      <dsp:txXfrm rot="-5400000">
        <a:off x="3932529" y="3459758"/>
        <a:ext cx="364541" cy="354414"/>
      </dsp:txXfrm>
    </dsp:sp>
    <dsp:sp modelId="{862C4E00-71E8-4CFD-8C61-17F7099445F5}">
      <dsp:nvSpPr>
        <dsp:cNvPr id="0" name=""/>
        <dsp:cNvSpPr/>
      </dsp:nvSpPr>
      <dsp:spPr>
        <a:xfrm>
          <a:off x="1785791" y="4050450"/>
          <a:ext cx="4658017" cy="13501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800" b="1" kern="1200" dirty="0" smtClean="0"/>
            <a:t>유사한 전염병이 발병할 경우에 시기별 감염 추이를 예측하고 적절한 시기에 백신 투여</a:t>
          </a:r>
          <a:r>
            <a:rPr lang="en-US" sz="1800" b="1" kern="1200" dirty="0" smtClean="0"/>
            <a:t>, </a:t>
          </a:r>
          <a:r>
            <a:rPr lang="ko-KR" sz="1800" b="1" kern="1200" dirty="0" smtClean="0"/>
            <a:t>병실 수 확대</a:t>
          </a:r>
          <a:r>
            <a:rPr lang="en-US" sz="1800" b="1" kern="1200" dirty="0" smtClean="0"/>
            <a:t>, </a:t>
          </a:r>
          <a:r>
            <a:rPr lang="ko-KR" sz="1800" b="1" kern="1200" dirty="0" smtClean="0"/>
            <a:t>환자 격리 등의 방법으로 대응할 수 있다</a:t>
          </a:r>
          <a:r>
            <a:rPr lang="en-US" sz="1800" b="1" kern="1200" dirty="0" smtClean="0"/>
            <a:t>.</a:t>
          </a:r>
          <a:endParaRPr lang="ko-KR" sz="1800" kern="1200" dirty="0"/>
        </a:p>
      </dsp:txBody>
      <dsp:txXfrm>
        <a:off x="1825336" y="4089995"/>
        <a:ext cx="4578927" cy="12710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BB3BD9-52C7-423E-95DA-220E75BA5DAA}" type="datetimeFigureOut">
              <a:rPr lang="ko-KR" altLang="en-US" smtClean="0"/>
              <a:pPr/>
              <a:t>2015-11-20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C7008-0003-4BE4-86C8-96B7F8CE59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035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재은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C7008-0003-4BE4-86C8-96B7F8CE5909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8704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승현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C7008-0003-4BE4-86C8-96B7F8CE5909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3929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수연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C7008-0003-4BE4-86C8-96B7F8CE5909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8183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수연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C7008-0003-4BE4-86C8-96B7F8CE5909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8465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수연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C7008-0003-4BE4-86C8-96B7F8CE5909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1387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수연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C7008-0003-4BE4-86C8-96B7F8CE5909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3263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수연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C7008-0003-4BE4-86C8-96B7F8CE5909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7047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수연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C7008-0003-4BE4-86C8-96B7F8CE5909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9732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수연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C7008-0003-4BE4-86C8-96B7F8CE5909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4495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수연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C7008-0003-4BE4-86C8-96B7F8CE5909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3594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BRR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C7008-0003-4BE4-86C8-96B7F8CE5909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719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재은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C7008-0003-4BE4-86C8-96B7F8CE590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7205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수연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C7008-0003-4BE4-86C8-96B7F8CE5909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977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재은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C7008-0003-4BE4-86C8-96B7F8CE5909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976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재은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C7008-0003-4BE4-86C8-96B7F8CE5909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704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가은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C7008-0003-4BE4-86C8-96B7F8CE5909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003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가은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C7008-0003-4BE4-86C8-96B7F8CE5909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4865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가은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C7008-0003-4BE4-86C8-96B7F8CE5909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0292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가은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C7008-0003-4BE4-86C8-96B7F8CE5909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2093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승현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C7008-0003-4BE4-86C8-96B7F8CE5909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980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1756F-723D-4F38-A82F-BAD39467426A}" type="datetimeFigureOut">
              <a:rPr lang="ko-KR" altLang="en-US" smtClean="0">
                <a:solidFill>
                  <a:srgbClr val="000000"/>
                </a:solidFill>
              </a:rPr>
              <a:pPr/>
              <a:t>2015-11-20</a:t>
            </a:fld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BE318D-E82E-42EA-8187-6863CBD2073A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endParaRPr lang="ko-KR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1756F-723D-4F38-A82F-BAD39467426A}" type="datetimeFigureOut">
              <a:rPr lang="ko-KR" altLang="en-US" smtClean="0">
                <a:solidFill>
                  <a:srgbClr val="000000"/>
                </a:solidFill>
              </a:rPr>
              <a:pPr/>
              <a:t>2015-11-20</a:t>
            </a:fld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E318D-E82E-42EA-8187-6863CBD2073A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endParaRPr lang="ko-KR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1756F-723D-4F38-A82F-BAD39467426A}" type="datetimeFigureOut">
              <a:rPr lang="ko-KR" altLang="en-US" smtClean="0">
                <a:solidFill>
                  <a:srgbClr val="000000"/>
                </a:solidFill>
              </a:rPr>
              <a:pPr/>
              <a:t>2015-11-20</a:t>
            </a:fld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E318D-E82E-42EA-8187-6863CBD2073A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endParaRPr lang="ko-KR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1756F-723D-4F38-A82F-BAD39467426A}" type="datetimeFigureOut">
              <a:rPr lang="ko-KR" altLang="en-US" smtClean="0">
                <a:solidFill>
                  <a:srgbClr val="000000"/>
                </a:solidFill>
              </a:rPr>
              <a:pPr/>
              <a:t>2015-11-20</a:t>
            </a:fld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E318D-E82E-42EA-8187-6863CBD2073A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endParaRPr lang="ko-KR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1756F-723D-4F38-A82F-BAD39467426A}" type="datetimeFigureOut">
              <a:rPr lang="ko-KR" altLang="en-US" smtClean="0">
                <a:solidFill>
                  <a:srgbClr val="000000"/>
                </a:solidFill>
              </a:rPr>
              <a:pPr/>
              <a:t>2015-11-20</a:t>
            </a:fld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BE318D-E82E-42EA-8187-6863CBD2073A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1756F-723D-4F38-A82F-BAD39467426A}" type="datetimeFigureOut">
              <a:rPr lang="ko-KR" altLang="en-US" smtClean="0">
                <a:solidFill>
                  <a:srgbClr val="000000"/>
                </a:solidFill>
              </a:rPr>
              <a:pPr/>
              <a:t>2015-11-20</a:t>
            </a:fld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E318D-E82E-42EA-8187-6863CBD2073A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endParaRPr lang="ko-KR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1756F-723D-4F38-A82F-BAD39467426A}" type="datetimeFigureOut">
              <a:rPr lang="ko-KR" altLang="en-US" smtClean="0">
                <a:solidFill>
                  <a:srgbClr val="000000"/>
                </a:solidFill>
              </a:rPr>
              <a:pPr/>
              <a:t>2015-11-20</a:t>
            </a:fld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E318D-E82E-42EA-8187-6863CBD2073A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endParaRPr lang="ko-KR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1756F-723D-4F38-A82F-BAD39467426A}" type="datetimeFigureOut">
              <a:rPr lang="ko-KR" altLang="en-US" smtClean="0">
                <a:solidFill>
                  <a:srgbClr val="000000"/>
                </a:solidFill>
              </a:rPr>
              <a:pPr/>
              <a:t>2015-11-20</a:t>
            </a:fld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E318D-E82E-42EA-8187-6863CBD2073A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endParaRPr lang="ko-KR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1756F-723D-4F38-A82F-BAD39467426A}" type="datetimeFigureOut">
              <a:rPr lang="ko-KR" altLang="en-US" smtClean="0">
                <a:solidFill>
                  <a:srgbClr val="000000"/>
                </a:solidFill>
              </a:rPr>
              <a:pPr/>
              <a:t>2015-11-20</a:t>
            </a:fld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E318D-E82E-42EA-8187-6863CBD2073A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endParaRPr lang="ko-KR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1756F-723D-4F38-A82F-BAD39467426A}" type="datetimeFigureOut">
              <a:rPr lang="ko-KR" altLang="en-US" smtClean="0">
                <a:solidFill>
                  <a:srgbClr val="000000"/>
                </a:solidFill>
              </a:rPr>
              <a:pPr/>
              <a:t>2015-11-20</a:t>
            </a:fld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E318D-E82E-42EA-8187-6863CBD2073A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1756F-723D-4F38-A82F-BAD39467426A}" type="datetimeFigureOut">
              <a:rPr lang="ko-KR" altLang="en-US" smtClean="0">
                <a:solidFill>
                  <a:srgbClr val="000000"/>
                </a:solidFill>
              </a:rPr>
              <a:pPr/>
              <a:t>2015-11-20</a:t>
            </a:fld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BE318D-E82E-42EA-8187-6863CBD2073A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527774E-D69E-4C20-8406-D736FCDF71E3}" type="datetimeFigureOut">
              <a:rPr lang="ko-KR" altLang="en-US" smtClean="0"/>
              <a:pPr/>
              <a:t>2015-11-20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12605899-5487-44A1-8CB6-10F46FACFE2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3.emf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emf"/><Relationship Id="rId5" Type="http://schemas.openxmlformats.org/officeDocument/2006/relationships/image" Target="../media/image22.emf"/><Relationship Id="rId4" Type="http://schemas.openxmlformats.org/officeDocument/2006/relationships/image" Target="../media/image24.emf"/><Relationship Id="rId9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naver.com/jinseokha/22036590143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116632"/>
            <a:ext cx="7772400" cy="1944216"/>
          </a:xfrm>
        </p:spPr>
        <p:txBody>
          <a:bodyPr>
            <a:noAutofit/>
          </a:bodyPr>
          <a:lstStyle/>
          <a:p>
            <a:r>
              <a:rPr lang="ko-KR" altLang="en-US" sz="4000" dirty="0" err="1" smtClean="0">
                <a:latin typeface="맑은 고딕" pitchFamily="50" charset="-127"/>
                <a:ea typeface="맑은 고딕" pitchFamily="50" charset="-127"/>
              </a:rPr>
              <a:t>메르스</a:t>
            </a:r>
            <a:r>
              <a:rPr lang="en-US" altLang="ko-KR" sz="4000" dirty="0" smtClean="0">
                <a:latin typeface="맑은 고딕" pitchFamily="50" charset="-127"/>
                <a:ea typeface="맑은 고딕" pitchFamily="50" charset="-127"/>
              </a:rPr>
              <a:t>(MERS) </a:t>
            </a:r>
            <a:r>
              <a:rPr lang="ko-KR" altLang="en-US" sz="4000" dirty="0" smtClean="0">
                <a:latin typeface="맑은 고딕" pitchFamily="50" charset="-127"/>
                <a:ea typeface="맑은 고딕" pitchFamily="50" charset="-127"/>
              </a:rPr>
              <a:t>전염병에 대한</a:t>
            </a:r>
            <a:r>
              <a:rPr lang="en-US" altLang="ko-KR" sz="4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4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4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4000" dirty="0" smtClean="0">
                <a:latin typeface="맑은 고딕" pitchFamily="50" charset="-127"/>
                <a:ea typeface="맑은 고딕" pitchFamily="50" charset="-127"/>
              </a:rPr>
              <a:t>수</a:t>
            </a:r>
            <a:r>
              <a:rPr lang="ko-KR" altLang="en-US" sz="4000" dirty="0">
                <a:latin typeface="맑은 고딕" pitchFamily="50" charset="-127"/>
                <a:ea typeface="맑은 고딕" pitchFamily="50" charset="-127"/>
              </a:rPr>
              <a:t>리</a:t>
            </a:r>
            <a:r>
              <a:rPr lang="ko-KR" altLang="en-US" sz="4000" dirty="0" smtClean="0">
                <a:latin typeface="맑은 고딕" pitchFamily="50" charset="-127"/>
                <a:ea typeface="맑은 고딕" pitchFamily="50" charset="-127"/>
              </a:rPr>
              <a:t> 모델링과 수치 기법 연구</a:t>
            </a:r>
            <a:endParaRPr lang="ko-KR" altLang="en-US" sz="4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7504" y="1916832"/>
            <a:ext cx="8928992" cy="17526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반포고등학교 </a:t>
            </a:r>
            <a:r>
              <a:rPr lang="en-US" altLang="ko-KR" dirty="0" smtClean="0"/>
              <a:t>2</a:t>
            </a:r>
            <a:r>
              <a:rPr lang="ko-KR" altLang="en-US" dirty="0" smtClean="0"/>
              <a:t>학년</a:t>
            </a:r>
            <a:r>
              <a:rPr lang="ko-KR" altLang="en-US" sz="2800" dirty="0" smtClean="0"/>
              <a:t> </a:t>
            </a:r>
            <a:endParaRPr lang="en-US" altLang="ko-KR" sz="2800" dirty="0" smtClean="0"/>
          </a:p>
          <a:p>
            <a:r>
              <a:rPr lang="ko-KR" altLang="en-US" sz="2800" dirty="0" smtClean="0"/>
              <a:t>이수연 최가은 최승현 송재은</a:t>
            </a:r>
            <a:endParaRPr lang="ko-KR" altLang="en-US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844367"/>
            <a:ext cx="4355976" cy="3014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 descr="C:\Users\Corea\Desktop\20150610000245_0_99_20150610084305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44367"/>
            <a:ext cx="4788024" cy="3014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062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테일러</a:t>
            </a:r>
            <a:r>
              <a:rPr lang="ko-KR" altLang="en-US" dirty="0"/>
              <a:t> 정리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323528" y="2996952"/>
            <a:ext cx="8208912" cy="3672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/>
            <a:endParaRPr lang="en-US" altLang="ko-KR" dirty="0" smtClean="0"/>
          </a:p>
        </p:txBody>
      </p:sp>
      <p:graphicFrame>
        <p:nvGraphicFramePr>
          <p:cNvPr id="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4374568"/>
              </p:ext>
            </p:extLst>
          </p:nvPr>
        </p:nvGraphicFramePr>
        <p:xfrm>
          <a:off x="609600" y="1905000"/>
          <a:ext cx="7620000" cy="4373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1031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테일러</a:t>
            </a:r>
            <a:r>
              <a:rPr lang="ko-KR" altLang="en-US" dirty="0" smtClean="0"/>
              <a:t> 정리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0" y="1752600"/>
                <a:ext cx="8892480" cy="4373563"/>
              </a:xfrm>
            </p:spPr>
            <p:txBody>
              <a:bodyPr>
                <a:normAutofit/>
              </a:bodyPr>
              <a:lstStyle/>
              <a:p>
                <a:pPr marL="45720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ko-KR" altLang="ko-KR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ko-KR" altLang="ko-K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ko-KR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ko-KR" altLang="ko-KR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ko-KR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h</m:t>
                    </m:r>
                    <m:sSup>
                      <m:sSupPr>
                        <m:ctrlPr>
                          <a:rPr lang="ko-KR" altLang="ko-KR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ko-KR" altLang="ko-KR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ko-KR" altLang="ko-KR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ko-KR" altLang="ko-KR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ko-KR" altLang="ko-K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ko-KR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ko-KR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ko-KR" altLang="ko-KR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ko-KR" altLang="ko-KR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ko-KR" altLang="ko-KR" i="1">
                        <a:latin typeface="Cambria Math" panose="02040503050406030204" pitchFamily="18" charset="0"/>
                      </a:rPr>
                      <m:t>+⋯+</m:t>
                    </m:r>
                    <m:f>
                      <m:fPr>
                        <m:ctrlPr>
                          <a:rPr lang="ko-KR" altLang="ko-KR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ko-KR" altLang="ko-K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ko-KR" altLang="ko-KR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ko-KR" altLang="ko-KR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ko-KR" altLang="ko-K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ko-KR" altLang="ko-KR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ko-KR" altLang="ko-KR" b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>
                    <a:latin typeface="Cambria Math" panose="02040503050406030204" pitchFamily="18" charset="0"/>
                  </a:rPr>
                  <a:t>,</a:t>
                </a:r>
                <a:r>
                  <a:rPr lang="en-US" altLang="ko-KR" b="0" i="1" dirty="0">
                    <a:latin typeface="Cambria Math" panose="02040503050406030204" pitchFamily="18" charset="0"/>
                  </a:rPr>
                  <a:t>h </a:t>
                </a:r>
                <a:r>
                  <a:rPr lang="en-US" altLang="ko-KR" b="0" dirty="0">
                    <a:latin typeface="Cambria Math" panose="02040503050406030204" pitchFamily="18" charset="0"/>
                  </a:rPr>
                  <a:t>)</a:t>
                </a:r>
                <a:endParaRPr lang="en-US" altLang="ko-KR" i="1" dirty="0">
                  <a:latin typeface="Cambria Math"/>
                </a:endParaRPr>
              </a:p>
              <a:p>
                <a:endParaRPr lang="en-US" altLang="ko-KR" sz="2400" i="1" dirty="0">
                  <a:latin typeface="Cambria Math"/>
                </a:endParaRPr>
              </a:p>
              <a:p>
                <a:pPr marL="4572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ko-KR" altLang="ko-KR" sz="2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lang="ko-KR" altLang="ko-KR" sz="2400" i="1">
                              <a:latin typeface="Cambria Math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ko-KR" altLang="ko-K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f>
                            <m:fPr>
                              <m:ctrlPr>
                                <a:rPr lang="ko-KR" altLang="ko-KR" sz="2400" i="1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ko-KR" altLang="ko-KR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ko-KR" altLang="ko-KR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sSup>
                            <m:sSupPr>
                              <m:ctrlPr>
                                <a:rPr lang="ko-KR" altLang="ko-KR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d>
                            <m:dPr>
                              <m:ctrlPr>
                                <a:rPr lang="ko-KR" altLang="ko-KR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sz="2400" i="1" dirty="0"/>
              </a:p>
              <a:p>
                <a:pPr marL="45720"/>
                <a:endParaRPr lang="en-US" altLang="ko-KR" sz="2400" i="1" dirty="0">
                  <a:latin typeface="Cambria Math" panose="02040503050406030204" pitchFamily="18" charset="0"/>
                </a:endParaRPr>
              </a:p>
              <a:p>
                <a:pPr marL="4572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ctrlPr>
                            <a:rPr lang="ko-KR" altLang="ko-KR" sz="2400" i="1">
                              <a:latin typeface="Cambria Math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ko-KR" altLang="ko-K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sSup>
                            <m:sSupPr>
                              <m:ctrlPr>
                                <a:rPr lang="ko-KR" altLang="ko-KR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ko-KR" altLang="ko-KR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 =</m:t>
                          </m:r>
                        </m:e>
                      </m:nary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limLoc m:val="subSup"/>
                          <m:ctrlPr>
                            <a:rPr lang="ko-KR" altLang="ko-KR" sz="2400" i="1">
                              <a:latin typeface="Cambria Math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ko-KR" altLang="ko-K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sSup>
                            <m:sSupPr>
                              <m:ctrlPr>
                                <a:rPr lang="ko-KR" altLang="ko-KR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ko-KR" altLang="ko-KR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ko-KR" altLang="ko-KR" sz="24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ko-KR" altLang="ko-KR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altLang="ko-KR" sz="24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752600"/>
                <a:ext cx="8892480" cy="4373563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5469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오일러</a:t>
            </a:r>
            <a:r>
              <a:rPr lang="ko-KR" altLang="en-US" dirty="0"/>
              <a:t> 방법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" algn="ctr"/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ko-KR" altLang="ko-KR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ko-KR" altLang="ko-K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ko-KR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ko-KR" altLang="ko-KR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ko-KR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h</m:t>
                    </m:r>
                    <m:sSup>
                      <m:sSupPr>
                        <m:ctrlPr>
                          <a:rPr lang="ko-KR" altLang="ko-KR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ko-KR" altLang="ko-KR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ko-KR" altLang="ko-KR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ko-KR" altLang="ko-KR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ko-KR" altLang="ko-K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ko-KR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ko-KR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ko-KR" altLang="ko-KR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ko-KR" altLang="ko-KR" b="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b="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ko-KR" altLang="en-US" b="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ko-KR" altLang="en-US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ko-KR" altLang="ko-KR" b="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ko-KR" altLang="ko-KR" b="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ko-KR" altLang="ko-KR" b="0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ko-KR" altLang="ko-KR" b="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′′′</m:t>
                        </m:r>
                      </m:sup>
                    </m:sSup>
                    <m:d>
                      <m:dPr>
                        <m:ctrlPr>
                          <a:rPr lang="ko-KR" altLang="ko-KR" b="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b="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ko-KR" altLang="en-US" b="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ko-KR" altLang="en-US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+⋯ </m:t>
                    </m:r>
                  </m:oMath>
                </a14:m>
                <a:endParaRPr lang="en-US" altLang="ko-KR" i="1" dirty="0" smtClean="0">
                  <a:latin typeface="Cambria Math" panose="02040503050406030204" pitchFamily="18" charset="0"/>
                </a:endParaRPr>
              </a:p>
              <a:p>
                <a:pPr marL="45720" algn="ctr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ko-KR" altLang="ko-KR" b="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b="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ko-KR" altLang="en-US" b="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ko-KR" altLang="en-US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ko-KR" altLang="ko-KR" b="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ko-KR" altLang="ko-KR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ko-KR" altLang="ko-KR" b="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b="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ko-KR" altLang="en-US" b="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ko-KR" altLang="en-US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ko-KR" altLang="ko-KR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/>
                      </a:rPr>
                      <m:t>′</m:t>
                    </m:r>
                    <m:r>
                      <a:rPr lang="ko-KR" altLang="ko-KR" b="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ko-KR" altLang="ko-KR" b="0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b="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ko-KR" altLang="en-US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ko-KR" altLang="ko-KR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ko-KR" b="0" dirty="0"/>
                  <a:t>		  </a:t>
                </a:r>
                <a:endParaRPr lang="en-US" altLang="ko-KR" b="0" dirty="0" smtClean="0"/>
              </a:p>
              <a:p>
                <a:pPr marL="4572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ko-KR" altLang="ko-KR" b="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ko-KR" altLang="ko-KR" b="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ko-KR" b="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b="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ko-KR" b="0" i="1"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>
                              <a:latin typeface="Cambria Math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ko-KR" altLang="ko-KR" b="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ko-KR" b="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b="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ko-KR" b="0" i="1">
                              <a:latin typeface="Cambria Math"/>
                            </a:rPr>
                            <m:t>h</m:t>
                          </m:r>
                        </m:den>
                      </m:f>
                      <m:r>
                        <a:rPr lang="en-US" altLang="ko-KR" b="0" i="1">
                          <a:latin typeface="Cambria Math"/>
                        </a:rPr>
                        <m:t>=</m:t>
                      </m:r>
                      <m:r>
                        <a:rPr lang="en-US" altLang="ko-KR" b="0" i="1" smtClean="0">
                          <a:latin typeface="Cambria Math"/>
                        </a:rPr>
                        <m:t>𝑓</m:t>
                      </m:r>
                      <m:r>
                        <a:rPr lang="en-US" altLang="ko-KR" b="0" i="1">
                          <a:latin typeface="Cambria Math"/>
                        </a:rPr>
                        <m:t>′(</m:t>
                      </m:r>
                      <m:sSub>
                        <m:sSubPr>
                          <m:ctrlPr>
                            <a:rPr lang="ko-KR" altLang="ko-KR" b="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ko-KR" b="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ko-KR" b="0" i="1" dirty="0"/>
              </a:p>
              <a:p>
                <a:pPr marL="45720" indent="0" algn="ctr">
                  <a:buNone/>
                </a:pPr>
                <a:endParaRPr lang="ko-KR" altLang="ko-KR" b="0" dirty="0"/>
              </a:p>
              <a:p>
                <a:pPr marL="45720" indent="0">
                  <a:buNone/>
                </a:pPr>
                <a:endParaRPr lang="ko-KR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277" y="3717032"/>
            <a:ext cx="5719666" cy="2747380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>
            <a:off x="4572000" y="1977278"/>
            <a:ext cx="2479306" cy="31888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288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한국의 감염 실태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3200" b="1" dirty="0" smtClean="0"/>
              <a:t>5</a:t>
            </a:r>
            <a:r>
              <a:rPr lang="ko-KR" altLang="en-US" sz="3200" b="1" dirty="0" smtClean="0"/>
              <a:t>월</a:t>
            </a:r>
            <a:r>
              <a:rPr lang="en-US" altLang="ko-KR" sz="3200" b="1" dirty="0" smtClean="0"/>
              <a:t>20</a:t>
            </a:r>
            <a:r>
              <a:rPr lang="ko-KR" altLang="en-US" sz="3200" b="1" dirty="0" smtClean="0"/>
              <a:t>일</a:t>
            </a:r>
            <a:r>
              <a:rPr lang="en-US" altLang="ko-KR" sz="3200" b="1" dirty="0" smtClean="0"/>
              <a:t> ~ 7</a:t>
            </a:r>
            <a:r>
              <a:rPr lang="ko-KR" altLang="en-US" sz="3200" b="1" dirty="0" smtClean="0"/>
              <a:t>월</a:t>
            </a:r>
            <a:r>
              <a:rPr lang="en-US" altLang="ko-KR" sz="3200" b="1" dirty="0" smtClean="0"/>
              <a:t>28</a:t>
            </a:r>
            <a:r>
              <a:rPr lang="ko-KR" altLang="en-US" sz="3200" b="1" dirty="0" smtClean="0"/>
              <a:t>일</a:t>
            </a:r>
            <a:endParaRPr lang="ko-KR" altLang="en-US" b="1" dirty="0"/>
          </a:p>
        </p:txBody>
      </p:sp>
      <p:graphicFrame>
        <p:nvGraphicFramePr>
          <p:cNvPr id="6" name="차트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7384707"/>
              </p:ext>
            </p:extLst>
          </p:nvPr>
        </p:nvGraphicFramePr>
        <p:xfrm>
          <a:off x="107504" y="1484784"/>
          <a:ext cx="8784976" cy="52565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7992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MATLAB </a:t>
            </a:r>
            <a:r>
              <a:rPr lang="ko-KR" altLang="en-US" dirty="0" smtClean="0"/>
              <a:t>코드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6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fr-FR" altLang="ko-KR" sz="2000" dirty="0" smtClean="0">
                <a:solidFill>
                  <a:srgbClr val="000000"/>
                </a:solidFill>
                <a:latin typeface="Courier New"/>
              </a:rPr>
              <a:t>n=72*100</a:t>
            </a:r>
            <a:r>
              <a:rPr lang="fr-FR" altLang="ko-KR" sz="2000" dirty="0">
                <a:solidFill>
                  <a:srgbClr val="000000"/>
                </a:solidFill>
                <a:latin typeface="Courier New"/>
              </a:rPr>
              <a:t>; </a:t>
            </a:r>
            <a:r>
              <a:rPr lang="fr-FR" altLang="ko-KR" sz="2000" dirty="0" smtClean="0">
                <a:solidFill>
                  <a:srgbClr val="000000"/>
                </a:solidFill>
                <a:latin typeface="Courier New"/>
              </a:rPr>
              <a:t>T=72; </a:t>
            </a:r>
            <a:r>
              <a:rPr lang="fr-FR" altLang="ko-KR" sz="2000" dirty="0">
                <a:solidFill>
                  <a:srgbClr val="000000"/>
                </a:solidFill>
                <a:latin typeface="Courier New"/>
              </a:rPr>
              <a:t>t=linspace(0,T,n+1); h=t(2)-t(1</a:t>
            </a:r>
            <a:r>
              <a:rPr lang="fr-FR" altLang="ko-KR" sz="20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0" lvl="0" indent="0">
              <a:spcBef>
                <a:spcPts val="0"/>
              </a:spcBef>
              <a:buNone/>
            </a:pPr>
            <a:endParaRPr lang="fr-FR" altLang="ko-KR" sz="2000" dirty="0">
              <a:solidFill>
                <a:srgbClr val="000000"/>
              </a:solidFill>
              <a:latin typeface="Courier New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pt-BR" altLang="ko-KR" sz="2000" dirty="0">
                <a:solidFill>
                  <a:srgbClr val="000000"/>
                </a:solidFill>
                <a:latin typeface="Courier New"/>
              </a:rPr>
              <a:t>I(1)=2; S(1)=50220000-I(1); R(1)=0.0;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altLang="ko-KR" sz="2000" dirty="0" smtClean="0">
              <a:solidFill>
                <a:srgbClr val="000000"/>
              </a:solidFill>
              <a:latin typeface="Courier New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altLang="ko-KR" sz="2000" dirty="0" smtClean="0">
                <a:solidFill>
                  <a:srgbClr val="000000"/>
                </a:solidFill>
                <a:latin typeface="Courier New"/>
              </a:rPr>
              <a:t>b= </a:t>
            </a:r>
            <a:r>
              <a:rPr lang="en-US" altLang="ko-KR" sz="2000" u="sng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altLang="ko-KR" sz="2000" dirty="0" smtClean="0">
                <a:solidFill>
                  <a:srgbClr val="000000"/>
                </a:solidFill>
                <a:latin typeface="Courier New"/>
              </a:rPr>
              <a:t> ;  k= </a:t>
            </a:r>
            <a:r>
              <a:rPr lang="en-US" altLang="ko-KR" sz="2000" u="sng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altLang="ko-KR" sz="2000" dirty="0" smtClean="0">
                <a:solidFill>
                  <a:srgbClr val="000000"/>
                </a:solidFill>
                <a:latin typeface="Courier New"/>
              </a:rPr>
              <a:t>;</a:t>
            </a:r>
            <a:endParaRPr lang="en-US" altLang="ko-KR" sz="2000" dirty="0">
              <a:solidFill>
                <a:srgbClr val="000000"/>
              </a:solidFill>
              <a:latin typeface="Courier New"/>
            </a:endParaRPr>
          </a:p>
          <a:p>
            <a:pPr marL="0" lvl="0" indent="0">
              <a:spcBef>
                <a:spcPts val="0"/>
              </a:spcBef>
              <a:buNone/>
            </a:pPr>
            <a:endParaRPr lang="en-US" altLang="ko-KR" sz="2000" dirty="0" smtClean="0">
              <a:solidFill>
                <a:srgbClr val="0000FF"/>
              </a:solidFill>
              <a:latin typeface="Courier New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altLang="ko-KR" sz="2000" dirty="0" smtClean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altLang="ko-KR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Courier New"/>
              </a:rPr>
              <a:t>j=1:n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ko-KR" sz="2000" dirty="0">
                <a:solidFill>
                  <a:srgbClr val="000000"/>
                </a:solidFill>
                <a:latin typeface="Courier New"/>
              </a:rPr>
              <a:t>    S(j+1)=S(j)+(-b*S(j)*I(j))*h;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pl-PL" altLang="ko-KR" sz="2000" dirty="0">
                <a:solidFill>
                  <a:srgbClr val="000000"/>
                </a:solidFill>
                <a:latin typeface="Courier New"/>
              </a:rPr>
              <a:t>    I(j+1)=I(j)+(b*S(j)*I(j)-k*I(j))*h;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ko-KR" sz="2000" dirty="0">
                <a:solidFill>
                  <a:srgbClr val="000000"/>
                </a:solidFill>
                <a:latin typeface="Courier New"/>
              </a:rPr>
              <a:t>    R(j+1)=R(j)+k*I(j)*h;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ko-KR" sz="2000" dirty="0">
                <a:solidFill>
                  <a:srgbClr val="0000FF"/>
                </a:solidFill>
                <a:latin typeface="Courier New"/>
              </a:rPr>
              <a:t>end</a:t>
            </a:r>
            <a:r>
              <a:rPr lang="en-US" altLang="ko-KR" sz="2000" dirty="0">
                <a:solidFill>
                  <a:srgbClr val="000000"/>
                </a:solidFill>
                <a:latin typeface="Courier New"/>
              </a:rPr>
              <a:t> </a:t>
            </a:r>
            <a:endParaRPr lang="en-US" altLang="ko-KR" sz="2000" dirty="0" smtClean="0">
              <a:solidFill>
                <a:srgbClr val="000000"/>
              </a:solidFill>
              <a:latin typeface="Courier New"/>
            </a:endParaRPr>
          </a:p>
          <a:p>
            <a:pPr marL="0" lvl="0" indent="0">
              <a:spcBef>
                <a:spcPts val="0"/>
              </a:spcBef>
              <a:buNone/>
            </a:pPr>
            <a:endParaRPr lang="en-US" altLang="ko-KR" sz="2000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altLang="ko-KR" sz="2000" dirty="0" err="1" smtClean="0">
                <a:solidFill>
                  <a:srgbClr val="000000"/>
                </a:solidFill>
                <a:latin typeface="Courier New"/>
              </a:rPr>
              <a:t>exI</a:t>
            </a:r>
            <a:r>
              <a:rPr lang="en-US" altLang="ko-KR" sz="2000" dirty="0">
                <a:solidFill>
                  <a:srgbClr val="000000"/>
                </a:solidFill>
                <a:latin typeface="Courier New"/>
              </a:rPr>
              <a:t>=[2 3 3 3 3 3 5 5 7 13 </a:t>
            </a:r>
            <a:r>
              <a:rPr lang="en-US" altLang="ko-KR" sz="2000" dirty="0" smtClean="0">
                <a:solidFill>
                  <a:srgbClr val="000000"/>
                </a:solidFill>
                <a:latin typeface="Courier New"/>
              </a:rPr>
              <a:t>15 … </a:t>
            </a:r>
            <a:r>
              <a:rPr lang="en-US" altLang="ko-KR" sz="2000" dirty="0">
                <a:solidFill>
                  <a:srgbClr val="000000"/>
                </a:solidFill>
                <a:latin typeface="Courier New"/>
              </a:rPr>
              <a:t>12 12 12 12 12 </a:t>
            </a:r>
            <a:r>
              <a:rPr lang="en-US" altLang="ko-KR" sz="2000" dirty="0" smtClean="0">
                <a:solidFill>
                  <a:srgbClr val="000000"/>
                </a:solidFill>
                <a:latin typeface="Courier New"/>
              </a:rPr>
              <a:t>12]</a:t>
            </a:r>
          </a:p>
          <a:p>
            <a:pPr marL="0" indent="0">
              <a:buNone/>
            </a:pPr>
            <a:r>
              <a:rPr lang="en-US" altLang="ko-KR" sz="2000" dirty="0" err="1" smtClean="0">
                <a:solidFill>
                  <a:srgbClr val="000000"/>
                </a:solidFill>
                <a:latin typeface="Courier New"/>
              </a:rPr>
              <a:t>exR</a:t>
            </a:r>
            <a:r>
              <a:rPr lang="en-US" altLang="ko-KR" sz="2000" dirty="0">
                <a:solidFill>
                  <a:srgbClr val="000000"/>
                </a:solidFill>
                <a:latin typeface="Courier New"/>
              </a:rPr>
              <a:t>=[0 0 0 0 0 0 0 0 0 0 0 </a:t>
            </a:r>
            <a:r>
              <a:rPr lang="en-US" altLang="ko-KR" sz="2000" dirty="0" smtClean="0">
                <a:solidFill>
                  <a:srgbClr val="000000"/>
                </a:solidFill>
                <a:latin typeface="Courier New"/>
              </a:rPr>
              <a:t>0 </a:t>
            </a:r>
            <a:r>
              <a:rPr lang="en-US" altLang="ko-KR" sz="2000" dirty="0">
                <a:solidFill>
                  <a:srgbClr val="000000"/>
                </a:solidFill>
                <a:latin typeface="Courier New"/>
              </a:rPr>
              <a:t>… </a:t>
            </a:r>
            <a:r>
              <a:rPr lang="en-US" altLang="ko-KR" sz="2000" dirty="0" smtClean="0">
                <a:solidFill>
                  <a:srgbClr val="000000"/>
                </a:solidFill>
                <a:latin typeface="Courier New"/>
              </a:rPr>
              <a:t>174 </a:t>
            </a:r>
            <a:r>
              <a:rPr lang="en-US" altLang="ko-KR" sz="2000" dirty="0">
                <a:solidFill>
                  <a:srgbClr val="000000"/>
                </a:solidFill>
                <a:latin typeface="Courier New"/>
              </a:rPr>
              <a:t>174 174 </a:t>
            </a:r>
            <a:r>
              <a:rPr lang="en-US" altLang="ko-KR" sz="2000" dirty="0" smtClean="0">
                <a:solidFill>
                  <a:srgbClr val="000000"/>
                </a:solidFill>
                <a:latin typeface="Courier New"/>
              </a:rPr>
              <a:t>174 174</a:t>
            </a:r>
            <a:r>
              <a:rPr lang="en-US" altLang="ko-KR" sz="2000" dirty="0">
                <a:solidFill>
                  <a:srgbClr val="000000"/>
                </a:solidFill>
                <a:latin typeface="Courier New"/>
              </a:rPr>
              <a:t>]</a:t>
            </a:r>
          </a:p>
          <a:p>
            <a:pPr marL="0" indent="0">
              <a:buNone/>
            </a:pPr>
            <a:endParaRPr lang="ko-KR" altLang="en-US" sz="4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2" r="6741"/>
          <a:stretch/>
        </p:blipFill>
        <p:spPr bwMode="auto">
          <a:xfrm>
            <a:off x="6228184" y="2833722"/>
            <a:ext cx="2664296" cy="2350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0295" y="2752936"/>
            <a:ext cx="3493706" cy="26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8816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9713" y="-13510"/>
            <a:ext cx="5791200" cy="1371600"/>
          </a:xfrm>
        </p:spPr>
        <p:txBody>
          <a:bodyPr/>
          <a:lstStyle/>
          <a:p>
            <a:r>
              <a:rPr lang="en-US" altLang="ko-KR" dirty="0" smtClean="0"/>
              <a:t>MATLAB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en-US" altLang="ko-KR" dirty="0" smtClean="0"/>
              <a:t>Test4_2_1; </a:t>
            </a:r>
            <a:r>
              <a:rPr lang="ko-KR" altLang="en-US" dirty="0" smtClean="0"/>
              <a:t>상수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539555" y="2676264"/>
            <a:ext cx="4546778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000000"/>
                </a:solidFill>
                <a:latin typeface="Courier New"/>
              </a:rPr>
              <a:t>clear </a:t>
            </a:r>
            <a:r>
              <a:rPr lang="en-US" altLang="ko-KR" sz="1400" b="1" dirty="0" err="1">
                <a:solidFill>
                  <a:srgbClr val="A020F0"/>
                </a:solidFill>
                <a:latin typeface="Courier New"/>
              </a:rPr>
              <a:t>all</a:t>
            </a:r>
            <a:r>
              <a:rPr lang="en-US" altLang="ko-KR" sz="1400" b="1" dirty="0" err="1">
                <a:solidFill>
                  <a:srgbClr val="000000"/>
                </a:solidFill>
                <a:latin typeface="Courier New"/>
              </a:rPr>
              <a:t>;clc;close</a:t>
            </a:r>
            <a:r>
              <a:rPr lang="en-US" altLang="ko-KR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400" b="1" dirty="0">
                <a:solidFill>
                  <a:srgbClr val="A020F0"/>
                </a:solidFill>
                <a:latin typeface="Courier New"/>
              </a:rPr>
              <a:t>all</a:t>
            </a:r>
            <a:r>
              <a:rPr lang="en-US" altLang="ko-KR" sz="1400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fr-FR" altLang="ko-KR" sz="1400" b="1" dirty="0">
                <a:solidFill>
                  <a:srgbClr val="000000"/>
                </a:solidFill>
                <a:latin typeface="Courier New"/>
              </a:rPr>
              <a:t>n=39*100; T=39; t=linspace(0,T,n+1); h=t(2)-t(1);</a:t>
            </a:r>
          </a:p>
          <a:p>
            <a:r>
              <a:rPr lang="pt-BR" altLang="ko-KR" sz="1400" b="1" dirty="0">
                <a:solidFill>
                  <a:srgbClr val="000000"/>
                </a:solidFill>
                <a:latin typeface="Courier New"/>
              </a:rPr>
              <a:t>I(1)=2; S(1)=50220000-I(1); R(1)=0.0;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Courier New"/>
              </a:rPr>
              <a:t>b=0.00000000415; k=0.058;</a:t>
            </a:r>
          </a:p>
          <a:p>
            <a:r>
              <a:rPr lang="en-US" altLang="ko-KR" sz="1400" b="1" dirty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altLang="ko-KR" sz="1400" b="1" dirty="0">
                <a:solidFill>
                  <a:srgbClr val="000000"/>
                </a:solidFill>
                <a:latin typeface="Courier New"/>
              </a:rPr>
              <a:t> j=1:n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Courier New"/>
              </a:rPr>
              <a:t>    S(j+1)=S(j)+(-b*S(j)*I(j))*h;</a:t>
            </a:r>
          </a:p>
          <a:p>
            <a:r>
              <a:rPr lang="pl-PL" altLang="ko-KR" sz="1400" b="1" dirty="0">
                <a:solidFill>
                  <a:srgbClr val="000000"/>
                </a:solidFill>
                <a:latin typeface="Courier New"/>
              </a:rPr>
              <a:t>    I(j+1)=I(j)+(b*S(j)*I(j)-k*I(j))*h;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Courier New"/>
              </a:rPr>
              <a:t>    R(j+1)=R(j)+k*I(j)*h;</a:t>
            </a:r>
          </a:p>
          <a:p>
            <a:r>
              <a:rPr lang="en-US" altLang="ko-KR" sz="1400" b="1" dirty="0">
                <a:solidFill>
                  <a:srgbClr val="0000FF"/>
                </a:solidFill>
                <a:latin typeface="Courier New"/>
              </a:rPr>
              <a:t>end</a:t>
            </a:r>
            <a:r>
              <a:rPr lang="en-US" altLang="ko-KR" sz="1400" b="1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Courier New"/>
              </a:rPr>
              <a:t>MERS_I = [2 3 3 3 3 3 5 5 </a:t>
            </a:r>
            <a:r>
              <a:rPr lang="en-US" altLang="ko-KR" sz="1400" b="1" dirty="0" smtClean="0">
                <a:solidFill>
                  <a:srgbClr val="000000"/>
                </a:solidFill>
                <a:latin typeface="Courier New"/>
              </a:rPr>
              <a:t>…  </a:t>
            </a:r>
            <a:r>
              <a:rPr lang="en-US" altLang="ko-KR" sz="1400" b="1" dirty="0">
                <a:solidFill>
                  <a:srgbClr val="000000"/>
                </a:solidFill>
                <a:latin typeface="Courier New"/>
              </a:rPr>
              <a:t>61 59 57];</a:t>
            </a:r>
          </a:p>
          <a:p>
            <a:r>
              <a:rPr lang="pt-BR" altLang="ko-KR" sz="1400" b="1" dirty="0">
                <a:solidFill>
                  <a:srgbClr val="000000"/>
                </a:solidFill>
                <a:latin typeface="Courier New"/>
              </a:rPr>
              <a:t>MERS_R = [0 0 0 0 0 0 </a:t>
            </a:r>
            <a:r>
              <a:rPr lang="pt-BR" altLang="ko-KR" sz="1400" b="1" dirty="0" smtClean="0">
                <a:solidFill>
                  <a:srgbClr val="000000"/>
                </a:solidFill>
                <a:latin typeface="Courier New"/>
              </a:rPr>
              <a:t>0 ... </a:t>
            </a:r>
            <a:r>
              <a:rPr lang="pt-BR" altLang="ko-KR" sz="1400" b="1" dirty="0">
                <a:solidFill>
                  <a:srgbClr val="000000"/>
                </a:solidFill>
                <a:latin typeface="Courier New"/>
              </a:rPr>
              <a:t>123 125]; </a:t>
            </a:r>
            <a:endParaRPr lang="pt-BR" altLang="ko-KR" sz="1400" b="1" dirty="0" smtClean="0">
              <a:solidFill>
                <a:srgbClr val="000000"/>
              </a:solidFill>
              <a:latin typeface="Courier New"/>
            </a:endParaRPr>
          </a:p>
          <a:p>
            <a:endParaRPr lang="pt-BR" altLang="ko-KR" sz="1400" b="1" dirty="0">
              <a:solidFill>
                <a:srgbClr val="000000"/>
              </a:solidFill>
              <a:latin typeface="Courier New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latin typeface="Courier New"/>
              </a:rPr>
              <a:t>plot(</a:t>
            </a:r>
            <a:r>
              <a:rPr lang="en-US" altLang="ko-KR" sz="1400" b="1" dirty="0" err="1">
                <a:solidFill>
                  <a:srgbClr val="000000"/>
                </a:solidFill>
                <a:latin typeface="Courier New"/>
              </a:rPr>
              <a:t>t,I,</a:t>
            </a:r>
            <a:r>
              <a:rPr lang="en-US" altLang="ko-KR" sz="1400" b="1" dirty="0" err="1">
                <a:solidFill>
                  <a:srgbClr val="A020F0"/>
                </a:solidFill>
                <a:latin typeface="Courier New"/>
              </a:rPr>
              <a:t>'b</a:t>
            </a:r>
            <a:r>
              <a:rPr lang="en-US" altLang="ko-KR" sz="1400" b="1" dirty="0">
                <a:solidFill>
                  <a:srgbClr val="A020F0"/>
                </a:solidFill>
                <a:latin typeface="Courier New"/>
              </a:rPr>
              <a:t>.-'</a:t>
            </a:r>
            <a:r>
              <a:rPr lang="en-US" altLang="ko-KR" sz="1400" b="1" dirty="0">
                <a:solidFill>
                  <a:srgbClr val="000000"/>
                </a:solidFill>
                <a:latin typeface="Courier New"/>
              </a:rPr>
              <a:t>,</a:t>
            </a:r>
            <a:r>
              <a:rPr lang="en-US" altLang="ko-KR" sz="1400" b="1" dirty="0" err="1">
                <a:solidFill>
                  <a:srgbClr val="000000"/>
                </a:solidFill>
                <a:latin typeface="Courier New"/>
              </a:rPr>
              <a:t>t,R,</a:t>
            </a:r>
            <a:r>
              <a:rPr lang="en-US" altLang="ko-KR" sz="1400" b="1" dirty="0" err="1">
                <a:solidFill>
                  <a:srgbClr val="A020F0"/>
                </a:solidFill>
                <a:latin typeface="Courier New"/>
              </a:rPr>
              <a:t>'m</a:t>
            </a:r>
            <a:r>
              <a:rPr lang="en-US" altLang="ko-KR" sz="1400" b="1" dirty="0">
                <a:solidFill>
                  <a:srgbClr val="A020F0"/>
                </a:solidFill>
                <a:latin typeface="Courier New"/>
              </a:rPr>
              <a:t>.-'</a:t>
            </a:r>
            <a:r>
              <a:rPr lang="en-US" altLang="ko-KR" sz="1400" b="1" dirty="0">
                <a:solidFill>
                  <a:srgbClr val="000000"/>
                </a:solidFill>
                <a:latin typeface="Courier New"/>
              </a:rPr>
              <a:t>);hold </a:t>
            </a:r>
            <a:r>
              <a:rPr lang="en-US" altLang="ko-KR" sz="1400" b="1" dirty="0">
                <a:solidFill>
                  <a:srgbClr val="A020F0"/>
                </a:solidFill>
                <a:latin typeface="Courier New"/>
              </a:rPr>
              <a:t>on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Courier New"/>
              </a:rPr>
              <a:t>legend(</a:t>
            </a:r>
            <a:r>
              <a:rPr lang="en-US" altLang="ko-KR" sz="1400" b="1" dirty="0">
                <a:solidFill>
                  <a:srgbClr val="A020F0"/>
                </a:solidFill>
                <a:latin typeface="Courier New"/>
              </a:rPr>
              <a:t>'I'</a:t>
            </a:r>
            <a:r>
              <a:rPr lang="en-US" altLang="ko-KR" sz="1400" b="1" dirty="0">
                <a:solidFill>
                  <a:srgbClr val="000000"/>
                </a:solidFill>
                <a:latin typeface="Courier New"/>
              </a:rPr>
              <a:t>,</a:t>
            </a:r>
            <a:r>
              <a:rPr lang="en-US" altLang="ko-KR" sz="1400" b="1" dirty="0">
                <a:solidFill>
                  <a:srgbClr val="A020F0"/>
                </a:solidFill>
                <a:latin typeface="Courier New"/>
              </a:rPr>
              <a:t>'R'</a:t>
            </a:r>
            <a:r>
              <a:rPr lang="en-US" altLang="ko-KR" sz="1400" b="1" dirty="0">
                <a:solidFill>
                  <a:srgbClr val="000000"/>
                </a:solidFill>
                <a:latin typeface="Courier New"/>
              </a:rPr>
              <a:t>,2);</a:t>
            </a:r>
          </a:p>
          <a:p>
            <a:r>
              <a:rPr lang="en-US" altLang="ko-KR" sz="1400" b="1" dirty="0" err="1">
                <a:solidFill>
                  <a:srgbClr val="000000"/>
                </a:solidFill>
                <a:latin typeface="Courier New"/>
              </a:rPr>
              <a:t>tt</a:t>
            </a:r>
            <a:r>
              <a:rPr lang="en-US" altLang="ko-KR" sz="1400" b="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altLang="ko-KR" sz="1400" b="1" dirty="0" err="1">
                <a:solidFill>
                  <a:srgbClr val="000000"/>
                </a:solidFill>
                <a:latin typeface="Courier New"/>
              </a:rPr>
              <a:t>linspace</a:t>
            </a:r>
            <a:r>
              <a:rPr lang="en-US" altLang="ko-KR" sz="1400" b="1" dirty="0">
                <a:solidFill>
                  <a:srgbClr val="000000"/>
                </a:solidFill>
                <a:latin typeface="Courier New"/>
              </a:rPr>
              <a:t>(0,T,40);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Courier New"/>
              </a:rPr>
              <a:t>plot(</a:t>
            </a:r>
            <a:r>
              <a:rPr lang="en-US" altLang="ko-KR" sz="1400" b="1" dirty="0" err="1">
                <a:solidFill>
                  <a:srgbClr val="000000"/>
                </a:solidFill>
                <a:latin typeface="Courier New"/>
              </a:rPr>
              <a:t>tt,MERS_I,</a:t>
            </a:r>
            <a:r>
              <a:rPr lang="en-US" altLang="ko-KR" sz="1400" b="1" dirty="0" err="1">
                <a:solidFill>
                  <a:srgbClr val="A020F0"/>
                </a:solidFill>
                <a:latin typeface="Courier New"/>
              </a:rPr>
              <a:t>'go</a:t>
            </a:r>
            <a:r>
              <a:rPr lang="en-US" altLang="ko-KR" sz="1400" b="1" dirty="0">
                <a:solidFill>
                  <a:srgbClr val="A020F0"/>
                </a:solidFill>
                <a:latin typeface="Courier New"/>
              </a:rPr>
              <a:t>-'</a:t>
            </a:r>
            <a:r>
              <a:rPr lang="en-US" altLang="ko-KR" sz="1400" b="1" dirty="0">
                <a:solidFill>
                  <a:srgbClr val="000000"/>
                </a:solidFill>
                <a:latin typeface="Courier New"/>
              </a:rPr>
              <a:t>,tt,MERS_R,</a:t>
            </a:r>
            <a:r>
              <a:rPr lang="en-US" altLang="ko-KR" sz="1400" b="1" dirty="0">
                <a:solidFill>
                  <a:srgbClr val="A020F0"/>
                </a:solidFill>
                <a:latin typeface="Courier New"/>
              </a:rPr>
              <a:t>'</a:t>
            </a:r>
            <a:r>
              <a:rPr lang="en-US" altLang="ko-KR" sz="1400" b="1" dirty="0" err="1">
                <a:solidFill>
                  <a:srgbClr val="A020F0"/>
                </a:solidFill>
                <a:latin typeface="Courier New"/>
              </a:rPr>
              <a:t>ko</a:t>
            </a:r>
            <a:r>
              <a:rPr lang="en-US" altLang="ko-KR" sz="1400" b="1" dirty="0">
                <a:solidFill>
                  <a:srgbClr val="A020F0"/>
                </a:solidFill>
                <a:latin typeface="Courier New"/>
              </a:rPr>
              <a:t>-'</a:t>
            </a:r>
            <a:r>
              <a:rPr lang="en-US" altLang="ko-KR" sz="1400" b="1" dirty="0">
                <a:solidFill>
                  <a:srgbClr val="000000"/>
                </a:solidFill>
                <a:latin typeface="Courier New"/>
              </a:rPr>
              <a:t>)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5" t="2596" r="5930" b="3076"/>
          <a:stretch/>
        </p:blipFill>
        <p:spPr bwMode="auto">
          <a:xfrm>
            <a:off x="0" y="2954863"/>
            <a:ext cx="4539555" cy="3650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95536" y="1857184"/>
                <a:ext cx="2385589" cy="83099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/>
                        </a:rPr>
                        <m:t>𝛽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=4.15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𝑒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−9</m:t>
                      </m:r>
                    </m:oMath>
                  </m:oMathPara>
                </a14:m>
                <a:endParaRPr lang="en-US" altLang="ko-KR" sz="2400" dirty="0" smtClean="0"/>
              </a:p>
              <a:p>
                <a:r>
                  <a:rPr lang="en-US" altLang="ko-KR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/>
                      </a:rPr>
                      <m:t> </m:t>
                    </m:r>
                    <m:r>
                      <a:rPr lang="en-US" altLang="ko-KR" sz="2400" b="0" i="1" smtClean="0">
                        <a:latin typeface="Cambria Math"/>
                      </a:rPr>
                      <m:t>𝛾</m:t>
                    </m:r>
                    <m:r>
                      <a:rPr lang="en-US" altLang="ko-KR" sz="2400" b="0" i="1" smtClean="0">
                        <a:latin typeface="Cambria Math"/>
                      </a:rPr>
                      <m:t>=0.058</m:t>
                    </m:r>
                  </m:oMath>
                </a14:m>
                <a:r>
                  <a:rPr lang="en-US" altLang="ko-KR" sz="2400" dirty="0" smtClean="0"/>
                  <a:t>   </a:t>
                </a:r>
                <a:endParaRPr lang="en-US" altLang="ko-KR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857184"/>
                <a:ext cx="2385589" cy="830997"/>
              </a:xfrm>
              <a:prstGeom prst="rect">
                <a:avLst/>
              </a:prstGeom>
              <a:blipFill rotWithShape="1">
                <a:blip r:embed="rId4"/>
                <a:stretch>
                  <a:fillRect b="-4317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3819" y="-99392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MATLAB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001419"/>
          </a:xfrm>
        </p:spPr>
        <p:txBody>
          <a:bodyPr/>
          <a:lstStyle/>
          <a:p>
            <a:r>
              <a:rPr lang="en-US" altLang="ko-KR" dirty="0" smtClean="0"/>
              <a:t>Test4_2_2; exponential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 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354673" y="2996952"/>
            <a:ext cx="4572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altLang="ko-KR" sz="1600" b="1" dirty="0" smtClean="0">
                <a:solidFill>
                  <a:srgbClr val="000000"/>
                </a:solidFill>
                <a:latin typeface="Courier New"/>
              </a:rPr>
              <a:t>n=72*100; T=72; t=linspace(0,T,n+1); h=t(2)-t(1); a=50220000; </a:t>
            </a:r>
          </a:p>
          <a:p>
            <a:r>
              <a:rPr lang="pt-BR" altLang="ko-KR" sz="1600" b="1" dirty="0" smtClean="0">
                <a:solidFill>
                  <a:srgbClr val="000000"/>
                </a:solidFill>
                <a:latin typeface="Courier New"/>
              </a:rPr>
              <a:t>I(1)=2; S(1)=a-I(1); R(1)=0;</a:t>
            </a:r>
          </a:p>
          <a:p>
            <a:endParaRPr lang="pt-BR" altLang="ko-KR" sz="1600" b="1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altLang="ko-KR" sz="1600" b="1" dirty="0" smtClean="0">
                <a:solidFill>
                  <a:srgbClr val="000000"/>
                </a:solidFill>
                <a:latin typeface="Courier New"/>
              </a:rPr>
              <a:t>b=0.0000000118*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Courier New"/>
              </a:rPr>
              <a:t>exp</a:t>
            </a:r>
            <a:r>
              <a:rPr lang="en-US" altLang="ko-KR" sz="1600" b="1" dirty="0" smtClean="0">
                <a:solidFill>
                  <a:srgbClr val="000000"/>
                </a:solidFill>
                <a:latin typeface="Courier New"/>
              </a:rPr>
              <a:t>(-t/8.); k=0.04;</a:t>
            </a:r>
          </a:p>
          <a:p>
            <a:r>
              <a:rPr lang="en-US" altLang="ko-KR" sz="1600" b="1" dirty="0" smtClean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altLang="ko-KR" sz="1600" b="1" dirty="0" smtClean="0">
                <a:solidFill>
                  <a:srgbClr val="000000"/>
                </a:solidFill>
                <a:latin typeface="Courier New"/>
              </a:rPr>
              <a:t> j=1:n</a:t>
            </a:r>
          </a:p>
          <a:p>
            <a:r>
              <a:rPr lang="en-US" altLang="ko-KR" sz="1600" b="1" dirty="0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altLang="ko-KR" sz="1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400" b="1" dirty="0" smtClean="0">
                <a:solidFill>
                  <a:srgbClr val="000000"/>
                </a:solidFill>
                <a:latin typeface="Courier New"/>
              </a:rPr>
              <a:t>S(j+1)=S(j)-b(j)*S(j)*I(j)*h;</a:t>
            </a:r>
          </a:p>
          <a:p>
            <a:r>
              <a:rPr lang="pl-PL" altLang="ko-KR" sz="1400" b="1" dirty="0" smtClean="0">
                <a:solidFill>
                  <a:srgbClr val="000000"/>
                </a:solidFill>
                <a:latin typeface="Courier New"/>
              </a:rPr>
              <a:t>    I(j+1)=I(j)+(b(j)*S(j)*I(j)-k*I(j))*h;</a:t>
            </a:r>
          </a:p>
          <a:p>
            <a:r>
              <a:rPr lang="en-US" altLang="ko-KR" sz="1400" b="1" dirty="0" smtClean="0">
                <a:solidFill>
                  <a:srgbClr val="000000"/>
                </a:solidFill>
                <a:latin typeface="Courier New"/>
              </a:rPr>
              <a:t>    R(j+1)=R(j)+k*I(j)*h;</a:t>
            </a:r>
            <a:endParaRPr lang="en-US" altLang="ko-KR" sz="1600" b="1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altLang="ko-KR" sz="1600" b="1" dirty="0" smtClean="0">
                <a:solidFill>
                  <a:srgbClr val="0000FF"/>
                </a:solidFill>
                <a:latin typeface="Courier New"/>
              </a:rPr>
              <a:t>end</a:t>
            </a:r>
          </a:p>
          <a:p>
            <a:r>
              <a:rPr lang="en-US" altLang="ko-KR" sz="1600" b="1" dirty="0" err="1" smtClean="0">
                <a:solidFill>
                  <a:srgbClr val="000000"/>
                </a:solidFill>
                <a:latin typeface="Courier New"/>
              </a:rPr>
              <a:t>exI</a:t>
            </a:r>
            <a:r>
              <a:rPr lang="en-US" altLang="ko-KR" sz="1600" b="1" dirty="0" smtClean="0">
                <a:solidFill>
                  <a:srgbClr val="000000"/>
                </a:solidFill>
                <a:latin typeface="Courier New"/>
              </a:rPr>
              <a:t> = [2 3 3 3 3 3 5 5 7 13 15 18 …</a:t>
            </a:r>
          </a:p>
          <a:p>
            <a:r>
              <a:rPr lang="en-US" altLang="ko-KR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600" b="1" dirty="0" smtClean="0">
                <a:solidFill>
                  <a:srgbClr val="000000"/>
                </a:solidFill>
                <a:latin typeface="Courier New"/>
              </a:rPr>
              <a:t>     12 12 12 12 12 12 12 12 12]; </a:t>
            </a:r>
          </a:p>
          <a:p>
            <a:r>
              <a:rPr lang="en-US" altLang="ko-KR" sz="1600" b="1" dirty="0" err="1" smtClean="0">
                <a:solidFill>
                  <a:srgbClr val="000000"/>
                </a:solidFill>
                <a:latin typeface="Courier New"/>
              </a:rPr>
              <a:t>exR</a:t>
            </a:r>
            <a:r>
              <a:rPr lang="en-US" altLang="ko-KR" sz="1600" b="1" dirty="0" smtClean="0">
                <a:solidFill>
                  <a:srgbClr val="000000"/>
                </a:solidFill>
                <a:latin typeface="Courier New"/>
              </a:rPr>
              <a:t> = [0 0 0 0 0 0 0 0 0 0 0 0 1 …      </a:t>
            </a:r>
          </a:p>
          <a:p>
            <a:r>
              <a:rPr lang="en-US" altLang="ko-KR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600" b="1" dirty="0" smtClean="0">
                <a:solidFill>
                  <a:srgbClr val="000000"/>
                </a:solidFill>
                <a:latin typeface="Courier New"/>
              </a:rPr>
              <a:t>     174 174 174 174 174 174 174];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7" r="5494"/>
          <a:stretch/>
        </p:blipFill>
        <p:spPr bwMode="auto">
          <a:xfrm>
            <a:off x="79616" y="2952406"/>
            <a:ext cx="4429003" cy="3814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9616" y="1764369"/>
                <a:ext cx="4429003" cy="954107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i="1" smtClean="0">
                          <a:latin typeface="Cambria Math"/>
                        </a:rPr>
                        <m:t>𝛽</m:t>
                      </m:r>
                      <m:r>
                        <a:rPr lang="en-US" altLang="ko-KR" sz="2800" i="1" smtClean="0">
                          <a:latin typeface="Cambria Math"/>
                        </a:rPr>
                        <m:t>=1.18</m:t>
                      </m:r>
                      <m:r>
                        <a:rPr lang="en-US" altLang="ko-KR" sz="2800" i="1" smtClean="0">
                          <a:latin typeface="Cambria Math"/>
                        </a:rPr>
                        <m:t>𝑒</m:t>
                      </m:r>
                      <m:r>
                        <a:rPr lang="en-US" altLang="ko-KR" sz="2800" i="1" smtClean="0">
                          <a:latin typeface="Cambria Math"/>
                        </a:rPr>
                        <m:t>−8∗</m:t>
                      </m:r>
                      <m:r>
                        <m:rPr>
                          <m:sty m:val="p"/>
                        </m:rPr>
                        <a:rPr lang="en-US" altLang="ko-KR" sz="2800">
                          <a:latin typeface="Cambria Math"/>
                        </a:rPr>
                        <m:t>exp</m:t>
                      </m:r>
                      <m:r>
                        <a:rPr lang="en-US" altLang="ko-KR" sz="2800" i="1">
                          <a:latin typeface="Cambria Math"/>
                        </a:rPr>
                        <m:t>⁡(−</m:t>
                      </m:r>
                      <m:r>
                        <a:rPr lang="en-US" altLang="ko-KR" sz="2800" i="1">
                          <a:latin typeface="Cambria Math"/>
                        </a:rPr>
                        <m:t>𝑡</m:t>
                      </m:r>
                      <m:r>
                        <a:rPr lang="en-US" altLang="ko-KR" sz="2800" i="1">
                          <a:latin typeface="Cambria Math"/>
                        </a:rPr>
                        <m:t>/8)</m:t>
                      </m:r>
                    </m:oMath>
                  </m:oMathPara>
                </a14:m>
                <a:endParaRPr lang="en-US" altLang="ko-KR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i="1">
                          <a:latin typeface="Cambria Math"/>
                        </a:rPr>
                        <m:t>𝛾</m:t>
                      </m:r>
                      <m:r>
                        <a:rPr lang="en-US" altLang="ko-KR" sz="2800" i="1">
                          <a:latin typeface="Cambria Math"/>
                        </a:rPr>
                        <m:t>=0.04</m:t>
                      </m:r>
                    </m:oMath>
                  </m:oMathPara>
                </a14:m>
                <a:endParaRPr lang="en-US" altLang="ko-KR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16" y="1764369"/>
                <a:ext cx="4429003" cy="95410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94251"/>
            <a:ext cx="2697187" cy="2637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168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820"/>
            <a:ext cx="5544616" cy="1143000"/>
          </a:xfrm>
        </p:spPr>
        <p:txBody>
          <a:bodyPr/>
          <a:lstStyle/>
          <a:p>
            <a:r>
              <a:rPr lang="en-US" altLang="ko-KR" dirty="0" smtClean="0"/>
              <a:t>MATLAB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576064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Test4_3; 5% </a:t>
            </a:r>
            <a:r>
              <a:rPr lang="ko-KR" altLang="en-US" dirty="0" smtClean="0"/>
              <a:t>조정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19647" y="3417667"/>
            <a:ext cx="8784976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u=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0.00000001180*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(-t/8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.); </a:t>
            </a:r>
            <a:r>
              <a:rPr lang="en-US" altLang="ko-KR" sz="1600" dirty="0" smtClean="0">
                <a:solidFill>
                  <a:srgbClr val="000000"/>
                </a:solidFill>
                <a:latin typeface="Courier New"/>
              </a:rPr>
              <a:t>v=0.04;</a:t>
            </a:r>
          </a:p>
          <a:p>
            <a:r>
              <a:rPr lang="en-US" altLang="ko-KR" sz="1600" dirty="0" smtClean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altLang="ko-KR" sz="1600" dirty="0" smtClean="0">
                <a:solidFill>
                  <a:srgbClr val="000000"/>
                </a:solidFill>
                <a:latin typeface="Courier New"/>
              </a:rPr>
              <a:t> w=1:50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altLang="ko-KR" sz="1600" dirty="0" smtClean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altLang="ko-KR" sz="1600" dirty="0" smtClean="0">
                <a:solidFill>
                  <a:srgbClr val="000000"/>
                </a:solidFill>
                <a:latin typeface="Courier New"/>
              </a:rPr>
              <a:t> p=1:3 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altLang="ko-KR" sz="1600" dirty="0" smtClean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altLang="ko-KR" sz="1600" dirty="0" smtClean="0">
                <a:solidFill>
                  <a:srgbClr val="000000"/>
                </a:solidFill>
                <a:latin typeface="Courier New"/>
              </a:rPr>
              <a:t> q=1:3 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latin typeface="Courier New"/>
              </a:rPr>
              <a:t>            b=(0.9+0.05*p)*u; 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latin typeface="Courier New"/>
              </a:rPr>
              <a:t>            k=(0.9+0.05*q)*v;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altLang="ko-KR" sz="1600" dirty="0" smtClean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altLang="ko-KR" sz="1600" dirty="0" smtClean="0">
                <a:solidFill>
                  <a:srgbClr val="000000"/>
                </a:solidFill>
                <a:latin typeface="Courier New"/>
              </a:rPr>
              <a:t> i=1:n 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latin typeface="Courier New"/>
              </a:rPr>
              <a:t>                S(i+1)=S(i)-b(i)*S(i)*I(i)*h;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latin typeface="Courier New"/>
              </a:rPr>
              <a:t>                I(i+1)=I(i)+(b(i)*S(i)*I(i)-k*I(i))*h;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latin typeface="Courier New"/>
              </a:rPr>
              <a:t>                R(i+1)=R(i)+k*I(i)*h;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altLang="ko-KR" sz="1600" dirty="0" smtClean="0">
                <a:solidFill>
                  <a:srgbClr val="0000FF"/>
                </a:solidFill>
                <a:latin typeface="Courier New"/>
              </a:rPr>
              <a:t>end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altLang="ko-KR" sz="1600" dirty="0" err="1" smtClean="0">
                <a:solidFill>
                  <a:srgbClr val="000000"/>
                </a:solidFill>
                <a:latin typeface="Courier New"/>
              </a:rPr>
              <a:t>exI</a:t>
            </a:r>
            <a:r>
              <a:rPr lang="en-US" altLang="ko-KR" sz="1600" dirty="0" smtClean="0">
                <a:solidFill>
                  <a:srgbClr val="000000"/>
                </a:solidFill>
                <a:latin typeface="Courier New"/>
              </a:rPr>
              <a:t> = [2 3 3 3 3 3 5 5 7 13 15 18 24 … 12 12 12 12 12]; 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altLang="ko-KR" sz="1600" dirty="0" err="1" smtClean="0">
                <a:solidFill>
                  <a:srgbClr val="000000"/>
                </a:solidFill>
                <a:latin typeface="Courier New"/>
              </a:rPr>
              <a:t>exR</a:t>
            </a:r>
            <a:r>
              <a:rPr lang="en-US" altLang="ko-KR" sz="1600" dirty="0" smtClean="0">
                <a:solidFill>
                  <a:srgbClr val="000000"/>
                </a:solidFill>
                <a:latin typeface="Courier New"/>
              </a:rPr>
              <a:t> = [0 0 0 0 0 0 0 0 0 0 0 0 1 1 3 … 174 174 174 174];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2948"/>
            <a:ext cx="4510349" cy="338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15611" y="1628800"/>
                <a:ext cx="3168352" cy="96250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i="1" smtClean="0">
                          <a:latin typeface="Cambria Math"/>
                        </a:rPr>
                        <m:t>𝛽</m:t>
                      </m:r>
                      <m:r>
                        <a:rPr lang="en-US" altLang="ko-KR" sz="2000" i="1">
                          <a:latin typeface="Cambria Math"/>
                        </a:rPr>
                        <m:t>=1.18</m:t>
                      </m:r>
                      <m:r>
                        <a:rPr lang="en-US" altLang="ko-KR" sz="2000" i="1">
                          <a:latin typeface="Cambria Math"/>
                        </a:rPr>
                        <m:t>𝑒</m:t>
                      </m:r>
                      <m:r>
                        <a:rPr lang="en-US" altLang="ko-KR" sz="2000" i="1">
                          <a:latin typeface="Cambria Math"/>
                        </a:rPr>
                        <m:t>−8∗</m:t>
                      </m:r>
                      <m:func>
                        <m:funcPr>
                          <m:ctrlPr>
                            <a:rPr lang="en-US" altLang="ko-KR" sz="20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00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2000" i="1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ko-KR" sz="20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000" i="1">
                                      <a:latin typeface="Cambria Math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altLang="ko-KR" sz="2000" i="1">
                                      <a:latin typeface="Cambria Math"/>
                                    </a:rPr>
                                    <m:t>8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sz="200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i="1">
                          <a:latin typeface="Cambria Math"/>
                        </a:rPr>
                        <m:t>𝛾</m:t>
                      </m:r>
                      <m:r>
                        <a:rPr lang="en-US" altLang="ko-KR" sz="2000" i="1">
                          <a:latin typeface="Cambria Math"/>
                        </a:rPr>
                        <m:t>=0.04</m:t>
                      </m:r>
                    </m:oMath>
                  </m:oMathPara>
                </a14:m>
                <a:endParaRPr lang="en-US" altLang="ko-KR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11" y="1628800"/>
                <a:ext cx="3168352" cy="962508"/>
              </a:xfrm>
              <a:prstGeom prst="rect">
                <a:avLst/>
              </a:prstGeom>
              <a:blipFill rotWithShape="1">
                <a:blip r:embed="rId4"/>
                <a:stretch>
                  <a:fillRect b="-1242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표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8355582"/>
                  </p:ext>
                </p:extLst>
              </p:nvPr>
            </p:nvGraphicFramePr>
            <p:xfrm>
              <a:off x="4139952" y="3356992"/>
              <a:ext cx="4463251" cy="111252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811166"/>
                    <a:gridCol w="1391270"/>
                    <a:gridCol w="782590"/>
                    <a:gridCol w="1478225"/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p=1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r>
                                <a:rPr lang="en-US" altLang="ko-KR" b="1" i="1" smtClean="0">
                                  <a:latin typeface="+mj-ea"/>
                                  <a:ea typeface="+mj-ea"/>
                                </a:rPr>
                                <m:t>𝜷</m:t>
                              </m:r>
                              <m:r>
                                <a:rPr lang="en-US" altLang="ko-KR" b="0" i="0" smtClean="0">
                                  <a:latin typeface="+mj-lt"/>
                                  <a:ea typeface="+mj-ea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altLang="ko-KR" b="0" dirty="0" smtClean="0">
                              <a:latin typeface="+mj-lt"/>
                              <a:ea typeface="+mj-ea"/>
                            </a:rPr>
                            <a:t> </a:t>
                          </a:r>
                          <a:r>
                            <a:rPr lang="en-US" altLang="ko-KR" b="0" dirty="0" smtClean="0">
                              <a:latin typeface="+mj-lt"/>
                              <a:ea typeface="+mj-ea"/>
                            </a:rPr>
                            <a:t>95%</a:t>
                          </a:r>
                          <a:endParaRPr lang="ko-KR" altLang="en-US" b="0" dirty="0">
                            <a:latin typeface="+mj-lt"/>
                            <a:ea typeface="+mj-ea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ko-KR" dirty="0" smtClean="0"/>
                            <a:t>q=1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r>
                                <a:rPr lang="en-US" altLang="ko-KR" b="1" i="1" smtClean="0">
                                  <a:latin typeface="Cambria Math"/>
                                </a:rPr>
                                <m:t>𝜸</m:t>
                              </m:r>
                              <m:r>
                                <a:rPr lang="en-US" altLang="ko-KR" b="1" i="0" smtClean="0">
                                  <a:latin typeface="Cambria Math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altLang="ko-KR" dirty="0" smtClean="0"/>
                            <a:t>95%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b="1" dirty="0" smtClean="0"/>
                            <a:t>p=2</a:t>
                          </a:r>
                          <a:endParaRPr lang="ko-KR" altLang="en-US" b="1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r>
                                <a:rPr lang="en-US" altLang="ko-KR" b="1" i="1" smtClean="0">
                                  <a:latin typeface="+mj-ea"/>
                                  <a:ea typeface="+mj-ea"/>
                                </a:rPr>
                                <m:t>𝜷</m:t>
                              </m:r>
                              <m:r>
                                <a:rPr lang="en-US" altLang="ko-KR" b="0" i="0" smtClean="0">
                                  <a:latin typeface="+mj-lt"/>
                                  <a:ea typeface="+mj-ea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altLang="ko-KR" b="0" dirty="0" smtClean="0">
                              <a:latin typeface="+mj-lt"/>
                              <a:ea typeface="+mj-ea"/>
                            </a:rPr>
                            <a:t>100%</a:t>
                          </a:r>
                          <a:endParaRPr lang="ko-KR" altLang="en-US" b="0" dirty="0">
                            <a:latin typeface="+mj-lt"/>
                            <a:ea typeface="+mj-ea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b="1" dirty="0" smtClean="0"/>
                            <a:t>q=2</a:t>
                          </a:r>
                          <a:endParaRPr lang="ko-KR" altLang="en-US" b="1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r>
                                <a:rPr lang="en-US" altLang="ko-KR" b="1" i="1" smtClean="0">
                                  <a:latin typeface="Cambria Math"/>
                                </a:rPr>
                                <m:t>𝜸</m:t>
                              </m:r>
                              <m:r>
                                <a:rPr lang="en-US" altLang="ko-KR" b="1" i="0" smtClean="0">
                                  <a:latin typeface="Cambria Math"/>
                                </a:rPr>
                                <m:t>→</m:t>
                              </m:r>
                              <m:r>
                                <a:rPr lang="en-US" altLang="ko-KR" b="1" i="0" smtClean="0">
                                  <a:latin typeface="Cambria Math"/>
                                </a:rPr>
                                <m:t>𝟏𝟎𝟎</m:t>
                              </m:r>
                            </m:oMath>
                          </a14:m>
                          <a:r>
                            <a:rPr lang="en-US" altLang="ko-KR" b="1" dirty="0" smtClean="0"/>
                            <a:t>%</a:t>
                          </a:r>
                          <a:endParaRPr lang="ko-KR" altLang="en-US" b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b="1" dirty="0" smtClean="0"/>
                            <a:t>p=3</a:t>
                          </a:r>
                          <a:endParaRPr lang="ko-KR" altLang="en-US" b="1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b="0" dirty="0" smtClean="0">
                              <a:latin typeface="+mj-lt"/>
                              <a:ea typeface="+mj-ea"/>
                            </a:rPr>
                            <a:t>𝜷 →</a:t>
                          </a:r>
                          <a:r>
                            <a:rPr lang="en-US" altLang="ko-KR" b="0" dirty="0" smtClean="0">
                              <a:latin typeface="+mj-lt"/>
                              <a:ea typeface="+mj-ea"/>
                            </a:rPr>
                            <a:t>105%</a:t>
                          </a:r>
                          <a:endParaRPr lang="ko-KR" altLang="en-US" b="0" dirty="0">
                            <a:latin typeface="+mj-lt"/>
                            <a:ea typeface="+mj-ea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b="1" dirty="0" smtClean="0"/>
                            <a:t>q=3</a:t>
                          </a:r>
                          <a:endParaRPr lang="ko-KR" altLang="en-US" b="1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r>
                                <a:rPr lang="en-US" altLang="ko-KR" b="1" i="1" smtClean="0">
                                  <a:latin typeface="Cambria Math"/>
                                </a:rPr>
                                <m:t>𝜸</m:t>
                              </m:r>
                            </m:oMath>
                          </a14:m>
                          <a:r>
                            <a:rPr lang="ko-KR" altLang="en-US" b="1" dirty="0" smtClean="0"/>
                            <a:t>→</a:t>
                          </a:r>
                          <a:r>
                            <a:rPr lang="en-US" altLang="ko-KR" b="1" dirty="0" smtClean="0"/>
                            <a:t>105</a:t>
                          </a:r>
                          <a:r>
                            <a:rPr lang="en-US" altLang="ko-KR" b="1" dirty="0" smtClean="0"/>
                            <a:t>%</a:t>
                          </a:r>
                          <a:endParaRPr lang="ko-KR" altLang="en-US" b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표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8355582"/>
                  </p:ext>
                </p:extLst>
              </p:nvPr>
            </p:nvGraphicFramePr>
            <p:xfrm>
              <a:off x="4139952" y="3356992"/>
              <a:ext cx="4463251" cy="111252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811166"/>
                    <a:gridCol w="1391270"/>
                    <a:gridCol w="782590"/>
                    <a:gridCol w="1478225"/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p=1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58333" t="-8197" r="-163158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ko-KR" dirty="0" smtClean="0"/>
                            <a:t>q=1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202479" t="-8197" r="-413" b="-2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b="1" dirty="0" smtClean="0"/>
                            <a:t>p=2</a:t>
                          </a:r>
                          <a:endParaRPr lang="ko-KR" altLang="en-US" b="1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58333" t="-110000" r="-163158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b="1" dirty="0" smtClean="0"/>
                            <a:t>q=2</a:t>
                          </a:r>
                          <a:endParaRPr lang="ko-KR" altLang="en-US" b="1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202479" t="-110000" r="-413" b="-12666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b="1" dirty="0" smtClean="0"/>
                            <a:t>p=3</a:t>
                          </a:r>
                          <a:endParaRPr lang="ko-KR" altLang="en-US" b="1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b="0" dirty="0" smtClean="0">
                              <a:latin typeface="+mj-lt"/>
                              <a:ea typeface="+mj-ea"/>
                            </a:rPr>
                            <a:t>𝜷 →</a:t>
                          </a:r>
                          <a:r>
                            <a:rPr lang="en-US" altLang="ko-KR" b="0" dirty="0" smtClean="0">
                              <a:latin typeface="+mj-lt"/>
                              <a:ea typeface="+mj-ea"/>
                            </a:rPr>
                            <a:t>105%</a:t>
                          </a:r>
                          <a:endParaRPr lang="ko-KR" altLang="en-US" b="0" dirty="0">
                            <a:latin typeface="+mj-lt"/>
                            <a:ea typeface="+mj-ea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b="1" dirty="0" smtClean="0"/>
                            <a:t>q=3</a:t>
                          </a:r>
                          <a:endParaRPr lang="ko-KR" altLang="en-US" b="1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202479" t="-206557" r="-413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1168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6809" y="-284356"/>
            <a:ext cx="8229600" cy="1143000"/>
          </a:xfrm>
        </p:spPr>
        <p:txBody>
          <a:bodyPr/>
          <a:lstStyle/>
          <a:p>
            <a:r>
              <a:rPr lang="en-US" altLang="ko-KR" dirty="0"/>
              <a:t>MATLAB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560" y="2213182"/>
            <a:ext cx="8229600" cy="4457160"/>
          </a:xfrm>
        </p:spPr>
        <p:txBody>
          <a:bodyPr>
            <a:normAutofit fontScale="92500" lnSpcReduction="20000"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Courier New"/>
              </a:rPr>
              <a:t>            error=</a:t>
            </a:r>
            <a:r>
              <a:rPr lang="en-US" altLang="ko-KR" sz="1600" dirty="0" err="1" smtClean="0">
                <a:solidFill>
                  <a:srgbClr val="000000"/>
                </a:solidFill>
                <a:latin typeface="Courier New"/>
              </a:rPr>
              <a:t>exI</a:t>
            </a:r>
            <a:r>
              <a:rPr lang="en-US" altLang="ko-KR" sz="1600" dirty="0" smtClean="0">
                <a:solidFill>
                  <a:srgbClr val="000000"/>
                </a:solidFill>
                <a:latin typeface="Courier New"/>
              </a:rPr>
              <a:t>-I(1:100:end);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Courier New"/>
              </a:rPr>
              <a:t>            error2=</a:t>
            </a:r>
            <a:r>
              <a:rPr lang="en-US" altLang="ko-KR" sz="1600" dirty="0" err="1" smtClean="0">
                <a:solidFill>
                  <a:srgbClr val="000000"/>
                </a:solidFill>
                <a:latin typeface="Courier New"/>
              </a:rPr>
              <a:t>exR</a:t>
            </a:r>
            <a:r>
              <a:rPr lang="en-US" altLang="ko-KR" sz="1600" dirty="0" smtClean="0">
                <a:solidFill>
                  <a:srgbClr val="000000"/>
                </a:solidFill>
                <a:latin typeface="Courier New"/>
              </a:rPr>
              <a:t>-R(1:100:end);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Courier New"/>
              </a:rPr>
              <a:t>            A=</a:t>
            </a:r>
            <a:r>
              <a:rPr lang="en-US" altLang="ko-KR" sz="1600" dirty="0" err="1" smtClean="0">
                <a:solidFill>
                  <a:srgbClr val="000000"/>
                </a:solidFill>
                <a:latin typeface="Courier New"/>
              </a:rPr>
              <a:t>sqrt</a:t>
            </a:r>
            <a:r>
              <a:rPr lang="en-US" altLang="ko-KR" sz="1600" dirty="0" smtClean="0">
                <a:solidFill>
                  <a:srgbClr val="000000"/>
                </a:solidFill>
                <a:latin typeface="Courier New"/>
              </a:rPr>
              <a:t>(mean(error.^2))+</a:t>
            </a:r>
            <a:r>
              <a:rPr lang="en-US" altLang="ko-KR" sz="1600" dirty="0" err="1" smtClean="0">
                <a:solidFill>
                  <a:srgbClr val="000000"/>
                </a:solidFill>
                <a:latin typeface="Courier New"/>
              </a:rPr>
              <a:t>sqrt</a:t>
            </a:r>
            <a:r>
              <a:rPr lang="en-US" altLang="ko-KR" sz="1600" dirty="0" smtClean="0">
                <a:solidFill>
                  <a:srgbClr val="000000"/>
                </a:solidFill>
                <a:latin typeface="Courier New"/>
              </a:rPr>
              <a:t>(mean(error2.^2));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Courier New"/>
              </a:rPr>
              <a:t>            B(</a:t>
            </a:r>
            <a:r>
              <a:rPr lang="en-US" altLang="ko-KR" sz="1600" dirty="0" err="1" smtClean="0">
                <a:solidFill>
                  <a:srgbClr val="000000"/>
                </a:solidFill>
                <a:latin typeface="Courier New"/>
              </a:rPr>
              <a:t>p,q</a:t>
            </a:r>
            <a:r>
              <a:rPr lang="en-US" altLang="ko-KR" sz="1600" dirty="0" smtClean="0">
                <a:solidFill>
                  <a:srgbClr val="000000"/>
                </a:solidFill>
                <a:latin typeface="Courier New"/>
              </a:rPr>
              <a:t>)=A;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altLang="ko-KR" sz="1600" dirty="0" smtClean="0">
                <a:solidFill>
                  <a:srgbClr val="0000FF"/>
                </a:solidFill>
                <a:latin typeface="Courier New"/>
              </a:rPr>
              <a:t>end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urier New"/>
              </a:rPr>
              <a:t>end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urier New"/>
              </a:rPr>
              <a:t>    index=find(B&lt;min(min(B))+0.00001);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urier New"/>
              </a:rPr>
              <a:t>    M=mod(index,3); </a:t>
            </a:r>
            <a:endParaRPr lang="ko-KR" altLang="en-US" sz="1600" dirty="0">
              <a:solidFill>
                <a:srgbClr val="000000"/>
              </a:solidFill>
              <a:latin typeface="Courier New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urier New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Courier New"/>
              </a:rPr>
              <a:t> M&lt;1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urier New"/>
              </a:rPr>
              <a:t>        M=M+3;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urier New"/>
              </a:rPr>
              <a:t>end</a:t>
            </a:r>
            <a:endParaRPr lang="ko-KR" altLang="en-US" sz="1600" dirty="0">
              <a:solidFill>
                <a:srgbClr val="000000"/>
              </a:solidFill>
              <a:latin typeface="Courier New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urier New"/>
              </a:rPr>
              <a:t>    K=1+(index-M)/3; </a:t>
            </a:r>
            <a:endParaRPr lang="ko-KR" altLang="en-US" sz="1600" dirty="0">
              <a:solidFill>
                <a:srgbClr val="000000"/>
              </a:solidFill>
              <a:latin typeface="Courier New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urier New"/>
              </a:rPr>
              <a:t>    B(K,M);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urier New"/>
              </a:rPr>
              <a:t>    min(min(B));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urier New"/>
              </a:rPr>
              <a:t>    u=(0.9+0.05*K)*u;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urier New"/>
              </a:rPr>
              <a:t>    v=(0.9+0.05*M)*v;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FF"/>
                </a:solidFill>
                <a:latin typeface="Courier New"/>
              </a:rPr>
              <a:t>end</a:t>
            </a:r>
            <a:endParaRPr lang="ko-KR" altLang="en-US" sz="5400" dirty="0"/>
          </a:p>
        </p:txBody>
      </p:sp>
      <p:sp>
        <p:nvSpPr>
          <p:cNvPr id="5" name="TextBox 4"/>
          <p:cNvSpPr txBox="1"/>
          <p:nvPr/>
        </p:nvSpPr>
        <p:spPr>
          <a:xfrm>
            <a:off x="332813" y="858644"/>
            <a:ext cx="8192787" cy="13545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smtClean="0"/>
              <a:t>평균 제곱근 오차</a:t>
            </a:r>
            <a:endParaRPr lang="en-US" altLang="ko-KR" dirty="0" smtClean="0"/>
          </a:p>
          <a:p>
            <a:pPr>
              <a:lnSpc>
                <a:spcPct val="250000"/>
              </a:lnSpc>
            </a:pPr>
            <a:r>
              <a:rPr lang="en-US" altLang="ko-KR" dirty="0" smtClean="0"/>
              <a:t>Root Mean Square Error, RMSE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4429206" y="1080563"/>
                <a:ext cx="2739917" cy="9106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/>
                        </a:rPr>
                        <m:t>𝑅𝑀𝑆𝐸</m:t>
                      </m:r>
                      <m:r>
                        <a:rPr lang="en-US" altLang="ko-KR" i="1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ko-KR" altLang="ko-KR" i="1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ko-KR" altLang="ko-KR" i="1">
                                  <a:latin typeface="Cambria Math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ko-KR" altLang="ko-KR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ko-KR" altLang="ko-K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ko-KR" altLang="ko-KR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ko-KR" altLang="ko-KR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en-US" altLang="ko-KR" i="1">
                                  <a:latin typeface="Cambria Math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206" y="1080563"/>
                <a:ext cx="2739917" cy="9106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404396"/>
              </p:ext>
            </p:extLst>
          </p:nvPr>
        </p:nvGraphicFramePr>
        <p:xfrm>
          <a:off x="4644009" y="4365104"/>
          <a:ext cx="384130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436"/>
                <a:gridCol w="1280436"/>
                <a:gridCol w="1280436"/>
              </a:tblGrid>
              <a:tr h="3550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ysClr val="windowText" lastClr="000000"/>
                          </a:solidFill>
                        </a:rPr>
                        <a:t>p=1, q=1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p=1, q=2</a:t>
                      </a:r>
                      <a:endParaRPr lang="ko-KR" altLang="en-US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p=1, q=3</a:t>
                      </a:r>
                      <a:endParaRPr kumimoji="0" lang="ko-KR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>
                          <a:solidFill>
                            <a:sysClr val="windowText" lastClr="000000"/>
                          </a:solidFill>
                        </a:rPr>
                        <a:t>p=2, q=1</a:t>
                      </a:r>
                      <a:endParaRPr lang="ko-KR" altLang="en-US" b="1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p=2, q=2</a:t>
                      </a:r>
                      <a:endParaRPr kumimoji="0" lang="ko-KR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p=2, q=3</a:t>
                      </a:r>
                      <a:endParaRPr kumimoji="0" lang="ko-KR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>
                          <a:solidFill>
                            <a:sysClr val="windowText" lastClr="000000"/>
                          </a:solidFill>
                        </a:rPr>
                        <a:t>p=3, q=1</a:t>
                      </a:r>
                      <a:endParaRPr lang="ko-KR" altLang="en-US" b="1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p=3, q=2</a:t>
                      </a:r>
                      <a:endParaRPr kumimoji="0" lang="ko-KR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p=3, q=3</a:t>
                      </a:r>
                      <a:endParaRPr kumimoji="0" lang="ko-KR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595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0"/>
            <a:ext cx="6995120" cy="1143000"/>
          </a:xfrm>
        </p:spPr>
        <p:txBody>
          <a:bodyPr/>
          <a:lstStyle/>
          <a:p>
            <a:r>
              <a:rPr lang="en-US" altLang="ko-KR" dirty="0" smtClean="0"/>
              <a:t>MATLAB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052736"/>
            <a:ext cx="8229600" cy="4525963"/>
          </a:xfrm>
        </p:spPr>
        <p:txBody>
          <a:bodyPr/>
          <a:lstStyle/>
          <a:p>
            <a:r>
              <a:rPr lang="en-US" altLang="ko-KR" dirty="0" smtClean="0"/>
              <a:t>Test4_4; </a:t>
            </a:r>
            <a:r>
              <a:rPr lang="ko-KR" altLang="en-US" dirty="0" smtClean="0"/>
              <a:t>구간별 상수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2633761"/>
            <a:ext cx="9041904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solidFill>
                  <a:srgbClr val="000000"/>
                </a:solidFill>
                <a:latin typeface="Courier New"/>
              </a:rPr>
              <a:t>population </a:t>
            </a:r>
            <a:r>
              <a:rPr lang="en-US" altLang="ko-KR" sz="1600" dirty="0">
                <a:solidFill>
                  <a:srgbClr val="000000"/>
                </a:solidFill>
                <a:latin typeface="Courier New"/>
              </a:rPr>
              <a:t>= 50220000;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/>
              </a:rPr>
              <a:t>MERS_I = load(</a:t>
            </a:r>
            <a:r>
              <a:rPr lang="en-US" altLang="ko-KR" sz="1600" dirty="0">
                <a:solidFill>
                  <a:srgbClr val="A020F0"/>
                </a:solidFill>
                <a:latin typeface="Courier New"/>
              </a:rPr>
              <a:t>'</a:t>
            </a:r>
            <a:r>
              <a:rPr lang="en-US" altLang="ko-KR" sz="1600" dirty="0" err="1">
                <a:solidFill>
                  <a:srgbClr val="A020F0"/>
                </a:solidFill>
                <a:latin typeface="Courier New"/>
              </a:rPr>
              <a:t>mersi.m</a:t>
            </a:r>
            <a:r>
              <a:rPr lang="en-US" altLang="ko-KR" sz="1600" dirty="0">
                <a:solidFill>
                  <a:srgbClr val="A020F0"/>
                </a:solidFill>
                <a:latin typeface="Courier New"/>
              </a:rPr>
              <a:t>'</a:t>
            </a:r>
            <a:r>
              <a:rPr lang="en-US" altLang="ko-KR" sz="1600" dirty="0">
                <a:solidFill>
                  <a:srgbClr val="000000"/>
                </a:solidFill>
                <a:latin typeface="Courier New"/>
              </a:rPr>
              <a:t>); MERS_R = load(</a:t>
            </a:r>
            <a:r>
              <a:rPr lang="en-US" altLang="ko-KR" sz="1600" dirty="0">
                <a:solidFill>
                  <a:srgbClr val="A020F0"/>
                </a:solidFill>
                <a:latin typeface="Courier New"/>
              </a:rPr>
              <a:t>'</a:t>
            </a:r>
            <a:r>
              <a:rPr lang="en-US" altLang="ko-KR" sz="1600" dirty="0" err="1">
                <a:solidFill>
                  <a:srgbClr val="A020F0"/>
                </a:solidFill>
                <a:latin typeface="Courier New"/>
              </a:rPr>
              <a:t>mersr.m</a:t>
            </a:r>
            <a:r>
              <a:rPr lang="en-US" altLang="ko-KR" sz="1600" dirty="0" smtClean="0">
                <a:solidFill>
                  <a:srgbClr val="A020F0"/>
                </a:solidFill>
                <a:latin typeface="Courier New"/>
              </a:rPr>
              <a:t>'</a:t>
            </a:r>
            <a:r>
              <a:rPr lang="en-US" altLang="ko-KR" sz="1600" dirty="0" smtClean="0">
                <a:solidFill>
                  <a:srgbClr val="000000"/>
                </a:solidFill>
                <a:latin typeface="Courier New"/>
              </a:rPr>
              <a:t>);</a:t>
            </a:r>
            <a:endParaRPr lang="ko-KR" altLang="en-US" sz="1600" dirty="0">
              <a:solidFill>
                <a:srgbClr val="000000"/>
              </a:solidFill>
              <a:latin typeface="Courier New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urier New"/>
              </a:rPr>
              <a:t>date = </a:t>
            </a:r>
            <a:r>
              <a:rPr lang="en-US" altLang="ko-KR" sz="1600" dirty="0" err="1">
                <a:solidFill>
                  <a:srgbClr val="000000"/>
                </a:solidFill>
                <a:latin typeface="Courier New"/>
              </a:rPr>
              <a:t>datenum</a:t>
            </a:r>
            <a:r>
              <a:rPr lang="en-US" altLang="ko-KR" sz="16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altLang="ko-KR" sz="1600" dirty="0">
                <a:solidFill>
                  <a:srgbClr val="A020F0"/>
                </a:solidFill>
                <a:latin typeface="Courier New"/>
              </a:rPr>
              <a:t>'31-jul-2015'</a:t>
            </a:r>
            <a:r>
              <a:rPr lang="en-US" altLang="ko-KR" sz="1600" dirty="0">
                <a:solidFill>
                  <a:srgbClr val="000000"/>
                </a:solidFill>
                <a:latin typeface="Courier New"/>
              </a:rPr>
              <a:t>) - </a:t>
            </a:r>
            <a:r>
              <a:rPr lang="en-US" altLang="ko-KR" sz="1600" dirty="0" err="1">
                <a:solidFill>
                  <a:srgbClr val="000000"/>
                </a:solidFill>
                <a:latin typeface="Courier New"/>
              </a:rPr>
              <a:t>datenum</a:t>
            </a:r>
            <a:r>
              <a:rPr lang="en-US" altLang="ko-KR" sz="16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altLang="ko-KR" sz="1600" dirty="0">
                <a:solidFill>
                  <a:srgbClr val="A020F0"/>
                </a:solidFill>
                <a:latin typeface="Courier New"/>
              </a:rPr>
              <a:t>'20-may-2015'</a:t>
            </a:r>
            <a:r>
              <a:rPr lang="en-US" altLang="ko-KR" sz="1600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altLang="ko-KR" sz="1600" dirty="0">
                <a:solidFill>
                  <a:srgbClr val="228B22"/>
                </a:solidFill>
                <a:latin typeface="Courier New"/>
              </a:rPr>
              <a:t>%% day1~day10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/>
              </a:rPr>
              <a:t>date1 = </a:t>
            </a:r>
            <a:r>
              <a:rPr lang="en-US" altLang="ko-KR" sz="1600" dirty="0" err="1">
                <a:solidFill>
                  <a:srgbClr val="000000"/>
                </a:solidFill>
                <a:latin typeface="Courier New"/>
              </a:rPr>
              <a:t>datenum</a:t>
            </a:r>
            <a:r>
              <a:rPr lang="en-US" altLang="ko-KR" sz="16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altLang="ko-KR" sz="1600" dirty="0">
                <a:solidFill>
                  <a:srgbClr val="A020F0"/>
                </a:solidFill>
                <a:latin typeface="Courier New"/>
              </a:rPr>
              <a:t>'29-may-2015'</a:t>
            </a:r>
            <a:r>
              <a:rPr lang="en-US" altLang="ko-KR" sz="1600" dirty="0">
                <a:solidFill>
                  <a:srgbClr val="000000"/>
                </a:solidFill>
                <a:latin typeface="Courier New"/>
              </a:rPr>
              <a:t>) - </a:t>
            </a:r>
            <a:r>
              <a:rPr lang="en-US" altLang="ko-KR" sz="1600" dirty="0" err="1">
                <a:solidFill>
                  <a:srgbClr val="000000"/>
                </a:solidFill>
                <a:latin typeface="Courier New"/>
              </a:rPr>
              <a:t>datenum</a:t>
            </a:r>
            <a:r>
              <a:rPr lang="en-US" altLang="ko-KR" sz="16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altLang="ko-KR" sz="1600" dirty="0">
                <a:solidFill>
                  <a:srgbClr val="A020F0"/>
                </a:solidFill>
                <a:latin typeface="Courier New"/>
              </a:rPr>
              <a:t>'20-may-2015'</a:t>
            </a:r>
            <a:r>
              <a:rPr lang="en-US" altLang="ko-KR" sz="1600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fr-FR" altLang="ko-KR" sz="1600" dirty="0">
                <a:solidFill>
                  <a:srgbClr val="000000"/>
                </a:solidFill>
                <a:latin typeface="Courier New"/>
              </a:rPr>
              <a:t>sc = 100; Nt = sc*date1; t = linspace(0, date1, Nt+1); dt = t(2)-t(1);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pt-BR" altLang="ko-KR" sz="1600" dirty="0">
                <a:solidFill>
                  <a:srgbClr val="000000"/>
                </a:solidFill>
                <a:latin typeface="Courier New"/>
              </a:rPr>
              <a:t>s1 = zeros(1,Nt); i1 = zeros(1,Nt); r1 = zeros(1,Nt);</a:t>
            </a:r>
          </a:p>
          <a:p>
            <a:r>
              <a:rPr lang="pt-BR" altLang="ko-KR" sz="1600" dirty="0">
                <a:solidFill>
                  <a:srgbClr val="000000"/>
                </a:solidFill>
                <a:latin typeface="Courier New"/>
              </a:rPr>
              <a:t>i1(1) = 2; s1(1) = population-i1(1); r1(1) = 0;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de-DE" altLang="ko-KR" sz="1600" dirty="0">
                <a:solidFill>
                  <a:srgbClr val="000000"/>
                </a:solidFill>
                <a:latin typeface="Courier New"/>
              </a:rPr>
              <a:t>b = 0.0000001250; bf1 = 0.03317; k1 = 0.0; 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altLang="ko-KR" sz="1600" dirty="0">
                <a:solidFill>
                  <a:srgbClr val="000000"/>
                </a:solidFill>
                <a:latin typeface="Courier New"/>
              </a:rPr>
              <a:t> j = 1:Nt</a:t>
            </a:r>
          </a:p>
          <a:p>
            <a:r>
              <a:rPr lang="pl-PL" altLang="ko-KR" sz="1600" dirty="0">
                <a:solidFill>
                  <a:srgbClr val="000000"/>
                </a:solidFill>
                <a:latin typeface="Courier New"/>
              </a:rPr>
              <a:t>    s1(j+1) = s1(j) - b*bf1*s1(j)*i1(j)*dt;</a:t>
            </a:r>
          </a:p>
          <a:p>
            <a:r>
              <a:rPr lang="pl-PL" altLang="ko-KR" sz="1600" dirty="0">
                <a:solidFill>
                  <a:srgbClr val="000000"/>
                </a:solidFill>
                <a:latin typeface="Courier New"/>
              </a:rPr>
              <a:t>    i1(j+1) = i1(j) + (b*bf1*s1(j)*i1(j) - (k1*i1(j)))*dt;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/>
              </a:rPr>
              <a:t>    r1(j+1) = r1(j) + k1*i1(j)*</a:t>
            </a:r>
            <a:r>
              <a:rPr lang="en-US" altLang="ko-KR" sz="1600" dirty="0" err="1">
                <a:solidFill>
                  <a:srgbClr val="000000"/>
                </a:solidFill>
                <a:latin typeface="Courier New"/>
              </a:rPr>
              <a:t>dt</a:t>
            </a:r>
            <a:r>
              <a:rPr lang="en-US" altLang="ko-KR" sz="160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altLang="ko-KR" sz="1600" dirty="0" smtClean="0">
                <a:solidFill>
                  <a:srgbClr val="0000FF"/>
                </a:solidFill>
                <a:latin typeface="Courier New"/>
              </a:rPr>
              <a:t>end</a:t>
            </a:r>
            <a:endParaRPr lang="en-US" altLang="ko-KR" sz="1600" dirty="0">
              <a:solidFill>
                <a:srgbClr val="0000FF"/>
              </a:solidFill>
              <a:latin typeface="Courier New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9057" y="116632"/>
            <a:ext cx="3749824" cy="28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168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712968" cy="1143000"/>
          </a:xfrm>
        </p:spPr>
        <p:txBody>
          <a:bodyPr>
            <a:normAutofit/>
          </a:bodyPr>
          <a:lstStyle/>
          <a:p>
            <a:r>
              <a:rPr lang="en-US" altLang="ko-KR" sz="4000" b="1" dirty="0" smtClean="0">
                <a:latin typeface="맑은 고딕" pitchFamily="50" charset="-127"/>
                <a:ea typeface="맑은 고딕" pitchFamily="50" charset="-127"/>
              </a:rPr>
              <a:t>MERS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(Middle East Respiratory Syndrome)</a:t>
            </a:r>
            <a:endParaRPr lang="ko-KR" altLang="en-US" sz="2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700808"/>
            <a:ext cx="7359728" cy="4996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917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MATLAB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Day 1 ~10</a:t>
            </a:r>
          </a:p>
          <a:p>
            <a:pPr marL="0" indent="0">
              <a:buNone/>
            </a:pPr>
            <a:r>
              <a:rPr lang="en-US" altLang="ko-KR" dirty="0" smtClean="0"/>
              <a:t>Day 10~19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Day 64~73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2400" b="1" dirty="0" smtClean="0">
                <a:solidFill>
                  <a:srgbClr val="FF0000"/>
                </a:solidFill>
              </a:rPr>
              <a:t>5/20 ~ 7/31</a:t>
            </a:r>
            <a:endParaRPr lang="en-US" altLang="ko-KR" sz="2400" b="1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628800"/>
            <a:ext cx="5760640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845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377" y="1161"/>
            <a:ext cx="4620908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1161"/>
            <a:ext cx="4608512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908" y="3293604"/>
            <a:ext cx="4752528" cy="3564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376" y="3293604"/>
            <a:ext cx="4752528" cy="3564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547466" y="1687830"/>
                <a:ext cx="4210092" cy="176971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 smtClean="0"/>
                  <a:t>기초</a:t>
                </a:r>
                <a:r>
                  <a:rPr lang="en-US" altLang="ko-KR" b="1" dirty="0"/>
                  <a:t> </a:t>
                </a:r>
                <a:r>
                  <a:rPr lang="ko-KR" altLang="en-US" b="1" dirty="0" smtClean="0"/>
                  <a:t>복제 비율</a:t>
                </a:r>
                <a:endParaRPr lang="en-US" altLang="ko-KR" b="1" dirty="0" smtClean="0"/>
              </a:p>
              <a:p>
                <a:r>
                  <a:rPr lang="en-US" altLang="ko-KR" b="1" dirty="0" smtClean="0"/>
                  <a:t>(Basic Reproductive Ratio)</a:t>
                </a:r>
              </a:p>
              <a:p>
                <a:endParaRPr lang="en-US" altLang="ko-KR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/>
                            </a:rPr>
                            <m:t>𝒐</m:t>
                          </m:r>
                        </m:sub>
                      </m:sSub>
                      <m:r>
                        <a:rPr lang="en-US" altLang="ko-KR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b="1" i="1" smtClean="0">
                              <a:latin typeface="Cambria Math"/>
                            </a:rPr>
                            <m:t>𝜷</m:t>
                          </m:r>
                        </m:num>
                        <m:den>
                          <m:r>
                            <a:rPr lang="en-US" altLang="ko-KR" b="1" i="1" smtClean="0">
                              <a:latin typeface="Cambria Math"/>
                            </a:rPr>
                            <m:t>𝜸</m:t>
                          </m:r>
                        </m:den>
                      </m:f>
                      <m:r>
                        <a:rPr lang="en-US" altLang="ko-KR" b="1" i="1" smtClean="0">
                          <a:latin typeface="Cambria Math"/>
                        </a:rPr>
                        <m:t>𝑵</m:t>
                      </m:r>
                    </m:oMath>
                  </m:oMathPara>
                </a14:m>
                <a:endParaRPr lang="en-US" altLang="ko-KR" b="1" dirty="0" smtClean="0"/>
              </a:p>
              <a:p>
                <a:endParaRPr lang="en-US" altLang="ko-KR" b="1" dirty="0" smtClean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466" y="1687830"/>
                <a:ext cx="4210092" cy="1769715"/>
              </a:xfrm>
              <a:prstGeom prst="rect">
                <a:avLst/>
              </a:prstGeom>
              <a:blipFill rotWithShape="1">
                <a:blip r:embed="rId7"/>
                <a:stretch>
                  <a:fillRect l="-1302" t="-24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819" y="3212976"/>
                <a:ext cx="1691680" cy="92333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/>
                          </a:rPr>
                          <m:t>𝑹</m:t>
                        </m:r>
                      </m:e>
                      <m:sub>
                        <m:r>
                          <a:rPr lang="en-US" altLang="ko-KR" b="1" i="1"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altLang="ko-KR" b="1" i="1">
                        <a:latin typeface="Cambria Math"/>
                      </a:rPr>
                      <m:t>&gt;</m:t>
                    </m:r>
                    <m:r>
                      <a:rPr lang="en-US" altLang="ko-KR" b="1" i="1">
                        <a:latin typeface="Cambria Math"/>
                      </a:rPr>
                      <m:t>𝟏</m:t>
                    </m:r>
                  </m:oMath>
                </a14:m>
                <a:r>
                  <a:rPr lang="ko-KR" altLang="en-US" b="1" dirty="0"/>
                  <a:t> </a:t>
                </a:r>
                <a:endParaRPr lang="en-US" altLang="ko-KR" b="1" dirty="0" smtClean="0"/>
              </a:p>
              <a:p>
                <a:r>
                  <a:rPr lang="en-US" altLang="ko-KR" b="1" dirty="0" smtClean="0">
                    <a:sym typeface="Wingdings" pitchFamily="2" charset="2"/>
                  </a:rPr>
                  <a:t> </a:t>
                </a:r>
                <a:r>
                  <a:rPr lang="ko-KR" altLang="en-US" b="1" dirty="0">
                    <a:sym typeface="Wingdings" pitchFamily="2" charset="2"/>
                  </a:rPr>
                  <a:t>질병 확산이 </a:t>
                </a:r>
                <a:r>
                  <a:rPr lang="ko-KR" altLang="en-US" b="1" dirty="0" smtClean="0">
                    <a:sym typeface="Wingdings" pitchFamily="2" charset="2"/>
                  </a:rPr>
                  <a:t>늘어남</a:t>
                </a:r>
                <a:endParaRPr lang="en-US" altLang="ko-KR" b="1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9" y="3212976"/>
                <a:ext cx="1691680" cy="923330"/>
              </a:xfrm>
              <a:prstGeom prst="rect">
                <a:avLst/>
              </a:prstGeom>
              <a:blipFill rotWithShape="1">
                <a:blip r:embed="rId8"/>
                <a:stretch>
                  <a:fillRect l="-2878" r="-1799" b="-78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835696" y="3212976"/>
                <a:ext cx="1691680" cy="92333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/>
                          </a:rPr>
                          <m:t>𝑹</m:t>
                        </m:r>
                      </m:e>
                      <m:sub>
                        <m:r>
                          <a:rPr lang="en-US" altLang="ko-KR" b="1" i="1"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altLang="ko-KR" b="1" i="1" smtClean="0">
                        <a:latin typeface="Cambria Math"/>
                      </a:rPr>
                      <m:t>&lt;</m:t>
                    </m:r>
                    <m:r>
                      <a:rPr lang="en-US" altLang="ko-KR" b="1" i="1">
                        <a:latin typeface="Cambria Math"/>
                      </a:rPr>
                      <m:t>𝟏</m:t>
                    </m:r>
                  </m:oMath>
                </a14:m>
                <a:r>
                  <a:rPr lang="ko-KR" altLang="en-US" b="1" dirty="0"/>
                  <a:t> </a:t>
                </a:r>
                <a:endParaRPr lang="en-US" altLang="ko-KR" b="1" dirty="0" smtClean="0"/>
              </a:p>
              <a:p>
                <a:r>
                  <a:rPr lang="en-US" altLang="ko-KR" b="1" dirty="0" smtClean="0">
                    <a:sym typeface="Wingdings" pitchFamily="2" charset="2"/>
                  </a:rPr>
                  <a:t> </a:t>
                </a:r>
                <a:r>
                  <a:rPr lang="ko-KR" altLang="en-US" b="1" dirty="0">
                    <a:sym typeface="Wingdings" pitchFamily="2" charset="2"/>
                  </a:rPr>
                  <a:t>질병 확산이 </a:t>
                </a:r>
                <a:r>
                  <a:rPr lang="ko-KR" altLang="en-US" b="1" dirty="0" smtClean="0">
                    <a:sym typeface="Wingdings" pitchFamily="2" charset="2"/>
                  </a:rPr>
                  <a:t>줄어</a:t>
                </a:r>
                <a:r>
                  <a:rPr lang="ko-KR" altLang="en-US" b="1" dirty="0">
                    <a:sym typeface="Wingdings" pitchFamily="2" charset="2"/>
                  </a:rPr>
                  <a:t>듦</a:t>
                </a:r>
                <a:endParaRPr lang="en-US" altLang="ko-KR" b="1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212976"/>
                <a:ext cx="1691680" cy="923330"/>
              </a:xfrm>
              <a:prstGeom prst="rect">
                <a:avLst/>
              </a:prstGeom>
              <a:blipFill rotWithShape="1">
                <a:blip r:embed="rId9"/>
                <a:stretch>
                  <a:fillRect l="-2878" r="-1799" b="-78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2997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5791200" cy="831622"/>
          </a:xfrm>
        </p:spPr>
        <p:txBody>
          <a:bodyPr/>
          <a:lstStyle/>
          <a:p>
            <a:r>
              <a:rPr lang="ko-KR" altLang="en-US" dirty="0" smtClean="0"/>
              <a:t>결론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내용 개체 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566550"/>
                  </p:ext>
                </p:extLst>
              </p:nvPr>
            </p:nvGraphicFramePr>
            <p:xfrm>
              <a:off x="395536" y="1124744"/>
              <a:ext cx="8229600" cy="54006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4" name="내용 개체 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566550"/>
                  </p:ext>
                </p:extLst>
              </p:nvPr>
            </p:nvGraphicFramePr>
            <p:xfrm>
              <a:off x="395536" y="1124744"/>
              <a:ext cx="8229600" cy="54006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5129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출</a:t>
            </a:r>
            <a:r>
              <a:rPr lang="ko-KR" altLang="en-US" dirty="0"/>
              <a:t>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http://</a:t>
            </a:r>
            <a:r>
              <a:rPr lang="en-US" altLang="ko-KR" dirty="0" smtClean="0">
                <a:hlinkClick r:id="rId2"/>
              </a:rPr>
              <a:t>blog.naver.com/jinseokha/220365901439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73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5791200" cy="903630"/>
          </a:xfrm>
        </p:spPr>
        <p:txBody>
          <a:bodyPr>
            <a:normAutofit/>
          </a:bodyPr>
          <a:lstStyle/>
          <a:p>
            <a:r>
              <a:rPr lang="ko-KR" altLang="en-US" sz="3200" b="1" dirty="0" err="1" smtClean="0">
                <a:latin typeface="맑은 고딕" pitchFamily="50" charset="-127"/>
                <a:ea typeface="맑은 고딕" pitchFamily="50" charset="-127"/>
              </a:rPr>
              <a:t>메르스</a:t>
            </a:r>
            <a:r>
              <a:rPr lang="ko-KR" altLang="en-US" sz="32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3200" b="1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3200" b="1" dirty="0" smtClean="0">
                <a:latin typeface="맑은 고딕" pitchFamily="50" charset="-127"/>
                <a:ea typeface="맑은 고딕" pitchFamily="50" charset="-127"/>
              </a:rPr>
              <a:t>위 대한민국 </a:t>
            </a:r>
            <a:r>
              <a:rPr lang="en-US" altLang="ko-KR" sz="3200" b="1" dirty="0" smtClean="0"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3200" b="1" dirty="0" err="1" smtClean="0">
                <a:latin typeface="맑은 고딕" pitchFamily="50" charset="-127"/>
                <a:ea typeface="맑은 고딕" pitchFamily="50" charset="-127"/>
              </a:rPr>
              <a:t>코르스</a:t>
            </a:r>
            <a:r>
              <a:rPr lang="en-US" altLang="ko-KR" sz="3200" b="1" dirty="0" smtClean="0">
                <a:latin typeface="맑은 고딕" pitchFamily="50" charset="-127"/>
                <a:ea typeface="맑은 고딕" pitchFamily="50" charset="-127"/>
              </a:rPr>
              <a:t>”</a:t>
            </a:r>
            <a:endParaRPr lang="ko-KR" altLang="en-US" sz="3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8800"/>
            <a:ext cx="9144000" cy="52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7956376" y="2924944"/>
            <a:ext cx="1080120" cy="1008112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58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수리 모델의 필요성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ko-KR" altLang="en-US" sz="2800">
                <a:latin typeface="맑은 고딕" pitchFamily="50" charset="-127"/>
                <a:ea typeface="맑은 고딕" pitchFamily="50" charset="-127"/>
              </a:rPr>
              <a:t>시간별 실제 감염자 수 데이터를 이용하여 유사한 전염병 발생 시 질병 확산을 예측하고 적합한 대책을 세운다</a:t>
            </a:r>
            <a:r>
              <a:rPr lang="en-US" altLang="ko-KR" sz="28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10000"/>
              </a:lnSpc>
            </a:pPr>
            <a:endParaRPr lang="en-US" altLang="ko-KR" sz="280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2800">
                <a:latin typeface="맑은 고딕" pitchFamily="50" charset="-127"/>
                <a:ea typeface="맑은 고딕" pitchFamily="50" charset="-127"/>
              </a:rPr>
              <a:t>대응 방법을 검토하고 효과적인 초기대응 방법을 강구한다</a:t>
            </a:r>
            <a:r>
              <a:rPr lang="en-US" altLang="ko-KR" sz="28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10000"/>
              </a:lnSpc>
            </a:pPr>
            <a:endParaRPr lang="en-US" altLang="ko-KR" sz="280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2800">
                <a:latin typeface="맑은 고딕" pitchFamily="50" charset="-127"/>
                <a:ea typeface="맑은 고딕" pitchFamily="50" charset="-127"/>
              </a:rPr>
              <a:t>외국의 경우와 우리나라의 경우와는 다르기 때문에 우리나라의 데이터로 만든 모델이 필요하다</a:t>
            </a:r>
            <a:r>
              <a:rPr lang="en-US" altLang="ko-KR" sz="280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587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직사각형 28"/>
          <p:cNvSpPr>
            <a:spLocks noChangeArrowheads="1"/>
          </p:cNvSpPr>
          <p:nvPr/>
        </p:nvSpPr>
        <p:spPr bwMode="auto">
          <a:xfrm>
            <a:off x="250825" y="260350"/>
            <a:ext cx="470641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0" lang="en-US" altLang="ko-KR" sz="3200" b="1" dirty="0">
                <a:latin typeface="맑은 고딕" pitchFamily="50" charset="-127"/>
                <a:ea typeface="맑은 고딕" pitchFamily="50" charset="-127"/>
              </a:rPr>
              <a:t>SIR model</a:t>
            </a:r>
          </a:p>
          <a:p>
            <a:endParaRPr kumimoji="0"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en-US" altLang="ko-KR" sz="2400" b="1" dirty="0" smtClean="0">
                <a:latin typeface="맑은 고딕" pitchFamily="50" charset="-127"/>
                <a:ea typeface="맑은 고딕" pitchFamily="50" charset="-127"/>
              </a:rPr>
              <a:t>S</a:t>
            </a:r>
            <a:r>
              <a:rPr kumimoji="0" lang="en-US" altLang="ko-KR" sz="2400" dirty="0" smtClean="0">
                <a:latin typeface="맑은 고딕" pitchFamily="50" charset="-127"/>
                <a:ea typeface="맑은 고딕" pitchFamily="50" charset="-127"/>
              </a:rPr>
              <a:t>usceptible-</a:t>
            </a:r>
            <a:r>
              <a:rPr kumimoji="0" lang="en-US" altLang="ko-KR" sz="2400" b="1" dirty="0" smtClean="0">
                <a:latin typeface="맑은 고딕" pitchFamily="50" charset="-127"/>
                <a:ea typeface="맑은 고딕" pitchFamily="50" charset="-127"/>
              </a:rPr>
              <a:t>I</a:t>
            </a:r>
            <a:r>
              <a:rPr kumimoji="0" lang="en-US" altLang="ko-KR" sz="2400" dirty="0" smtClean="0">
                <a:latin typeface="맑은 고딕" pitchFamily="50" charset="-127"/>
                <a:ea typeface="맑은 고딕" pitchFamily="50" charset="-127"/>
              </a:rPr>
              <a:t>nfectious-</a:t>
            </a:r>
            <a:r>
              <a:rPr kumimoji="0" lang="en-US" altLang="ko-KR" sz="2400" b="1" dirty="0" smtClean="0">
                <a:latin typeface="맑은 고딕" pitchFamily="50" charset="-127"/>
                <a:ea typeface="맑은 고딕" pitchFamily="50" charset="-127"/>
              </a:rPr>
              <a:t>R</a:t>
            </a:r>
            <a:r>
              <a:rPr kumimoji="0" lang="en-US" altLang="ko-KR" sz="2400" dirty="0" smtClean="0">
                <a:latin typeface="맑은 고딕" pitchFamily="50" charset="-127"/>
                <a:ea typeface="맑은 고딕" pitchFamily="50" charset="-127"/>
              </a:rPr>
              <a:t>e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moved</a:t>
            </a:r>
            <a:endParaRPr kumimoji="0"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11560" y="3212976"/>
            <a:ext cx="7920880" cy="1008112"/>
            <a:chOff x="1187624" y="2060848"/>
            <a:chExt cx="7920880" cy="1008112"/>
          </a:xfrm>
        </p:grpSpPr>
        <p:sp>
          <p:nvSpPr>
            <p:cNvPr id="5" name="직사각형 4"/>
            <p:cNvSpPr/>
            <p:nvPr/>
          </p:nvSpPr>
          <p:spPr>
            <a:xfrm>
              <a:off x="1187624" y="2060848"/>
              <a:ext cx="1920465" cy="1008112"/>
            </a:xfrm>
            <a:prstGeom prst="rect">
              <a:avLst/>
            </a:prstGeom>
            <a:solidFill>
              <a:srgbClr val="FACA00"/>
            </a:solidFill>
            <a:ln>
              <a:solidFill>
                <a:srgbClr val="FFC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>
                  <a:ln w="1270" cmpd="sng">
                    <a:solidFill>
                      <a:schemeClr val="accent5">
                        <a:lumMod val="50000"/>
                        <a:alpha val="82000"/>
                      </a:schemeClr>
                    </a:solidFill>
                  </a:ln>
                  <a:effectLst>
                    <a:outerShdw blurRad="50800" dist="38100" dir="2700000" algn="tl" rotWithShape="0">
                      <a:srgbClr val="FF9933">
                        <a:alpha val="62000"/>
                      </a:srgbClr>
                    </a:outerShdw>
                  </a:effectLst>
                </a:rPr>
                <a:t>S</a:t>
              </a:r>
              <a:r>
                <a:rPr lang="en-US" altLang="ko-KR" sz="2400" dirty="0" smtClean="0">
                  <a:ln w="1270" cmpd="sng">
                    <a:solidFill>
                      <a:schemeClr val="accent5">
                        <a:lumMod val="50000"/>
                        <a:alpha val="82000"/>
                      </a:schemeClr>
                    </a:solidFill>
                  </a:ln>
                  <a:effectLst>
                    <a:outerShdw blurRad="50800" dist="38100" dir="2700000" algn="tl" rotWithShape="0">
                      <a:srgbClr val="FF9933">
                        <a:alpha val="62000"/>
                      </a:srgbClr>
                    </a:outerShdw>
                  </a:effectLst>
                </a:rPr>
                <a:t>usceptible</a:t>
              </a:r>
            </a:p>
            <a:p>
              <a:pPr algn="ctr"/>
              <a:r>
                <a:rPr lang="ko-KR" altLang="en-US" sz="2400" dirty="0" err="1" smtClean="0">
                  <a:ln w="1270" cmpd="sng">
                    <a:solidFill>
                      <a:schemeClr val="accent5">
                        <a:lumMod val="50000"/>
                        <a:alpha val="82000"/>
                      </a:schemeClr>
                    </a:solidFill>
                  </a:ln>
                  <a:effectLst>
                    <a:outerShdw blurRad="50800" dist="38100" dir="2700000" algn="tl" rotWithShape="0">
                      <a:srgbClr val="FF9933">
                        <a:alpha val="62000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비보균자</a:t>
              </a:r>
              <a:endParaRPr lang="ko-KR" altLang="en-US" sz="2400" dirty="0">
                <a:ln w="1270" cmpd="sng">
                  <a:solidFill>
                    <a:schemeClr val="accent5">
                      <a:lumMod val="50000"/>
                      <a:alpha val="82000"/>
                    </a:schemeClr>
                  </a:solidFill>
                </a:ln>
                <a:effectLst>
                  <a:outerShdw blurRad="50800" dist="38100" dir="2700000" algn="tl" rotWithShape="0">
                    <a:srgbClr val="FF9933">
                      <a:alpha val="62000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283968" y="2060848"/>
              <a:ext cx="1800200" cy="100811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smtClean="0"/>
                <a:t>I</a:t>
              </a:r>
              <a:r>
                <a:rPr lang="en-US" altLang="ko-KR" sz="2000" dirty="0" smtClean="0"/>
                <a:t>nfective</a:t>
              </a:r>
            </a:p>
            <a:p>
              <a:pPr algn="ctr"/>
              <a:r>
                <a:rPr lang="ko-KR" altLang="en-US" sz="2000" dirty="0" smtClean="0">
                  <a:latin typeface="맑은 고딕" pitchFamily="50" charset="-127"/>
                  <a:ea typeface="맑은 고딕" pitchFamily="50" charset="-127"/>
                </a:rPr>
                <a:t>보균자</a:t>
              </a:r>
              <a:endParaRPr lang="ko-KR" altLang="en-US" sz="2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7164288" y="2060848"/>
              <a:ext cx="1944216" cy="100811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/>
                <a:t>R</a:t>
              </a:r>
              <a:r>
                <a:rPr lang="en-US" altLang="ko-KR" dirty="0" smtClean="0"/>
                <a:t>emoved</a:t>
              </a:r>
            </a:p>
            <a:p>
              <a:pPr algn="ctr"/>
              <a:r>
                <a:rPr lang="ko-KR" altLang="en-US" dirty="0" smtClean="0"/>
                <a:t>면역 된 인구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또는 사망자</a:t>
              </a:r>
              <a:endParaRPr lang="ko-KR" altLang="en-US" dirty="0"/>
            </a:p>
          </p:txBody>
        </p:sp>
        <p:cxnSp>
          <p:nvCxnSpPr>
            <p:cNvPr id="8" name="직선 화살표 연결선 7"/>
            <p:cNvCxnSpPr>
              <a:stCxn id="5" idx="3"/>
              <a:endCxn id="6" idx="1"/>
            </p:cNvCxnSpPr>
            <p:nvPr/>
          </p:nvCxnSpPr>
          <p:spPr>
            <a:xfrm>
              <a:off x="3108089" y="2564904"/>
              <a:ext cx="117587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" name="직선 화살표 연결선 8"/>
            <p:cNvCxnSpPr>
              <a:stCxn id="6" idx="3"/>
              <a:endCxn id="7" idx="1"/>
            </p:cNvCxnSpPr>
            <p:nvPr/>
          </p:nvCxnSpPr>
          <p:spPr>
            <a:xfrm>
              <a:off x="6084168" y="2564904"/>
              <a:ext cx="108012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graphicFrame>
          <p:nvGraphicFramePr>
            <p:cNvPr id="10" name="개체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0154307"/>
                </p:ext>
              </p:extLst>
            </p:nvPr>
          </p:nvGraphicFramePr>
          <p:xfrm>
            <a:off x="3138375" y="2132856"/>
            <a:ext cx="1085050" cy="347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6" name="Equation" r:id="rId4" imgW="634680" imgH="203040" progId="Equation.DSMT4">
                    <p:embed/>
                  </p:oleObj>
                </mc:Choice>
                <mc:Fallback>
                  <p:oleObj name="Equation" r:id="rId4" imgW="63468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138375" y="2132856"/>
                          <a:ext cx="1085050" cy="34721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개체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4892824"/>
                </p:ext>
              </p:extLst>
            </p:nvPr>
          </p:nvGraphicFramePr>
          <p:xfrm>
            <a:off x="6248406" y="2145680"/>
            <a:ext cx="733642" cy="419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7" name="Equation" r:id="rId6" imgW="355320" imgH="203040" progId="Equation.DSMT4">
                    <p:embed/>
                  </p:oleObj>
                </mc:Choice>
                <mc:Fallback>
                  <p:oleObj name="Equation" r:id="rId6" imgW="35532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6248406" y="2145680"/>
                          <a:ext cx="733642" cy="41922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86392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웃는 얼굴 3"/>
          <p:cNvSpPr/>
          <p:nvPr/>
        </p:nvSpPr>
        <p:spPr>
          <a:xfrm>
            <a:off x="3779912" y="2420888"/>
            <a:ext cx="1440160" cy="1512168"/>
          </a:xfrm>
          <a:prstGeom prst="smileyFace">
            <a:avLst>
              <a:gd name="adj" fmla="val -334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웃는 얼굴 4"/>
          <p:cNvSpPr/>
          <p:nvPr/>
        </p:nvSpPr>
        <p:spPr>
          <a:xfrm>
            <a:off x="5724128" y="1760842"/>
            <a:ext cx="1440160" cy="1512168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웃는 얼굴 5"/>
          <p:cNvSpPr/>
          <p:nvPr/>
        </p:nvSpPr>
        <p:spPr>
          <a:xfrm>
            <a:off x="5497807" y="3725746"/>
            <a:ext cx="1440160" cy="1512168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웃는 얼굴 6"/>
          <p:cNvSpPr/>
          <p:nvPr/>
        </p:nvSpPr>
        <p:spPr>
          <a:xfrm>
            <a:off x="2051720" y="3401710"/>
            <a:ext cx="1440160" cy="1512168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웃는 얼굴 7"/>
          <p:cNvSpPr/>
          <p:nvPr/>
        </p:nvSpPr>
        <p:spPr>
          <a:xfrm>
            <a:off x="2195736" y="1062135"/>
            <a:ext cx="1440160" cy="1512168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웃는 얼굴 8"/>
          <p:cNvSpPr/>
          <p:nvPr/>
        </p:nvSpPr>
        <p:spPr>
          <a:xfrm>
            <a:off x="3743637" y="4481830"/>
            <a:ext cx="1440160" cy="1512168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웃는 얼굴 9"/>
          <p:cNvSpPr/>
          <p:nvPr/>
        </p:nvSpPr>
        <p:spPr>
          <a:xfrm>
            <a:off x="4057647" y="460635"/>
            <a:ext cx="1440160" cy="1512168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웃는 얼굴 10"/>
          <p:cNvSpPr/>
          <p:nvPr/>
        </p:nvSpPr>
        <p:spPr>
          <a:xfrm>
            <a:off x="7164288" y="669162"/>
            <a:ext cx="1440160" cy="1512168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웃는 얼굴 11"/>
          <p:cNvSpPr/>
          <p:nvPr/>
        </p:nvSpPr>
        <p:spPr>
          <a:xfrm>
            <a:off x="7164288" y="3176972"/>
            <a:ext cx="1440160" cy="1512168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웃는 얼굴 12"/>
          <p:cNvSpPr/>
          <p:nvPr/>
        </p:nvSpPr>
        <p:spPr>
          <a:xfrm>
            <a:off x="395536" y="2165600"/>
            <a:ext cx="1440160" cy="1512168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/>
          <p:cNvSpPr/>
          <p:nvPr/>
        </p:nvSpPr>
        <p:spPr>
          <a:xfrm>
            <a:off x="4853891" y="3429000"/>
            <a:ext cx="432048" cy="432048"/>
          </a:xfrm>
          <a:prstGeom prst="triangl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이등변 삼각형 14"/>
          <p:cNvSpPr/>
          <p:nvPr/>
        </p:nvSpPr>
        <p:spPr>
          <a:xfrm>
            <a:off x="4990020" y="3176972"/>
            <a:ext cx="432048" cy="432048"/>
          </a:xfrm>
          <a:prstGeom prst="triangl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>
            <a:off x="3647893" y="2516926"/>
            <a:ext cx="432048" cy="432048"/>
          </a:xfrm>
          <a:prstGeom prst="triangl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/>
          <p:cNvSpPr/>
          <p:nvPr/>
        </p:nvSpPr>
        <p:spPr>
          <a:xfrm>
            <a:off x="3860304" y="2283390"/>
            <a:ext cx="432048" cy="432048"/>
          </a:xfrm>
          <a:prstGeom prst="triangl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이등변 삼각형 17"/>
          <p:cNvSpPr/>
          <p:nvPr/>
        </p:nvSpPr>
        <p:spPr>
          <a:xfrm>
            <a:off x="3563888" y="3212976"/>
            <a:ext cx="432048" cy="432048"/>
          </a:xfrm>
          <a:prstGeom prst="triangl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/>
          <p:cNvSpPr/>
          <p:nvPr/>
        </p:nvSpPr>
        <p:spPr>
          <a:xfrm>
            <a:off x="3707904" y="3537012"/>
            <a:ext cx="432048" cy="432048"/>
          </a:xfrm>
          <a:prstGeom prst="triangl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이등변 삼각형 19"/>
          <p:cNvSpPr/>
          <p:nvPr/>
        </p:nvSpPr>
        <p:spPr>
          <a:xfrm>
            <a:off x="5069915" y="2601593"/>
            <a:ext cx="432048" cy="432048"/>
          </a:xfrm>
          <a:prstGeom prst="triangl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이등변 삼각형 20"/>
          <p:cNvSpPr/>
          <p:nvPr/>
        </p:nvSpPr>
        <p:spPr>
          <a:xfrm>
            <a:off x="4990020" y="2364030"/>
            <a:ext cx="432048" cy="432048"/>
          </a:xfrm>
          <a:prstGeom prst="triangl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415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59259E-6 L 0.0724 -0.0020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11" y="-1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7 L 0.07153 -0.0053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76" y="-27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85185E-6 L -0.06389 -0.0953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94" y="-476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3.7037E-7 L -0.05642 -0.0872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30" y="-437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0 L -0.06302 0.0736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60" y="368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-0.07084 0.0893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42" y="446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07407E-6 L 0.06458 0.1418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29" y="708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1.48148E-6 L 0.05573 0.1259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8" y="6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400" kern="0" dirty="0" smtClean="0">
                <a:latin typeface="맑은 고딕" pitchFamily="50" charset="-127"/>
                <a:ea typeface="맑은 고딕" pitchFamily="50" charset="-127"/>
                <a:cs typeface="Times New Roman"/>
              </a:rPr>
              <a:t>1. </a:t>
            </a:r>
            <a:r>
              <a:rPr lang="en-US" altLang="ko-KR" sz="2400" kern="0" dirty="0" err="1" smtClean="0">
                <a:latin typeface="맑은 고딕" pitchFamily="50" charset="-127"/>
                <a:ea typeface="맑은 고딕" pitchFamily="50" charset="-127"/>
                <a:cs typeface="Times New Roman"/>
              </a:rPr>
              <a:t>질병의</a:t>
            </a:r>
            <a:r>
              <a:rPr lang="en-US" altLang="ko-KR" sz="2400" kern="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2400" kern="0" dirty="0" err="1">
                <a:latin typeface="맑은 고딕" pitchFamily="50" charset="-127"/>
                <a:ea typeface="맑은 고딕" pitchFamily="50" charset="-127"/>
                <a:cs typeface="Times New Roman"/>
              </a:rPr>
              <a:t>잠복기는</a:t>
            </a:r>
            <a:r>
              <a:rPr lang="en-US" altLang="ko-KR" sz="24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kern="0" dirty="0" err="1">
                <a:latin typeface="맑은 고딕" pitchFamily="50" charset="-127"/>
                <a:ea typeface="맑은 고딕" pitchFamily="50" charset="-127"/>
                <a:cs typeface="Times New Roman"/>
              </a:rPr>
              <a:t>고려하지</a:t>
            </a:r>
            <a:r>
              <a:rPr lang="en-US" altLang="ko-KR" sz="24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kern="0" dirty="0" err="1">
                <a:latin typeface="맑은 고딕" pitchFamily="50" charset="-127"/>
                <a:ea typeface="맑은 고딕" pitchFamily="50" charset="-127"/>
                <a:cs typeface="Times New Roman"/>
              </a:rPr>
              <a:t>않는다</a:t>
            </a:r>
            <a:r>
              <a:rPr lang="en-US" altLang="ko-KR" sz="2400" kern="0" dirty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2400" kern="0" dirty="0" smtClean="0"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kern="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2400" kern="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2400" kern="0" dirty="0">
                <a:latin typeface="맑은 고딕" pitchFamily="50" charset="-127"/>
                <a:ea typeface="맑은 고딕" pitchFamily="50" charset="-127"/>
              </a:rPr>
              <a:t>2. </a:t>
            </a:r>
            <a:r>
              <a:rPr lang="en-US" altLang="ko-KR" sz="2400" kern="0" dirty="0" err="1" smtClean="0">
                <a:latin typeface="맑은 고딕" pitchFamily="50" charset="-127"/>
                <a:ea typeface="맑은 고딕" pitchFamily="50" charset="-127"/>
                <a:cs typeface="Times New Roman"/>
              </a:rPr>
              <a:t>새로</a:t>
            </a:r>
            <a:r>
              <a:rPr lang="en-US" altLang="ko-KR" sz="2400" kern="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2400" kern="0" dirty="0" err="1">
                <a:latin typeface="맑은 고딕" pitchFamily="50" charset="-127"/>
                <a:ea typeface="맑은 고딕" pitchFamily="50" charset="-127"/>
                <a:cs typeface="Times New Roman"/>
              </a:rPr>
              <a:t>태어나는</a:t>
            </a:r>
            <a:r>
              <a:rPr lang="en-US" altLang="ko-KR" sz="2400" kern="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2400" kern="0" dirty="0" err="1">
                <a:latin typeface="맑은 고딕" pitchFamily="50" charset="-127"/>
                <a:ea typeface="맑은 고딕" pitchFamily="50" charset="-127"/>
                <a:cs typeface="Times New Roman"/>
              </a:rPr>
              <a:t>인구는</a:t>
            </a:r>
            <a:r>
              <a:rPr lang="en-US" altLang="ko-KR" sz="2400" kern="0" dirty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2400" kern="0" dirty="0" err="1">
                <a:latin typeface="맑은 고딕" pitchFamily="50" charset="-127"/>
                <a:ea typeface="맑은 고딕" pitchFamily="50" charset="-127"/>
                <a:cs typeface="Times New Roman"/>
              </a:rPr>
              <a:t>고려하지</a:t>
            </a:r>
            <a:r>
              <a:rPr lang="en-US" altLang="ko-KR" sz="24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kern="0" dirty="0" err="1">
                <a:latin typeface="맑은 고딕" pitchFamily="50" charset="-127"/>
                <a:ea typeface="맑은 고딕" pitchFamily="50" charset="-127"/>
                <a:cs typeface="Times New Roman"/>
              </a:rPr>
              <a:t>않는다</a:t>
            </a:r>
            <a:r>
              <a:rPr lang="en-US" altLang="ko-KR" sz="2400" kern="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2400" kern="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2400" kern="0" dirty="0" smtClean="0"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kern="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2400" kern="0" dirty="0">
                <a:latin typeface="맑은 고딕" pitchFamily="50" charset="-127"/>
                <a:ea typeface="맑은 고딕" pitchFamily="50" charset="-127"/>
              </a:rPr>
              <a:t>. </a:t>
            </a:r>
            <a:r>
              <a:rPr lang="en-US" altLang="ko-KR" sz="2400" kern="0" dirty="0" smtClean="0">
                <a:latin typeface="맑은 고딕" pitchFamily="50" charset="-127"/>
                <a:ea typeface="맑은 고딕" pitchFamily="50" charset="-127"/>
                <a:cs typeface="Times New Roman"/>
              </a:rPr>
              <a:t>본</a:t>
            </a:r>
            <a:r>
              <a:rPr lang="en-US" altLang="ko-KR" sz="2400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kern="0" dirty="0" err="1">
                <a:latin typeface="맑은 고딕" pitchFamily="50" charset="-127"/>
                <a:ea typeface="맑은 고딕" pitchFamily="50" charset="-127"/>
                <a:cs typeface="Times New Roman"/>
              </a:rPr>
              <a:t>연구에서</a:t>
            </a:r>
            <a:r>
              <a:rPr lang="en-US" altLang="ko-KR" sz="24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kern="0" dirty="0" err="1">
                <a:latin typeface="맑은 고딕" pitchFamily="50" charset="-127"/>
                <a:ea typeface="맑은 고딕" pitchFamily="50" charset="-127"/>
                <a:cs typeface="Times New Roman"/>
              </a:rPr>
              <a:t>다루는</a:t>
            </a:r>
            <a:r>
              <a:rPr lang="en-US" altLang="ko-KR" sz="24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kern="0" dirty="0" err="1">
                <a:latin typeface="맑은 고딕" pitchFamily="50" charset="-127"/>
                <a:ea typeface="맑은 고딕" pitchFamily="50" charset="-127"/>
                <a:cs typeface="Times New Roman"/>
              </a:rPr>
              <a:t>전염병</a:t>
            </a:r>
            <a:r>
              <a:rPr lang="en-US" altLang="ko-KR" sz="24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kern="0" dirty="0" err="1">
                <a:latin typeface="맑은 고딕" pitchFamily="50" charset="-127"/>
                <a:ea typeface="맑은 고딕" pitchFamily="50" charset="-127"/>
                <a:cs typeface="Times New Roman"/>
              </a:rPr>
              <a:t>이외의</a:t>
            </a:r>
            <a:r>
              <a:rPr lang="en-US" altLang="ko-KR" sz="24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kern="0" dirty="0" err="1">
                <a:latin typeface="맑은 고딕" pitchFamily="50" charset="-127"/>
                <a:ea typeface="맑은 고딕" pitchFamily="50" charset="-127"/>
                <a:cs typeface="Times New Roman"/>
              </a:rPr>
              <a:t>원인으로</a:t>
            </a:r>
            <a:r>
              <a:rPr lang="en-US" altLang="ko-KR" sz="24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kern="0" dirty="0" err="1">
                <a:latin typeface="맑은 고딕" pitchFamily="50" charset="-127"/>
                <a:ea typeface="맑은 고딕" pitchFamily="50" charset="-127"/>
                <a:cs typeface="Times New Roman"/>
              </a:rPr>
              <a:t>사망하는</a:t>
            </a:r>
            <a:r>
              <a:rPr lang="en-US" altLang="ko-KR" sz="24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kern="0" dirty="0" err="1">
                <a:latin typeface="맑은 고딕" pitchFamily="50" charset="-127"/>
                <a:ea typeface="맑은 고딕" pitchFamily="50" charset="-127"/>
                <a:cs typeface="Times New Roman"/>
              </a:rPr>
              <a:t>인구는</a:t>
            </a:r>
            <a:r>
              <a:rPr lang="en-US" altLang="ko-KR" sz="24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kern="0" dirty="0" err="1">
                <a:latin typeface="맑은 고딕" pitchFamily="50" charset="-127"/>
                <a:ea typeface="맑은 고딕" pitchFamily="50" charset="-127"/>
                <a:cs typeface="Times New Roman"/>
              </a:rPr>
              <a:t>고려하지</a:t>
            </a:r>
            <a:r>
              <a:rPr lang="en-US" altLang="ko-KR" sz="24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kern="0" dirty="0" err="1">
                <a:latin typeface="맑은 고딕" pitchFamily="50" charset="-127"/>
                <a:ea typeface="맑은 고딕" pitchFamily="50" charset="-127"/>
                <a:cs typeface="Times New Roman"/>
              </a:rPr>
              <a:t>않는다</a:t>
            </a:r>
            <a:r>
              <a:rPr lang="en-US" altLang="ko-KR" sz="2400" kern="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2400" kern="0" dirty="0" smtClean="0">
                <a:latin typeface="맑은 고딕" pitchFamily="50" charset="-127"/>
                <a:ea typeface="맑은 고딕" pitchFamily="50" charset="-127"/>
              </a:rPr>
            </a:b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524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1473334" y="260648"/>
                <a:ext cx="5958408" cy="63132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ase"/>
                <a14:m>
                  <m:oMath xmlns:m="http://schemas.openxmlformats.org/officeDocument/2006/math">
                    <m:r>
                      <a:rPr lang="en-US" altLang="ko-KR" sz="3600" i="1" smtClean="0">
                        <a:latin typeface="Cambria Math"/>
                      </a:rPr>
                      <m:t>𝑁</m:t>
                    </m:r>
                    <m:r>
                      <a:rPr lang="en-US" altLang="ko-KR" sz="3600" i="1" smtClean="0">
                        <a:latin typeface="Cambria Math"/>
                      </a:rPr>
                      <m:t>=</m:t>
                    </m:r>
                    <m:r>
                      <a:rPr lang="en-US" altLang="ko-KR" sz="360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ko-KR" altLang="ko-KR" sz="3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36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altLang="ko-KR" sz="3600" i="1">
                        <a:latin typeface="Cambria Math"/>
                      </a:rPr>
                      <m:t>+</m:t>
                    </m:r>
                    <m:r>
                      <a:rPr lang="en-US" altLang="ko-KR" sz="3600" i="1">
                        <a:latin typeface="Cambria Math"/>
                      </a:rPr>
                      <m:t>𝐼</m:t>
                    </m:r>
                    <m:d>
                      <m:dPr>
                        <m:ctrlPr>
                          <a:rPr lang="ko-KR" altLang="ko-KR" sz="3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36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altLang="ko-KR" sz="3600" i="1">
                        <a:latin typeface="Cambria Math"/>
                      </a:rPr>
                      <m:t>+</m:t>
                    </m:r>
                    <m:r>
                      <a:rPr lang="en-US" altLang="ko-KR" sz="3600" i="1">
                        <a:latin typeface="Cambria Math"/>
                      </a:rPr>
                      <m:t>𝑅</m:t>
                    </m:r>
                    <m:r>
                      <a:rPr lang="en-US" altLang="ko-KR" sz="3600" i="1">
                        <a:latin typeface="Cambria Math"/>
                      </a:rPr>
                      <m:t>(</m:t>
                    </m:r>
                    <m:r>
                      <a:rPr lang="en-US" altLang="ko-KR" sz="3600" i="1">
                        <a:latin typeface="Cambria Math"/>
                      </a:rPr>
                      <m:t>𝑡</m:t>
                    </m:r>
                    <m:r>
                      <a:rPr lang="en-US" altLang="ko-KR" sz="3600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ko-KR" sz="3600" dirty="0"/>
                  <a:t>		</a:t>
                </a:r>
              </a:p>
              <a:p>
                <a:pPr fontAlgn="base"/>
                <a:endParaRPr lang="en-US" altLang="ko-KR" sz="3600" dirty="0" smtClean="0"/>
              </a:p>
              <a:p>
                <a:pPr fontAlgn="base"/>
                <a:endParaRPr lang="ko-KR" altLang="ko-KR" sz="3600" dirty="0"/>
              </a:p>
              <a:p>
                <a:pPr fontAlgn="base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ko-KR" altLang="ko-KR" sz="4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4000" i="1">
                              <a:latin typeface="Cambria Math"/>
                            </a:rPr>
                            <m:t>𝑑𝑆</m:t>
                          </m:r>
                        </m:num>
                        <m:den>
                          <m:r>
                            <a:rPr lang="en-US" altLang="ko-KR" sz="40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altLang="ko-KR" sz="4000" b="0" i="1" smtClean="0">
                          <a:latin typeface="Cambria Math"/>
                        </a:rPr>
                        <m:t> </m:t>
                      </m:r>
                      <m:r>
                        <a:rPr lang="en-US" altLang="ko-KR" sz="4000" i="1">
                          <a:latin typeface="Cambria Math"/>
                        </a:rPr>
                        <m:t>=</m:t>
                      </m:r>
                      <m:r>
                        <m:rPr>
                          <m:lit/>
                        </m:rPr>
                        <a:rPr lang="en-US" altLang="ko-KR" sz="4000" i="1">
                          <a:latin typeface="Cambria Math"/>
                        </a:rPr>
                        <m:t>−</m:t>
                      </m:r>
                      <m:r>
                        <a:rPr lang="en-US" altLang="ko-KR" sz="4000" i="1">
                          <a:latin typeface="Cambria Math"/>
                        </a:rPr>
                        <m:t>𝛽</m:t>
                      </m:r>
                      <m:r>
                        <a:rPr lang="en-US" altLang="ko-KR" sz="4000" i="1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ko-KR" altLang="ko-KR" sz="4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40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altLang="ko-KR" sz="4000" i="1">
                          <a:latin typeface="Cambria Math"/>
                        </a:rPr>
                        <m:t>𝐼</m:t>
                      </m:r>
                      <m:d>
                        <m:dPr>
                          <m:ctrlPr>
                            <a:rPr lang="ko-KR" altLang="ko-KR" sz="4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4000" i="1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altLang="ko-KR" sz="4000" i="1" dirty="0" smtClean="0"/>
              </a:p>
              <a:p>
                <a:pPr fontAlgn="base"/>
                <a:endParaRPr lang="en-US" altLang="ko-KR" sz="4000" i="1" dirty="0" smtClean="0">
                  <a:latin typeface="Cambria Math"/>
                </a:endParaRPr>
              </a:p>
              <a:p>
                <a:pPr fontAlgn="base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40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4000" b="0" i="1" smtClean="0">
                              <a:latin typeface="Cambria Math"/>
                            </a:rPr>
                            <m:t>𝑑𝐼</m:t>
                          </m:r>
                        </m:num>
                        <m:den>
                          <m:r>
                            <a:rPr lang="en-US" altLang="ko-KR" sz="4000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altLang="ko-KR" sz="4000" b="0" i="1" smtClean="0">
                          <a:latin typeface="Cambria Math"/>
                        </a:rPr>
                        <m:t> </m:t>
                      </m:r>
                      <m:r>
                        <a:rPr lang="en-US" altLang="ko-KR" sz="4000" i="1">
                          <a:latin typeface="Cambria Math"/>
                        </a:rPr>
                        <m:t>=</m:t>
                      </m:r>
                      <m:r>
                        <a:rPr lang="en-US" altLang="ko-KR" sz="4000" i="1">
                          <a:latin typeface="Cambria Math"/>
                        </a:rPr>
                        <m:t>𝛽</m:t>
                      </m:r>
                      <m:r>
                        <a:rPr lang="en-US" altLang="ko-KR" sz="4000" i="1">
                          <a:latin typeface="Cambria Math"/>
                        </a:rPr>
                        <m:t>𝑆</m:t>
                      </m:r>
                      <m:r>
                        <a:rPr lang="en-US" altLang="ko-KR" sz="4000" i="1">
                          <a:latin typeface="Cambria Math"/>
                        </a:rPr>
                        <m:t>(</m:t>
                      </m:r>
                      <m:r>
                        <a:rPr lang="en-US" altLang="ko-KR" sz="4000" i="1">
                          <a:latin typeface="Cambria Math"/>
                        </a:rPr>
                        <m:t>𝑡</m:t>
                      </m:r>
                      <m:r>
                        <a:rPr lang="en-US" altLang="ko-KR" sz="4000" i="1">
                          <a:latin typeface="Cambria Math"/>
                        </a:rPr>
                        <m:t>)</m:t>
                      </m:r>
                      <m:r>
                        <a:rPr lang="en-US" altLang="ko-KR" sz="4000" i="1">
                          <a:latin typeface="Cambria Math"/>
                        </a:rPr>
                        <m:t>𝐼</m:t>
                      </m:r>
                      <m:r>
                        <a:rPr lang="en-US" altLang="ko-KR" sz="4000" i="1">
                          <a:latin typeface="Cambria Math"/>
                        </a:rPr>
                        <m:t>(</m:t>
                      </m:r>
                      <m:r>
                        <a:rPr lang="en-US" altLang="ko-KR" sz="4000" i="1">
                          <a:latin typeface="Cambria Math"/>
                        </a:rPr>
                        <m:t>𝑡</m:t>
                      </m:r>
                      <m:r>
                        <a:rPr lang="en-US" altLang="ko-KR" sz="4000" i="1">
                          <a:latin typeface="Cambria Math"/>
                        </a:rPr>
                        <m:t>)−</m:t>
                      </m:r>
                      <m:r>
                        <a:rPr lang="en-US" altLang="ko-KR" sz="4000" i="1">
                          <a:latin typeface="Cambria Math"/>
                        </a:rPr>
                        <m:t>𝛾</m:t>
                      </m:r>
                      <m:r>
                        <a:rPr lang="en-US" altLang="ko-KR" sz="4000" i="1">
                          <a:latin typeface="Cambria Math"/>
                        </a:rPr>
                        <m:t>𝐼</m:t>
                      </m:r>
                      <m:r>
                        <a:rPr lang="en-US" altLang="ko-KR" sz="4000" i="1">
                          <a:latin typeface="Cambria Math"/>
                        </a:rPr>
                        <m:t>(</m:t>
                      </m:r>
                      <m:r>
                        <a:rPr lang="en-US" altLang="ko-KR" sz="4000" i="1">
                          <a:latin typeface="Cambria Math"/>
                        </a:rPr>
                        <m:t>𝑡</m:t>
                      </m:r>
                      <m:r>
                        <a:rPr lang="en-US" altLang="ko-KR" sz="40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ko-KR" sz="3600" dirty="0" smtClean="0"/>
              </a:p>
              <a:p>
                <a:pPr fontAlgn="base"/>
                <a:endParaRPr lang="en-US" altLang="ko-KR" sz="3600" dirty="0"/>
              </a:p>
              <a:p>
                <a:pPr fontAlgn="base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36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3600" b="0" i="1" smtClean="0">
                              <a:latin typeface="Cambria Math"/>
                            </a:rPr>
                            <m:t>𝑑𝑅</m:t>
                          </m:r>
                        </m:num>
                        <m:den>
                          <m:r>
                            <a:rPr lang="en-US" altLang="ko-KR" sz="3600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altLang="ko-KR" sz="3600" b="0" i="1" smtClean="0">
                          <a:latin typeface="Cambria Math"/>
                        </a:rPr>
                        <m:t> =</m:t>
                      </m:r>
                      <m:r>
                        <a:rPr lang="en-US" altLang="ko-KR" sz="3600" b="0" i="1" smtClean="0">
                          <a:latin typeface="Cambria Math"/>
                        </a:rPr>
                        <m:t>𝛾</m:t>
                      </m:r>
                      <m:r>
                        <a:rPr lang="en-US" altLang="ko-KR" sz="3600" b="0" i="1" smtClean="0">
                          <a:latin typeface="Cambria Math"/>
                        </a:rPr>
                        <m:t>𝐼</m:t>
                      </m:r>
                      <m:r>
                        <a:rPr lang="en-US" altLang="ko-KR" sz="3600" b="0" i="1" smtClean="0">
                          <a:latin typeface="Cambria Math"/>
                        </a:rPr>
                        <m:t>(</m:t>
                      </m:r>
                      <m:r>
                        <a:rPr lang="en-US" altLang="ko-KR" sz="3600" b="0" i="1" smtClean="0">
                          <a:latin typeface="Cambria Math"/>
                        </a:rPr>
                        <m:t>𝑡</m:t>
                      </m:r>
                      <m:r>
                        <a:rPr lang="en-US" altLang="ko-KR" sz="3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ko-KR" sz="3600" dirty="0" smtClean="0"/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334" y="260648"/>
                <a:ext cx="5958408" cy="631326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094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유한차분법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394167" y="2931269"/>
            <a:ext cx="7721602" cy="2016224"/>
            <a:chOff x="424339" y="1752600"/>
            <a:chExt cx="7721602" cy="2016224"/>
          </a:xfrm>
        </p:grpSpPr>
        <p:grpSp>
          <p:nvGrpSpPr>
            <p:cNvPr id="4" name="그룹 3"/>
            <p:cNvGrpSpPr/>
            <p:nvPr/>
          </p:nvGrpSpPr>
          <p:grpSpPr>
            <a:xfrm>
              <a:off x="424339" y="1752600"/>
              <a:ext cx="2952328" cy="2016224"/>
              <a:chOff x="2377005" y="5013176"/>
              <a:chExt cx="2952328" cy="2016224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2377005" y="5013176"/>
                <a:ext cx="2952328" cy="20162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2496681" y="5609495"/>
                    <a:ext cx="2592288" cy="7937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ko-KR" altLang="ko-KR" sz="240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ko-KR" sz="2400" i="1">
                                  <a:latin typeface="Cambria Math"/>
                                </a:rPr>
                                <m:t>𝑑𝑦</m:t>
                              </m:r>
                            </m:num>
                            <m:den>
                              <m:r>
                                <a:rPr lang="en-US" altLang="ko-KR" sz="2400" i="1">
                                  <a:latin typeface="Cambria Math"/>
                                </a:rPr>
                                <m:t>𝑑𝑥</m:t>
                              </m:r>
                            </m:den>
                          </m:f>
                          <m:r>
                            <a:rPr lang="en-US" altLang="ko-KR" sz="2400" i="1">
                              <a:latin typeface="Cambria Math"/>
                            </a:rPr>
                            <m:t>=</m:t>
                          </m:r>
                          <m:func>
                            <m:funcPr>
                              <m:ctrlPr>
                                <a:rPr lang="ko-KR" altLang="ko-KR" sz="2400" i="1">
                                  <a:latin typeface="Cambria Math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ko-KR" altLang="ko-KR" sz="2400" i="1">
                                      <a:latin typeface="Cambria Math"/>
                                    </a:rPr>
                                  </m:ctrlPr>
                                </m:limLowPr>
                                <m:e>
                                  <m:r>
                                    <a:rPr lang="en-US" altLang="ko-KR" sz="2400" i="1">
                                      <a:latin typeface="Cambria Math"/>
                                    </a:rPr>
                                    <m:t>𝑙𝑖𝑚</m:t>
                                  </m:r>
                                </m:e>
                                <m:lim>
                                  <m:r>
                                    <a:rPr lang="en-US" altLang="ko-KR" sz="2400" i="1">
                                      <a:latin typeface="Cambria Math"/>
                                    </a:rPr>
                                    <m:t>∆</m:t>
                                  </m:r>
                                  <m:r>
                                    <a:rPr lang="en-US" altLang="ko-KR" sz="24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altLang="ko-KR" sz="2400" i="1">
                                      <a:latin typeface="Cambria Math"/>
                                    </a:rPr>
                                    <m:t>→0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ko-KR" altLang="ko-KR" sz="2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400" i="1">
                                      <a:latin typeface="Cambria Math"/>
                                    </a:rPr>
                                    <m:t>∆</m:t>
                                  </m:r>
                                  <m:r>
                                    <a:rPr lang="en-US" altLang="ko-KR" sz="2400" i="1">
                                      <a:latin typeface="Cambria Math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US" altLang="ko-KR" sz="2400" i="1">
                                      <a:latin typeface="Cambria Math"/>
                                    </a:rPr>
                                    <m:t>∆</m:t>
                                  </m:r>
                                  <m:r>
                                    <a:rPr lang="en-US" altLang="ko-KR" sz="2400" i="1">
                                      <a:latin typeface="Cambria Math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func>
                        </m:oMath>
                      </m:oMathPara>
                    </a14:m>
                    <a:endParaRPr lang="ko-KR" altLang="en-US" sz="2400" i="1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96681" y="5609495"/>
                    <a:ext cx="2592288" cy="793743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" name="그룹 6"/>
            <p:cNvGrpSpPr/>
            <p:nvPr/>
          </p:nvGrpSpPr>
          <p:grpSpPr>
            <a:xfrm>
              <a:off x="5184237" y="1752600"/>
              <a:ext cx="2961704" cy="2016224"/>
              <a:chOff x="5088969" y="2823367"/>
              <a:chExt cx="2961704" cy="2016224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5088969" y="2823367"/>
                <a:ext cx="2952328" cy="20162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5261825" y="3451030"/>
                    <a:ext cx="2788848" cy="6896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ko-KR" altLang="ko-KR" sz="20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ko-KR" sz="2000" i="1">
                                  <a:latin typeface="Cambria Math"/>
                                </a:rPr>
                                <m:t>∆</m:t>
                              </m:r>
                              <m:r>
                                <a:rPr lang="en-US" altLang="ko-KR" sz="2000" i="1">
                                  <a:latin typeface="Cambria Math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altLang="ko-KR" sz="2000" i="1">
                                  <a:latin typeface="Cambria Math"/>
                                </a:rPr>
                                <m:t>∆</m:t>
                              </m:r>
                              <m:r>
                                <a:rPr lang="en-US" altLang="ko-KR" sz="2000" i="1">
                                  <a:latin typeface="Cambria Math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altLang="ko-KR" sz="2000" i="1"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ko-KR" altLang="ko-KR" sz="20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ko-KR" sz="2000" i="1">
                                  <a:latin typeface="Cambria Math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ko-KR" altLang="ko-KR" sz="2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altLang="ko-KR" sz="2000" i="1">
                                      <a:latin typeface="Cambria Math"/>
                                    </a:rPr>
                                    <m:t>+∆</m:t>
                                  </m:r>
                                  <m:r>
                                    <a:rPr lang="en-US" altLang="ko-KR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sz="20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sz="2000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ko-KR" sz="20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ko-KR" sz="20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ko-KR" sz="2000" i="1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ko-KR" sz="2000" i="1">
                                  <a:latin typeface="Cambria Math"/>
                                </a:rPr>
                                <m:t>∆</m:t>
                              </m:r>
                              <m:r>
                                <a:rPr lang="en-US" altLang="ko-KR" sz="2000" i="1">
                                  <a:latin typeface="Cambria Math"/>
                                </a:rPr>
                                <m:t>𝑥</m:t>
                              </m:r>
                            </m:den>
                          </m:f>
                        </m:oMath>
                      </m:oMathPara>
                    </a14:m>
                    <a:endParaRPr lang="ko-KR" altLang="en-US" sz="2000" i="1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61825" y="3451030"/>
                    <a:ext cx="2788848" cy="689676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0" name="오른쪽 화살표 9"/>
            <p:cNvSpPr/>
            <p:nvPr/>
          </p:nvSpPr>
          <p:spPr>
            <a:xfrm>
              <a:off x="3147667" y="1962299"/>
              <a:ext cx="2212978" cy="1656184"/>
            </a:xfrm>
            <a:prstGeom prst="right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940711" y="3536902"/>
                <a:ext cx="2227954" cy="8476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ko-KR" altLang="ko-KR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/>
                            </a:rPr>
                            <m:t>𝑛</m:t>
                          </m:r>
                          <m:r>
                            <a:rPr lang="en-US" altLang="ko-KR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ko-KR" altLang="ko-KR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/>
                                </a:rPr>
                                <m:t>𝛥</m:t>
                              </m:r>
                              <m:sSup>
                                <m:sSupPr>
                                  <m:ctrlPr>
                                    <a:rPr lang="ko-KR" altLang="ko-KR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ko-KR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!</m:t>
                              </m:r>
                            </m:den>
                          </m:f>
                          <m:f>
                            <m:fPr>
                              <m:ctrlPr>
                                <a:rPr lang="ko-KR" altLang="ko-KR" i="1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ko-KR" altLang="ko-KR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ko-KR" i="1">
                                  <a:latin typeface="Cambria Math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/>
                                </a:rPr>
                                <m:t>𝑑𝑥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0711" y="3536902"/>
                <a:ext cx="2227954" cy="84760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5069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파형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1877</TotalTime>
  <Words>1401</Words>
  <Application>Microsoft Office PowerPoint</Application>
  <PresentationFormat>화면 슬라이드 쇼(4:3)</PresentationFormat>
  <Paragraphs>254</Paragraphs>
  <Slides>23</Slides>
  <Notes>20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5" baseType="lpstr">
      <vt:lpstr>필수</vt:lpstr>
      <vt:lpstr>Equation</vt:lpstr>
      <vt:lpstr>메르스(MERS) 전염병에 대한  수리 모델링과 수치 기법 연구</vt:lpstr>
      <vt:lpstr>MERS (Middle East Respiratory Syndrome)</vt:lpstr>
      <vt:lpstr>메르스 2위 대한민국 “코르스”</vt:lpstr>
      <vt:lpstr>수리 모델의 필요성</vt:lpstr>
      <vt:lpstr>PowerPoint 프레젠테이션</vt:lpstr>
      <vt:lpstr>PowerPoint 프레젠테이션</vt:lpstr>
      <vt:lpstr>가정</vt:lpstr>
      <vt:lpstr>PowerPoint 프레젠테이션</vt:lpstr>
      <vt:lpstr>유한차분법</vt:lpstr>
      <vt:lpstr>테일러 정리</vt:lpstr>
      <vt:lpstr>테일러 정리</vt:lpstr>
      <vt:lpstr>오일러 방법</vt:lpstr>
      <vt:lpstr>한국의 감염 실태  5월20일 ~ 7월28일</vt:lpstr>
      <vt:lpstr>MATLAB 코드</vt:lpstr>
      <vt:lpstr>MATLAB</vt:lpstr>
      <vt:lpstr>MATLAB</vt:lpstr>
      <vt:lpstr>MATLAB</vt:lpstr>
      <vt:lpstr>MATLAB</vt:lpstr>
      <vt:lpstr>MATLAB</vt:lpstr>
      <vt:lpstr>MATLAB</vt:lpstr>
      <vt:lpstr>PowerPoint 프레젠테이션</vt:lpstr>
      <vt:lpstr>결론</vt:lpstr>
      <vt:lpstr>출처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random</cp:lastModifiedBy>
  <cp:revision>93</cp:revision>
  <dcterms:created xsi:type="dcterms:W3CDTF">2015-05-26T10:33:32Z</dcterms:created>
  <dcterms:modified xsi:type="dcterms:W3CDTF">2015-11-20T08:07:49Z</dcterms:modified>
</cp:coreProperties>
</file>