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479913"/>
  <p:notesSz cx="29459238" cy="419862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380" userDrawn="1">
          <p15:clr>
            <a:srgbClr val="A4A3A4"/>
          </p15:clr>
        </p15:guide>
        <p15:guide id="2" pos="95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1ED"/>
    <a:srgbClr val="FFFFD9"/>
    <a:srgbClr val="DDFFFF"/>
    <a:srgbClr val="00FFFF"/>
    <a:srgbClr val="CC3300"/>
    <a:srgbClr val="FF9933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4916" autoAdjust="0"/>
    <p:restoredTop sz="98548" autoAdjust="0"/>
  </p:normalViewPr>
  <p:slideViewPr>
    <p:cSldViewPr>
      <p:cViewPr>
        <p:scale>
          <a:sx n="33" d="100"/>
          <a:sy n="33" d="100"/>
        </p:scale>
        <p:origin x="-1338" y="2424"/>
      </p:cViewPr>
      <p:guideLst>
        <p:guide orient="horz" pos="13380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AA85C-9AD5-4740-AF5A-7D5CB5D526FB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C76D290C-7C94-4FEC-8E6B-A6A89BD4A7F5}">
      <dgm:prSet phldrT="[텍스트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marL="0" marR="0" indent="0" algn="ctr" defTabSz="91440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sz="3200" b="1" dirty="0" smtClean="0">
              <a:latin typeface="맑은 고딕" pitchFamily="50" charset="-127"/>
              <a:ea typeface="맑은 고딕" pitchFamily="50" charset="-127"/>
            </a:rPr>
            <a:t>한국의 </a:t>
          </a:r>
          <a:r>
            <a:rPr lang="ko-KR" altLang="ko-KR" sz="3200" b="1" dirty="0" err="1" smtClean="0">
              <a:latin typeface="맑은 고딕" pitchFamily="50" charset="-127"/>
              <a:ea typeface="맑은 고딕" pitchFamily="50" charset="-127"/>
            </a:rPr>
            <a:t>메르스</a:t>
          </a:r>
          <a:r>
            <a:rPr lang="en-US" altLang="ko-KR" sz="3200" b="1" dirty="0" smtClean="0">
              <a:latin typeface="맑은 고딕" pitchFamily="50" charset="-127"/>
              <a:ea typeface="맑은 고딕" pitchFamily="50" charset="-127"/>
            </a:rPr>
            <a:t>(MERS-</a:t>
          </a:r>
          <a:r>
            <a:rPr lang="en-US" altLang="ko-KR" sz="3200" b="1" dirty="0" err="1" smtClean="0">
              <a:latin typeface="맑은 고딕" pitchFamily="50" charset="-127"/>
              <a:ea typeface="맑은 고딕" pitchFamily="50" charset="-127"/>
            </a:rPr>
            <a:t>CoV</a:t>
          </a:r>
          <a:r>
            <a:rPr lang="en-US" altLang="ko-KR" sz="3200" b="1" dirty="0" smtClean="0">
              <a:latin typeface="맑은 고딕" pitchFamily="50" charset="-127"/>
              <a:ea typeface="맑은 고딕" pitchFamily="50" charset="-127"/>
            </a:rPr>
            <a:t>) </a:t>
          </a:r>
          <a:r>
            <a:rPr lang="ko-KR" altLang="ko-KR" sz="3200" b="1" dirty="0" smtClean="0">
              <a:latin typeface="맑은 고딕" pitchFamily="50" charset="-127"/>
              <a:ea typeface="맑은 고딕" pitchFamily="50" charset="-127"/>
            </a:rPr>
            <a:t>전염병에 대한 </a:t>
          </a:r>
          <a:endParaRPr lang="en-US" altLang="ko-KR" sz="3200" b="1" dirty="0" smtClean="0">
            <a:latin typeface="맑은 고딕" pitchFamily="50" charset="-127"/>
            <a:ea typeface="맑은 고딕" pitchFamily="50" charset="-127"/>
          </a:endParaRPr>
        </a:p>
        <a:p>
          <a:pPr marL="0" marR="0" indent="0" algn="ctr" defTabSz="91440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ko-KR" sz="3200" b="1" dirty="0" smtClean="0">
              <a:latin typeface="맑은 고딕" pitchFamily="50" charset="-127"/>
              <a:ea typeface="맑은 고딕" pitchFamily="50" charset="-127"/>
            </a:rPr>
            <a:t>수리 모델링과 수치 기법 연구</a:t>
          </a:r>
        </a:p>
      </dgm:t>
    </dgm:pt>
    <dgm:pt modelId="{BB69DE8A-9E76-4D2F-BC0D-C76EF97224ED}" type="parTrans" cxnId="{937F2F6E-6687-4E1A-BDA0-7A64124D2A95}">
      <dgm:prSet/>
      <dgm:spPr/>
      <dgm:t>
        <a:bodyPr/>
        <a:lstStyle/>
        <a:p>
          <a:pPr latinLnBrk="1"/>
          <a:endParaRPr lang="ko-KR" altLang="en-US" sz="2000"/>
        </a:p>
      </dgm:t>
    </dgm:pt>
    <dgm:pt modelId="{3BDE947B-E288-4B94-8B1C-ACDA2C5713FF}" type="sibTrans" cxnId="{937F2F6E-6687-4E1A-BDA0-7A64124D2A95}">
      <dgm:prSet/>
      <dgm:spPr>
        <a:solidFill>
          <a:srgbClr val="CC3300"/>
        </a:solidFill>
      </dgm:spPr>
      <dgm:t>
        <a:bodyPr/>
        <a:lstStyle/>
        <a:p>
          <a:pPr latinLnBrk="1"/>
          <a:endParaRPr lang="ko-KR" altLang="en-US" sz="2000"/>
        </a:p>
      </dgm:t>
    </dgm:pt>
    <dgm:pt modelId="{A2332D31-6704-4B6E-A9C7-6B25CF745DC8}">
      <dgm:prSet phldrT="[텍스트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latinLnBrk="1"/>
          <a:r>
            <a:rPr lang="en-US" altLang="ko-KR" sz="3200" b="1" dirty="0" smtClean="0">
              <a:latin typeface="맑은 고딕" pitchFamily="50" charset="-127"/>
              <a:ea typeface="맑은 고딕" pitchFamily="50" charset="-127"/>
            </a:rPr>
            <a:t>‘</a:t>
          </a:r>
          <a:r>
            <a:rPr lang="ko-KR" altLang="en-US" sz="3200" b="1" dirty="0" err="1" smtClean="0">
              <a:latin typeface="맑은 고딕" pitchFamily="50" charset="-127"/>
              <a:ea typeface="맑은 고딕" pitchFamily="50" charset="-127"/>
            </a:rPr>
            <a:t>코르스</a:t>
          </a:r>
          <a:r>
            <a:rPr lang="en-US" altLang="ko-KR" sz="3200" b="1" dirty="0" smtClean="0">
              <a:latin typeface="맑은 고딕" pitchFamily="50" charset="-127"/>
              <a:ea typeface="맑은 고딕" pitchFamily="50" charset="-127"/>
            </a:rPr>
            <a:t>’</a:t>
          </a:r>
          <a:r>
            <a:rPr lang="ko-KR" altLang="en-US" sz="3200" b="1" dirty="0" smtClean="0">
              <a:latin typeface="맑은 고딕" pitchFamily="50" charset="-127"/>
              <a:ea typeface="맑은 고딕" pitchFamily="50" charset="-127"/>
            </a:rPr>
            <a:t>대책 필요성 강조</a:t>
          </a:r>
          <a:endParaRPr lang="ko-KR" altLang="en-US" sz="3200" b="1" dirty="0"/>
        </a:p>
      </dgm:t>
    </dgm:pt>
    <dgm:pt modelId="{B2022B59-E8C5-4907-ACEF-74CBE541F446}" type="parTrans" cxnId="{14FF67CE-188C-451C-A0BE-F5E8C3B186CC}">
      <dgm:prSet/>
      <dgm:spPr/>
      <dgm:t>
        <a:bodyPr/>
        <a:lstStyle/>
        <a:p>
          <a:pPr latinLnBrk="1"/>
          <a:endParaRPr lang="ko-KR" altLang="en-US" sz="2000"/>
        </a:p>
      </dgm:t>
    </dgm:pt>
    <dgm:pt modelId="{46B4255E-5BC2-405B-BFF0-612BDBD1503B}" type="sibTrans" cxnId="{14FF67CE-188C-451C-A0BE-F5E8C3B186CC}">
      <dgm:prSet/>
      <dgm:spPr>
        <a:solidFill>
          <a:srgbClr val="CC3300"/>
        </a:solidFill>
      </dgm:spPr>
      <dgm:t>
        <a:bodyPr/>
        <a:lstStyle/>
        <a:p>
          <a:pPr latinLnBrk="1"/>
          <a:endParaRPr lang="ko-KR" altLang="en-US" sz="2000"/>
        </a:p>
      </dgm:t>
    </dgm:pt>
    <dgm:pt modelId="{6104BCA4-E2EA-4DEF-BDFF-D0BE86DACBF0}">
      <dgm:prSet phldrT="[텍스트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latinLnBrk="1"/>
          <a:r>
            <a:rPr lang="ko-KR" altLang="en-US" sz="3200" b="1" dirty="0" smtClean="0">
              <a:latin typeface="맑은 고딕" pitchFamily="50" charset="-127"/>
              <a:ea typeface="맑은 고딕" pitchFamily="50" charset="-127"/>
            </a:rPr>
            <a:t>수리 모델링의 중요성 인식</a:t>
          </a:r>
          <a:r>
            <a:rPr lang="en-US" altLang="ko-KR" sz="3200" b="1" dirty="0" smtClean="0">
              <a:latin typeface="맑은 고딕" pitchFamily="50" charset="-127"/>
              <a:ea typeface="맑은 고딕" pitchFamily="50" charset="-127"/>
            </a:rPr>
            <a:t> </a:t>
          </a:r>
          <a:endParaRPr lang="ko-KR" altLang="en-US" sz="3200" b="1" dirty="0"/>
        </a:p>
      </dgm:t>
    </dgm:pt>
    <dgm:pt modelId="{8B0ED0E0-D7E9-449A-B2B5-05F56CDE2917}" type="parTrans" cxnId="{93ABE0BE-8B0B-4149-927C-9A8555C1221D}">
      <dgm:prSet/>
      <dgm:spPr/>
      <dgm:t>
        <a:bodyPr/>
        <a:lstStyle/>
        <a:p>
          <a:pPr latinLnBrk="1"/>
          <a:endParaRPr lang="ko-KR" altLang="en-US" sz="2000"/>
        </a:p>
      </dgm:t>
    </dgm:pt>
    <dgm:pt modelId="{CE617EDB-9325-484D-84AF-B99EABBE017B}" type="sibTrans" cxnId="{93ABE0BE-8B0B-4149-927C-9A8555C1221D}">
      <dgm:prSet/>
      <dgm:spPr>
        <a:solidFill>
          <a:srgbClr val="CC3300"/>
        </a:solidFill>
      </dgm:spPr>
      <dgm:t>
        <a:bodyPr/>
        <a:lstStyle/>
        <a:p>
          <a:pPr latinLnBrk="1"/>
          <a:endParaRPr lang="ko-KR" altLang="en-US" sz="2000"/>
        </a:p>
      </dgm:t>
    </dgm:pt>
    <dgm:pt modelId="{EA98FA42-75FC-413C-A022-B849FBA1E0CA}" type="pres">
      <dgm:prSet presAssocID="{936AA85C-9AD5-4740-AF5A-7D5CB5D526F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00CAFA8-5004-4C3D-B2A1-BA590E165EAE}" type="pres">
      <dgm:prSet presAssocID="{C76D290C-7C94-4FEC-8E6B-A6A89BD4A7F5}" presName="gear1" presStyleLbl="node1" presStyleIdx="0" presStyleCnt="3" custScaleX="236593" custScaleY="138416" custLinFactNeighborX="55936" custLinFactNeighborY="-1745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3AB549-648F-4EC6-ABF7-1C0A7B1552F1}" type="pres">
      <dgm:prSet presAssocID="{C76D290C-7C94-4FEC-8E6B-A6A89BD4A7F5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3F911F2-F440-491D-AC7A-20ACBF20DFB6}" type="pres">
      <dgm:prSet presAssocID="{C76D290C-7C94-4FEC-8E6B-A6A89BD4A7F5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2ECB538-BEE4-481D-B141-4C08372E8105}" type="pres">
      <dgm:prSet presAssocID="{A2332D31-6704-4B6E-A9C7-6B25CF745DC8}" presName="gear2" presStyleLbl="node1" presStyleIdx="1" presStyleCnt="3" custScaleX="211725" custScaleY="130811" custLinFactNeighborX="-91781" custLinFactNeighborY="4196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3C03F-F453-449E-8710-176264F9843D}" type="pres">
      <dgm:prSet presAssocID="{A2332D31-6704-4B6E-A9C7-6B25CF745DC8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44FB252-E6B0-49BC-A26D-1AD4ED825432}" type="pres">
      <dgm:prSet presAssocID="{A2332D31-6704-4B6E-A9C7-6B25CF745DC8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A80333-2352-46F7-94EA-F197D8DEF526}" type="pres">
      <dgm:prSet presAssocID="{6104BCA4-E2EA-4DEF-BDFF-D0BE86DACBF0}" presName="gear3" presStyleLbl="node1" presStyleIdx="2" presStyleCnt="3" custScaleX="244268" custScaleY="174434" custLinFactNeighborX="-24245" custLinFactNeighborY="-5855"/>
      <dgm:spPr/>
      <dgm:t>
        <a:bodyPr/>
        <a:lstStyle/>
        <a:p>
          <a:pPr latinLnBrk="1"/>
          <a:endParaRPr lang="ko-KR" altLang="en-US"/>
        </a:p>
      </dgm:t>
    </dgm:pt>
    <dgm:pt modelId="{D17C396D-388B-4A35-A613-BD99655A9BD9}" type="pres">
      <dgm:prSet presAssocID="{6104BCA4-E2EA-4DEF-BDFF-D0BE86DACBF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40F69B-24CC-45E1-A010-0D849A6626BB}" type="pres">
      <dgm:prSet presAssocID="{6104BCA4-E2EA-4DEF-BDFF-D0BE86DACBF0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647D10E-32FA-414A-94E7-E5BBEBE7C1B5}" type="pres">
      <dgm:prSet presAssocID="{6104BCA4-E2EA-4DEF-BDFF-D0BE86DACBF0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AB6B284-9413-47B5-8D46-5040B690856E}" type="pres">
      <dgm:prSet presAssocID="{3BDE947B-E288-4B94-8B1C-ACDA2C5713FF}" presName="connector1" presStyleLbl="sibTrans2D1" presStyleIdx="0" presStyleCnt="3" custLinFactNeighborX="75063" custLinFactNeighborY="-11291"/>
      <dgm:spPr/>
      <dgm:t>
        <a:bodyPr/>
        <a:lstStyle/>
        <a:p>
          <a:pPr latinLnBrk="1"/>
          <a:endParaRPr lang="ko-KR" altLang="en-US"/>
        </a:p>
      </dgm:t>
    </dgm:pt>
    <dgm:pt modelId="{72FB5E61-6614-4DE3-ABCD-722085DB0EE1}" type="pres">
      <dgm:prSet presAssocID="{46B4255E-5BC2-405B-BFF0-612BDBD1503B}" presName="connector2" presStyleLbl="sibTrans2D1" presStyleIdx="1" presStyleCnt="3" custLinFactNeighborX="-21371" custLinFactNeighborY="-43099"/>
      <dgm:spPr/>
      <dgm:t>
        <a:bodyPr/>
        <a:lstStyle/>
        <a:p>
          <a:pPr latinLnBrk="1"/>
          <a:endParaRPr lang="ko-KR" altLang="en-US"/>
        </a:p>
      </dgm:t>
    </dgm:pt>
    <dgm:pt modelId="{680478B0-5FB2-4681-B894-0F6A250DC3A7}" type="pres">
      <dgm:prSet presAssocID="{CE617EDB-9325-484D-84AF-B99EABBE017B}" presName="connector3" presStyleLbl="sibTrans2D1" presStyleIdx="2" presStyleCnt="3" custScaleX="182597" custScaleY="104843" custLinFactNeighborX="-78015" custLinFactNeighborY="84461"/>
      <dgm:spPr/>
      <dgm:t>
        <a:bodyPr/>
        <a:lstStyle/>
        <a:p>
          <a:pPr latinLnBrk="1"/>
          <a:endParaRPr lang="ko-KR" altLang="en-US"/>
        </a:p>
      </dgm:t>
    </dgm:pt>
  </dgm:ptLst>
  <dgm:cxnLst>
    <dgm:cxn modelId="{14FF67CE-188C-451C-A0BE-F5E8C3B186CC}" srcId="{936AA85C-9AD5-4740-AF5A-7D5CB5D526FB}" destId="{A2332D31-6704-4B6E-A9C7-6B25CF745DC8}" srcOrd="1" destOrd="0" parTransId="{B2022B59-E8C5-4907-ACEF-74CBE541F446}" sibTransId="{46B4255E-5BC2-405B-BFF0-612BDBD1503B}"/>
    <dgm:cxn modelId="{1B38663E-5EAA-471E-9D11-6A137D4806AE}" type="presOf" srcId="{3BDE947B-E288-4B94-8B1C-ACDA2C5713FF}" destId="{EAB6B284-9413-47B5-8D46-5040B690856E}" srcOrd="0" destOrd="0" presId="urn:microsoft.com/office/officeart/2005/8/layout/gear1"/>
    <dgm:cxn modelId="{7516232E-DE6F-490C-811A-2454FDA354A4}" type="presOf" srcId="{A2332D31-6704-4B6E-A9C7-6B25CF745DC8}" destId="{82ECB538-BEE4-481D-B141-4C08372E8105}" srcOrd="0" destOrd="0" presId="urn:microsoft.com/office/officeart/2005/8/layout/gear1"/>
    <dgm:cxn modelId="{937F2F6E-6687-4E1A-BDA0-7A64124D2A95}" srcId="{936AA85C-9AD5-4740-AF5A-7D5CB5D526FB}" destId="{C76D290C-7C94-4FEC-8E6B-A6A89BD4A7F5}" srcOrd="0" destOrd="0" parTransId="{BB69DE8A-9E76-4D2F-BC0D-C76EF97224ED}" sibTransId="{3BDE947B-E288-4B94-8B1C-ACDA2C5713FF}"/>
    <dgm:cxn modelId="{603D2067-E420-4B41-9BBD-0BF3262FB9DA}" type="presOf" srcId="{6104BCA4-E2EA-4DEF-BDFF-D0BE86DACBF0}" destId="{D17C396D-388B-4A35-A613-BD99655A9BD9}" srcOrd="1" destOrd="0" presId="urn:microsoft.com/office/officeart/2005/8/layout/gear1"/>
    <dgm:cxn modelId="{3CAF682A-B5E9-4034-890B-85A058E7D593}" type="presOf" srcId="{C76D290C-7C94-4FEC-8E6B-A6A89BD4A7F5}" destId="{03F911F2-F440-491D-AC7A-20ACBF20DFB6}" srcOrd="2" destOrd="0" presId="urn:microsoft.com/office/officeart/2005/8/layout/gear1"/>
    <dgm:cxn modelId="{A61C6B01-80A7-4954-9137-7782D8637EDB}" type="presOf" srcId="{C76D290C-7C94-4FEC-8E6B-A6A89BD4A7F5}" destId="{FB3AB549-648F-4EC6-ABF7-1C0A7B1552F1}" srcOrd="1" destOrd="0" presId="urn:microsoft.com/office/officeart/2005/8/layout/gear1"/>
    <dgm:cxn modelId="{1553BC10-59E7-41B0-9729-09A2DFE8D684}" type="presOf" srcId="{6104BCA4-E2EA-4DEF-BDFF-D0BE86DACBF0}" destId="{4440F69B-24CC-45E1-A010-0D849A6626BB}" srcOrd="2" destOrd="0" presId="urn:microsoft.com/office/officeart/2005/8/layout/gear1"/>
    <dgm:cxn modelId="{41C76BC4-523D-4D90-9ED2-5F63F624CC47}" type="presOf" srcId="{6104BCA4-E2EA-4DEF-BDFF-D0BE86DACBF0}" destId="{65A80333-2352-46F7-94EA-F197D8DEF526}" srcOrd="0" destOrd="0" presId="urn:microsoft.com/office/officeart/2005/8/layout/gear1"/>
    <dgm:cxn modelId="{E6E1E0B7-BF8F-4ED0-B5F7-6E1F10DE6657}" type="presOf" srcId="{A2332D31-6704-4B6E-A9C7-6B25CF745DC8}" destId="{9963C03F-F453-449E-8710-176264F9843D}" srcOrd="1" destOrd="0" presId="urn:microsoft.com/office/officeart/2005/8/layout/gear1"/>
    <dgm:cxn modelId="{5334A6D8-9F3F-49BC-801E-23455981FB42}" type="presOf" srcId="{6104BCA4-E2EA-4DEF-BDFF-D0BE86DACBF0}" destId="{F647D10E-32FA-414A-94E7-E5BBEBE7C1B5}" srcOrd="3" destOrd="0" presId="urn:microsoft.com/office/officeart/2005/8/layout/gear1"/>
    <dgm:cxn modelId="{80F966A5-8843-4ED6-8FCB-E2E8F1911C6F}" type="presOf" srcId="{C76D290C-7C94-4FEC-8E6B-A6A89BD4A7F5}" destId="{600CAFA8-5004-4C3D-B2A1-BA590E165EAE}" srcOrd="0" destOrd="0" presId="urn:microsoft.com/office/officeart/2005/8/layout/gear1"/>
    <dgm:cxn modelId="{EA78F7CE-5953-40B7-9E7C-3F890E010019}" type="presOf" srcId="{46B4255E-5BC2-405B-BFF0-612BDBD1503B}" destId="{72FB5E61-6614-4DE3-ABCD-722085DB0EE1}" srcOrd="0" destOrd="0" presId="urn:microsoft.com/office/officeart/2005/8/layout/gear1"/>
    <dgm:cxn modelId="{3BBBFE59-36DB-41FE-BF9A-9C22655F279D}" type="presOf" srcId="{A2332D31-6704-4B6E-A9C7-6B25CF745DC8}" destId="{544FB252-E6B0-49BC-A26D-1AD4ED825432}" srcOrd="2" destOrd="0" presId="urn:microsoft.com/office/officeart/2005/8/layout/gear1"/>
    <dgm:cxn modelId="{5AB2BC8D-ABA2-4B81-84F7-89BE7F11220A}" type="presOf" srcId="{CE617EDB-9325-484D-84AF-B99EABBE017B}" destId="{680478B0-5FB2-4681-B894-0F6A250DC3A7}" srcOrd="0" destOrd="0" presId="urn:microsoft.com/office/officeart/2005/8/layout/gear1"/>
    <dgm:cxn modelId="{FE97BCC5-4CBE-49A7-B18F-DBDA6AE07F0F}" type="presOf" srcId="{936AA85C-9AD5-4740-AF5A-7D5CB5D526FB}" destId="{EA98FA42-75FC-413C-A022-B849FBA1E0CA}" srcOrd="0" destOrd="0" presId="urn:microsoft.com/office/officeart/2005/8/layout/gear1"/>
    <dgm:cxn modelId="{93ABE0BE-8B0B-4149-927C-9A8555C1221D}" srcId="{936AA85C-9AD5-4740-AF5A-7D5CB5D526FB}" destId="{6104BCA4-E2EA-4DEF-BDFF-D0BE86DACBF0}" srcOrd="2" destOrd="0" parTransId="{8B0ED0E0-D7E9-449A-B2B5-05F56CDE2917}" sibTransId="{CE617EDB-9325-484D-84AF-B99EABBE017B}"/>
    <dgm:cxn modelId="{A848EEAE-C07A-44C2-8BD6-8E2E444C63BC}" type="presParOf" srcId="{EA98FA42-75FC-413C-A022-B849FBA1E0CA}" destId="{600CAFA8-5004-4C3D-B2A1-BA590E165EAE}" srcOrd="0" destOrd="0" presId="urn:microsoft.com/office/officeart/2005/8/layout/gear1"/>
    <dgm:cxn modelId="{181A2922-B4B9-4793-B2A2-42CDFB7790CF}" type="presParOf" srcId="{EA98FA42-75FC-413C-A022-B849FBA1E0CA}" destId="{FB3AB549-648F-4EC6-ABF7-1C0A7B1552F1}" srcOrd="1" destOrd="0" presId="urn:microsoft.com/office/officeart/2005/8/layout/gear1"/>
    <dgm:cxn modelId="{88C48C1A-F295-436C-8349-C6EFE36809D2}" type="presParOf" srcId="{EA98FA42-75FC-413C-A022-B849FBA1E0CA}" destId="{03F911F2-F440-491D-AC7A-20ACBF20DFB6}" srcOrd="2" destOrd="0" presId="urn:microsoft.com/office/officeart/2005/8/layout/gear1"/>
    <dgm:cxn modelId="{FA87D531-8A89-41AE-99CA-9B737305823B}" type="presParOf" srcId="{EA98FA42-75FC-413C-A022-B849FBA1E0CA}" destId="{82ECB538-BEE4-481D-B141-4C08372E8105}" srcOrd="3" destOrd="0" presId="urn:microsoft.com/office/officeart/2005/8/layout/gear1"/>
    <dgm:cxn modelId="{B3A187F1-D917-4F23-AFB0-88D586A9D2C5}" type="presParOf" srcId="{EA98FA42-75FC-413C-A022-B849FBA1E0CA}" destId="{9963C03F-F453-449E-8710-176264F9843D}" srcOrd="4" destOrd="0" presId="urn:microsoft.com/office/officeart/2005/8/layout/gear1"/>
    <dgm:cxn modelId="{A8C8DFF9-A0BF-4C52-8FB4-8356A4277DE5}" type="presParOf" srcId="{EA98FA42-75FC-413C-A022-B849FBA1E0CA}" destId="{544FB252-E6B0-49BC-A26D-1AD4ED825432}" srcOrd="5" destOrd="0" presId="urn:microsoft.com/office/officeart/2005/8/layout/gear1"/>
    <dgm:cxn modelId="{3CD3D4DD-5D6F-48D6-99F7-10C31AEE5C69}" type="presParOf" srcId="{EA98FA42-75FC-413C-A022-B849FBA1E0CA}" destId="{65A80333-2352-46F7-94EA-F197D8DEF526}" srcOrd="6" destOrd="0" presId="urn:microsoft.com/office/officeart/2005/8/layout/gear1"/>
    <dgm:cxn modelId="{4DF662B6-BA48-4031-9053-980D6F786B66}" type="presParOf" srcId="{EA98FA42-75FC-413C-A022-B849FBA1E0CA}" destId="{D17C396D-388B-4A35-A613-BD99655A9BD9}" srcOrd="7" destOrd="0" presId="urn:microsoft.com/office/officeart/2005/8/layout/gear1"/>
    <dgm:cxn modelId="{2E9CD9DC-D4B4-4FB2-98A5-56A255975831}" type="presParOf" srcId="{EA98FA42-75FC-413C-A022-B849FBA1E0CA}" destId="{4440F69B-24CC-45E1-A010-0D849A6626BB}" srcOrd="8" destOrd="0" presId="urn:microsoft.com/office/officeart/2005/8/layout/gear1"/>
    <dgm:cxn modelId="{C0FEB9AD-D310-4A6A-B134-84D1777FEE64}" type="presParOf" srcId="{EA98FA42-75FC-413C-A022-B849FBA1E0CA}" destId="{F647D10E-32FA-414A-94E7-E5BBEBE7C1B5}" srcOrd="9" destOrd="0" presId="urn:microsoft.com/office/officeart/2005/8/layout/gear1"/>
    <dgm:cxn modelId="{575B3DA6-26D3-4878-9C7F-80C405A2BEB5}" type="presParOf" srcId="{EA98FA42-75FC-413C-A022-B849FBA1E0CA}" destId="{EAB6B284-9413-47B5-8D46-5040B690856E}" srcOrd="10" destOrd="0" presId="urn:microsoft.com/office/officeart/2005/8/layout/gear1"/>
    <dgm:cxn modelId="{BBB21258-4B86-4D6F-89FB-CE071065817B}" type="presParOf" srcId="{EA98FA42-75FC-413C-A022-B849FBA1E0CA}" destId="{72FB5E61-6614-4DE3-ABCD-722085DB0EE1}" srcOrd="11" destOrd="0" presId="urn:microsoft.com/office/officeart/2005/8/layout/gear1"/>
    <dgm:cxn modelId="{89831EA6-D4ED-4C48-9836-4A18C1771570}" type="presParOf" srcId="{EA98FA42-75FC-413C-A022-B849FBA1E0CA}" destId="{680478B0-5FB2-4681-B894-0F6A250DC3A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AFA8-5004-4C3D-B2A1-BA590E165EAE}">
      <dsp:nvSpPr>
        <dsp:cNvPr id="0" name=""/>
        <dsp:cNvSpPr/>
      </dsp:nvSpPr>
      <dsp:spPr>
        <a:xfrm>
          <a:off x="4205780" y="1507412"/>
          <a:ext cx="6886288" cy="4028743"/>
        </a:xfrm>
        <a:prstGeom prst="gear9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1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sz="3200" b="1" kern="1200" dirty="0" smtClean="0">
              <a:latin typeface="맑은 고딕" pitchFamily="50" charset="-127"/>
              <a:ea typeface="맑은 고딕" pitchFamily="50" charset="-127"/>
            </a:rPr>
            <a:t>한국의 </a:t>
          </a:r>
          <a:r>
            <a:rPr lang="ko-KR" altLang="ko-KR" sz="3200" b="1" kern="1200" dirty="0" err="1" smtClean="0">
              <a:latin typeface="맑은 고딕" pitchFamily="50" charset="-127"/>
              <a:ea typeface="맑은 고딕" pitchFamily="50" charset="-127"/>
            </a:rPr>
            <a:t>메르스</a:t>
          </a:r>
          <a:r>
            <a:rPr lang="en-US" altLang="ko-KR" sz="3200" b="1" kern="1200" dirty="0" smtClean="0">
              <a:latin typeface="맑은 고딕" pitchFamily="50" charset="-127"/>
              <a:ea typeface="맑은 고딕" pitchFamily="50" charset="-127"/>
            </a:rPr>
            <a:t>(MERS-</a:t>
          </a:r>
          <a:r>
            <a:rPr lang="en-US" altLang="ko-KR" sz="3200" b="1" kern="1200" dirty="0" err="1" smtClean="0">
              <a:latin typeface="맑은 고딕" pitchFamily="50" charset="-127"/>
              <a:ea typeface="맑은 고딕" pitchFamily="50" charset="-127"/>
            </a:rPr>
            <a:t>CoV</a:t>
          </a:r>
          <a:r>
            <a:rPr lang="en-US" altLang="ko-KR" sz="3200" b="1" kern="1200" dirty="0" smtClean="0">
              <a:latin typeface="맑은 고딕" pitchFamily="50" charset="-127"/>
              <a:ea typeface="맑은 고딕" pitchFamily="50" charset="-127"/>
            </a:rPr>
            <a:t>) </a:t>
          </a:r>
          <a:r>
            <a:rPr lang="ko-KR" altLang="ko-KR" sz="3200" b="1" kern="1200" dirty="0" smtClean="0">
              <a:latin typeface="맑은 고딕" pitchFamily="50" charset="-127"/>
              <a:ea typeface="맑은 고딕" pitchFamily="50" charset="-127"/>
            </a:rPr>
            <a:t>전염병에 대한 </a:t>
          </a:r>
          <a:endParaRPr lang="en-US" altLang="ko-KR" sz="3200" b="1" kern="1200" dirty="0" smtClean="0">
            <a:latin typeface="맑은 고딕" pitchFamily="50" charset="-127"/>
            <a:ea typeface="맑은 고딕" pitchFamily="50" charset="-127"/>
          </a:endParaRPr>
        </a:p>
        <a:p>
          <a:pPr marL="0" marR="0" lvl="0" indent="0" algn="ctr" defTabSz="914400" eaLnBrk="1" fontAlgn="auto" latinLnBrk="1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ko-KR" sz="3200" b="1" kern="1200" dirty="0" smtClean="0">
              <a:latin typeface="맑은 고딕" pitchFamily="50" charset="-127"/>
              <a:ea typeface="맑은 고딕" pitchFamily="50" charset="-127"/>
            </a:rPr>
            <a:t>수리 모델링과 수치 기법 연구</a:t>
          </a:r>
        </a:p>
      </dsp:txBody>
      <dsp:txXfrm>
        <a:off x="5376661" y="2451126"/>
        <a:ext cx="4544526" cy="2070857"/>
      </dsp:txXfrm>
    </dsp:sp>
    <dsp:sp modelId="{82ECB538-BEE4-481D-B141-4C08372E8105}">
      <dsp:nvSpPr>
        <dsp:cNvPr id="0" name=""/>
        <dsp:cNvSpPr/>
      </dsp:nvSpPr>
      <dsp:spPr>
        <a:xfrm>
          <a:off x="0" y="2448723"/>
          <a:ext cx="4481803" cy="2769012"/>
        </a:xfrm>
        <a:prstGeom prst="gear6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b="1" kern="1200" dirty="0" smtClean="0">
              <a:latin typeface="맑은 고딕" pitchFamily="50" charset="-127"/>
              <a:ea typeface="맑은 고딕" pitchFamily="50" charset="-127"/>
            </a:rPr>
            <a:t>‘</a:t>
          </a:r>
          <a:r>
            <a:rPr lang="ko-KR" altLang="en-US" sz="3200" b="1" kern="1200" dirty="0" err="1" smtClean="0">
              <a:latin typeface="맑은 고딕" pitchFamily="50" charset="-127"/>
              <a:ea typeface="맑은 고딕" pitchFamily="50" charset="-127"/>
            </a:rPr>
            <a:t>코르스</a:t>
          </a:r>
          <a:r>
            <a:rPr lang="en-US" altLang="ko-KR" sz="3200" b="1" kern="1200" dirty="0" smtClean="0">
              <a:latin typeface="맑은 고딕" pitchFamily="50" charset="-127"/>
              <a:ea typeface="맑은 고딕" pitchFamily="50" charset="-127"/>
            </a:rPr>
            <a:t>’</a:t>
          </a:r>
          <a:r>
            <a:rPr lang="ko-KR" altLang="en-US" sz="3200" b="1" kern="1200" dirty="0" smtClean="0">
              <a:latin typeface="맑은 고딕" pitchFamily="50" charset="-127"/>
              <a:ea typeface="맑은 고딕" pitchFamily="50" charset="-127"/>
            </a:rPr>
            <a:t>대책 필요성 강조</a:t>
          </a:r>
          <a:endParaRPr lang="ko-KR" altLang="en-US" sz="3200" b="1" kern="1200" dirty="0"/>
        </a:p>
      </dsp:txBody>
      <dsp:txXfrm>
        <a:off x="946081" y="3150043"/>
        <a:ext cx="2589641" cy="1366372"/>
      </dsp:txXfrm>
    </dsp:sp>
    <dsp:sp modelId="{65A80333-2352-46F7-94EA-F197D8DEF526}">
      <dsp:nvSpPr>
        <dsp:cNvPr id="0" name=""/>
        <dsp:cNvSpPr/>
      </dsp:nvSpPr>
      <dsp:spPr>
        <a:xfrm rot="20700000">
          <a:off x="1680708" y="-80605"/>
          <a:ext cx="5596350" cy="3087679"/>
        </a:xfrm>
        <a:prstGeom prst="gear6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latin typeface="맑은 고딕" pitchFamily="50" charset="-127"/>
              <a:ea typeface="맑은 고딕" pitchFamily="50" charset="-127"/>
            </a:rPr>
            <a:t>수리 모델링의 중요성 인식</a:t>
          </a:r>
          <a:r>
            <a:rPr lang="en-US" altLang="ko-KR" sz="3200" b="1" kern="1200" dirty="0" smtClean="0">
              <a:latin typeface="맑은 고딕" pitchFamily="50" charset="-127"/>
              <a:ea typeface="맑은 고딕" pitchFamily="50" charset="-127"/>
            </a:rPr>
            <a:t> </a:t>
          </a:r>
          <a:endParaRPr lang="ko-KR" altLang="en-US" sz="3200" b="1" kern="1200" dirty="0"/>
        </a:p>
      </dsp:txBody>
      <dsp:txXfrm rot="-20700000">
        <a:off x="3056948" y="447817"/>
        <a:ext cx="2843871" cy="2030834"/>
      </dsp:txXfrm>
    </dsp:sp>
    <dsp:sp modelId="{EAB6B284-9413-47B5-8D46-5040B690856E}">
      <dsp:nvSpPr>
        <dsp:cNvPr id="0" name=""/>
        <dsp:cNvSpPr/>
      </dsp:nvSpPr>
      <dsp:spPr>
        <a:xfrm>
          <a:off x="7150506" y="1707701"/>
          <a:ext cx="3725575" cy="3725575"/>
        </a:xfrm>
        <a:prstGeom prst="circularArrow">
          <a:avLst>
            <a:gd name="adj1" fmla="val 4687"/>
            <a:gd name="adj2" fmla="val 299029"/>
            <a:gd name="adj3" fmla="val 2537354"/>
            <a:gd name="adj4" fmla="val 15816366"/>
            <a:gd name="adj5" fmla="val 5469"/>
          </a:avLst>
        </a:prstGeom>
        <a:solidFill>
          <a:srgbClr val="CC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B5E61-6614-4DE3-ABCD-722085DB0EE1}">
      <dsp:nvSpPr>
        <dsp:cNvPr id="0" name=""/>
        <dsp:cNvSpPr/>
      </dsp:nvSpPr>
      <dsp:spPr>
        <a:xfrm>
          <a:off x="1918736" y="246884"/>
          <a:ext cx="2706863" cy="270686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CC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478B0-5FB2-4681-B894-0F6A250DC3A7}">
      <dsp:nvSpPr>
        <dsp:cNvPr id="0" name=""/>
        <dsp:cNvSpPr/>
      </dsp:nvSpPr>
      <dsp:spPr>
        <a:xfrm>
          <a:off x="95766" y="2361572"/>
          <a:ext cx="5329172" cy="30598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CC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8539" y="13196143"/>
            <a:ext cx="25706387" cy="91064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7076" y="24071531"/>
            <a:ext cx="21169313" cy="10856468"/>
          </a:xfrm>
        </p:spPr>
        <p:txBody>
          <a:bodyPr/>
          <a:lstStyle>
            <a:lvl1pPr marL="0" indent="0" algn="ctr">
              <a:buNone/>
              <a:defRPr/>
            </a:lvl1pPr>
            <a:lvl2pPr marL="454045" indent="0" algn="ctr">
              <a:buNone/>
              <a:defRPr/>
            </a:lvl2pPr>
            <a:lvl3pPr marL="908091" indent="0" algn="ctr">
              <a:buNone/>
              <a:defRPr/>
            </a:lvl3pPr>
            <a:lvl4pPr marL="1362136" indent="0" algn="ctr">
              <a:buNone/>
              <a:defRPr/>
            </a:lvl4pPr>
            <a:lvl5pPr marL="1816181" indent="0" algn="ctr">
              <a:buNone/>
              <a:defRPr/>
            </a:lvl5pPr>
            <a:lvl6pPr marL="2270227" indent="0" algn="ctr">
              <a:buNone/>
              <a:defRPr/>
            </a:lvl6pPr>
            <a:lvl7pPr marL="2724272" indent="0" algn="ctr">
              <a:buNone/>
              <a:defRPr/>
            </a:lvl7pPr>
            <a:lvl8pPr marL="3178317" indent="0" algn="ctr">
              <a:buNone/>
              <a:defRPr/>
            </a:lvl8pPr>
            <a:lvl9pPr marL="3632363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A5816-CD2F-4858-B556-BF51256075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9D460-1A9B-41F8-A944-7131F5676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6551" y="1701153"/>
            <a:ext cx="6804025" cy="3624603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2888" y="1701153"/>
            <a:ext cx="20261262" cy="3624603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B5DD9-01C8-4648-9CB8-7DE9C2BD6E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DDB4-CBAE-4320-9AD3-AEE9EBB0CC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9" y="27297254"/>
            <a:ext cx="25706387" cy="8436388"/>
          </a:xfrm>
        </p:spPr>
        <p:txBody>
          <a:bodyPr anchor="t"/>
          <a:lstStyle>
            <a:lvl1pPr algn="l">
              <a:defRPr sz="3972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9189" y="18004774"/>
            <a:ext cx="25706387" cy="9292481"/>
          </a:xfrm>
        </p:spPr>
        <p:txBody>
          <a:bodyPr anchor="b"/>
          <a:lstStyle>
            <a:lvl1pPr marL="0" indent="0">
              <a:buNone/>
              <a:defRPr sz="1986"/>
            </a:lvl1pPr>
            <a:lvl2pPr marL="454045" indent="0">
              <a:buNone/>
              <a:defRPr sz="1788"/>
            </a:lvl2pPr>
            <a:lvl3pPr marL="908091" indent="0">
              <a:buNone/>
              <a:defRPr sz="1589"/>
            </a:lvl3pPr>
            <a:lvl4pPr marL="1362136" indent="0">
              <a:buNone/>
              <a:defRPr sz="1390"/>
            </a:lvl4pPr>
            <a:lvl5pPr marL="1816181" indent="0">
              <a:buNone/>
              <a:defRPr sz="1390"/>
            </a:lvl5pPr>
            <a:lvl6pPr marL="2270227" indent="0">
              <a:buNone/>
              <a:defRPr sz="1390"/>
            </a:lvl6pPr>
            <a:lvl7pPr marL="2724272" indent="0">
              <a:buNone/>
              <a:defRPr sz="1390"/>
            </a:lvl7pPr>
            <a:lvl8pPr marL="3178317" indent="0">
              <a:buNone/>
              <a:defRPr sz="1390"/>
            </a:lvl8pPr>
            <a:lvl9pPr marL="3632363" indent="0">
              <a:buNone/>
              <a:defRPr sz="139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93A8C-D85F-4F19-9074-36C42A5B3C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2888" y="9912086"/>
            <a:ext cx="13531850" cy="28035103"/>
          </a:xfrm>
        </p:spPr>
        <p:txBody>
          <a:bodyPr/>
          <a:lstStyle>
            <a:lvl1pPr>
              <a:defRPr sz="2781"/>
            </a:lvl1pPr>
            <a:lvl2pPr>
              <a:defRPr sz="2383"/>
            </a:lvl2pPr>
            <a:lvl3pPr>
              <a:defRPr sz="1986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97139" y="9912086"/>
            <a:ext cx="13533437" cy="28035103"/>
          </a:xfrm>
        </p:spPr>
        <p:txBody>
          <a:bodyPr/>
          <a:lstStyle>
            <a:lvl1pPr>
              <a:defRPr sz="2781"/>
            </a:lvl1pPr>
            <a:lvl2pPr>
              <a:defRPr sz="2383"/>
            </a:lvl2pPr>
            <a:lvl3pPr>
              <a:defRPr sz="1986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F5D63-DD12-4CFB-9377-84A1C59C25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889" y="9508476"/>
            <a:ext cx="13361987" cy="3963573"/>
          </a:xfrm>
        </p:spPr>
        <p:txBody>
          <a:bodyPr anchor="b"/>
          <a:lstStyle>
            <a:lvl1pPr marL="0" indent="0">
              <a:buNone/>
              <a:defRPr sz="2383" b="1"/>
            </a:lvl1pPr>
            <a:lvl2pPr marL="454045" indent="0">
              <a:buNone/>
              <a:defRPr sz="1986" b="1"/>
            </a:lvl2pPr>
            <a:lvl3pPr marL="908091" indent="0">
              <a:buNone/>
              <a:defRPr sz="1788" b="1"/>
            </a:lvl3pPr>
            <a:lvl4pPr marL="1362136" indent="0">
              <a:buNone/>
              <a:defRPr sz="1589" b="1"/>
            </a:lvl4pPr>
            <a:lvl5pPr marL="1816181" indent="0">
              <a:buNone/>
              <a:defRPr sz="1589" b="1"/>
            </a:lvl5pPr>
            <a:lvl6pPr marL="2270227" indent="0">
              <a:buNone/>
              <a:defRPr sz="1589" b="1"/>
            </a:lvl6pPr>
            <a:lvl7pPr marL="2724272" indent="0">
              <a:buNone/>
              <a:defRPr sz="1589" b="1"/>
            </a:lvl7pPr>
            <a:lvl8pPr marL="3178317" indent="0">
              <a:buNone/>
              <a:defRPr sz="1589" b="1"/>
            </a:lvl8pPr>
            <a:lvl9pPr marL="3632363" indent="0">
              <a:buNone/>
              <a:defRPr sz="158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2889" y="13472048"/>
            <a:ext cx="13361987" cy="24475140"/>
          </a:xfrm>
        </p:spPr>
        <p:txBody>
          <a:bodyPr/>
          <a:lstStyle>
            <a:lvl1pPr>
              <a:defRPr sz="2383"/>
            </a:lvl1pPr>
            <a:lvl2pPr>
              <a:defRPr sz="1986"/>
            </a:lvl2pPr>
            <a:lvl3pPr>
              <a:defRPr sz="1788"/>
            </a:lvl3pPr>
            <a:lvl4pPr>
              <a:defRPr sz="1589"/>
            </a:lvl4pPr>
            <a:lvl5pPr>
              <a:defRPr sz="1589"/>
            </a:lvl5pPr>
            <a:lvl6pPr>
              <a:defRPr sz="1589"/>
            </a:lvl6pPr>
            <a:lvl7pPr>
              <a:defRPr sz="1589"/>
            </a:lvl7pPr>
            <a:lvl8pPr>
              <a:defRPr sz="1589"/>
            </a:lvl8pPr>
            <a:lvl9pPr>
              <a:defRPr sz="15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3825" y="9508476"/>
            <a:ext cx="13366750" cy="3963573"/>
          </a:xfrm>
        </p:spPr>
        <p:txBody>
          <a:bodyPr anchor="b"/>
          <a:lstStyle>
            <a:lvl1pPr marL="0" indent="0">
              <a:buNone/>
              <a:defRPr sz="2383" b="1"/>
            </a:lvl1pPr>
            <a:lvl2pPr marL="454045" indent="0">
              <a:buNone/>
              <a:defRPr sz="1986" b="1"/>
            </a:lvl2pPr>
            <a:lvl3pPr marL="908091" indent="0">
              <a:buNone/>
              <a:defRPr sz="1788" b="1"/>
            </a:lvl3pPr>
            <a:lvl4pPr marL="1362136" indent="0">
              <a:buNone/>
              <a:defRPr sz="1589" b="1"/>
            </a:lvl4pPr>
            <a:lvl5pPr marL="1816181" indent="0">
              <a:buNone/>
              <a:defRPr sz="1589" b="1"/>
            </a:lvl5pPr>
            <a:lvl6pPr marL="2270227" indent="0">
              <a:buNone/>
              <a:defRPr sz="1589" b="1"/>
            </a:lvl6pPr>
            <a:lvl7pPr marL="2724272" indent="0">
              <a:buNone/>
              <a:defRPr sz="1589" b="1"/>
            </a:lvl7pPr>
            <a:lvl8pPr marL="3178317" indent="0">
              <a:buNone/>
              <a:defRPr sz="1589" b="1"/>
            </a:lvl8pPr>
            <a:lvl9pPr marL="3632363" indent="0">
              <a:buNone/>
              <a:defRPr sz="158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3825" y="13472048"/>
            <a:ext cx="13366750" cy="24475140"/>
          </a:xfrm>
        </p:spPr>
        <p:txBody>
          <a:bodyPr/>
          <a:lstStyle>
            <a:lvl1pPr>
              <a:defRPr sz="2383"/>
            </a:lvl1pPr>
            <a:lvl2pPr>
              <a:defRPr sz="1986"/>
            </a:lvl2pPr>
            <a:lvl3pPr>
              <a:defRPr sz="1788"/>
            </a:lvl3pPr>
            <a:lvl4pPr>
              <a:defRPr sz="1589"/>
            </a:lvl4pPr>
            <a:lvl5pPr>
              <a:defRPr sz="1589"/>
            </a:lvl5pPr>
            <a:lvl6pPr>
              <a:defRPr sz="1589"/>
            </a:lvl6pPr>
            <a:lvl7pPr>
              <a:defRPr sz="1589"/>
            </a:lvl7pPr>
            <a:lvl8pPr>
              <a:defRPr sz="1589"/>
            </a:lvl8pPr>
            <a:lvl9pPr>
              <a:defRPr sz="15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CD9DE-7D3F-46E6-A78C-1E251A4AB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29C9-5F3E-4B42-BE2D-E718DD3E15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E5B9-3C29-47BC-82DB-4F69F1D210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2888" y="1691693"/>
            <a:ext cx="9948862" cy="7197179"/>
          </a:xfrm>
        </p:spPr>
        <p:txBody>
          <a:bodyPr anchor="b"/>
          <a:lstStyle>
            <a:lvl1pPr algn="l">
              <a:defRPr sz="1986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3701" y="1691692"/>
            <a:ext cx="16906875" cy="36255496"/>
          </a:xfrm>
        </p:spPr>
        <p:txBody>
          <a:bodyPr/>
          <a:lstStyle>
            <a:lvl1pPr>
              <a:defRPr sz="3178"/>
            </a:lvl1pPr>
            <a:lvl2pPr>
              <a:defRPr sz="2781"/>
            </a:lvl2pPr>
            <a:lvl3pPr>
              <a:defRPr sz="2383"/>
            </a:lvl3pPr>
            <a:lvl4pPr>
              <a:defRPr sz="1986"/>
            </a:lvl4pPr>
            <a:lvl5pPr>
              <a:defRPr sz="1986"/>
            </a:lvl5pPr>
            <a:lvl6pPr>
              <a:defRPr sz="1986"/>
            </a:lvl6pPr>
            <a:lvl7pPr>
              <a:defRPr sz="1986"/>
            </a:lvl7pPr>
            <a:lvl8pPr>
              <a:defRPr sz="1986"/>
            </a:lvl8pPr>
            <a:lvl9pPr>
              <a:defRPr sz="198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2888" y="8888872"/>
            <a:ext cx="9948862" cy="29058317"/>
          </a:xfrm>
        </p:spPr>
        <p:txBody>
          <a:bodyPr/>
          <a:lstStyle>
            <a:lvl1pPr marL="0" indent="0">
              <a:buNone/>
              <a:defRPr sz="1390"/>
            </a:lvl1pPr>
            <a:lvl2pPr marL="454045" indent="0">
              <a:buNone/>
              <a:defRPr sz="1192"/>
            </a:lvl2pPr>
            <a:lvl3pPr marL="908091" indent="0">
              <a:buNone/>
              <a:defRPr sz="993"/>
            </a:lvl3pPr>
            <a:lvl4pPr marL="1362136" indent="0">
              <a:buNone/>
              <a:defRPr sz="894"/>
            </a:lvl4pPr>
            <a:lvl5pPr marL="1816181" indent="0">
              <a:buNone/>
              <a:defRPr sz="894"/>
            </a:lvl5pPr>
            <a:lvl6pPr marL="2270227" indent="0">
              <a:buNone/>
              <a:defRPr sz="894"/>
            </a:lvl6pPr>
            <a:lvl7pPr marL="2724272" indent="0">
              <a:buNone/>
              <a:defRPr sz="894"/>
            </a:lvl7pPr>
            <a:lvl8pPr marL="3178317" indent="0">
              <a:buNone/>
              <a:defRPr sz="894"/>
            </a:lvl8pPr>
            <a:lvl9pPr marL="3632363" indent="0">
              <a:buNone/>
              <a:defRPr sz="89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934C9-5C5E-41A6-AA9E-416F7E1B8E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7726" y="29736255"/>
            <a:ext cx="18146713" cy="3509512"/>
          </a:xfrm>
        </p:spPr>
        <p:txBody>
          <a:bodyPr anchor="b"/>
          <a:lstStyle>
            <a:lvl1pPr algn="l">
              <a:defRPr sz="1986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7726" y="3794877"/>
            <a:ext cx="18146713" cy="25488893"/>
          </a:xfrm>
        </p:spPr>
        <p:txBody>
          <a:bodyPr/>
          <a:lstStyle>
            <a:lvl1pPr marL="0" indent="0">
              <a:buNone/>
              <a:defRPr sz="3178"/>
            </a:lvl1pPr>
            <a:lvl2pPr marL="454045" indent="0">
              <a:buNone/>
              <a:defRPr sz="2781"/>
            </a:lvl2pPr>
            <a:lvl3pPr marL="908091" indent="0">
              <a:buNone/>
              <a:defRPr sz="2383"/>
            </a:lvl3pPr>
            <a:lvl4pPr marL="1362136" indent="0">
              <a:buNone/>
              <a:defRPr sz="1986"/>
            </a:lvl4pPr>
            <a:lvl5pPr marL="1816181" indent="0">
              <a:buNone/>
              <a:defRPr sz="1986"/>
            </a:lvl5pPr>
            <a:lvl6pPr marL="2270227" indent="0">
              <a:buNone/>
              <a:defRPr sz="1986"/>
            </a:lvl6pPr>
            <a:lvl7pPr marL="2724272" indent="0">
              <a:buNone/>
              <a:defRPr sz="1986"/>
            </a:lvl7pPr>
            <a:lvl8pPr marL="3178317" indent="0">
              <a:buNone/>
              <a:defRPr sz="1986"/>
            </a:lvl8pPr>
            <a:lvl9pPr marL="3632363" indent="0">
              <a:buNone/>
              <a:defRPr sz="1986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7726" y="33245767"/>
            <a:ext cx="18146713" cy="4986786"/>
          </a:xfrm>
        </p:spPr>
        <p:txBody>
          <a:bodyPr/>
          <a:lstStyle>
            <a:lvl1pPr marL="0" indent="0">
              <a:buNone/>
              <a:defRPr sz="1390"/>
            </a:lvl1pPr>
            <a:lvl2pPr marL="454045" indent="0">
              <a:buNone/>
              <a:defRPr sz="1192"/>
            </a:lvl2pPr>
            <a:lvl3pPr marL="908091" indent="0">
              <a:buNone/>
              <a:defRPr sz="993"/>
            </a:lvl3pPr>
            <a:lvl4pPr marL="1362136" indent="0">
              <a:buNone/>
              <a:defRPr sz="894"/>
            </a:lvl4pPr>
            <a:lvl5pPr marL="1816181" indent="0">
              <a:buNone/>
              <a:defRPr sz="894"/>
            </a:lvl5pPr>
            <a:lvl6pPr marL="2270227" indent="0">
              <a:buNone/>
              <a:defRPr sz="894"/>
            </a:lvl6pPr>
            <a:lvl7pPr marL="2724272" indent="0">
              <a:buNone/>
              <a:defRPr sz="894"/>
            </a:lvl7pPr>
            <a:lvl8pPr marL="3178317" indent="0">
              <a:buNone/>
              <a:defRPr sz="894"/>
            </a:lvl8pPr>
            <a:lvl9pPr marL="3632363" indent="0">
              <a:buNone/>
              <a:defRPr sz="89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532BF-80FF-47D2-A583-DC3439DA9D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FF">
                <a:alpha val="46000"/>
              </a:srgbClr>
            </a:gs>
            <a:gs pos="29000">
              <a:srgbClr val="00FFFF">
                <a:lumMod val="33000"/>
                <a:lumOff val="67000"/>
                <a:alpha val="21000"/>
              </a:srgbClr>
            </a:gs>
            <a:gs pos="59000">
              <a:srgbClr val="00FFFF">
                <a:alpha val="17000"/>
                <a:lumMod val="39000"/>
                <a:lumOff val="61000"/>
              </a:srgbClr>
            </a:gs>
            <a:gs pos="85000">
              <a:srgbClr val="00FFFF">
                <a:lumMod val="25000"/>
                <a:lumOff val="75000"/>
                <a:alpha val="14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9" y="1701152"/>
            <a:ext cx="27217687" cy="70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32" tIns="208616" rIns="417232" bIns="208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9" y="9912086"/>
            <a:ext cx="27217687" cy="280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32" tIns="208616" rIns="417232" bIns="208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9" y="38685037"/>
            <a:ext cx="7056437" cy="294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32" tIns="208616" rIns="417232" bIns="20861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356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039" y="38685037"/>
            <a:ext cx="9577387" cy="294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32" tIns="208616" rIns="417232" bIns="2086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6356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4139" y="38685037"/>
            <a:ext cx="7056437" cy="294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32" tIns="208616" rIns="417232" bIns="2086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356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AAD95CD-085A-4A48-84B8-F88579BC9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43164" rtl="0" eaLnBrk="0" fontAlgn="base" latinLnBrk="1" hangingPunct="0">
        <a:spcBef>
          <a:spcPct val="0"/>
        </a:spcBef>
        <a:spcAft>
          <a:spcPct val="0"/>
        </a:spcAft>
        <a:defRPr kumimoji="1" sz="19961">
          <a:solidFill>
            <a:schemeClr val="tx2"/>
          </a:solidFill>
          <a:latin typeface="+mj-lt"/>
          <a:ea typeface="+mj-ea"/>
          <a:cs typeface="+mj-cs"/>
        </a:defRPr>
      </a:lvl1pPr>
      <a:lvl2pPr algn="ctr" defTabSz="4143164" rtl="0" eaLnBrk="0" fontAlgn="base" latinLnBrk="1" hangingPunct="0">
        <a:spcBef>
          <a:spcPct val="0"/>
        </a:spcBef>
        <a:spcAft>
          <a:spcPct val="0"/>
        </a:spcAft>
        <a:defRPr kumimoji="1" sz="1996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143164" rtl="0" eaLnBrk="0" fontAlgn="base" latinLnBrk="1" hangingPunct="0">
        <a:spcBef>
          <a:spcPct val="0"/>
        </a:spcBef>
        <a:spcAft>
          <a:spcPct val="0"/>
        </a:spcAft>
        <a:defRPr kumimoji="1" sz="1996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143164" rtl="0" eaLnBrk="0" fontAlgn="base" latinLnBrk="1" hangingPunct="0">
        <a:spcBef>
          <a:spcPct val="0"/>
        </a:spcBef>
        <a:spcAft>
          <a:spcPct val="0"/>
        </a:spcAft>
        <a:defRPr kumimoji="1" sz="1996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143164" rtl="0" eaLnBrk="0" fontAlgn="base" latinLnBrk="1" hangingPunct="0">
        <a:spcBef>
          <a:spcPct val="0"/>
        </a:spcBef>
        <a:spcAft>
          <a:spcPct val="0"/>
        </a:spcAft>
        <a:defRPr kumimoji="1" sz="1996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4045" algn="ctr" defTabSz="4143164" rtl="0" fontAlgn="base" latinLnBrk="1">
        <a:spcBef>
          <a:spcPct val="0"/>
        </a:spcBef>
        <a:spcAft>
          <a:spcPct val="0"/>
        </a:spcAft>
        <a:defRPr kumimoji="1" sz="1996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08091" algn="ctr" defTabSz="4143164" rtl="0" fontAlgn="base" latinLnBrk="1">
        <a:spcBef>
          <a:spcPct val="0"/>
        </a:spcBef>
        <a:spcAft>
          <a:spcPct val="0"/>
        </a:spcAft>
        <a:defRPr kumimoji="1" sz="1996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62136" algn="ctr" defTabSz="4143164" rtl="0" fontAlgn="base" latinLnBrk="1">
        <a:spcBef>
          <a:spcPct val="0"/>
        </a:spcBef>
        <a:spcAft>
          <a:spcPct val="0"/>
        </a:spcAft>
        <a:defRPr kumimoji="1" sz="1996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16181" algn="ctr" defTabSz="4143164" rtl="0" fontAlgn="base" latinLnBrk="1">
        <a:spcBef>
          <a:spcPct val="0"/>
        </a:spcBef>
        <a:spcAft>
          <a:spcPct val="0"/>
        </a:spcAft>
        <a:defRPr kumimoji="1" sz="1996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554475" indent="-1554475" algn="l" defTabSz="414316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499">
          <a:solidFill>
            <a:schemeClr val="tx1"/>
          </a:solidFill>
          <a:latin typeface="+mn-lt"/>
          <a:ea typeface="+mn-ea"/>
          <a:cs typeface="+mn-cs"/>
        </a:defRPr>
      </a:lvl1pPr>
      <a:lvl2pPr marL="3365927" indent="-1294345" algn="l" defTabSz="414316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712">
          <a:solidFill>
            <a:schemeClr val="tx1"/>
          </a:solidFill>
          <a:latin typeface="+mn-lt"/>
          <a:ea typeface="+mn-ea"/>
        </a:defRPr>
      </a:lvl2pPr>
      <a:lvl3pPr marL="5178955" indent="-1035791" algn="l" defTabSz="414316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924">
          <a:solidFill>
            <a:schemeClr val="tx1"/>
          </a:solidFill>
          <a:latin typeface="+mn-lt"/>
          <a:ea typeface="+mn-ea"/>
        </a:defRPr>
      </a:lvl3pPr>
      <a:lvl4pPr marL="7250537" indent="-1035791" algn="l" defTabSz="414316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37">
          <a:solidFill>
            <a:schemeClr val="tx1"/>
          </a:solidFill>
          <a:latin typeface="+mn-lt"/>
          <a:ea typeface="+mn-ea"/>
        </a:defRPr>
      </a:lvl4pPr>
      <a:lvl5pPr marL="9323695" indent="-1037367" algn="l" defTabSz="4143164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37">
          <a:solidFill>
            <a:schemeClr val="tx1"/>
          </a:solidFill>
          <a:latin typeface="+mn-lt"/>
          <a:ea typeface="+mn-ea"/>
        </a:defRPr>
      </a:lvl5pPr>
      <a:lvl6pPr marL="9777740" indent="-1037367" algn="l" defTabSz="4143164" rtl="0" fontAlgn="base" latinLnBrk="1">
        <a:spcBef>
          <a:spcPct val="20000"/>
        </a:spcBef>
        <a:spcAft>
          <a:spcPct val="0"/>
        </a:spcAft>
        <a:buChar char="»"/>
        <a:defRPr kumimoji="1" sz="9037">
          <a:solidFill>
            <a:schemeClr val="tx1"/>
          </a:solidFill>
          <a:latin typeface="+mn-lt"/>
          <a:ea typeface="+mn-ea"/>
        </a:defRPr>
      </a:lvl6pPr>
      <a:lvl7pPr marL="10231785" indent="-1037367" algn="l" defTabSz="4143164" rtl="0" fontAlgn="base" latinLnBrk="1">
        <a:spcBef>
          <a:spcPct val="20000"/>
        </a:spcBef>
        <a:spcAft>
          <a:spcPct val="0"/>
        </a:spcAft>
        <a:buChar char="»"/>
        <a:defRPr kumimoji="1" sz="9037">
          <a:solidFill>
            <a:schemeClr val="tx1"/>
          </a:solidFill>
          <a:latin typeface="+mn-lt"/>
          <a:ea typeface="+mn-ea"/>
        </a:defRPr>
      </a:lvl7pPr>
      <a:lvl8pPr marL="10685830" indent="-1037367" algn="l" defTabSz="4143164" rtl="0" fontAlgn="base" latinLnBrk="1">
        <a:spcBef>
          <a:spcPct val="20000"/>
        </a:spcBef>
        <a:spcAft>
          <a:spcPct val="0"/>
        </a:spcAft>
        <a:buChar char="»"/>
        <a:defRPr kumimoji="1" sz="9037">
          <a:solidFill>
            <a:schemeClr val="tx1"/>
          </a:solidFill>
          <a:latin typeface="+mn-lt"/>
          <a:ea typeface="+mn-ea"/>
        </a:defRPr>
      </a:lvl8pPr>
      <a:lvl9pPr marL="11139876" indent="-1037367" algn="l" defTabSz="4143164" rtl="0" fontAlgn="base" latinLnBrk="1">
        <a:spcBef>
          <a:spcPct val="20000"/>
        </a:spcBef>
        <a:spcAft>
          <a:spcPct val="0"/>
        </a:spcAft>
        <a:buChar char="»"/>
        <a:defRPr kumimoji="1" sz="903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08091" rtl="0" eaLnBrk="1" latinLnBrk="1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045" algn="l" defTabSz="908091" rtl="0" eaLnBrk="1" latinLnBrk="1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091" algn="l" defTabSz="908091" rtl="0" eaLnBrk="1" latinLnBrk="1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136" algn="l" defTabSz="908091" rtl="0" eaLnBrk="1" latinLnBrk="1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6181" algn="l" defTabSz="908091" rtl="0" eaLnBrk="1" latinLnBrk="1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0227" algn="l" defTabSz="908091" rtl="0" eaLnBrk="1" latinLnBrk="1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4272" algn="l" defTabSz="908091" rtl="0" eaLnBrk="1" latinLnBrk="1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8317" algn="l" defTabSz="908091" rtl="0" eaLnBrk="1" latinLnBrk="1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2363" algn="l" defTabSz="908091" rtl="0" eaLnBrk="1" latinLnBrk="1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microsoft.com/office/2007/relationships/diagramDrawing" Target="../diagrams/drawing1.xml"/><Relationship Id="rId18" Type="http://schemas.openxmlformats.org/officeDocument/2006/relationships/image" Target="../media/image10.emf"/><Relationship Id="rId26" Type="http://schemas.openxmlformats.org/officeDocument/2006/relationships/image" Target="../media/image17.emf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9.png"/><Relationship Id="rId25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hyperlink" Target="http://sherrytowers.com/wp-content/uploads/2013/12/sir_simple_neiu.png" TargetMode="External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.xml"/><Relationship Id="rId24" Type="http://schemas.openxmlformats.org/officeDocument/2006/relationships/image" Target="../media/image15.emf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4.png"/><Relationship Id="rId28" Type="http://schemas.openxmlformats.org/officeDocument/2006/relationships/hyperlink" Target="http://www.mers.go.kr/mers/html/jsp/main.jsp" TargetMode="External"/><Relationship Id="rId10" Type="http://schemas.openxmlformats.org/officeDocument/2006/relationships/diagramLayout" Target="../diagrams/layout1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diagramData" Target="../diagrams/data1.xml"/><Relationship Id="rId22" Type="http://schemas.openxmlformats.org/officeDocument/2006/relationships/image" Target="../media/image12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732"/>
          <p:cNvSpPr>
            <a:spLocks noChangeArrowheads="1"/>
          </p:cNvSpPr>
          <p:nvPr/>
        </p:nvSpPr>
        <p:spPr bwMode="auto">
          <a:xfrm>
            <a:off x="15622302" y="39118601"/>
            <a:ext cx="13872504" cy="1832795"/>
          </a:xfrm>
          <a:prstGeom prst="roundRect">
            <a:avLst>
              <a:gd name="adj" fmla="val 23296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 sz="278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4" name="AutoShape 732"/>
          <p:cNvSpPr>
            <a:spLocks noChangeArrowheads="1"/>
          </p:cNvSpPr>
          <p:nvPr/>
        </p:nvSpPr>
        <p:spPr bwMode="auto">
          <a:xfrm>
            <a:off x="675211" y="27792684"/>
            <a:ext cx="14353367" cy="13158712"/>
          </a:xfrm>
          <a:prstGeom prst="roundRect">
            <a:avLst>
              <a:gd name="adj" fmla="val 1106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 sz="278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734" descr="icon2"/>
          <p:cNvPicPr>
            <a:picLocks noChangeAspect="1" noChangeArrowheads="1"/>
          </p:cNvPicPr>
          <p:nvPr/>
        </p:nvPicPr>
        <p:blipFill>
          <a:blip r:embed="rId2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408464" y="27474211"/>
            <a:ext cx="3752308" cy="8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320" descr="icon2"/>
          <p:cNvPicPr>
            <a:picLocks noChangeAspect="1" noChangeArrowheads="1"/>
          </p:cNvPicPr>
          <p:nvPr/>
        </p:nvPicPr>
        <p:blipFill>
          <a:blip r:embed="rId3" cstate="print">
            <a:lum bright="100000" contrast="-100000"/>
            <a:grayscl/>
          </a:blip>
          <a:srcRect/>
          <a:stretch>
            <a:fillRect/>
          </a:stretch>
        </p:blipFill>
        <p:spPr bwMode="auto">
          <a:xfrm>
            <a:off x="432099" y="811950"/>
            <a:ext cx="29277272" cy="3968302"/>
          </a:xfrm>
          <a:prstGeom prst="rect">
            <a:avLst/>
          </a:prstGeom>
          <a:solidFill>
            <a:srgbClr val="DDFFFF">
              <a:alpha val="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18" name="Text Box 16"/>
          <p:cNvSpPr txBox="1">
            <a:spLocks noChangeArrowheads="1"/>
          </p:cNvSpPr>
          <p:nvPr/>
        </p:nvSpPr>
        <p:spPr bwMode="auto">
          <a:xfrm>
            <a:off x="931543" y="2013319"/>
            <a:ext cx="28533308" cy="109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6554" b="1" dirty="0" smtClean="0">
                <a:latin typeface="맑은 고딕" pitchFamily="50" charset="-127"/>
                <a:ea typeface="맑은 고딕" pitchFamily="50" charset="-127"/>
              </a:rPr>
              <a:t>최적화된 </a:t>
            </a:r>
            <a:r>
              <a:rPr lang="ko-KR" altLang="en-US" sz="6554" b="1" dirty="0" err="1" smtClean="0">
                <a:latin typeface="맑은 고딕" pitchFamily="50" charset="-127"/>
                <a:ea typeface="맑은 고딕" pitchFamily="50" charset="-127"/>
              </a:rPr>
              <a:t>메르스</a:t>
            </a:r>
            <a:r>
              <a:rPr lang="en-US" altLang="ko-KR" sz="6554" b="1" dirty="0" smtClean="0">
                <a:latin typeface="맑은 고딕" pitchFamily="50" charset="-127"/>
                <a:ea typeface="맑은 고딕" pitchFamily="50" charset="-127"/>
              </a:rPr>
              <a:t>(MERS-</a:t>
            </a:r>
            <a:r>
              <a:rPr lang="en-US" altLang="ko-KR" sz="6554" b="1" dirty="0" err="1" smtClean="0">
                <a:latin typeface="맑은 고딕" pitchFamily="50" charset="-127"/>
                <a:ea typeface="맑은 고딕" pitchFamily="50" charset="-127"/>
              </a:rPr>
              <a:t>CoV</a:t>
            </a:r>
            <a:r>
              <a:rPr lang="en-US" altLang="ko-KR" sz="6554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6554" b="1" dirty="0" smtClean="0">
                <a:latin typeface="맑은 고딕" pitchFamily="50" charset="-127"/>
                <a:ea typeface="맑은 고딕" pitchFamily="50" charset="-127"/>
              </a:rPr>
              <a:t>전염병 확산 모델링 및 시뮬레이션</a:t>
            </a:r>
            <a:endParaRPr lang="ko-KR" altLang="en-US" sz="6554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9" name="Text Box 17"/>
          <p:cNvSpPr txBox="1">
            <a:spLocks noChangeArrowheads="1"/>
          </p:cNvSpPr>
          <p:nvPr/>
        </p:nvSpPr>
        <p:spPr bwMode="auto">
          <a:xfrm>
            <a:off x="1002489" y="3935193"/>
            <a:ext cx="28227448" cy="70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지도교수 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3972" b="1" dirty="0" smtClean="0">
                <a:latin typeface="맑은 고딕" pitchFamily="50" charset="-127"/>
                <a:ea typeface="맑은 고딕" pitchFamily="50" charset="-127"/>
              </a:rPr>
              <a:t>김준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석</a:t>
            </a:r>
            <a:r>
              <a:rPr lang="en-US" altLang="ko-KR" sz="3972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교수님  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지도교사 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3972" b="1" dirty="0" smtClean="0">
                <a:latin typeface="맑은 고딕" pitchFamily="50" charset="-127"/>
                <a:ea typeface="맑은 고딕" pitchFamily="50" charset="-127"/>
              </a:rPr>
              <a:t>박지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sz="3972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참여 학생 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3972" b="1" dirty="0" smtClean="0">
                <a:latin typeface="맑은 고딕" pitchFamily="50" charset="-127"/>
                <a:ea typeface="맑은 고딕" pitchFamily="50" charset="-127"/>
              </a:rPr>
              <a:t>이수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en-US" altLang="ko-KR" sz="3972" b="1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학년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3972" b="1" dirty="0" smtClean="0">
                <a:latin typeface="맑은 고딕" pitchFamily="50" charset="-127"/>
                <a:ea typeface="맑은 고딕" pitchFamily="50" charset="-127"/>
              </a:rPr>
              <a:t>최가은</a:t>
            </a:r>
            <a:r>
              <a:rPr lang="en-US" altLang="ko-KR" sz="3972" b="1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학년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3972" b="1" dirty="0" smtClean="0">
                <a:latin typeface="맑은 고딕" pitchFamily="50" charset="-127"/>
                <a:ea typeface="맑은 고딕" pitchFamily="50" charset="-127"/>
              </a:rPr>
              <a:t>최승현 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학년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3972" b="1" dirty="0" smtClean="0">
                <a:latin typeface="맑은 고딕" pitchFamily="50" charset="-127"/>
                <a:ea typeface="맑은 고딕" pitchFamily="50" charset="-127"/>
              </a:rPr>
              <a:t>송재은</a:t>
            </a:r>
            <a:r>
              <a:rPr lang="en-US" altLang="ko-KR" sz="3972" b="1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학년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13321" name="Picture 327" descr="icon2"/>
          <p:cNvPicPr>
            <a:picLocks noChangeAspect="1" noChangeArrowheads="1"/>
          </p:cNvPicPr>
          <p:nvPr/>
        </p:nvPicPr>
        <p:blipFill>
          <a:blip r:embed="rId2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59932" y="10479662"/>
            <a:ext cx="3752308" cy="8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AutoShape 18"/>
          <p:cNvSpPr>
            <a:spLocks noChangeArrowheads="1"/>
          </p:cNvSpPr>
          <p:nvPr/>
        </p:nvSpPr>
        <p:spPr bwMode="auto">
          <a:xfrm>
            <a:off x="676134" y="10889579"/>
            <a:ext cx="14353367" cy="16111018"/>
          </a:xfrm>
          <a:prstGeom prst="roundRect">
            <a:avLst>
              <a:gd name="adj" fmla="val 8796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t" anchorCtr="0"/>
          <a:lstStyle/>
          <a:p>
            <a:r>
              <a:rPr lang="en-US" altLang="ko-KR" sz="3600" b="1" dirty="0">
                <a:latin typeface="맑은 고딕" pitchFamily="50" charset="-127"/>
                <a:ea typeface="맑은 고딕" pitchFamily="50" charset="-127"/>
              </a:rPr>
              <a:t>1. SIR</a:t>
            </a:r>
            <a:r>
              <a:rPr lang="ko-KR" altLang="en-US" sz="3600" b="1" dirty="0">
                <a:latin typeface="맑은 고딕" pitchFamily="50" charset="-127"/>
                <a:ea typeface="맑은 고딕" pitchFamily="50" charset="-127"/>
              </a:rPr>
              <a:t>모델</a:t>
            </a:r>
          </a:p>
          <a:p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SIR, SEIR, SIS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등 여러 가지 전염병 확산 모델 중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SIR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모델은 가장 기본적이고 보편적인 모델이다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 SIR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모델은 의사 겸 전염병학자인 </a:t>
            </a:r>
            <a:r>
              <a:rPr lang="ko-KR" altLang="en-US" sz="3200" dirty="0" err="1">
                <a:latin typeface="맑은 고딕" pitchFamily="50" charset="-127"/>
                <a:ea typeface="맑은 고딕" pitchFamily="50" charset="-127"/>
              </a:rPr>
              <a:t>앤더스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err="1">
                <a:latin typeface="맑은 고딕" pitchFamily="50" charset="-127"/>
                <a:ea typeface="맑은 고딕" pitchFamily="50" charset="-127"/>
              </a:rPr>
              <a:t>맥켄드릭과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수학자 </a:t>
            </a:r>
            <a:r>
              <a:rPr lang="ko-KR" altLang="en-US" sz="3200" dirty="0" err="1">
                <a:latin typeface="맑은 고딕" pitchFamily="50" charset="-127"/>
                <a:ea typeface="맑은 고딕" pitchFamily="50" charset="-127"/>
              </a:rPr>
              <a:t>윌리엄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err="1">
                <a:latin typeface="맑은 고딕" pitchFamily="50" charset="-127"/>
                <a:ea typeface="맑은 고딕" pitchFamily="50" charset="-127"/>
              </a:rPr>
              <a:t>커맥에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의해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1927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년 가장 체계적인 수식으로 처음 정리되었다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이 모델에서는 전체 인구를 전염병에 걸릴 가능성이 있는 집단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(S: Susceptible),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병에 이미 감염된 집단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(I: Infected),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병이 다 낫거나 사망한 집단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(R: Removed/Recovered)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으로 나눠서 시간에 따라 세 집단에 속하는 사람 수가 변하는 것을 보여준다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22" name="Picture 328" descr="ico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604" y="10388219"/>
            <a:ext cx="1051593" cy="105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 Box 329"/>
          <p:cNvSpPr txBox="1">
            <a:spLocks noChangeArrowheads="1"/>
          </p:cNvSpPr>
          <p:nvPr/>
        </p:nvSpPr>
        <p:spPr bwMode="auto">
          <a:xfrm>
            <a:off x="1962639" y="10571105"/>
            <a:ext cx="3145317" cy="63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575" b="1" dirty="0">
                <a:latin typeface="맑은 고딕" pitchFamily="50" charset="-127"/>
                <a:ea typeface="맑은 고딕" pitchFamily="50" charset="-127"/>
              </a:rPr>
              <a:t>이론적 배경</a:t>
            </a:r>
            <a:endParaRPr lang="en-US" altLang="ko-KR" sz="3575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25" name="Picture 321" descr="icon2"/>
          <p:cNvPicPr>
            <a:picLocks noChangeAspect="1" noChangeArrowheads="1"/>
          </p:cNvPicPr>
          <p:nvPr/>
        </p:nvPicPr>
        <p:blipFill>
          <a:blip r:embed="rId2" cstate="print">
            <a:lum bright="58000" contrast="-100000"/>
          </a:blip>
          <a:srcRect/>
          <a:stretch>
            <a:fillRect/>
          </a:stretch>
        </p:blipFill>
        <p:spPr bwMode="auto">
          <a:xfrm>
            <a:off x="1533804" y="5436117"/>
            <a:ext cx="3752308" cy="8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322" descr="ico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080" y="5292647"/>
            <a:ext cx="1051593" cy="105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Text Box 323"/>
          <p:cNvSpPr txBox="1">
            <a:spLocks noChangeArrowheads="1"/>
          </p:cNvSpPr>
          <p:nvPr/>
        </p:nvSpPr>
        <p:spPr bwMode="auto">
          <a:xfrm>
            <a:off x="1891692" y="5513371"/>
            <a:ext cx="3145318" cy="63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575" b="1" dirty="0">
                <a:latin typeface="맑은 고딕" pitchFamily="50" charset="-127"/>
                <a:ea typeface="맑은 고딕" pitchFamily="50" charset="-127"/>
              </a:rPr>
              <a:t>연구 동기</a:t>
            </a:r>
            <a:endParaRPr lang="en-US" altLang="ko-KR" sz="3575" b="1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8" name="AutoShape 286"/>
              <p:cNvSpPr>
                <a:spLocks noChangeArrowheads="1"/>
              </p:cNvSpPr>
              <p:nvPr/>
            </p:nvSpPr>
            <p:spPr bwMode="auto">
              <a:xfrm>
                <a:off x="15546626" y="5864953"/>
                <a:ext cx="13948180" cy="5434541"/>
              </a:xfrm>
              <a:prstGeom prst="roundRect">
                <a:avLst>
                  <a:gd name="adj" fmla="val 13542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36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3. </a:t>
                </a:r>
                <a:r>
                  <a:rPr lang="ko-KR" altLang="en-US" sz="36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구간별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/>
                      </a:rPr>
                      <m:t>𝛽</m:t>
                    </m:r>
                    <m:r>
                      <a:rPr lang="en-US" altLang="ko-KR" sz="3600" i="1">
                        <a:latin typeface="Cambria Math"/>
                      </a:rPr>
                      <m:t>, </m:t>
                    </m:r>
                    <m:r>
                      <a:rPr lang="en-US" altLang="ko-KR" sz="3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ko-KR" sz="3600" b="1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 </a:t>
                </a:r>
                <a:r>
                  <a:rPr lang="ko-KR" altLang="en-US" sz="3600" b="1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및 기초 </a:t>
                </a:r>
                <a:r>
                  <a:rPr lang="ko-KR" altLang="en-US" sz="36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복제율</a:t>
                </a:r>
                <a:endParaRPr lang="en-US" altLang="ko-KR" sz="3600" b="1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600" b="1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3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36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ko-KR" altLang="ko-KR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600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altLang="ko-KR" sz="3600" i="1">
                              <a:latin typeface="Cambria Math"/>
                            </a:rPr>
                            <m:t>𝛾</m:t>
                          </m:r>
                        </m:den>
                      </m:f>
                      <m:r>
                        <a:rPr lang="en-US" altLang="ko-KR" sz="3600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altLang="ko-KR" sz="3600" b="1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600" b="1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r>
                  <a:rPr lang="en-US" altLang="ko-KR" sz="3200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5</a:t>
                </a:r>
                <a:r>
                  <a:rPr lang="ko-KR" altLang="en-US" sz="3200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일</a:t>
                </a:r>
                <a:r>
                  <a:rPr lang="en-US" altLang="ko-KR" sz="3200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, 10</a:t>
                </a:r>
                <a:r>
                  <a:rPr lang="ko-KR" altLang="en-US" sz="3200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일 간격으로 상수</a:t>
                </a:r>
                <a:r>
                  <a:rPr lang="ko-KR" altLang="en-US" sz="3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/>
                      </a:rPr>
                      <m:t>𝛽</m:t>
                    </m:r>
                    <m:r>
                      <a:rPr lang="en-US" altLang="ko-KR" sz="3200" i="1">
                        <a:latin typeface="Cambria Math"/>
                      </a:rPr>
                      <m:t>, </m:t>
                    </m:r>
                    <m:r>
                      <a:rPr lang="en-US" altLang="ko-KR" sz="3200" i="1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sz="3200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를 찾고</a:t>
                </a:r>
                <a:r>
                  <a:rPr lang="en-US" altLang="ko-KR" sz="3200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,</a:t>
                </a:r>
                <a:r>
                  <a:rPr lang="ko-KR" altLang="en-US" sz="3200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 이를 이용하여 기초 복제율 변화 추이를 관찰한다</a:t>
                </a:r>
                <a:r>
                  <a:rPr lang="en-US" altLang="ko-KR" sz="3200" dirty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328" name="AutoShape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46626" y="5864953"/>
                <a:ext cx="13948180" cy="5434541"/>
              </a:xfrm>
              <a:prstGeom prst="roundRect">
                <a:avLst>
                  <a:gd name="adj" fmla="val 13542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29" name="Picture 347" descr="icon2"/>
          <p:cNvPicPr>
            <a:picLocks noChangeAspect="1" noChangeArrowheads="1"/>
          </p:cNvPicPr>
          <p:nvPr/>
        </p:nvPicPr>
        <p:blipFill>
          <a:blip r:embed="rId2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260825" y="5436117"/>
            <a:ext cx="3752308" cy="8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0" name="Picture 348" descr="ico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4102" y="5292647"/>
            <a:ext cx="1051592" cy="105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1" name="Text Box 349"/>
          <p:cNvSpPr txBox="1">
            <a:spLocks noChangeArrowheads="1"/>
          </p:cNvSpPr>
          <p:nvPr/>
        </p:nvSpPr>
        <p:spPr bwMode="auto">
          <a:xfrm>
            <a:off x="16618713" y="5434541"/>
            <a:ext cx="3145317" cy="63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575" b="1" dirty="0">
                <a:latin typeface="맑은 고딕" pitchFamily="50" charset="-127"/>
                <a:ea typeface="맑은 고딕" pitchFamily="50" charset="-127"/>
              </a:rPr>
              <a:t>연구 방법</a:t>
            </a:r>
            <a:endParaRPr lang="en-US" altLang="ko-KR" sz="3575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32" name="Picture 734" descr="icon2"/>
          <p:cNvPicPr>
            <a:picLocks noChangeAspect="1" noChangeArrowheads="1"/>
          </p:cNvPicPr>
          <p:nvPr/>
        </p:nvPicPr>
        <p:blipFill>
          <a:blip r:embed="rId2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232446" y="38585710"/>
            <a:ext cx="3752308" cy="8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3" name="Picture 735" descr="ico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832" y="38475348"/>
            <a:ext cx="1051593" cy="105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4" name="Text Box 736"/>
          <p:cNvSpPr txBox="1">
            <a:spLocks noChangeArrowheads="1"/>
          </p:cNvSpPr>
          <p:nvPr/>
        </p:nvSpPr>
        <p:spPr bwMode="auto">
          <a:xfrm>
            <a:off x="16623443" y="38617242"/>
            <a:ext cx="3145318" cy="63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575" b="1" dirty="0">
                <a:latin typeface="맑은 고딕" pitchFamily="50" charset="-127"/>
                <a:ea typeface="맑은 고딕" pitchFamily="50" charset="-127"/>
              </a:rPr>
              <a:t>참 고 문 헌</a:t>
            </a:r>
          </a:p>
        </p:txBody>
      </p:sp>
      <p:sp>
        <p:nvSpPr>
          <p:cNvPr id="13335" name="Text Box 17"/>
          <p:cNvSpPr txBox="1">
            <a:spLocks noChangeArrowheads="1"/>
          </p:cNvSpPr>
          <p:nvPr/>
        </p:nvSpPr>
        <p:spPr bwMode="auto">
          <a:xfrm>
            <a:off x="931543" y="949114"/>
            <a:ext cx="9719739" cy="69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972" b="1" dirty="0" smtClean="0">
                <a:latin typeface="맑은 고딕" pitchFamily="50" charset="-127"/>
                <a:ea typeface="맑은 고딕" pitchFamily="50" charset="-127"/>
              </a:rPr>
              <a:t>2015 </a:t>
            </a:r>
            <a:r>
              <a:rPr lang="en-US" altLang="ko-KR" sz="3972" b="1" dirty="0">
                <a:latin typeface="맑은 고딕" pitchFamily="50" charset="-127"/>
                <a:ea typeface="맑은 고딕" pitchFamily="50" charset="-127"/>
              </a:rPr>
              <a:t>R&amp;E </a:t>
            </a:r>
            <a:r>
              <a:rPr lang="ko-KR" altLang="en-US" sz="3972" b="1" dirty="0">
                <a:latin typeface="맑은 고딕" pitchFamily="50" charset="-127"/>
                <a:ea typeface="맑은 고딕" pitchFamily="50" charset="-127"/>
              </a:rPr>
              <a:t>결과 발표회</a:t>
            </a:r>
            <a:endParaRPr lang="en-US" altLang="ko-KR" sz="3972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0" name="Text Box 736"/>
          <p:cNvSpPr txBox="1">
            <a:spLocks noChangeArrowheads="1"/>
          </p:cNvSpPr>
          <p:nvPr/>
        </p:nvSpPr>
        <p:spPr bwMode="auto">
          <a:xfrm>
            <a:off x="1837299" y="27474211"/>
            <a:ext cx="3145317" cy="63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575" b="1" dirty="0">
                <a:latin typeface="맑은 고딕" pitchFamily="50" charset="-127"/>
                <a:ea typeface="맑은 고딕" pitchFamily="50" charset="-127"/>
              </a:rPr>
              <a:t>연구 방법</a:t>
            </a:r>
          </a:p>
        </p:txBody>
      </p:sp>
      <p:pic>
        <p:nvPicPr>
          <p:cNvPr id="13341" name="Picture 735" descr="ico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264" y="27332318"/>
            <a:ext cx="1051593" cy="105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3" name="AutoShape 286"/>
          <p:cNvSpPr>
            <a:spLocks noChangeArrowheads="1"/>
          </p:cNvSpPr>
          <p:nvPr/>
        </p:nvSpPr>
        <p:spPr bwMode="auto">
          <a:xfrm>
            <a:off x="15551355" y="12229686"/>
            <a:ext cx="13872505" cy="19163398"/>
          </a:xfrm>
          <a:prstGeom prst="roundRect">
            <a:avLst>
              <a:gd name="adj" fmla="val 712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378371" indent="-378371"/>
            <a:endParaRPr lang="en-US" altLang="ko-KR" sz="2781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44" name="Picture 347" descr="icon2"/>
          <p:cNvPicPr>
            <a:picLocks noChangeAspect="1" noChangeArrowheads="1"/>
          </p:cNvPicPr>
          <p:nvPr/>
        </p:nvPicPr>
        <p:blipFill>
          <a:blip r:embed="rId2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265555" y="11799275"/>
            <a:ext cx="4791804" cy="8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45" name="Picture 348" descr="ico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832" y="11657381"/>
            <a:ext cx="1051593" cy="105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6" name="Text Box 349"/>
          <p:cNvSpPr txBox="1">
            <a:spLocks noChangeArrowheads="1"/>
          </p:cNvSpPr>
          <p:nvPr/>
        </p:nvSpPr>
        <p:spPr bwMode="auto">
          <a:xfrm>
            <a:off x="16194435" y="11871676"/>
            <a:ext cx="4004564" cy="63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575" b="1" dirty="0">
                <a:latin typeface="맑은 고딕" pitchFamily="50" charset="-127"/>
                <a:ea typeface="맑은 고딕" pitchFamily="50" charset="-127"/>
              </a:rPr>
              <a:t>연구결과 및 논의</a:t>
            </a:r>
            <a:endParaRPr lang="en-US" altLang="ko-KR" sz="3575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7" name="Rectangle 122"/>
          <p:cNvSpPr>
            <a:spLocks noChangeArrowheads="1"/>
          </p:cNvSpPr>
          <p:nvPr/>
        </p:nvSpPr>
        <p:spPr bwMode="auto">
          <a:xfrm>
            <a:off x="-1182678" y="19539859"/>
            <a:ext cx="30035809" cy="39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1986" dirty="0"/>
          </a:p>
        </p:txBody>
      </p:sp>
      <p:sp>
        <p:nvSpPr>
          <p:cNvPr id="13348" name="Rectangle 185"/>
          <p:cNvSpPr>
            <a:spLocks noChangeArrowheads="1"/>
          </p:cNvSpPr>
          <p:nvPr/>
        </p:nvSpPr>
        <p:spPr bwMode="auto">
          <a:xfrm>
            <a:off x="15313943" y="21827716"/>
            <a:ext cx="184731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z="1986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1" name="Rectangle 192"/>
          <p:cNvSpPr>
            <a:spLocks noChangeArrowheads="1"/>
          </p:cNvSpPr>
          <p:nvPr/>
        </p:nvSpPr>
        <p:spPr bwMode="auto">
          <a:xfrm>
            <a:off x="103827" y="18969130"/>
            <a:ext cx="30035809" cy="39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1986" dirty="0"/>
          </a:p>
        </p:txBody>
      </p:sp>
      <p:sp>
        <p:nvSpPr>
          <p:cNvPr id="13372" name="Rectangle 255"/>
          <p:cNvSpPr>
            <a:spLocks noChangeArrowheads="1"/>
          </p:cNvSpPr>
          <p:nvPr/>
        </p:nvSpPr>
        <p:spPr bwMode="auto">
          <a:xfrm>
            <a:off x="15121597" y="15803528"/>
            <a:ext cx="184731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z="1986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06" name="Rectangle 376"/>
          <p:cNvSpPr>
            <a:spLocks noChangeArrowheads="1"/>
          </p:cNvSpPr>
          <p:nvPr/>
        </p:nvSpPr>
        <p:spPr bwMode="auto">
          <a:xfrm>
            <a:off x="15313943" y="21971187"/>
            <a:ext cx="184731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z="1986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07" name="Rectangle 405"/>
          <p:cNvSpPr>
            <a:spLocks noChangeArrowheads="1"/>
          </p:cNvSpPr>
          <p:nvPr/>
        </p:nvSpPr>
        <p:spPr bwMode="auto">
          <a:xfrm>
            <a:off x="103827" y="19768466"/>
            <a:ext cx="30035809" cy="39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1986" dirty="0"/>
          </a:p>
        </p:txBody>
      </p:sp>
      <p:sp>
        <p:nvSpPr>
          <p:cNvPr id="13408" name="Rectangle 504"/>
          <p:cNvSpPr>
            <a:spLocks noChangeArrowheads="1"/>
          </p:cNvSpPr>
          <p:nvPr/>
        </p:nvSpPr>
        <p:spPr bwMode="auto">
          <a:xfrm>
            <a:off x="15028578" y="22314886"/>
            <a:ext cx="184731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z="1986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09" name="Rectangle 604"/>
          <p:cNvSpPr>
            <a:spLocks noChangeArrowheads="1"/>
          </p:cNvSpPr>
          <p:nvPr/>
        </p:nvSpPr>
        <p:spPr bwMode="auto">
          <a:xfrm>
            <a:off x="15028578" y="22314886"/>
            <a:ext cx="184731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z="1986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52" name="Rectangle 981"/>
          <p:cNvSpPr>
            <a:spLocks noChangeArrowheads="1"/>
          </p:cNvSpPr>
          <p:nvPr/>
        </p:nvSpPr>
        <p:spPr bwMode="auto">
          <a:xfrm>
            <a:off x="15028578" y="21859248"/>
            <a:ext cx="184731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z="1986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77" name="Rectangle 1072"/>
          <p:cNvSpPr>
            <a:spLocks noChangeArrowheads="1"/>
          </p:cNvSpPr>
          <p:nvPr/>
        </p:nvSpPr>
        <p:spPr bwMode="auto">
          <a:xfrm>
            <a:off x="15028578" y="21449332"/>
            <a:ext cx="184731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z="1986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78" name="Rectangle 1075"/>
          <p:cNvSpPr>
            <a:spLocks noChangeArrowheads="1"/>
          </p:cNvSpPr>
          <p:nvPr/>
        </p:nvSpPr>
        <p:spPr bwMode="auto">
          <a:xfrm>
            <a:off x="103827" y="19768466"/>
            <a:ext cx="30035809" cy="39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1986" dirty="0"/>
          </a:p>
        </p:txBody>
      </p:sp>
      <p:sp>
        <p:nvSpPr>
          <p:cNvPr id="13479" name="Rectangle 1174"/>
          <p:cNvSpPr>
            <a:spLocks noChangeArrowheads="1"/>
          </p:cNvSpPr>
          <p:nvPr/>
        </p:nvSpPr>
        <p:spPr bwMode="auto">
          <a:xfrm>
            <a:off x="15028578" y="22314886"/>
            <a:ext cx="184731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z="1986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80" name="Rectangle 1176"/>
          <p:cNvSpPr>
            <a:spLocks noChangeArrowheads="1"/>
          </p:cNvSpPr>
          <p:nvPr/>
        </p:nvSpPr>
        <p:spPr bwMode="auto">
          <a:xfrm>
            <a:off x="103827" y="20769607"/>
            <a:ext cx="30035809" cy="39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1986" dirty="0"/>
          </a:p>
        </p:txBody>
      </p:sp>
      <p:sp>
        <p:nvSpPr>
          <p:cNvPr id="13510" name="Rectangle 1275"/>
          <p:cNvSpPr>
            <a:spLocks noChangeArrowheads="1"/>
          </p:cNvSpPr>
          <p:nvPr/>
        </p:nvSpPr>
        <p:spPr bwMode="auto">
          <a:xfrm>
            <a:off x="15028578" y="21313744"/>
            <a:ext cx="184731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z="1986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AutoShape 732"/>
          <p:cNvSpPr>
            <a:spLocks noChangeArrowheads="1"/>
          </p:cNvSpPr>
          <p:nvPr/>
        </p:nvSpPr>
        <p:spPr bwMode="auto">
          <a:xfrm>
            <a:off x="15920073" y="32257180"/>
            <a:ext cx="13872504" cy="5838340"/>
          </a:xfrm>
          <a:prstGeom prst="roundRect">
            <a:avLst>
              <a:gd name="adj" fmla="val 23296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 sz="278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734" descr="icon2"/>
          <p:cNvPicPr>
            <a:picLocks noChangeAspect="1" noChangeArrowheads="1"/>
          </p:cNvPicPr>
          <p:nvPr/>
        </p:nvPicPr>
        <p:blipFill>
          <a:blip r:embed="rId2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383773" y="32138610"/>
            <a:ext cx="3752308" cy="8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9" name="Picture 735" descr="ico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68638" y="31995583"/>
            <a:ext cx="1051593" cy="105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 Box 736"/>
          <p:cNvSpPr txBox="1">
            <a:spLocks noChangeArrowheads="1"/>
          </p:cNvSpPr>
          <p:nvPr/>
        </p:nvSpPr>
        <p:spPr bwMode="auto">
          <a:xfrm>
            <a:off x="16669828" y="32210124"/>
            <a:ext cx="3145318" cy="64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575" b="1" dirty="0">
                <a:latin typeface="맑은 고딕" pitchFamily="50" charset="-127"/>
                <a:ea typeface="맑은 고딕" pitchFamily="50" charset="-127"/>
              </a:rPr>
              <a:t>결     </a:t>
            </a:r>
            <a:r>
              <a:rPr lang="ko-KR" altLang="en-US" sz="3575" b="1" dirty="0" err="1">
                <a:latin typeface="맑은 고딕" pitchFamily="50" charset="-127"/>
                <a:ea typeface="맑은 고딕" pitchFamily="50" charset="-127"/>
              </a:rPr>
              <a:t>론</a:t>
            </a:r>
            <a:endParaRPr lang="ko-KR" altLang="en-US" sz="3575" b="1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69176" y="28508345"/>
                <a:ext cx="13486177" cy="1207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MATLAB </a:t>
                </a:r>
                <a:r>
                  <a:rPr lang="ko-KR" altLang="en-US" sz="36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코딩을 통해 실제 데이터와 일치하는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/>
                      </a:rPr>
                      <m:t>𝛽</m:t>
                    </m:r>
                    <m:r>
                      <a:rPr lang="en-US" altLang="ko-KR" sz="3600" b="0" i="1" smtClean="0">
                        <a:latin typeface="Cambria Math"/>
                      </a:rPr>
                      <m:t>, </m:t>
                    </m:r>
                    <m:r>
                      <a:rPr lang="en-US" altLang="ko-KR" sz="3600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sz="36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값을 탐색한다</a:t>
                </a:r>
                <a:r>
                  <a:rPr lang="en-US" altLang="ko-KR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.</a:t>
                </a:r>
              </a:p>
              <a:p>
                <a:endParaRPr lang="en-US" altLang="ko-KR" sz="3200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200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200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200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200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200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200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200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600" b="1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600" b="1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pPr marL="742950" indent="-742950">
                  <a:buAutoNum type="arabicPeriod"/>
                </a:pPr>
                <a:r>
                  <a:rPr lang="ko-KR" altLang="en-US" sz="36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값 설정</a:t>
                </a:r>
                <a:endParaRPr lang="en-US" altLang="ko-KR" sz="3600" b="1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r>
                  <a:rPr lang="ko-KR" altLang="en-US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상수 및 함수를 대입하여 최대한 일치하는 </a:t>
                </a:r>
                <a14:m>
                  <m:oMath xmlns:m="http://schemas.openxmlformats.org/officeDocument/2006/math">
                    <m:r>
                      <a:rPr lang="en-US" altLang="ko-KR" sz="3200" b="0" i="1">
                        <a:latin typeface="Cambria Math"/>
                      </a:rPr>
                      <m:t>𝛽</m:t>
                    </m:r>
                    <m:r>
                      <a:rPr lang="en-US" altLang="ko-KR" sz="3200" b="0" i="1">
                        <a:latin typeface="Cambria Math"/>
                      </a:rPr>
                      <m:t>, </m:t>
                    </m:r>
                    <m:r>
                      <a:rPr lang="en-US" altLang="ko-KR" sz="3200" b="0" i="1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를 설정한다</a:t>
                </a:r>
                <a:r>
                  <a:rPr lang="en-US" altLang="ko-KR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.</a:t>
                </a:r>
              </a:p>
              <a:p>
                <a:pPr marL="742950" indent="-742950">
                  <a:buAutoNum type="arabicPeriod"/>
                </a:pPr>
                <a:endParaRPr lang="en-US" altLang="ko-KR" sz="3600" b="1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endParaRPr lang="en-US" altLang="ko-KR" sz="3600" b="1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pPr marL="742950" indent="-742950">
                  <a:buAutoNum type="arabicPeriod"/>
                </a:pPr>
                <a:endParaRPr lang="en-US" altLang="ko-KR" sz="3600" b="1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r>
                  <a:rPr lang="en-US" altLang="ko-KR" sz="36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2. </a:t>
                </a:r>
                <a:r>
                  <a:rPr lang="ko-KR" altLang="en-US" sz="36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오차 조정 코드</a:t>
                </a:r>
                <a:endParaRPr lang="en-US" altLang="ko-KR" sz="3600" b="1" dirty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r>
                  <a:rPr lang="ko-KR" altLang="ko-KR" sz="28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b="0" i="1" smtClean="0">
                        <a:latin typeface="Cambria Math"/>
                      </a:rPr>
                      <m:t>설정된</m:t>
                    </m:r>
                    <m:r>
                      <a:rPr lang="en-US" altLang="ko-KR" sz="2800" b="0" i="1" smtClean="0">
                        <a:latin typeface="Cambria Math"/>
                      </a:rPr>
                      <m:t> </m:t>
                    </m:r>
                    <m:r>
                      <a:rPr lang="en-US" altLang="ko-KR" sz="2800" i="1">
                        <a:latin typeface="Cambria Math"/>
                      </a:rPr>
                      <m:t>𝛽</m:t>
                    </m:r>
                    <m:r>
                      <a:rPr lang="en-US" altLang="ko-KR" sz="2800" i="1">
                        <a:latin typeface="Cambria Math"/>
                      </a:rPr>
                      <m:t>, </m:t>
                    </m:r>
                    <m:r>
                      <a:rPr lang="en-US" altLang="ko-KR" sz="2800" i="1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ko-KR" sz="2800" dirty="0">
                    <a:latin typeface="맑은 고딕" pitchFamily="50" charset="-127"/>
                    <a:ea typeface="맑은 고딕" pitchFamily="50" charset="-127"/>
                  </a:rPr>
                  <a:t>값을 </a:t>
                </a:r>
                <a:r>
                  <a:rPr lang="en-US" altLang="ko-KR" sz="2800" dirty="0" smtClean="0">
                    <a:latin typeface="맑은 고딕" pitchFamily="50" charset="-127"/>
                    <a:ea typeface="맑은 고딕" pitchFamily="50" charset="-127"/>
                  </a:rPr>
                  <a:t>5%</a:t>
                </a:r>
                <a:r>
                  <a:rPr lang="ko-KR" altLang="en-US" sz="2800" dirty="0" smtClean="0">
                    <a:latin typeface="맑은 고딕" pitchFamily="50" charset="-127"/>
                    <a:ea typeface="맑은 고딕" pitchFamily="50" charset="-127"/>
                  </a:rPr>
                  <a:t>비율</a:t>
                </a:r>
                <a:r>
                  <a:rPr lang="ko-KR" altLang="en-US" sz="2800" dirty="0">
                    <a:latin typeface="맑은 고딕" pitchFamily="50" charset="-127"/>
                    <a:ea typeface="맑은 고딕" pitchFamily="50" charset="-127"/>
                  </a:rPr>
                  <a:t>로</a:t>
                </a:r>
                <a:r>
                  <a:rPr lang="ko-KR" altLang="en-US" sz="2800" dirty="0" smtClean="0">
                    <a:latin typeface="맑은 고딕" pitchFamily="50" charset="-127"/>
                    <a:ea typeface="맑은 고딕" pitchFamily="50" charset="-127"/>
                  </a:rPr>
                  <a:t> 조정하여 오차를 줄인다</a:t>
                </a:r>
                <a:r>
                  <a:rPr lang="en-US" altLang="ko-KR" sz="280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𝑅𝑀𝑆𝐸</m:t>
                      </m:r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ko-KR" altLang="ko-KR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28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ko-KR" sz="28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/>
                      </a:rPr>
                      <m:t>설정된</m:t>
                    </m:r>
                    <m:r>
                      <a:rPr lang="en-US" altLang="ko-KR" sz="2800" i="1">
                        <a:latin typeface="Cambria Math"/>
                      </a:rPr>
                      <m:t> </m:t>
                    </m:r>
                    <m:r>
                      <a:rPr lang="en-US" altLang="ko-KR" sz="2800" i="1">
                        <a:latin typeface="Cambria Math"/>
                      </a:rPr>
                      <m:t>𝛽</m:t>
                    </m:r>
                    <m:r>
                      <a:rPr lang="en-US" altLang="ko-KR" sz="2800" i="1">
                        <a:latin typeface="Cambria Math"/>
                      </a:rPr>
                      <m:t>, </m:t>
                    </m:r>
                    <m:r>
                      <a:rPr lang="en-US" altLang="ko-KR" sz="2800" i="1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sz="28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값을 각각 </a:t>
                </a:r>
                <a:r>
                  <a:rPr lang="en-US" altLang="ko-KR" sz="28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5%</a:t>
                </a:r>
                <a:r>
                  <a:rPr lang="ko-KR" altLang="en-US" sz="28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씩 증감시켰을 때의 </a:t>
                </a:r>
                <a:r>
                  <a:rPr lang="en-US" altLang="ko-KR" sz="28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RMSE</a:t>
                </a:r>
                <a:r>
                  <a:rPr lang="ko-KR" altLang="en-US" sz="28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를 행렬로 나타내고</a:t>
                </a:r>
                <a:r>
                  <a:rPr lang="en-US" altLang="ko-KR" sz="28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, </a:t>
                </a:r>
                <a:r>
                  <a:rPr lang="ko-KR" altLang="en-US" sz="28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값이 가장 작은 원소를 찾아 앞의 조절 과정을 반복한다</a:t>
                </a:r>
                <a:r>
                  <a:rPr lang="en-US" altLang="ko-KR" sz="28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.</a:t>
                </a:r>
              </a:p>
              <a:p>
                <a:r>
                  <a:rPr lang="ko-KR" altLang="en-US" sz="28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 </a:t>
                </a:r>
                <a:r>
                  <a:rPr lang="en-US" altLang="ko-KR" sz="3600" b="1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 </a:t>
                </a:r>
                <a:endParaRPr lang="en-US" altLang="ko-KR" sz="3200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76" y="28508345"/>
                <a:ext cx="13486177" cy="12075998"/>
              </a:xfrm>
              <a:prstGeom prst="rect">
                <a:avLst/>
              </a:prstGeom>
              <a:blipFill rotWithShape="1">
                <a:blip r:embed="rId6"/>
                <a:stretch>
                  <a:fillRect l="-1627" t="-808" r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그림 5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63" y="29383853"/>
            <a:ext cx="5739055" cy="34428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42375" y="29410404"/>
            <a:ext cx="72797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최초 발병일인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일부터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일까지 국내의 </a:t>
            </a:r>
            <a:r>
              <a:rPr lang="ko-KR" altLang="en-US" sz="3200" dirty="0" err="1" smtClean="0">
                <a:latin typeface="맑은 고딕" pitchFamily="50" charset="-127"/>
                <a:ea typeface="맑은 고딕" pitchFamily="50" charset="-127"/>
              </a:rPr>
              <a:t>메르스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 감염자 데이터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3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보라색 선은 일일 감염자 수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초록색 선은 회복된 환자 수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붉은색 선은 사망자 수이다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그림 5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2041" r="5522" b="2448"/>
          <a:stretch/>
        </p:blipFill>
        <p:spPr bwMode="auto">
          <a:xfrm>
            <a:off x="16116611" y="16699594"/>
            <a:ext cx="3795252" cy="3235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7" name="다이어그램 56"/>
          <p:cNvGraphicFramePr/>
          <p:nvPr>
            <p:extLst>
              <p:ext uri="{D42A27DB-BD31-4B8C-83A1-F6EECF244321}">
                <p14:modId xmlns:p14="http://schemas.microsoft.com/office/powerpoint/2010/main" val="2585835374"/>
              </p:ext>
            </p:extLst>
          </p:nvPr>
        </p:nvGraphicFramePr>
        <p:xfrm>
          <a:off x="3467700" y="5187652"/>
          <a:ext cx="11153596" cy="529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969054" y="18750704"/>
            <a:ext cx="1307315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2. </a:t>
            </a:r>
            <a:r>
              <a:rPr kumimoji="1" lang="ko-KR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유한 </a:t>
            </a:r>
            <a:r>
              <a:rPr kumimoji="1" lang="ko-KR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차분법</a:t>
            </a:r>
            <a:endParaRPr kumimoji="1" 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수치해석에서는 </a:t>
            </a:r>
            <a:r>
              <a:rPr kumimoji="1" lang="ko-KR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미분식을</a:t>
            </a:r>
            <a:r>
              <a:rPr kumimoji="1" 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차분화된 식으로 해석하는 유한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개념을 </a:t>
            </a:r>
            <a:r>
              <a:rPr kumimoji="1" 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이용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하며</a:t>
            </a:r>
            <a:r>
              <a:rPr kumimoji="1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미분식의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근사치는 주로 </a:t>
            </a:r>
            <a:r>
              <a:rPr kumimoji="1" lang="ko-KR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테일러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급수를 이용하여 도출한다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r>
              <a:rPr kumimoji="1" lang="en-US" altLang="ko-KR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55910" y="20508010"/>
                <a:ext cx="7149137" cy="1986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36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sz="3600" b="0" i="1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ko-KR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sz="3600" i="1">
                          <a:latin typeface="Cambria Math"/>
                        </a:rPr>
                        <m:t>Δ</m:t>
                      </m:r>
                      <m:r>
                        <a:rPr lang="en-US" altLang="ko-KR" sz="3600" i="1">
                          <a:latin typeface="Cambria Math"/>
                        </a:rPr>
                        <m:t>𝑥</m:t>
                      </m:r>
                      <m:f>
                        <m:fPr>
                          <m:ctrlPr>
                            <a:rPr lang="en-US" altLang="ko-KR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/>
                            </a:rPr>
                            <m:t>𝑑𝑢</m:t>
                          </m:r>
                          <m:r>
                            <a:rPr lang="en-US" altLang="ko-KR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3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altLang="ko-KR" sz="3600" b="0" i="1" smtClean="0">
                          <a:latin typeface="Cambria Math"/>
                        </a:rPr>
                        <m:t>+ ·</m:t>
                      </m:r>
                      <m:r>
                        <a:rPr lang="en-US" altLang="ko-KR" sz="3600" i="1">
                          <a:latin typeface="Cambria Math"/>
                        </a:rPr>
                        <m:t>··</m:t>
                      </m:r>
                    </m:oMath>
                  </m:oMathPara>
                </a14:m>
                <a:endParaRPr lang="en-US" altLang="ko-KR" sz="3600" dirty="0" smtClean="0"/>
              </a:p>
              <a:p>
                <a:r>
                  <a:rPr lang="en-US" altLang="ko-KR" sz="3600" dirty="0" smtClean="0"/>
                  <a:t>	  	   </a:t>
                </a:r>
                <a14:m>
                  <m:oMath xmlns:m="http://schemas.openxmlformats.org/officeDocument/2006/math">
                    <m:r>
                      <a:rPr lang="en-US" altLang="ko-KR" sz="3600" b="0" i="0" smtClean="0">
                        <a:latin typeface="Cambria Math"/>
                      </a:rPr>
                      <m:t>= </m:t>
                    </m:r>
                    <m:r>
                      <a:rPr lang="en-US" altLang="ko-KR" sz="3600" b="0" i="1" smtClean="0">
                        <a:latin typeface="Cambria Math"/>
                      </a:rPr>
                      <m:t>𝑢</m:t>
                    </m:r>
                    <m:r>
                      <a:rPr lang="en-US" altLang="ko-KR" sz="36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/>
                          </a:rPr>
                          <m:t>𝑥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ko-KR" sz="3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3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36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3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ko-KR" sz="3600" i="1">
                                <a:latin typeface="Cambria Math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l-GR" altLang="ko-KR" sz="3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36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3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sz="3600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36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36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ko-KR" sz="3600" b="0" i="1" smtClean="0">
                                <a:latin typeface="Cambria Math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ko-KR" sz="3600" b="0" i="1" smtClean="0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36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0" y="20508010"/>
                <a:ext cx="7149137" cy="198644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61" descr="sir_simple_neiu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105370" y="14831244"/>
            <a:ext cx="6747447" cy="37369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955" y="14931990"/>
            <a:ext cx="6179602" cy="363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5369" y="22494451"/>
                <a:ext cx="13211187" cy="414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 smtClean="0">
                    <a:latin typeface="맑은 고딕" pitchFamily="50" charset="-127"/>
                    <a:ea typeface="맑은 고딕" pitchFamily="50" charset="-127"/>
                  </a:rPr>
                  <a:t>3. </a:t>
                </a:r>
                <a:r>
                  <a:rPr lang="ko-KR" altLang="en-US" sz="3600" b="1" dirty="0" err="1" smtClean="0">
                    <a:latin typeface="맑은 고딕" pitchFamily="50" charset="-127"/>
                    <a:ea typeface="맑은 고딕" pitchFamily="50" charset="-127"/>
                  </a:rPr>
                  <a:t>오일러</a:t>
                </a:r>
                <a:r>
                  <a:rPr lang="en-US" altLang="ko-KR" sz="36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3600" b="1" dirty="0" smtClean="0"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36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3200" dirty="0" err="1" smtClean="0">
                    <a:latin typeface="맑은 고딕" pitchFamily="50" charset="-127"/>
                    <a:ea typeface="맑은 고딕" pitchFamily="50" charset="-127"/>
                  </a:rPr>
                  <a:t>테일러</a:t>
                </a:r>
                <a:r>
                  <a:rPr lang="ko-KR" altLang="en-US" sz="3200" dirty="0" smtClean="0">
                    <a:latin typeface="맑은 고딕" pitchFamily="50" charset="-127"/>
                    <a:ea typeface="맑은 고딕" pitchFamily="50" charset="-127"/>
                  </a:rPr>
                  <a:t> 정리를 사용하여 함수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/>
                      </a:rPr>
                      <m:t>𝑦</m:t>
                    </m:r>
                    <m:r>
                      <a:rPr lang="ko-KR" altLang="ko-KR" sz="3200" i="1">
                        <a:latin typeface="Cambria Math"/>
                      </a:rPr>
                      <m:t>(</m:t>
                    </m:r>
                    <m:r>
                      <a:rPr lang="ko-KR" altLang="en-US" sz="3200" i="1">
                        <a:latin typeface="Cambria Math"/>
                      </a:rPr>
                      <m:t>𝑡</m:t>
                    </m:r>
                    <m:r>
                      <a:rPr lang="ko-KR" altLang="ko-KR" sz="32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3200" dirty="0" err="1" smtClean="0">
                    <a:latin typeface="맑은 고딕" pitchFamily="50" charset="-127"/>
                    <a:ea typeface="맑은 고딕" pitchFamily="50" charset="-127"/>
                  </a:rPr>
                  <a:t>를</a:t>
                </a:r>
                <a:r>
                  <a:rPr lang="ko-KR" altLang="en-US" sz="32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에서 </a:t>
                </a:r>
                <a:r>
                  <a:rPr lang="ko-KR" altLang="ko-KR" sz="3200" dirty="0" err="1">
                    <a:latin typeface="맑은 고딕" pitchFamily="50" charset="-127"/>
                    <a:ea typeface="맑은 고딕" pitchFamily="50" charset="-127"/>
                  </a:rPr>
                  <a:t>테일러</a:t>
                </a:r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 일차 다항식까지 전개한 다음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ko-KR" sz="3200">
                        <a:latin typeface="Cambria Math"/>
                      </a:rPr>
                      <m:t>t</m:t>
                    </m:r>
                  </m:oMath>
                </a14:m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sz="3200" i="1">
                            <a:latin typeface="Cambria Math"/>
                          </a:rPr>
                          <m:t>𝑖</m:t>
                        </m:r>
                        <m:r>
                          <a:rPr lang="ko-KR" altLang="ko-KR" sz="32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ko-KR" sz="3200" dirty="0" err="1">
                    <a:latin typeface="맑은 고딕" pitchFamily="50" charset="-127"/>
                    <a:ea typeface="맑은 고딕" pitchFamily="50" charset="-127"/>
                  </a:rPr>
                  <a:t>를</a:t>
                </a:r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 대입</a:t>
                </a:r>
                <a:r>
                  <a:rPr lang="ko-KR" altLang="en-US" sz="3200" dirty="0" smtClean="0">
                    <a:latin typeface="맑은 고딕" pitchFamily="50" charset="-127"/>
                    <a:ea typeface="맑은 고딕" pitchFamily="50" charset="-127"/>
                  </a:rPr>
                  <a:t>하면 다음과 같다</a:t>
                </a:r>
                <a:r>
                  <a:rPr lang="en-US" altLang="ko-KR" sz="320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36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ko-KR" altLang="ko-KR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ko-KR" altLang="ko-KR" sz="3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ko-KR" altLang="ko-KR" sz="3200" i="1">
                        <a:latin typeface="Cambria Math"/>
                      </a:rPr>
                      <m:t>=</m:t>
                    </m:r>
                    <m:r>
                      <a:rPr lang="ko-KR" altLang="en-US" sz="32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ko-KR" altLang="ko-KR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sz="3200" i="1">
                        <a:latin typeface="Cambria Math"/>
                      </a:rPr>
                      <m:t>+</m:t>
                    </m:r>
                    <m:r>
                      <a:rPr lang="en-US" altLang="ko-KR" sz="3200" i="1">
                        <a:latin typeface="Cambria Math"/>
                      </a:rPr>
                      <m:t>h</m:t>
                    </m:r>
                    <m:r>
                      <a:rPr lang="en-US" altLang="ko-KR" sz="3200" b="0" i="1" smtClean="0">
                        <a:latin typeface="Cambria Math"/>
                      </a:rPr>
                      <m:t>𝑦</m:t>
                    </m:r>
                    <m:r>
                      <a:rPr lang="en-US" altLang="ko-KR" sz="32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ko-KR" altLang="ko-KR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sz="3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ko-KR" altLang="ko-KR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ko-KR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ko-KR" altLang="ko-KR" sz="3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3200" b="0" i="1" smtClean="0">
                        <a:latin typeface="Cambria Math"/>
                      </a:rPr>
                      <m:t>𝑦</m:t>
                    </m:r>
                    <m:r>
                      <a:rPr lang="en-US" altLang="ko-KR" sz="3200" b="0" i="1" smtClean="0">
                        <a:latin typeface="Cambria Math"/>
                      </a:rPr>
                      <m:t>′′(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latin typeface="Cambria Math"/>
                      </a:rPr>
                      <m:t>)</m:t>
                    </m:r>
                    <m:r>
                      <a:rPr lang="ko-KR" altLang="ko-KR" sz="3200" i="1">
                        <a:latin typeface="Cambria Math"/>
                      </a:rPr>
                      <m:t>= </m:t>
                    </m:r>
                    <m:r>
                      <a:rPr lang="ko-KR" altLang="en-US" sz="32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ko-KR" altLang="ko-KR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ko-KR" sz="3200" i="1">
                        <a:latin typeface="Cambria Math"/>
                      </a:rPr>
                      <m:t>+</m:t>
                    </m:r>
                    <m:r>
                      <a:rPr lang="en-US" altLang="ko-KR" sz="3200" i="1">
                        <a:latin typeface="Cambria Math"/>
                      </a:rPr>
                      <m:t>h</m:t>
                    </m:r>
                    <m:r>
                      <a:rPr lang="ko-KR" altLang="en-US" sz="3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ko-KR" altLang="ko-KR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ko-KR" altLang="ko-KR" sz="3200" i="1">
                            <a:latin typeface="Cambria Math"/>
                          </a:rPr>
                          <m:t>,</m:t>
                        </m:r>
                        <m:r>
                          <a:rPr lang="ko-KR" altLang="en-US" sz="3200" i="1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ko-KR" altLang="en-US" sz="3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ko-KR" altLang="ko-KR" sz="3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ko-KR" altLang="ko-KR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ko-KR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ko-KR" altLang="ko-KR" sz="3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ko-KR" altLang="en-US" sz="3200" i="1">
                        <a:latin typeface="Cambria Math"/>
                      </a:rPr>
                      <m:t>𝑦</m:t>
                    </m:r>
                    <m:r>
                      <a:rPr lang="en-US" altLang="ko-KR" sz="3200" i="1">
                        <a:latin typeface="Cambria Math"/>
                      </a:rPr>
                      <m:t>′′</m:t>
                    </m:r>
                    <m:r>
                      <a:rPr lang="ko-KR" altLang="ko-KR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ko-KR" alt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ko-KR" altLang="ko-KR" sz="32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 	 </a:t>
                </a:r>
              </a:p>
              <a:p>
                <a:r>
                  <a:rPr lang="ko-KR" altLang="ko-KR" sz="3200" dirty="0" err="1">
                    <a:latin typeface="맑은 고딕" pitchFamily="50" charset="-127"/>
                    <a:ea typeface="맑은 고딕" pitchFamily="50" charset="-127"/>
                  </a:rPr>
                  <a:t>오일러</a:t>
                </a:r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 방법은 위 식에서 </a:t>
                </a:r>
                <a:r>
                  <a:rPr lang="ko-KR" altLang="ko-KR" sz="3200" dirty="0" err="1">
                    <a:latin typeface="맑은 고딕" pitchFamily="50" charset="-127"/>
                    <a:ea typeface="맑은 고딕" pitchFamily="50" charset="-127"/>
                  </a:rPr>
                  <a:t>오차항</a:t>
                </a:r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ko-KR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ko-KR" altLang="ko-KR" sz="3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ko-KR" altLang="en-US" sz="3200" i="1">
                        <a:latin typeface="Cambria Math"/>
                      </a:rPr>
                      <m:t>𝑦</m:t>
                    </m:r>
                    <m:r>
                      <a:rPr lang="en-US" altLang="ko-KR" sz="3200" i="1">
                        <a:latin typeface="Cambria Math"/>
                      </a:rPr>
                      <m:t>′′</m:t>
                    </m:r>
                    <m:r>
                      <a:rPr lang="ko-KR" altLang="ko-KR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ko-KR" alt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ko-KR" altLang="ko-KR" sz="32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을 고려하지 않고, 각각의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/>
                      </a:rPr>
                      <m:t>𝑖</m:t>
                    </m:r>
                    <m:r>
                      <a:rPr lang="ko-KR" altLang="ko-KR" sz="3200" i="1">
                        <a:latin typeface="Cambria Math"/>
                      </a:rPr>
                      <m:t> =0,1,2,⋯,</m:t>
                    </m:r>
                    <m:r>
                      <a:rPr lang="ko-KR" altLang="en-US" sz="3200" i="1">
                        <a:latin typeface="Cambria Math"/>
                      </a:rPr>
                      <m:t>𝑁</m:t>
                    </m:r>
                    <m:r>
                      <a:rPr lang="ko-KR" altLang="en-US" sz="3200" i="1">
                        <a:latin typeface="Cambria Math"/>
                      </a:rPr>
                      <m:t>−1</m:t>
                    </m:r>
                  </m:oMath>
                </a14:m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ko-KR" sz="3200">
                        <a:latin typeface="Cambria Math"/>
                      </a:rPr>
                      <m:t>y</m:t>
                    </m:r>
                    <m:r>
                      <a:rPr lang="ko-KR" altLang="ko-KR" sz="32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ko-KR" altLang="ko-KR" sz="3200">
                        <a:latin typeface="Cambria Math"/>
                      </a:rPr>
                      <m:t>)</m:t>
                    </m:r>
                  </m:oMath>
                </a14:m>
                <a:r>
                  <a:rPr lang="ko-KR" altLang="ko-KR" sz="3200" dirty="0">
                    <a:latin typeface="맑은 고딕" pitchFamily="50" charset="-127"/>
                    <a:ea typeface="맑은 고딕" pitchFamily="50" charset="-127"/>
                  </a:rPr>
                  <a:t>에 대한 근사 해를 구하는 방법이다.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ko-KR" altLang="ko-K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ko-KR" altLang="en-US" sz="3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ko-KR" altLang="ko-KR" sz="3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ko-KR" altLang="ko-KR" sz="3200" i="1">
                          <a:latin typeface="Cambria Math"/>
                        </a:rPr>
                        <m:t>=</m:t>
                      </m:r>
                      <m:r>
                        <a:rPr lang="ko-KR" altLang="en-US" sz="32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ko-KR" altLang="ko-K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ko-KR" altLang="en-US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ko-KR" sz="3200" i="1">
                          <a:latin typeface="Cambria Math"/>
                        </a:rPr>
                        <m:t>+</m:t>
                      </m:r>
                      <m:r>
                        <a:rPr lang="en-US" altLang="ko-KR" sz="3200" i="1">
                          <a:latin typeface="Cambria Math"/>
                        </a:rPr>
                        <m:t>h</m:t>
                      </m:r>
                      <m:r>
                        <a:rPr lang="ko-KR" altLang="en-US" sz="3200" i="1">
                          <a:latin typeface="Cambria Math"/>
                        </a:rPr>
                        <m:t>𝑓</m:t>
                      </m:r>
                      <m:r>
                        <a:rPr lang="ko-KR" altLang="ko-KR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ko-KR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ko-KR" altLang="en-US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ko-KR" altLang="ko-KR" sz="3200" i="1">
                          <a:latin typeface="Cambria Math"/>
                        </a:rPr>
                        <m:t>,</m:t>
                      </m:r>
                      <m:r>
                        <a:rPr lang="ko-KR" altLang="en-US" sz="3200" i="1">
                          <a:latin typeface="Cambria Math"/>
                        </a:rPr>
                        <m:t>𝑦</m:t>
                      </m:r>
                      <m:r>
                        <a:rPr lang="ko-KR" altLang="ko-KR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ko-KR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ko-KR" altLang="en-US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ko-KR" altLang="ko-KR" sz="3200" i="1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ko-KR" altLang="ko-KR" sz="3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69" y="22494451"/>
                <a:ext cx="13211187" cy="4147033"/>
              </a:xfrm>
              <a:prstGeom prst="rect">
                <a:avLst/>
              </a:prstGeom>
              <a:blipFill rotWithShape="1">
                <a:blip r:embed="rId19"/>
                <a:stretch>
                  <a:fillRect l="-1384" t="-2206" r="-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555" y="13397155"/>
            <a:ext cx="10649042" cy="385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91150" y="12708974"/>
            <a:ext cx="552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상수 및 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exponential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362100" y="20262644"/>
                <a:ext cx="1323476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latin typeface="맑은 고딕" pitchFamily="50" charset="-127"/>
                    <a:ea typeface="맑은 고딕" pitchFamily="50" charset="-127"/>
                  </a:rPr>
                  <a:t>2. </a:t>
                </a:r>
                <a:r>
                  <a:rPr lang="ko-KR" altLang="en-US" sz="3200" b="1" dirty="0" smtClean="0">
                    <a:latin typeface="맑은 고딕" pitchFamily="50" charset="-127"/>
                    <a:ea typeface="맑은 고딕" pitchFamily="50" charset="-127"/>
                  </a:rPr>
                  <a:t>오차 조정 코드</a:t>
                </a:r>
                <a:endParaRPr lang="en-US" altLang="ko-KR" sz="32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en-US" altLang="ko-KR" sz="32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/>
                      </a:rPr>
                      <m:t>𝛽</m:t>
                    </m:r>
                    <m:r>
                      <a:rPr lang="en-US" altLang="ko-KR" sz="3200" i="1">
                        <a:latin typeface="Cambria Math"/>
                      </a:rPr>
                      <m:t>, </m:t>
                    </m:r>
                    <m:r>
                      <a:rPr lang="en-US" altLang="ko-KR" sz="3200" i="1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값을 각각 </a:t>
                </a:r>
                <a:r>
                  <a:rPr lang="en-US" altLang="ko-KR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5%</a:t>
                </a:r>
                <a:r>
                  <a:rPr lang="ko-KR" altLang="en-US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씩 조정하여 오차를 최소한으로 </a:t>
                </a:r>
                <a:endParaRPr lang="en-US" altLang="ko-KR" sz="3200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r>
                  <a:rPr lang="ko-KR" altLang="en-US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줄이는 알고리즘을 사용하면 효율적으로 값을</a:t>
                </a:r>
                <a:endParaRPr lang="en-US" altLang="ko-KR" sz="3200" dirty="0" smtClean="0">
                  <a:latin typeface="맑은 고딕" pitchFamily="50" charset="-127"/>
                  <a:ea typeface="맑은 고딕" pitchFamily="50" charset="-127"/>
                  <a:cs typeface="Arial Unicode MS" pitchFamily="50" charset="-127"/>
                </a:endParaRPr>
              </a:p>
              <a:p>
                <a:r>
                  <a:rPr lang="ko-KR" altLang="en-US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 찾을 수 있다</a:t>
                </a:r>
                <a:r>
                  <a:rPr lang="en-US" altLang="ko-KR" sz="3200" dirty="0" smtClean="0">
                    <a:latin typeface="맑은 고딕" pitchFamily="50" charset="-127"/>
                    <a:ea typeface="맑은 고딕" pitchFamily="50" charset="-127"/>
                    <a:cs typeface="Arial Unicode MS" pitchFamily="50" charset="-127"/>
                  </a:rPr>
                  <a:t>.</a:t>
                </a:r>
                <a:endParaRPr lang="en-US" altLang="ko-KR" sz="3200" b="1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endParaRPr lang="ko-KR" altLang="en-US" sz="3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100" y="20262644"/>
                <a:ext cx="13234762" cy="3046988"/>
              </a:xfrm>
              <a:prstGeom prst="rect">
                <a:avLst/>
              </a:prstGeom>
              <a:blipFill rotWithShape="1">
                <a:blip r:embed="rId21"/>
                <a:stretch>
                  <a:fillRect l="-1152" t="-2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_x226935728" descr="EMB00001510b4d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875" y="20464902"/>
            <a:ext cx="3792457" cy="27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23967304" descr="EMB00001510b4cf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754" y="16927757"/>
            <a:ext cx="2994727" cy="29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62100" y="23309632"/>
            <a:ext cx="7328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구간별 기초 복제율</a:t>
            </a:r>
            <a:endParaRPr lang="en-US" altLang="ko-KR" sz="3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114603216" descr="EMB00001510b4d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246" y="23832243"/>
            <a:ext cx="5420954" cy="46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114603296" descr="EMB00001510b4d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716" y="23832245"/>
            <a:ext cx="5053781" cy="46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323916760" descr="EMB00001510b4d8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755" y="23832245"/>
            <a:ext cx="5085105" cy="46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9458"/>
              </p:ext>
            </p:extLst>
          </p:nvPr>
        </p:nvGraphicFramePr>
        <p:xfrm>
          <a:off x="21388167" y="28600170"/>
          <a:ext cx="7464964" cy="2505118"/>
        </p:xfrm>
        <a:graphic>
          <a:graphicData uri="http://schemas.openxmlformats.org/drawingml/2006/table">
            <a:tbl>
              <a:tblPr/>
              <a:tblGrid>
                <a:gridCol w="1817558"/>
                <a:gridCol w="1881636"/>
                <a:gridCol w="1993846"/>
                <a:gridCol w="1771924"/>
              </a:tblGrid>
              <a:tr h="471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day 1~10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day 10~19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day 19~28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day 28~37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0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∞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12.59434615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2.376741329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0.2496733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6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day 37~46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day 46~55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day 55~64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day 64~73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3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0.141991071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0.071742857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0.00012555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738" marR="6273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519390" y="33060369"/>
            <a:ext cx="129201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본 연구에서는 전염병 모델링에 많이 쓰이고 있는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SIR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모델을 사용하여 국내에서의 </a:t>
            </a:r>
            <a:r>
              <a:rPr lang="ko-KR" altLang="en-US" sz="3200" dirty="0" err="1">
                <a:latin typeface="맑은 고딕" pitchFamily="50" charset="-127"/>
                <a:ea typeface="맑은 고딕" pitchFamily="50" charset="-127"/>
              </a:rPr>
              <a:t>메르스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확산 데이터를 수치적으로 분석했고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실제 데이터와 최대한 일치하는 값을 구했다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일 간격으로 구간별 감염률과 회복률 값을 구했을 때 실제 데이터와 가장 일치했다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그 결과 감염률과 회복률은 각각 </a:t>
            </a:r>
            <a:r>
              <a:rPr lang="en-US" altLang="ko-KR" sz="3200" i="1" dirty="0">
                <a:latin typeface="맑은 고딕" pitchFamily="50" charset="-127"/>
                <a:ea typeface="맑은 고딕" pitchFamily="50" charset="-127"/>
              </a:rPr>
              <a:t>I, R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인구 수 변화 추세와 비슷하게 증가했다가 다시 감소하고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기초 재생산 비율은 시간에 따라 감소하는 것을 확인할 수 있었다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이와 같은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SIR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모델을 바탕으로 유사한 전염병이 발병할 경우에 시기별 감염 추이를 예측하고 적절한 시기에 백신 투여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병실 수 확대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환자 격리 등의 방법으로 대응할 수 있다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795139" y="24294517"/>
                <a:ext cx="98720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2E01E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2E01ED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2E01ED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2E01ED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139" y="24294517"/>
                <a:ext cx="987200" cy="58477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15895881" y="39864903"/>
            <a:ext cx="13315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[1]Britton</a:t>
            </a:r>
            <a:r>
              <a:rPr lang="en-US" altLang="ko-KR" dirty="0"/>
              <a:t>, Nicholas. </a:t>
            </a:r>
            <a:r>
              <a:rPr lang="en-US" altLang="ko-KR" i="1" dirty="0"/>
              <a:t>Essential mathematical biology</a:t>
            </a:r>
            <a:r>
              <a:rPr lang="en-US" altLang="ko-KR" dirty="0"/>
              <a:t>. Springer Science &amp; Business Media, 2012.</a:t>
            </a:r>
          </a:p>
          <a:p>
            <a:r>
              <a:rPr lang="en-US" altLang="ko-KR" dirty="0" smtClean="0"/>
              <a:t>[2]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8"/>
              </a:rPr>
              <a:t>http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28"/>
              </a:rPr>
              <a:t>://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8"/>
              </a:rPr>
              <a:t>www.mers.go.kr/mers/html/jsp/main.jsp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사용자 지정 5">
      <a:dk1>
        <a:srgbClr val="002060"/>
      </a:dk1>
      <a:lt1>
        <a:srgbClr val="FFFFFF"/>
      </a:lt1>
      <a:dk2>
        <a:srgbClr val="3B1DEF"/>
      </a:dk2>
      <a:lt2>
        <a:srgbClr val="D7D1FB"/>
      </a:lt2>
      <a:accent1>
        <a:srgbClr val="EBFFF1"/>
      </a:accent1>
      <a:accent2>
        <a:srgbClr val="333399"/>
      </a:accent2>
      <a:accent3>
        <a:srgbClr val="CCFFFF"/>
      </a:accent3>
      <a:accent4>
        <a:srgbClr val="000000"/>
      </a:accent4>
      <a:accent5>
        <a:srgbClr val="EBFFF1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195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195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675</Words>
  <Application>Microsoft Office PowerPoint</Application>
  <PresentationFormat>사용자 지정</PresentationFormat>
  <Paragraphs>81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기본 디자인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lorasia</dc:creator>
  <cp:lastModifiedBy>random</cp:lastModifiedBy>
  <cp:revision>77</cp:revision>
  <dcterms:created xsi:type="dcterms:W3CDTF">2007-01-12T03:08:22Z</dcterms:created>
  <dcterms:modified xsi:type="dcterms:W3CDTF">2015-11-26T17:24:26Z</dcterms:modified>
</cp:coreProperties>
</file>