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57" r:id="rId2"/>
    <p:sldId id="259" r:id="rId3"/>
    <p:sldId id="289" r:id="rId4"/>
    <p:sldId id="429" r:id="rId5"/>
    <p:sldId id="430" r:id="rId6"/>
    <p:sldId id="397" r:id="rId7"/>
    <p:sldId id="290" r:id="rId8"/>
    <p:sldId id="291" r:id="rId9"/>
    <p:sldId id="347" r:id="rId10"/>
    <p:sldId id="348" r:id="rId11"/>
    <p:sldId id="349" r:id="rId12"/>
    <p:sldId id="362" r:id="rId13"/>
    <p:sldId id="338" r:id="rId14"/>
    <p:sldId id="337" r:id="rId15"/>
    <p:sldId id="296" r:id="rId16"/>
    <p:sldId id="350" r:id="rId17"/>
    <p:sldId id="392" r:id="rId18"/>
    <p:sldId id="364" r:id="rId19"/>
    <p:sldId id="365" r:id="rId20"/>
    <p:sldId id="366" r:id="rId21"/>
    <p:sldId id="367" r:id="rId22"/>
    <p:sldId id="368" r:id="rId23"/>
    <p:sldId id="369" r:id="rId24"/>
    <p:sldId id="359" r:id="rId25"/>
    <p:sldId id="322" r:id="rId26"/>
    <p:sldId id="340" r:id="rId27"/>
    <p:sldId id="370" r:id="rId28"/>
    <p:sldId id="390" r:id="rId29"/>
    <p:sldId id="442" r:id="rId30"/>
    <p:sldId id="416" r:id="rId31"/>
    <p:sldId id="421" r:id="rId32"/>
    <p:sldId id="304" r:id="rId33"/>
    <p:sldId id="353" r:id="rId34"/>
    <p:sldId id="431" r:id="rId35"/>
    <p:sldId id="372" r:id="rId36"/>
    <p:sldId id="323" r:id="rId37"/>
    <p:sldId id="436" r:id="rId38"/>
    <p:sldId id="355" r:id="rId39"/>
    <p:sldId id="433" r:id="rId40"/>
    <p:sldId id="434" r:id="rId41"/>
    <p:sldId id="375" r:id="rId42"/>
    <p:sldId id="358" r:id="rId43"/>
    <p:sldId id="438" r:id="rId44"/>
    <p:sldId id="393" r:id="rId45"/>
    <p:sldId id="440" r:id="rId46"/>
    <p:sldId id="441" r:id="rId47"/>
    <p:sldId id="376" r:id="rId48"/>
    <p:sldId id="377" r:id="rId49"/>
    <p:sldId id="378" r:id="rId50"/>
    <p:sldId id="379" r:id="rId51"/>
    <p:sldId id="394" r:id="rId52"/>
    <p:sldId id="425" r:id="rId53"/>
    <p:sldId id="426" r:id="rId54"/>
    <p:sldId id="383" r:id="rId55"/>
    <p:sldId id="382" r:id="rId56"/>
    <p:sldId id="395" r:id="rId57"/>
    <p:sldId id="387" r:id="rId58"/>
    <p:sldId id="388" r:id="rId59"/>
    <p:sldId id="389" r:id="rId60"/>
    <p:sldId id="391" r:id="rId61"/>
    <p:sldId id="432" r:id="rId62"/>
    <p:sldId id="406" r:id="rId63"/>
    <p:sldId id="407" r:id="rId64"/>
    <p:sldId id="408" r:id="rId65"/>
    <p:sldId id="409" r:id="rId66"/>
    <p:sldId id="410" r:id="rId67"/>
    <p:sldId id="411" r:id="rId68"/>
    <p:sldId id="405" r:id="rId69"/>
    <p:sldId id="412" r:id="rId70"/>
    <p:sldId id="413" r:id="rId71"/>
    <p:sldId id="415" r:id="rId72"/>
    <p:sldId id="399" r:id="rId73"/>
    <p:sldId id="443" r:id="rId74"/>
    <p:sldId id="328" r:id="rId75"/>
    <p:sldId id="418" r:id="rId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841105-954F-C2E3-7E26-68BAAA87FA26}" name="노치훈/컴퓨터공학부" initials="/노" userId="S::clgns963@inu.ac.kr::03f365fc-e25f-4a04-b663-797c36821c3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281"/>
    <a:srgbClr val="FE4449"/>
    <a:srgbClr val="00FAED"/>
    <a:srgbClr val="5CF8F7"/>
    <a:srgbClr val="4A76AF"/>
    <a:srgbClr val="E58536"/>
    <a:srgbClr val="ED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8"/>
    <p:restoredTop sz="79587" autoAdjust="0"/>
  </p:normalViewPr>
  <p:slideViewPr>
    <p:cSldViewPr snapToGrid="0">
      <p:cViewPr varScale="1">
        <p:scale>
          <a:sx n="70" d="100"/>
          <a:sy n="70" d="100"/>
        </p:scale>
        <p:origin x="1099" y="10"/>
      </p:cViewPr>
      <p:guideLst/>
    </p:cSldViewPr>
  </p:slideViewPr>
  <p:notesTextViewPr>
    <p:cViewPr>
      <p:scale>
        <a:sx n="1" d="1"/>
        <a:sy n="1" d="1"/>
      </p:scale>
      <p:origin x="0" y="-83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8/10/relationships/authors" Target="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684C1-212B-D04A-B812-444D723EF37B}" type="datetimeFigureOut">
              <a:rPr kumimoji="1" lang="ko-KR" altLang="en-US" smtClean="0"/>
              <a:t>2025-01-24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8F90-27EF-D541-A704-7DB59A1835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345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오늘 발표를 진행하게 된 </a:t>
            </a:r>
            <a:r>
              <a:rPr lang="en-US" altLang="ko-KR" dirty="0"/>
              <a:t>8</a:t>
            </a:r>
            <a:r>
              <a:rPr lang="ko-KR" altLang="en-US" dirty="0"/>
              <a:t>조 노치훈이라고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팀은 박진희</a:t>
            </a:r>
            <a:r>
              <a:rPr lang="en-US" altLang="ko-KR" dirty="0"/>
              <a:t>, </a:t>
            </a:r>
            <a:r>
              <a:rPr lang="ko-KR" altLang="en-US" dirty="0"/>
              <a:t>이경민 </a:t>
            </a:r>
            <a:r>
              <a:rPr lang="en-US" altLang="ko-KR" dirty="0"/>
              <a:t>, </a:t>
            </a:r>
            <a:r>
              <a:rPr lang="ko-KR" altLang="en-US" dirty="0" err="1"/>
              <a:t>이보림</a:t>
            </a:r>
            <a:r>
              <a:rPr lang="ko-KR" altLang="en-US"/>
              <a:t> 총 </a:t>
            </a:r>
            <a:r>
              <a:rPr lang="en-US" altLang="ko-KR" dirty="0"/>
              <a:t>4</a:t>
            </a:r>
            <a:r>
              <a:rPr lang="ko-KR" altLang="en-US" dirty="0"/>
              <a:t>명이서 </a:t>
            </a:r>
            <a:r>
              <a:rPr lang="en-US" altLang="ko-KR" dirty="0"/>
              <a:t>German Credit Risk </a:t>
            </a:r>
            <a:r>
              <a:rPr lang="ko-KR" altLang="en-US" dirty="0"/>
              <a:t>데이터를 가지고 신용등급을 예측하고 </a:t>
            </a:r>
          </a:p>
          <a:p>
            <a:endParaRPr lang="ko-KR" altLang="en-US" dirty="0"/>
          </a:p>
          <a:p>
            <a:r>
              <a:rPr lang="ko-KR" altLang="en-US" dirty="0"/>
              <a:t>향후 </a:t>
            </a:r>
            <a:r>
              <a:rPr lang="ko-KR" altLang="en-US" dirty="0" err="1"/>
              <a:t>머신러닝</a:t>
            </a:r>
            <a:r>
              <a:rPr lang="ko-KR" altLang="en-US" dirty="0"/>
              <a:t> 기법을 활용해 더 나은 예측 모델을 구축하고</a:t>
            </a:r>
            <a:r>
              <a:rPr lang="en-US" altLang="ko-KR" dirty="0"/>
              <a:t>, </a:t>
            </a:r>
            <a:r>
              <a:rPr lang="ko-KR" altLang="en-US" dirty="0"/>
              <a:t>비교분석 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47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데이터의 구성확인 하기 위해 </a:t>
            </a:r>
            <a:r>
              <a:rPr lang="en-US" altLang="ko-KR" dirty="0"/>
              <a:t>data.info () </a:t>
            </a:r>
            <a:r>
              <a:rPr lang="ko-KR" altLang="en-US" dirty="0"/>
              <a:t>를 확인하니</a:t>
            </a:r>
            <a:r>
              <a:rPr lang="en-US" altLang="ko-KR" dirty="0"/>
              <a:t>, 1000</a:t>
            </a:r>
            <a:r>
              <a:rPr lang="ko-KR" altLang="en-US" dirty="0"/>
              <a:t>개의 데이터 밖에 없는데 저축계좌와</a:t>
            </a:r>
            <a:r>
              <a:rPr lang="en-US" altLang="ko-KR" dirty="0"/>
              <a:t>, </a:t>
            </a:r>
            <a:r>
              <a:rPr lang="ko-KR" altLang="en-US" dirty="0"/>
              <a:t>당좌예금계좌의 </a:t>
            </a:r>
            <a:r>
              <a:rPr lang="ko-KR" altLang="en-US" dirty="0" err="1"/>
              <a:t>결측치가</a:t>
            </a:r>
            <a:r>
              <a:rPr lang="ko-KR" altLang="en-US" dirty="0"/>
              <a:t> 각각 </a:t>
            </a:r>
            <a:r>
              <a:rPr lang="en-US" altLang="ko-KR" dirty="0"/>
              <a:t>20%, 40% </a:t>
            </a:r>
            <a:r>
              <a:rPr lang="ko-KR" altLang="en-US" dirty="0"/>
              <a:t>차지하는 걸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결측치</a:t>
            </a:r>
            <a:r>
              <a:rPr lang="ko-KR" altLang="en-US" dirty="0"/>
              <a:t> 삭제</a:t>
            </a:r>
            <a:r>
              <a:rPr lang="en-US" altLang="ko-KR" dirty="0"/>
              <a:t>,</a:t>
            </a:r>
            <a:r>
              <a:rPr lang="ko-KR" altLang="en-US" dirty="0" err="1"/>
              <a:t>햘재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대체 할지 고민하였으나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저희의 궁극적인 목적인 신용등급의 정확도를 </a:t>
            </a:r>
            <a:r>
              <a:rPr lang="ko-KR" altLang="en-US" dirty="0" err="1"/>
              <a:t>분석했을때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결과가 좋은 방향으로 </a:t>
            </a:r>
            <a:r>
              <a:rPr lang="ko-KR" altLang="en-US" dirty="0" err="1"/>
              <a:t>결측치를</a:t>
            </a:r>
            <a:r>
              <a:rPr lang="ko-KR" altLang="en-US" dirty="0"/>
              <a:t> 처리하였습니다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18F90-27EF-D541-A704-7DB59A18352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505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결국은 나이대별</a:t>
            </a:r>
            <a:r>
              <a:rPr lang="en-US" altLang="ko-KR" dirty="0"/>
              <a:t>, </a:t>
            </a:r>
            <a:r>
              <a:rPr lang="ko-KR" altLang="en-US" dirty="0"/>
              <a:t>직업별</a:t>
            </a:r>
            <a:r>
              <a:rPr lang="en-US" altLang="ko-KR" dirty="0"/>
              <a:t>, </a:t>
            </a:r>
            <a:r>
              <a:rPr lang="ko-KR" altLang="en-US" dirty="0"/>
              <a:t>주거지여부별 </a:t>
            </a:r>
            <a:r>
              <a:rPr lang="ko-KR" altLang="en-US" dirty="0" err="1"/>
              <a:t>최빈값으로</a:t>
            </a:r>
            <a:r>
              <a:rPr lang="ko-KR" altLang="en-US" dirty="0"/>
              <a:t> 대체하는 방법을 </a:t>
            </a:r>
            <a:r>
              <a:rPr lang="ko-KR" altLang="en-US" dirty="0" err="1"/>
              <a:t>선택하였구요</a:t>
            </a:r>
            <a:r>
              <a:rPr lang="ko-KR" altLang="en-US" dirty="0"/>
              <a:t>  </a:t>
            </a:r>
            <a:r>
              <a:rPr lang="en-US" altLang="ko-KR" dirty="0"/>
              <a:t>3depth </a:t>
            </a:r>
            <a:r>
              <a:rPr lang="ko-KR" altLang="en-US" dirty="0"/>
              <a:t>로 처리하였음에도 불구하고</a:t>
            </a:r>
          </a:p>
          <a:p>
            <a:r>
              <a:rPr lang="en-US" altLang="ko-KR" dirty="0"/>
              <a:t>1</a:t>
            </a:r>
            <a:r>
              <a:rPr lang="ko-KR" altLang="en-US" dirty="0" err="1"/>
              <a:t>개행이</a:t>
            </a:r>
            <a:r>
              <a:rPr lang="ko-KR" altLang="en-US" dirty="0"/>
              <a:t> </a:t>
            </a:r>
            <a:r>
              <a:rPr lang="ko-KR" altLang="en-US" dirty="0" err="1"/>
              <a:t>결측치가</a:t>
            </a:r>
            <a:r>
              <a:rPr lang="ko-KR" altLang="en-US" dirty="0"/>
              <a:t> 발생해</a:t>
            </a:r>
            <a:r>
              <a:rPr lang="en-US" altLang="ko-KR" dirty="0"/>
              <a:t>, </a:t>
            </a:r>
            <a:r>
              <a:rPr lang="ko-KR" altLang="en-US" dirty="0"/>
              <a:t>데이터 전체의 </a:t>
            </a:r>
            <a:r>
              <a:rPr lang="ko-KR" altLang="en-US" dirty="0" err="1"/>
              <a:t>최빈값으로</a:t>
            </a:r>
            <a:r>
              <a:rPr lang="ko-KR" altLang="en-US" dirty="0"/>
              <a:t> 대체 </a:t>
            </a:r>
            <a:r>
              <a:rPr lang="ko-KR" altLang="en-US" dirty="0" err="1"/>
              <a:t>하는방법으로</a:t>
            </a:r>
            <a:r>
              <a:rPr lang="ko-KR" altLang="en-US" dirty="0"/>
              <a:t> 처리하였습니다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18F90-27EF-D541-A704-7DB59A18352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1904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결측치를</a:t>
            </a:r>
            <a:r>
              <a:rPr lang="ko-KR" altLang="en-US" dirty="0"/>
              <a:t> 완벽하게 </a:t>
            </a:r>
            <a:r>
              <a:rPr lang="ko-KR" altLang="en-US" dirty="0" err="1"/>
              <a:t>제거된것을</a:t>
            </a:r>
            <a:r>
              <a:rPr lang="ko-KR" altLang="en-US" dirty="0"/>
              <a:t> 확인했습니다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18F90-27EF-D541-A704-7DB59A183524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4961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보시는 그래프는 추후에 저희가 신용등급을 나눈 후 신용도가 좋은 사람인지 예측하는 정확도를 보여주는 혼동행렬 그래프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각 컬럼들의 값을 통해 신용등급을 나눈 후 신용도가 좋은 사람인지 판별하는 모델링을 하였기에</a:t>
            </a:r>
            <a:r>
              <a:rPr lang="en-US" altLang="ko-KR" dirty="0"/>
              <a:t>, </a:t>
            </a:r>
            <a:r>
              <a:rPr lang="ko-KR" altLang="en-US" dirty="0" err="1"/>
              <a:t>결측치</a:t>
            </a:r>
            <a:r>
              <a:rPr lang="ko-KR" altLang="en-US" dirty="0"/>
              <a:t> 처리 전 과 후를 비교하여 정확도가 높은 방향으로 </a:t>
            </a:r>
            <a:r>
              <a:rPr lang="ko-KR" altLang="en-US" dirty="0" err="1"/>
              <a:t>결측치를</a:t>
            </a:r>
            <a:r>
              <a:rPr lang="ko-KR" altLang="en-US" dirty="0"/>
              <a:t> 처리하였습니다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753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이상치를 확인하여 제거할 필요가 있는 데이터가 있는지 확인해 보았습니다</a:t>
            </a:r>
            <a:r>
              <a:rPr lang="en-US" altLang="ko-KR" dirty="0"/>
              <a:t>.,</a:t>
            </a:r>
          </a:p>
          <a:p>
            <a:endParaRPr lang="en-US" altLang="ko-KR" dirty="0"/>
          </a:p>
          <a:p>
            <a:r>
              <a:rPr lang="ko-KR" altLang="en-US" dirty="0"/>
              <a:t>왼쪽에 보시는 그래프는 대출금액에 대한 </a:t>
            </a:r>
            <a:r>
              <a:rPr lang="ko-KR" altLang="en-US" dirty="0" err="1"/>
              <a:t>박스플롯입니다</a:t>
            </a:r>
            <a:r>
              <a:rPr lang="en-US" altLang="ko-KR" dirty="0"/>
              <a:t>. </a:t>
            </a:r>
            <a:r>
              <a:rPr lang="ko-KR" altLang="en-US" dirty="0"/>
              <a:t>오른쪽은 </a:t>
            </a:r>
            <a:r>
              <a:rPr lang="ko-KR" altLang="en-US" dirty="0" err="1"/>
              <a:t>대출상황기간입니다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대출금액을 보시면 </a:t>
            </a:r>
            <a:endParaRPr lang="en-US" altLang="ko-KR" dirty="0"/>
          </a:p>
          <a:p>
            <a:r>
              <a:rPr lang="ko-KR" altLang="en-US" dirty="0"/>
              <a:t>옛날 독일데이터이기 때문에 사용하는 단위는 </a:t>
            </a:r>
            <a:r>
              <a:rPr lang="ko-KR" altLang="en-US" dirty="0" err="1"/>
              <a:t>도이체</a:t>
            </a:r>
            <a:r>
              <a:rPr lang="ko-KR" altLang="en-US" dirty="0"/>
              <a:t> 마르크</a:t>
            </a:r>
            <a:r>
              <a:rPr lang="en-US" altLang="ko-KR" dirty="0"/>
              <a:t> </a:t>
            </a:r>
            <a:r>
              <a:rPr lang="ko-KR" altLang="en-US" dirty="0"/>
              <a:t>뭐</a:t>
            </a:r>
            <a:r>
              <a:rPr lang="en-US" altLang="ko-KR" dirty="0"/>
              <a:t>,</a:t>
            </a:r>
            <a:r>
              <a:rPr lang="ko-KR" altLang="en-US" dirty="0"/>
              <a:t> 약칭으로 </a:t>
            </a:r>
            <a:r>
              <a:rPr lang="en-US" altLang="ko-KR" dirty="0"/>
              <a:t>DM </a:t>
            </a:r>
            <a:r>
              <a:rPr lang="ko-KR" altLang="en-US" dirty="0"/>
              <a:t>이구요</a:t>
            </a:r>
          </a:p>
          <a:p>
            <a:endParaRPr lang="ko-KR" altLang="en-US" dirty="0"/>
          </a:p>
          <a:p>
            <a:r>
              <a:rPr lang="ko-KR" altLang="en-US" dirty="0"/>
              <a:t>가장 큰 이상치의 값은 </a:t>
            </a:r>
            <a:r>
              <a:rPr lang="en-US" altLang="ko-KR" dirty="0"/>
              <a:t>18500 </a:t>
            </a:r>
            <a:r>
              <a:rPr lang="ko-KR" altLang="en-US" dirty="0"/>
              <a:t>마르크이고</a:t>
            </a:r>
            <a:r>
              <a:rPr lang="en-US" altLang="ko-KR" dirty="0"/>
              <a:t>, </a:t>
            </a:r>
            <a:r>
              <a:rPr lang="ko-KR" altLang="en-US" dirty="0"/>
              <a:t>한화로 </a:t>
            </a:r>
            <a:r>
              <a:rPr lang="en-US" altLang="ko-KR" dirty="0"/>
              <a:t>1600</a:t>
            </a:r>
            <a:r>
              <a:rPr lang="ko-KR" altLang="en-US" dirty="0"/>
              <a:t>만원이고</a:t>
            </a:r>
            <a:r>
              <a:rPr lang="en-US" altLang="ko-KR" dirty="0"/>
              <a:t>, </a:t>
            </a:r>
            <a:r>
              <a:rPr lang="ko-KR" altLang="en-US" dirty="0"/>
              <a:t>상한경계수치는 </a:t>
            </a:r>
            <a:r>
              <a:rPr lang="en-US" altLang="ko-KR" dirty="0"/>
              <a:t>8000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ko-KR" altLang="en-US" dirty="0"/>
              <a:t>대출금액에 있어 </a:t>
            </a:r>
            <a:r>
              <a:rPr lang="en-US" altLang="ko-KR" dirty="0"/>
              <a:t>700</a:t>
            </a:r>
            <a:r>
              <a:rPr lang="ko-KR" altLang="en-US" dirty="0"/>
              <a:t>만원 차이는 이상치라고 생각되지 않아</a:t>
            </a:r>
            <a:r>
              <a:rPr lang="en-US" altLang="ko-KR" dirty="0"/>
              <a:t>, </a:t>
            </a:r>
            <a:r>
              <a:rPr lang="ko-KR" altLang="en-US" dirty="0"/>
              <a:t>삭제하지 않고 진행하였습니다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Duration </a:t>
            </a:r>
            <a:r>
              <a:rPr lang="ko-KR" altLang="en-US" dirty="0"/>
              <a:t>또한 마찬가지입니다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00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저희의 </a:t>
            </a:r>
            <a:r>
              <a:rPr lang="en-US" altLang="ko-KR" b="1" dirty="0"/>
              <a:t>1</a:t>
            </a:r>
            <a:r>
              <a:rPr lang="ko-KR" altLang="en-US" b="1" dirty="0"/>
              <a:t>차 목표인 신용등급을 나누기 위해 </a:t>
            </a:r>
            <a:r>
              <a:rPr lang="en-US" altLang="ko-KR" b="1" dirty="0"/>
              <a:t>2</a:t>
            </a:r>
            <a:r>
              <a:rPr lang="ko-KR" altLang="en-US" b="1" dirty="0"/>
              <a:t>개의 컬럼이 필요하여 추가하였습니다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첫째로</a:t>
            </a:r>
            <a:r>
              <a:rPr lang="en-US" altLang="ko-KR" b="1" dirty="0"/>
              <a:t> </a:t>
            </a:r>
            <a:r>
              <a:rPr lang="ko-KR" altLang="en-US" b="1" dirty="0"/>
              <a:t>연속형 변수인 </a:t>
            </a:r>
            <a:r>
              <a:rPr lang="en-US" altLang="ko-KR" b="1" dirty="0"/>
              <a:t>age</a:t>
            </a:r>
            <a:r>
              <a:rPr lang="ko-KR" altLang="en-US" b="1" dirty="0"/>
              <a:t>는 개별 나이별로 점수를 부여할 수는 없기에</a:t>
            </a:r>
            <a:endParaRPr lang="en-US" altLang="ko-KR" b="1" dirty="0"/>
          </a:p>
          <a:p>
            <a:r>
              <a:rPr lang="en-US" altLang="ko-KR" b="1" dirty="0"/>
              <a:t>~~ </a:t>
            </a:r>
            <a:r>
              <a:rPr lang="ko-KR" altLang="en-US" b="1" dirty="0"/>
              <a:t>구간으로 나누어 라벨링을 하였습니다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또한</a:t>
            </a:r>
            <a:r>
              <a:rPr lang="en-US" altLang="ko-KR" b="1" dirty="0"/>
              <a:t>, </a:t>
            </a:r>
            <a:r>
              <a:rPr lang="ko-KR" altLang="en-US" b="1" dirty="0" err="1"/>
              <a:t>가설중</a:t>
            </a:r>
            <a:r>
              <a:rPr lang="ko-KR" altLang="en-US" b="1" dirty="0"/>
              <a:t> 하나인 </a:t>
            </a: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Inter Bold"/>
                <a:sym typeface="Inter Bold"/>
              </a:rPr>
              <a:t>대출</a:t>
            </a:r>
            <a:r>
              <a:rPr lang="ko-KR" altLang="en-US" sz="1200" b="1" u="none" strike="noStrike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Inter Bold"/>
                <a:sym typeface="Inter Bold"/>
              </a:rPr>
              <a:t>금액 대비 상환기간을 구하기 위해 새로운 컬럼을 생성했습니다</a:t>
            </a:r>
            <a:r>
              <a:rPr lang="en-US" altLang="ko-KR" sz="1200" b="1" u="none" strike="noStrike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Inter Bold"/>
                <a:sym typeface="Inter Bold"/>
              </a:rPr>
              <a:t>.</a:t>
            </a:r>
            <a:r>
              <a:rPr lang="ko-KR" altLang="en-US" sz="1200" b="1" u="none" strike="noStrike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Inter Bold"/>
                <a:sym typeface="Inter Bold"/>
              </a:rPr>
              <a:t> 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88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각 컬럼별로 어떤 상관관계가 있는지 확인하기 위해</a:t>
            </a:r>
            <a:endParaRPr lang="en-US" altLang="ko-KR" dirty="0"/>
          </a:p>
          <a:p>
            <a:r>
              <a:rPr lang="ko-KR" altLang="en-US" dirty="0"/>
              <a:t>범주형 데이터를 수치형으로 변환 </a:t>
            </a:r>
            <a:r>
              <a:rPr lang="ko-KR" altLang="en-US" dirty="0" err="1"/>
              <a:t>시켰구요</a:t>
            </a:r>
            <a:r>
              <a:rPr lang="en-US" altLang="ko-KR" dirty="0"/>
              <a:t>, </a:t>
            </a:r>
            <a:r>
              <a:rPr lang="ko-KR" altLang="en-US" dirty="0"/>
              <a:t>물론 </a:t>
            </a:r>
            <a:r>
              <a:rPr lang="ko-KR" altLang="en-US" dirty="0" err="1"/>
              <a:t>라벨링</a:t>
            </a:r>
            <a:r>
              <a:rPr lang="ko-KR" altLang="en-US" dirty="0"/>
              <a:t> 인코딩을 통해서도 가능합니다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18F90-27EF-D541-A704-7DB59A18352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4145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상관관계 </a:t>
            </a:r>
            <a:r>
              <a:rPr lang="ko-KR" altLang="en-US" dirty="0" err="1"/>
              <a:t>히트맵을</a:t>
            </a:r>
            <a:r>
              <a:rPr lang="ko-KR" altLang="en-US" dirty="0"/>
              <a:t> 그려보았지만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대출금액과 상환기간 외에는 큰상 관관계는 포착하지 못했습니다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대출금액이 클수록 상환기간도 길었다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직업이 좋을 수록 대출금액이 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</a:t>
            </a:r>
            <a:r>
              <a:rPr lang="ko-KR" altLang="en-US" dirty="0" err="1"/>
              <a:t>좋은대출인지</a:t>
            </a:r>
            <a:r>
              <a:rPr lang="ko-KR" altLang="en-US" dirty="0"/>
              <a:t> </a:t>
            </a:r>
            <a:r>
              <a:rPr lang="ko-KR" altLang="en-US" dirty="0" err="1"/>
              <a:t>나쁜대출인지에</a:t>
            </a:r>
            <a:r>
              <a:rPr lang="ko-KR" altLang="en-US" dirty="0"/>
              <a:t> 따라 가중치를 부여하기 위해 ‘</a:t>
            </a:r>
            <a:r>
              <a:rPr lang="en-US" altLang="ko-KR" dirty="0"/>
              <a:t>Risk’ </a:t>
            </a:r>
            <a:r>
              <a:rPr lang="ko-KR" altLang="en-US" dirty="0"/>
              <a:t>열과의 상관지표를 활용하고 싶었으나 유의미한 결과를 얻지 못했습니다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18F90-27EF-D541-A704-7DB59A183524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2307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따라서 저희는 앞서 세웠던 가설을 검증 하기 위해서 각 컬럼별 </a:t>
            </a:r>
            <a:r>
              <a:rPr lang="en-US" altLang="ko-KR" b="1" dirty="0"/>
              <a:t>Risk </a:t>
            </a:r>
            <a:r>
              <a:rPr lang="ko-KR" altLang="en-US" b="1" dirty="0"/>
              <a:t>비율을 확인해보았습니다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먼저 저희는 </a:t>
            </a: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Inter Bold"/>
                <a:sym typeface="Inter Bold"/>
              </a:rPr>
              <a:t>경제활동이 활발한 연령대</a:t>
            </a: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Inter Bold"/>
                <a:sym typeface="Inter Bold"/>
              </a:rPr>
              <a:t>(30~50</a:t>
            </a: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Inter Bold"/>
                <a:sym typeface="Inter Bold"/>
              </a:rPr>
              <a:t>세</a:t>
            </a: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Inter Bold"/>
                <a:sym typeface="Inter Bold"/>
              </a:rPr>
              <a:t>)</a:t>
            </a:r>
            <a:r>
              <a:rPr lang="ko-KR" altLang="en-US" sz="12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Inter Bold"/>
                <a:sym typeface="Inter Bold"/>
              </a:rPr>
              <a:t>일수록 신용등급이 높을 것이다</a:t>
            </a:r>
            <a:r>
              <a:rPr lang="en-US" altLang="ko-KR" sz="12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Inter Bold"/>
                <a:sym typeface="Inter Bold"/>
              </a:rPr>
              <a:t>. </a:t>
            </a:r>
          </a:p>
          <a:p>
            <a:endParaRPr lang="en-US" altLang="ko-KR" sz="1200" b="1" dirty="0">
              <a:solidFill>
                <a:srgbClr val="000000"/>
              </a:solidFill>
              <a:ea typeface="나눔스퀘어" panose="020B0600000101010101" pitchFamily="50" charset="-127"/>
              <a:sym typeface="Inter Bold"/>
            </a:endParaRPr>
          </a:p>
          <a:p>
            <a:r>
              <a:rPr lang="ko-KR" altLang="en-US" sz="1200" b="1" dirty="0" err="1">
                <a:solidFill>
                  <a:srgbClr val="000000"/>
                </a:solidFill>
                <a:ea typeface="나눔스퀘어" panose="020B0600000101010101" pitchFamily="50" charset="-127"/>
                <a:sym typeface="Inter Bold"/>
              </a:rPr>
              <a:t>라고</a:t>
            </a:r>
            <a:r>
              <a:rPr lang="ko-KR" altLang="en-US" sz="1200" b="1" dirty="0">
                <a:solidFill>
                  <a:srgbClr val="000000"/>
                </a:solidFill>
                <a:ea typeface="나눔스퀘어" panose="020B0600000101010101" pitchFamily="50" charset="-127"/>
                <a:sym typeface="Inter Bold"/>
              </a:rPr>
              <a:t> 예측하였는데</a:t>
            </a:r>
            <a:r>
              <a:rPr lang="en-US" altLang="ko-KR" sz="1200" b="1" dirty="0">
                <a:solidFill>
                  <a:srgbClr val="000000"/>
                </a:solidFill>
                <a:ea typeface="나눔스퀘어" panose="020B0600000101010101" pitchFamily="50" charset="-127"/>
                <a:sym typeface="Inter Bold"/>
              </a:rPr>
              <a:t>, Risk </a:t>
            </a:r>
            <a:r>
              <a:rPr lang="ko-KR" altLang="en-US" sz="1200" b="1" dirty="0">
                <a:solidFill>
                  <a:srgbClr val="000000"/>
                </a:solidFill>
                <a:ea typeface="나눔스퀘어" panose="020B0600000101010101" pitchFamily="50" charset="-127"/>
                <a:sym typeface="Inter Bold"/>
              </a:rPr>
              <a:t>비율을 확인해보니</a:t>
            </a:r>
            <a:r>
              <a:rPr lang="en-US" altLang="ko-KR" sz="1200" b="1" dirty="0">
                <a:solidFill>
                  <a:srgbClr val="000000"/>
                </a:solidFill>
                <a:ea typeface="나눔스퀘어" panose="020B0600000101010101" pitchFamily="50" charset="-127"/>
                <a:sym typeface="Inter Bold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ea typeface="나눔스퀘어" panose="020B0600000101010101" pitchFamily="50" charset="-127"/>
                <a:sym typeface="Inter Bold"/>
              </a:rPr>
              <a:t>나이가 많을 수록 신용등급이 높을 것이다 라는 </a:t>
            </a:r>
            <a:r>
              <a:rPr lang="ko-KR" altLang="en-US" sz="1200" b="1" dirty="0" err="1">
                <a:solidFill>
                  <a:srgbClr val="000000"/>
                </a:solidFill>
                <a:ea typeface="나눔스퀘어" panose="020B0600000101010101" pitchFamily="50" charset="-127"/>
                <a:sym typeface="Inter Bold"/>
              </a:rPr>
              <a:t>결론내리게</a:t>
            </a:r>
            <a:r>
              <a:rPr lang="ko-KR" altLang="en-US" sz="1200" b="1" dirty="0">
                <a:solidFill>
                  <a:srgbClr val="000000"/>
                </a:solidFill>
                <a:ea typeface="나눔스퀘어" panose="020B0600000101010101" pitchFamily="50" charset="-127"/>
                <a:sym typeface="Inter Bold"/>
              </a:rPr>
              <a:t> 되었습니다</a:t>
            </a:r>
            <a:r>
              <a:rPr lang="en-US" altLang="ko-KR" sz="1200" b="1" dirty="0">
                <a:solidFill>
                  <a:srgbClr val="000000"/>
                </a:solidFill>
                <a:ea typeface="나눔스퀘어" panose="020B0600000101010101" pitchFamily="50" charset="-127"/>
                <a:sym typeface="Inter Bold"/>
              </a:rPr>
              <a:t>.</a:t>
            </a:r>
          </a:p>
          <a:p>
            <a:endParaRPr lang="en-US" altLang="ko-KR" sz="1200" b="1" dirty="0">
              <a:solidFill>
                <a:srgbClr val="000000"/>
              </a:solidFill>
              <a:ea typeface="나눔스퀘어" panose="020B0600000101010101" pitchFamily="50" charset="-127"/>
              <a:sym typeface="Inter Bold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37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두번째로 직업은 </a:t>
            </a:r>
            <a:r>
              <a:rPr lang="en-US" altLang="ko-KR" b="1" dirty="0"/>
              <a:t>0~3</a:t>
            </a:r>
            <a:r>
              <a:rPr lang="ko-KR" altLang="en-US" b="1" dirty="0"/>
              <a:t>로 </a:t>
            </a:r>
            <a:r>
              <a:rPr lang="en-US" altLang="ko-KR" b="1" dirty="0"/>
              <a:t>4</a:t>
            </a:r>
            <a:r>
              <a:rPr lang="ko-KR" altLang="en-US" b="1" dirty="0"/>
              <a:t>개의 수치로 </a:t>
            </a:r>
            <a:r>
              <a:rPr lang="ko-KR" altLang="en-US" b="1" dirty="0" err="1"/>
              <a:t>구성되어있는데</a:t>
            </a:r>
            <a:endParaRPr lang="en-US" altLang="ko-KR" b="1" dirty="0"/>
          </a:p>
          <a:p>
            <a:r>
              <a:rPr lang="ko-KR" altLang="en-US" b="1" dirty="0"/>
              <a:t>쉽게 숫자 높을수록 </a:t>
            </a:r>
            <a:r>
              <a:rPr lang="ko-KR" altLang="en-US" b="1" dirty="0" err="1"/>
              <a:t>전문직이다라고</a:t>
            </a:r>
            <a:r>
              <a:rPr lang="ko-KR" altLang="en-US" b="1" dirty="0"/>
              <a:t> </a:t>
            </a:r>
            <a:r>
              <a:rPr lang="ko-KR" altLang="en-US" b="1" dirty="0" err="1"/>
              <a:t>생각하시면됩니다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따라서</a:t>
            </a:r>
            <a:r>
              <a:rPr lang="en-US" altLang="ko-KR" b="1" dirty="0"/>
              <a:t>, </a:t>
            </a:r>
            <a:r>
              <a:rPr lang="ko-KR" altLang="en-US" b="1" dirty="0"/>
              <a:t>저희가 세운 가설은 </a:t>
            </a:r>
            <a:r>
              <a:rPr lang="ko-KR" altLang="en-US" b="1" dirty="0" err="1"/>
              <a:t>숙련직일수록</a:t>
            </a:r>
            <a:r>
              <a:rPr lang="ko-KR" altLang="en-US" b="1" dirty="0"/>
              <a:t> </a:t>
            </a:r>
            <a:r>
              <a:rPr lang="en-US" altLang="ko-KR" b="1" dirty="0"/>
              <a:t>Good </a:t>
            </a:r>
            <a:r>
              <a:rPr lang="ko-KR" altLang="en-US" b="1" dirty="0"/>
              <a:t>비율이 좋을 것이라 가설을 세웠으나</a:t>
            </a:r>
            <a:r>
              <a:rPr lang="en-US" altLang="ko-KR" b="1" dirty="0"/>
              <a:t>,</a:t>
            </a:r>
          </a:p>
          <a:p>
            <a:endParaRPr lang="en-US" altLang="ko-KR" b="1" dirty="0"/>
          </a:p>
          <a:p>
            <a:r>
              <a:rPr lang="en-US" altLang="ko-KR" b="1" dirty="0"/>
              <a:t>1,2 </a:t>
            </a:r>
            <a:r>
              <a:rPr lang="ko-KR" altLang="en-US" b="1" dirty="0"/>
              <a:t>중간에 있는 </a:t>
            </a:r>
            <a:r>
              <a:rPr lang="ko-KR" altLang="en-US" b="1" dirty="0" err="1"/>
              <a:t>애매모한</a:t>
            </a:r>
            <a:r>
              <a:rPr lang="ko-KR" altLang="en-US" b="1" dirty="0"/>
              <a:t> 직업을 </a:t>
            </a:r>
            <a:r>
              <a:rPr lang="ko-KR" altLang="en-US" b="1" dirty="0" err="1"/>
              <a:t>가진사람들의</a:t>
            </a:r>
            <a:r>
              <a:rPr lang="ko-KR" altLang="en-US" b="1" dirty="0"/>
              <a:t> </a:t>
            </a:r>
            <a:r>
              <a:rPr lang="ko-KR" altLang="en-US" b="1" dirty="0" err="1"/>
              <a:t>대출리스크가</a:t>
            </a:r>
            <a:r>
              <a:rPr lang="ko-KR" altLang="en-US" b="1" dirty="0"/>
              <a:t> 제일 </a:t>
            </a:r>
            <a:r>
              <a:rPr lang="ko-KR" altLang="en-US" b="1" dirty="0" err="1"/>
              <a:t>좋다는것을</a:t>
            </a:r>
            <a:r>
              <a:rPr lang="ko-KR" altLang="en-US" b="1" dirty="0"/>
              <a:t> 확인하였습니다</a:t>
            </a:r>
            <a:r>
              <a:rPr lang="en-US" altLang="ko-KR" b="1" dirty="0"/>
              <a:t>.</a:t>
            </a:r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99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</a:t>
            </a:r>
            <a:r>
              <a:rPr lang="en-US" altLang="ko-KR" dirty="0"/>
              <a:t>~~ </a:t>
            </a:r>
            <a:r>
              <a:rPr lang="ko-KR" altLang="en-US" dirty="0"/>
              <a:t>이 순서대로 진행하려고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18F90-27EF-D541-A704-7DB59A18352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4183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세번째로</a:t>
            </a:r>
            <a:r>
              <a:rPr lang="en-US" altLang="ko-KR" dirty="0"/>
              <a:t>, </a:t>
            </a:r>
            <a:r>
              <a:rPr lang="ko-KR" altLang="en-US" dirty="0"/>
              <a:t>유일하게 </a:t>
            </a:r>
            <a:r>
              <a:rPr lang="ko-KR" altLang="en-US" dirty="0" err="1"/>
              <a:t>결측치가</a:t>
            </a:r>
            <a:r>
              <a:rPr lang="ko-KR" altLang="en-US" dirty="0"/>
              <a:t> 존재했던 저축계좌와 당좌예금의 </a:t>
            </a:r>
            <a:r>
              <a:rPr lang="ko-KR" altLang="en-US" dirty="0" err="1"/>
              <a:t>대출리스크여부입니다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저희가 가설 세운대로 확실하게 부자일수록 신용등급이 </a:t>
            </a:r>
            <a:r>
              <a:rPr lang="ko-KR" altLang="en-US" dirty="0" err="1"/>
              <a:t>높을것이다</a:t>
            </a:r>
            <a:r>
              <a:rPr lang="en-US" altLang="ko-KR" dirty="0"/>
              <a:t>.. </a:t>
            </a:r>
            <a:r>
              <a:rPr lang="ko-KR" altLang="en-US" dirty="0" err="1"/>
              <a:t>라는것을</a:t>
            </a:r>
            <a:r>
              <a:rPr lang="ko-KR" altLang="en-US" dirty="0"/>
              <a:t> 확인하였습니다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86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/>
              <a:t>넷째로 </a:t>
            </a:r>
            <a:r>
              <a:rPr lang="ko-KR" altLang="en-US" sz="1200" b="1" dirty="0" err="1"/>
              <a:t>주택또한</a:t>
            </a:r>
            <a:r>
              <a:rPr lang="ko-KR" altLang="en-US" sz="1200" b="1" dirty="0"/>
              <a:t> 자가일수록 </a:t>
            </a:r>
            <a:r>
              <a:rPr lang="ko-KR" altLang="en-US" sz="1200" b="1" dirty="0" err="1"/>
              <a:t>신용리스크가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좋다는걸</a:t>
            </a:r>
            <a:r>
              <a:rPr lang="ko-KR" altLang="en-US" sz="1200" b="1" dirty="0"/>
              <a:t> 확인했습니다</a:t>
            </a:r>
            <a:r>
              <a:rPr lang="en-US" altLang="ko-KR" sz="1200" b="1" dirty="0"/>
              <a:t>.</a:t>
            </a:r>
          </a:p>
          <a:p>
            <a:endParaRPr lang="en-US" altLang="ko-KR" sz="1200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43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err="1"/>
              <a:t>다섯번째로</a:t>
            </a:r>
            <a:r>
              <a:rPr lang="ko-KR" altLang="en-US" sz="1200" b="1" dirty="0"/>
              <a:t> 대출금액을 대비해서 빨리 갚으면 신용등급이 </a:t>
            </a:r>
            <a:r>
              <a:rPr lang="ko-KR" altLang="en-US" sz="1200" b="1" dirty="0" err="1"/>
              <a:t>좋을것이다</a:t>
            </a:r>
            <a:r>
              <a:rPr lang="ko-KR" altLang="en-US" sz="1200" b="1" dirty="0"/>
              <a:t> 예측하였으나</a:t>
            </a:r>
            <a:r>
              <a:rPr lang="en-US" altLang="ko-KR" sz="1200" b="1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/>
              <a:t>4</a:t>
            </a:r>
            <a:r>
              <a:rPr lang="ko-KR" altLang="en-US" sz="1200" b="1" dirty="0"/>
              <a:t>분위수를 기준으로 구간대를 나누어 확인 해보니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중앙값의 비율이 가장 높아 예측에 실패하였습니다</a:t>
            </a:r>
            <a:r>
              <a:rPr lang="en-US" altLang="ko-KR" sz="1200" b="1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/>
              <a:t> </a:t>
            </a:r>
            <a:endParaRPr lang="en-US" altLang="ko-KR" sz="1200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27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/>
              <a:t>그리고 마지막 가설인 대출 목적이 유형자산이면 신용등급이 </a:t>
            </a:r>
            <a:r>
              <a:rPr lang="ko-KR" altLang="en-US" sz="1200" b="1" dirty="0" err="1"/>
              <a:t>높을것이다</a:t>
            </a:r>
            <a:r>
              <a:rPr lang="en-US" altLang="ko-KR" sz="1200" b="1" dirty="0"/>
              <a:t>.</a:t>
            </a:r>
          </a:p>
          <a:p>
            <a:endParaRPr lang="en-US" altLang="ko-KR" sz="1200" b="1" dirty="0"/>
          </a:p>
          <a:p>
            <a:r>
              <a:rPr lang="ko-KR" altLang="en-US" sz="1200" b="1" dirty="0"/>
              <a:t>이 데이터에서 대출목적은 옆에 보시는 </a:t>
            </a:r>
            <a:r>
              <a:rPr lang="en-US" altLang="ko-KR" sz="1200" b="1" dirty="0"/>
              <a:t>8</a:t>
            </a:r>
            <a:r>
              <a:rPr lang="ko-KR" altLang="en-US" sz="1200" b="1" dirty="0"/>
              <a:t>개인데요 위에 </a:t>
            </a:r>
            <a:r>
              <a:rPr lang="ko-KR" altLang="en-US" sz="1200" b="1" dirty="0" err="1"/>
              <a:t>았는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3</a:t>
            </a:r>
            <a:r>
              <a:rPr lang="ko-KR" altLang="en-US" sz="1200" b="1" dirty="0" err="1"/>
              <a:t>개랑</a:t>
            </a:r>
            <a:r>
              <a:rPr lang="ko-KR" altLang="en-US" sz="1200" b="1" dirty="0"/>
              <a:t> 여기 </a:t>
            </a:r>
            <a:r>
              <a:rPr lang="ko-KR" altLang="en-US" sz="1200" b="1" dirty="0" err="1"/>
              <a:t>도메스틱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어플라이언스까지가</a:t>
            </a:r>
            <a:r>
              <a:rPr lang="ko-KR" altLang="en-US" sz="1200" b="1" dirty="0"/>
              <a:t> 유형자산 </a:t>
            </a:r>
            <a:r>
              <a:rPr lang="en-US" altLang="ko-KR" sz="1200" b="1" dirty="0"/>
              <a:t>, </a:t>
            </a:r>
          </a:p>
          <a:p>
            <a:r>
              <a:rPr lang="ko-KR" altLang="en-US" sz="1200" b="1" dirty="0"/>
              <a:t>나머지로 목적을 분류 </a:t>
            </a:r>
            <a:r>
              <a:rPr lang="ko-KR" altLang="en-US" sz="1200" b="1" dirty="0" err="1"/>
              <a:t>하였구요</a:t>
            </a:r>
            <a:r>
              <a:rPr lang="en-US" altLang="ko-KR" sz="1200" b="1" dirty="0"/>
              <a:t>, </a:t>
            </a:r>
          </a:p>
          <a:p>
            <a:r>
              <a:rPr lang="ko-KR" altLang="en-US" sz="1200" b="1" dirty="0"/>
              <a:t>그래프 확인하시면 유형자산이 </a:t>
            </a:r>
            <a:r>
              <a:rPr lang="ko-KR" altLang="en-US" sz="1200" b="1" dirty="0" err="1"/>
              <a:t>남는것들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Good </a:t>
            </a:r>
            <a:r>
              <a:rPr lang="ko-KR" altLang="en-US" sz="1200" b="1" dirty="0"/>
              <a:t>의 비율이 확연히 </a:t>
            </a:r>
            <a:r>
              <a:rPr lang="ko-KR" altLang="en-US" sz="1200" b="1" dirty="0" err="1"/>
              <a:t>많다라는것을</a:t>
            </a:r>
            <a:r>
              <a:rPr lang="ko-KR" altLang="en-US" sz="1200" b="1" dirty="0"/>
              <a:t> 확인 할 수 있습니다</a:t>
            </a:r>
            <a:r>
              <a:rPr lang="en-US" altLang="ko-KR" sz="1200" b="1" dirty="0"/>
              <a:t>.</a:t>
            </a:r>
          </a:p>
          <a:p>
            <a:endParaRPr lang="en-US" altLang="ko-KR" sz="1200" b="1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이 가설은 </a:t>
            </a:r>
            <a:r>
              <a:rPr lang="ko-KR" altLang="en-US" dirty="0" err="1"/>
              <a:t>성공적이다라는</a:t>
            </a:r>
            <a:r>
              <a:rPr lang="ko-KR" altLang="en-US" dirty="0"/>
              <a:t> 결론 을 내렸습니다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0916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까지 데이터 전처리와 가설검증까지 진행해보았는데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이제 앞선 가설에 대한 검증을 통해 가설이 실패한 부분은 고치고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각 컬럼별로 </a:t>
            </a:r>
            <a:r>
              <a:rPr lang="en-US" altLang="ko-KR" dirty="0"/>
              <a:t>Risk</a:t>
            </a:r>
            <a:r>
              <a:rPr lang="ko-KR" altLang="en-US" dirty="0"/>
              <a:t>의 </a:t>
            </a:r>
            <a:r>
              <a:rPr lang="en-US" altLang="ko-KR" dirty="0"/>
              <a:t>Good </a:t>
            </a:r>
            <a:r>
              <a:rPr lang="ko-KR" altLang="en-US" dirty="0"/>
              <a:t>수치가 높게 </a:t>
            </a:r>
            <a:r>
              <a:rPr lang="ko-KR" altLang="en-US" dirty="0" err="1"/>
              <a:t>나온거에</a:t>
            </a:r>
            <a:r>
              <a:rPr lang="ko-KR" altLang="en-US" dirty="0"/>
              <a:t> 점수를 더 부여하여</a:t>
            </a:r>
            <a:endParaRPr lang="en-US" altLang="ko-KR" dirty="0"/>
          </a:p>
          <a:p>
            <a:r>
              <a:rPr lang="ko-KR" altLang="en-US" dirty="0"/>
              <a:t>신용등급 </a:t>
            </a:r>
            <a:r>
              <a:rPr lang="en-US" altLang="ko-KR" dirty="0"/>
              <a:t>4</a:t>
            </a:r>
            <a:r>
              <a:rPr lang="ko-KR" altLang="en-US" dirty="0"/>
              <a:t>등급으로 나누었습니다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18F90-27EF-D541-A704-7DB59A183524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5331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 저축계좌와 당좌예금의 상태가 좋으면 저희는 </a:t>
            </a:r>
            <a:r>
              <a:rPr lang="en-US" altLang="ko-KR" dirty="0"/>
              <a:t>Good </a:t>
            </a:r>
            <a:r>
              <a:rPr lang="ko-KR" altLang="en-US" dirty="0"/>
              <a:t>비율이 확연하게 </a:t>
            </a:r>
            <a:r>
              <a:rPr lang="ko-KR" altLang="en-US" dirty="0" err="1"/>
              <a:t>좋은걸</a:t>
            </a:r>
            <a:r>
              <a:rPr lang="ko-KR" altLang="en-US" dirty="0"/>
              <a:t> 확인하였기때문에 높은 점수를 주었고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차이가 </a:t>
            </a:r>
            <a:r>
              <a:rPr lang="ko-KR" altLang="en-US" dirty="0" err="1"/>
              <a:t>없는것에는</a:t>
            </a:r>
            <a:r>
              <a:rPr lang="ko-KR" altLang="en-US" dirty="0"/>
              <a:t> 차이를 </a:t>
            </a:r>
            <a:r>
              <a:rPr lang="ko-KR" altLang="en-US" dirty="0" err="1"/>
              <a:t>적게두고</a:t>
            </a:r>
            <a:r>
              <a:rPr lang="ko-KR" altLang="en-US" dirty="0"/>
              <a:t> 계산하였습니다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81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11BA7-35F8-E576-8D6D-7E605C296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8131C4-1445-F288-991A-F2A3F785F6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5278A4-B8EA-976E-2D77-A25EFA62A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</a:t>
            </a:r>
            <a:r>
              <a:rPr lang="en-US" altLang="ko-KR" dirty="0"/>
              <a:t>, 4</a:t>
            </a:r>
            <a:r>
              <a:rPr lang="ko-KR" altLang="en-US" dirty="0"/>
              <a:t>등급으로 나눈 각 컬럼별 신용등급 분포 현황을 시각화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쉽게 말해 </a:t>
            </a:r>
            <a:r>
              <a:rPr lang="en-US" altLang="ko-KR" dirty="0"/>
              <a:t>. </a:t>
            </a:r>
            <a:r>
              <a:rPr lang="ko-KR" altLang="en-US" dirty="0"/>
              <a:t>왼쪽 화살표의 기울기가 왼쪽위로 가파를수록 신용등급이 낮은 고객을 잘 </a:t>
            </a:r>
            <a:r>
              <a:rPr lang="ko-KR" altLang="en-US" dirty="0" err="1"/>
              <a:t>파악했다라고</a:t>
            </a:r>
            <a:r>
              <a:rPr lang="ko-KR" altLang="en-US" dirty="0"/>
              <a:t> 보시면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들쑥날쑨한데요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저축계좌와 당좌예금에 관련해서는 좋은 분포를 확인하였고</a:t>
            </a:r>
            <a:r>
              <a:rPr lang="en-US" altLang="ko-KR" dirty="0"/>
              <a:t>,  </a:t>
            </a:r>
            <a:r>
              <a:rPr lang="ko-KR" altLang="en-US" dirty="0"/>
              <a:t>나머지 특성에서는  그러지 못했습니다</a:t>
            </a:r>
            <a:r>
              <a:rPr lang="en-US" altLang="ko-KR" dirty="0"/>
              <a:t>.</a:t>
            </a:r>
          </a:p>
          <a:p>
            <a:endParaRPr lang="en-US" altLang="ko-KR" sz="1200" dirty="0">
              <a:solidFill>
                <a:srgbClr val="1F1F1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210 디딤고딕"/>
              <a:sym typeface="210 디딤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1F1F1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210 디딤고딕"/>
              <a:sym typeface="210 디딤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1F1F1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210 디딤고딕"/>
              <a:sym typeface="210 디딤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5A6A9E-667E-02CF-2E58-9BB78BF95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238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ts val="5664"/>
              </a:lnSpc>
            </a:pP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이제 마지막으로 저희가 만든 모델의 성능을 확인하기 위해 혼동행렬을 </a:t>
            </a:r>
            <a:r>
              <a:rPr lang="ko-KR" altLang="en-US" sz="12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사용햇습니다</a:t>
            </a: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.</a:t>
            </a:r>
          </a:p>
          <a:p>
            <a:pPr marL="0" lvl="0" indent="0" algn="l">
              <a:lnSpc>
                <a:spcPts val="5664"/>
              </a:lnSpc>
            </a:pPr>
            <a:endParaRPr lang="en-US" altLang="ko-KR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RoxboroughCF Bold"/>
              <a:sym typeface="RoxboroughCF Bold"/>
            </a:endParaRPr>
          </a:p>
          <a:p>
            <a:pPr marL="0" lvl="0" indent="0" algn="l">
              <a:lnSpc>
                <a:spcPts val="5664"/>
              </a:lnSpc>
            </a:pP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먼저</a:t>
            </a: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, </a:t>
            </a: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혼동행렬은 정확도 이외에도 </a:t>
            </a:r>
            <a:r>
              <a:rPr lang="ko-KR" altLang="en-US" dirty="0"/>
              <a:t>다양한 성능지표를 계산할 수 있고</a:t>
            </a:r>
            <a:r>
              <a:rPr lang="en-US" altLang="ko-KR" dirty="0"/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-apple-system"/>
              </a:rPr>
              <a:t>분류모델 성능을 측정할 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-apple-system"/>
              </a:rPr>
              <a:t>흔하게 사용된다고 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pPr marL="0" lvl="0" indent="0" algn="l">
              <a:lnSpc>
                <a:spcPts val="5664"/>
              </a:lnSpc>
            </a:pP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간단하게 말씀드리자면</a:t>
            </a: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, </a:t>
            </a: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우측에 보시는 초록색에 분포한 녀석들이 저희가 예측을 잘한 거구요 빨간색이 </a:t>
            </a:r>
            <a:r>
              <a:rPr lang="ko-KR" altLang="en-US" sz="12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못한것</a:t>
            </a: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 입니다</a:t>
            </a: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24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5D9BD-F2F2-43E4-83B9-7BEDC89FC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90D9B8-15E6-FA9F-A3E5-B193FFBBF6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E766D5-A5F7-485A-B9AF-2BCAACC60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ts val="5664"/>
              </a:lnSpc>
            </a:pPr>
            <a:r>
              <a:rPr lang="ko-KR" altLang="en-US" dirty="0"/>
              <a:t>그럼 저희가 모델링한 모델의 성능평가를 보면</a:t>
            </a:r>
            <a:endParaRPr lang="en-US" altLang="ko-KR" dirty="0"/>
          </a:p>
          <a:p>
            <a:pPr marL="0" lvl="0" indent="0" algn="l">
              <a:lnSpc>
                <a:spcPts val="5664"/>
              </a:lnSpc>
            </a:pPr>
            <a:endParaRPr lang="en-US" altLang="ko-KR" dirty="0"/>
          </a:p>
          <a:p>
            <a:pPr marL="0" lvl="0" indent="0" algn="l">
              <a:lnSpc>
                <a:spcPts val="5664"/>
              </a:lnSpc>
            </a:pPr>
            <a:r>
              <a:rPr lang="ko-KR" altLang="en-US" dirty="0"/>
              <a:t>종합적으로 정확도는 약 </a:t>
            </a:r>
            <a:r>
              <a:rPr lang="en-US" altLang="ko-KR" dirty="0"/>
              <a:t>66</a:t>
            </a:r>
            <a:r>
              <a:rPr lang="ko-KR" altLang="en-US" dirty="0"/>
              <a:t>퍼센트가 나왔으며</a:t>
            </a:r>
            <a:r>
              <a:rPr lang="en-US" altLang="ko-KR" dirty="0"/>
              <a:t>,</a:t>
            </a:r>
          </a:p>
          <a:p>
            <a:pPr marL="0" lvl="0" indent="0" algn="l">
              <a:lnSpc>
                <a:spcPts val="5664"/>
              </a:lnSpc>
            </a:pPr>
            <a:endParaRPr lang="en-US" altLang="ko-KR" dirty="0"/>
          </a:p>
          <a:p>
            <a:pPr marL="0" lvl="0" indent="0" algn="l">
              <a:lnSpc>
                <a:spcPts val="5664"/>
              </a:lnSpc>
            </a:pPr>
            <a:r>
              <a:rPr lang="ko-KR" altLang="en-US" dirty="0"/>
              <a:t>신용도가 </a:t>
            </a:r>
            <a:r>
              <a:rPr lang="ko-KR" altLang="en-US" dirty="0" err="1"/>
              <a:t>좋은사람을</a:t>
            </a:r>
            <a:r>
              <a:rPr lang="ko-KR" altLang="en-US" dirty="0"/>
              <a:t> </a:t>
            </a:r>
            <a:r>
              <a:rPr lang="en-US" altLang="ko-KR" dirty="0"/>
              <a:t>75%</a:t>
            </a:r>
            <a:r>
              <a:rPr lang="ko-KR" altLang="en-US" dirty="0"/>
              <a:t> 확률로 잘 예측하였습니다</a:t>
            </a:r>
            <a:r>
              <a:rPr lang="en-US" altLang="ko-KR" dirty="0"/>
              <a:t>.</a:t>
            </a:r>
          </a:p>
          <a:p>
            <a:pPr marL="0" lvl="0" indent="0" algn="l">
              <a:lnSpc>
                <a:spcPts val="5664"/>
              </a:lnSpc>
            </a:pPr>
            <a:endParaRPr lang="en-US" altLang="ko-KR" dirty="0"/>
          </a:p>
          <a:p>
            <a:pPr marL="0" lvl="0" indent="0" algn="l">
              <a:lnSpc>
                <a:spcPts val="5664"/>
              </a:lnSpc>
            </a:pPr>
            <a:r>
              <a:rPr lang="ko-KR" altLang="en-US" dirty="0"/>
              <a:t>반면에 신용도가 </a:t>
            </a:r>
            <a:r>
              <a:rPr lang="ko-KR" altLang="en-US" dirty="0" err="1"/>
              <a:t>나쁜사람을</a:t>
            </a:r>
            <a:r>
              <a:rPr lang="ko-KR" altLang="en-US" dirty="0"/>
              <a:t> 예측은 하는 확률은 </a:t>
            </a:r>
            <a:r>
              <a:rPr lang="en-US" altLang="ko-KR" dirty="0"/>
              <a:t>43% </a:t>
            </a:r>
            <a:r>
              <a:rPr lang="ko-KR" altLang="en-US" dirty="0"/>
              <a:t>생각보다 미흡한 결과가 나왔습니다</a:t>
            </a:r>
            <a:r>
              <a:rPr lang="en-US" altLang="ko-KR" dirty="0"/>
              <a:t>..</a:t>
            </a:r>
          </a:p>
          <a:p>
            <a:pPr marL="0" lvl="0" indent="0" algn="l">
              <a:lnSpc>
                <a:spcPts val="5664"/>
              </a:lnSpc>
            </a:pPr>
            <a:endParaRPr lang="en-US" altLang="ko-KR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RoxboroughCF Bold"/>
              <a:sym typeface="RoxboroughCF Bold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AB847-72FD-A4A8-BAC0-7C589D8E7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3084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98D87-33DE-E6DA-FA06-E00D2BFE3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BC70A2-55E6-ECD5-DD59-B22C9CA316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35E79E-CF1C-FAAB-5D6D-4AE87CAE5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ts val="5664"/>
              </a:lnSpc>
            </a:pPr>
            <a:r>
              <a:rPr lang="ko-KR" altLang="en-US" dirty="0"/>
              <a:t>그럼 저희가 모델링한 모델의 성능평가를 보면</a:t>
            </a:r>
            <a:endParaRPr lang="en-US" altLang="ko-KR" dirty="0"/>
          </a:p>
          <a:p>
            <a:pPr marL="0" lvl="0" indent="0" algn="l">
              <a:lnSpc>
                <a:spcPts val="5664"/>
              </a:lnSpc>
            </a:pPr>
            <a:endParaRPr lang="en-US" altLang="ko-KR" dirty="0"/>
          </a:p>
          <a:p>
            <a:pPr marL="0" lvl="0" indent="0" algn="l">
              <a:lnSpc>
                <a:spcPts val="5664"/>
              </a:lnSpc>
            </a:pPr>
            <a:r>
              <a:rPr lang="ko-KR" altLang="en-US" dirty="0"/>
              <a:t>종합적으로 정확도는 약 </a:t>
            </a:r>
            <a:r>
              <a:rPr lang="en-US" altLang="ko-KR" dirty="0"/>
              <a:t>66</a:t>
            </a:r>
            <a:r>
              <a:rPr lang="ko-KR" altLang="en-US" dirty="0"/>
              <a:t>퍼센트가 나왔으며</a:t>
            </a:r>
            <a:r>
              <a:rPr lang="en-US" altLang="ko-KR" dirty="0"/>
              <a:t>,</a:t>
            </a:r>
          </a:p>
          <a:p>
            <a:pPr marL="0" lvl="0" indent="0" algn="l">
              <a:lnSpc>
                <a:spcPts val="5664"/>
              </a:lnSpc>
            </a:pPr>
            <a:endParaRPr lang="en-US" altLang="ko-KR" dirty="0"/>
          </a:p>
          <a:p>
            <a:pPr marL="0" lvl="0" indent="0" algn="l">
              <a:lnSpc>
                <a:spcPts val="5664"/>
              </a:lnSpc>
            </a:pPr>
            <a:r>
              <a:rPr lang="ko-KR" altLang="en-US" dirty="0"/>
              <a:t>신용도가 </a:t>
            </a:r>
            <a:r>
              <a:rPr lang="ko-KR" altLang="en-US" dirty="0" err="1"/>
              <a:t>좋은사람을</a:t>
            </a:r>
            <a:r>
              <a:rPr lang="ko-KR" altLang="en-US" dirty="0"/>
              <a:t> </a:t>
            </a:r>
            <a:r>
              <a:rPr lang="en-US" altLang="ko-KR" dirty="0"/>
              <a:t>75%</a:t>
            </a:r>
            <a:r>
              <a:rPr lang="ko-KR" altLang="en-US" dirty="0"/>
              <a:t> 확률로 잘 예측하였습니다</a:t>
            </a:r>
            <a:r>
              <a:rPr lang="en-US" altLang="ko-KR" dirty="0"/>
              <a:t>.</a:t>
            </a:r>
          </a:p>
          <a:p>
            <a:pPr marL="0" lvl="0" indent="0" algn="l">
              <a:lnSpc>
                <a:spcPts val="5664"/>
              </a:lnSpc>
            </a:pPr>
            <a:endParaRPr lang="en-US" altLang="ko-KR" dirty="0"/>
          </a:p>
          <a:p>
            <a:pPr marL="0" lvl="0" indent="0" algn="l">
              <a:lnSpc>
                <a:spcPts val="5664"/>
              </a:lnSpc>
            </a:pPr>
            <a:r>
              <a:rPr lang="ko-KR" altLang="en-US" dirty="0"/>
              <a:t>반면에 신용도가 </a:t>
            </a:r>
            <a:r>
              <a:rPr lang="ko-KR" altLang="en-US" dirty="0" err="1"/>
              <a:t>나쁜사람을</a:t>
            </a:r>
            <a:r>
              <a:rPr lang="ko-KR" altLang="en-US" dirty="0"/>
              <a:t> 예측은 하는 확률은 </a:t>
            </a:r>
            <a:r>
              <a:rPr lang="en-US" altLang="ko-KR" dirty="0"/>
              <a:t>43% </a:t>
            </a:r>
            <a:r>
              <a:rPr lang="ko-KR" altLang="en-US" dirty="0"/>
              <a:t>생각보다 미흡한 결과가 나왔습니다</a:t>
            </a:r>
            <a:r>
              <a:rPr lang="en-US" altLang="ko-KR" dirty="0"/>
              <a:t>..</a:t>
            </a:r>
          </a:p>
          <a:p>
            <a:pPr marL="0" lvl="0" indent="0" algn="l">
              <a:lnSpc>
                <a:spcPts val="5664"/>
              </a:lnSpc>
            </a:pPr>
            <a:endParaRPr lang="en-US" altLang="ko-KR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RoxboroughCF Bold"/>
              <a:sym typeface="RoxboroughCF Bold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6139AD-2192-7CB0-3A64-3A1785DBC6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511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</a:t>
            </a:r>
            <a:r>
              <a:rPr lang="ko-KR" altLang="en-US" dirty="0" err="1"/>
              <a:t>저희팀원의</a:t>
            </a:r>
            <a:r>
              <a:rPr lang="ko-KR" altLang="en-US" dirty="0"/>
              <a:t> 대다수는 금융권 도메인의 프로젝트 경험을 </a:t>
            </a:r>
            <a:r>
              <a:rPr lang="ko-KR" altLang="en-US" dirty="0" err="1"/>
              <a:t>얻고싶어</a:t>
            </a:r>
            <a:r>
              <a:rPr lang="ko-KR" altLang="en-US" dirty="0"/>
              <a:t> 이 데이터를 선택했는데요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이번 프로젝트의 핵심은 가설설정을 통해 다양한 특성을 기준으로 신용점수를 매기고 신용등급을 예측하는 모델을 </a:t>
            </a:r>
            <a:r>
              <a:rPr lang="ko-KR" altLang="en-US" dirty="0" err="1"/>
              <a:t>만드는것입니다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057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CDCEA-A076-F194-170A-15DA4A75D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67F30FE-B8AF-7839-C50F-89CA356EFE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D3F9953-6A1D-F588-4186-B382C5209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ts val="5664"/>
              </a:lnSpc>
            </a:pP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저희 모델을 정리해보면 최종목적은 채무불이행 리스크를 줄이고</a:t>
            </a: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,</a:t>
            </a:r>
          </a:p>
          <a:p>
            <a:pPr marL="0" lvl="0" indent="0" algn="l">
              <a:lnSpc>
                <a:spcPts val="5664"/>
              </a:lnSpc>
            </a:pPr>
            <a:endParaRPr lang="en-US" altLang="ko-KR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RoxboroughCF Bold"/>
              <a:sym typeface="RoxboroughCF Bold"/>
            </a:endParaRPr>
          </a:p>
          <a:p>
            <a:pPr marL="0" lvl="0" indent="0" algn="l">
              <a:lnSpc>
                <a:spcPts val="5664"/>
              </a:lnSpc>
            </a:pP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대출 가이드라인을 구성하기 때문에</a:t>
            </a:r>
            <a:endParaRPr lang="en-US" altLang="ko-KR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RoxboroughCF Bold"/>
              <a:sym typeface="RoxboroughCF Bold"/>
            </a:endParaRPr>
          </a:p>
          <a:p>
            <a:pPr marL="0" lvl="0" indent="0" algn="l">
              <a:lnSpc>
                <a:spcPts val="5664"/>
              </a:lnSpc>
            </a:pPr>
            <a:endParaRPr lang="en-US" altLang="ko-KR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RoxboroughCF Bold"/>
              <a:sym typeface="RoxboroughCF Bold"/>
            </a:endParaRPr>
          </a:p>
          <a:p>
            <a:pPr marL="0" lvl="0" indent="0" algn="l">
              <a:lnSpc>
                <a:spcPts val="5664"/>
              </a:lnSpc>
            </a:pP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신용도가 낮은 고객들을 잘 파악해야 한다고 결론을 내렸습니다</a:t>
            </a: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.</a:t>
            </a:r>
          </a:p>
          <a:p>
            <a:pPr marL="0" lvl="0" indent="0" algn="l">
              <a:lnSpc>
                <a:spcPts val="5664"/>
              </a:lnSpc>
            </a:pPr>
            <a:endParaRPr lang="en-US" altLang="ko-KR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RoxboroughCF Bold"/>
              <a:sym typeface="RoxboroughCF Bold"/>
            </a:endParaRPr>
          </a:p>
          <a:p>
            <a:pPr marL="0" marR="0" lvl="0" indent="0" algn="l" defTabSz="914400" rtl="0" eaLnBrk="1" fontAlgn="auto" latinLnBrk="1" hangingPunct="1">
              <a:lnSpc>
                <a:spcPts val="56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&gt;&gt;&gt;&gt; </a:t>
            </a: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다음 </a:t>
            </a: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ppt</a:t>
            </a:r>
          </a:p>
          <a:p>
            <a:pPr marL="0" marR="0" lvl="0" indent="0" algn="l" defTabSz="914400" rtl="0" eaLnBrk="1" fontAlgn="auto" latinLnBrk="1" hangingPunct="1">
              <a:lnSpc>
                <a:spcPts val="56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따라서 좀 더 신뢰할 수 있는 모델을 만들기 위해 </a:t>
            </a:r>
            <a:r>
              <a:rPr lang="ko-KR" altLang="en-US" sz="12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머신러닝기법을</a:t>
            </a: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 통해 비교분석해 보았습니다</a:t>
            </a: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.</a:t>
            </a:r>
          </a:p>
          <a:p>
            <a:pPr marL="0" lvl="0" indent="0" algn="l">
              <a:lnSpc>
                <a:spcPts val="5664"/>
              </a:lnSpc>
            </a:pPr>
            <a:endParaRPr lang="en-US" altLang="ko-KR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RoxboroughCF Bold"/>
              <a:sym typeface="RoxboroughCF Bold"/>
            </a:endParaRPr>
          </a:p>
          <a:p>
            <a:pPr marL="0" lvl="0" indent="0" algn="l">
              <a:lnSpc>
                <a:spcPts val="5664"/>
              </a:lnSpc>
            </a:pPr>
            <a:r>
              <a:rPr lang="ko-KR" altLang="en-US" sz="12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ㅋ</a:t>
            </a:r>
            <a:endParaRPr lang="en-US" altLang="ko-KR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RoxboroughCF Bold"/>
              <a:sym typeface="RoxboroughCF Bold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34B5B5-1633-FB0E-8052-7B5A3A15E0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90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521AC-8300-88B5-AA6E-9E8168E91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DD93DC-B817-A6E9-576F-EFDDC691D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DAEF53-8094-F855-B2E1-0BBEA8C2F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ts val="56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따라서 좀 더 신뢰할 수 있는 모델을 만들기 위해 </a:t>
            </a:r>
            <a:r>
              <a:rPr lang="ko-KR" altLang="en-US" sz="12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머신러닝기법을</a:t>
            </a: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 통해 비교분석해 보았습니다</a:t>
            </a: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.</a:t>
            </a:r>
          </a:p>
          <a:p>
            <a:pPr marL="0" lvl="0" indent="0" algn="l">
              <a:lnSpc>
                <a:spcPts val="5664"/>
              </a:lnSpc>
            </a:pPr>
            <a:endParaRPr lang="en-US" altLang="ko-KR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RoxboroughCF Bold"/>
              <a:sym typeface="RoxboroughCF Bold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4101B-841E-2EFA-24D8-1060F03B0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4501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첫째로 </a:t>
            </a:r>
            <a:r>
              <a:rPr lang="ko-KR" altLang="en-US" dirty="0" err="1"/>
              <a:t>랜덤포레스트라는</a:t>
            </a:r>
            <a:r>
              <a:rPr lang="ko-KR" altLang="en-US" dirty="0"/>
              <a:t> 기법입니다</a:t>
            </a:r>
            <a:r>
              <a:rPr lang="en-US" altLang="ko-KR" dirty="0"/>
              <a:t>. </a:t>
            </a:r>
            <a:r>
              <a:rPr lang="ko-KR" altLang="en-US" dirty="0" err="1"/>
              <a:t>결정트리</a:t>
            </a:r>
            <a:r>
              <a:rPr lang="ko-KR" altLang="en-US" dirty="0"/>
              <a:t> </a:t>
            </a:r>
            <a:r>
              <a:rPr lang="ko-KR" altLang="en-US" dirty="0" err="1"/>
              <a:t>방식이구요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랜덤포레스트는</a:t>
            </a:r>
            <a:r>
              <a:rPr lang="ko-KR" altLang="en-US" dirty="0"/>
              <a:t> 변수의 중요도를 평가할 수 있어 데이터의 주요 특징을 파악하는 데 유용한 알고리즘 이구요</a:t>
            </a:r>
          </a:p>
          <a:p>
            <a:endParaRPr lang="en-US" altLang="ko-KR" dirty="0"/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대출데이터 처럼 비선형 관계가 많고</a:t>
            </a:r>
            <a:r>
              <a:rPr lang="en-US" altLang="ko-KR" dirty="0"/>
              <a:t>, </a:t>
            </a:r>
            <a:r>
              <a:rPr lang="ko-KR" altLang="en-US" dirty="0"/>
              <a:t>저희가 모델링한 </a:t>
            </a:r>
            <a:r>
              <a:rPr lang="en-US" altLang="ko-KR" dirty="0"/>
              <a:t>＇Score＇</a:t>
            </a:r>
            <a:r>
              <a:rPr lang="ko-KR" altLang="en-US" dirty="0"/>
              <a:t>라는 특성이 신용등급 평가에 얼마나 중요한 특성인지 평가할 수 있어</a:t>
            </a:r>
            <a:r>
              <a:rPr lang="en-US" altLang="ko-KR" dirty="0"/>
              <a:t>. </a:t>
            </a:r>
            <a:r>
              <a:rPr lang="ko-KR" altLang="en-US" dirty="0"/>
              <a:t>이 모델을 선택하였습니다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7312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저희가 모델링한 특성인 </a:t>
            </a:r>
            <a:r>
              <a:rPr lang="en-US" altLang="ko-KR" dirty="0"/>
              <a:t>'Score'</a:t>
            </a:r>
            <a:r>
              <a:rPr lang="ko-KR" altLang="en-US" dirty="0"/>
              <a:t>를 포함하지 않고</a:t>
            </a:r>
            <a:r>
              <a:rPr lang="en-US" altLang="ko-KR" dirty="0"/>
              <a:t>, </a:t>
            </a:r>
            <a:r>
              <a:rPr lang="ko-KR" altLang="en-US" dirty="0"/>
              <a:t>특성 중요도를 나타낸 그래프입니다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대출금액이 가장 </a:t>
            </a:r>
            <a:r>
              <a:rPr lang="ko-KR" altLang="en-US" dirty="0" err="1"/>
              <a:t>중요한것을</a:t>
            </a:r>
            <a:r>
              <a:rPr lang="ko-KR" altLang="en-US" dirty="0"/>
              <a:t> 확인할 </a:t>
            </a:r>
            <a:r>
              <a:rPr lang="ko-KR" altLang="en-US" dirty="0" err="1"/>
              <a:t>수있구요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421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19DCF-4C1B-03C8-5449-B54D1D80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46F87F5-CE4C-4E0D-19BE-7EDAE4616F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58E1C94-DBA3-C088-F829-5E76F3824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Score </a:t>
            </a:r>
            <a:r>
              <a:rPr lang="ko-KR" altLang="en-US" dirty="0"/>
              <a:t>를 포함한 후 중요도를 비교 해보니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Score </a:t>
            </a:r>
            <a:r>
              <a:rPr lang="ko-KR" altLang="en-US" dirty="0"/>
              <a:t>가 가장 중요한 특성임을 확인하였습니다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C91898-2FFD-8962-4475-D1C52D9F3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8447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 또한</a:t>
            </a:r>
            <a:r>
              <a:rPr lang="en-US" altLang="ko-KR" dirty="0"/>
              <a:t>, Score</a:t>
            </a:r>
            <a:r>
              <a:rPr lang="ko-KR" altLang="en-US" dirty="0"/>
              <a:t>를 학습시킨 모델이 정확도가 약 </a:t>
            </a:r>
            <a:r>
              <a:rPr lang="en-US" altLang="ko-KR" dirty="0"/>
              <a:t>1% </a:t>
            </a:r>
            <a:r>
              <a:rPr lang="ko-KR" altLang="en-US" dirty="0"/>
              <a:t>상승한 결과를 얻었고</a:t>
            </a:r>
            <a:r>
              <a:rPr lang="en-US" altLang="ko-KR" dirty="0"/>
              <a:t>.,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18F90-27EF-D541-A704-7DB59A183524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40624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보신 혼동행렬 비교에서는 정확도 뿐만 아니라</a:t>
            </a:r>
            <a:r>
              <a:rPr lang="en-US" altLang="ko-KR" dirty="0"/>
              <a:t>, </a:t>
            </a:r>
            <a:r>
              <a:rPr lang="ko-KR" altLang="en-US" dirty="0"/>
              <a:t>다른 지표를 통해 모델성능을 비교할 수 있다고 말씀드렸는데요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855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07BBE-AEFA-E5EE-DBC6-7CC725FC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C92365-9C87-178C-0E15-01DA5AE50B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B1774C-184B-FC11-B9A1-F22EB6AF7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신용도가 </a:t>
            </a:r>
            <a:r>
              <a:rPr lang="ko-KR" altLang="en-US" dirty="0" err="1"/>
              <a:t>낮은고객을</a:t>
            </a:r>
            <a:r>
              <a:rPr lang="ko-KR" altLang="en-US" dirty="0"/>
              <a:t> 찾는 확률이 </a:t>
            </a:r>
            <a:r>
              <a:rPr lang="en-US" altLang="ko-KR" dirty="0"/>
              <a:t>Score </a:t>
            </a:r>
            <a:r>
              <a:rPr lang="ko-KR" altLang="en-US" dirty="0"/>
              <a:t>학습전과 후로 </a:t>
            </a:r>
            <a:r>
              <a:rPr lang="ko-KR" altLang="en-US" dirty="0" err="1"/>
              <a:t>비교하였을때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퍼센트 가량 증가하고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F1 score </a:t>
            </a:r>
            <a:r>
              <a:rPr lang="ko-KR" altLang="en-US" dirty="0"/>
              <a:t>라고 전반적이 성능 또한 </a:t>
            </a:r>
            <a:r>
              <a:rPr lang="en-US" altLang="ko-KR" dirty="0"/>
              <a:t>4</a:t>
            </a:r>
            <a:r>
              <a:rPr lang="ko-KR" altLang="en-US" dirty="0"/>
              <a:t>퍼센트 좋아졌습니다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3F7D2-4177-FEC4-FEF3-C67078A0E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11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두번째로 선택한 모델은 </a:t>
            </a:r>
            <a:r>
              <a:rPr lang="en-US" altLang="ko-KR" dirty="0"/>
              <a:t>XG</a:t>
            </a:r>
            <a:r>
              <a:rPr lang="ko-KR" altLang="en-US" dirty="0" err="1"/>
              <a:t>부스트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랜덤포레스트와</a:t>
            </a:r>
            <a:r>
              <a:rPr lang="ko-KR" altLang="en-US" dirty="0"/>
              <a:t> 동일하게</a:t>
            </a:r>
            <a:r>
              <a:rPr lang="en-US" altLang="ko-KR" dirty="0"/>
              <a:t> </a:t>
            </a:r>
            <a:r>
              <a:rPr lang="ko-KR" altLang="en-US" dirty="0" err="1"/>
              <a:t>결정트리</a:t>
            </a:r>
            <a:r>
              <a:rPr lang="ko-KR" altLang="en-US" dirty="0"/>
              <a:t> 방식인데요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그럼에도 선택한 이유는 </a:t>
            </a:r>
            <a:r>
              <a:rPr lang="ko-KR" altLang="en-US" dirty="0" err="1"/>
              <a:t>랜덤포레스트는</a:t>
            </a:r>
            <a:r>
              <a:rPr lang="ko-KR" altLang="en-US" dirty="0"/>
              <a:t> 병렬적으로 학습시켜 결과를 도출하는 반면에</a:t>
            </a:r>
          </a:p>
          <a:p>
            <a:endParaRPr lang="en-US" altLang="ko-KR" dirty="0"/>
          </a:p>
          <a:p>
            <a:r>
              <a:rPr lang="en-US" altLang="ko-KR" dirty="0"/>
              <a:t>XG </a:t>
            </a:r>
            <a:r>
              <a:rPr lang="ko-KR" altLang="en-US" dirty="0" err="1"/>
              <a:t>부스트</a:t>
            </a:r>
            <a:r>
              <a:rPr lang="ko-KR" altLang="en-US" dirty="0"/>
              <a:t> 순차적 </a:t>
            </a:r>
            <a:r>
              <a:rPr lang="ko-KR" altLang="en-US" dirty="0" err="1"/>
              <a:t>부스팅</a:t>
            </a:r>
            <a:r>
              <a:rPr lang="ko-KR" altLang="en-US" dirty="0"/>
              <a:t> 방식으로 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금융기관에서도 이제 대출심사를 </a:t>
            </a:r>
            <a:r>
              <a:rPr lang="ko-KR" altLang="en-US" dirty="0" err="1"/>
              <a:t>볼때</a:t>
            </a:r>
            <a:r>
              <a:rPr lang="ko-KR" altLang="en-US" dirty="0"/>
              <a:t> 보통 계좌상태는 </a:t>
            </a:r>
            <a:r>
              <a:rPr lang="ko-KR" altLang="en-US" dirty="0" err="1"/>
              <a:t>어떤지</a:t>
            </a:r>
            <a:r>
              <a:rPr lang="ko-KR" altLang="en-US" dirty="0"/>
              <a:t> </a:t>
            </a:r>
            <a:r>
              <a:rPr lang="en-US" altLang="ko-KR" dirty="0"/>
              <a:t>? &gt; </a:t>
            </a:r>
            <a:r>
              <a:rPr lang="ko-KR" altLang="en-US" dirty="0"/>
              <a:t>월수입은 </a:t>
            </a:r>
            <a:r>
              <a:rPr lang="ko-KR" altLang="en-US" dirty="0" err="1"/>
              <a:t>어떤지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이렇게 순차적으로 판별하여 점수를 매기기 때문에 이 방법을 선택했습니다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18F90-27EF-D541-A704-7DB59A183524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32506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BBDDD-3FB0-9373-9BEE-A6BA59428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E11440-0AC2-4406-08FE-8B68F89269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C4B3A5-11CB-2C3A-63A7-FE0F672D4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저희가 모델링한 특성인 </a:t>
            </a:r>
            <a:r>
              <a:rPr lang="en-US" altLang="ko-KR" dirty="0"/>
              <a:t>'Score'</a:t>
            </a:r>
            <a:r>
              <a:rPr lang="ko-KR" altLang="en-US" dirty="0"/>
              <a:t>를 포함하지 않고</a:t>
            </a:r>
            <a:r>
              <a:rPr lang="en-US" altLang="ko-KR" dirty="0"/>
              <a:t>, </a:t>
            </a:r>
            <a:r>
              <a:rPr lang="ko-KR" altLang="en-US" dirty="0"/>
              <a:t>특성 중요도를 나타낸 그래프입니다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여기서는 저축계좌여부가 제일 중요한 </a:t>
            </a:r>
            <a:r>
              <a:rPr lang="ko-KR" altLang="en-US" dirty="0" err="1"/>
              <a:t>특성이구요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A817A-9FDF-DAAA-BBCE-D48A75250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285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EFA29-75C5-935D-EDE8-B958AC532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C593D4-7348-6C54-AD59-55F348D816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987ED30-81D3-24E6-FB51-9E25EEA35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신용점수란 금융기관에서 대출 신청자의 리스크를 평가하는 중요한 지표로 활용됩니다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AB3B38-0144-73BD-A5D0-1CE98ECE3F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811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37B35-1A9E-80B2-A6C3-AC4AAA2F6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CFA7B4-A0F1-0A10-AA99-BD40D8209F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2F8774-D73D-E062-FBB4-D8A3B5D08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</a:t>
            </a:r>
            <a:r>
              <a:rPr lang="en-US" altLang="ko-KR" dirty="0"/>
              <a:t>Score</a:t>
            </a:r>
            <a:r>
              <a:rPr lang="ko-KR" altLang="en-US" dirty="0"/>
              <a:t>를 넣었지만 큰 중요도를 차지하지 못했습니다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CE0D1B-268F-C24C-30A1-CEDCFBDC62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0552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Score </a:t>
            </a:r>
            <a:r>
              <a:rPr lang="ko-KR" altLang="en-US" dirty="0"/>
              <a:t>특성</a:t>
            </a:r>
            <a:r>
              <a:rPr lang="en-US" altLang="ko-KR" dirty="0"/>
              <a:t> </a:t>
            </a:r>
            <a:r>
              <a:rPr lang="ko-KR" altLang="en-US" dirty="0"/>
              <a:t>포함여부에 따라 정확도는 약 </a:t>
            </a:r>
            <a:r>
              <a:rPr lang="en-US" altLang="ko-KR" dirty="0"/>
              <a:t>3% </a:t>
            </a:r>
            <a:r>
              <a:rPr lang="ko-KR" altLang="en-US" dirty="0"/>
              <a:t>향상을 </a:t>
            </a:r>
            <a:r>
              <a:rPr lang="ko-KR" altLang="en-US" dirty="0" err="1"/>
              <a:t>확인했구요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18F90-27EF-D541-A704-7DB59A183524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98616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혼동행렬로 비교해보니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XG</a:t>
            </a:r>
            <a:r>
              <a:rPr lang="ko-KR" altLang="en-US" dirty="0" err="1"/>
              <a:t>부스트에서는</a:t>
            </a:r>
            <a:r>
              <a:rPr lang="ko-KR" altLang="en-US" dirty="0"/>
              <a:t> </a:t>
            </a:r>
            <a:r>
              <a:rPr lang="en-US" altLang="ko-KR" dirty="0"/>
              <a:t>Score </a:t>
            </a:r>
            <a:r>
              <a:rPr lang="ko-KR" altLang="en-US" dirty="0"/>
              <a:t>특성을 포함했을 때 전체적인 정확도보다는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신용도가 나쁜 확률을 예측하는 정밀도와 재현율이 크게 상승하여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전반적인 모델성능이 좋아짐을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18F90-27EF-D541-A704-7DB59A183524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13784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혼동행렬로 비교해보니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XG</a:t>
            </a:r>
            <a:r>
              <a:rPr lang="ko-KR" altLang="en-US" dirty="0" err="1"/>
              <a:t>부스트에서는</a:t>
            </a:r>
            <a:r>
              <a:rPr lang="ko-KR" altLang="en-US" dirty="0"/>
              <a:t> </a:t>
            </a:r>
            <a:r>
              <a:rPr lang="en-US" altLang="ko-KR" dirty="0"/>
              <a:t>Score </a:t>
            </a:r>
            <a:r>
              <a:rPr lang="ko-KR" altLang="en-US" dirty="0"/>
              <a:t>특성을 포함했을 때 전체적인 정확도보다는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신용도가 나쁜 확률을 예측하는 정밀도와 재현율이 크게 상승하여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전반적인 모델성능이 좋아짐을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18F90-27EF-D541-A704-7DB59A183524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69012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28F13-A6E8-6351-5257-681EDF425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07DE41-943A-B171-B87E-C6234A3D91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89C51E-4D55-1FF5-68B7-D081CE89A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로지스틱 회귀 모델입니다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앞선 </a:t>
            </a:r>
            <a:r>
              <a:rPr lang="ko-KR" altLang="en-US" dirty="0" err="1"/>
              <a:t>결정트리방식트리</a:t>
            </a:r>
            <a:r>
              <a:rPr lang="ko-KR" altLang="en-US" dirty="0"/>
              <a:t> 방식과 달리 데이터가 선형적으로 </a:t>
            </a:r>
            <a:r>
              <a:rPr lang="ko-KR" altLang="en-US" dirty="0" err="1"/>
              <a:t>구분될때</a:t>
            </a:r>
            <a:r>
              <a:rPr lang="ko-KR" altLang="en-US" dirty="0"/>
              <a:t> 효과적인 모델입니다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E9CEF-3C15-2AC4-FFC7-9CB699D684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6597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E99D6-A6BE-AC34-2895-3ADA9E4D3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3B79BCE-EAEC-1292-F291-71278A3A81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460EC2-625F-6D3E-903C-E1AB03B5D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저희가 모델링한 </a:t>
            </a:r>
            <a:r>
              <a:rPr lang="en-US" altLang="ko-KR" dirty="0"/>
              <a:t>Score </a:t>
            </a:r>
            <a:r>
              <a:rPr lang="ko-KR" altLang="en-US" dirty="0"/>
              <a:t>포함하기전 가중치를 표현 </a:t>
            </a:r>
            <a:r>
              <a:rPr lang="ko-KR" altLang="en-US" dirty="0" err="1"/>
              <a:t>그래프이구요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6F99EC-E87B-EE22-5C89-056B17E7F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213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A2E01-0DB0-5ED8-8EFD-C12DD83EF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FDE380-BF27-BDA0-FF3A-59A5B55C13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B85BE2-45D1-E5D2-9AC5-6F5CE480A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Score </a:t>
            </a:r>
            <a:r>
              <a:rPr lang="ko-KR" altLang="en-US" dirty="0"/>
              <a:t>포함하더라도 </a:t>
            </a:r>
            <a:r>
              <a:rPr lang="ko-KR" altLang="en-US" dirty="0" err="1"/>
              <a:t>큰차이는</a:t>
            </a:r>
            <a:r>
              <a:rPr lang="ko-KR" altLang="en-US" dirty="0"/>
              <a:t> 없었습니다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D585AA-161E-BA4B-00BE-9B53FD12FC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252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8DE36-4DD0-CFDE-FCFE-B99CFB364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4A4F26-B87B-CDEA-D4B2-82F9D1A83A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D62BF5-80FA-880E-0DC1-1294F636C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역시 혼동행렬로 확인해보면 전체 정확도는 </a:t>
            </a:r>
            <a:r>
              <a:rPr lang="en-US" altLang="ko-KR" dirty="0"/>
              <a:t>71% </a:t>
            </a:r>
            <a:r>
              <a:rPr lang="ko-KR" altLang="en-US" dirty="0"/>
              <a:t>이구요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 신용도가 </a:t>
            </a:r>
            <a:r>
              <a:rPr lang="ko-KR" altLang="en-US" dirty="0" err="1"/>
              <a:t>좋지않은</a:t>
            </a:r>
            <a:r>
              <a:rPr lang="ko-KR" altLang="en-US" dirty="0"/>
              <a:t> 고객데이터에서 모델이 </a:t>
            </a:r>
            <a:r>
              <a:rPr lang="ko-KR" altLang="en-US" dirty="0" err="1"/>
              <a:t>나쁘다라고</a:t>
            </a:r>
            <a:r>
              <a:rPr lang="ko-KR" altLang="en-US" dirty="0"/>
              <a:t> 예측하는 확률은 </a:t>
            </a:r>
            <a:r>
              <a:rPr lang="en-US" altLang="ko-KR" dirty="0"/>
              <a:t>19% </a:t>
            </a:r>
            <a:r>
              <a:rPr lang="ko-KR" altLang="en-US" dirty="0"/>
              <a:t>밖에 되지 않았습니다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7827D3-3063-0BEE-F926-4BBDFA12D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689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C9CCB-477A-3C76-3CE8-9EAF5BA76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BCA8BA-3228-32FC-B2E4-C4EBDAE19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7BBBE7-FDA7-086A-5623-00201E2E6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신용도가 좋은 고객데이터 중에서 좋다고 </a:t>
            </a:r>
            <a:r>
              <a:rPr lang="ko-KR" altLang="en-US" dirty="0" err="1"/>
              <a:t>예측한것은</a:t>
            </a:r>
            <a:r>
              <a:rPr lang="ko-KR" altLang="en-US" dirty="0"/>
              <a:t> </a:t>
            </a:r>
            <a:r>
              <a:rPr lang="en-US" altLang="ko-KR" dirty="0"/>
              <a:t>93% </a:t>
            </a:r>
            <a:r>
              <a:rPr lang="ko-KR" altLang="en-US" dirty="0"/>
              <a:t>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지금까지 비교해온 모델 중 가장 좋은 수치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235B2D-353B-1E7D-18D6-AF43EDC30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1626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4392E-7BCE-92D0-906E-DD227E587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65AC408-62F5-8BB1-09D7-FDE4862009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48F1AD-A368-88B6-B0DB-EC8228D8F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전반적인 정확도는 </a:t>
            </a:r>
            <a:r>
              <a:rPr lang="en-US" altLang="ko-KR" dirty="0"/>
              <a:t>71 % </a:t>
            </a:r>
            <a:r>
              <a:rPr lang="ko-KR" altLang="en-US" dirty="0"/>
              <a:t>로 저희가 목표치한 정확도는 넘겼으나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두 </a:t>
            </a:r>
            <a:r>
              <a:rPr lang="ko-KR" altLang="en-US" dirty="0" err="1"/>
              <a:t>클래간의</a:t>
            </a:r>
            <a:r>
              <a:rPr lang="ko-KR" altLang="en-US" dirty="0"/>
              <a:t> 불균형 때문에 </a:t>
            </a:r>
            <a:r>
              <a:rPr lang="en-US" altLang="ko-KR" dirty="0"/>
              <a:t>k-fold </a:t>
            </a:r>
            <a:r>
              <a:rPr lang="ko-KR" altLang="en-US" dirty="0"/>
              <a:t>방식으로 교차검증을 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A509F7-7FB6-3AAD-A22C-2114868610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111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B2E15-453A-5EAF-762B-9778827D9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B19947-F912-B19F-FCA9-EA980A8CA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0BC81E-CD67-6EC4-933A-E7E3AA1B8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신용점수가 대출에 중요한 금리를 판단합니다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뭐</a:t>
            </a:r>
            <a:r>
              <a:rPr lang="en-US" altLang="ko-KR" dirty="0"/>
              <a:t>, </a:t>
            </a:r>
            <a:r>
              <a:rPr lang="ko-KR" altLang="en-US" dirty="0"/>
              <a:t>신용점수가 높을수록 금리가 낮겠죠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935097-2226-44D0-1A1D-194CCF8750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294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28DAC-B81E-5D73-5185-9D72A8B66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F0E6EC-2BC1-292F-47CE-0E8847B374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5D483F-F4F3-F858-E8F2-C3C2C708B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이제껏 혼동행렬로만 모델 성능평가를 진행하였는데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이 평가를 제대로 했다 </a:t>
            </a:r>
            <a:r>
              <a:rPr lang="ko-KR" altLang="en-US" dirty="0" err="1"/>
              <a:t>라는걸</a:t>
            </a:r>
            <a:r>
              <a:rPr lang="ko-KR" altLang="en-US" dirty="0"/>
              <a:t> 확인하기 위해</a:t>
            </a:r>
            <a:r>
              <a:rPr lang="en-US" altLang="ko-KR" dirty="0"/>
              <a:t> </a:t>
            </a:r>
            <a:r>
              <a:rPr lang="ko-KR" altLang="en-US" dirty="0"/>
              <a:t>교차검증 방식을 이용해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k-fold</a:t>
            </a:r>
            <a:r>
              <a:rPr lang="ko-KR" altLang="en-US" dirty="0"/>
              <a:t>는 훈련데이터 와</a:t>
            </a:r>
            <a:r>
              <a:rPr lang="en-US" altLang="ko-KR" dirty="0"/>
              <a:t> </a:t>
            </a:r>
            <a:r>
              <a:rPr lang="ko-KR" altLang="en-US" dirty="0"/>
              <a:t>테스트데이터 하나로만 </a:t>
            </a:r>
            <a:r>
              <a:rPr lang="ko-KR" altLang="en-US" dirty="0" err="1"/>
              <a:t>나누는게</a:t>
            </a:r>
            <a:r>
              <a:rPr lang="ko-KR" altLang="en-US" dirty="0"/>
              <a:t> 아니라 </a:t>
            </a:r>
          </a:p>
          <a:p>
            <a:endParaRPr lang="en-US" altLang="ko-KR" dirty="0"/>
          </a:p>
          <a:p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ko-KR" altLang="en-US" dirty="0" err="1"/>
              <a:t>폴드로</a:t>
            </a:r>
            <a:r>
              <a:rPr lang="ko-KR" altLang="en-US" dirty="0"/>
              <a:t> 나누고</a:t>
            </a:r>
            <a:r>
              <a:rPr lang="en-US" altLang="ko-KR" dirty="0"/>
              <a:t>, </a:t>
            </a:r>
            <a:r>
              <a:rPr lang="ko-KR" altLang="en-US" dirty="0"/>
              <a:t>또 나누고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반복적으로 모델을 평가함으로써</a:t>
            </a:r>
            <a:r>
              <a:rPr lang="en-US" altLang="ko-KR" dirty="0"/>
              <a:t>, </a:t>
            </a:r>
            <a:r>
              <a:rPr lang="ko-KR" altLang="en-US" dirty="0"/>
              <a:t>더 신뢰할 만한 성능지표를 확인할 수 </a:t>
            </a:r>
            <a:r>
              <a:rPr lang="ko-KR" altLang="en-US" dirty="0" err="1"/>
              <a:t>있을거</a:t>
            </a:r>
            <a:r>
              <a:rPr lang="ko-KR" altLang="en-US" dirty="0"/>
              <a:t> 같아 활용해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결론적으로 </a:t>
            </a:r>
            <a:r>
              <a:rPr lang="ko-KR" altLang="en-US" dirty="0" err="1"/>
              <a:t>평균정확도는</a:t>
            </a:r>
            <a:r>
              <a:rPr lang="ko-KR" altLang="en-US" dirty="0"/>
              <a:t> </a:t>
            </a:r>
            <a:r>
              <a:rPr lang="en-US" altLang="ko-KR" dirty="0"/>
              <a:t>70% </a:t>
            </a:r>
            <a:r>
              <a:rPr lang="ko-KR" altLang="en-US" dirty="0"/>
              <a:t>였고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71% </a:t>
            </a:r>
            <a:r>
              <a:rPr lang="ko-KR" altLang="en-US" dirty="0" err="1"/>
              <a:t>차이가없어</a:t>
            </a:r>
            <a:r>
              <a:rPr lang="ko-KR" altLang="en-US" dirty="0"/>
              <a:t> 혼동행렬 방식도 어느정도 신뢰할만한 평가방법이다 라는 결론을 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E123F3-736C-32A8-D2CF-67FDB37DA1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377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72710-369E-A051-E874-28F040720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D497A5-358B-22AC-C421-CBFA2EB1E1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61AAEEE-F023-0F62-6DC7-C030A99EE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네번째로는 같은 </a:t>
            </a:r>
            <a:r>
              <a:rPr lang="ko-KR" altLang="en-US" dirty="0" err="1"/>
              <a:t>결정트리</a:t>
            </a:r>
            <a:r>
              <a:rPr lang="ko-KR" altLang="en-US" dirty="0"/>
              <a:t> 방식이지만</a:t>
            </a:r>
            <a:r>
              <a:rPr lang="en-US" altLang="ko-KR" dirty="0"/>
              <a:t>, </a:t>
            </a:r>
            <a:r>
              <a:rPr lang="ko-KR" altLang="en-US" dirty="0"/>
              <a:t>성능향상을 위해 </a:t>
            </a:r>
            <a:r>
              <a:rPr lang="ko-KR" altLang="en-US" dirty="0" err="1"/>
              <a:t>그라디언트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ko-KR" altLang="en-US" dirty="0"/>
              <a:t> 방식을 </a:t>
            </a:r>
          </a:p>
          <a:p>
            <a:r>
              <a:rPr lang="ko-KR" altLang="en-US" dirty="0"/>
              <a:t>이용했는데요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 </a:t>
            </a:r>
            <a:r>
              <a:rPr lang="ko-KR" altLang="en-US" dirty="0" err="1"/>
              <a:t>결정트리</a:t>
            </a:r>
            <a:r>
              <a:rPr lang="ko-KR" altLang="en-US" dirty="0"/>
              <a:t> 방식은 훈련데이터에 지나치게 맞춰지는 경향이 있어서 예측성능이 떨어지고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과적합이 발생할 수 도 있는데</a:t>
            </a:r>
          </a:p>
          <a:p>
            <a:endParaRPr lang="ko-KR" altLang="en-US" dirty="0"/>
          </a:p>
          <a:p>
            <a:r>
              <a:rPr lang="ko-KR" altLang="en-US" dirty="0"/>
              <a:t>이 과적합을 방지하기위해 </a:t>
            </a:r>
            <a:r>
              <a:rPr lang="ko-KR" altLang="en-US" dirty="0" err="1"/>
              <a:t>그라디언트</a:t>
            </a:r>
            <a:r>
              <a:rPr lang="ko-KR" altLang="en-US" dirty="0"/>
              <a:t> </a:t>
            </a:r>
            <a:r>
              <a:rPr lang="ko-KR" altLang="en-US" dirty="0" err="1"/>
              <a:t>부스팅을</a:t>
            </a:r>
            <a:r>
              <a:rPr lang="ko-KR" altLang="en-US" dirty="0"/>
              <a:t> 사용해 비교 분석하였습니다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90DBB-9481-2CCB-0572-3979D2B76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755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19F1D-702D-DD1C-1A5B-BB2385863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30BDE6-751C-1AFA-D4A7-7D3600D8D4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721341-995C-68EF-D54C-F558ABB18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저희가 모델링한 </a:t>
            </a:r>
            <a:r>
              <a:rPr lang="en-US" altLang="ko-KR" dirty="0"/>
              <a:t>Score </a:t>
            </a:r>
            <a:r>
              <a:rPr lang="ko-KR" altLang="en-US" dirty="0"/>
              <a:t>포함하기전 특성 중요도 </a:t>
            </a:r>
            <a:r>
              <a:rPr lang="ko-KR" altLang="en-US" dirty="0" err="1"/>
              <a:t>그래프이구요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648F9E-39CD-826F-D9A1-88CA3E42E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329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86134-1A8D-2F35-40B8-E582738CB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EFB62F-F8ED-6E61-001B-D9B0307FB8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0BF743-4FDA-B06E-DB0E-401F61E4E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Score </a:t>
            </a:r>
            <a:r>
              <a:rPr lang="ko-KR" altLang="en-US" dirty="0" err="1"/>
              <a:t>포함했을때는</a:t>
            </a:r>
            <a:r>
              <a:rPr lang="ko-KR" altLang="en-US" dirty="0"/>
              <a:t> </a:t>
            </a:r>
            <a:r>
              <a:rPr lang="en-US" altLang="ko-KR" dirty="0"/>
              <a:t>Score</a:t>
            </a:r>
            <a:r>
              <a:rPr lang="ko-KR" altLang="en-US" dirty="0"/>
              <a:t>가 가장 중요한 가중치로 </a:t>
            </a:r>
            <a:r>
              <a:rPr lang="ko-KR" altLang="en-US" dirty="0" err="1"/>
              <a:t>작용햇습니다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690849-B014-3B11-364F-19EA2DEBB2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201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0736B-BD1E-3978-DFF9-882B5BA91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6756DFC-8BA2-BB02-98D7-2BC4570DB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986CE3A-C005-B070-0D05-7D9A08020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보시는 그래프는 </a:t>
            </a:r>
          </a:p>
          <a:p>
            <a:r>
              <a:rPr lang="ko-KR" altLang="en-US" dirty="0" err="1"/>
              <a:t>결정트리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그라이언트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en-US" altLang="ko-KR" dirty="0"/>
              <a:t>, </a:t>
            </a:r>
            <a:r>
              <a:rPr lang="en-US" altLang="ko-KR" dirty="0" err="1"/>
              <a:t>kfold</a:t>
            </a:r>
            <a:r>
              <a:rPr lang="en-US" altLang="ko-KR" dirty="0"/>
              <a:t> </a:t>
            </a:r>
            <a:r>
              <a:rPr lang="ko-KR" altLang="en-US" dirty="0"/>
              <a:t>방식 성능비교를 차례로 </a:t>
            </a:r>
            <a:r>
              <a:rPr lang="ko-KR" altLang="en-US" dirty="0" err="1"/>
              <a:t>시각화하였고요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결정적으로 정확도는 </a:t>
            </a:r>
            <a:r>
              <a:rPr lang="en-US" altLang="ko-KR" dirty="0"/>
              <a:t>61% -&gt; 69% -&gt; </a:t>
            </a:r>
            <a:r>
              <a:rPr lang="ko-KR" altLang="en-US" dirty="0"/>
              <a:t>최종적으로 </a:t>
            </a:r>
            <a:r>
              <a:rPr lang="en-US" altLang="ko-KR" dirty="0"/>
              <a:t>70% </a:t>
            </a:r>
            <a:r>
              <a:rPr lang="ko-KR" altLang="en-US" dirty="0"/>
              <a:t>까지 나아지는 성능을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결과 지표에서 </a:t>
            </a:r>
            <a:r>
              <a:rPr lang="en-US" altLang="ko-KR" dirty="0"/>
              <a:t>0</a:t>
            </a:r>
            <a:r>
              <a:rPr lang="ko-KR" altLang="en-US" dirty="0"/>
              <a:t>으로 된 행의 결과를 보면 신용도가 나쁜 사람을 예측하는 확률이 </a:t>
            </a:r>
            <a:r>
              <a:rPr lang="en-US" altLang="ko-KR" dirty="0"/>
              <a:t>35 % ~ 49%</a:t>
            </a:r>
            <a:r>
              <a:rPr lang="ko-KR" altLang="en-US" dirty="0"/>
              <a:t>까지 증가하였으나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여전히 낮은 수치 임을 확인하였습니다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608495-FAFB-45AB-BEF1-A5DA39B4F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692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D7A73-57F1-1F4F-EEEC-39AF5D5E4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395881-B7A7-43A2-DD3E-B932B074C8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33A6137-71C5-4D17-0336-62265EF83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보시는 그래프는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 후 </a:t>
            </a:r>
            <a:r>
              <a:rPr lang="en-US" altLang="ko-KR" dirty="0"/>
              <a:t>k-fold </a:t>
            </a:r>
            <a:r>
              <a:rPr lang="ko-KR" altLang="en-US" dirty="0"/>
              <a:t>방식으로 </a:t>
            </a:r>
            <a:r>
              <a:rPr lang="en-US" altLang="ko-KR" dirty="0"/>
              <a:t>3</a:t>
            </a:r>
            <a:r>
              <a:rPr lang="ko-KR" altLang="en-US" dirty="0"/>
              <a:t>차 비교를 진행하였는데요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</a:t>
            </a:r>
            <a:r>
              <a:rPr lang="en-US" altLang="ko-KR" dirty="0"/>
              <a:t>, </a:t>
            </a:r>
            <a:r>
              <a:rPr lang="ko-KR" altLang="en-US" dirty="0" err="1"/>
              <a:t>결정트리방식은</a:t>
            </a:r>
            <a:r>
              <a:rPr lang="ko-KR" altLang="en-US" dirty="0"/>
              <a:t> 데이터가 </a:t>
            </a:r>
            <a:r>
              <a:rPr lang="ko-KR" altLang="en-US" dirty="0" err="1"/>
              <a:t>완전희</a:t>
            </a:r>
            <a:r>
              <a:rPr lang="ko-KR" altLang="en-US" dirty="0"/>
              <a:t> </a:t>
            </a:r>
            <a:r>
              <a:rPr lang="ko-KR" altLang="en-US" dirty="0" err="1"/>
              <a:t>분류될때까지</a:t>
            </a:r>
            <a:r>
              <a:rPr lang="ko-KR" altLang="en-US" dirty="0"/>
              <a:t> 분할을 계속하며</a:t>
            </a:r>
            <a:r>
              <a:rPr lang="en-US" altLang="ko-KR" dirty="0"/>
              <a:t>, </a:t>
            </a:r>
            <a:r>
              <a:rPr lang="ko-KR" altLang="en-US" dirty="0"/>
              <a:t>진행하기 때문에 과적합이 발생하는데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</a:t>
            </a:r>
            <a:r>
              <a:rPr lang="ko-KR" altLang="en-US" dirty="0" err="1"/>
              <a:t>튜닝를</a:t>
            </a:r>
            <a:r>
              <a:rPr lang="ko-KR" altLang="en-US" dirty="0"/>
              <a:t> 이용해 데이터 분할을 최적화 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데이터를 학습시에는 최적의</a:t>
            </a:r>
            <a:r>
              <a:rPr lang="en-US" altLang="ko-KR" dirty="0"/>
              <a:t> </a:t>
            </a:r>
            <a:r>
              <a:rPr lang="ko-KR" altLang="en-US" dirty="0"/>
              <a:t>트리수가 </a:t>
            </a:r>
            <a:r>
              <a:rPr lang="en-US" altLang="ko-KR" dirty="0"/>
              <a:t>50</a:t>
            </a:r>
            <a:r>
              <a:rPr lang="ko-KR" altLang="en-US" dirty="0"/>
              <a:t>개이고</a:t>
            </a:r>
            <a:r>
              <a:rPr lang="en-US" altLang="ko-KR" dirty="0"/>
              <a:t>, 3depth 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ko-KR" altLang="en-US" dirty="0" err="1"/>
              <a:t>최적인걸</a:t>
            </a:r>
            <a:r>
              <a:rPr lang="ko-KR" altLang="en-US" dirty="0"/>
              <a:t>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Kfold</a:t>
            </a:r>
            <a:r>
              <a:rPr lang="en-US" altLang="ko-KR" dirty="0"/>
              <a:t> </a:t>
            </a:r>
            <a:r>
              <a:rPr lang="ko-KR" altLang="en-US" dirty="0"/>
              <a:t>방식에서도 정확도의 </a:t>
            </a:r>
            <a:r>
              <a:rPr lang="ko-KR" altLang="en-US" dirty="0" err="1"/>
              <a:t>큰차이는</a:t>
            </a:r>
            <a:r>
              <a:rPr lang="ko-KR" altLang="en-US" dirty="0"/>
              <a:t> 없었습니다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0FE4F8-99D1-618C-FD77-FB14C83B48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126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7FA45-6F4F-8101-9F4F-970C27BB3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0FA7CB-5A56-7938-BA10-7F7F742151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909D63-9907-E965-7E33-84E873645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</a:t>
            </a:r>
            <a:r>
              <a:rPr lang="en-US" altLang="ko-KR" dirty="0"/>
              <a:t>, SVM </a:t>
            </a:r>
            <a:r>
              <a:rPr lang="ko-KR" altLang="en-US" dirty="0"/>
              <a:t>기법을 사용해서 분석을 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앞선 분류기법과 다르게 </a:t>
            </a:r>
            <a:r>
              <a:rPr lang="en-US" altLang="ko-KR" dirty="0"/>
              <a:t>, </a:t>
            </a:r>
            <a:r>
              <a:rPr lang="ko-KR" altLang="en-US" dirty="0"/>
              <a:t>다양한 </a:t>
            </a:r>
            <a:r>
              <a:rPr lang="ko-KR" altLang="en-US" dirty="0" err="1"/>
              <a:t>커널트릭</a:t>
            </a:r>
            <a:r>
              <a:rPr lang="ko-KR" altLang="en-US" dirty="0"/>
              <a:t> 선택하여 분류할 수 있는 방법으로</a:t>
            </a:r>
          </a:p>
          <a:p>
            <a:r>
              <a:rPr lang="ko-KR" altLang="en-US" dirty="0"/>
              <a:t>크게 </a:t>
            </a:r>
            <a:r>
              <a:rPr lang="ko-KR" altLang="en-US" dirty="0" err="1"/>
              <a:t>선형커널</a:t>
            </a:r>
            <a:r>
              <a:rPr lang="en-US" altLang="ko-KR" dirty="0"/>
              <a:t>, </a:t>
            </a:r>
            <a:r>
              <a:rPr lang="ko-KR" altLang="en-US" dirty="0" err="1"/>
              <a:t>다항식커널</a:t>
            </a:r>
            <a:r>
              <a:rPr lang="en-US" altLang="ko-KR" dirty="0"/>
              <a:t>, RBF </a:t>
            </a:r>
            <a:r>
              <a:rPr lang="ko-KR" altLang="en-US" dirty="0"/>
              <a:t>커널</a:t>
            </a:r>
            <a:r>
              <a:rPr lang="en-US" altLang="ko-KR" dirty="0"/>
              <a:t>, </a:t>
            </a:r>
            <a:r>
              <a:rPr lang="ko-KR" altLang="en-US" dirty="0" err="1"/>
              <a:t>시그모이드</a:t>
            </a:r>
            <a:r>
              <a:rPr lang="ko-KR" altLang="en-US" dirty="0"/>
              <a:t> 커널 </a:t>
            </a:r>
            <a:r>
              <a:rPr lang="en-US" altLang="ko-KR" dirty="0"/>
              <a:t>4</a:t>
            </a:r>
            <a:r>
              <a:rPr lang="ko-KR" altLang="en-US" dirty="0"/>
              <a:t>가지 커널이 존재하는데</a:t>
            </a:r>
          </a:p>
          <a:p>
            <a:endParaRPr lang="ko-KR" altLang="en-US" dirty="0"/>
          </a:p>
          <a:p>
            <a:r>
              <a:rPr lang="ko-KR" altLang="en-US" dirty="0" err="1"/>
              <a:t>선형커널은</a:t>
            </a:r>
            <a:r>
              <a:rPr lang="ko-KR" altLang="en-US" dirty="0"/>
              <a:t> 말그대로 선형데이터에 적합하고</a:t>
            </a:r>
          </a:p>
          <a:p>
            <a:endParaRPr lang="ko-KR" altLang="en-US" dirty="0"/>
          </a:p>
          <a:p>
            <a:r>
              <a:rPr lang="ko-KR" altLang="en-US" dirty="0"/>
              <a:t>다항식 커널은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특성간의</a:t>
            </a:r>
            <a:r>
              <a:rPr lang="ko-KR" altLang="en-US" dirty="0"/>
              <a:t> </a:t>
            </a:r>
            <a:r>
              <a:rPr lang="ko-KR" altLang="en-US" dirty="0" err="1"/>
              <a:t>곱셉이나</a:t>
            </a:r>
            <a:r>
              <a:rPr lang="ko-KR" altLang="en-US" dirty="0"/>
              <a:t> </a:t>
            </a:r>
            <a:r>
              <a:rPr lang="ko-KR" altLang="en-US" dirty="0" err="1"/>
              <a:t>비선형적인</a:t>
            </a:r>
            <a:r>
              <a:rPr lang="ko-KR" altLang="en-US" dirty="0"/>
              <a:t> 관계로 구분이 </a:t>
            </a:r>
            <a:r>
              <a:rPr lang="ko-KR" altLang="en-US" dirty="0" err="1"/>
              <a:t>지을때</a:t>
            </a:r>
            <a:r>
              <a:rPr lang="ko-KR" altLang="en-US" dirty="0"/>
              <a:t> 효과적이고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시그모이드</a:t>
            </a:r>
            <a:r>
              <a:rPr lang="ko-KR" altLang="en-US" dirty="0"/>
              <a:t> 커널은 보통 신경망 관련된 문제에서 사용한다고 해서 제외하고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신용등급 분석에 가장 적합한 </a:t>
            </a:r>
            <a:r>
              <a:rPr lang="en-US" altLang="ko-KR" dirty="0"/>
              <a:t>RBF</a:t>
            </a:r>
            <a:r>
              <a:rPr lang="ko-KR" altLang="en-US" dirty="0"/>
              <a:t>커널로 비교분석 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87C180-B967-7877-ACF9-6B50FF4E5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4273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7458A-732B-AA01-D0B9-9B0FB9DD1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220A70-CD55-7D82-3803-B1D51DE74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8806CAB-B70F-C37C-D4CA-DC48E35F6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신용도가 </a:t>
            </a:r>
            <a:r>
              <a:rPr lang="ko-KR" altLang="en-US" dirty="0" err="1"/>
              <a:t>낮을것이다</a:t>
            </a:r>
            <a:r>
              <a:rPr lang="ko-KR" altLang="en-US" dirty="0"/>
              <a:t> 예측한 </a:t>
            </a:r>
            <a:r>
              <a:rPr lang="ko-KR" altLang="en-US" dirty="0" err="1"/>
              <a:t>것중에</a:t>
            </a:r>
            <a:r>
              <a:rPr lang="ko-KR" altLang="en-US" dirty="0"/>
              <a:t> 실제로 낮은 데이터는 </a:t>
            </a:r>
            <a:r>
              <a:rPr lang="en-US" altLang="ko-KR" dirty="0"/>
              <a:t>83%</a:t>
            </a:r>
            <a:r>
              <a:rPr lang="ko-KR" altLang="en-US" dirty="0"/>
              <a:t>로 좋았지만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재현율은 </a:t>
            </a:r>
            <a:r>
              <a:rPr lang="en-US" altLang="ko-KR" dirty="0"/>
              <a:t>5%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신용도가 나쁜 것을 예측하는 전반적인 성능이 좋지 않았습니다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05CEAF-2AA7-666C-E286-3FA140185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442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0E0A5-8776-8236-AB6E-44B719AF3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999A1B-A0DA-8F0E-2A2B-60E044D08C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B27A39-597B-B15E-36CB-79281CD78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반면에 신용도가 좋은 사람을 예측하는 확률은 </a:t>
            </a:r>
            <a:r>
              <a:rPr lang="en-US" altLang="ko-KR" dirty="0"/>
              <a:t>71%</a:t>
            </a:r>
            <a:r>
              <a:rPr lang="ko-KR" altLang="en-US" dirty="0"/>
              <a:t>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 err="1"/>
              <a:t>재현율</a:t>
            </a:r>
            <a:r>
              <a:rPr lang="ko-KR" altLang="en-US" dirty="0"/>
              <a:t> 또한 </a:t>
            </a:r>
            <a:r>
              <a:rPr lang="en-US" altLang="ko-KR" dirty="0"/>
              <a:t>99</a:t>
            </a:r>
            <a:r>
              <a:rPr lang="ko-KR" altLang="en-US" dirty="0"/>
              <a:t>퍼센트로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지금까지 신용도가 </a:t>
            </a:r>
            <a:r>
              <a:rPr lang="ko-KR" altLang="en-US" dirty="0" err="1"/>
              <a:t>좋은사람을</a:t>
            </a:r>
            <a:r>
              <a:rPr lang="ko-KR" altLang="en-US" dirty="0"/>
              <a:t> 예측하는 성능이 제일 좋았던 </a:t>
            </a:r>
            <a:r>
              <a:rPr lang="ko-KR" altLang="en-US" dirty="0" err="1"/>
              <a:t>로지스틱회귀</a:t>
            </a:r>
            <a:r>
              <a:rPr lang="ko-KR" altLang="en-US" dirty="0"/>
              <a:t> 모델과 비교하여도 </a:t>
            </a:r>
            <a:r>
              <a:rPr lang="en-US" altLang="ko-KR" dirty="0"/>
              <a:t>1% </a:t>
            </a:r>
            <a:r>
              <a:rPr lang="ko-KR" altLang="en-US" dirty="0"/>
              <a:t>더 좋은 결과를 얻었습니다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4BC2F3-E531-3D13-53DF-0BFE6EE3FA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6006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20EE7-C890-7171-CBFA-098ED50A0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44B07C-BA81-FACF-67A9-27EB42A00B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6DE2C1-4919-36D5-ADEB-B73D68CE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정확도는 높지만 신용도가 나쁘다고 </a:t>
            </a:r>
            <a:r>
              <a:rPr lang="ko-KR" altLang="en-US" dirty="0" err="1"/>
              <a:t>예측한것은</a:t>
            </a:r>
            <a:r>
              <a:rPr lang="en-US" altLang="ko-KR" dirty="0"/>
              <a:t> 300</a:t>
            </a:r>
            <a:r>
              <a:rPr lang="ko-KR" altLang="en-US" dirty="0"/>
              <a:t>개 데이터 중에서 </a:t>
            </a:r>
            <a:r>
              <a:rPr lang="en-US" altLang="ko-KR" dirty="0"/>
              <a:t>6</a:t>
            </a:r>
            <a:r>
              <a:rPr lang="ko-KR" altLang="en-US" dirty="0"/>
              <a:t>개의 데이터만 나쁘다고 예측하기에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모델은 매우 긍정적인 모델로 확인하였습니다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19EC5C-96E0-DFF8-BBCE-6719888DEB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82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82788-D101-7129-45CB-B26134E7A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879307-8C62-5318-5180-0E53ABA3D6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66C95F-ED0F-06B4-1593-A91D60107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실제 금융권에서 사용할 수 있는 대출가이드라인 모델을 구축해보고자 이 주제를 선정하였습니다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1EA6-C0B5-2820-8E0F-F03E5855CE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5648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44A79-1A97-7DC8-FED2-4B8336AA1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F5B884-78B2-8D3A-4ABE-3BBB13C609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C3B93E-EBF2-CA28-FAA5-10A4C2DC3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여러 기법을 이용하여 신용도를 예측하는 성능을 비교해보았는데요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저희의 최종목표인 대출 리스크를 줄이기 위해서는 다섯개의 </a:t>
            </a:r>
            <a:r>
              <a:rPr lang="ko-KR" altLang="en-US" dirty="0" err="1"/>
              <a:t>머신러닝</a:t>
            </a:r>
            <a:r>
              <a:rPr lang="ko-KR" altLang="en-US" dirty="0"/>
              <a:t> 기법보다</a:t>
            </a:r>
            <a:r>
              <a:rPr lang="en-US" altLang="ko-KR" dirty="0"/>
              <a:t>, </a:t>
            </a:r>
            <a:r>
              <a:rPr lang="ko-KR" altLang="en-US" dirty="0"/>
              <a:t>저희 조에서 만든 모델이</a:t>
            </a:r>
            <a:endParaRPr lang="en-US" altLang="ko-KR" dirty="0"/>
          </a:p>
          <a:p>
            <a:r>
              <a:rPr lang="en-US" altLang="ko-KR" dirty="0"/>
              <a:t>3% </a:t>
            </a:r>
            <a:r>
              <a:rPr lang="ko-KR" altLang="en-US" dirty="0"/>
              <a:t>차이지만</a:t>
            </a:r>
            <a:r>
              <a:rPr lang="en-US" altLang="ko-KR" dirty="0"/>
              <a:t>  </a:t>
            </a:r>
            <a:r>
              <a:rPr lang="ko-KR" altLang="en-US" dirty="0"/>
              <a:t>더 좋은 </a:t>
            </a:r>
            <a:r>
              <a:rPr lang="ko-KR" altLang="en-US" dirty="0" err="1"/>
              <a:t>성능인것을</a:t>
            </a:r>
            <a:r>
              <a:rPr lang="ko-KR" altLang="en-US" dirty="0"/>
              <a:t> 확인 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정확도나</a:t>
            </a:r>
            <a:r>
              <a:rPr lang="en-US" altLang="ko-KR" dirty="0"/>
              <a:t> </a:t>
            </a:r>
            <a:r>
              <a:rPr lang="ko-KR" altLang="en-US" dirty="0"/>
              <a:t>전반적인 성능지표를 확인 </a:t>
            </a:r>
            <a:r>
              <a:rPr lang="ko-KR" altLang="en-US" dirty="0" err="1"/>
              <a:t>했을때</a:t>
            </a:r>
            <a:r>
              <a:rPr lang="en-US" altLang="ko-KR" dirty="0"/>
              <a:t>, </a:t>
            </a:r>
            <a:r>
              <a:rPr lang="ko-KR" altLang="en-US" dirty="0" err="1"/>
              <a:t>다른모델들도</a:t>
            </a:r>
            <a:r>
              <a:rPr lang="ko-KR" altLang="en-US" dirty="0"/>
              <a:t> 신용도가 좋은 데이터들은 잘 분류하지만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나쁜 데이터들을 분류하는 성능이 상대적은 </a:t>
            </a:r>
            <a:r>
              <a:rPr lang="ko-KR" altLang="en-US" dirty="0" err="1"/>
              <a:t>낮은것으로</a:t>
            </a:r>
            <a:r>
              <a:rPr lang="ko-KR" altLang="en-US" dirty="0"/>
              <a:t> 보아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문제는 데이터자체의 </a:t>
            </a:r>
            <a:r>
              <a:rPr lang="en-US" altLang="ko-KR" dirty="0"/>
              <a:t>depth </a:t>
            </a:r>
            <a:r>
              <a:rPr lang="ko-KR" altLang="en-US" dirty="0"/>
              <a:t>문제와 </a:t>
            </a:r>
            <a:r>
              <a:rPr lang="en-US" altLang="ko-KR" dirty="0"/>
              <a:t>, </a:t>
            </a:r>
            <a:r>
              <a:rPr lang="ko-KR" altLang="en-US" dirty="0"/>
              <a:t>데이터 불균형의 영향이 있다고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2BD664-DD3D-9FB9-0D21-DE02B3820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411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57F71-195E-6F9F-9803-05AC74959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1ED2FEF-BA9A-9F4B-33F5-1714398AC8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9CD3476-8A27-C3D7-B050-B36A4AE62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저희가 처음 목표했던 대출 가이드라인 작성에 대한 </a:t>
            </a:r>
            <a:r>
              <a:rPr lang="ko-KR" altLang="en-US" dirty="0" err="1"/>
              <a:t>시행착온데요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대출 승인 </a:t>
            </a:r>
            <a:r>
              <a:rPr lang="en-US" altLang="ko-KR" dirty="0"/>
              <a:t>/ </a:t>
            </a:r>
            <a:r>
              <a:rPr lang="ko-KR" altLang="en-US" dirty="0"/>
              <a:t>거절 어떻게 예측할까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ko-KR" altLang="en-US" dirty="0"/>
              <a:t>단순하게 신용등급별로 데이터 </a:t>
            </a:r>
            <a:r>
              <a:rPr lang="en-US" altLang="ko-KR" dirty="0"/>
              <a:t>1</a:t>
            </a:r>
            <a:r>
              <a:rPr lang="ko-KR" altLang="en-US" dirty="0" err="1"/>
              <a:t>개씩만</a:t>
            </a:r>
            <a:r>
              <a:rPr lang="ko-KR" altLang="en-US" dirty="0"/>
              <a:t> 테스트를 진행해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F2D55E-36D7-3077-626F-E721A6BC0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0841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57F71-195E-6F9F-9803-05AC74959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1ED2FEF-BA9A-9F4B-33F5-1714398AC8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9CD3476-8A27-C3D7-B050-B36A4AE62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로지스틱회귀모델은</a:t>
            </a:r>
            <a:r>
              <a:rPr lang="ko-KR" altLang="en-US" dirty="0"/>
              <a:t> </a:t>
            </a:r>
            <a:r>
              <a:rPr lang="ko-KR" altLang="en-US" dirty="0" err="1"/>
              <a:t>모든신용등급을</a:t>
            </a:r>
            <a:r>
              <a:rPr lang="ko-KR" altLang="en-US" dirty="0"/>
              <a:t> 다 </a:t>
            </a:r>
            <a:r>
              <a:rPr lang="ko-KR" altLang="en-US" dirty="0" err="1"/>
              <a:t>거절했구요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F2D55E-36D7-3077-626F-E721A6BC0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0841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A6C83-7EEE-5BA7-92E4-BB8AA40B1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C1E469-2344-6654-8B60-1F222FE6F5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38CBC3-3571-7E80-5D16-176AB7B9F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로지스틱회귀모델은</a:t>
            </a:r>
            <a:r>
              <a:rPr lang="ko-KR" altLang="en-US" dirty="0"/>
              <a:t> </a:t>
            </a:r>
            <a:r>
              <a:rPr lang="ko-KR" altLang="en-US" dirty="0" err="1"/>
              <a:t>모든신용등급을</a:t>
            </a:r>
            <a:r>
              <a:rPr lang="ko-KR" altLang="en-US" dirty="0"/>
              <a:t> 다 </a:t>
            </a:r>
            <a:r>
              <a:rPr lang="ko-KR" altLang="en-US" dirty="0" err="1"/>
              <a:t>거절했구요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23F298-FE82-D2EE-8E7F-F5962EFE8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3407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D7E5A-D063-C5C4-9032-97388DDFD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C08D7A7-6C59-8F6A-7DB7-4C3DB276B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199B88-6DAE-0882-3A28-DAE638520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로지스틱회귀모델은</a:t>
            </a:r>
            <a:r>
              <a:rPr lang="ko-KR" altLang="en-US" dirty="0"/>
              <a:t> </a:t>
            </a:r>
            <a:r>
              <a:rPr lang="ko-KR" altLang="en-US" dirty="0" err="1"/>
              <a:t>모든신용등급을</a:t>
            </a:r>
            <a:r>
              <a:rPr lang="ko-KR" altLang="en-US" dirty="0"/>
              <a:t> 다 </a:t>
            </a:r>
            <a:r>
              <a:rPr lang="ko-KR" altLang="en-US" dirty="0" err="1"/>
              <a:t>거절했구요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114B5F-60CA-0159-F76A-119DC21349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5191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EC0DE-27E6-1F16-AC75-0917CC16A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CFCC068-B653-6658-40EE-B2E8E4093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A2F1D0-5D53-9BBA-FA2D-CAF06CEB5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로지스틱회귀모델은</a:t>
            </a:r>
            <a:r>
              <a:rPr lang="ko-KR" altLang="en-US" dirty="0"/>
              <a:t> 모든 신용등급을 다 </a:t>
            </a:r>
            <a:r>
              <a:rPr lang="ko-KR" altLang="en-US" dirty="0" err="1"/>
              <a:t>거절했구요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1D2CBD-A885-8094-0634-56753BF57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178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FDEF0-1C50-52B6-363F-6C2FC9E16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7A17D6-F2DF-165C-189E-C48580F940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FC56F7-D249-182B-CE43-46EE32CC5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로지스틱회귀모델은</a:t>
            </a:r>
            <a:r>
              <a:rPr lang="ko-KR" altLang="en-US" dirty="0"/>
              <a:t> </a:t>
            </a:r>
            <a:r>
              <a:rPr lang="ko-KR" altLang="en-US" dirty="0" err="1"/>
              <a:t>모든신용등급을</a:t>
            </a:r>
            <a:r>
              <a:rPr lang="ko-KR" altLang="en-US" dirty="0"/>
              <a:t> 다 </a:t>
            </a:r>
            <a:r>
              <a:rPr lang="ko-KR" altLang="en-US" dirty="0" err="1"/>
              <a:t>거절했구요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B80735-722B-1A9B-F84B-F267CF7B98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468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101B7-8313-FE13-2BC4-62B81DBA2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C4B308C-FBB8-D1A2-EB6C-4FF4D5DF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9F29BA-0B7A-C5A9-A2E6-5B96A0E1C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랜덤 포레스트 모델은 신용도가 좋은 </a:t>
            </a:r>
            <a:r>
              <a:rPr lang="en-US" altLang="ko-KR" dirty="0"/>
              <a:t>2</a:t>
            </a:r>
            <a:r>
              <a:rPr lang="ko-KR" altLang="en-US" dirty="0"/>
              <a:t>개는 승인해주었습니다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A8D254-A1F5-C86B-8D9B-993B2CA27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5677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A2E7A-AF0A-DA82-8C4F-434B5FC57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C74082-E8E9-BAB0-9623-8699F7760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4F6B77B-E056-1EFB-0868-9AEAC2967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랜덤 포레스트 모델은 신용도가 좋은 </a:t>
            </a:r>
            <a:r>
              <a:rPr lang="en-US" altLang="ko-KR" dirty="0"/>
              <a:t>2</a:t>
            </a:r>
            <a:r>
              <a:rPr lang="ko-KR" altLang="en-US" dirty="0"/>
              <a:t>개는 승인해주었습니다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395C4A-C0DE-5D32-318C-7ACE8E932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0610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6EDB2-1FE9-70D1-B571-0DD381B2D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81C28E-E554-C236-B2C3-F6284FC51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AFEAA5-103D-FF8C-A112-BA0FEFCCB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랜덤 포레스트 모델은 신용도가 좋은 </a:t>
            </a:r>
            <a:r>
              <a:rPr lang="en-US" altLang="ko-KR" dirty="0"/>
              <a:t>2</a:t>
            </a:r>
            <a:r>
              <a:rPr lang="ko-KR" altLang="en-US" dirty="0"/>
              <a:t>개는 승인해주었습니다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B2EB54-84DD-D8EE-AE10-2DCA20D236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738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저희가 분석한 데이터를 소개 하겠습니다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독일 대출에 대한 데이터로 </a:t>
            </a:r>
            <a:r>
              <a:rPr lang="en-US" altLang="ko-KR" dirty="0"/>
              <a:t>11</a:t>
            </a:r>
            <a:r>
              <a:rPr lang="ko-KR" altLang="en-US" dirty="0"/>
              <a:t>개의 컬럼과 </a:t>
            </a:r>
            <a:r>
              <a:rPr lang="en-US" altLang="ko-KR" dirty="0"/>
              <a:t>1000</a:t>
            </a:r>
            <a:r>
              <a:rPr lang="ko-KR" altLang="en-US" dirty="0"/>
              <a:t>개의 데이터로 이루어져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컬럼들은 나이</a:t>
            </a:r>
            <a:r>
              <a:rPr lang="en-US" altLang="ko-KR" dirty="0"/>
              <a:t>,</a:t>
            </a:r>
            <a:r>
              <a:rPr lang="ko-KR" altLang="en-US" dirty="0"/>
              <a:t>성별 그리고 </a:t>
            </a:r>
            <a:r>
              <a:rPr lang="ko-KR" altLang="en-US" dirty="0" err="1"/>
              <a:t>대출리스크</a:t>
            </a:r>
            <a:r>
              <a:rPr lang="ko-KR" altLang="en-US" dirty="0"/>
              <a:t> </a:t>
            </a:r>
            <a:r>
              <a:rPr lang="ko-KR" altLang="en-US" dirty="0" err="1"/>
              <a:t>여부까지확인할</a:t>
            </a:r>
            <a:r>
              <a:rPr lang="ko-KR" altLang="en-US" dirty="0"/>
              <a:t> 수 </a:t>
            </a:r>
            <a:r>
              <a:rPr lang="ko-KR" altLang="en-US" dirty="0" err="1"/>
              <a:t>있구요</a:t>
            </a:r>
            <a:r>
              <a:rPr lang="en-US" altLang="ko-KR" dirty="0"/>
              <a:t>, </a:t>
            </a:r>
            <a:r>
              <a:rPr lang="ko-KR" altLang="en-US" dirty="0"/>
              <a:t>생각보다 간단한 </a:t>
            </a:r>
            <a:r>
              <a:rPr lang="ko-KR" altLang="en-US" dirty="0" err="1"/>
              <a:t>데이터셋입니다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18F90-27EF-D541-A704-7DB59A18352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420347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43B25-F5D9-79A2-0C21-F02F1ED39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C90A38-5B84-30B9-EE53-5A5B7523F9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B0017-6B1E-2E99-31AF-7831A8D94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랜덤 포레스트 모델은 신용도가 좋은 </a:t>
            </a:r>
            <a:r>
              <a:rPr lang="en-US" altLang="ko-KR" dirty="0"/>
              <a:t>2</a:t>
            </a:r>
            <a:r>
              <a:rPr lang="ko-KR" altLang="en-US" dirty="0"/>
              <a:t>개는 승인해주었습니다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1B3998-9045-7432-C0D9-4BE5CC3F3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0229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8C3B2-1A46-3DA6-E369-C08A96209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FB03BB-2EE5-5082-86FA-C3A9388BC6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0F05DB-8973-FCA1-7740-7DB033397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로지스틱 모델은 전체 다 거절했을까</a:t>
            </a:r>
            <a:r>
              <a:rPr lang="en-US" altLang="ko-KR" dirty="0"/>
              <a:t>? </a:t>
            </a:r>
            <a:r>
              <a:rPr lang="ko-KR" altLang="en-US" dirty="0"/>
              <a:t>확인을 해보니 특성 중요도가 거의 음의 계수였고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특성중요도를 커스터마이징 </a:t>
            </a:r>
            <a:r>
              <a:rPr lang="ko-KR" altLang="en-US" dirty="0" err="1"/>
              <a:t>하다보니</a:t>
            </a:r>
            <a:r>
              <a:rPr lang="ko-KR" altLang="en-US" dirty="0"/>
              <a:t> 데이터를 잘못 </a:t>
            </a:r>
            <a:r>
              <a:rPr lang="ko-KR" altLang="en-US" dirty="0" err="1"/>
              <a:t>학습시킨걸</a:t>
            </a:r>
            <a:r>
              <a:rPr lang="ko-KR" altLang="en-US" dirty="0"/>
              <a:t> 확인하였습니다</a:t>
            </a:r>
            <a:r>
              <a:rPr lang="en-US" altLang="ko-KR" dirty="0"/>
              <a:t>.. </a:t>
            </a:r>
          </a:p>
          <a:p>
            <a:endParaRPr lang="en-US" altLang="ko-KR" dirty="0"/>
          </a:p>
          <a:p>
            <a:r>
              <a:rPr lang="ko-KR" altLang="en-US" dirty="0"/>
              <a:t>이러한 시행착오를 통해 모델링시 커스텀 방법도 중요하다는 걸 알게 되었습니다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F9A645-F56A-ED58-5FC2-78114A715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007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F840D-943A-3688-175E-ABC86C4B7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D296BF-AA6B-839B-C4C5-2C161C45F4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509C1E-D8A5-D9C4-6D96-1F014BCE3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 또한</a:t>
            </a:r>
            <a:r>
              <a:rPr lang="en-US" altLang="ko-KR" dirty="0"/>
              <a:t>, </a:t>
            </a:r>
            <a:r>
              <a:rPr lang="ko-KR" altLang="en-US" dirty="0"/>
              <a:t>가이드라인 작성을 위해서 모델링한 </a:t>
            </a:r>
            <a:r>
              <a:rPr lang="ko-KR" altLang="en-US" dirty="0" err="1"/>
              <a:t>방안이구요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신용등급이 높으면 우대금리 적용하고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저희가 모델링한 신용점수에 따라 고객별 대출한도를 차등 설정하는 방안까지 생각해보았습니다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AC441A-DD1D-D043-5594-F7F024A8D0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490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A8EED-2B63-248E-00A7-92A0CCE56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C0942D-5B42-05E6-32EA-A90CFEB4E2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0375CE-AB7E-7827-AE0D-D771F161C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최종적으로 </a:t>
            </a:r>
            <a:endParaRPr lang="en-US" altLang="ko-KR" dirty="0"/>
          </a:p>
          <a:p>
            <a:pPr marL="0" indent="0">
              <a:buNone/>
            </a:pPr>
            <a:endParaRPr lang="en-US" altLang="ko-KR" sz="1200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성능 분석 시 정확도 뿐만 아니라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성능 지표를 종합적으로 고려해서 프로젝트에 맞는 모델을 선택할 필요가 있다는 점과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이번 프로젝트에서 비교한 모든 모델들이 신용도가 낮은 고객을 찾아내는 성능이 낮았습니다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그런 이유는 전체 데이터가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편항적인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부분과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주요한 특성에서의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결측치가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존재하여 데이터의 완전성이 제한되었기 때문입니다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1200" dirty="0"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ea typeface="나눔스퀘어" panose="020B0600000101010101" pitchFamily="50" charset="-127"/>
              </a:rPr>
              <a:t>한계점으로는</a:t>
            </a:r>
            <a:endParaRPr lang="en-US" altLang="ko-KR" sz="1200" dirty="0">
              <a:latin typeface="+mn-lt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1200" dirty="0">
              <a:latin typeface="+mn-lt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데이터셋의 크기와 질적 한계로 모델의 예측능력이 전체적으로 좋지 않았습니다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비교분석한 모든 모델들을 실제 은행에 적용하기에는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너무 낮은 성능을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지녀사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추가적인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데이터셋을 확보를 통해 성능을 높이지 못한 점입니다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마지막으로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아쉬웠던점은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대출가이드라인 모델 구축은 시간이 부족해 테스트 진행을 하다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끝이났고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추후에 보충할 계획입니다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&gt;&gt;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9FBB62-F445-3DC6-6AFE-D5F0E0E62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896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발표를 마치도록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혹시 질문할 사항 있으시다면 편하게 질문 부탁드립니다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18F90-27EF-D541-A704-7DB59A183524}" type="slidenum">
              <a:rPr kumimoji="1" lang="ko-KR" altLang="en-US" smtClean="0"/>
              <a:t>74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958519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18F90-27EF-D541-A704-7DB59A183524}" type="slidenum">
              <a:rPr kumimoji="1" lang="ko-KR" altLang="en-US" smtClean="0"/>
              <a:t>75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4389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프로젝트의 </a:t>
            </a:r>
            <a:r>
              <a:rPr lang="en-US" altLang="ko-KR" dirty="0"/>
              <a:t>1</a:t>
            </a:r>
            <a:r>
              <a:rPr lang="ko-KR" altLang="en-US" dirty="0"/>
              <a:t>차 목표인 신용등급 나누기위 해 총 </a:t>
            </a:r>
            <a:r>
              <a:rPr lang="en-US" altLang="ko-KR" dirty="0"/>
              <a:t>6</a:t>
            </a:r>
            <a:r>
              <a:rPr lang="ko-KR" altLang="en-US" dirty="0"/>
              <a:t>개의 가설을 설정하였고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첫째로 나이는  </a:t>
            </a:r>
            <a:r>
              <a:rPr lang="en-US" altLang="ko-KR" dirty="0"/>
              <a:t>~~</a:t>
            </a:r>
          </a:p>
          <a:p>
            <a:r>
              <a:rPr lang="ko-KR" altLang="en-US" dirty="0"/>
              <a:t>직업은 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저축수준과 예금 상태는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주택유형은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대출 금액 대비 기간 비율은 </a:t>
            </a:r>
            <a:r>
              <a:rPr lang="en-US" altLang="ko-KR" dirty="0"/>
              <a:t>~~</a:t>
            </a:r>
          </a:p>
          <a:p>
            <a:r>
              <a:rPr lang="ko-KR" altLang="en-US" dirty="0"/>
              <a:t>대출 목적은 </a:t>
            </a:r>
            <a:r>
              <a:rPr lang="en-US" altLang="ko-KR" dirty="0"/>
              <a:t>~~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1DB08-636A-4D03-BEFD-BE978987F4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502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분석하기 전 인덱스 열인 </a:t>
            </a:r>
            <a:r>
              <a:rPr lang="en-US" altLang="ko-KR" dirty="0"/>
              <a:t>Unnamed: </a:t>
            </a:r>
            <a:r>
              <a:rPr lang="ko-KR" altLang="en-US" dirty="0"/>
              <a:t>는 분석에 필요하지 않기 때문에 삭제를 </a:t>
            </a:r>
            <a:r>
              <a:rPr lang="ko-KR" altLang="en-US" dirty="0" err="1"/>
              <a:t>진행하였구요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18F90-27EF-D541-A704-7DB59A18352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67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AA260-A9A1-937E-8777-713C96E12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BA1823-4CE5-24E3-475C-AAD04E20B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8B462-6645-BA2D-395F-A8FEDC4C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53FF-CA10-694B-8DD4-D56A2C92D4F8}" type="datetimeFigureOut">
              <a:rPr kumimoji="1" lang="ko-KR" altLang="en-US" smtClean="0"/>
              <a:t>2025-01-24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5B3B6-51D7-665D-6394-23D83752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549BB-52B9-9185-BA68-BAA1AB0D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F85-BCBE-804B-81DB-9C6DA16AE6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589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DDB05-AA7B-4E75-FF85-D0CC8C2E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662A57-16AC-0404-9393-FB32C53B8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C6B32-2C8F-B7DF-F9DA-FAB9E7F9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53FF-CA10-694B-8DD4-D56A2C92D4F8}" type="datetimeFigureOut">
              <a:rPr kumimoji="1" lang="ko-KR" altLang="en-US" smtClean="0"/>
              <a:t>2025-01-24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DD61E-5334-8C96-035A-05BC5C87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FA8A9-51E7-1592-9030-D8E074B8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F85-BCBE-804B-81DB-9C6DA16AE6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040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F66158-1595-7E43-CEB0-38541D99C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EEAED4-6763-901E-6561-F853DF6F4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8F59D-72A5-DBF6-AB45-B3FCE4BB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53FF-CA10-694B-8DD4-D56A2C92D4F8}" type="datetimeFigureOut">
              <a:rPr kumimoji="1" lang="ko-KR" altLang="en-US" smtClean="0"/>
              <a:t>2025-01-24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A2A4A-ABA7-608B-C07A-0C5770DA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CE566-9457-A829-1515-AC059AE7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F85-BCBE-804B-81DB-9C6DA16AE6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723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52108-7B00-5B7E-B287-6540D995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A5914-16EB-A80E-E5BF-7A1473059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10C46-0B16-4BE0-2797-8FF2B542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53FF-CA10-694B-8DD4-D56A2C92D4F8}" type="datetimeFigureOut">
              <a:rPr kumimoji="1" lang="ko-KR" altLang="en-US" smtClean="0"/>
              <a:t>2025-01-24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68062-A9E8-158F-184E-7FCE3CE4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D7B79-4A0F-D97A-4D11-C9334878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F85-BCBE-804B-81DB-9C6DA16AE6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250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29557-5D79-05DD-2C20-6429511A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5ED93B-8FA9-090A-A7E6-9A90C4EB2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2CC44-FE1E-2090-98D3-DD92921F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53FF-CA10-694B-8DD4-D56A2C92D4F8}" type="datetimeFigureOut">
              <a:rPr kumimoji="1" lang="ko-KR" altLang="en-US" smtClean="0"/>
              <a:t>2025-01-24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FF86C-1FE9-0B5A-A2D6-2EE837E2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0FDA2-C05D-7C54-D10F-CC632D2E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F85-BCBE-804B-81DB-9C6DA16AE6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042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28541-809E-B61A-13F3-25508317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77B5C-A30F-C589-863D-A9E43E78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B5BD68-2279-2225-6B1D-62D4B588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AC52C8-7CB2-9ED1-88F4-2A8D6237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53FF-CA10-694B-8DD4-D56A2C92D4F8}" type="datetimeFigureOut">
              <a:rPr kumimoji="1" lang="ko-KR" altLang="en-US" smtClean="0"/>
              <a:t>2025-01-24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E5C9B-531E-9DA8-3301-A8C235A7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F84F91-FF94-A909-33D6-EDB5C808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F85-BCBE-804B-81DB-9C6DA16AE6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9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1CA5A-A90B-C50B-F80B-E17B291C3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8BF25-A608-406B-2A1F-EC604054D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E4E22-CD48-176C-1B16-BB6FB22B2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E1C898-A8C9-7750-059E-2A4EDE6AF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BA4FDA-2C3A-9580-5786-6B5915466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6E0A68-976B-EA7D-36E3-5D0504FA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53FF-CA10-694B-8DD4-D56A2C92D4F8}" type="datetimeFigureOut">
              <a:rPr kumimoji="1" lang="ko-KR" altLang="en-US" smtClean="0"/>
              <a:t>2025-01-24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48F451-8D0D-46D9-BB5C-07912291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63724E-AD17-08F9-F7C7-B4283281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F85-BCBE-804B-81DB-9C6DA16AE6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186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6AC7B-974A-EFC1-F48E-67F2B116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63FB4F-DB43-F4F7-C69A-1614A019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53FF-CA10-694B-8DD4-D56A2C92D4F8}" type="datetimeFigureOut">
              <a:rPr kumimoji="1" lang="ko-KR" altLang="en-US" smtClean="0"/>
              <a:t>2025-01-24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E356F3-AA4E-10B6-A0B4-15C95A27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C3B3A-E3E0-229D-6DB9-550BBE34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F85-BCBE-804B-81DB-9C6DA16AE6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493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36EB11-0974-C302-F2AF-EE1023F8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53FF-CA10-694B-8DD4-D56A2C92D4F8}" type="datetimeFigureOut">
              <a:rPr kumimoji="1" lang="ko-KR" altLang="en-US" smtClean="0"/>
              <a:t>2025-01-24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F26F49-8376-8EF9-4AE7-694A4422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3A743-9C7D-0C49-5C88-B17841D0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F85-BCBE-804B-81DB-9C6DA16AE6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8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95C6A-FFDB-7BDB-0BD0-3FA41536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38031-F30D-F128-C026-4C06BC956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0A3AA7-E413-EF98-3F27-B6BFEE9F8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A36583-0358-925A-2FB5-9C63CD72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53FF-CA10-694B-8DD4-D56A2C92D4F8}" type="datetimeFigureOut">
              <a:rPr kumimoji="1" lang="ko-KR" altLang="en-US" smtClean="0"/>
              <a:t>2025-01-24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8C22B-33B0-ECEA-7089-E74A3A31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63999E-8EEC-6829-F32F-3EB092B8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F85-BCBE-804B-81DB-9C6DA16AE6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068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D02ED-BACF-72D8-24D3-2ABEAFD6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69A1D0-8102-9DB9-8CFD-AAD1A4432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CCF806-8F8D-1DEF-1CBC-8E0B21F45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60DFC-1A50-5EBE-2AC8-41E5CA06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53FF-CA10-694B-8DD4-D56A2C92D4F8}" type="datetimeFigureOut">
              <a:rPr kumimoji="1" lang="ko-KR" altLang="en-US" smtClean="0"/>
              <a:t>2025-01-24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2A0FA-9F85-0111-64E1-0DFB0915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958DD-B728-CC22-C94C-5CE710DB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3F85-BCBE-804B-81DB-9C6DA16AE6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012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7771CB-1A14-A3DC-8AED-23AFD43E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2DF22D-E274-3761-DFBA-2758C8D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42112-8A0F-BB22-F7BC-77F152450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5553FF-CA10-694B-8DD4-D56A2C92D4F8}" type="datetimeFigureOut">
              <a:rPr kumimoji="1" lang="ko-KR" altLang="en-US" smtClean="0"/>
              <a:t>2025-01-24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14B3B-E763-2583-9EEB-A2610FB4E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55B44-F9D0-33B6-CD54-290CDD4E0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F3F85-BCBE-804B-81DB-9C6DA16AE6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341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6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6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6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6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6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52.png"/><Relationship Id="rId4" Type="http://schemas.microsoft.com/office/2007/relationships/hdphoto" Target="../media/hdphoto3.wdp"/><Relationship Id="rId9" Type="http://schemas.openxmlformats.org/officeDocument/2006/relationships/image" Target="../media/image6.svg"/></Relationships>
</file>

<file path=ppt/slides/_rels/slide4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5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51.png"/><Relationship Id="rId4" Type="http://schemas.openxmlformats.org/officeDocument/2006/relationships/image" Target="../media/image6.svg"/><Relationship Id="rId9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4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6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9.png"/><Relationship Id="rId4" Type="http://schemas.openxmlformats.org/officeDocument/2006/relationships/image" Target="../media/image57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.sv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6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6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6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6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6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5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5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5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5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08291" y="544172"/>
            <a:ext cx="1923221" cy="491979"/>
            <a:chOff x="0" y="0"/>
            <a:chExt cx="759791" cy="194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9791" cy="194362"/>
            </a:xfrm>
            <a:custGeom>
              <a:avLst/>
              <a:gdLst/>
              <a:ahLst/>
              <a:cxnLst/>
              <a:rect l="l" t="t" r="r" b="b"/>
              <a:pathLst>
                <a:path w="759791" h="194362">
                  <a:moveTo>
                    <a:pt x="97181" y="0"/>
                  </a:moveTo>
                  <a:lnTo>
                    <a:pt x="662610" y="0"/>
                  </a:lnTo>
                  <a:cubicBezTo>
                    <a:pt x="716282" y="0"/>
                    <a:pt x="759791" y="43509"/>
                    <a:pt x="759791" y="97181"/>
                  </a:cubicBezTo>
                  <a:lnTo>
                    <a:pt x="759791" y="97181"/>
                  </a:lnTo>
                  <a:cubicBezTo>
                    <a:pt x="759791" y="122955"/>
                    <a:pt x="749552" y="147673"/>
                    <a:pt x="731327" y="165898"/>
                  </a:cubicBezTo>
                  <a:cubicBezTo>
                    <a:pt x="713102" y="184123"/>
                    <a:pt x="688384" y="194362"/>
                    <a:pt x="662610" y="194362"/>
                  </a:cubicBezTo>
                  <a:lnTo>
                    <a:pt x="97181" y="194362"/>
                  </a:lnTo>
                  <a:cubicBezTo>
                    <a:pt x="71407" y="194362"/>
                    <a:pt x="46689" y="184123"/>
                    <a:pt x="28464" y="165898"/>
                  </a:cubicBezTo>
                  <a:cubicBezTo>
                    <a:pt x="10239" y="147673"/>
                    <a:pt x="0" y="122955"/>
                    <a:pt x="0" y="97181"/>
                  </a:cubicBezTo>
                  <a:lnTo>
                    <a:pt x="0" y="97181"/>
                  </a:lnTo>
                  <a:cubicBezTo>
                    <a:pt x="0" y="71407"/>
                    <a:pt x="10239" y="46689"/>
                    <a:pt x="28464" y="28464"/>
                  </a:cubicBezTo>
                  <a:cubicBezTo>
                    <a:pt x="46689" y="10239"/>
                    <a:pt x="71407" y="0"/>
                    <a:pt x="9718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ko-KR" altLang="en-US" sz="1200" dirty="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9791" cy="23246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053"/>
                </a:lnSpc>
              </a:pPr>
              <a:endParaRPr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593666" y="6494840"/>
            <a:ext cx="908757" cy="242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2"/>
              </a:lnSpc>
              <a:spcBef>
                <a:spcPct val="0"/>
              </a:spcBef>
            </a:pPr>
            <a:r>
              <a:rPr lang="en-US" sz="1401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rPr>
              <a:t>8</a:t>
            </a:r>
            <a:r>
              <a:rPr lang="ko-KR" altLang="en-US" sz="1401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rPr>
              <a:t>조</a:t>
            </a:r>
            <a:endParaRPr lang="en-US" sz="1401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Inter Bold"/>
              <a:sym typeface="Inter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755847" y="637318"/>
            <a:ext cx="2028109" cy="218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9"/>
              </a:lnSpc>
              <a:spcBef>
                <a:spcPct val="0"/>
              </a:spcBef>
            </a:pPr>
            <a:r>
              <a:rPr lang="en-US" sz="1000" dirty="0">
                <a:solidFill>
                  <a:srgbClr val="EBEEF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rPr>
              <a:t>BDA</a:t>
            </a:r>
            <a:r>
              <a:rPr lang="ko-KR" altLang="en-US" sz="1000" dirty="0">
                <a:solidFill>
                  <a:srgbClr val="EBEEF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rPr>
              <a:t> </a:t>
            </a:r>
            <a:r>
              <a:rPr lang="en-US" altLang="ko-KR" sz="1000" dirty="0">
                <a:solidFill>
                  <a:srgbClr val="EBEEF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rPr>
              <a:t>17</a:t>
            </a:r>
            <a:r>
              <a:rPr lang="ko-KR" altLang="en-US" sz="1000" dirty="0">
                <a:solidFill>
                  <a:srgbClr val="EBEEF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rPr>
              <a:t>기 </a:t>
            </a:r>
            <a:r>
              <a:rPr lang="en-US" altLang="ko-KR" sz="1000" dirty="0">
                <a:solidFill>
                  <a:srgbClr val="EBEEF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rPr>
              <a:t>PYTHON PROJECT</a:t>
            </a:r>
            <a:r>
              <a:rPr lang="ko-KR" altLang="en-US" sz="900" dirty="0">
                <a:solidFill>
                  <a:srgbClr val="EBEEF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rPr>
              <a:t> </a:t>
            </a:r>
            <a:endParaRPr lang="en-US" sz="900" dirty="0">
              <a:solidFill>
                <a:srgbClr val="EBEEF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Inter Bold"/>
              <a:sym typeface="Inter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271000" y="6494840"/>
            <a:ext cx="2921000" cy="242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2"/>
              </a:lnSpc>
              <a:spcBef>
                <a:spcPct val="0"/>
              </a:spcBef>
            </a:pPr>
            <a:r>
              <a:rPr lang="ko-KR" altLang="en-US" sz="1401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Light"/>
                <a:sym typeface="Inter Light"/>
              </a:rPr>
              <a:t>노치훈│박진희</a:t>
            </a:r>
            <a:r>
              <a:rPr lang="ko-KR" altLang="en-US" sz="1401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Light"/>
                <a:sym typeface="Inter Light"/>
              </a:rPr>
              <a:t> │이경민 │</a:t>
            </a:r>
            <a:r>
              <a:rPr lang="ko-KR" altLang="en-US" sz="1401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Light"/>
                <a:sym typeface="Inter Light"/>
              </a:rPr>
              <a:t>이보림</a:t>
            </a:r>
            <a:endParaRPr lang="en-US" sz="1401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Inter Light"/>
              <a:sym typeface="Inter Light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A003DD6-9242-B0DF-7EAD-A0E4898A0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14" y="3317723"/>
            <a:ext cx="10005956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0960" tIns="30480" rIns="60960" bIns="3048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0963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4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“독일 대출 데이터로 본</a:t>
            </a:r>
            <a:endParaRPr lang="en-US" altLang="ko-KR" sz="4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 defTabSz="60963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4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신용등급 예측</a:t>
            </a:r>
            <a:r>
              <a:rPr lang="ko-KR" altLang="en-US" sz="4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모델 구축</a:t>
            </a:r>
            <a:r>
              <a:rPr lang="ko-KR" altLang="ko-KR" sz="4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과 성능 비교"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8BF58DC-F962-88FE-840A-FF58B62AAE7C}"/>
              </a:ext>
            </a:extLst>
          </p:cNvPr>
          <p:cNvSpPr txBox="1"/>
          <p:nvPr/>
        </p:nvSpPr>
        <p:spPr>
          <a:xfrm>
            <a:off x="1138331" y="1939446"/>
            <a:ext cx="9692922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867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German Credit Risk</a:t>
            </a:r>
            <a:endParaRPr lang="ko-KR" altLang="en-US" sz="5867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6B0C9-7DF0-2534-1A47-201791DD6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3C7BA3B-335D-1F57-093D-4CB1701ADE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8" y="1825687"/>
            <a:ext cx="3281877" cy="32367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873A93D-2132-692A-7742-11D62DC2F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74" b="51407"/>
          <a:stretch/>
        </p:blipFill>
        <p:spPr>
          <a:xfrm>
            <a:off x="924306" y="2838444"/>
            <a:ext cx="4026113" cy="588419"/>
          </a:xfrm>
          <a:prstGeom prst="rect">
            <a:avLst/>
          </a:prstGeom>
          <a:ln>
            <a:solidFill>
              <a:srgbClr val="2C6C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30910F83-0D21-21F6-57C4-318B5065F620}"/>
              </a:ext>
            </a:extLst>
          </p:cNvPr>
          <p:cNvSpPr txBox="1"/>
          <p:nvPr/>
        </p:nvSpPr>
        <p:spPr>
          <a:xfrm>
            <a:off x="5588000" y="1464616"/>
            <a:ext cx="6299200" cy="4779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결측치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 삭제 </a:t>
            </a:r>
            <a:endParaRPr lang="en-US" altLang="ko-KR" sz="1600" b="1" dirty="0">
              <a:latin typeface="NanumSquareOTF Bold" panose="020B0600000101010101" pitchFamily="34" charset="-127"/>
              <a:ea typeface="NanumSquareOTF Bold" panose="020B0600000101010101" pitchFamily="34" charset="-127"/>
              <a:cs typeface="210 디딤고딕"/>
              <a:sym typeface="210 디딤고딕"/>
            </a:endParaRPr>
          </a:p>
          <a:p>
            <a:pPr marL="533427" lvl="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결측치의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비율이 꽤 높지만 데이터상 금융에 관련된 중요한 정보이므로 </a:t>
            </a:r>
            <a:r>
              <a:rPr lang="ko-KR" altLang="en-US" sz="1600" dirty="0">
                <a:highlight>
                  <a:srgbClr val="FFFF00"/>
                </a:highlight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기각</a:t>
            </a:r>
            <a:endParaRPr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Inter Bold"/>
                <a:sym typeface="210 디딤고딕"/>
              </a:rPr>
              <a:t>결측치</a:t>
            </a:r>
            <a:r>
              <a:rPr lang="ko-KR" altLang="en-US" sz="16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Inter Bold"/>
                <a:sym typeface="210 디딤고딕"/>
              </a:rPr>
              <a:t> 대체 </a:t>
            </a:r>
            <a:endParaRPr lang="en-US" altLang="ko-KR" sz="1600" b="1" dirty="0">
              <a:solidFill>
                <a:srgbClr val="000000"/>
              </a:solidFill>
              <a:latin typeface="NanumSquareOTF Bold" panose="020B0600000101010101" pitchFamily="34" charset="-127"/>
              <a:ea typeface="NanumSquareOTF Bold" panose="020B0600000101010101" pitchFamily="34" charset="-127"/>
              <a:cs typeface="Inter Bold"/>
              <a:sym typeface="210 디딤고딕"/>
            </a:endParaRPr>
          </a:p>
          <a:p>
            <a:pPr marL="647716" lvl="1" indent="-342900">
              <a:lnSpc>
                <a:spcPct val="150000"/>
              </a:lnSpc>
              <a:buAutoNum type="arabicParenR"/>
            </a:pPr>
            <a:r>
              <a:rPr lang="ko-KR" altLang="en-US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210 디딤고딕"/>
              </a:rPr>
              <a:t>결측치를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210 디딤고딕"/>
              </a:rPr>
              <a:t> 제외한 나머지 데이터가 차지하는 비율별로 </a:t>
            </a:r>
            <a:r>
              <a:rPr lang="ko-KR" altLang="en-US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210 디딤고딕"/>
              </a:rPr>
              <a:t>결측치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210 디딤고딕"/>
              </a:rPr>
              <a:t> 대체 </a:t>
            </a:r>
            <a:endParaRPr lang="en-US" altLang="ko-KR" sz="16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Inter Bold"/>
              <a:sym typeface="210 디딤고딕"/>
            </a:endParaRPr>
          </a:p>
          <a:p>
            <a:pPr marL="304816" lvl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210 디딤고딕"/>
              </a:rPr>
              <a:t>       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→ 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210 디딤고딕"/>
              </a:rPr>
              <a:t>열의 비율은 채울 수 있으나 행 각자의 데이터 통일성에 결함을 </a:t>
            </a:r>
            <a:endParaRPr lang="en-US" altLang="ko-KR" sz="16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Inter Bold"/>
              <a:sym typeface="210 디딤고딕"/>
            </a:endParaRPr>
          </a:p>
          <a:p>
            <a:pPr marL="304816" lvl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210 디딤고딕"/>
              </a:rPr>
              <a:t>       줄 수 있어 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210 디딤고딕"/>
              </a:rPr>
              <a:t>기각</a:t>
            </a:r>
            <a:endParaRPr lang="en-US" altLang="ko-KR" sz="1600" dirty="0">
              <a:solidFill>
                <a:srgbClr val="000000"/>
              </a:solidFill>
              <a:highlight>
                <a:srgbClr val="FFFF00"/>
              </a:highlight>
              <a:latin typeface="NanumSquareOTF" panose="020B0600000101010101" pitchFamily="34" charset="-127"/>
              <a:ea typeface="NanumSquareOTF" panose="020B0600000101010101" pitchFamily="34" charset="-127"/>
              <a:cs typeface="Inter Bold"/>
              <a:sym typeface="210 디딤고딕"/>
            </a:endParaRPr>
          </a:p>
          <a:p>
            <a:pPr marL="304816" lvl="1"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  <a:highlight>
                <a:srgbClr val="FFFF00"/>
              </a:highlight>
              <a:latin typeface="NanumSquareOTF" panose="020B0600000101010101" pitchFamily="34" charset="-127"/>
              <a:ea typeface="NanumSquareOTF" panose="020B0600000101010101" pitchFamily="34" charset="-127"/>
              <a:cs typeface="Inter Bold"/>
              <a:sym typeface="210 디딤고딕"/>
            </a:endParaRPr>
          </a:p>
          <a:p>
            <a:pPr marL="304816" lvl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210 디딤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210 디딤고딕"/>
              </a:rPr>
              <a:t>2)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210 디딤고딕"/>
              </a:rPr>
              <a:t>   행 자체의 통일성을 유지하기 위해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210 디딤고딕"/>
              </a:rPr>
              <a:t>Age group,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210 디딤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210 디딤고딕"/>
              </a:rPr>
              <a:t>Job, Housing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210 디딤고딕"/>
              </a:rPr>
              <a:t>을 </a:t>
            </a:r>
            <a:endParaRPr lang="en-US" altLang="ko-KR" sz="16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Inter Bold"/>
              <a:sym typeface="210 디딤고딕"/>
            </a:endParaRPr>
          </a:p>
          <a:p>
            <a:pPr marL="304816" lvl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210 디딤고딕"/>
              </a:rPr>
              <a:t>        기준으로 그룹화하고 각 그룹별 </a:t>
            </a:r>
            <a:r>
              <a:rPr lang="ko-KR" altLang="en-US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210 디딤고딕"/>
              </a:rPr>
              <a:t>최빈값을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210 디딤고딕"/>
              </a:rPr>
              <a:t> 구해 그 값으로 </a:t>
            </a:r>
            <a:r>
              <a:rPr lang="ko-KR" altLang="en-US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210 디딤고딕"/>
              </a:rPr>
              <a:t>결측치를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210 디딤고딕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Inter Bold"/>
              <a:sym typeface="210 디딤고딕"/>
            </a:endParaRPr>
          </a:p>
          <a:p>
            <a:pPr marL="304816" lvl="1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210 디딤고딕"/>
              </a:rPr>
              <a:t>        대체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→ 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210 디딤고딕"/>
              </a:rPr>
              <a:t>선택</a:t>
            </a:r>
            <a:endParaRPr lang="en-US" altLang="ko-KR" sz="1600" dirty="0">
              <a:solidFill>
                <a:srgbClr val="000000"/>
              </a:solidFill>
              <a:highlight>
                <a:srgbClr val="FFFF00"/>
              </a:highlight>
              <a:latin typeface="NanumSquareOTF" panose="020B0600000101010101" pitchFamily="34" charset="-127"/>
              <a:ea typeface="NanumSquareOTF" panose="020B0600000101010101" pitchFamily="34" charset="-127"/>
              <a:cs typeface="Inter Bold"/>
              <a:sym typeface="Inter Bold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1667" dirty="0"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E781F6F-331F-61C3-1181-F1990279046D}"/>
              </a:ext>
            </a:extLst>
          </p:cNvPr>
          <p:cNvSpPr txBox="1"/>
          <p:nvPr/>
        </p:nvSpPr>
        <p:spPr>
          <a:xfrm>
            <a:off x="1117608" y="5230216"/>
            <a:ext cx="4089505" cy="6152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두 컬럼의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.unique() 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결과값</a:t>
            </a:r>
            <a:endParaRPr lang="en-US" altLang="ko-KR" sz="1400" dirty="0"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→ 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little, moderate, (quite rich), rich</a:t>
            </a:r>
            <a:endParaRPr lang="en-US" sz="1400" dirty="0"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E9D2795A-0E7C-2401-869B-70ABC340FD63}"/>
              </a:ext>
            </a:extLst>
          </p:cNvPr>
          <p:cNvSpPr txBox="1"/>
          <p:nvPr/>
        </p:nvSpPr>
        <p:spPr>
          <a:xfrm>
            <a:off x="1906996" y="1464616"/>
            <a:ext cx="1703101" cy="333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sz="16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Isnull</a:t>
            </a:r>
            <a:r>
              <a:rPr 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().sum()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 결과</a:t>
            </a:r>
            <a:endParaRPr lang="en-US" sz="1600" b="1" dirty="0">
              <a:latin typeface="NanumSquareOTF Bold" panose="020B0600000101010101" pitchFamily="34" charset="-127"/>
              <a:ea typeface="NanumSquareOTF Bold" panose="020B0600000101010101" pitchFamily="34" charset="-127"/>
              <a:cs typeface="210 디딤고딕"/>
              <a:sym typeface="210 디딤고딕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88CE3DF-FE62-82AB-7C2D-C3378742586C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22" name="Group 2">
              <a:extLst>
                <a:ext uri="{FF2B5EF4-FFF2-40B4-BE49-F238E27FC236}">
                  <a16:creationId xmlns:a16="http://schemas.microsoft.com/office/drawing/2014/main" id="{58864B71-D46C-EFBB-BEBE-07F71D57EC67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28" name="Freeform 3">
                <a:extLst>
                  <a:ext uri="{FF2B5EF4-FFF2-40B4-BE49-F238E27FC236}">
                    <a16:creationId xmlns:a16="http://schemas.microsoft.com/office/drawing/2014/main" id="{026D1331-E6A5-96C7-EAB7-4845797C9614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30" name="TextBox 4">
                <a:extLst>
                  <a:ext uri="{FF2B5EF4-FFF2-40B4-BE49-F238E27FC236}">
                    <a16:creationId xmlns:a16="http://schemas.microsoft.com/office/drawing/2014/main" id="{E495D06A-4813-1925-2153-D921BFFC72E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23" name="AutoShape 8">
              <a:extLst>
                <a:ext uri="{FF2B5EF4-FFF2-40B4-BE49-F238E27FC236}">
                  <a16:creationId xmlns:a16="http://schemas.microsoft.com/office/drawing/2014/main" id="{D12052FB-2647-4354-2BDF-826E0D0FB8BB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3AA49A-F04A-6F2D-0AA1-E2F9F825F93B}"/>
                </a:ext>
              </a:extLst>
            </p:cNvPr>
            <p:cNvSpPr txBox="1"/>
            <p:nvPr/>
          </p:nvSpPr>
          <p:spPr>
            <a:xfrm>
              <a:off x="344387" y="227270"/>
              <a:ext cx="1120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EDA </a:t>
              </a:r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및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전처리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6C9B6DB-6470-C17E-5ECE-F6E23C81C77B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26" name="TextBox 8">
                <a:extLst>
                  <a:ext uri="{FF2B5EF4-FFF2-40B4-BE49-F238E27FC236}">
                    <a16:creationId xmlns:a16="http://schemas.microsoft.com/office/drawing/2014/main" id="{785F7E79-33B8-671C-92DA-75526FEF03C3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400" b="1" dirty="0" err="1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결측치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확인 및 처리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(1)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27" name="Freeform 2">
                <a:extLst>
                  <a:ext uri="{FF2B5EF4-FFF2-40B4-BE49-F238E27FC236}">
                    <a16:creationId xmlns:a16="http://schemas.microsoft.com/office/drawing/2014/main" id="{82BAA6DD-0D18-19EB-E917-DDA378729E9A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95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13E7E-3BBB-EAFE-BBF8-285230A01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>
            <a:extLst>
              <a:ext uri="{FF2B5EF4-FFF2-40B4-BE49-F238E27FC236}">
                <a16:creationId xmlns:a16="http://schemas.microsoft.com/office/drawing/2014/main" id="{78E9C8A6-FB4B-2D2F-5199-DB66A6BFF88A}"/>
              </a:ext>
            </a:extLst>
          </p:cNvPr>
          <p:cNvSpPr txBox="1"/>
          <p:nvPr/>
        </p:nvSpPr>
        <p:spPr>
          <a:xfrm>
            <a:off x="1210132" y="5306929"/>
            <a:ext cx="3828143" cy="6152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1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단계 처리 후에도 각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1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개 행이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0</a:t>
            </a:r>
            <a:r>
              <a:rPr lang="ko-KR" altLang="en-US" sz="14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으로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존재</a:t>
            </a:r>
            <a:endParaRPr lang="en-US" altLang="ko-KR" sz="1400" dirty="0"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  <a:p>
            <a:pPr lvl="0" algn="l">
              <a:lnSpc>
                <a:spcPct val="150000"/>
              </a:lnSpc>
            </a:pP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→ 데이터 전체 </a:t>
            </a:r>
            <a:r>
              <a:rPr lang="ko-KR" altLang="en-US" sz="14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최빈값으로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대체</a:t>
            </a:r>
            <a:endParaRPr lang="en-US" sz="1400" dirty="0"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B3C5C6BC-B74A-2BB5-F8BB-482F40462E54}"/>
              </a:ext>
            </a:extLst>
          </p:cNvPr>
          <p:cNvSpPr txBox="1"/>
          <p:nvPr/>
        </p:nvSpPr>
        <p:spPr>
          <a:xfrm>
            <a:off x="7172293" y="5306929"/>
            <a:ext cx="3962393" cy="2920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결측치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처리 완료</a:t>
            </a:r>
            <a:endParaRPr lang="en-US" sz="1400" dirty="0"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E476475C-39EE-CE35-6339-B879D8BCDE8C}"/>
              </a:ext>
            </a:extLst>
          </p:cNvPr>
          <p:cNvSpPr txBox="1"/>
          <p:nvPr/>
        </p:nvSpPr>
        <p:spPr>
          <a:xfrm>
            <a:off x="2090224" y="1565767"/>
            <a:ext cx="1881284" cy="333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ko-KR" sz="16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Value_counts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()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결과</a:t>
            </a:r>
            <a:endParaRPr lang="en-US" sz="1600" b="1" dirty="0">
              <a:latin typeface="NanumSquareOTF Bold" panose="020B0600000101010101" pitchFamily="34" charset="-127"/>
              <a:ea typeface="NanumSquareOTF Bold" panose="020B0600000101010101" pitchFamily="34" charset="-127"/>
              <a:cs typeface="210 디딤고딕"/>
              <a:sym typeface="210 디딤고딕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520C0E99-D46B-2C36-FE6B-6085CA4A7B6A}"/>
              </a:ext>
            </a:extLst>
          </p:cNvPr>
          <p:cNvSpPr txBox="1"/>
          <p:nvPr/>
        </p:nvSpPr>
        <p:spPr>
          <a:xfrm>
            <a:off x="7172293" y="1565767"/>
            <a:ext cx="3187770" cy="333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ko-KR" sz="16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Value_counts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(), </a:t>
            </a:r>
            <a:r>
              <a:rPr lang="en-US" altLang="ko-KR" sz="16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isna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().sum()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결과</a:t>
            </a:r>
            <a:endParaRPr lang="en-US" altLang="ko-KR" sz="1600" b="1" dirty="0">
              <a:latin typeface="NanumSquareOTF Bold" panose="020B0600000101010101" pitchFamily="34" charset="-127"/>
              <a:ea typeface="NanumSquareOTF Bold" panose="020B0600000101010101" pitchFamily="34" charset="-127"/>
              <a:cs typeface="210 디딤고딕"/>
              <a:sym typeface="210 디딤고딕"/>
            </a:endParaRPr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B7CD9D8C-0EB1-1D23-89FD-A0FD2F97A7D7}"/>
              </a:ext>
            </a:extLst>
          </p:cNvPr>
          <p:cNvSpPr/>
          <p:nvPr/>
        </p:nvSpPr>
        <p:spPr>
          <a:xfrm>
            <a:off x="5486400" y="3268528"/>
            <a:ext cx="914400" cy="203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9044638-341A-BF56-0CD2-948656F40E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"/>
          <a:stretch/>
        </p:blipFill>
        <p:spPr>
          <a:xfrm>
            <a:off x="1430670" y="2082350"/>
            <a:ext cx="3200393" cy="30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8A49B3A-8B62-1081-4E92-9FE04DFBD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34" r="22676" b="53705"/>
          <a:stretch/>
        </p:blipFill>
        <p:spPr>
          <a:xfrm>
            <a:off x="1359749" y="3314124"/>
            <a:ext cx="3364651" cy="310004"/>
          </a:xfrm>
          <a:prstGeom prst="rect">
            <a:avLst/>
          </a:prstGeom>
          <a:ln>
            <a:solidFill>
              <a:srgbClr val="2C6C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F08A741-C2E5-5BB1-761C-6ECB85A04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34" r="22676" b="53705"/>
          <a:stretch/>
        </p:blipFill>
        <p:spPr>
          <a:xfrm>
            <a:off x="1359749" y="4676885"/>
            <a:ext cx="3364651" cy="310004"/>
          </a:xfrm>
          <a:prstGeom prst="rect">
            <a:avLst/>
          </a:prstGeom>
          <a:ln>
            <a:solidFill>
              <a:srgbClr val="2C6C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8B5F723-FC47-6828-53E3-572A76510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9" r="7658" b="12312"/>
          <a:stretch/>
        </p:blipFill>
        <p:spPr>
          <a:xfrm>
            <a:off x="7016756" y="2117909"/>
            <a:ext cx="3498845" cy="29286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735228B7-17BC-FC18-FC48-ED887437BA86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11E8B223-BD27-99FF-4B95-C6D768F7A467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33" name="Freeform 3">
                <a:extLst>
                  <a:ext uri="{FF2B5EF4-FFF2-40B4-BE49-F238E27FC236}">
                    <a16:creationId xmlns:a16="http://schemas.microsoft.com/office/drawing/2014/main" id="{D7231F29-0811-19D8-6436-12CE69D7CB5D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34" name="TextBox 4">
                <a:extLst>
                  <a:ext uri="{FF2B5EF4-FFF2-40B4-BE49-F238E27FC236}">
                    <a16:creationId xmlns:a16="http://schemas.microsoft.com/office/drawing/2014/main" id="{40622668-926E-B8B5-A6F0-5E50EC4DA11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27" name="AutoShape 8">
              <a:extLst>
                <a:ext uri="{FF2B5EF4-FFF2-40B4-BE49-F238E27FC236}">
                  <a16:creationId xmlns:a16="http://schemas.microsoft.com/office/drawing/2014/main" id="{23664C06-B66F-CFD1-475E-B7934D2D843C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5979C7-8CBD-49F9-537C-C920F833B603}"/>
                </a:ext>
              </a:extLst>
            </p:cNvPr>
            <p:cNvSpPr txBox="1"/>
            <p:nvPr/>
          </p:nvSpPr>
          <p:spPr>
            <a:xfrm>
              <a:off x="344386" y="227270"/>
              <a:ext cx="1120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EDA</a:t>
              </a:r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 및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전처리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B17AA40-E2A9-0739-6C3B-26969A3A5D26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31" name="TextBox 8">
                <a:extLst>
                  <a:ext uri="{FF2B5EF4-FFF2-40B4-BE49-F238E27FC236}">
                    <a16:creationId xmlns:a16="http://schemas.microsoft.com/office/drawing/2014/main" id="{0923B3AC-4722-EF60-89F2-312AD6846A87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400" b="1" dirty="0" err="1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결측치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확인 및 처리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(2)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32" name="Freeform 2">
                <a:extLst>
                  <a:ext uri="{FF2B5EF4-FFF2-40B4-BE49-F238E27FC236}">
                    <a16:creationId xmlns:a16="http://schemas.microsoft.com/office/drawing/2014/main" id="{74CA06AB-5011-0469-42DB-B9BD0F4FF742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358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6CA89-AB97-1585-928C-7F41759A1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>
            <a:extLst>
              <a:ext uri="{FF2B5EF4-FFF2-40B4-BE49-F238E27FC236}">
                <a16:creationId xmlns:a16="http://schemas.microsoft.com/office/drawing/2014/main" id="{24F371DC-B6CA-7DF7-A3ED-A996B8ECAF0D}"/>
              </a:ext>
            </a:extLst>
          </p:cNvPr>
          <p:cNvSpPr txBox="1"/>
          <p:nvPr/>
        </p:nvSpPr>
        <p:spPr>
          <a:xfrm>
            <a:off x="1210132" y="5306929"/>
            <a:ext cx="3828143" cy="6152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1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단계 처리 후에도 각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1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개 행이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0</a:t>
            </a:r>
            <a:r>
              <a:rPr lang="ko-KR" altLang="en-US" sz="14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으로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존재</a:t>
            </a:r>
            <a:endParaRPr lang="en-US" altLang="ko-KR" sz="1400" dirty="0"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  <a:p>
            <a:pPr lvl="0" algn="l">
              <a:lnSpc>
                <a:spcPct val="150000"/>
              </a:lnSpc>
            </a:pP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→ 데이터 전체 </a:t>
            </a:r>
            <a:r>
              <a:rPr lang="ko-KR" altLang="en-US" sz="14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최빈값으로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대체</a:t>
            </a:r>
            <a:endParaRPr lang="en-US" sz="1400" dirty="0"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EB40AA52-92BE-1AC5-9A7D-3D1CC88EAC2F}"/>
              </a:ext>
            </a:extLst>
          </p:cNvPr>
          <p:cNvSpPr txBox="1"/>
          <p:nvPr/>
        </p:nvSpPr>
        <p:spPr>
          <a:xfrm>
            <a:off x="7172293" y="5306929"/>
            <a:ext cx="3962393" cy="2920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결측치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처리 완료</a:t>
            </a:r>
            <a:endParaRPr lang="en-US" sz="1400" dirty="0"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8B2BC653-3EDA-049E-AF05-1DE4B9E0B3A6}"/>
              </a:ext>
            </a:extLst>
          </p:cNvPr>
          <p:cNvSpPr/>
          <p:nvPr/>
        </p:nvSpPr>
        <p:spPr>
          <a:xfrm>
            <a:off x="5486400" y="3268528"/>
            <a:ext cx="914400" cy="203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4F0D3AC-AEB4-9141-12DD-0995454DA6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"/>
          <a:stretch/>
        </p:blipFill>
        <p:spPr>
          <a:xfrm>
            <a:off x="1430670" y="2082350"/>
            <a:ext cx="3200393" cy="30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689A81F-BCD5-000A-92BD-6537FC16D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34" r="22676" b="53705"/>
          <a:stretch/>
        </p:blipFill>
        <p:spPr>
          <a:xfrm>
            <a:off x="1359749" y="3314124"/>
            <a:ext cx="3364651" cy="310004"/>
          </a:xfrm>
          <a:prstGeom prst="rect">
            <a:avLst/>
          </a:prstGeom>
          <a:ln>
            <a:solidFill>
              <a:srgbClr val="2C6C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1B5C782-9C44-DAAE-4930-A50A3DDD1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34" r="22676" b="53705"/>
          <a:stretch/>
        </p:blipFill>
        <p:spPr>
          <a:xfrm>
            <a:off x="1359749" y="4676885"/>
            <a:ext cx="3364651" cy="310004"/>
          </a:xfrm>
          <a:prstGeom prst="rect">
            <a:avLst/>
          </a:prstGeom>
          <a:ln>
            <a:solidFill>
              <a:srgbClr val="2C6C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D504B5A-E93D-8065-CCAA-BD74BD6F8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866" y="2079397"/>
            <a:ext cx="3290623" cy="30479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FAD2C122-0B93-8EEC-FC98-64F9E5A42A34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39270332-67FA-B145-B8C0-A93F8F4E4BFE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33" name="Freeform 3">
                <a:extLst>
                  <a:ext uri="{FF2B5EF4-FFF2-40B4-BE49-F238E27FC236}">
                    <a16:creationId xmlns:a16="http://schemas.microsoft.com/office/drawing/2014/main" id="{BE870B5E-9980-8178-3E08-611302AC25E7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34" name="TextBox 4">
                <a:extLst>
                  <a:ext uri="{FF2B5EF4-FFF2-40B4-BE49-F238E27FC236}">
                    <a16:creationId xmlns:a16="http://schemas.microsoft.com/office/drawing/2014/main" id="{CE7DC0E4-BC6F-EE83-1272-D81D5B189F9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27" name="AutoShape 8">
              <a:extLst>
                <a:ext uri="{FF2B5EF4-FFF2-40B4-BE49-F238E27FC236}">
                  <a16:creationId xmlns:a16="http://schemas.microsoft.com/office/drawing/2014/main" id="{9D4E55CC-1E37-2F57-9D2B-DBB74592C5A2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AC105A-6DC4-8135-644C-BE11866FD10E}"/>
                </a:ext>
              </a:extLst>
            </p:cNvPr>
            <p:cNvSpPr txBox="1"/>
            <p:nvPr/>
          </p:nvSpPr>
          <p:spPr>
            <a:xfrm>
              <a:off x="344386" y="227270"/>
              <a:ext cx="1120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EDA</a:t>
              </a:r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 및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전처리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AB89158-4F11-182F-3243-C3730FE4ECEA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31" name="TextBox 8">
                <a:extLst>
                  <a:ext uri="{FF2B5EF4-FFF2-40B4-BE49-F238E27FC236}">
                    <a16:creationId xmlns:a16="http://schemas.microsoft.com/office/drawing/2014/main" id="{C3D8338D-4408-E9EF-F911-0BC89293CF92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400" b="1" dirty="0" err="1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결측치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확인 및 처리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(2)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32" name="Freeform 2">
                <a:extLst>
                  <a:ext uri="{FF2B5EF4-FFF2-40B4-BE49-F238E27FC236}">
                    <a16:creationId xmlns:a16="http://schemas.microsoft.com/office/drawing/2014/main" id="{B3A1CB8A-2BCC-A0C5-8207-348EFE5C1BEC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  <p:sp>
        <p:nvSpPr>
          <p:cNvPr id="43" name="TextBox 5">
            <a:extLst>
              <a:ext uri="{FF2B5EF4-FFF2-40B4-BE49-F238E27FC236}">
                <a16:creationId xmlns:a16="http://schemas.microsoft.com/office/drawing/2014/main" id="{D4FB757F-DD43-F5E3-7020-351F1E5D8833}"/>
              </a:ext>
            </a:extLst>
          </p:cNvPr>
          <p:cNvSpPr txBox="1"/>
          <p:nvPr/>
        </p:nvSpPr>
        <p:spPr>
          <a:xfrm>
            <a:off x="2090224" y="1565767"/>
            <a:ext cx="1881284" cy="333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ko-KR" sz="16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Value_counts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()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결과</a:t>
            </a:r>
            <a:endParaRPr lang="en-US" sz="1600" b="1" dirty="0">
              <a:latin typeface="NanumSquareOTF Bold" panose="020B0600000101010101" pitchFamily="34" charset="-127"/>
              <a:ea typeface="NanumSquareOTF Bold" panose="020B0600000101010101" pitchFamily="34" charset="-127"/>
              <a:cs typeface="210 디딤고딕"/>
              <a:sym typeface="210 디딤고딕"/>
            </a:endParaRPr>
          </a:p>
        </p:txBody>
      </p:sp>
      <p:sp>
        <p:nvSpPr>
          <p:cNvPr id="44" name="TextBox 5">
            <a:extLst>
              <a:ext uri="{FF2B5EF4-FFF2-40B4-BE49-F238E27FC236}">
                <a16:creationId xmlns:a16="http://schemas.microsoft.com/office/drawing/2014/main" id="{8E8346C4-81DE-4A59-8A7D-5AF2AC074D98}"/>
              </a:ext>
            </a:extLst>
          </p:cNvPr>
          <p:cNvSpPr txBox="1"/>
          <p:nvPr/>
        </p:nvSpPr>
        <p:spPr>
          <a:xfrm>
            <a:off x="7172293" y="1565767"/>
            <a:ext cx="3187770" cy="333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ko-KR" sz="16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Value_counts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(), </a:t>
            </a:r>
            <a:r>
              <a:rPr lang="en-US" altLang="ko-KR" sz="16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isna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().sum()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결과</a:t>
            </a:r>
            <a:endParaRPr lang="en-US" altLang="ko-KR" sz="1600" b="1" dirty="0">
              <a:latin typeface="NanumSquareOTF Bold" panose="020B0600000101010101" pitchFamily="34" charset="-127"/>
              <a:ea typeface="NanumSquareOTF Bold" panose="020B0600000101010101" pitchFamily="34" charset="-127"/>
              <a:cs typeface="210 디딤고딕"/>
              <a:sym typeface="210 디딤고딕"/>
            </a:endParaRPr>
          </a:p>
        </p:txBody>
      </p:sp>
    </p:spTree>
    <p:extLst>
      <p:ext uri="{BB962C8B-B14F-4D97-AF65-F5344CB8AC3E}">
        <p14:creationId xmlns:p14="http://schemas.microsoft.com/office/powerpoint/2010/main" val="26956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AA156-57BF-0E6F-5596-ADC546DF3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F809B5B8-B266-9ECA-D66C-93643F24D0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83" t="6112" r="283" b="897"/>
          <a:stretch/>
        </p:blipFill>
        <p:spPr>
          <a:xfrm>
            <a:off x="6212715" y="2057961"/>
            <a:ext cx="5413467" cy="4190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9CABB4-FE12-ACA7-DE3C-05872EA9E0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774"/>
          <a:stretch/>
        </p:blipFill>
        <p:spPr>
          <a:xfrm>
            <a:off x="279991" y="2057961"/>
            <a:ext cx="5526323" cy="42000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E43C2A-99CD-7303-B2BA-04405186FD15}"/>
              </a:ext>
            </a:extLst>
          </p:cNvPr>
          <p:cNvSpPr txBox="1"/>
          <p:nvPr/>
        </p:nvSpPr>
        <p:spPr>
          <a:xfrm>
            <a:off x="682724" y="1607548"/>
            <a:ext cx="4720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Confusion Matrix (Accuracy: 0.5785)</a:t>
            </a:r>
            <a:endParaRPr lang="ko-KR" altLang="en-US" sz="1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CB84F-4C96-7A14-EC3E-21A0308D0952}"/>
              </a:ext>
            </a:extLst>
          </p:cNvPr>
          <p:cNvSpPr txBox="1"/>
          <p:nvPr/>
        </p:nvSpPr>
        <p:spPr>
          <a:xfrm>
            <a:off x="6565003" y="1607548"/>
            <a:ext cx="4720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Confusion Matrix (Accuracy: 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0.6560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)</a:t>
            </a:r>
            <a:endParaRPr lang="ko-KR" altLang="en-US" sz="1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75791-5964-2349-ED6E-6D9D23B2D0EA}"/>
              </a:ext>
            </a:extLst>
          </p:cNvPr>
          <p:cNvSpPr txBox="1"/>
          <p:nvPr/>
        </p:nvSpPr>
        <p:spPr>
          <a:xfrm>
            <a:off x="7606399" y="977429"/>
            <a:ext cx="263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결측치</a:t>
            </a:r>
            <a:r>
              <a:rPr lang="ko-KR" altLang="en-US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 대체 후 정확도</a:t>
            </a:r>
            <a:endParaRPr lang="ko-KR" altLang="en-US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B560E-290C-539A-E622-002EDC952D5C}"/>
              </a:ext>
            </a:extLst>
          </p:cNvPr>
          <p:cNvSpPr txBox="1"/>
          <p:nvPr/>
        </p:nvSpPr>
        <p:spPr>
          <a:xfrm>
            <a:off x="5792969" y="977429"/>
            <a:ext cx="606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sym typeface="RoxboroughCF Bold"/>
              </a:rPr>
              <a:t>vs</a:t>
            </a:r>
            <a:endParaRPr lang="ko-KR" altLang="en-US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276B1-828A-D33A-ABB8-1DB8350D9881}"/>
              </a:ext>
            </a:extLst>
          </p:cNvPr>
          <p:cNvSpPr txBox="1"/>
          <p:nvPr/>
        </p:nvSpPr>
        <p:spPr>
          <a:xfrm>
            <a:off x="1724121" y="977429"/>
            <a:ext cx="263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결측치</a:t>
            </a:r>
            <a:r>
              <a:rPr lang="ko-KR" altLang="en-US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 제거 후 정확도</a:t>
            </a:r>
            <a:endParaRPr lang="ko-KR" altLang="en-US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68B4AA9-8E1A-983A-A986-8E5EECF262B7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22" name="Group 2">
              <a:extLst>
                <a:ext uri="{FF2B5EF4-FFF2-40B4-BE49-F238E27FC236}">
                  <a16:creationId xmlns:a16="http://schemas.microsoft.com/office/drawing/2014/main" id="{E9DD61B7-B57C-1246-D588-76B8748A98BF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28" name="Freeform 3">
                <a:extLst>
                  <a:ext uri="{FF2B5EF4-FFF2-40B4-BE49-F238E27FC236}">
                    <a16:creationId xmlns:a16="http://schemas.microsoft.com/office/drawing/2014/main" id="{4E476914-E6F4-7027-193D-59FF692B8A4B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29" name="TextBox 4">
                <a:extLst>
                  <a:ext uri="{FF2B5EF4-FFF2-40B4-BE49-F238E27FC236}">
                    <a16:creationId xmlns:a16="http://schemas.microsoft.com/office/drawing/2014/main" id="{49D05E9A-7BD6-AA25-C276-5C0474EC765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23" name="AutoShape 8">
              <a:extLst>
                <a:ext uri="{FF2B5EF4-FFF2-40B4-BE49-F238E27FC236}">
                  <a16:creationId xmlns:a16="http://schemas.microsoft.com/office/drawing/2014/main" id="{75FFD944-FC5A-B121-364C-12B5CACE4949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408149-0462-04C2-6118-31AC00EDD9E9}"/>
                </a:ext>
              </a:extLst>
            </p:cNvPr>
            <p:cNvSpPr txBox="1"/>
            <p:nvPr/>
          </p:nvSpPr>
          <p:spPr>
            <a:xfrm>
              <a:off x="344386" y="227270"/>
              <a:ext cx="1120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EDA </a:t>
              </a:r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및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전처리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360D308-F021-F199-AC25-A70AC0F4BAF7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26" name="TextBox 8">
                <a:extLst>
                  <a:ext uri="{FF2B5EF4-FFF2-40B4-BE49-F238E27FC236}">
                    <a16:creationId xmlns:a16="http://schemas.microsoft.com/office/drawing/2014/main" id="{7F27C3AC-616D-F904-DEB9-4B65074AE805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400" b="1" dirty="0" err="1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결측치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처리 결과 비교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27" name="Freeform 2">
                <a:extLst>
                  <a:ext uri="{FF2B5EF4-FFF2-40B4-BE49-F238E27FC236}">
                    <a16:creationId xmlns:a16="http://schemas.microsoft.com/office/drawing/2014/main" id="{9C492959-44DA-A5CE-D648-60855CB70010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027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C30C1-F866-B312-28D2-CC8800247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A34D34F6-06B7-D09D-B81E-822B2FFB4152}"/>
              </a:ext>
            </a:extLst>
          </p:cNvPr>
          <p:cNvGrpSpPr/>
          <p:nvPr/>
        </p:nvGrpSpPr>
        <p:grpSpPr>
          <a:xfrm>
            <a:off x="1254459" y="1563507"/>
            <a:ext cx="9501991" cy="4741753"/>
            <a:chOff x="1254459" y="1563507"/>
            <a:chExt cx="9501991" cy="47417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43F0A3D-9564-801C-906C-F45E01643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4459" y="1563507"/>
              <a:ext cx="9501991" cy="474175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33EF033-0BE4-6857-3FC0-FC111AA09A98}"/>
                </a:ext>
              </a:extLst>
            </p:cNvPr>
            <p:cNvSpPr/>
            <p:nvPr/>
          </p:nvSpPr>
          <p:spPr>
            <a:xfrm>
              <a:off x="3759200" y="1807461"/>
              <a:ext cx="406400" cy="406400"/>
            </a:xfrm>
            <a:prstGeom prst="ellipse">
              <a:avLst/>
            </a:prstGeom>
            <a:noFill/>
            <a:ln w="50800">
              <a:solidFill>
                <a:srgbClr val="FF0000">
                  <a:alpha val="85000"/>
                </a:srgb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839A749-6914-15F9-8899-0562207B2C1A}"/>
                </a:ext>
              </a:extLst>
            </p:cNvPr>
            <p:cNvSpPr/>
            <p:nvPr/>
          </p:nvSpPr>
          <p:spPr>
            <a:xfrm>
              <a:off x="8382000" y="1807461"/>
              <a:ext cx="406400" cy="406400"/>
            </a:xfrm>
            <a:prstGeom prst="ellipse">
              <a:avLst/>
            </a:prstGeom>
            <a:noFill/>
            <a:ln w="50800">
              <a:solidFill>
                <a:srgbClr val="FF0000">
                  <a:alpha val="85000"/>
                </a:srgb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386965B-16B5-961A-53A2-5428C88AA8AF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99F42FD0-720D-1758-83C7-05BEB260AD02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26" name="Freeform 3">
                <a:extLst>
                  <a:ext uri="{FF2B5EF4-FFF2-40B4-BE49-F238E27FC236}">
                    <a16:creationId xmlns:a16="http://schemas.microsoft.com/office/drawing/2014/main" id="{15766957-B49C-FEA1-CB82-8FED346B215C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27" name="TextBox 4">
                <a:extLst>
                  <a:ext uri="{FF2B5EF4-FFF2-40B4-BE49-F238E27FC236}">
                    <a16:creationId xmlns:a16="http://schemas.microsoft.com/office/drawing/2014/main" id="{ACF15468-9170-8EE4-F9B1-E34118A55A6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85BBE1C8-9143-C0DF-0AB5-ED9BF0C04DBA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D66C45-297F-A09C-B66B-706905A5AE30}"/>
                </a:ext>
              </a:extLst>
            </p:cNvPr>
            <p:cNvSpPr txBox="1"/>
            <p:nvPr/>
          </p:nvSpPr>
          <p:spPr>
            <a:xfrm>
              <a:off x="344386" y="227270"/>
              <a:ext cx="1120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</a:rPr>
                <a:t>EDA</a:t>
              </a:r>
              <a:r>
                <a:rPr lang="ko-KR" altLang="en-US" sz="1200" dirty="0">
                  <a:solidFill>
                    <a:schemeClr val="bg1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</a:rPr>
                <a:t> 및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전처리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9377456-22A3-453D-7AFF-64C1354665F1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1BF03563-5A4B-ADF8-61CC-ECA4DD34F480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Credit Amount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와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Duration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의 이상치 처리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25" name="Freeform 2">
                <a:extLst>
                  <a:ext uri="{FF2B5EF4-FFF2-40B4-BE49-F238E27FC236}">
                    <a16:creationId xmlns:a16="http://schemas.microsoft.com/office/drawing/2014/main" id="{B862AF61-7206-0A29-08FC-2268C773F94C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74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6B0C9-7DF0-2534-1A47-201791DD6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5">
            <a:extLst>
              <a:ext uri="{FF2B5EF4-FFF2-40B4-BE49-F238E27FC236}">
                <a16:creationId xmlns:a16="http://schemas.microsoft.com/office/drawing/2014/main" id="{A573F1CD-C27C-1E59-AF61-1E72719540AA}"/>
              </a:ext>
            </a:extLst>
          </p:cNvPr>
          <p:cNvSpPr txBox="1"/>
          <p:nvPr/>
        </p:nvSpPr>
        <p:spPr>
          <a:xfrm>
            <a:off x="1097943" y="5079348"/>
            <a:ext cx="101092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1667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</a:t>
            </a:r>
            <a:r>
              <a:rPr lang="en-US" altLang="ko-KR" sz="16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Age_group</a:t>
            </a:r>
            <a:r>
              <a:rPr 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: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18세, 25세, 35세, 60세 </a:t>
            </a:r>
            <a:r>
              <a:rPr lang="en-US" altLang="ko-KR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구간으로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나누어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'Student', 'Young', 'Adult', 'Senior＇ </a:t>
            </a:r>
            <a:r>
              <a:rPr lang="en-US" altLang="ko-KR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라벨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링</a:t>
            </a:r>
            <a:endParaRPr lang="en-US" altLang="ko-KR" sz="16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Inter Bold"/>
              <a:sym typeface="Inter Bold"/>
            </a:endParaRPr>
          </a:p>
          <a:p>
            <a:pPr marL="285750" indent="-285750">
              <a:lnSpc>
                <a:spcPts val="2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</a:t>
            </a:r>
            <a:r>
              <a:rPr lang="en-US" altLang="ko-KR" sz="16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Credit_ratio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: </a:t>
            </a:r>
            <a:r>
              <a:rPr lang="en-US" altLang="ko-KR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대출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금액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대비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상환</a:t>
            </a:r>
            <a:r>
              <a:rPr lang="en-US" altLang="ko-KR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기간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비율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(Credit amount / Duration)</a:t>
            </a:r>
            <a:endParaRPr lang="en-US" altLang="ko-KR" sz="16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Inter Bold"/>
              <a:sym typeface="Inter Bold"/>
            </a:endParaRPr>
          </a:p>
          <a:p>
            <a:pPr>
              <a:lnSpc>
                <a:spcPts val="2000"/>
              </a:lnSpc>
              <a:spcBef>
                <a:spcPct val="0"/>
              </a:spcBef>
            </a:pPr>
            <a:endParaRPr lang="en-US" sz="1667" dirty="0"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9E618F2-F089-04A0-4F0F-579C263B1C33}"/>
              </a:ext>
            </a:extLst>
          </p:cNvPr>
          <p:cNvGrpSpPr/>
          <p:nvPr/>
        </p:nvGrpSpPr>
        <p:grpSpPr>
          <a:xfrm>
            <a:off x="1097943" y="1636513"/>
            <a:ext cx="9797151" cy="3410015"/>
            <a:chOff x="1038999" y="2628900"/>
            <a:chExt cx="13704406" cy="47699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C34DFDB-96CF-C871-41B1-1ABAF70A5733}"/>
                </a:ext>
              </a:extLst>
            </p:cNvPr>
            <p:cNvSpPr/>
            <p:nvPr/>
          </p:nvSpPr>
          <p:spPr>
            <a:xfrm>
              <a:off x="1038999" y="2946477"/>
              <a:ext cx="12917798" cy="4206127"/>
            </a:xfrm>
            <a:custGeom>
              <a:avLst/>
              <a:gdLst/>
              <a:ahLst/>
              <a:cxnLst/>
              <a:rect l="l" t="t" r="r" b="b"/>
              <a:pathLst>
                <a:path w="15824708" h="5152637">
                  <a:moveTo>
                    <a:pt x="0" y="0"/>
                  </a:moveTo>
                  <a:lnTo>
                    <a:pt x="15824708" y="0"/>
                  </a:lnTo>
                  <a:lnTo>
                    <a:pt x="15824708" y="5152636"/>
                  </a:lnTo>
                  <a:lnTo>
                    <a:pt x="0" y="51526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85800430-9EE6-9ACC-D020-B00CD410CA92}"/>
                </a:ext>
              </a:extLst>
            </p:cNvPr>
            <p:cNvSpPr/>
            <p:nvPr/>
          </p:nvSpPr>
          <p:spPr>
            <a:xfrm>
              <a:off x="12595845" y="2628900"/>
              <a:ext cx="2147560" cy="4769982"/>
            </a:xfrm>
            <a:custGeom>
              <a:avLst/>
              <a:gdLst/>
              <a:ahLst/>
              <a:cxnLst/>
              <a:rect l="l" t="t" r="r" b="b"/>
              <a:pathLst>
                <a:path w="16139627" h="4901077">
                  <a:moveTo>
                    <a:pt x="0" y="0"/>
                  </a:moveTo>
                  <a:lnTo>
                    <a:pt x="16139627" y="0"/>
                  </a:lnTo>
                  <a:lnTo>
                    <a:pt x="16139627" y="4901076"/>
                  </a:lnTo>
                  <a:lnTo>
                    <a:pt x="0" y="49010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439584" r="-2864" b="520"/>
              </a:stretch>
            </a:blipFill>
            <a:ln w="12700">
              <a:solidFill>
                <a:srgbClr val="2C6CD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ko-KR" altLang="en-US" sz="1200" dirty="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98F5FA4-0822-4497-7D10-3BB3919478A2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16" name="Group 2">
              <a:extLst>
                <a:ext uri="{FF2B5EF4-FFF2-40B4-BE49-F238E27FC236}">
                  <a16:creationId xmlns:a16="http://schemas.microsoft.com/office/drawing/2014/main" id="{B64304F1-2195-ABDC-68F3-394AB905DF69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26" name="Freeform 3">
                <a:extLst>
                  <a:ext uri="{FF2B5EF4-FFF2-40B4-BE49-F238E27FC236}">
                    <a16:creationId xmlns:a16="http://schemas.microsoft.com/office/drawing/2014/main" id="{F31B5FC6-FFC7-D965-2E57-16BD29CA15DE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27" name="TextBox 4">
                <a:extLst>
                  <a:ext uri="{FF2B5EF4-FFF2-40B4-BE49-F238E27FC236}">
                    <a16:creationId xmlns:a16="http://schemas.microsoft.com/office/drawing/2014/main" id="{9AE9CF9A-C7C4-8B18-335A-CF99A697338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17" name="AutoShape 8">
              <a:extLst>
                <a:ext uri="{FF2B5EF4-FFF2-40B4-BE49-F238E27FC236}">
                  <a16:creationId xmlns:a16="http://schemas.microsoft.com/office/drawing/2014/main" id="{0774FB7C-1F7D-CCF5-B8BC-25DA94017DDB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11E119-12A0-9EDE-0474-9703ECCE2EE5}"/>
                </a:ext>
              </a:extLst>
            </p:cNvPr>
            <p:cNvSpPr txBox="1"/>
            <p:nvPr/>
          </p:nvSpPr>
          <p:spPr>
            <a:xfrm>
              <a:off x="344386" y="227270"/>
              <a:ext cx="1120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EDA</a:t>
              </a:r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 및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전처리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AC4DB70-8DF6-C3C6-A3B3-94223EC6BB50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54608253-D52F-D75E-07FB-BE6DAD91CBBA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파생 변수 생성 및 컬럼 추가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25" name="Freeform 2">
                <a:extLst>
                  <a:ext uri="{FF2B5EF4-FFF2-40B4-BE49-F238E27FC236}">
                    <a16:creationId xmlns:a16="http://schemas.microsoft.com/office/drawing/2014/main" id="{977A3619-16EC-F2F4-41E6-3A104C4FF5E2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9180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EF07-5E49-5268-4350-3DEC997B4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EDFD052-B4B1-E765-E41F-36634EA77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"/>
          <a:stretch/>
        </p:blipFill>
        <p:spPr>
          <a:xfrm>
            <a:off x="2028092" y="1311780"/>
            <a:ext cx="8135816" cy="40468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EA2644-FBD4-3544-468C-D0673EF2AB5A}"/>
              </a:ext>
            </a:extLst>
          </p:cNvPr>
          <p:cNvSpPr txBox="1"/>
          <p:nvPr/>
        </p:nvSpPr>
        <p:spPr>
          <a:xfrm>
            <a:off x="3593238" y="5681463"/>
            <a:ext cx="5005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11" indent="-228611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상관분석을 위해 범주형 데이터를 수치형으로 변환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D7021D4-6C5D-13D7-939E-D6DE6D82DD35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37640EA5-199D-3288-798A-6F41917A2EEC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25" name="Freeform 3">
                <a:extLst>
                  <a:ext uri="{FF2B5EF4-FFF2-40B4-BE49-F238E27FC236}">
                    <a16:creationId xmlns:a16="http://schemas.microsoft.com/office/drawing/2014/main" id="{63D39288-8877-F51E-45E5-DE5D312B72D1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26" name="TextBox 4">
                <a:extLst>
                  <a:ext uri="{FF2B5EF4-FFF2-40B4-BE49-F238E27FC236}">
                    <a16:creationId xmlns:a16="http://schemas.microsoft.com/office/drawing/2014/main" id="{62A811B0-5684-BC0D-6842-1788571328D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18" name="AutoShape 8">
              <a:extLst>
                <a:ext uri="{FF2B5EF4-FFF2-40B4-BE49-F238E27FC236}">
                  <a16:creationId xmlns:a16="http://schemas.microsoft.com/office/drawing/2014/main" id="{BEE79C1B-BE33-3726-163B-96E7412684CB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7F5891-92CE-EC0E-8D83-C45F29A31D3F}"/>
                </a:ext>
              </a:extLst>
            </p:cNvPr>
            <p:cNvSpPr txBox="1"/>
            <p:nvPr/>
          </p:nvSpPr>
          <p:spPr>
            <a:xfrm>
              <a:off x="344386" y="227270"/>
              <a:ext cx="1120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EDA</a:t>
              </a:r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 및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전처리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CF58E80-B81F-59BB-75D3-872AF8FE1F85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23" name="TextBox 8">
                <a:extLst>
                  <a:ext uri="{FF2B5EF4-FFF2-40B4-BE49-F238E27FC236}">
                    <a16:creationId xmlns:a16="http://schemas.microsoft.com/office/drawing/2014/main" id="{08326994-437F-AE25-9B0F-51E9D2998C64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상관분석을 위한 범주형 데이터의 수치화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24" name="Freeform 2">
                <a:extLst>
                  <a:ext uri="{FF2B5EF4-FFF2-40B4-BE49-F238E27FC236}">
                    <a16:creationId xmlns:a16="http://schemas.microsoft.com/office/drawing/2014/main" id="{713DF552-E056-2E92-0183-720F92814DFE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4126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5EB86-0A1C-60B4-BFF1-6159B3AF9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스크린샷, 사각형, 번호이(가) 표시된 사진&#10;&#10;자동 생성된 설명">
            <a:extLst>
              <a:ext uri="{FF2B5EF4-FFF2-40B4-BE49-F238E27FC236}">
                <a16:creationId xmlns:a16="http://schemas.microsoft.com/office/drawing/2014/main" id="{148C80E8-6540-680C-B95D-ED81452BB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3" r="3581" b="1277"/>
          <a:stretch/>
        </p:blipFill>
        <p:spPr>
          <a:xfrm>
            <a:off x="4598504" y="704862"/>
            <a:ext cx="7445353" cy="60052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CD8D4B9-3A89-30F8-04ED-A814B21CBBA4}"/>
              </a:ext>
            </a:extLst>
          </p:cNvPr>
          <p:cNvSpPr/>
          <p:nvPr/>
        </p:nvSpPr>
        <p:spPr>
          <a:xfrm>
            <a:off x="148143" y="1563507"/>
            <a:ext cx="4240334" cy="3821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867" dirty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원본 컬럼과 파생 컬럼의 관계를 제외하면</a:t>
            </a:r>
            <a:endParaRPr kumimoji="1" lang="en-US" altLang="ko-KR" sz="1867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endParaRPr kumimoji="1" lang="en-US" altLang="ko-KR" sz="1867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endParaRPr kumimoji="1" lang="en-US" altLang="ko-KR" sz="1867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kumimoji="1" lang="en-US" altLang="ko-KR" sz="1867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Duration</a:t>
            </a:r>
            <a:r>
              <a:rPr kumimoji="1" lang="ko-KR" altLang="en-US" sz="1867" dirty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과 </a:t>
            </a:r>
            <a:r>
              <a:rPr kumimoji="1" lang="en-US" altLang="ko-KR" sz="1867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Credit amount </a:t>
            </a:r>
            <a:r>
              <a:rPr kumimoji="1" lang="en-US" altLang="ko-KR" sz="1867" dirty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(</a:t>
            </a:r>
            <a:r>
              <a:rPr kumimoji="1" lang="en-US" altLang="ko-KR" sz="1867" dirty="0">
                <a:solidFill>
                  <a:schemeClr val="tx1"/>
                </a:solidFill>
                <a:highlight>
                  <a:srgbClr val="FFFF00"/>
                </a:highlight>
                <a:latin typeface="NanumSquareOTF" panose="020B0600000101010101" pitchFamily="34" charset="-127"/>
                <a:ea typeface="NanumSquareOTF" panose="020B0600000101010101" pitchFamily="34" charset="-127"/>
              </a:rPr>
              <a:t>0.62</a:t>
            </a:r>
            <a:r>
              <a:rPr kumimoji="1" lang="en-US" altLang="ko-KR" sz="1867" dirty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)</a:t>
            </a:r>
          </a:p>
          <a:p>
            <a:pPr algn="ctr"/>
            <a:r>
              <a:rPr kumimoji="1" lang="en-US" altLang="ko-KR" sz="1867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Job</a:t>
            </a:r>
            <a:r>
              <a:rPr kumimoji="1" lang="ko-KR" altLang="en-US" sz="1867" dirty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과 </a:t>
            </a:r>
            <a:r>
              <a:rPr kumimoji="1" lang="en-US" altLang="ko-KR" sz="1867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Credit</a:t>
            </a:r>
            <a:r>
              <a:rPr kumimoji="1" lang="ko-KR" altLang="en-US" sz="1867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</a:t>
            </a:r>
            <a:r>
              <a:rPr kumimoji="1" lang="en-US" altLang="ko-KR" sz="1867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amount</a:t>
            </a:r>
            <a:r>
              <a:rPr kumimoji="1" lang="ko-KR" altLang="en-US" sz="1867" dirty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1867" dirty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(0.29)</a:t>
            </a:r>
          </a:p>
          <a:p>
            <a:pPr algn="ctr"/>
            <a:r>
              <a:rPr kumimoji="1" lang="en-US" altLang="ko-KR" sz="1867" dirty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</a:p>
          <a:p>
            <a:pPr algn="ctr"/>
            <a:r>
              <a:rPr kumimoji="1" lang="ko-KR" altLang="en-US" sz="1867" dirty="0">
                <a:solidFill>
                  <a:schemeClr val="tx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그 외 다른 변수들 간 큰 상관관계 없음</a:t>
            </a:r>
            <a:endParaRPr kumimoji="1" lang="en-US" altLang="ko-KR" sz="1867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88557DD-827D-59B7-BB38-13A2B909313F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3A9E5F54-535A-1BF6-588D-552D68016B82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17" name="Freeform 3">
                <a:extLst>
                  <a:ext uri="{FF2B5EF4-FFF2-40B4-BE49-F238E27FC236}">
                    <a16:creationId xmlns:a16="http://schemas.microsoft.com/office/drawing/2014/main" id="{D7CCD45C-8EA3-C4C2-E59D-9F49E72404B9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18" name="TextBox 4">
                <a:extLst>
                  <a:ext uri="{FF2B5EF4-FFF2-40B4-BE49-F238E27FC236}">
                    <a16:creationId xmlns:a16="http://schemas.microsoft.com/office/drawing/2014/main" id="{C47A664D-983F-13DD-9B44-0D4FED397CD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5" name="AutoShape 8">
              <a:extLst>
                <a:ext uri="{FF2B5EF4-FFF2-40B4-BE49-F238E27FC236}">
                  <a16:creationId xmlns:a16="http://schemas.microsoft.com/office/drawing/2014/main" id="{6AA8E81E-EFD1-CAE2-42A2-3D6DB0C0789C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1D20D5-0C50-D562-4E32-41CF6429CBB0}"/>
                </a:ext>
              </a:extLst>
            </p:cNvPr>
            <p:cNvSpPr txBox="1"/>
            <p:nvPr/>
          </p:nvSpPr>
          <p:spPr>
            <a:xfrm>
              <a:off x="344386" y="227270"/>
              <a:ext cx="1120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EDA</a:t>
              </a:r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 및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전처리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6A6EBC3-EED1-C79A-E4C0-6103F1F75288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087FB556-8B97-756B-3822-9F0963424AB8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333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변수 간 상관관계 분석</a:t>
                </a:r>
                <a:endParaRPr lang="en-US" sz="1333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16" name="Freeform 2">
                <a:extLst>
                  <a:ext uri="{FF2B5EF4-FFF2-40B4-BE49-F238E27FC236}">
                    <a16:creationId xmlns:a16="http://schemas.microsoft.com/office/drawing/2014/main" id="{C15E5CC8-95EC-D208-7270-DC9EBA7CDD28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8597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11A5C-4ADE-7F4C-94F2-22A43400A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3DF6CCBF-003B-C9F7-CDBC-EBD6E61198EA}"/>
              </a:ext>
            </a:extLst>
          </p:cNvPr>
          <p:cNvGrpSpPr/>
          <p:nvPr/>
        </p:nvGrpSpPr>
        <p:grpSpPr>
          <a:xfrm>
            <a:off x="8412480" y="1667036"/>
            <a:ext cx="4186639" cy="3918335"/>
            <a:chOff x="12618720" y="3128334"/>
            <a:chExt cx="6279958" cy="5877502"/>
          </a:xfrm>
        </p:grpSpPr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F6BE6371-E54B-3338-FD56-457C0B034622}"/>
                </a:ext>
              </a:extLst>
            </p:cNvPr>
            <p:cNvSpPr txBox="1"/>
            <p:nvPr/>
          </p:nvSpPr>
          <p:spPr>
            <a:xfrm>
              <a:off x="13610398" y="3128334"/>
              <a:ext cx="2195940" cy="8989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32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Inter Bold"/>
                  <a:sym typeface="Inter Bold"/>
                </a:rPr>
                <a:t>나이</a:t>
              </a:r>
              <a:endParaRPr lang="en-US" altLang="ko-KR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22" name="TextBox 5">
              <a:extLst>
                <a:ext uri="{FF2B5EF4-FFF2-40B4-BE49-F238E27FC236}">
                  <a16:creationId xmlns:a16="http://schemas.microsoft.com/office/drawing/2014/main" id="{5F241033-7F0A-EF6B-A16D-0F237E1EB582}"/>
                </a:ext>
              </a:extLst>
            </p:cNvPr>
            <p:cNvSpPr txBox="1"/>
            <p:nvPr/>
          </p:nvSpPr>
          <p:spPr>
            <a:xfrm>
              <a:off x="13610398" y="4089933"/>
              <a:ext cx="3161433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직업 안정성</a:t>
              </a:r>
              <a:endParaRPr lang="en-US" altLang="ko-KR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24" name="TextBox 6">
              <a:extLst>
                <a:ext uri="{FF2B5EF4-FFF2-40B4-BE49-F238E27FC236}">
                  <a16:creationId xmlns:a16="http://schemas.microsoft.com/office/drawing/2014/main" id="{328D8DE8-BDFB-59B8-59FC-FD25F0EE7641}"/>
                </a:ext>
              </a:extLst>
            </p:cNvPr>
            <p:cNvSpPr txBox="1"/>
            <p:nvPr/>
          </p:nvSpPr>
          <p:spPr>
            <a:xfrm>
              <a:off x="12731935" y="3142726"/>
              <a:ext cx="984064" cy="17897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altLang="ko-KR" sz="32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Inter"/>
                  <a:sym typeface="Inter"/>
                </a:rPr>
                <a:t>01</a:t>
              </a:r>
            </a:p>
            <a:p>
              <a:pPr>
                <a:lnSpc>
                  <a:spcPts val="5000"/>
                </a:lnSpc>
              </a:pPr>
              <a:endPara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Inter"/>
                <a:sym typeface="Inter"/>
              </a:endParaRPr>
            </a:p>
          </p:txBody>
        </p:sp>
        <p:sp>
          <p:nvSpPr>
            <p:cNvPr id="25" name="TextBox 7">
              <a:extLst>
                <a:ext uri="{FF2B5EF4-FFF2-40B4-BE49-F238E27FC236}">
                  <a16:creationId xmlns:a16="http://schemas.microsoft.com/office/drawing/2014/main" id="{C944D935-CF70-B73B-48AD-5B2816F0AE4C}"/>
                </a:ext>
              </a:extLst>
            </p:cNvPr>
            <p:cNvSpPr txBox="1"/>
            <p:nvPr/>
          </p:nvSpPr>
          <p:spPr>
            <a:xfrm>
              <a:off x="12731935" y="4104325"/>
              <a:ext cx="984060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altLang="ko-KR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02</a:t>
              </a:r>
            </a:p>
          </p:txBody>
        </p:sp>
        <p:sp>
          <p:nvSpPr>
            <p:cNvPr id="26" name="AutoShape 8">
              <a:extLst>
                <a:ext uri="{FF2B5EF4-FFF2-40B4-BE49-F238E27FC236}">
                  <a16:creationId xmlns:a16="http://schemas.microsoft.com/office/drawing/2014/main" id="{000F7B62-6B89-658E-B2CF-609716C8F7AB}"/>
                </a:ext>
              </a:extLst>
            </p:cNvPr>
            <p:cNvSpPr/>
            <p:nvPr/>
          </p:nvSpPr>
          <p:spPr>
            <a:xfrm flipV="1">
              <a:off x="12675870" y="4218734"/>
              <a:ext cx="5288280" cy="0"/>
            </a:xfrm>
            <a:prstGeom prst="line">
              <a:avLst/>
            </a:prstGeom>
            <a:ln w="9525" cap="flat">
              <a:solidFill>
                <a:srgbClr val="3D3D3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7" name="AutoShape 9">
              <a:extLst>
                <a:ext uri="{FF2B5EF4-FFF2-40B4-BE49-F238E27FC236}">
                  <a16:creationId xmlns:a16="http://schemas.microsoft.com/office/drawing/2014/main" id="{AE8674E6-6BAC-1BFE-805A-7150D79DD81F}"/>
                </a:ext>
              </a:extLst>
            </p:cNvPr>
            <p:cNvSpPr/>
            <p:nvPr/>
          </p:nvSpPr>
          <p:spPr>
            <a:xfrm flipV="1">
              <a:off x="12618720" y="5180333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8" name="AutoShape 11">
              <a:extLst>
                <a:ext uri="{FF2B5EF4-FFF2-40B4-BE49-F238E27FC236}">
                  <a16:creationId xmlns:a16="http://schemas.microsoft.com/office/drawing/2014/main" id="{48C5CC61-1DCE-CEF6-FE88-3D66FB3DA3F1}"/>
                </a:ext>
              </a:extLst>
            </p:cNvPr>
            <p:cNvSpPr/>
            <p:nvPr/>
          </p:nvSpPr>
          <p:spPr>
            <a:xfrm flipV="1">
              <a:off x="12618720" y="7103532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30" name="AutoShape 12">
              <a:extLst>
                <a:ext uri="{FF2B5EF4-FFF2-40B4-BE49-F238E27FC236}">
                  <a16:creationId xmlns:a16="http://schemas.microsoft.com/office/drawing/2014/main" id="{5C26B706-84C0-9439-0F9F-1DD9854EF266}"/>
                </a:ext>
              </a:extLst>
            </p:cNvPr>
            <p:cNvSpPr/>
            <p:nvPr/>
          </p:nvSpPr>
          <p:spPr>
            <a:xfrm flipV="1">
              <a:off x="12618720" y="8065132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FA0B7F-A789-DF7D-89B3-1BD16EC22B8E}"/>
                </a:ext>
              </a:extLst>
            </p:cNvPr>
            <p:cNvSpPr txBox="1"/>
            <p:nvPr/>
          </p:nvSpPr>
          <p:spPr>
            <a:xfrm>
              <a:off x="12731937" y="5065924"/>
              <a:ext cx="984064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03</a:t>
              </a:r>
            </a:p>
          </p:txBody>
        </p:sp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15DD50B5-7AE9-603F-6ED4-FE6B6198B253}"/>
                </a:ext>
              </a:extLst>
            </p:cNvPr>
            <p:cNvSpPr txBox="1"/>
            <p:nvPr/>
          </p:nvSpPr>
          <p:spPr>
            <a:xfrm>
              <a:off x="12731938" y="6056632"/>
              <a:ext cx="984061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04</a:t>
              </a:r>
            </a:p>
          </p:txBody>
        </p:sp>
        <p:sp>
          <p:nvSpPr>
            <p:cNvPr id="33" name="TextBox 18">
              <a:extLst>
                <a:ext uri="{FF2B5EF4-FFF2-40B4-BE49-F238E27FC236}">
                  <a16:creationId xmlns:a16="http://schemas.microsoft.com/office/drawing/2014/main" id="{73ED89E0-8844-041D-9AE4-D88A4B0309FD}"/>
                </a:ext>
              </a:extLst>
            </p:cNvPr>
            <p:cNvSpPr txBox="1"/>
            <p:nvPr/>
          </p:nvSpPr>
          <p:spPr>
            <a:xfrm>
              <a:off x="13621086" y="6037552"/>
              <a:ext cx="2195941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주택 유형</a:t>
              </a:r>
              <a:endParaRPr lang="en-US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34" name="TextBox 5">
              <a:extLst>
                <a:ext uri="{FF2B5EF4-FFF2-40B4-BE49-F238E27FC236}">
                  <a16:creationId xmlns:a16="http://schemas.microsoft.com/office/drawing/2014/main" id="{539C740D-9AE8-1C4A-E11B-20B293463195}"/>
                </a:ext>
              </a:extLst>
            </p:cNvPr>
            <p:cNvSpPr txBox="1"/>
            <p:nvPr/>
          </p:nvSpPr>
          <p:spPr>
            <a:xfrm>
              <a:off x="13610398" y="5105856"/>
              <a:ext cx="2712361" cy="827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저축 수준</a:t>
              </a:r>
              <a:endParaRPr lang="en-US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35" name="TextBox 5">
              <a:extLst>
                <a:ext uri="{FF2B5EF4-FFF2-40B4-BE49-F238E27FC236}">
                  <a16:creationId xmlns:a16="http://schemas.microsoft.com/office/drawing/2014/main" id="{C05BCDF8-9DB3-1D27-281D-4BB1B00A5E44}"/>
                </a:ext>
              </a:extLst>
            </p:cNvPr>
            <p:cNvSpPr txBox="1"/>
            <p:nvPr/>
          </p:nvSpPr>
          <p:spPr>
            <a:xfrm>
              <a:off x="13610398" y="7005061"/>
              <a:ext cx="5288280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대출 금액 대비 기간 비율</a:t>
              </a:r>
              <a:endParaRPr lang="en-US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41" name="TextBox 15">
              <a:extLst>
                <a:ext uri="{FF2B5EF4-FFF2-40B4-BE49-F238E27FC236}">
                  <a16:creationId xmlns:a16="http://schemas.microsoft.com/office/drawing/2014/main" id="{8F14881F-19F8-3DA9-941C-DB4326546AC9}"/>
                </a:ext>
              </a:extLst>
            </p:cNvPr>
            <p:cNvSpPr txBox="1"/>
            <p:nvPr/>
          </p:nvSpPr>
          <p:spPr>
            <a:xfrm>
              <a:off x="12731938" y="6988995"/>
              <a:ext cx="984061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05</a:t>
              </a:r>
            </a:p>
          </p:txBody>
        </p:sp>
        <p:sp>
          <p:nvSpPr>
            <p:cNvPr id="42" name="AutoShape 12">
              <a:extLst>
                <a:ext uri="{FF2B5EF4-FFF2-40B4-BE49-F238E27FC236}">
                  <a16:creationId xmlns:a16="http://schemas.microsoft.com/office/drawing/2014/main" id="{0C6923F9-84F2-40A5-CDB5-A380D1BF2A1A}"/>
                </a:ext>
              </a:extLst>
            </p:cNvPr>
            <p:cNvSpPr/>
            <p:nvPr/>
          </p:nvSpPr>
          <p:spPr>
            <a:xfrm flipV="1">
              <a:off x="12618720" y="9005836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43" name="TextBox 5">
              <a:extLst>
                <a:ext uri="{FF2B5EF4-FFF2-40B4-BE49-F238E27FC236}">
                  <a16:creationId xmlns:a16="http://schemas.microsoft.com/office/drawing/2014/main" id="{048A38BC-EEB6-CAFA-0365-065CFBA4B8CB}"/>
                </a:ext>
              </a:extLst>
            </p:cNvPr>
            <p:cNvSpPr txBox="1"/>
            <p:nvPr/>
          </p:nvSpPr>
          <p:spPr>
            <a:xfrm>
              <a:off x="13621086" y="7926477"/>
              <a:ext cx="3612063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대출 목적</a:t>
              </a:r>
              <a:endParaRPr lang="en-US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44" name="TextBox 15">
              <a:extLst>
                <a:ext uri="{FF2B5EF4-FFF2-40B4-BE49-F238E27FC236}">
                  <a16:creationId xmlns:a16="http://schemas.microsoft.com/office/drawing/2014/main" id="{04034C1F-2480-BE18-C750-C0E6D5819229}"/>
                </a:ext>
              </a:extLst>
            </p:cNvPr>
            <p:cNvSpPr txBox="1"/>
            <p:nvPr/>
          </p:nvSpPr>
          <p:spPr>
            <a:xfrm>
              <a:off x="12731938" y="7929699"/>
              <a:ext cx="984061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06</a:t>
              </a:r>
            </a:p>
          </p:txBody>
        </p:sp>
        <p:sp>
          <p:nvSpPr>
            <p:cNvPr id="45" name="AutoShape 9">
              <a:extLst>
                <a:ext uri="{FF2B5EF4-FFF2-40B4-BE49-F238E27FC236}">
                  <a16:creationId xmlns:a16="http://schemas.microsoft.com/office/drawing/2014/main" id="{13F01426-58F8-41E7-6CCE-DCD133944F85}"/>
                </a:ext>
              </a:extLst>
            </p:cNvPr>
            <p:cNvSpPr/>
            <p:nvPr/>
          </p:nvSpPr>
          <p:spPr>
            <a:xfrm flipV="1">
              <a:off x="12649200" y="6134100"/>
              <a:ext cx="525780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7CA8E97-AD76-21D0-EDDC-07AD1F602A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130"/>
          <a:stretch/>
        </p:blipFill>
        <p:spPr>
          <a:xfrm>
            <a:off x="229930" y="2045218"/>
            <a:ext cx="7685068" cy="3161970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5D25DCBD-9D2E-51C0-B86E-0BA3FBEDE679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52" name="Group 2">
              <a:extLst>
                <a:ext uri="{FF2B5EF4-FFF2-40B4-BE49-F238E27FC236}">
                  <a16:creationId xmlns:a16="http://schemas.microsoft.com/office/drawing/2014/main" id="{CA170604-CA86-1560-D1A1-96CF6FC7A2DC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58" name="Freeform 3">
                <a:extLst>
                  <a:ext uri="{FF2B5EF4-FFF2-40B4-BE49-F238E27FC236}">
                    <a16:creationId xmlns:a16="http://schemas.microsoft.com/office/drawing/2014/main" id="{E99B12F9-C31F-EAF6-A813-97591BF94D6E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59" name="TextBox 4">
                <a:extLst>
                  <a:ext uri="{FF2B5EF4-FFF2-40B4-BE49-F238E27FC236}">
                    <a16:creationId xmlns:a16="http://schemas.microsoft.com/office/drawing/2014/main" id="{D2EC178B-7623-51E3-18F4-50CA9F9B2D2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53" name="AutoShape 8">
              <a:extLst>
                <a:ext uri="{FF2B5EF4-FFF2-40B4-BE49-F238E27FC236}">
                  <a16:creationId xmlns:a16="http://schemas.microsoft.com/office/drawing/2014/main" id="{1B74DDB3-A331-1E88-BD84-27770B37C140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A072A8-32C7-EE03-9C63-51772D5723E4}"/>
                </a:ext>
              </a:extLst>
            </p:cNvPr>
            <p:cNvSpPr txBox="1"/>
            <p:nvPr/>
          </p:nvSpPr>
          <p:spPr>
            <a:xfrm>
              <a:off x="514240" y="227270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가설 검증</a:t>
              </a: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2A2706C-39DC-E852-91CE-3AC0437A2DBD}"/>
                </a:ext>
              </a:extLst>
            </p:cNvPr>
            <p:cNvGrpSpPr/>
            <p:nvPr/>
          </p:nvGrpSpPr>
          <p:grpSpPr>
            <a:xfrm>
              <a:off x="1911182" y="260219"/>
              <a:ext cx="6539397" cy="215444"/>
              <a:chOff x="1220653" y="2091948"/>
              <a:chExt cx="10221791" cy="484748"/>
            </a:xfrm>
          </p:grpSpPr>
          <p:sp>
            <p:nvSpPr>
              <p:cNvPr id="56" name="TextBox 8">
                <a:extLst>
                  <a:ext uri="{FF2B5EF4-FFF2-40B4-BE49-F238E27FC236}">
                    <a16:creationId xmlns:a16="http://schemas.microsoft.com/office/drawing/2014/main" id="{58C37FA0-E4FD-28F7-6688-6823EA23044E}"/>
                  </a:ext>
                </a:extLst>
              </p:cNvPr>
              <p:cNvSpPr txBox="1"/>
              <p:nvPr/>
            </p:nvSpPr>
            <p:spPr>
              <a:xfrm>
                <a:off x="1829565" y="2091948"/>
                <a:ext cx="9612879" cy="48474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1.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경제활동이 활발한 연령대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(30~50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세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)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일수록 신용등급이 높을 것이다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.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57" name="Freeform 2">
                <a:extLst>
                  <a:ext uri="{FF2B5EF4-FFF2-40B4-BE49-F238E27FC236}">
                    <a16:creationId xmlns:a16="http://schemas.microsoft.com/office/drawing/2014/main" id="{92EA1328-A02D-F1F4-0481-A313F04D0E60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  <p:sp>
        <p:nvSpPr>
          <p:cNvPr id="60" name="TextBox 8">
            <a:extLst>
              <a:ext uri="{FF2B5EF4-FFF2-40B4-BE49-F238E27FC236}">
                <a16:creationId xmlns:a16="http://schemas.microsoft.com/office/drawing/2014/main" id="{7898499B-A5B6-C8FF-84CE-1D4887CAF394}"/>
              </a:ext>
            </a:extLst>
          </p:cNvPr>
          <p:cNvSpPr txBox="1"/>
          <p:nvPr/>
        </p:nvSpPr>
        <p:spPr>
          <a:xfrm>
            <a:off x="1314355" y="5585371"/>
            <a:ext cx="5916157" cy="430887"/>
          </a:xfrm>
          <a:prstGeom prst="rect">
            <a:avLst/>
          </a:prstGeom>
        </p:spPr>
        <p:txBody>
          <a:bodyPr wrap="square" lIns="0" tIns="0" rIns="0" bIns="0" numCol="2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Student: 18~25</a:t>
            </a:r>
            <a:r>
              <a:rPr lang="ko-KR" altLang="en-US" sz="14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세</a:t>
            </a:r>
            <a:endParaRPr lang="en-US" altLang="ko-KR" sz="1400" b="1" dirty="0">
              <a:solidFill>
                <a:srgbClr val="000000"/>
              </a:solidFill>
              <a:latin typeface="NanumSquareOTF Bold" panose="020B0600000101010101" pitchFamily="34" charset="-127"/>
              <a:ea typeface="NanumSquareOTF Bold" panose="020B0600000101010101" pitchFamily="34" charset="-127"/>
              <a:cs typeface="RoxboroughCF Bold"/>
              <a:sym typeface="RoxboroughCF 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Young: 26~35</a:t>
            </a:r>
            <a:r>
              <a:rPr lang="ko-KR" altLang="en-US" sz="14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세</a:t>
            </a:r>
            <a:endParaRPr lang="en-US" altLang="ko-KR" sz="1400" b="1" dirty="0">
              <a:solidFill>
                <a:srgbClr val="000000"/>
              </a:solidFill>
              <a:latin typeface="NanumSquareOTF Bold" panose="020B0600000101010101" pitchFamily="34" charset="-127"/>
              <a:ea typeface="NanumSquareOTF Bold" panose="020B0600000101010101" pitchFamily="34" charset="-127"/>
              <a:cs typeface="RoxboroughCF Bold"/>
              <a:sym typeface="RoxboroughCF 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Adult: 36~60</a:t>
            </a:r>
            <a:r>
              <a:rPr lang="ko-KR" altLang="en-US" sz="14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세</a:t>
            </a:r>
            <a:endParaRPr lang="en-US" altLang="ko-KR" sz="1400" b="1" dirty="0">
              <a:solidFill>
                <a:srgbClr val="000000"/>
              </a:solidFill>
              <a:latin typeface="NanumSquareOTF Bold" panose="020B0600000101010101" pitchFamily="34" charset="-127"/>
              <a:ea typeface="NanumSquareOTF Bold" panose="020B0600000101010101" pitchFamily="34" charset="-127"/>
              <a:cs typeface="RoxboroughCF Bold"/>
              <a:sym typeface="RoxboroughCF 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Senior:</a:t>
            </a:r>
            <a:r>
              <a:rPr lang="ko-KR" altLang="en-US" sz="14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60</a:t>
            </a:r>
            <a:r>
              <a:rPr lang="ko-KR" altLang="en-US" sz="14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세</a:t>
            </a:r>
            <a:r>
              <a:rPr lang="en-US" altLang="ko-KR" sz="14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495234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EC0AA-51B5-B363-46DA-C5CA20175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894A29-223A-4A5F-427B-CCCE39B82110}"/>
              </a:ext>
            </a:extLst>
          </p:cNvPr>
          <p:cNvGrpSpPr/>
          <p:nvPr/>
        </p:nvGrpSpPr>
        <p:grpSpPr>
          <a:xfrm>
            <a:off x="8412481" y="1676245"/>
            <a:ext cx="3931921" cy="3918335"/>
            <a:chOff x="12618720" y="3128334"/>
            <a:chExt cx="5897881" cy="5877502"/>
          </a:xfrm>
        </p:grpSpPr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BBC21070-28B2-D94D-D18B-F6F36A8D7B72}"/>
                </a:ext>
              </a:extLst>
            </p:cNvPr>
            <p:cNvSpPr txBox="1"/>
            <p:nvPr/>
          </p:nvSpPr>
          <p:spPr>
            <a:xfrm>
              <a:off x="13610399" y="3128334"/>
              <a:ext cx="2195940" cy="827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나이</a:t>
              </a:r>
              <a:endParaRPr lang="en-US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CC04FF5D-EB14-1CDE-A9A4-5CDD33E0543E}"/>
                </a:ext>
              </a:extLst>
            </p:cNvPr>
            <p:cNvSpPr txBox="1"/>
            <p:nvPr/>
          </p:nvSpPr>
          <p:spPr>
            <a:xfrm>
              <a:off x="13522476" y="4177855"/>
              <a:ext cx="3989760" cy="8989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32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Inter Bold"/>
                  <a:sym typeface="Inter Bold"/>
                </a:rPr>
                <a:t>직업 안정성</a:t>
              </a:r>
              <a:endPara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72F26E26-6A30-6E48-AD4E-9806B433B336}"/>
                </a:ext>
              </a:extLst>
            </p:cNvPr>
            <p:cNvSpPr txBox="1"/>
            <p:nvPr/>
          </p:nvSpPr>
          <p:spPr>
            <a:xfrm>
              <a:off x="12731936" y="3142726"/>
              <a:ext cx="984065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01</a:t>
              </a:r>
            </a:p>
          </p:txBody>
        </p:sp>
        <p:sp>
          <p:nvSpPr>
            <p:cNvPr id="16" name="TextBox 7">
              <a:extLst>
                <a:ext uri="{FF2B5EF4-FFF2-40B4-BE49-F238E27FC236}">
                  <a16:creationId xmlns:a16="http://schemas.microsoft.com/office/drawing/2014/main" id="{B5CBC6B4-7251-FBA8-2F78-BF337FCAC0A1}"/>
                </a:ext>
              </a:extLst>
            </p:cNvPr>
            <p:cNvSpPr txBox="1"/>
            <p:nvPr/>
          </p:nvSpPr>
          <p:spPr>
            <a:xfrm>
              <a:off x="12644013" y="4192248"/>
              <a:ext cx="984060" cy="8989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Inter"/>
                  <a:sym typeface="Inter"/>
                </a:rPr>
                <a:t>02</a:t>
              </a:r>
            </a:p>
          </p:txBody>
        </p:sp>
        <p:sp>
          <p:nvSpPr>
            <p:cNvPr id="17" name="AutoShape 8">
              <a:extLst>
                <a:ext uri="{FF2B5EF4-FFF2-40B4-BE49-F238E27FC236}">
                  <a16:creationId xmlns:a16="http://schemas.microsoft.com/office/drawing/2014/main" id="{DD7BA1A1-1B9E-446D-736E-9E5D3B703735}"/>
                </a:ext>
              </a:extLst>
            </p:cNvPr>
            <p:cNvSpPr/>
            <p:nvPr/>
          </p:nvSpPr>
          <p:spPr>
            <a:xfrm flipV="1">
              <a:off x="12675870" y="4218734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18" name="AutoShape 9">
              <a:extLst>
                <a:ext uri="{FF2B5EF4-FFF2-40B4-BE49-F238E27FC236}">
                  <a16:creationId xmlns:a16="http://schemas.microsoft.com/office/drawing/2014/main" id="{9D3B3675-922D-D35C-6404-F9309B12AA2A}"/>
                </a:ext>
              </a:extLst>
            </p:cNvPr>
            <p:cNvSpPr/>
            <p:nvPr/>
          </p:nvSpPr>
          <p:spPr>
            <a:xfrm flipV="1">
              <a:off x="12618720" y="5180333"/>
              <a:ext cx="5288280" cy="0"/>
            </a:xfrm>
            <a:prstGeom prst="line">
              <a:avLst/>
            </a:prstGeom>
            <a:ln w="9525" cap="flat">
              <a:solidFill>
                <a:srgbClr val="3D3D3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1" name="AutoShape 11">
              <a:extLst>
                <a:ext uri="{FF2B5EF4-FFF2-40B4-BE49-F238E27FC236}">
                  <a16:creationId xmlns:a16="http://schemas.microsoft.com/office/drawing/2014/main" id="{0275585B-79B3-9E50-C4CD-84D0788FBA68}"/>
                </a:ext>
              </a:extLst>
            </p:cNvPr>
            <p:cNvSpPr/>
            <p:nvPr/>
          </p:nvSpPr>
          <p:spPr>
            <a:xfrm flipV="1">
              <a:off x="12618720" y="7103532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2" name="AutoShape 12">
              <a:extLst>
                <a:ext uri="{FF2B5EF4-FFF2-40B4-BE49-F238E27FC236}">
                  <a16:creationId xmlns:a16="http://schemas.microsoft.com/office/drawing/2014/main" id="{3824BA75-35D3-6BFB-BE91-4157A5AAF9F1}"/>
                </a:ext>
              </a:extLst>
            </p:cNvPr>
            <p:cNvSpPr/>
            <p:nvPr/>
          </p:nvSpPr>
          <p:spPr>
            <a:xfrm flipV="1">
              <a:off x="12618720" y="8065132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C5E569-65EE-A556-0877-6FD862ACCADD}"/>
                </a:ext>
              </a:extLst>
            </p:cNvPr>
            <p:cNvSpPr txBox="1"/>
            <p:nvPr/>
          </p:nvSpPr>
          <p:spPr>
            <a:xfrm>
              <a:off x="12731937" y="5065924"/>
              <a:ext cx="984065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03</a:t>
              </a:r>
            </a:p>
          </p:txBody>
        </p:sp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F3F6671B-ADB2-CAD4-7853-EA6FD191790B}"/>
                </a:ext>
              </a:extLst>
            </p:cNvPr>
            <p:cNvSpPr txBox="1"/>
            <p:nvPr/>
          </p:nvSpPr>
          <p:spPr>
            <a:xfrm>
              <a:off x="12731939" y="6056632"/>
              <a:ext cx="984062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04</a:t>
              </a:r>
            </a:p>
          </p:txBody>
        </p:sp>
        <p:sp>
          <p:nvSpPr>
            <p:cNvPr id="25" name="TextBox 18">
              <a:extLst>
                <a:ext uri="{FF2B5EF4-FFF2-40B4-BE49-F238E27FC236}">
                  <a16:creationId xmlns:a16="http://schemas.microsoft.com/office/drawing/2014/main" id="{E2B5313E-4CD4-AAE0-6027-BCAD01BD61BD}"/>
                </a:ext>
              </a:extLst>
            </p:cNvPr>
            <p:cNvSpPr txBox="1"/>
            <p:nvPr/>
          </p:nvSpPr>
          <p:spPr>
            <a:xfrm>
              <a:off x="13621086" y="6037552"/>
              <a:ext cx="2195942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주택 유형</a:t>
              </a:r>
              <a:endParaRPr lang="en-US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26" name="TextBox 5">
              <a:extLst>
                <a:ext uri="{FF2B5EF4-FFF2-40B4-BE49-F238E27FC236}">
                  <a16:creationId xmlns:a16="http://schemas.microsoft.com/office/drawing/2014/main" id="{1637216B-12A1-7F88-9651-42A94736B8D8}"/>
                </a:ext>
              </a:extLst>
            </p:cNvPr>
            <p:cNvSpPr txBox="1"/>
            <p:nvPr/>
          </p:nvSpPr>
          <p:spPr>
            <a:xfrm>
              <a:off x="13610399" y="5105856"/>
              <a:ext cx="2712362" cy="827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저축 수준</a:t>
              </a:r>
              <a:endParaRPr lang="en-US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BC398E98-11E8-E7CD-1D6C-235A0609F134}"/>
                </a:ext>
              </a:extLst>
            </p:cNvPr>
            <p:cNvSpPr txBox="1"/>
            <p:nvPr/>
          </p:nvSpPr>
          <p:spPr>
            <a:xfrm>
              <a:off x="13610399" y="7005061"/>
              <a:ext cx="4906202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대출 금액 대비 기간 비율</a:t>
              </a:r>
              <a:endParaRPr lang="en-US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28" name="TextBox 15">
              <a:extLst>
                <a:ext uri="{FF2B5EF4-FFF2-40B4-BE49-F238E27FC236}">
                  <a16:creationId xmlns:a16="http://schemas.microsoft.com/office/drawing/2014/main" id="{7C32916A-A32C-E82F-09B2-ED3285A7AB00}"/>
                </a:ext>
              </a:extLst>
            </p:cNvPr>
            <p:cNvSpPr txBox="1"/>
            <p:nvPr/>
          </p:nvSpPr>
          <p:spPr>
            <a:xfrm>
              <a:off x="12731938" y="6988995"/>
              <a:ext cx="984061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05</a:t>
              </a:r>
            </a:p>
          </p:txBody>
        </p:sp>
        <p:sp>
          <p:nvSpPr>
            <p:cNvPr id="30" name="AutoShape 12">
              <a:extLst>
                <a:ext uri="{FF2B5EF4-FFF2-40B4-BE49-F238E27FC236}">
                  <a16:creationId xmlns:a16="http://schemas.microsoft.com/office/drawing/2014/main" id="{EBE75078-FBFF-DEFD-7E7E-AFB36B5293E4}"/>
                </a:ext>
              </a:extLst>
            </p:cNvPr>
            <p:cNvSpPr/>
            <p:nvPr/>
          </p:nvSpPr>
          <p:spPr>
            <a:xfrm flipV="1">
              <a:off x="12618720" y="9005836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31" name="TextBox 5">
              <a:extLst>
                <a:ext uri="{FF2B5EF4-FFF2-40B4-BE49-F238E27FC236}">
                  <a16:creationId xmlns:a16="http://schemas.microsoft.com/office/drawing/2014/main" id="{04D4E454-F5DF-B1C8-D091-4202F7798024}"/>
                </a:ext>
              </a:extLst>
            </p:cNvPr>
            <p:cNvSpPr txBox="1"/>
            <p:nvPr/>
          </p:nvSpPr>
          <p:spPr>
            <a:xfrm>
              <a:off x="13621086" y="7926477"/>
              <a:ext cx="3612063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대출 목적</a:t>
              </a:r>
              <a:endParaRPr lang="en-US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10BC463B-4ECB-5EFC-B83E-C2B0621D03DA}"/>
                </a:ext>
              </a:extLst>
            </p:cNvPr>
            <p:cNvSpPr txBox="1"/>
            <p:nvPr/>
          </p:nvSpPr>
          <p:spPr>
            <a:xfrm>
              <a:off x="12731938" y="7929699"/>
              <a:ext cx="984061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06</a:t>
              </a:r>
            </a:p>
          </p:txBody>
        </p:sp>
        <p:sp>
          <p:nvSpPr>
            <p:cNvPr id="33" name="AutoShape 9">
              <a:extLst>
                <a:ext uri="{FF2B5EF4-FFF2-40B4-BE49-F238E27FC236}">
                  <a16:creationId xmlns:a16="http://schemas.microsoft.com/office/drawing/2014/main" id="{B394A37D-A911-CA8B-1C07-99DDD7194CFD}"/>
                </a:ext>
              </a:extLst>
            </p:cNvPr>
            <p:cNvSpPr/>
            <p:nvPr/>
          </p:nvSpPr>
          <p:spPr>
            <a:xfrm flipV="1">
              <a:off x="12649200" y="6134100"/>
              <a:ext cx="525780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</p:grpSp>
      <p:pic>
        <p:nvPicPr>
          <p:cNvPr id="3" name="그림 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8E31B163-64B2-F5CB-489C-5A8D0AAEF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08"/>
          <a:stretch/>
        </p:blipFill>
        <p:spPr>
          <a:xfrm>
            <a:off x="253999" y="2066749"/>
            <a:ext cx="7669551" cy="3179787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E90C651D-1975-19AD-1A77-2C0E11B165D6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44" name="Group 2">
              <a:extLst>
                <a:ext uri="{FF2B5EF4-FFF2-40B4-BE49-F238E27FC236}">
                  <a16:creationId xmlns:a16="http://schemas.microsoft.com/office/drawing/2014/main" id="{21A9DE8E-E7B1-C84D-8DB4-83D1FA168665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50" name="Freeform 3">
                <a:extLst>
                  <a:ext uri="{FF2B5EF4-FFF2-40B4-BE49-F238E27FC236}">
                    <a16:creationId xmlns:a16="http://schemas.microsoft.com/office/drawing/2014/main" id="{851839AA-5D2D-C755-B760-7A260DB4BBE5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51" name="TextBox 4">
                <a:extLst>
                  <a:ext uri="{FF2B5EF4-FFF2-40B4-BE49-F238E27FC236}">
                    <a16:creationId xmlns:a16="http://schemas.microsoft.com/office/drawing/2014/main" id="{4395C6BC-D00D-950A-3920-F4C2D7F3644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45" name="AutoShape 8">
              <a:extLst>
                <a:ext uri="{FF2B5EF4-FFF2-40B4-BE49-F238E27FC236}">
                  <a16:creationId xmlns:a16="http://schemas.microsoft.com/office/drawing/2014/main" id="{AFFB093B-541D-0CF1-1949-26CF8A0A490E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D17ABBE-D201-C879-93C6-311B421D5AE2}"/>
                </a:ext>
              </a:extLst>
            </p:cNvPr>
            <p:cNvSpPr txBox="1"/>
            <p:nvPr/>
          </p:nvSpPr>
          <p:spPr>
            <a:xfrm>
              <a:off x="514240" y="227270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가설 검증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48B1F24-4152-1FBC-5AA7-E59186614817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48" name="TextBox 8">
                <a:extLst>
                  <a:ext uri="{FF2B5EF4-FFF2-40B4-BE49-F238E27FC236}">
                    <a16:creationId xmlns:a16="http://schemas.microsoft.com/office/drawing/2014/main" id="{16C97FDA-4920-CB33-A9A2-86C9B16D4B6D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2.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직업이 </a:t>
                </a:r>
                <a:r>
                  <a:rPr lang="ko-KR" altLang="en-US" sz="1400" b="1" dirty="0" err="1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숙련직일수록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신용등급이 높을 것이다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.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49" name="Freeform 2">
                <a:extLst>
                  <a:ext uri="{FF2B5EF4-FFF2-40B4-BE49-F238E27FC236}">
                    <a16:creationId xmlns:a16="http://schemas.microsoft.com/office/drawing/2014/main" id="{A21258BE-531C-40EB-0DAC-1E10EB449333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  <p:sp>
        <p:nvSpPr>
          <p:cNvPr id="52" name="TextBox 8">
            <a:extLst>
              <a:ext uri="{FF2B5EF4-FFF2-40B4-BE49-F238E27FC236}">
                <a16:creationId xmlns:a16="http://schemas.microsoft.com/office/drawing/2014/main" id="{BE436DA9-A5F5-63D7-941F-0D4B54169A30}"/>
              </a:ext>
            </a:extLst>
          </p:cNvPr>
          <p:cNvSpPr txBox="1"/>
          <p:nvPr/>
        </p:nvSpPr>
        <p:spPr>
          <a:xfrm>
            <a:off x="1314355" y="5597094"/>
            <a:ext cx="5916157" cy="430887"/>
          </a:xfrm>
          <a:prstGeom prst="rect">
            <a:avLst/>
          </a:prstGeom>
        </p:spPr>
        <p:txBody>
          <a:bodyPr wrap="square" lIns="0" tIns="0" rIns="0" bIns="0" numCol="2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0: </a:t>
            </a:r>
            <a:r>
              <a:rPr lang="ko-KR" altLang="en-US" sz="1400" b="1" dirty="0" err="1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비숙련</a:t>
            </a:r>
            <a:r>
              <a:rPr lang="ko-KR" altLang="en-US" sz="14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 단기 계약직</a:t>
            </a:r>
            <a:endParaRPr lang="en-US" altLang="ko-KR" sz="1400" b="1" dirty="0">
              <a:solidFill>
                <a:srgbClr val="000000"/>
              </a:solidFill>
              <a:latin typeface="NanumSquareOTF Bold" panose="020B0600000101010101" pitchFamily="34" charset="-127"/>
              <a:ea typeface="NanumSquareOTF Bold" panose="020B0600000101010101" pitchFamily="34" charset="-127"/>
              <a:cs typeface="RoxboroughCF Bold"/>
              <a:sym typeface="RoxboroughCF 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1:</a:t>
            </a:r>
            <a:r>
              <a:rPr lang="ko-KR" altLang="en-US" sz="14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비숙련</a:t>
            </a:r>
            <a:r>
              <a:rPr lang="ko-KR" altLang="en-US" sz="14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 정규직</a:t>
            </a:r>
            <a:endParaRPr lang="en-US" altLang="ko-KR" sz="1400" b="1" dirty="0">
              <a:solidFill>
                <a:srgbClr val="000000"/>
              </a:solidFill>
              <a:latin typeface="NanumSquareOTF Bold" panose="020B0600000101010101" pitchFamily="34" charset="-127"/>
              <a:ea typeface="NanumSquareOTF Bold" panose="020B0600000101010101" pitchFamily="34" charset="-127"/>
              <a:cs typeface="RoxboroughCF Bold"/>
              <a:sym typeface="RoxboroughCF 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2: </a:t>
            </a:r>
            <a:r>
              <a:rPr lang="ko-KR" altLang="en-US" sz="14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숙련된 기술직</a:t>
            </a:r>
            <a:endParaRPr lang="en-US" altLang="ko-KR" sz="1400" b="1" dirty="0">
              <a:solidFill>
                <a:srgbClr val="000000"/>
              </a:solidFill>
              <a:latin typeface="NanumSquareOTF Bold" panose="020B0600000101010101" pitchFamily="34" charset="-127"/>
              <a:ea typeface="NanumSquareOTF Bold" panose="020B0600000101010101" pitchFamily="34" charset="-127"/>
              <a:cs typeface="RoxboroughCF Bold"/>
              <a:sym typeface="RoxboroughCF 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3:</a:t>
            </a:r>
            <a:r>
              <a:rPr lang="ko-KR" altLang="en-US" sz="14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 전문직</a:t>
            </a:r>
            <a:endParaRPr lang="en-US" altLang="ko-KR" sz="1400" b="1" dirty="0">
              <a:solidFill>
                <a:srgbClr val="000000"/>
              </a:solidFill>
              <a:latin typeface="NanumSquareOTF Bold" panose="020B0600000101010101" pitchFamily="34" charset="-127"/>
              <a:ea typeface="NanumSquareOTF Bold" panose="020B0600000101010101" pitchFamily="34" charset="-127"/>
              <a:cs typeface="RoxboroughCF Bold"/>
              <a:sym typeface="RoxboroughCF Bold"/>
            </a:endParaRPr>
          </a:p>
        </p:txBody>
      </p:sp>
    </p:spTree>
    <p:extLst>
      <p:ext uri="{BB962C8B-B14F-4D97-AF65-F5344CB8AC3E}">
        <p14:creationId xmlns:p14="http://schemas.microsoft.com/office/powerpoint/2010/main" val="169196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8E8CD11E-DEF1-449E-B248-8A97CEC1E088}"/>
              </a:ext>
            </a:extLst>
          </p:cNvPr>
          <p:cNvGrpSpPr/>
          <p:nvPr/>
        </p:nvGrpSpPr>
        <p:grpSpPr>
          <a:xfrm>
            <a:off x="1092601" y="1548908"/>
            <a:ext cx="3726271" cy="561541"/>
            <a:chOff x="1092601" y="2108200"/>
            <a:chExt cx="3726271" cy="561541"/>
          </a:xfrm>
        </p:grpSpPr>
        <p:sp>
          <p:nvSpPr>
            <p:cNvPr id="6" name="TextBox 6"/>
            <p:cNvSpPr txBox="1"/>
            <p:nvPr/>
          </p:nvSpPr>
          <p:spPr>
            <a:xfrm>
              <a:off x="1092601" y="2117795"/>
              <a:ext cx="456811" cy="55194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01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838466" y="2108200"/>
              <a:ext cx="1980406" cy="5519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000000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프로젝트 개요</a:t>
              </a:r>
              <a:endParaRPr lang="en-US" sz="20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6CDD99E-3643-C8DB-3A45-F1EB7246EC4C}"/>
              </a:ext>
            </a:extLst>
          </p:cNvPr>
          <p:cNvGrpSpPr/>
          <p:nvPr/>
        </p:nvGrpSpPr>
        <p:grpSpPr>
          <a:xfrm>
            <a:off x="1092600" y="2189974"/>
            <a:ext cx="4192006" cy="561541"/>
            <a:chOff x="1092600" y="2749266"/>
            <a:chExt cx="4192006" cy="561541"/>
          </a:xfrm>
        </p:grpSpPr>
        <p:sp>
          <p:nvSpPr>
            <p:cNvPr id="5" name="TextBox 5"/>
            <p:cNvSpPr txBox="1"/>
            <p:nvPr/>
          </p:nvSpPr>
          <p:spPr>
            <a:xfrm>
              <a:off x="2838467" y="2749266"/>
              <a:ext cx="2446139" cy="5519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000000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데이터 소개</a:t>
              </a:r>
              <a:endParaRPr lang="en-US" sz="20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92600" y="2758861"/>
              <a:ext cx="456810" cy="55194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02</a:t>
              </a:r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990496" y="2275841"/>
            <a:ext cx="11201504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20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9" name="AutoShape 9"/>
          <p:cNvSpPr/>
          <p:nvPr/>
        </p:nvSpPr>
        <p:spPr>
          <a:xfrm flipV="1">
            <a:off x="990496" y="2916907"/>
            <a:ext cx="11201504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20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0" name="AutoShape 10"/>
          <p:cNvSpPr/>
          <p:nvPr/>
        </p:nvSpPr>
        <p:spPr>
          <a:xfrm flipV="1">
            <a:off x="990496" y="3557974"/>
            <a:ext cx="11201504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20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1" name="AutoShape 11"/>
          <p:cNvSpPr/>
          <p:nvPr/>
        </p:nvSpPr>
        <p:spPr>
          <a:xfrm flipV="1">
            <a:off x="990496" y="4199040"/>
            <a:ext cx="11201504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20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2" name="AutoShape 12"/>
          <p:cNvSpPr/>
          <p:nvPr/>
        </p:nvSpPr>
        <p:spPr>
          <a:xfrm flipV="1">
            <a:off x="990496" y="4840107"/>
            <a:ext cx="11201504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20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92601" y="3501107"/>
            <a:ext cx="456811" cy="5519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20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"/>
                <a:sym typeface="Inter"/>
              </a:rPr>
              <a:t>04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838465" y="3483997"/>
            <a:ext cx="2597135" cy="5519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rPr>
              <a:t>신용등급 모델링</a:t>
            </a:r>
            <a:endParaRPr lang="en-US" sz="20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Inter Bold"/>
              <a:sym typeface="Inter Bold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C24942-F9DD-D67E-BC19-BE53748DC1DC}"/>
              </a:ext>
            </a:extLst>
          </p:cNvPr>
          <p:cNvGrpSpPr/>
          <p:nvPr/>
        </p:nvGrpSpPr>
        <p:grpSpPr>
          <a:xfrm>
            <a:off x="1092601" y="2840635"/>
            <a:ext cx="4192004" cy="566942"/>
            <a:chOff x="1092601" y="3399927"/>
            <a:chExt cx="4192004" cy="566942"/>
          </a:xfrm>
        </p:grpSpPr>
        <p:sp>
          <p:nvSpPr>
            <p:cNvPr id="13" name="TextBox 13"/>
            <p:cNvSpPr txBox="1"/>
            <p:nvPr/>
          </p:nvSpPr>
          <p:spPr>
            <a:xfrm>
              <a:off x="1092601" y="3399927"/>
              <a:ext cx="456811" cy="55194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03</a:t>
              </a:r>
            </a:p>
          </p:txBody>
        </p:sp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F4AB017D-E0CE-1ABE-2360-70B20B194D34}"/>
                </a:ext>
              </a:extLst>
            </p:cNvPr>
            <p:cNvSpPr txBox="1"/>
            <p:nvPr/>
          </p:nvSpPr>
          <p:spPr>
            <a:xfrm>
              <a:off x="2838466" y="3414923"/>
              <a:ext cx="2446139" cy="5519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EDA </a:t>
              </a:r>
              <a:r>
                <a:rPr lang="ko-KR" altLang="en-US" sz="2000" dirty="0">
                  <a:solidFill>
                    <a:srgbClr val="000000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및 </a:t>
              </a:r>
              <a:r>
                <a:rPr lang="ko-KR" altLang="en-US" sz="2000" dirty="0" err="1">
                  <a:solidFill>
                    <a:srgbClr val="000000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전처리</a:t>
              </a:r>
              <a:endParaRPr lang="en-US" sz="20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</p:grpSp>
      <p:sp>
        <p:nvSpPr>
          <p:cNvPr id="16" name="TextBox 5">
            <a:extLst>
              <a:ext uri="{FF2B5EF4-FFF2-40B4-BE49-F238E27FC236}">
                <a16:creationId xmlns:a16="http://schemas.microsoft.com/office/drawing/2014/main" id="{560BC5C1-95DF-7490-B1CB-3F8595C461A5}"/>
              </a:ext>
            </a:extLst>
          </p:cNvPr>
          <p:cNvSpPr txBox="1"/>
          <p:nvPr/>
        </p:nvSpPr>
        <p:spPr>
          <a:xfrm>
            <a:off x="2838466" y="4122682"/>
            <a:ext cx="2446139" cy="551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rPr>
              <a:t>정확도 개선 </a:t>
            </a:r>
            <a:r>
              <a:rPr lang="ko-KR" altLang="en-US" sz="20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rPr>
              <a:t>머신러닝</a:t>
            </a:r>
            <a:endParaRPr lang="en-US" sz="20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Inter Bold"/>
              <a:sym typeface="Inter Bold"/>
            </a:endParaRP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6966575A-64A3-885A-A32C-B8A16A26F8EF}"/>
              </a:ext>
            </a:extLst>
          </p:cNvPr>
          <p:cNvSpPr txBox="1"/>
          <p:nvPr/>
        </p:nvSpPr>
        <p:spPr>
          <a:xfrm>
            <a:off x="1092601" y="4122682"/>
            <a:ext cx="456811" cy="5519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20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"/>
                <a:sym typeface="Inter"/>
              </a:rPr>
              <a:t>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D15E4-57A7-1CF6-25A3-D8FDE863748B}"/>
              </a:ext>
            </a:extLst>
          </p:cNvPr>
          <p:cNvSpPr txBox="1"/>
          <p:nvPr/>
        </p:nvSpPr>
        <p:spPr>
          <a:xfrm>
            <a:off x="863600" y="777395"/>
            <a:ext cx="1117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목차</a:t>
            </a:r>
          </a:p>
        </p:txBody>
      </p:sp>
      <p:sp>
        <p:nvSpPr>
          <p:cNvPr id="2" name="AutoShape 12">
            <a:extLst>
              <a:ext uri="{FF2B5EF4-FFF2-40B4-BE49-F238E27FC236}">
                <a16:creationId xmlns:a16="http://schemas.microsoft.com/office/drawing/2014/main" id="{DDE77CCB-94B4-2C46-92E9-CBB46196EFA8}"/>
              </a:ext>
            </a:extLst>
          </p:cNvPr>
          <p:cNvSpPr/>
          <p:nvPr/>
        </p:nvSpPr>
        <p:spPr>
          <a:xfrm flipV="1">
            <a:off x="990496" y="5466374"/>
            <a:ext cx="11201504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20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8D6D0106-A80A-C666-3EF8-B7C7F46A4178}"/>
              </a:ext>
            </a:extLst>
          </p:cNvPr>
          <p:cNvSpPr txBox="1"/>
          <p:nvPr/>
        </p:nvSpPr>
        <p:spPr>
          <a:xfrm>
            <a:off x="2838466" y="4748949"/>
            <a:ext cx="3013694" cy="5519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rPr>
              <a:t>대출 가이드라인 시행착오</a:t>
            </a:r>
            <a:endParaRPr lang="en-US" sz="20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Inter Bold"/>
              <a:sym typeface="Inter Bold"/>
            </a:endParaRP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C7056229-0379-C454-89AF-8C6CDC414B32}"/>
              </a:ext>
            </a:extLst>
          </p:cNvPr>
          <p:cNvSpPr txBox="1"/>
          <p:nvPr/>
        </p:nvSpPr>
        <p:spPr>
          <a:xfrm>
            <a:off x="1092601" y="4748949"/>
            <a:ext cx="456811" cy="5519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20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"/>
                <a:sym typeface="Inter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"/>
                <a:sym typeface="Inter"/>
              </a:rPr>
              <a:t>6</a:t>
            </a:r>
            <a:endParaRPr lang="en-US" sz="20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Inter"/>
              <a:sym typeface="Inter"/>
            </a:endParaRPr>
          </a:p>
        </p:txBody>
      </p:sp>
      <p:sp>
        <p:nvSpPr>
          <p:cNvPr id="24" name="AutoShape 12">
            <a:extLst>
              <a:ext uri="{FF2B5EF4-FFF2-40B4-BE49-F238E27FC236}">
                <a16:creationId xmlns:a16="http://schemas.microsoft.com/office/drawing/2014/main" id="{D3DBAFA4-E2AC-9F7E-4AEC-7A779CADE9FA}"/>
              </a:ext>
            </a:extLst>
          </p:cNvPr>
          <p:cNvSpPr/>
          <p:nvPr/>
        </p:nvSpPr>
        <p:spPr>
          <a:xfrm flipV="1">
            <a:off x="990495" y="6121129"/>
            <a:ext cx="11201504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20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C57621F9-AF10-A433-CDCC-6A4C63D26DB0}"/>
              </a:ext>
            </a:extLst>
          </p:cNvPr>
          <p:cNvSpPr txBox="1"/>
          <p:nvPr/>
        </p:nvSpPr>
        <p:spPr>
          <a:xfrm>
            <a:off x="2838465" y="5403704"/>
            <a:ext cx="2446139" cy="551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rPr>
              <a:t>결론 및 인사이트</a:t>
            </a:r>
            <a:endParaRPr lang="en-US" sz="20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Inter Bold"/>
              <a:sym typeface="Inter Bold"/>
            </a:endParaRP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46E2AE08-9241-B74D-64D9-D77DB2437A55}"/>
              </a:ext>
            </a:extLst>
          </p:cNvPr>
          <p:cNvSpPr txBox="1"/>
          <p:nvPr/>
        </p:nvSpPr>
        <p:spPr>
          <a:xfrm>
            <a:off x="1092600" y="5403704"/>
            <a:ext cx="456811" cy="5519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20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"/>
                <a:sym typeface="Inter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"/>
                <a:sym typeface="Inter"/>
              </a:rPr>
              <a:t>7</a:t>
            </a:r>
            <a:endParaRPr lang="en-US" sz="20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C6451-AF73-F08D-EA8E-3C05559E2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D8FDC1B-1CFE-1322-36BF-B38B2FD61160}"/>
              </a:ext>
            </a:extLst>
          </p:cNvPr>
          <p:cNvGrpSpPr/>
          <p:nvPr/>
        </p:nvGrpSpPr>
        <p:grpSpPr>
          <a:xfrm>
            <a:off x="8407631" y="1674964"/>
            <a:ext cx="4166319" cy="3918335"/>
            <a:chOff x="12618720" y="3128334"/>
            <a:chExt cx="6249478" cy="5877502"/>
          </a:xfrm>
        </p:grpSpPr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3CACC4C2-F83B-879B-1FD5-1197E078D5C5}"/>
                </a:ext>
              </a:extLst>
            </p:cNvPr>
            <p:cNvSpPr txBox="1"/>
            <p:nvPr/>
          </p:nvSpPr>
          <p:spPr>
            <a:xfrm>
              <a:off x="13610398" y="3128334"/>
              <a:ext cx="2195940" cy="827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나이</a:t>
              </a:r>
              <a:endParaRPr lang="en-US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A227EB83-22EA-DE8D-216A-B706D38FE541}"/>
                </a:ext>
              </a:extLst>
            </p:cNvPr>
            <p:cNvSpPr txBox="1"/>
            <p:nvPr/>
          </p:nvSpPr>
          <p:spPr>
            <a:xfrm>
              <a:off x="13610398" y="4089933"/>
              <a:ext cx="3161433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직업 안정성</a:t>
              </a:r>
              <a:endParaRPr lang="en-US" altLang="ko-KR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94B483AE-CD6A-8B19-7658-AB3A08CB3C10}"/>
                </a:ext>
              </a:extLst>
            </p:cNvPr>
            <p:cNvSpPr txBox="1"/>
            <p:nvPr/>
          </p:nvSpPr>
          <p:spPr>
            <a:xfrm>
              <a:off x="12731935" y="3142726"/>
              <a:ext cx="984064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01</a:t>
              </a: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3C78A1C9-5E0B-FFA9-B991-3761D2A892F8}"/>
                </a:ext>
              </a:extLst>
            </p:cNvPr>
            <p:cNvSpPr txBox="1"/>
            <p:nvPr/>
          </p:nvSpPr>
          <p:spPr>
            <a:xfrm>
              <a:off x="12731935" y="4104325"/>
              <a:ext cx="984060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altLang="ko-KR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02</a:t>
              </a:r>
            </a:p>
          </p:txBody>
        </p:sp>
        <p:sp>
          <p:nvSpPr>
            <p:cNvPr id="12" name="AutoShape 8">
              <a:extLst>
                <a:ext uri="{FF2B5EF4-FFF2-40B4-BE49-F238E27FC236}">
                  <a16:creationId xmlns:a16="http://schemas.microsoft.com/office/drawing/2014/main" id="{EFE8A200-1EB7-65C0-4E28-DD053612FDE9}"/>
                </a:ext>
              </a:extLst>
            </p:cNvPr>
            <p:cNvSpPr/>
            <p:nvPr/>
          </p:nvSpPr>
          <p:spPr>
            <a:xfrm flipV="1">
              <a:off x="12675870" y="4218734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13" name="AutoShape 9">
              <a:extLst>
                <a:ext uri="{FF2B5EF4-FFF2-40B4-BE49-F238E27FC236}">
                  <a16:creationId xmlns:a16="http://schemas.microsoft.com/office/drawing/2014/main" id="{24F52F76-123A-4701-98CE-292496A7ABC1}"/>
                </a:ext>
              </a:extLst>
            </p:cNvPr>
            <p:cNvSpPr/>
            <p:nvPr/>
          </p:nvSpPr>
          <p:spPr>
            <a:xfrm flipV="1">
              <a:off x="12618720" y="5180333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14" name="AutoShape 11">
              <a:extLst>
                <a:ext uri="{FF2B5EF4-FFF2-40B4-BE49-F238E27FC236}">
                  <a16:creationId xmlns:a16="http://schemas.microsoft.com/office/drawing/2014/main" id="{56B6BB3A-DB43-D1B8-A8C9-356D5F4CE2CA}"/>
                </a:ext>
              </a:extLst>
            </p:cNvPr>
            <p:cNvSpPr/>
            <p:nvPr/>
          </p:nvSpPr>
          <p:spPr>
            <a:xfrm flipV="1">
              <a:off x="12618720" y="7103532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15" name="AutoShape 12">
              <a:extLst>
                <a:ext uri="{FF2B5EF4-FFF2-40B4-BE49-F238E27FC236}">
                  <a16:creationId xmlns:a16="http://schemas.microsoft.com/office/drawing/2014/main" id="{D9DA0BAE-B02B-A24B-782F-35B0F5A61B6D}"/>
                </a:ext>
              </a:extLst>
            </p:cNvPr>
            <p:cNvSpPr/>
            <p:nvPr/>
          </p:nvSpPr>
          <p:spPr>
            <a:xfrm flipV="1">
              <a:off x="12618720" y="8065132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EE1F10-7C88-1AF6-C2AE-B1B6481EABE2}"/>
                </a:ext>
              </a:extLst>
            </p:cNvPr>
            <p:cNvSpPr txBox="1"/>
            <p:nvPr/>
          </p:nvSpPr>
          <p:spPr>
            <a:xfrm>
              <a:off x="12731937" y="5087400"/>
              <a:ext cx="984064" cy="8989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altLang="ko-KR" sz="32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Inter"/>
                  <a:sym typeface="Inter"/>
                </a:rPr>
                <a:t>03</a:t>
              </a:r>
            </a:p>
          </p:txBody>
        </p: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A8E53234-3AE4-45F7-FD16-2A87CD513055}"/>
                </a:ext>
              </a:extLst>
            </p:cNvPr>
            <p:cNvSpPr txBox="1"/>
            <p:nvPr/>
          </p:nvSpPr>
          <p:spPr>
            <a:xfrm>
              <a:off x="12731938" y="6056632"/>
              <a:ext cx="984061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04</a:t>
              </a:r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EDCE8734-2272-B632-8854-2EBEE987906D}"/>
                </a:ext>
              </a:extLst>
            </p:cNvPr>
            <p:cNvSpPr txBox="1"/>
            <p:nvPr/>
          </p:nvSpPr>
          <p:spPr>
            <a:xfrm>
              <a:off x="13621086" y="6037552"/>
              <a:ext cx="2195941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주택 유형</a:t>
              </a:r>
              <a:endParaRPr lang="en-US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351ED509-E6EB-D3BB-9F8A-F50B0706B0F3}"/>
                </a:ext>
              </a:extLst>
            </p:cNvPr>
            <p:cNvSpPr txBox="1"/>
            <p:nvPr/>
          </p:nvSpPr>
          <p:spPr>
            <a:xfrm>
              <a:off x="13610397" y="5105856"/>
              <a:ext cx="4409820" cy="8989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32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Inter Bold"/>
                  <a:sym typeface="Inter Bold"/>
                </a:rPr>
                <a:t>저축 수준</a:t>
              </a:r>
              <a:endParaRPr lang="en-US" altLang="ko-KR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22" name="TextBox 5">
              <a:extLst>
                <a:ext uri="{FF2B5EF4-FFF2-40B4-BE49-F238E27FC236}">
                  <a16:creationId xmlns:a16="http://schemas.microsoft.com/office/drawing/2014/main" id="{7B0E0881-AD49-A4B5-D3DB-34AFF3A7F622}"/>
                </a:ext>
              </a:extLst>
            </p:cNvPr>
            <p:cNvSpPr txBox="1"/>
            <p:nvPr/>
          </p:nvSpPr>
          <p:spPr>
            <a:xfrm>
              <a:off x="13610398" y="7005061"/>
              <a:ext cx="5257800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대출 금액 대비 기간 비율</a:t>
              </a:r>
              <a:endParaRPr lang="en-US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23" name="TextBox 15">
              <a:extLst>
                <a:ext uri="{FF2B5EF4-FFF2-40B4-BE49-F238E27FC236}">
                  <a16:creationId xmlns:a16="http://schemas.microsoft.com/office/drawing/2014/main" id="{BB8F882E-502F-AB40-87A7-D0FB98930808}"/>
                </a:ext>
              </a:extLst>
            </p:cNvPr>
            <p:cNvSpPr txBox="1"/>
            <p:nvPr/>
          </p:nvSpPr>
          <p:spPr>
            <a:xfrm>
              <a:off x="12731938" y="6988995"/>
              <a:ext cx="984061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05</a:t>
              </a:r>
            </a:p>
          </p:txBody>
        </p:sp>
        <p:sp>
          <p:nvSpPr>
            <p:cNvPr id="24" name="AutoShape 12">
              <a:extLst>
                <a:ext uri="{FF2B5EF4-FFF2-40B4-BE49-F238E27FC236}">
                  <a16:creationId xmlns:a16="http://schemas.microsoft.com/office/drawing/2014/main" id="{D9217782-D681-45A5-AFA2-F65345307107}"/>
                </a:ext>
              </a:extLst>
            </p:cNvPr>
            <p:cNvSpPr/>
            <p:nvPr/>
          </p:nvSpPr>
          <p:spPr>
            <a:xfrm flipV="1">
              <a:off x="12618720" y="9005836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26EA181A-2AF4-0DDE-0C90-7020A96B078C}"/>
                </a:ext>
              </a:extLst>
            </p:cNvPr>
            <p:cNvSpPr txBox="1"/>
            <p:nvPr/>
          </p:nvSpPr>
          <p:spPr>
            <a:xfrm>
              <a:off x="13621086" y="7926477"/>
              <a:ext cx="3612063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대출 목적</a:t>
              </a:r>
              <a:endParaRPr lang="en-US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26" name="TextBox 15">
              <a:extLst>
                <a:ext uri="{FF2B5EF4-FFF2-40B4-BE49-F238E27FC236}">
                  <a16:creationId xmlns:a16="http://schemas.microsoft.com/office/drawing/2014/main" id="{59A8431D-7301-D2BA-37C1-D9059F3BEF81}"/>
                </a:ext>
              </a:extLst>
            </p:cNvPr>
            <p:cNvSpPr txBox="1"/>
            <p:nvPr/>
          </p:nvSpPr>
          <p:spPr>
            <a:xfrm>
              <a:off x="12731938" y="7929699"/>
              <a:ext cx="984061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06</a:t>
              </a:r>
            </a:p>
          </p:txBody>
        </p:sp>
        <p:sp>
          <p:nvSpPr>
            <p:cNvPr id="27" name="AutoShape 9">
              <a:extLst>
                <a:ext uri="{FF2B5EF4-FFF2-40B4-BE49-F238E27FC236}">
                  <a16:creationId xmlns:a16="http://schemas.microsoft.com/office/drawing/2014/main" id="{97FEDB78-0C50-0189-486E-28354363A5A4}"/>
                </a:ext>
              </a:extLst>
            </p:cNvPr>
            <p:cNvSpPr/>
            <p:nvPr/>
          </p:nvSpPr>
          <p:spPr>
            <a:xfrm flipV="1">
              <a:off x="12649200" y="6116944"/>
              <a:ext cx="5257800" cy="0"/>
            </a:xfrm>
            <a:prstGeom prst="line">
              <a:avLst/>
            </a:prstGeom>
            <a:ln w="9525" cap="flat">
              <a:solidFill>
                <a:srgbClr val="3D3D3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888B291-106A-9350-A655-F693E30A6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48" y="1132155"/>
            <a:ext cx="8035206" cy="5152143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304B3D95-B580-1501-2466-3D4852BE2DFE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44" name="Group 2">
              <a:extLst>
                <a:ext uri="{FF2B5EF4-FFF2-40B4-BE49-F238E27FC236}">
                  <a16:creationId xmlns:a16="http://schemas.microsoft.com/office/drawing/2014/main" id="{0B29CCAB-6D9C-124F-8551-AB6CB9268350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50" name="Freeform 3">
                <a:extLst>
                  <a:ext uri="{FF2B5EF4-FFF2-40B4-BE49-F238E27FC236}">
                    <a16:creationId xmlns:a16="http://schemas.microsoft.com/office/drawing/2014/main" id="{104228DA-69CB-06D4-2A38-946095631BE9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51" name="TextBox 4">
                <a:extLst>
                  <a:ext uri="{FF2B5EF4-FFF2-40B4-BE49-F238E27FC236}">
                    <a16:creationId xmlns:a16="http://schemas.microsoft.com/office/drawing/2014/main" id="{259FFD60-B804-FA63-02B8-86EFA3A4495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45" name="AutoShape 8">
              <a:extLst>
                <a:ext uri="{FF2B5EF4-FFF2-40B4-BE49-F238E27FC236}">
                  <a16:creationId xmlns:a16="http://schemas.microsoft.com/office/drawing/2014/main" id="{0C954026-ED99-1DEE-2B30-AC9D4CDA1B2F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AE09AC5-4B27-0202-B502-F95251E12EA2}"/>
                </a:ext>
              </a:extLst>
            </p:cNvPr>
            <p:cNvSpPr txBox="1"/>
            <p:nvPr/>
          </p:nvSpPr>
          <p:spPr>
            <a:xfrm>
              <a:off x="514240" y="227270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가설 검증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0B3F0CC-39FA-660A-3401-410C3AFE212E}"/>
                </a:ext>
              </a:extLst>
            </p:cNvPr>
            <p:cNvGrpSpPr/>
            <p:nvPr/>
          </p:nvGrpSpPr>
          <p:grpSpPr>
            <a:xfrm>
              <a:off x="1911182" y="260220"/>
              <a:ext cx="6517201" cy="205121"/>
              <a:chOff x="1220653" y="2091948"/>
              <a:chExt cx="10187097" cy="461521"/>
            </a:xfrm>
          </p:grpSpPr>
          <p:sp>
            <p:nvSpPr>
              <p:cNvPr id="48" name="TextBox 8">
                <a:extLst>
                  <a:ext uri="{FF2B5EF4-FFF2-40B4-BE49-F238E27FC236}">
                    <a16:creationId xmlns:a16="http://schemas.microsoft.com/office/drawing/2014/main" id="{78F82453-14EE-E6D1-E35A-A15E8BC1F9F6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9578183" cy="4615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n-US" altLang="ko-KR" sz="1333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3.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저축계좌와 당좌예금의 상태가 좋을수록 신용등급이 높을 것이다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.</a:t>
                </a:r>
                <a:endParaRPr lang="en-US" sz="1333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49" name="Freeform 2">
                <a:extLst>
                  <a:ext uri="{FF2B5EF4-FFF2-40B4-BE49-F238E27FC236}">
                    <a16:creationId xmlns:a16="http://schemas.microsoft.com/office/drawing/2014/main" id="{3670F3D8-6717-773A-67B0-12B6767100E7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6349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DC413-73D9-8D11-E6B0-FF4DCB6FF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4BBB98C-4722-E388-D200-DAF01C091012}"/>
              </a:ext>
            </a:extLst>
          </p:cNvPr>
          <p:cNvGrpSpPr/>
          <p:nvPr/>
        </p:nvGrpSpPr>
        <p:grpSpPr>
          <a:xfrm>
            <a:off x="8416387" y="1672527"/>
            <a:ext cx="3600997" cy="3918335"/>
            <a:chOff x="12618720" y="3128334"/>
            <a:chExt cx="5401496" cy="5877502"/>
          </a:xfrm>
        </p:grpSpPr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77D10E3E-A950-6063-A052-77E82792E99E}"/>
                </a:ext>
              </a:extLst>
            </p:cNvPr>
            <p:cNvSpPr txBox="1"/>
            <p:nvPr/>
          </p:nvSpPr>
          <p:spPr>
            <a:xfrm>
              <a:off x="13610399" y="3128334"/>
              <a:ext cx="2195940" cy="827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나이</a:t>
              </a:r>
              <a:endParaRPr lang="en-US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38884AE1-848C-6085-A56A-CA7C42F4BCAC}"/>
                </a:ext>
              </a:extLst>
            </p:cNvPr>
            <p:cNvSpPr txBox="1"/>
            <p:nvPr/>
          </p:nvSpPr>
          <p:spPr>
            <a:xfrm>
              <a:off x="13610399" y="4089933"/>
              <a:ext cx="3161432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직업 안정성</a:t>
              </a:r>
              <a:endParaRPr lang="en-US" altLang="ko-KR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10AEF92F-B561-21C9-0FF7-CF2080C70468}"/>
                </a:ext>
              </a:extLst>
            </p:cNvPr>
            <p:cNvSpPr txBox="1"/>
            <p:nvPr/>
          </p:nvSpPr>
          <p:spPr>
            <a:xfrm>
              <a:off x="12731936" y="3142726"/>
              <a:ext cx="984065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01</a:t>
              </a:r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C07F63E1-BE30-B8B8-1CE4-1E9377C75C0B}"/>
                </a:ext>
              </a:extLst>
            </p:cNvPr>
            <p:cNvSpPr txBox="1"/>
            <p:nvPr/>
          </p:nvSpPr>
          <p:spPr>
            <a:xfrm>
              <a:off x="12731936" y="4104325"/>
              <a:ext cx="984060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altLang="ko-KR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02</a:t>
              </a:r>
            </a:p>
          </p:txBody>
        </p:sp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ADE464FB-3FC3-8450-7082-3E60DACD68F2}"/>
                </a:ext>
              </a:extLst>
            </p:cNvPr>
            <p:cNvSpPr/>
            <p:nvPr/>
          </p:nvSpPr>
          <p:spPr>
            <a:xfrm flipV="1">
              <a:off x="12675870" y="4218734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C2FF90C1-16F9-A19F-376D-F9C2371F5402}"/>
                </a:ext>
              </a:extLst>
            </p:cNvPr>
            <p:cNvSpPr/>
            <p:nvPr/>
          </p:nvSpPr>
          <p:spPr>
            <a:xfrm flipV="1">
              <a:off x="12618720" y="5180333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16" name="AutoShape 11">
              <a:extLst>
                <a:ext uri="{FF2B5EF4-FFF2-40B4-BE49-F238E27FC236}">
                  <a16:creationId xmlns:a16="http://schemas.microsoft.com/office/drawing/2014/main" id="{FF0BF314-EEF7-901E-1768-A05C3C8D6766}"/>
                </a:ext>
              </a:extLst>
            </p:cNvPr>
            <p:cNvSpPr/>
            <p:nvPr/>
          </p:nvSpPr>
          <p:spPr>
            <a:xfrm flipV="1">
              <a:off x="12618720" y="7103532"/>
              <a:ext cx="5288280" cy="0"/>
            </a:xfrm>
            <a:prstGeom prst="line">
              <a:avLst/>
            </a:prstGeom>
            <a:ln w="9525" cap="flat">
              <a:solidFill>
                <a:srgbClr val="3D3D3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17" name="AutoShape 12">
              <a:extLst>
                <a:ext uri="{FF2B5EF4-FFF2-40B4-BE49-F238E27FC236}">
                  <a16:creationId xmlns:a16="http://schemas.microsoft.com/office/drawing/2014/main" id="{5021DBAE-0A4C-3015-99F9-ECC1BA87F460}"/>
                </a:ext>
              </a:extLst>
            </p:cNvPr>
            <p:cNvSpPr/>
            <p:nvPr/>
          </p:nvSpPr>
          <p:spPr>
            <a:xfrm flipV="1">
              <a:off x="12618720" y="8065132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7B0A0B-1DE2-B0AD-7D95-8864D276A7C5}"/>
                </a:ext>
              </a:extLst>
            </p:cNvPr>
            <p:cNvSpPr txBox="1"/>
            <p:nvPr/>
          </p:nvSpPr>
          <p:spPr>
            <a:xfrm>
              <a:off x="12731937" y="5087400"/>
              <a:ext cx="984065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altLang="ko-KR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03</a:t>
              </a:r>
            </a:p>
          </p:txBody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55EC8D65-2BB7-E8C0-C102-36627FA3FE5A}"/>
                </a:ext>
              </a:extLst>
            </p:cNvPr>
            <p:cNvSpPr txBox="1"/>
            <p:nvPr/>
          </p:nvSpPr>
          <p:spPr>
            <a:xfrm>
              <a:off x="12731939" y="6056632"/>
              <a:ext cx="984062" cy="8989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altLang="ko-KR" sz="32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Inter"/>
                  <a:sym typeface="Inter"/>
                </a:rPr>
                <a:t>04</a:t>
              </a:r>
            </a:p>
          </p:txBody>
        </p:sp>
        <p:sp>
          <p:nvSpPr>
            <p:cNvPr id="22" name="TextBox 18">
              <a:extLst>
                <a:ext uri="{FF2B5EF4-FFF2-40B4-BE49-F238E27FC236}">
                  <a16:creationId xmlns:a16="http://schemas.microsoft.com/office/drawing/2014/main" id="{D5CCC90D-2DFB-1222-6B8A-AAE701636D5E}"/>
                </a:ext>
              </a:extLst>
            </p:cNvPr>
            <p:cNvSpPr txBox="1"/>
            <p:nvPr/>
          </p:nvSpPr>
          <p:spPr>
            <a:xfrm>
              <a:off x="13621086" y="6037552"/>
              <a:ext cx="4368651" cy="8989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32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Inter Bold"/>
                  <a:sym typeface="Inter Bold"/>
                </a:rPr>
                <a:t>주택 유형</a:t>
              </a:r>
              <a:endParaRPr lang="en-US" altLang="ko-KR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23" name="TextBox 5">
              <a:extLst>
                <a:ext uri="{FF2B5EF4-FFF2-40B4-BE49-F238E27FC236}">
                  <a16:creationId xmlns:a16="http://schemas.microsoft.com/office/drawing/2014/main" id="{140A33D8-E05E-EA0F-94A2-36159667F20D}"/>
                </a:ext>
              </a:extLst>
            </p:cNvPr>
            <p:cNvSpPr txBox="1"/>
            <p:nvPr/>
          </p:nvSpPr>
          <p:spPr>
            <a:xfrm>
              <a:off x="13610397" y="5105856"/>
              <a:ext cx="4409819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저축 수준</a:t>
              </a:r>
              <a:endParaRPr lang="en-US" altLang="ko-KR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B4A7B46C-DA4D-2D56-9C9B-C5CC93E1926B}"/>
                </a:ext>
              </a:extLst>
            </p:cNvPr>
            <p:cNvSpPr txBox="1"/>
            <p:nvPr/>
          </p:nvSpPr>
          <p:spPr>
            <a:xfrm>
              <a:off x="13610399" y="7005061"/>
              <a:ext cx="3970710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대출 금액 대비 기간 비율</a:t>
              </a:r>
              <a:endParaRPr lang="en-US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25" name="TextBox 15">
              <a:extLst>
                <a:ext uri="{FF2B5EF4-FFF2-40B4-BE49-F238E27FC236}">
                  <a16:creationId xmlns:a16="http://schemas.microsoft.com/office/drawing/2014/main" id="{E7DF0037-FD72-FDE3-BAA5-7832E5569FA2}"/>
                </a:ext>
              </a:extLst>
            </p:cNvPr>
            <p:cNvSpPr txBox="1"/>
            <p:nvPr/>
          </p:nvSpPr>
          <p:spPr>
            <a:xfrm>
              <a:off x="12731939" y="6988995"/>
              <a:ext cx="984062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05</a:t>
              </a:r>
            </a:p>
          </p:txBody>
        </p:sp>
        <p:sp>
          <p:nvSpPr>
            <p:cNvPr id="26" name="AutoShape 12">
              <a:extLst>
                <a:ext uri="{FF2B5EF4-FFF2-40B4-BE49-F238E27FC236}">
                  <a16:creationId xmlns:a16="http://schemas.microsoft.com/office/drawing/2014/main" id="{76CF88A5-DF54-CE6F-01E4-B269766A9F48}"/>
                </a:ext>
              </a:extLst>
            </p:cNvPr>
            <p:cNvSpPr/>
            <p:nvPr/>
          </p:nvSpPr>
          <p:spPr>
            <a:xfrm flipV="1">
              <a:off x="12618720" y="9005836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FEA36F7E-340E-03EF-4E22-F6C421257731}"/>
                </a:ext>
              </a:extLst>
            </p:cNvPr>
            <p:cNvSpPr txBox="1"/>
            <p:nvPr/>
          </p:nvSpPr>
          <p:spPr>
            <a:xfrm>
              <a:off x="13621086" y="7926477"/>
              <a:ext cx="3612063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대출 목적</a:t>
              </a:r>
              <a:endParaRPr lang="en-US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28" name="TextBox 15">
              <a:extLst>
                <a:ext uri="{FF2B5EF4-FFF2-40B4-BE49-F238E27FC236}">
                  <a16:creationId xmlns:a16="http://schemas.microsoft.com/office/drawing/2014/main" id="{16745CD9-905B-4D89-1A11-36F73E506732}"/>
                </a:ext>
              </a:extLst>
            </p:cNvPr>
            <p:cNvSpPr txBox="1"/>
            <p:nvPr/>
          </p:nvSpPr>
          <p:spPr>
            <a:xfrm>
              <a:off x="12731939" y="7929699"/>
              <a:ext cx="984062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06</a:t>
              </a:r>
            </a:p>
          </p:txBody>
        </p:sp>
        <p:sp>
          <p:nvSpPr>
            <p:cNvPr id="30" name="AutoShape 9">
              <a:extLst>
                <a:ext uri="{FF2B5EF4-FFF2-40B4-BE49-F238E27FC236}">
                  <a16:creationId xmlns:a16="http://schemas.microsoft.com/office/drawing/2014/main" id="{39C91873-023E-87EE-D495-8A16571216B7}"/>
                </a:ext>
              </a:extLst>
            </p:cNvPr>
            <p:cNvSpPr/>
            <p:nvPr/>
          </p:nvSpPr>
          <p:spPr>
            <a:xfrm flipV="1">
              <a:off x="12649200" y="6116944"/>
              <a:ext cx="525780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</p:grpSp>
      <p:pic>
        <p:nvPicPr>
          <p:cNvPr id="7" name="그림 6" descr="텍스트, 스크린샷, 도표, 폰트이(가) 표시된 사진">
            <a:extLst>
              <a:ext uri="{FF2B5EF4-FFF2-40B4-BE49-F238E27FC236}">
                <a16:creationId xmlns:a16="http://schemas.microsoft.com/office/drawing/2014/main" id="{0BBFA37D-AE31-3ED6-A604-5C0F4DEE9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3" y="1650382"/>
            <a:ext cx="7844936" cy="3948688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89D8D411-4A32-423B-1FD0-1E855AFDA85C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43" name="Group 2">
              <a:extLst>
                <a:ext uri="{FF2B5EF4-FFF2-40B4-BE49-F238E27FC236}">
                  <a16:creationId xmlns:a16="http://schemas.microsoft.com/office/drawing/2014/main" id="{4C7B0CCC-9F21-15AF-D9E6-AEED48F218F5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49" name="Freeform 3">
                <a:extLst>
                  <a:ext uri="{FF2B5EF4-FFF2-40B4-BE49-F238E27FC236}">
                    <a16:creationId xmlns:a16="http://schemas.microsoft.com/office/drawing/2014/main" id="{ECE799A5-E7F1-1E40-8B2C-1963E598719C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50" name="TextBox 4">
                <a:extLst>
                  <a:ext uri="{FF2B5EF4-FFF2-40B4-BE49-F238E27FC236}">
                    <a16:creationId xmlns:a16="http://schemas.microsoft.com/office/drawing/2014/main" id="{9D31BE01-A2D3-ECE4-0EE9-DD777CE7F9A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44" name="AutoShape 8">
              <a:extLst>
                <a:ext uri="{FF2B5EF4-FFF2-40B4-BE49-F238E27FC236}">
                  <a16:creationId xmlns:a16="http://schemas.microsoft.com/office/drawing/2014/main" id="{2C47E6E4-E710-584F-77BD-E719DBE4A331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2D31A0-B190-7436-823D-7CF5F424619B}"/>
                </a:ext>
              </a:extLst>
            </p:cNvPr>
            <p:cNvSpPr txBox="1"/>
            <p:nvPr/>
          </p:nvSpPr>
          <p:spPr>
            <a:xfrm>
              <a:off x="514240" y="227270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가설 검증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B1F7476-04A3-61E8-AC7A-F5480319DD53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47" name="TextBox 8">
                <a:extLst>
                  <a:ext uri="{FF2B5EF4-FFF2-40B4-BE49-F238E27FC236}">
                    <a16:creationId xmlns:a16="http://schemas.microsoft.com/office/drawing/2014/main" id="{4FA76BC6-BBFD-CF02-EA04-1A19C8060883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4.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주택유형이 자가인 경우일수록 신용등급이 높을 것이다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.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48" name="Freeform 2">
                <a:extLst>
                  <a:ext uri="{FF2B5EF4-FFF2-40B4-BE49-F238E27FC236}">
                    <a16:creationId xmlns:a16="http://schemas.microsoft.com/office/drawing/2014/main" id="{5FD310A3-790B-A770-C85C-6276E07F7296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6431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AA692-5C55-004A-9584-EA8E9AD59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0B2C71E-9A14-552B-DBF7-F4D8B254C243}"/>
              </a:ext>
            </a:extLst>
          </p:cNvPr>
          <p:cNvGrpSpPr/>
          <p:nvPr/>
        </p:nvGrpSpPr>
        <p:grpSpPr>
          <a:xfrm>
            <a:off x="8421076" y="1671622"/>
            <a:ext cx="4033521" cy="3918335"/>
            <a:chOff x="12618720" y="3128334"/>
            <a:chExt cx="6050281" cy="5877502"/>
          </a:xfrm>
        </p:grpSpPr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9DEC8E46-66C9-34C8-4351-045672EF1465}"/>
                </a:ext>
              </a:extLst>
            </p:cNvPr>
            <p:cNvSpPr txBox="1"/>
            <p:nvPr/>
          </p:nvSpPr>
          <p:spPr>
            <a:xfrm>
              <a:off x="13610399" y="3128334"/>
              <a:ext cx="2195940" cy="827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나이</a:t>
              </a:r>
              <a:endParaRPr lang="en-US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5CFAFEEA-4DB3-B26A-3763-ACD1C8958862}"/>
                </a:ext>
              </a:extLst>
            </p:cNvPr>
            <p:cNvSpPr txBox="1"/>
            <p:nvPr/>
          </p:nvSpPr>
          <p:spPr>
            <a:xfrm>
              <a:off x="13610399" y="4089933"/>
              <a:ext cx="3161432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직업 안정성</a:t>
              </a:r>
              <a:endParaRPr lang="en-US" altLang="ko-KR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71DAD2B4-95A5-00AE-E93A-17A5CBF7A4C9}"/>
                </a:ext>
              </a:extLst>
            </p:cNvPr>
            <p:cNvSpPr txBox="1"/>
            <p:nvPr/>
          </p:nvSpPr>
          <p:spPr>
            <a:xfrm>
              <a:off x="12731936" y="3142726"/>
              <a:ext cx="984065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01</a:t>
              </a:r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5B1548BB-5311-60BF-D491-106772A9D785}"/>
                </a:ext>
              </a:extLst>
            </p:cNvPr>
            <p:cNvSpPr txBox="1"/>
            <p:nvPr/>
          </p:nvSpPr>
          <p:spPr>
            <a:xfrm>
              <a:off x="12731936" y="4104325"/>
              <a:ext cx="984060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altLang="ko-KR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02</a:t>
              </a:r>
              <a:endParaRPr lang="en-US" sz="2000" dirty="0">
                <a:latin typeface="NanumSquareOTF" panose="020B0600000101010101" pitchFamily="34" charset="-127"/>
                <a:ea typeface="NanumSquareOTF" panose="020B0600000101010101" pitchFamily="34" charset="-127"/>
                <a:cs typeface="Inter"/>
                <a:sym typeface="Inter"/>
              </a:endParaRPr>
            </a:p>
          </p:txBody>
        </p:sp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AC5E3F0A-F3CE-95A3-DFC3-4459B83C0078}"/>
                </a:ext>
              </a:extLst>
            </p:cNvPr>
            <p:cNvSpPr/>
            <p:nvPr/>
          </p:nvSpPr>
          <p:spPr>
            <a:xfrm flipV="1">
              <a:off x="12675870" y="4218734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E195DE45-0288-F8DB-8731-1B7E37FED1B2}"/>
                </a:ext>
              </a:extLst>
            </p:cNvPr>
            <p:cNvSpPr/>
            <p:nvPr/>
          </p:nvSpPr>
          <p:spPr>
            <a:xfrm flipV="1">
              <a:off x="12618720" y="5180333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16" name="AutoShape 11">
              <a:extLst>
                <a:ext uri="{FF2B5EF4-FFF2-40B4-BE49-F238E27FC236}">
                  <a16:creationId xmlns:a16="http://schemas.microsoft.com/office/drawing/2014/main" id="{5CE3308B-D903-C0A5-C368-123F61AD0D52}"/>
                </a:ext>
              </a:extLst>
            </p:cNvPr>
            <p:cNvSpPr/>
            <p:nvPr/>
          </p:nvSpPr>
          <p:spPr>
            <a:xfrm flipV="1">
              <a:off x="12618720" y="7103532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17" name="AutoShape 12">
              <a:extLst>
                <a:ext uri="{FF2B5EF4-FFF2-40B4-BE49-F238E27FC236}">
                  <a16:creationId xmlns:a16="http://schemas.microsoft.com/office/drawing/2014/main" id="{20E01CB6-DB08-E9CA-4821-195C0B5EB5E0}"/>
                </a:ext>
              </a:extLst>
            </p:cNvPr>
            <p:cNvSpPr/>
            <p:nvPr/>
          </p:nvSpPr>
          <p:spPr>
            <a:xfrm flipV="1">
              <a:off x="12618720" y="8065132"/>
              <a:ext cx="5288280" cy="0"/>
            </a:xfrm>
            <a:prstGeom prst="line">
              <a:avLst/>
            </a:prstGeom>
            <a:ln w="9525" cap="flat">
              <a:solidFill>
                <a:srgbClr val="3D3D3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16BA0E-1B3A-75AF-BAF9-6FAB15D17832}"/>
                </a:ext>
              </a:extLst>
            </p:cNvPr>
            <p:cNvSpPr txBox="1"/>
            <p:nvPr/>
          </p:nvSpPr>
          <p:spPr>
            <a:xfrm>
              <a:off x="12731937" y="5065924"/>
              <a:ext cx="984065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03</a:t>
              </a:r>
            </a:p>
          </p:txBody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32845C60-6636-CCC0-847A-93381CFCE7C4}"/>
                </a:ext>
              </a:extLst>
            </p:cNvPr>
            <p:cNvSpPr txBox="1"/>
            <p:nvPr/>
          </p:nvSpPr>
          <p:spPr>
            <a:xfrm>
              <a:off x="12731939" y="6056632"/>
              <a:ext cx="984062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04</a:t>
              </a:r>
            </a:p>
          </p:txBody>
        </p:sp>
        <p:sp>
          <p:nvSpPr>
            <p:cNvPr id="22" name="TextBox 18">
              <a:extLst>
                <a:ext uri="{FF2B5EF4-FFF2-40B4-BE49-F238E27FC236}">
                  <a16:creationId xmlns:a16="http://schemas.microsoft.com/office/drawing/2014/main" id="{7452F151-309F-6F16-80B2-ED28870161A1}"/>
                </a:ext>
              </a:extLst>
            </p:cNvPr>
            <p:cNvSpPr txBox="1"/>
            <p:nvPr/>
          </p:nvSpPr>
          <p:spPr>
            <a:xfrm>
              <a:off x="13621086" y="6037552"/>
              <a:ext cx="2195942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주택 유형</a:t>
              </a:r>
              <a:endParaRPr lang="en-US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23" name="TextBox 5">
              <a:extLst>
                <a:ext uri="{FF2B5EF4-FFF2-40B4-BE49-F238E27FC236}">
                  <a16:creationId xmlns:a16="http://schemas.microsoft.com/office/drawing/2014/main" id="{F236C4BC-D5A7-C569-F26C-51E291840049}"/>
                </a:ext>
              </a:extLst>
            </p:cNvPr>
            <p:cNvSpPr txBox="1"/>
            <p:nvPr/>
          </p:nvSpPr>
          <p:spPr>
            <a:xfrm>
              <a:off x="13610399" y="5105856"/>
              <a:ext cx="4068002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소득과 저축 수준</a:t>
              </a:r>
              <a:endParaRPr lang="en-US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54F50A99-CD96-2102-46CF-018076F88BAF}"/>
                </a:ext>
              </a:extLst>
            </p:cNvPr>
            <p:cNvSpPr txBox="1"/>
            <p:nvPr/>
          </p:nvSpPr>
          <p:spPr>
            <a:xfrm>
              <a:off x="13610398" y="7005061"/>
              <a:ext cx="5058603" cy="89178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32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Inter Bold"/>
                  <a:sym typeface="Inter Bold"/>
                </a:rPr>
                <a:t>금액 </a:t>
              </a:r>
              <a:r>
                <a:rPr lang="en-US" altLang="ko-KR" sz="32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Inter Bold"/>
                  <a:sym typeface="Inter Bold"/>
                </a:rPr>
                <a:t>/</a:t>
              </a:r>
              <a:r>
                <a:rPr lang="ko-KR" altLang="en-US" sz="32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Inter Bold"/>
                  <a:sym typeface="Inter Bold"/>
                </a:rPr>
                <a:t> 기간 비율</a:t>
              </a:r>
              <a:endParaRPr lang="en-US" altLang="ko-KR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25" name="TextBox 15">
              <a:extLst>
                <a:ext uri="{FF2B5EF4-FFF2-40B4-BE49-F238E27FC236}">
                  <a16:creationId xmlns:a16="http://schemas.microsoft.com/office/drawing/2014/main" id="{047A0C17-9417-B50F-F8B7-5A2601FFB9B4}"/>
                </a:ext>
              </a:extLst>
            </p:cNvPr>
            <p:cNvSpPr txBox="1"/>
            <p:nvPr/>
          </p:nvSpPr>
          <p:spPr>
            <a:xfrm>
              <a:off x="12696769" y="7024164"/>
              <a:ext cx="984061" cy="89178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altLang="ko-KR" sz="32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Inter"/>
                  <a:sym typeface="Inter"/>
                </a:rPr>
                <a:t>05</a:t>
              </a:r>
            </a:p>
          </p:txBody>
        </p:sp>
        <p:sp>
          <p:nvSpPr>
            <p:cNvPr id="26" name="AutoShape 12">
              <a:extLst>
                <a:ext uri="{FF2B5EF4-FFF2-40B4-BE49-F238E27FC236}">
                  <a16:creationId xmlns:a16="http://schemas.microsoft.com/office/drawing/2014/main" id="{FBC2CA2A-EB5B-BEBC-A931-D5D9875EAACB}"/>
                </a:ext>
              </a:extLst>
            </p:cNvPr>
            <p:cNvSpPr/>
            <p:nvPr/>
          </p:nvSpPr>
          <p:spPr>
            <a:xfrm flipV="1">
              <a:off x="12618720" y="9005836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9A2AE46E-5E7D-36FD-7F2E-AB46D9264DB3}"/>
                </a:ext>
              </a:extLst>
            </p:cNvPr>
            <p:cNvSpPr txBox="1"/>
            <p:nvPr/>
          </p:nvSpPr>
          <p:spPr>
            <a:xfrm>
              <a:off x="13621086" y="7926477"/>
              <a:ext cx="3612063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대출 목적</a:t>
              </a:r>
              <a:endParaRPr lang="en-US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28" name="TextBox 15">
              <a:extLst>
                <a:ext uri="{FF2B5EF4-FFF2-40B4-BE49-F238E27FC236}">
                  <a16:creationId xmlns:a16="http://schemas.microsoft.com/office/drawing/2014/main" id="{656255AC-9F0B-A8F0-1762-09946BE6C2C3}"/>
                </a:ext>
              </a:extLst>
            </p:cNvPr>
            <p:cNvSpPr txBox="1"/>
            <p:nvPr/>
          </p:nvSpPr>
          <p:spPr>
            <a:xfrm>
              <a:off x="12731938" y="7929699"/>
              <a:ext cx="984061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06</a:t>
              </a:r>
            </a:p>
          </p:txBody>
        </p:sp>
        <p:sp>
          <p:nvSpPr>
            <p:cNvPr id="30" name="AutoShape 9">
              <a:extLst>
                <a:ext uri="{FF2B5EF4-FFF2-40B4-BE49-F238E27FC236}">
                  <a16:creationId xmlns:a16="http://schemas.microsoft.com/office/drawing/2014/main" id="{C6762B91-D882-F549-1B36-BC1D4CBB8424}"/>
                </a:ext>
              </a:extLst>
            </p:cNvPr>
            <p:cNvSpPr/>
            <p:nvPr/>
          </p:nvSpPr>
          <p:spPr>
            <a:xfrm flipV="1">
              <a:off x="12649200" y="6134100"/>
              <a:ext cx="525780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9113251A-EE19-36B3-6AB3-8C9D685D6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42102"/>
            <a:ext cx="7632091" cy="3365335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17574C7D-33A0-8ACE-EBEA-458410F364CC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43" name="Group 2">
              <a:extLst>
                <a:ext uri="{FF2B5EF4-FFF2-40B4-BE49-F238E27FC236}">
                  <a16:creationId xmlns:a16="http://schemas.microsoft.com/office/drawing/2014/main" id="{6A5450C6-2505-AD69-6A2B-F900EA4B3AF9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49" name="Freeform 3">
                <a:extLst>
                  <a:ext uri="{FF2B5EF4-FFF2-40B4-BE49-F238E27FC236}">
                    <a16:creationId xmlns:a16="http://schemas.microsoft.com/office/drawing/2014/main" id="{77BF4AFF-76F8-4F95-94B2-2F6592A239E8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50" name="TextBox 4">
                <a:extLst>
                  <a:ext uri="{FF2B5EF4-FFF2-40B4-BE49-F238E27FC236}">
                    <a16:creationId xmlns:a16="http://schemas.microsoft.com/office/drawing/2014/main" id="{809EAC56-85EB-321B-6A36-0372E9FBF58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44" name="AutoShape 8">
              <a:extLst>
                <a:ext uri="{FF2B5EF4-FFF2-40B4-BE49-F238E27FC236}">
                  <a16:creationId xmlns:a16="http://schemas.microsoft.com/office/drawing/2014/main" id="{66BD4CC3-FF31-08C9-486E-E091A50A4912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029428-7EA0-18D3-D65A-C1CD125FAA73}"/>
                </a:ext>
              </a:extLst>
            </p:cNvPr>
            <p:cNvSpPr txBox="1"/>
            <p:nvPr/>
          </p:nvSpPr>
          <p:spPr>
            <a:xfrm>
              <a:off x="514240" y="227270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가설 검증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95B25A79-01CE-1213-CE74-D5F298B7CB65}"/>
                </a:ext>
              </a:extLst>
            </p:cNvPr>
            <p:cNvGrpSpPr/>
            <p:nvPr/>
          </p:nvGrpSpPr>
          <p:grpSpPr>
            <a:xfrm>
              <a:off x="1911182" y="260219"/>
              <a:ext cx="8349023" cy="215444"/>
              <a:chOff x="1220653" y="2091948"/>
              <a:chExt cx="13050434" cy="484748"/>
            </a:xfrm>
          </p:grpSpPr>
          <p:sp>
            <p:nvSpPr>
              <p:cNvPr id="47" name="TextBox 8">
                <a:extLst>
                  <a:ext uri="{FF2B5EF4-FFF2-40B4-BE49-F238E27FC236}">
                    <a16:creationId xmlns:a16="http://schemas.microsoft.com/office/drawing/2014/main" id="{DDF65EEF-3F38-1D66-7849-09A82B692173}"/>
                  </a:ext>
                </a:extLst>
              </p:cNvPr>
              <p:cNvSpPr txBox="1"/>
              <p:nvPr/>
            </p:nvSpPr>
            <p:spPr>
              <a:xfrm>
                <a:off x="1829565" y="2091948"/>
                <a:ext cx="12441522" cy="48474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5.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대출금액 대비 상환기간이 짧을수록 상환 능력이 뛰어나 신용등급이 높을 것이다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.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(</a:t>
                </a:r>
                <a:r>
                  <a:rPr lang="en-US" altLang="ko-KR" sz="1400" b="1" dirty="0" err="1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Credit_ratio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)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48" name="Freeform 2">
                <a:extLst>
                  <a:ext uri="{FF2B5EF4-FFF2-40B4-BE49-F238E27FC236}">
                    <a16:creationId xmlns:a16="http://schemas.microsoft.com/office/drawing/2014/main" id="{E733AB1A-F652-AD20-35BD-09D1830E32A6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0898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79943-1184-0101-DEA4-842B1D473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7EC6670-CE6C-7C65-DE1C-CEA4EE9E646F}"/>
              </a:ext>
            </a:extLst>
          </p:cNvPr>
          <p:cNvGrpSpPr/>
          <p:nvPr/>
        </p:nvGrpSpPr>
        <p:grpSpPr>
          <a:xfrm>
            <a:off x="8412481" y="1663528"/>
            <a:ext cx="4643121" cy="4443599"/>
            <a:chOff x="12618720" y="3128334"/>
            <a:chExt cx="6964681" cy="6665398"/>
          </a:xfrm>
        </p:grpSpPr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4D6EFD57-6CF1-121E-725C-76CC4D63DA46}"/>
                </a:ext>
              </a:extLst>
            </p:cNvPr>
            <p:cNvSpPr txBox="1"/>
            <p:nvPr/>
          </p:nvSpPr>
          <p:spPr>
            <a:xfrm>
              <a:off x="13610399" y="3128334"/>
              <a:ext cx="2195940" cy="827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나이</a:t>
              </a:r>
              <a:endParaRPr lang="en-US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8D762B88-AE6D-F799-E2FB-FC10101DA7F6}"/>
                </a:ext>
              </a:extLst>
            </p:cNvPr>
            <p:cNvSpPr txBox="1"/>
            <p:nvPr/>
          </p:nvSpPr>
          <p:spPr>
            <a:xfrm>
              <a:off x="13610399" y="4089933"/>
              <a:ext cx="3161432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직업 안정성</a:t>
              </a:r>
              <a:endParaRPr lang="en-US" altLang="ko-KR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1A0B4CAC-2E26-AF4F-8785-91E7236A5FBE}"/>
                </a:ext>
              </a:extLst>
            </p:cNvPr>
            <p:cNvSpPr txBox="1"/>
            <p:nvPr/>
          </p:nvSpPr>
          <p:spPr>
            <a:xfrm>
              <a:off x="12731936" y="3142726"/>
              <a:ext cx="984065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01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8CA064C2-4AD4-ACD9-A1BA-BC3B6EA35822}"/>
                </a:ext>
              </a:extLst>
            </p:cNvPr>
            <p:cNvSpPr txBox="1"/>
            <p:nvPr/>
          </p:nvSpPr>
          <p:spPr>
            <a:xfrm>
              <a:off x="12731936" y="4104325"/>
              <a:ext cx="984060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altLang="ko-KR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02</a:t>
              </a:r>
              <a:endParaRPr lang="en-US" sz="2000" dirty="0">
                <a:latin typeface="NanumSquareOTF" panose="020B0600000101010101" pitchFamily="34" charset="-127"/>
                <a:ea typeface="NanumSquareOTF" panose="020B0600000101010101" pitchFamily="34" charset="-127"/>
                <a:cs typeface="Inter"/>
                <a:sym typeface="Inter"/>
              </a:endParaRPr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FEF63118-CCE1-69D1-E7D2-9B4BF185D9E2}"/>
                </a:ext>
              </a:extLst>
            </p:cNvPr>
            <p:cNvSpPr/>
            <p:nvPr/>
          </p:nvSpPr>
          <p:spPr>
            <a:xfrm flipV="1">
              <a:off x="12675870" y="4218734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994EC231-9BA6-3398-19C2-451AD464E06E}"/>
                </a:ext>
              </a:extLst>
            </p:cNvPr>
            <p:cNvSpPr/>
            <p:nvPr/>
          </p:nvSpPr>
          <p:spPr>
            <a:xfrm flipV="1">
              <a:off x="12618720" y="5180333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17" name="AutoShape 11">
              <a:extLst>
                <a:ext uri="{FF2B5EF4-FFF2-40B4-BE49-F238E27FC236}">
                  <a16:creationId xmlns:a16="http://schemas.microsoft.com/office/drawing/2014/main" id="{DDD4B67D-60F0-C188-64A2-DF2BD6129043}"/>
                </a:ext>
              </a:extLst>
            </p:cNvPr>
            <p:cNvSpPr/>
            <p:nvPr/>
          </p:nvSpPr>
          <p:spPr>
            <a:xfrm flipV="1">
              <a:off x="12618720" y="7103532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18" name="AutoShape 12">
              <a:extLst>
                <a:ext uri="{FF2B5EF4-FFF2-40B4-BE49-F238E27FC236}">
                  <a16:creationId xmlns:a16="http://schemas.microsoft.com/office/drawing/2014/main" id="{C6035152-1933-7EC4-0409-C201F956A546}"/>
                </a:ext>
              </a:extLst>
            </p:cNvPr>
            <p:cNvSpPr/>
            <p:nvPr/>
          </p:nvSpPr>
          <p:spPr>
            <a:xfrm flipV="1">
              <a:off x="12618720" y="8065132"/>
              <a:ext cx="528828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060D66-5E1D-4DA2-827E-E34268729512}"/>
                </a:ext>
              </a:extLst>
            </p:cNvPr>
            <p:cNvSpPr txBox="1"/>
            <p:nvPr/>
          </p:nvSpPr>
          <p:spPr>
            <a:xfrm>
              <a:off x="12731937" y="5065924"/>
              <a:ext cx="984065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03</a:t>
              </a:r>
            </a:p>
          </p:txBody>
        </p:sp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29C4C9B3-9CE9-553A-34E0-5278F686E757}"/>
                </a:ext>
              </a:extLst>
            </p:cNvPr>
            <p:cNvSpPr txBox="1"/>
            <p:nvPr/>
          </p:nvSpPr>
          <p:spPr>
            <a:xfrm>
              <a:off x="12731939" y="6056632"/>
              <a:ext cx="984062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04</a:t>
              </a:r>
            </a:p>
          </p:txBody>
        </p:sp>
        <p:sp>
          <p:nvSpPr>
            <p:cNvPr id="23" name="TextBox 18">
              <a:extLst>
                <a:ext uri="{FF2B5EF4-FFF2-40B4-BE49-F238E27FC236}">
                  <a16:creationId xmlns:a16="http://schemas.microsoft.com/office/drawing/2014/main" id="{0CF6DF46-6157-7FD1-A0C2-DA6CFDCBBB7B}"/>
                </a:ext>
              </a:extLst>
            </p:cNvPr>
            <p:cNvSpPr txBox="1"/>
            <p:nvPr/>
          </p:nvSpPr>
          <p:spPr>
            <a:xfrm>
              <a:off x="13621086" y="6037552"/>
              <a:ext cx="2195942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주택 유형</a:t>
              </a:r>
              <a:endParaRPr lang="en-US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6570856F-8434-3B82-825E-AF9640799DC2}"/>
                </a:ext>
              </a:extLst>
            </p:cNvPr>
            <p:cNvSpPr txBox="1"/>
            <p:nvPr/>
          </p:nvSpPr>
          <p:spPr>
            <a:xfrm>
              <a:off x="13610399" y="5105856"/>
              <a:ext cx="5973002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소득과 저축 수준</a:t>
              </a:r>
              <a:endParaRPr lang="en-US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4BC041EB-C3DA-7587-B790-A953EF4673CF}"/>
                </a:ext>
              </a:extLst>
            </p:cNvPr>
            <p:cNvSpPr txBox="1"/>
            <p:nvPr/>
          </p:nvSpPr>
          <p:spPr>
            <a:xfrm>
              <a:off x="13610398" y="7005061"/>
              <a:ext cx="4760340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rPr>
                <a:t>대출 금액 대비 상환기간</a:t>
              </a:r>
              <a:endParaRPr lang="en-US" altLang="ko-KR" sz="2000" dirty="0">
                <a:solidFill>
                  <a:srgbClr val="3D3D3D">
                    <a:alpha val="50000"/>
                  </a:srgb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26" name="TextBox 15">
              <a:extLst>
                <a:ext uri="{FF2B5EF4-FFF2-40B4-BE49-F238E27FC236}">
                  <a16:creationId xmlns:a16="http://schemas.microsoft.com/office/drawing/2014/main" id="{8A415C6F-5968-8838-B889-F47EBACA2C2D}"/>
                </a:ext>
              </a:extLst>
            </p:cNvPr>
            <p:cNvSpPr txBox="1"/>
            <p:nvPr/>
          </p:nvSpPr>
          <p:spPr>
            <a:xfrm>
              <a:off x="12731938" y="6988995"/>
              <a:ext cx="984061" cy="8279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altLang="ko-KR" sz="2000" dirty="0">
                  <a:solidFill>
                    <a:srgbClr val="3D3D3D">
                      <a:alpha val="50000"/>
                    </a:srgb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"/>
                  <a:sym typeface="Inter"/>
                </a:rPr>
                <a:t>05</a:t>
              </a:r>
            </a:p>
          </p:txBody>
        </p:sp>
        <p:sp>
          <p:nvSpPr>
            <p:cNvPr id="27" name="AutoShape 12">
              <a:extLst>
                <a:ext uri="{FF2B5EF4-FFF2-40B4-BE49-F238E27FC236}">
                  <a16:creationId xmlns:a16="http://schemas.microsoft.com/office/drawing/2014/main" id="{8F341CD5-1D29-6459-F2D3-54E2810519FF}"/>
                </a:ext>
              </a:extLst>
            </p:cNvPr>
            <p:cNvSpPr/>
            <p:nvPr/>
          </p:nvSpPr>
          <p:spPr>
            <a:xfrm flipV="1">
              <a:off x="12618720" y="9005836"/>
              <a:ext cx="5288280" cy="0"/>
            </a:xfrm>
            <a:prstGeom prst="line">
              <a:avLst/>
            </a:prstGeom>
            <a:ln w="9525" cap="flat">
              <a:solidFill>
                <a:srgbClr val="3D3D3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8" name="TextBox 5">
              <a:extLst>
                <a:ext uri="{FF2B5EF4-FFF2-40B4-BE49-F238E27FC236}">
                  <a16:creationId xmlns:a16="http://schemas.microsoft.com/office/drawing/2014/main" id="{529AA35B-329E-B0F4-F55A-99BE3567AD6D}"/>
                </a:ext>
              </a:extLst>
            </p:cNvPr>
            <p:cNvSpPr txBox="1"/>
            <p:nvPr/>
          </p:nvSpPr>
          <p:spPr>
            <a:xfrm>
              <a:off x="13621086" y="8004012"/>
              <a:ext cx="4285914" cy="17897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32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Inter Bold"/>
                  <a:sym typeface="Inter Bold"/>
                </a:rPr>
                <a:t>대출 목적</a:t>
              </a:r>
              <a:endParaRPr lang="en-US" altLang="ko-KR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Inter Bold"/>
                <a:sym typeface="Inter Bold"/>
              </a:endParaRPr>
            </a:p>
            <a:p>
              <a:pPr>
                <a:lnSpc>
                  <a:spcPts val="5000"/>
                </a:lnSpc>
              </a:pPr>
              <a:endPara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Inter Bold"/>
                <a:sym typeface="Inter Bold"/>
              </a:endParaRPr>
            </a:p>
          </p:txBody>
        </p:sp>
        <p:sp>
          <p:nvSpPr>
            <p:cNvPr id="30" name="TextBox 15">
              <a:extLst>
                <a:ext uri="{FF2B5EF4-FFF2-40B4-BE49-F238E27FC236}">
                  <a16:creationId xmlns:a16="http://schemas.microsoft.com/office/drawing/2014/main" id="{BCCDFAC0-7E6A-BE26-B14E-D6D48ED589FD}"/>
                </a:ext>
              </a:extLst>
            </p:cNvPr>
            <p:cNvSpPr txBox="1"/>
            <p:nvPr/>
          </p:nvSpPr>
          <p:spPr>
            <a:xfrm>
              <a:off x="12731938" y="8007234"/>
              <a:ext cx="984061" cy="8989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en-US" altLang="ko-KR" sz="32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Inter"/>
                  <a:sym typeface="Inter"/>
                </a:rPr>
                <a:t>06</a:t>
              </a:r>
            </a:p>
          </p:txBody>
        </p:sp>
        <p:sp>
          <p:nvSpPr>
            <p:cNvPr id="31" name="AutoShape 9">
              <a:extLst>
                <a:ext uri="{FF2B5EF4-FFF2-40B4-BE49-F238E27FC236}">
                  <a16:creationId xmlns:a16="http://schemas.microsoft.com/office/drawing/2014/main" id="{E4E369D0-8A99-D627-B972-E3FA3DE2D7A2}"/>
                </a:ext>
              </a:extLst>
            </p:cNvPr>
            <p:cNvSpPr/>
            <p:nvPr/>
          </p:nvSpPr>
          <p:spPr>
            <a:xfrm flipV="1">
              <a:off x="12649200" y="6134100"/>
              <a:ext cx="5257800" cy="0"/>
            </a:xfrm>
            <a:prstGeom prst="line">
              <a:avLst/>
            </a:prstGeom>
            <a:ln w="9525" cap="flat">
              <a:solidFill>
                <a:srgbClr val="3D3D3D">
                  <a:alpha val="50000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4292E7D-002A-4412-D30D-CE0A41091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93" y="1658324"/>
            <a:ext cx="7696921" cy="4482477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FE9DD395-6B14-D15C-5E74-0E824FB17B26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43" name="Group 2">
              <a:extLst>
                <a:ext uri="{FF2B5EF4-FFF2-40B4-BE49-F238E27FC236}">
                  <a16:creationId xmlns:a16="http://schemas.microsoft.com/office/drawing/2014/main" id="{5C4B573E-9012-72F0-7562-CA53FAA243AB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49" name="Freeform 3">
                <a:extLst>
                  <a:ext uri="{FF2B5EF4-FFF2-40B4-BE49-F238E27FC236}">
                    <a16:creationId xmlns:a16="http://schemas.microsoft.com/office/drawing/2014/main" id="{5CACBF64-2819-DBA0-2F23-AB042F12CD75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50" name="TextBox 4">
                <a:extLst>
                  <a:ext uri="{FF2B5EF4-FFF2-40B4-BE49-F238E27FC236}">
                    <a16:creationId xmlns:a16="http://schemas.microsoft.com/office/drawing/2014/main" id="{141C76C7-DBC5-707E-028B-D059BE9F97F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44" name="AutoShape 8">
              <a:extLst>
                <a:ext uri="{FF2B5EF4-FFF2-40B4-BE49-F238E27FC236}">
                  <a16:creationId xmlns:a16="http://schemas.microsoft.com/office/drawing/2014/main" id="{728DBCBF-B9CB-4C74-236A-797A81DA4F97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A4D3ED4-F125-A27B-8882-519EEF089CBB}"/>
                </a:ext>
              </a:extLst>
            </p:cNvPr>
            <p:cNvSpPr txBox="1"/>
            <p:nvPr/>
          </p:nvSpPr>
          <p:spPr>
            <a:xfrm>
              <a:off x="514240" y="227270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가설 검증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B127AC7-B930-92E2-2B2E-20A55B153A15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47" name="TextBox 8">
                <a:extLst>
                  <a:ext uri="{FF2B5EF4-FFF2-40B4-BE49-F238E27FC236}">
                    <a16:creationId xmlns:a16="http://schemas.microsoft.com/office/drawing/2014/main" id="{6DCD7FE0-3F3D-76E2-2018-B24CEB7B010D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333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6. </a:t>
                </a:r>
                <a:r>
                  <a:rPr lang="ko-KR" altLang="en-US" sz="1333" b="1" dirty="0" err="1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대축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목적이 유형자산일 경우에 신용등급이 더 높을 것이다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.</a:t>
                </a:r>
                <a:endParaRPr lang="en-US" sz="1333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48" name="Freeform 2">
                <a:extLst>
                  <a:ext uri="{FF2B5EF4-FFF2-40B4-BE49-F238E27FC236}">
                    <a16:creationId xmlns:a16="http://schemas.microsoft.com/office/drawing/2014/main" id="{42CA4C27-CF40-4906-5383-EE7279BAE513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7297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AFE18-6EB9-7CC1-422F-6C753F3B1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4559B635-C7D3-5AB4-3D66-07681C688037}"/>
              </a:ext>
            </a:extLst>
          </p:cNvPr>
          <p:cNvSpPr/>
          <p:nvPr/>
        </p:nvSpPr>
        <p:spPr>
          <a:xfrm>
            <a:off x="3270739" y="3213047"/>
            <a:ext cx="2790092" cy="246184"/>
          </a:xfrm>
          <a:prstGeom prst="rect">
            <a:avLst/>
          </a:prstGeom>
          <a:solidFill>
            <a:srgbClr val="00FA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96CBC0C-C3E6-9CB5-60EA-3D2DB8356FBA}"/>
              </a:ext>
            </a:extLst>
          </p:cNvPr>
          <p:cNvSpPr/>
          <p:nvPr/>
        </p:nvSpPr>
        <p:spPr>
          <a:xfrm>
            <a:off x="2895601" y="1887416"/>
            <a:ext cx="3610708" cy="246184"/>
          </a:xfrm>
          <a:prstGeom prst="rect">
            <a:avLst/>
          </a:prstGeom>
          <a:solidFill>
            <a:srgbClr val="00FA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D825004-B1D1-7718-0B2E-B4DC061C18DB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4386D68F-C1A9-CE5A-334D-07B10258A60B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25" name="Freeform 3">
                <a:extLst>
                  <a:ext uri="{FF2B5EF4-FFF2-40B4-BE49-F238E27FC236}">
                    <a16:creationId xmlns:a16="http://schemas.microsoft.com/office/drawing/2014/main" id="{E6466393-A43E-BB2B-9262-FF56802EA0A8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26" name="TextBox 4">
                <a:extLst>
                  <a:ext uri="{FF2B5EF4-FFF2-40B4-BE49-F238E27FC236}">
                    <a16:creationId xmlns:a16="http://schemas.microsoft.com/office/drawing/2014/main" id="{7DE537D5-6351-9237-534A-BBDEEF59E1A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18" name="AutoShape 8">
              <a:extLst>
                <a:ext uri="{FF2B5EF4-FFF2-40B4-BE49-F238E27FC236}">
                  <a16:creationId xmlns:a16="http://schemas.microsoft.com/office/drawing/2014/main" id="{BD553316-DA58-F4E4-BB87-B2A56598C749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2EB4CA-DCB5-A3BA-8594-18CF432462ED}"/>
                </a:ext>
              </a:extLst>
            </p:cNvPr>
            <p:cNvSpPr txBox="1"/>
            <p:nvPr/>
          </p:nvSpPr>
          <p:spPr>
            <a:xfrm>
              <a:off x="285810" y="227270"/>
              <a:ext cx="12378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데이터 분석 결론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95AD64D-DC75-C7D9-E332-291E8DB957EB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23" name="TextBox 8">
                <a:extLst>
                  <a:ext uri="{FF2B5EF4-FFF2-40B4-BE49-F238E27FC236}">
                    <a16:creationId xmlns:a16="http://schemas.microsoft.com/office/drawing/2014/main" id="{1718F4C8-4BFB-8AC1-C4C6-43444BF9FF8F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333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데이터 </a:t>
                </a:r>
                <a:r>
                  <a:rPr lang="ko-KR" altLang="en-US" sz="1333" b="1" dirty="0" err="1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전처리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,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EDA 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및 분석에 대한 결론 및 진행방향 설정</a:t>
                </a:r>
                <a:endParaRPr lang="en-US" sz="1333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24" name="Freeform 2">
                <a:extLst>
                  <a:ext uri="{FF2B5EF4-FFF2-40B4-BE49-F238E27FC236}">
                    <a16:creationId xmlns:a16="http://schemas.microsoft.com/office/drawing/2014/main" id="{1536E16C-A1A1-DD5A-0B93-183E86F98BC3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37E805-1341-55A0-7EC8-D3BB616C3714}"/>
              </a:ext>
            </a:extLst>
          </p:cNvPr>
          <p:cNvSpPr/>
          <p:nvPr/>
        </p:nvSpPr>
        <p:spPr>
          <a:xfrm>
            <a:off x="5498124" y="2532647"/>
            <a:ext cx="1137138" cy="246184"/>
          </a:xfrm>
          <a:prstGeom prst="rect">
            <a:avLst/>
          </a:prstGeom>
          <a:solidFill>
            <a:srgbClr val="00FA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B576788F-EF76-3480-477B-F11DE914947A}"/>
              </a:ext>
            </a:extLst>
          </p:cNvPr>
          <p:cNvSpPr txBox="1"/>
          <p:nvPr/>
        </p:nvSpPr>
        <p:spPr>
          <a:xfrm>
            <a:off x="1809427" y="1365277"/>
            <a:ext cx="8647557" cy="4779642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304815" indent="-304815">
              <a:lnSpc>
                <a:spcPct val="165000"/>
              </a:lnSpc>
              <a:buFont typeface="+mj-lt"/>
              <a:buAutoNum type="arabicPeriod"/>
            </a:pPr>
            <a:r>
              <a:rPr lang="ko-KR" alt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결측치가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 많은 데이터라 할지라도 도메인상 중요한 데이터에 해당된다면 컬럼을 삭제하는 방법보다  </a:t>
            </a:r>
            <a:r>
              <a:rPr lang="ko-KR" alt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결측치를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정밀하게 대체하는 방법을 우선적으로 시도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해볼 필요가 있음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.</a:t>
            </a:r>
            <a:endParaRPr lang="en-US" altLang="ko-KR" sz="1050" dirty="0">
              <a:latin typeface="NanumSquareOTF" panose="020B0600000101010101" pitchFamily="34" charset="-127"/>
              <a:ea typeface="NanumSquareOTF" panose="020B0600000101010101" pitchFamily="34" charset="-127"/>
              <a:cs typeface="RoxboroughCF Bold"/>
              <a:sym typeface="RoxboroughCF Bold"/>
            </a:endParaRPr>
          </a:p>
          <a:p>
            <a:pPr marL="304815" indent="-304815">
              <a:lnSpc>
                <a:spcPct val="165000"/>
              </a:lnSpc>
              <a:buFont typeface="+mj-lt"/>
              <a:buAutoNum type="arabicPeriod"/>
            </a:pPr>
            <a:endParaRPr lang="en-US" altLang="ko-KR" sz="1000" dirty="0">
              <a:latin typeface="NanumSquareOTF" panose="020B0600000101010101" pitchFamily="34" charset="-127"/>
              <a:ea typeface="NanumSquareOTF" panose="020B0600000101010101" pitchFamily="34" charset="-127"/>
              <a:cs typeface="RoxboroughCF Bold"/>
              <a:sym typeface="RoxboroughCF Bold"/>
            </a:endParaRPr>
          </a:p>
          <a:p>
            <a:pPr marL="304815" indent="-304815">
              <a:lnSpc>
                <a:spcPct val="165000"/>
              </a:lnSpc>
              <a:buFont typeface="+mj-lt"/>
              <a:buAutoNum type="arabicPeriod"/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이상치는 존재했지만 크게 문제되지 않아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데이터를 보존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함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.</a:t>
            </a:r>
          </a:p>
          <a:p>
            <a:pPr marL="304815" indent="-304815">
              <a:lnSpc>
                <a:spcPct val="165000"/>
              </a:lnSpc>
              <a:buFont typeface="+mj-lt"/>
              <a:buAutoNum type="arabicPeriod"/>
            </a:pPr>
            <a:endParaRPr lang="en-US" altLang="ko-KR" sz="1000" dirty="0">
              <a:latin typeface="NanumSquareOTF" panose="020B0600000101010101" pitchFamily="34" charset="-127"/>
              <a:ea typeface="NanumSquareOTF" panose="020B0600000101010101" pitchFamily="34" charset="-127"/>
              <a:cs typeface="RoxboroughCF Bold"/>
              <a:sym typeface="RoxboroughCF Bold"/>
            </a:endParaRPr>
          </a:p>
          <a:p>
            <a:pPr marL="304815" indent="-304815">
              <a:lnSpc>
                <a:spcPct val="165000"/>
              </a:lnSpc>
              <a:buFont typeface="+mj-lt"/>
              <a:buAutoNum type="arabicPeriod"/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데이터들 간의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상관관계는 전반적으로 낮게 파악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됨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.</a:t>
            </a:r>
          </a:p>
          <a:p>
            <a:pPr marL="304815" indent="-304815">
              <a:lnSpc>
                <a:spcPct val="165000"/>
              </a:lnSpc>
              <a:buFont typeface="+mj-lt"/>
              <a:buAutoNum type="arabicPeriod"/>
            </a:pPr>
            <a:endParaRPr lang="en-US" altLang="ko-KR" sz="1000" dirty="0">
              <a:latin typeface="NanumSquareOTF" panose="020B0600000101010101" pitchFamily="34" charset="-127"/>
              <a:ea typeface="NanumSquareOTF" panose="020B0600000101010101" pitchFamily="34" charset="-127"/>
              <a:cs typeface="RoxboroughCF Bold"/>
              <a:sym typeface="RoxboroughCF Bold"/>
            </a:endParaRPr>
          </a:p>
          <a:p>
            <a:pPr marL="304815" indent="-304815">
              <a:lnSpc>
                <a:spcPct val="165000"/>
              </a:lnSpc>
              <a:buFont typeface="+mj-lt"/>
              <a:buAutoNum type="arabicPeriod"/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분석 결과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,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 가설로 삼았던 항목들 중 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‘Housing, Saving accounts, Checking accounts, Purpose’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  네 항목은 개인의 신용위험도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(Risk)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와 관련이 있어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가설이 옳고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,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 따라서 개인 신용등급 모델링 시       </a:t>
            </a:r>
            <a:r>
              <a:rPr lang="ko-KR" altLang="en-US" sz="1600" dirty="0">
                <a:highlight>
                  <a:srgbClr val="FFFF00"/>
                </a:highlight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가중치를 더 부여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하는 방식을 선택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.</a:t>
            </a:r>
          </a:p>
          <a:p>
            <a:pPr marL="304815" indent="-304815">
              <a:lnSpc>
                <a:spcPct val="165000"/>
              </a:lnSpc>
              <a:buFont typeface="+mj-lt"/>
              <a:buAutoNum type="arabicPeriod"/>
            </a:pPr>
            <a:endParaRPr lang="en-US" altLang="ko-KR" sz="1000" dirty="0">
              <a:latin typeface="NanumSquareOTF" panose="020B0600000101010101" pitchFamily="34" charset="-127"/>
              <a:ea typeface="NanumSquareOTF" panose="020B0600000101010101" pitchFamily="34" charset="-127"/>
              <a:cs typeface="RoxboroughCF Bold"/>
              <a:sym typeface="RoxboroughCF Bold"/>
            </a:endParaRPr>
          </a:p>
          <a:p>
            <a:pPr marL="304815" indent="-304815">
              <a:lnSpc>
                <a:spcPct val="165000"/>
              </a:lnSpc>
              <a:buFont typeface="+mj-lt"/>
              <a:buAutoNum type="arabicPeriod"/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반면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,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 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‘Age, Job, </a:t>
            </a:r>
            <a:r>
              <a:rPr lang="en-US" altLang="ko-KR" sz="16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Credit_ratio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’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 세 항목은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RoxboroughCF Bold"/>
                <a:sym typeface="RoxboroughCF Bold"/>
              </a:rPr>
              <a:t>가설이 틀렸음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을 확인했고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,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 따라서 개인 신용등급 모델링 시 가중치를  </a:t>
            </a:r>
            <a:r>
              <a:rPr lang="ko-KR" altLang="en-US" sz="1600" dirty="0">
                <a:highlight>
                  <a:srgbClr val="FFFF00"/>
                </a:highlight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덜 부여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하는 방식을 선택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827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3F28A-FB0F-3151-04EC-A8FB41890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47455CC-2DE1-2D4F-A9B8-5794C7D1B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9" y="1212597"/>
            <a:ext cx="7830768" cy="50019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0C2DB46-061D-3866-F243-53BDBCC7101F}"/>
              </a:ext>
            </a:extLst>
          </p:cNvPr>
          <p:cNvGrpSpPr/>
          <p:nvPr/>
        </p:nvGrpSpPr>
        <p:grpSpPr>
          <a:xfrm>
            <a:off x="9677667" y="2236497"/>
            <a:ext cx="2237155" cy="2954191"/>
            <a:chOff x="12725400" y="2409000"/>
            <a:chExt cx="3355732" cy="44312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그림 5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BF13BC5E-4504-3285-1AE4-C3A0DF789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5400" y="2409000"/>
              <a:ext cx="3355732" cy="443128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97DB7D-F198-554D-B1E7-669422ABC5CB}"/>
                </a:ext>
              </a:extLst>
            </p:cNvPr>
            <p:cNvSpPr txBox="1"/>
            <p:nvPr/>
          </p:nvSpPr>
          <p:spPr>
            <a:xfrm>
              <a:off x="12743374" y="4941399"/>
              <a:ext cx="827370" cy="415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good</a:t>
              </a:r>
              <a:endParaRPr kumimoji="1" lang="ko-KR" altLang="en-US" sz="1100" dirty="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034ECC-CB44-1AE9-D96D-8F7AA6D9D46D}"/>
                </a:ext>
              </a:extLst>
            </p:cNvPr>
            <p:cNvSpPr txBox="1"/>
            <p:nvPr/>
          </p:nvSpPr>
          <p:spPr>
            <a:xfrm>
              <a:off x="12750181" y="3019124"/>
              <a:ext cx="679123" cy="415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bad</a:t>
              </a:r>
              <a:endParaRPr kumimoji="1" lang="ko-KR" altLang="en-US" sz="1200" dirty="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5FE511-DC06-6762-E625-D15A5EB42C13}"/>
                </a:ext>
              </a:extLst>
            </p:cNvPr>
            <p:cNvSpPr txBox="1"/>
            <p:nvPr/>
          </p:nvSpPr>
          <p:spPr>
            <a:xfrm>
              <a:off x="15402009" y="2535555"/>
              <a:ext cx="523792" cy="415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(</a:t>
              </a:r>
              <a:r>
                <a:rPr kumimoji="1" lang="ko-KR" altLang="en-US" sz="9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행</a:t>
              </a:r>
              <a:r>
                <a:rPr kumimoji="1" lang="en-US" altLang="ko-KR" sz="12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)</a:t>
              </a:r>
              <a:endParaRPr kumimoji="1" lang="ko-KR" altLang="en-US" sz="1200" dirty="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19CB097E-F86D-5F02-FEC9-26E96154ED62}"/>
              </a:ext>
            </a:extLst>
          </p:cNvPr>
          <p:cNvSpPr txBox="1"/>
          <p:nvPr/>
        </p:nvSpPr>
        <p:spPr>
          <a:xfrm>
            <a:off x="5071958" y="1343801"/>
            <a:ext cx="2946400" cy="3846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고객별 점수를 계산하기 위한 코드 작성</a:t>
            </a:r>
            <a:endParaRPr lang="en-US" altLang="ko-KR" sz="1400" dirty="0">
              <a:solidFill>
                <a:srgbClr val="1F1F1F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  <a:p>
            <a:pPr lvl="0">
              <a:lnSpc>
                <a:spcPct val="150000"/>
              </a:lnSpc>
            </a:pPr>
            <a:endParaRPr lang="en-US" altLang="ko-KR" sz="1400" dirty="0">
              <a:solidFill>
                <a:srgbClr val="1F1F1F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1F1F1F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가설 검증 </a:t>
            </a:r>
            <a:r>
              <a:rPr lang="en-US" altLang="ko-KR" sz="1400" b="1" dirty="0">
                <a:solidFill>
                  <a:srgbClr val="1F1F1F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Good (</a:t>
            </a:r>
            <a:r>
              <a:rPr lang="ko-KR" altLang="en-US" sz="1400" b="1" dirty="0">
                <a:solidFill>
                  <a:srgbClr val="1F1F1F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점</a:t>
            </a:r>
            <a:r>
              <a:rPr lang="en-US" altLang="ko-KR" sz="1400" b="1" dirty="0">
                <a:solidFill>
                  <a:srgbClr val="1F1F1F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Saving accounts: x 10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Checking account</a:t>
            </a:r>
            <a:r>
              <a:rPr lang="en-US" altLang="ko-KR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:</a:t>
            </a:r>
            <a:r>
              <a:rPr lang="ko-KR" alt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</a:t>
            </a:r>
            <a:r>
              <a:rPr lang="en-US" altLang="ko-KR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x 10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Purpose</a:t>
            </a:r>
            <a:r>
              <a:rPr lang="en-US" altLang="ko-KR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:</a:t>
            </a:r>
            <a:r>
              <a:rPr lang="ko-KR" alt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</a:t>
            </a:r>
            <a:r>
              <a:rPr lang="en-US" altLang="ko-KR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0 or 10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Age</a:t>
            </a:r>
            <a:r>
              <a:rPr lang="en-US" altLang="ko-KR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:</a:t>
            </a:r>
            <a:r>
              <a:rPr lang="ko-KR" alt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</a:t>
            </a:r>
            <a:r>
              <a:rPr lang="en-US" altLang="ko-KR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5~20</a:t>
            </a:r>
            <a:endParaRPr lang="en-US" sz="1400" dirty="0">
              <a:solidFill>
                <a:srgbClr val="1F1F1F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  <a:p>
            <a:pPr lvl="0">
              <a:lnSpc>
                <a:spcPct val="150000"/>
              </a:lnSpc>
            </a:pPr>
            <a:endParaRPr lang="en-US" sz="1400" dirty="0">
              <a:solidFill>
                <a:srgbClr val="1F1F1F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1F1F1F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가설 검증 </a:t>
            </a:r>
            <a:r>
              <a:rPr lang="en-US" altLang="ko-KR" sz="1400" b="1" dirty="0">
                <a:solidFill>
                  <a:srgbClr val="1F1F1F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Bad (</a:t>
            </a:r>
            <a:r>
              <a:rPr lang="ko-KR" altLang="en-US" sz="1400" b="1" dirty="0">
                <a:solidFill>
                  <a:srgbClr val="1F1F1F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점</a:t>
            </a:r>
            <a:r>
              <a:rPr lang="en-US" altLang="ko-KR" sz="1400" b="1" dirty="0">
                <a:solidFill>
                  <a:srgbClr val="1F1F1F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Housing: x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Job: x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Credit_ratio</a:t>
            </a:r>
            <a:r>
              <a:rPr 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: / 100</a:t>
            </a: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8B165771-738A-9DB6-153E-1C8EE7E743EC}"/>
              </a:ext>
            </a:extLst>
          </p:cNvPr>
          <p:cNvSpPr/>
          <p:nvPr/>
        </p:nvSpPr>
        <p:spPr>
          <a:xfrm>
            <a:off x="8449542" y="3611992"/>
            <a:ext cx="914400" cy="203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8CF7AE-A352-50D8-A460-9D87399F0FC2}"/>
              </a:ext>
            </a:extLst>
          </p:cNvPr>
          <p:cNvSpPr txBox="1"/>
          <p:nvPr/>
        </p:nvSpPr>
        <p:spPr>
          <a:xfrm>
            <a:off x="9573258" y="1959498"/>
            <a:ext cx="24459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실행 결과 </a:t>
            </a:r>
            <a:r>
              <a:rPr lang="en-US" altLang="ko-KR" sz="12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Risk</a:t>
            </a:r>
            <a:r>
              <a:rPr lang="ko-KR" altLang="en-US" sz="12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별 신용등급 분포</a:t>
            </a:r>
            <a:endParaRPr lang="ko-KR" altLang="en-US" sz="12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760DE23-E8AC-D73E-5879-71876125036F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27" name="Group 2">
              <a:extLst>
                <a:ext uri="{FF2B5EF4-FFF2-40B4-BE49-F238E27FC236}">
                  <a16:creationId xmlns:a16="http://schemas.microsoft.com/office/drawing/2014/main" id="{CE6BD10B-CFDC-388B-247A-BDF155947473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34" name="Freeform 3">
                <a:extLst>
                  <a:ext uri="{FF2B5EF4-FFF2-40B4-BE49-F238E27FC236}">
                    <a16:creationId xmlns:a16="http://schemas.microsoft.com/office/drawing/2014/main" id="{06DE66FA-0C71-FFC8-FD91-2AC058236AE6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35" name="TextBox 4">
                <a:extLst>
                  <a:ext uri="{FF2B5EF4-FFF2-40B4-BE49-F238E27FC236}">
                    <a16:creationId xmlns:a16="http://schemas.microsoft.com/office/drawing/2014/main" id="{723726B4-BA51-F2CB-6E85-F7416A6430B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28" name="AutoShape 8">
              <a:extLst>
                <a:ext uri="{FF2B5EF4-FFF2-40B4-BE49-F238E27FC236}">
                  <a16:creationId xmlns:a16="http://schemas.microsoft.com/office/drawing/2014/main" id="{ACEA8912-3A48-F0A7-26B0-7DB9E548F580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8CC9D7-D851-2B0B-0D6C-BDCBDB021BBC}"/>
                </a:ext>
              </a:extLst>
            </p:cNvPr>
            <p:cNvSpPr txBox="1"/>
            <p:nvPr/>
          </p:nvSpPr>
          <p:spPr>
            <a:xfrm>
              <a:off x="305049" y="227270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신용등급 모델링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F86EC95-3B27-1761-30CB-BC5BA2387D83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32" name="TextBox 8">
                <a:extLst>
                  <a:ext uri="{FF2B5EF4-FFF2-40B4-BE49-F238E27FC236}">
                    <a16:creationId xmlns:a16="http://schemas.microsoft.com/office/drawing/2014/main" id="{DF2DF774-CE8D-7760-D4F4-4468D48267F3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400" b="1" dirty="0" err="1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기준별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점수화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33" name="Freeform 2">
                <a:extLst>
                  <a:ext uri="{FF2B5EF4-FFF2-40B4-BE49-F238E27FC236}">
                    <a16:creationId xmlns:a16="http://schemas.microsoft.com/office/drawing/2014/main" id="{CC7174A5-AE53-BD7F-FFA3-CCF3D73F7CCF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758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46F06-4F29-4245-9B5B-D31DFEE2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A97146A8-EEBC-4B68-32B8-5D03D2B13182}"/>
              </a:ext>
            </a:extLst>
          </p:cNvPr>
          <p:cNvGrpSpPr/>
          <p:nvPr/>
        </p:nvGrpSpPr>
        <p:grpSpPr>
          <a:xfrm>
            <a:off x="152399" y="705492"/>
            <a:ext cx="11891457" cy="5983816"/>
            <a:chOff x="558800" y="1677204"/>
            <a:chExt cx="11201504" cy="510459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E98103F-3251-2F7F-BBA1-C147BBB6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800" y="1677204"/>
              <a:ext cx="11201504" cy="510459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49B6D62-081A-9AC7-DFE6-4793316DBB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2400" y="2057400"/>
              <a:ext cx="2438226" cy="1559999"/>
            </a:xfrm>
            <a:prstGeom prst="straightConnector1">
              <a:avLst/>
            </a:prstGeom>
            <a:ln w="444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26F5A5C4-B506-957F-1CC6-CAE4B571E0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30800" y="2108200"/>
              <a:ext cx="2473809" cy="1270000"/>
            </a:xfrm>
            <a:prstGeom prst="straightConnector1">
              <a:avLst/>
            </a:prstGeom>
            <a:ln w="444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592DEB9-859D-F39E-06C5-D584702542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10205" y="5277398"/>
              <a:ext cx="1540049" cy="167692"/>
            </a:xfrm>
            <a:prstGeom prst="straightConnector1">
              <a:avLst/>
            </a:prstGeom>
            <a:ln w="444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CA9B6742-D670-DFC0-DB2B-D86D9E37FD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0199" y="5701949"/>
              <a:ext cx="811936" cy="381858"/>
            </a:xfrm>
            <a:prstGeom prst="straightConnector1">
              <a:avLst/>
            </a:prstGeom>
            <a:ln w="444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4FDD179-C0BC-31FD-B153-D328C608FC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5752" y="2978681"/>
              <a:ext cx="999448" cy="462218"/>
            </a:xfrm>
            <a:prstGeom prst="straightConnector1">
              <a:avLst/>
            </a:prstGeom>
            <a:ln w="444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6B891CB-CB45-E2F3-107C-A7984F0B14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3285" y="4933992"/>
              <a:ext cx="1548180" cy="1331416"/>
            </a:xfrm>
            <a:prstGeom prst="straightConnector1">
              <a:avLst/>
            </a:prstGeom>
            <a:ln w="444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F55B133-C894-B589-B2BF-6AB1921CB451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32" name="Group 2">
              <a:extLst>
                <a:ext uri="{FF2B5EF4-FFF2-40B4-BE49-F238E27FC236}">
                  <a16:creationId xmlns:a16="http://schemas.microsoft.com/office/drawing/2014/main" id="{39051C59-D29F-CF27-AEAC-3778B30BD7A4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43" name="Freeform 3">
                <a:extLst>
                  <a:ext uri="{FF2B5EF4-FFF2-40B4-BE49-F238E27FC236}">
                    <a16:creationId xmlns:a16="http://schemas.microsoft.com/office/drawing/2014/main" id="{EC63A713-49C7-1EB5-8718-B8A015069882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44" name="TextBox 4">
                <a:extLst>
                  <a:ext uri="{FF2B5EF4-FFF2-40B4-BE49-F238E27FC236}">
                    <a16:creationId xmlns:a16="http://schemas.microsoft.com/office/drawing/2014/main" id="{48EB8EFC-A756-21ED-A18C-C365C55905A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33" name="AutoShape 8">
              <a:extLst>
                <a:ext uri="{FF2B5EF4-FFF2-40B4-BE49-F238E27FC236}">
                  <a16:creationId xmlns:a16="http://schemas.microsoft.com/office/drawing/2014/main" id="{64B9A0A3-F96B-B203-1E5F-5BB1B43D7040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7D4942-AF26-DB79-0E92-A3DD8AC17E36}"/>
                </a:ext>
              </a:extLst>
            </p:cNvPr>
            <p:cNvSpPr txBox="1"/>
            <p:nvPr/>
          </p:nvSpPr>
          <p:spPr>
            <a:xfrm>
              <a:off x="305048" y="227270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신용등급 모델링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019D099-E4C8-72C4-2A54-A50C7E80594E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C3A1C47B-C781-B31D-1579-F9AC08726BF3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각 </a:t>
                </a:r>
                <a:r>
                  <a:rPr lang="ko-KR" altLang="en-US" sz="1400" b="1" dirty="0" err="1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컬럼별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신용등급 분포 시각화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42" name="Freeform 2">
                <a:extLst>
                  <a:ext uri="{FF2B5EF4-FFF2-40B4-BE49-F238E27FC236}">
                    <a16:creationId xmlns:a16="http://schemas.microsoft.com/office/drawing/2014/main" id="{928F2B2A-4FAF-76CC-8302-8A8364B6ACAB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587883-D815-4968-8B29-EC9F652B6775}"/>
              </a:ext>
            </a:extLst>
          </p:cNvPr>
          <p:cNvCxnSpPr>
            <a:cxnSpLocks/>
          </p:cNvCxnSpPr>
          <p:nvPr/>
        </p:nvCxnSpPr>
        <p:spPr>
          <a:xfrm>
            <a:off x="9919759" y="2218945"/>
            <a:ext cx="1260000" cy="407372"/>
          </a:xfrm>
          <a:prstGeom prst="line">
            <a:avLst/>
          </a:prstGeom>
          <a:ln w="444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8560A5D-502A-996F-1B40-2FBE85FBDE17}"/>
              </a:ext>
            </a:extLst>
          </p:cNvPr>
          <p:cNvCxnSpPr>
            <a:cxnSpLocks/>
          </p:cNvCxnSpPr>
          <p:nvPr/>
        </p:nvCxnSpPr>
        <p:spPr>
          <a:xfrm>
            <a:off x="10534763" y="5110170"/>
            <a:ext cx="748403" cy="895259"/>
          </a:xfrm>
          <a:prstGeom prst="line">
            <a:avLst/>
          </a:prstGeom>
          <a:ln w="444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466738B-907A-1FCA-7F95-B2A213877772}"/>
              </a:ext>
            </a:extLst>
          </p:cNvPr>
          <p:cNvCxnSpPr>
            <a:cxnSpLocks/>
          </p:cNvCxnSpPr>
          <p:nvPr/>
        </p:nvCxnSpPr>
        <p:spPr>
          <a:xfrm>
            <a:off x="2554435" y="4523232"/>
            <a:ext cx="1078539" cy="1236897"/>
          </a:xfrm>
          <a:prstGeom prst="line">
            <a:avLst/>
          </a:prstGeom>
          <a:ln w="444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009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AFE18-6EB9-7CC1-422F-6C753F3B1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C3F592E-9EA5-F965-05CB-AEF615E5A763}"/>
              </a:ext>
            </a:extLst>
          </p:cNvPr>
          <p:cNvSpPr txBox="1"/>
          <p:nvPr/>
        </p:nvSpPr>
        <p:spPr>
          <a:xfrm>
            <a:off x="305048" y="875769"/>
            <a:ext cx="267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210 디딤고딕"/>
              </a:rPr>
              <a:t>혼동행렬이란</a:t>
            </a:r>
            <a:r>
              <a:rPr lang="en-US" altLang="ko-KR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sym typeface="210 디딤고딕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136FCD-1584-5BC8-92C2-18399C13A436}"/>
              </a:ext>
            </a:extLst>
          </p:cNvPr>
          <p:cNvSpPr txBox="1"/>
          <p:nvPr/>
        </p:nvSpPr>
        <p:spPr>
          <a:xfrm>
            <a:off x="305047" y="1551066"/>
            <a:ext cx="5147485" cy="4816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실제 값과 모델이 예측한 값을 비교하여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		    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모델의 정확성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과 기타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성능 지표를 평가</a:t>
            </a:r>
            <a:endParaRPr lang="en-US" altLang="ko-KR" sz="16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요소</a:t>
            </a:r>
            <a:endParaRPr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TP: 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실제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True(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타입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)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을 </a:t>
            </a:r>
            <a:r>
              <a:rPr lang="en-US" altLang="ko-KR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True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로 예측한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case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endParaRPr lang="en-US" altLang="ko-KR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TN: 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실제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False</a:t>
            </a:r>
            <a:r>
              <a:rPr lang="ko-KR" altLang="en-US" sz="14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를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False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로 예측한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case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FN: 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실제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True</a:t>
            </a:r>
            <a:r>
              <a:rPr lang="ko-KR" altLang="en-US" sz="14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를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False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로 예측한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case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FP: 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실제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False</a:t>
            </a:r>
            <a:r>
              <a:rPr lang="ko-KR" altLang="en-US" sz="14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를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True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로 예측한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case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8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성능 측정 지표</a:t>
            </a:r>
            <a:endParaRPr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정확도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TP + TN / ALL: 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전체 예측 성공 비율</a:t>
            </a:r>
            <a:endParaRPr lang="en-US" altLang="ko-KR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정밀도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TP / TP + FP: 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예측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True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중 실제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True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비율</a:t>
            </a:r>
            <a:endParaRPr lang="en-US" altLang="ko-KR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재현율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 TP / TP + FN: 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실제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True 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중 예측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True 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비율</a:t>
            </a:r>
            <a:endParaRPr lang="en-US" altLang="ko-KR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특이도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TN / TN + FP: 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실제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False 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중 예측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False 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비율</a:t>
            </a:r>
            <a:endParaRPr lang="en-US" altLang="ko-KR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f-1 score: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전반적인 모델 성능 지표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조화평균 가중치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)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2F7142D-DBEF-1818-66FA-E54CEA1C8630}"/>
              </a:ext>
            </a:extLst>
          </p:cNvPr>
          <p:cNvGrpSpPr/>
          <p:nvPr/>
        </p:nvGrpSpPr>
        <p:grpSpPr>
          <a:xfrm>
            <a:off x="5704677" y="1551066"/>
            <a:ext cx="6339180" cy="4038148"/>
            <a:chOff x="5704677" y="719276"/>
            <a:chExt cx="6339180" cy="4038148"/>
          </a:xfrm>
        </p:grpSpPr>
        <p:pic>
          <p:nvPicPr>
            <p:cNvPr id="1026" name="Picture 2" descr="Confusion matrix table">
              <a:extLst>
                <a:ext uri="{FF2B5EF4-FFF2-40B4-BE49-F238E27FC236}">
                  <a16:creationId xmlns:a16="http://schemas.microsoft.com/office/drawing/2014/main" id="{251F5937-9D69-0BCB-C9A7-C2E3FA644A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1" r="3924"/>
            <a:stretch/>
          </p:blipFill>
          <p:spPr bwMode="auto">
            <a:xfrm>
              <a:off x="5704677" y="719276"/>
              <a:ext cx="6339180" cy="4038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C870A7-423A-7BFA-4711-D706E00C1871}"/>
                </a:ext>
              </a:extLst>
            </p:cNvPr>
            <p:cNvSpPr txBox="1"/>
            <p:nvPr/>
          </p:nvSpPr>
          <p:spPr>
            <a:xfrm>
              <a:off x="10907007" y="4503508"/>
              <a:ext cx="1136850" cy="2539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</a:rPr>
                <a:t>출처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</a:rPr>
                <a:t>:</a:t>
              </a:r>
              <a:r>
                <a:rPr kumimoji="1" lang="en-US" altLang="ko-KR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</a:rPr>
                <a:t>evidentlyai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9E2BC9-8EB1-7CA0-F83A-DB1CE88FAE41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24" name="Group 2">
              <a:extLst>
                <a:ext uri="{FF2B5EF4-FFF2-40B4-BE49-F238E27FC236}">
                  <a16:creationId xmlns:a16="http://schemas.microsoft.com/office/drawing/2014/main" id="{D6649476-7E10-715E-CA68-D47A7A2FDCC3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31" name="Freeform 3">
                <a:extLst>
                  <a:ext uri="{FF2B5EF4-FFF2-40B4-BE49-F238E27FC236}">
                    <a16:creationId xmlns:a16="http://schemas.microsoft.com/office/drawing/2014/main" id="{A9AA8BAE-97FE-101C-B277-79450926AE41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32" name="TextBox 4">
                <a:extLst>
                  <a:ext uri="{FF2B5EF4-FFF2-40B4-BE49-F238E27FC236}">
                    <a16:creationId xmlns:a16="http://schemas.microsoft.com/office/drawing/2014/main" id="{E7C46BFC-969C-4407-CD44-A01DE6EADC5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25" name="AutoShape 8">
              <a:extLst>
                <a:ext uri="{FF2B5EF4-FFF2-40B4-BE49-F238E27FC236}">
                  <a16:creationId xmlns:a16="http://schemas.microsoft.com/office/drawing/2014/main" id="{A349324D-66ED-EC50-43DB-2569CBBCC010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19B721-478D-73CA-2BE9-D3A25E184DF1}"/>
                </a:ext>
              </a:extLst>
            </p:cNvPr>
            <p:cNvSpPr txBox="1"/>
            <p:nvPr/>
          </p:nvSpPr>
          <p:spPr>
            <a:xfrm>
              <a:off x="305048" y="227270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신용등급 모델링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96AA842-5A70-96D0-EC44-D8A11C94B84D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28" name="TextBox 8">
                <a:extLst>
                  <a:ext uri="{FF2B5EF4-FFF2-40B4-BE49-F238E27FC236}">
                    <a16:creationId xmlns:a16="http://schemas.microsoft.com/office/drawing/2014/main" id="{DF9A19A4-54B9-16C1-6E78-6D482C95E2A6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모델링 결과분석 및 결론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30" name="Freeform 2">
                <a:extLst>
                  <a:ext uri="{FF2B5EF4-FFF2-40B4-BE49-F238E27FC236}">
                    <a16:creationId xmlns:a16="http://schemas.microsoft.com/office/drawing/2014/main" id="{1D4F9D0F-1867-8595-E770-3CCBCFBBFBC3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85481C2-5E66-540F-8037-385FA8E632F7}"/>
              </a:ext>
            </a:extLst>
          </p:cNvPr>
          <p:cNvGrpSpPr/>
          <p:nvPr/>
        </p:nvGrpSpPr>
        <p:grpSpPr>
          <a:xfrm>
            <a:off x="4052711" y="3048000"/>
            <a:ext cx="1106875" cy="381000"/>
            <a:chOff x="4052711" y="3048000"/>
            <a:chExt cx="1106875" cy="381000"/>
          </a:xfrm>
        </p:grpSpPr>
        <p:sp>
          <p:nvSpPr>
            <p:cNvPr id="34" name="오른쪽 중괄호[R] 33">
              <a:extLst>
                <a:ext uri="{FF2B5EF4-FFF2-40B4-BE49-F238E27FC236}">
                  <a16:creationId xmlns:a16="http://schemas.microsoft.com/office/drawing/2014/main" id="{D3B7A578-CF2E-9D43-5B64-5AD5A78229BC}"/>
                </a:ext>
              </a:extLst>
            </p:cNvPr>
            <p:cNvSpPr/>
            <p:nvPr/>
          </p:nvSpPr>
          <p:spPr>
            <a:xfrm>
              <a:off x="4052711" y="3048000"/>
              <a:ext cx="45719" cy="381000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531B475-F25F-E5DD-6275-448F1C66A20E}"/>
                </a:ext>
              </a:extLst>
            </p:cNvPr>
            <p:cNvSpPr txBox="1"/>
            <p:nvPr/>
          </p:nvSpPr>
          <p:spPr>
            <a:xfrm>
              <a:off x="4098430" y="3084611"/>
              <a:ext cx="10611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예측 </a:t>
              </a:r>
              <a:r>
                <a:rPr kumimoji="1" lang="ko-KR" altLang="en-US" sz="1400" b="1" dirty="0">
                  <a:highlight>
                    <a:srgbClr val="00FF00"/>
                  </a:highlight>
                  <a:latin typeface="NanumSquareOTF Bold" panose="020B0600000101010101" pitchFamily="34" charset="-127"/>
                  <a:ea typeface="NanumSquareOTF Bold" panose="020B0600000101010101" pitchFamily="34" charset="-127"/>
                </a:rPr>
                <a:t>성공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72DA38C-241C-CA22-2805-D3B5AE1D8323}"/>
              </a:ext>
            </a:extLst>
          </p:cNvPr>
          <p:cNvGrpSpPr/>
          <p:nvPr/>
        </p:nvGrpSpPr>
        <p:grpSpPr>
          <a:xfrm>
            <a:off x="4052711" y="3698353"/>
            <a:ext cx="1106875" cy="381000"/>
            <a:chOff x="4052711" y="3048000"/>
            <a:chExt cx="1106875" cy="381000"/>
          </a:xfrm>
        </p:grpSpPr>
        <p:sp>
          <p:nvSpPr>
            <p:cNvPr id="52" name="오른쪽 중괄호[R] 51">
              <a:extLst>
                <a:ext uri="{FF2B5EF4-FFF2-40B4-BE49-F238E27FC236}">
                  <a16:creationId xmlns:a16="http://schemas.microsoft.com/office/drawing/2014/main" id="{9F6F758F-58F0-950F-0561-809A09DABAB1}"/>
                </a:ext>
              </a:extLst>
            </p:cNvPr>
            <p:cNvSpPr/>
            <p:nvPr/>
          </p:nvSpPr>
          <p:spPr>
            <a:xfrm>
              <a:off x="4052711" y="3048000"/>
              <a:ext cx="45719" cy="381000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64B37F-F3B6-FA64-8446-25E14DCF5B8D}"/>
                </a:ext>
              </a:extLst>
            </p:cNvPr>
            <p:cNvSpPr txBox="1"/>
            <p:nvPr/>
          </p:nvSpPr>
          <p:spPr>
            <a:xfrm>
              <a:off x="4098430" y="3084611"/>
              <a:ext cx="10611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예측 </a:t>
              </a:r>
              <a:r>
                <a:rPr kumimoji="1" lang="ko-KR" altLang="en-US" sz="1400" b="1" dirty="0">
                  <a:highlight>
                    <a:srgbClr val="FF0000"/>
                  </a:highlight>
                  <a:latin typeface="NanumSquareOTF Bold" panose="020B0600000101010101" pitchFamily="34" charset="-127"/>
                  <a:ea typeface="NanumSquareOTF Bold" panose="020B0600000101010101" pitchFamily="34" charset="-127"/>
                </a:rPr>
                <a:t>실패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495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2547A-7EB4-ABEA-24BF-36365379D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E977795-1229-6A94-66A3-05A92371DA53}"/>
              </a:ext>
            </a:extLst>
          </p:cNvPr>
          <p:cNvSpPr txBox="1"/>
          <p:nvPr/>
        </p:nvSpPr>
        <p:spPr>
          <a:xfrm>
            <a:off x="148144" y="2264035"/>
            <a:ext cx="4815308" cy="181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Case1 (Risk1 = Good)•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Precision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정밀도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) :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0.75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(528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+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172)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700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Recall</a:t>
            </a:r>
            <a:r>
              <a:rPr lang="ko-KR" altLang="en-US" sz="14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</a:t>
            </a:r>
            <a:r>
              <a:rPr lang="ko-KR" altLang="en-US" sz="14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재현율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) :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0.75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(528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+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172)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700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F1-score : </a:t>
            </a:r>
            <a:r>
              <a:rPr lang="en-US" altLang="ko-KR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0.75</a:t>
            </a:r>
            <a:r>
              <a:rPr lang="en-US" altLang="ko-KR" sz="14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</a:t>
            </a:r>
            <a:endParaRPr lang="ko-KR" altLang="en-US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46FB99F-1D53-CACE-1F4A-A2E3125C2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452" y="714119"/>
            <a:ext cx="7080405" cy="5955043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7BB3EAE2-0AFD-6D4F-5385-0201A87B47D1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31" name="Group 2">
              <a:extLst>
                <a:ext uri="{FF2B5EF4-FFF2-40B4-BE49-F238E27FC236}">
                  <a16:creationId xmlns:a16="http://schemas.microsoft.com/office/drawing/2014/main" id="{B1A6937E-04A7-1056-7045-89BD1BA064AD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41" name="Freeform 3">
                <a:extLst>
                  <a:ext uri="{FF2B5EF4-FFF2-40B4-BE49-F238E27FC236}">
                    <a16:creationId xmlns:a16="http://schemas.microsoft.com/office/drawing/2014/main" id="{B3B2FBA1-4699-210B-574E-2331484E73C0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42" name="TextBox 4">
                <a:extLst>
                  <a:ext uri="{FF2B5EF4-FFF2-40B4-BE49-F238E27FC236}">
                    <a16:creationId xmlns:a16="http://schemas.microsoft.com/office/drawing/2014/main" id="{B3189CC5-6A2C-8DFC-03F2-39A607C3439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32" name="AutoShape 8">
              <a:extLst>
                <a:ext uri="{FF2B5EF4-FFF2-40B4-BE49-F238E27FC236}">
                  <a16:creationId xmlns:a16="http://schemas.microsoft.com/office/drawing/2014/main" id="{6C4771DE-3E4A-B292-45B6-ECD74C654F7D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FE23C6-A0CF-BBA7-11CE-5967521EAF12}"/>
                </a:ext>
              </a:extLst>
            </p:cNvPr>
            <p:cNvSpPr txBox="1"/>
            <p:nvPr/>
          </p:nvSpPr>
          <p:spPr>
            <a:xfrm>
              <a:off x="305049" y="227270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신용등급 모델링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3080B7B-D420-A0E5-595B-B052B93EA505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35" name="TextBox 8">
                <a:extLst>
                  <a:ext uri="{FF2B5EF4-FFF2-40B4-BE49-F238E27FC236}">
                    <a16:creationId xmlns:a16="http://schemas.microsoft.com/office/drawing/2014/main" id="{BADAAD0C-BA40-42E7-88A4-90EFACA71D33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모델링 결과분석 및 결론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40" name="Freeform 2">
                <a:extLst>
                  <a:ext uri="{FF2B5EF4-FFF2-40B4-BE49-F238E27FC236}">
                    <a16:creationId xmlns:a16="http://schemas.microsoft.com/office/drawing/2014/main" id="{622ACBA9-4A43-1790-6542-FD31748CA1EC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1116AFB-B73A-FA04-C056-31592DEAADF7}"/>
              </a:ext>
            </a:extLst>
          </p:cNvPr>
          <p:cNvSpPr txBox="1"/>
          <p:nvPr/>
        </p:nvSpPr>
        <p:spPr>
          <a:xfrm>
            <a:off x="148144" y="4418930"/>
            <a:ext cx="4815308" cy="181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Case2 (Risk0 = Bad)•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Precision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정밀도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) :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0.43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(528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+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172)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700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Recall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</a:t>
            </a:r>
            <a:r>
              <a:rPr lang="ko-KR" altLang="en-US" sz="14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재현율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) :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0.43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(528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+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172)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700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F1-score : </a:t>
            </a:r>
            <a:r>
              <a:rPr lang="en-US" altLang="ko-KR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0.43</a:t>
            </a:r>
            <a:r>
              <a:rPr lang="en-US" altLang="ko-KR" sz="14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</a:t>
            </a:r>
            <a:endParaRPr lang="ko-KR" altLang="en-US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C32169-81D7-0C63-C606-444377C8DE48}"/>
              </a:ext>
            </a:extLst>
          </p:cNvPr>
          <p:cNvSpPr txBox="1"/>
          <p:nvPr/>
        </p:nvSpPr>
        <p:spPr>
          <a:xfrm>
            <a:off x="148143" y="970916"/>
            <a:ext cx="4815308" cy="95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모델 전체 정확도</a:t>
            </a:r>
            <a:endParaRPr lang="en-US" altLang="ko-KR" sz="1600" b="1" dirty="0">
              <a:solidFill>
                <a:srgbClr val="000000"/>
              </a:solidFill>
              <a:latin typeface="NanumSquareOTF Bold" panose="020B0600000101010101" pitchFamily="34" charset="-127"/>
              <a:ea typeface="NanumSquareOTF Bold" panose="020B0600000101010101" pitchFamily="34" charset="-127"/>
              <a:cs typeface="210 디딤고딕"/>
              <a:sym typeface="210 디딤고딕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Accuracy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정확도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):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0.66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(528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+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128)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/1000</a:t>
            </a:r>
            <a:endParaRPr lang="ko-KR" altLang="en-US" sz="1200" dirty="0">
              <a:solidFill>
                <a:srgbClr val="000000"/>
              </a:solidFill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9227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4CF02-3F40-5558-4EAC-055E972A0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49ECA61-5B07-FDD2-B3D5-22FFCC58DD30}"/>
              </a:ext>
            </a:extLst>
          </p:cNvPr>
          <p:cNvSpPr txBox="1"/>
          <p:nvPr/>
        </p:nvSpPr>
        <p:spPr>
          <a:xfrm>
            <a:off x="148144" y="2264035"/>
            <a:ext cx="4815308" cy="181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Case1 (Risk1 = Good)•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Precision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정밀도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) :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0.75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(528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+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172)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700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Recall</a:t>
            </a:r>
            <a:r>
              <a:rPr lang="ko-KR" altLang="en-US" sz="14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</a:t>
            </a:r>
            <a:r>
              <a:rPr lang="ko-KR" altLang="en-US" sz="14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재현율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) :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0.75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(528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+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172)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700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F1-score : </a:t>
            </a:r>
            <a:r>
              <a:rPr lang="en-US" altLang="ko-KR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0.75</a:t>
            </a:r>
            <a:r>
              <a:rPr lang="en-US" altLang="ko-KR" sz="14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</a:t>
            </a:r>
            <a:endParaRPr lang="ko-KR" altLang="en-US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3B4B374-80FD-8793-E53A-CB46DDECF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452" y="714119"/>
            <a:ext cx="7080405" cy="5955043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9DB45C-97D3-46AB-D804-030F19BE44A3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31" name="Group 2">
              <a:extLst>
                <a:ext uri="{FF2B5EF4-FFF2-40B4-BE49-F238E27FC236}">
                  <a16:creationId xmlns:a16="http://schemas.microsoft.com/office/drawing/2014/main" id="{CFC79377-4CE6-B651-CBBE-9CF5541620CC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41" name="Freeform 3">
                <a:extLst>
                  <a:ext uri="{FF2B5EF4-FFF2-40B4-BE49-F238E27FC236}">
                    <a16:creationId xmlns:a16="http://schemas.microsoft.com/office/drawing/2014/main" id="{68CDE781-F525-CE60-4340-EDEE85A4393F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42" name="TextBox 4">
                <a:extLst>
                  <a:ext uri="{FF2B5EF4-FFF2-40B4-BE49-F238E27FC236}">
                    <a16:creationId xmlns:a16="http://schemas.microsoft.com/office/drawing/2014/main" id="{71B1EAE5-4DB7-C7D0-0AD1-16DD4926B18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32" name="AutoShape 8">
              <a:extLst>
                <a:ext uri="{FF2B5EF4-FFF2-40B4-BE49-F238E27FC236}">
                  <a16:creationId xmlns:a16="http://schemas.microsoft.com/office/drawing/2014/main" id="{E2A550CC-4602-DDAE-1870-D7B716C48F46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89C4FE-00F8-F758-66E5-8A4E99C8AFEB}"/>
                </a:ext>
              </a:extLst>
            </p:cNvPr>
            <p:cNvSpPr txBox="1"/>
            <p:nvPr/>
          </p:nvSpPr>
          <p:spPr>
            <a:xfrm>
              <a:off x="305049" y="227270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신용등급 모델링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DA51B95-F810-49A7-D8CB-D111578A0CBE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35" name="TextBox 8">
                <a:extLst>
                  <a:ext uri="{FF2B5EF4-FFF2-40B4-BE49-F238E27FC236}">
                    <a16:creationId xmlns:a16="http://schemas.microsoft.com/office/drawing/2014/main" id="{BD61FE4B-08EF-5EC4-6D2A-B4EF5E26F919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모델링 결과분석 및 결론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40" name="Freeform 2">
                <a:extLst>
                  <a:ext uri="{FF2B5EF4-FFF2-40B4-BE49-F238E27FC236}">
                    <a16:creationId xmlns:a16="http://schemas.microsoft.com/office/drawing/2014/main" id="{D833E6C5-5846-DA35-5D8D-0512C21C44E5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CB792D8-9D9D-2292-54C0-318B9E35428A}"/>
              </a:ext>
            </a:extLst>
          </p:cNvPr>
          <p:cNvSpPr txBox="1"/>
          <p:nvPr/>
        </p:nvSpPr>
        <p:spPr>
          <a:xfrm>
            <a:off x="148144" y="4418930"/>
            <a:ext cx="4815308" cy="181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Case2 (Risk0 = Bad)•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Precision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정밀도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) :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0.43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(528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+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172)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700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Recall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</a:t>
            </a:r>
            <a:r>
              <a:rPr lang="ko-KR" altLang="en-US" sz="14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재현율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) :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0.43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(528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+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172)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700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F1-score : </a:t>
            </a:r>
            <a:r>
              <a:rPr lang="en-US" altLang="ko-KR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0.43</a:t>
            </a:r>
            <a:r>
              <a:rPr lang="en-US" altLang="ko-KR" sz="14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</a:t>
            </a:r>
            <a:endParaRPr lang="ko-KR" altLang="en-US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F09287-F8C8-8FA9-8A55-746C1F16F051}"/>
              </a:ext>
            </a:extLst>
          </p:cNvPr>
          <p:cNvSpPr txBox="1"/>
          <p:nvPr/>
        </p:nvSpPr>
        <p:spPr>
          <a:xfrm>
            <a:off x="148143" y="970916"/>
            <a:ext cx="4815308" cy="95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모델 전체 정확도</a:t>
            </a:r>
            <a:endParaRPr lang="en-US" altLang="ko-KR" sz="1600" b="1" dirty="0">
              <a:solidFill>
                <a:srgbClr val="000000"/>
              </a:solidFill>
              <a:latin typeface="NanumSquareOTF Bold" panose="020B0600000101010101" pitchFamily="34" charset="-127"/>
              <a:ea typeface="NanumSquareOTF Bold" panose="020B0600000101010101" pitchFamily="34" charset="-127"/>
              <a:cs typeface="210 디딤고딕"/>
              <a:sym typeface="210 디딤고딕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Accuracy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정확도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):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0.66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(528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+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128)</a:t>
            </a:r>
            <a:r>
              <a:rPr lang="ko-KR" altLang="en-US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/1000</a:t>
            </a:r>
            <a:endParaRPr lang="ko-KR" altLang="en-US" sz="1200" dirty="0">
              <a:solidFill>
                <a:srgbClr val="000000"/>
              </a:solidFill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C0E808-1892-B19D-84F8-29CAF06F0391}"/>
              </a:ext>
            </a:extLst>
          </p:cNvPr>
          <p:cNvSpPr/>
          <p:nvPr/>
        </p:nvSpPr>
        <p:spPr>
          <a:xfrm>
            <a:off x="4963451" y="714119"/>
            <a:ext cx="7080406" cy="5955043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FE4751-6D3D-6E52-9F25-B6A1004081E7}"/>
              </a:ext>
            </a:extLst>
          </p:cNvPr>
          <p:cNvGrpSpPr/>
          <p:nvPr/>
        </p:nvGrpSpPr>
        <p:grpSpPr>
          <a:xfrm>
            <a:off x="5582886" y="2252352"/>
            <a:ext cx="5841535" cy="2635795"/>
            <a:chOff x="5839539" y="1710286"/>
            <a:chExt cx="5841535" cy="263579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2BA77EF-ED51-1442-F1B3-1E6D808C0B02}"/>
                </a:ext>
              </a:extLst>
            </p:cNvPr>
            <p:cNvGrpSpPr/>
            <p:nvPr/>
          </p:nvGrpSpPr>
          <p:grpSpPr>
            <a:xfrm>
              <a:off x="6038132" y="1710286"/>
              <a:ext cx="5444348" cy="2635795"/>
              <a:chOff x="1438017" y="2144576"/>
              <a:chExt cx="8166522" cy="2599244"/>
            </a:xfrm>
          </p:grpSpPr>
          <p:sp>
            <p:nvSpPr>
              <p:cNvPr id="4" name="TextBox 8">
                <a:extLst>
                  <a:ext uri="{FF2B5EF4-FFF2-40B4-BE49-F238E27FC236}">
                    <a16:creationId xmlns:a16="http://schemas.microsoft.com/office/drawing/2014/main" id="{75B09855-43EF-FBD7-D2C6-1A2E1ECC27F3}"/>
                  </a:ext>
                </a:extLst>
              </p:cNvPr>
              <p:cNvSpPr txBox="1"/>
              <p:nvPr/>
            </p:nvSpPr>
            <p:spPr>
              <a:xfrm>
                <a:off x="2902547" y="2144576"/>
                <a:ext cx="5237465" cy="43047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3776"/>
                  </a:lnSpc>
                </a:pPr>
                <a:r>
                  <a:rPr lang="ko-KR" altLang="en-US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모델 성능 종합 해석</a:t>
                </a:r>
                <a:endParaRPr lang="en-US" sz="20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061776-B96D-763B-EBF5-2AE97F71CD10}"/>
                  </a:ext>
                </a:extLst>
              </p:cNvPr>
              <p:cNvSpPr txBox="1"/>
              <p:nvPr/>
            </p:nvSpPr>
            <p:spPr>
              <a:xfrm>
                <a:off x="1438017" y="3718080"/>
                <a:ext cx="8166522" cy="600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210 디딤고딕"/>
                    <a:sym typeface="210 디딤고딕"/>
                  </a:rPr>
                  <a:t>‘Good’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210 디딤고딕"/>
                    <a:sym typeface="210 디딤고딕"/>
                  </a:rPr>
                  <a:t>에 대해서는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210 디딤고딕"/>
                    <a:sym typeface="210 디딤고딕"/>
                  </a:rPr>
                  <a:t>높은 정밀도와 재현율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210 디딤고딕"/>
                    <a:sym typeface="210 디딤고딕"/>
                  </a:rPr>
                  <a:t>을 보이는 반면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210 디딤고딕"/>
                    <a:sym typeface="210 디딤고딕"/>
                  </a:rPr>
                  <a:t>,</a:t>
                </a:r>
                <a:endPara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3C8B90-3020-BC0C-9A0F-7E66E9F40190}"/>
                  </a:ext>
                </a:extLst>
              </p:cNvPr>
              <p:cNvSpPr txBox="1"/>
              <p:nvPr/>
            </p:nvSpPr>
            <p:spPr>
              <a:xfrm>
                <a:off x="1438017" y="4143655"/>
                <a:ext cx="8166522" cy="600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210 디딤고딕"/>
                    <a:sym typeface="210 디딤고딕"/>
                  </a:rPr>
                  <a:t>‘Bad’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210 디딤고딕"/>
                    <a:sym typeface="210 디딤고딕"/>
                  </a:rPr>
                  <a:t>에 대해서는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210 디딤고딕"/>
                    <a:sym typeface="210 디딤고딕"/>
                  </a:rPr>
                  <a:t>재현율이 낮아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210 디딤고딕"/>
                    <a:sym typeface="210 디딤고딕"/>
                  </a:rPr>
                  <a:t>잘 예측하지 못한다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210 디딤고딕"/>
                    <a:sym typeface="210 디딤고딕"/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EC949D-1FEA-673C-0709-4B5A6006F28D}"/>
                </a:ext>
              </a:extLst>
            </p:cNvPr>
            <p:cNvSpPr txBox="1"/>
            <p:nvPr/>
          </p:nvSpPr>
          <p:spPr>
            <a:xfrm>
              <a:off x="5839539" y="2887180"/>
              <a:ext cx="5841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전반적인 정확도는 </a:t>
              </a:r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66% </a:t>
              </a:r>
              <a:r>
                <a:rPr lang="ko-KR" altLang="en-US" sz="1333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로 크게 낮지는 않지만</a:t>
              </a:r>
              <a:r>
                <a:rPr lang="en-US" altLang="ko-KR" sz="1333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,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13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E05EE-6753-72D4-891A-5007AA273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A3DE9510-B1A7-75D7-926F-064F3FAEF4EE}"/>
              </a:ext>
            </a:extLst>
          </p:cNvPr>
          <p:cNvSpPr/>
          <p:nvPr/>
        </p:nvSpPr>
        <p:spPr>
          <a:xfrm>
            <a:off x="9015634" y="1231902"/>
            <a:ext cx="2661097" cy="2661097"/>
          </a:xfrm>
          <a:prstGeom prst="ellipse">
            <a:avLst/>
          </a:prstGeom>
          <a:solidFill>
            <a:srgbClr val="2C6C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8DBE79-90A7-D9C3-FDAD-1214F8B8B633}"/>
              </a:ext>
            </a:extLst>
          </p:cNvPr>
          <p:cNvSpPr txBox="1"/>
          <p:nvPr/>
        </p:nvSpPr>
        <p:spPr>
          <a:xfrm>
            <a:off x="9296400" y="2201420"/>
            <a:ext cx="2356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예측모델</a:t>
            </a:r>
          </a:p>
        </p:txBody>
      </p:sp>
      <p:sp>
        <p:nvSpPr>
          <p:cNvPr id="22" name="AutoShape 8">
            <a:extLst>
              <a:ext uri="{FF2B5EF4-FFF2-40B4-BE49-F238E27FC236}">
                <a16:creationId xmlns:a16="http://schemas.microsoft.com/office/drawing/2014/main" id="{1408436B-9F20-A313-5F66-9F15898614C0}"/>
              </a:ext>
            </a:extLst>
          </p:cNvPr>
          <p:cNvSpPr/>
          <p:nvPr/>
        </p:nvSpPr>
        <p:spPr>
          <a:xfrm flipV="1">
            <a:off x="495248" y="4439355"/>
            <a:ext cx="11201504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20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3" name="AutoShape 8">
            <a:extLst>
              <a:ext uri="{FF2B5EF4-FFF2-40B4-BE49-F238E27FC236}">
                <a16:creationId xmlns:a16="http://schemas.microsoft.com/office/drawing/2014/main" id="{02508D45-D8BC-3ACA-0A68-FF8F62E1E63C}"/>
              </a:ext>
            </a:extLst>
          </p:cNvPr>
          <p:cNvSpPr/>
          <p:nvPr/>
        </p:nvSpPr>
        <p:spPr>
          <a:xfrm flipV="1">
            <a:off x="475226" y="5963355"/>
            <a:ext cx="11201504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20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565642F-1D6B-6AAF-5ADD-5625BE237665}"/>
              </a:ext>
            </a:extLst>
          </p:cNvPr>
          <p:cNvGrpSpPr/>
          <p:nvPr/>
        </p:nvGrpSpPr>
        <p:grpSpPr>
          <a:xfrm>
            <a:off x="1016000" y="4433710"/>
            <a:ext cx="9702800" cy="1306236"/>
            <a:chOff x="1524000" y="6972300"/>
            <a:chExt cx="14554200" cy="195935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0DC700-85D8-DB30-5187-B9D49B30363C}"/>
                </a:ext>
              </a:extLst>
            </p:cNvPr>
            <p:cNvSpPr txBox="1"/>
            <p:nvPr/>
          </p:nvSpPr>
          <p:spPr>
            <a:xfrm>
              <a:off x="2215293" y="7568877"/>
              <a:ext cx="13239681" cy="1362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20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은행 대출 고객의 인구학적</a:t>
              </a:r>
              <a:r>
                <a:rPr lang="en-US" altLang="ko-KR" sz="20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, </a:t>
              </a:r>
              <a:r>
                <a:rPr lang="ko-KR" altLang="en-US" sz="20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사회적</a:t>
              </a:r>
              <a:r>
                <a:rPr lang="en-US" altLang="ko-KR" sz="20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, </a:t>
              </a:r>
              <a:r>
                <a:rPr lang="ko-KR" altLang="en-US" sz="20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재정적</a:t>
              </a:r>
              <a:r>
                <a:rPr lang="en-US" altLang="ko-KR" sz="20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, </a:t>
              </a:r>
              <a:r>
                <a:rPr lang="ko-KR" altLang="en-US" sz="20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대출 관련 특성을 기반으로</a:t>
              </a:r>
              <a:endParaRPr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2400" b="1" dirty="0">
                  <a:latin typeface="NanumSquareOTF Bold" panose="020B0600000101010101" pitchFamily="34" charset="-127"/>
                  <a:ea typeface="NanumSquareOTF Bold" panose="020B0600000101010101" pitchFamily="34" charset="-127"/>
                </a:rPr>
                <a:t>신용등급을 분류</a:t>
              </a:r>
              <a:r>
                <a:rPr lang="ko-KR" altLang="en-US" sz="20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해보고</a:t>
              </a:r>
              <a:r>
                <a:rPr lang="en-US" altLang="ko-KR" sz="20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,</a:t>
              </a:r>
              <a:r>
                <a:rPr lang="ko-KR" altLang="en-US" sz="20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 신용 리스크를 줄이기 위한 </a:t>
              </a:r>
              <a:r>
                <a:rPr lang="ko-KR" altLang="en-US" sz="2400" b="1" dirty="0">
                  <a:latin typeface="NanumSquareOTF Bold" panose="020B0600000101010101" pitchFamily="34" charset="-127"/>
                  <a:ea typeface="NanumSquareOTF Bold" panose="020B0600000101010101" pitchFamily="34" charset="-127"/>
                </a:rPr>
                <a:t>예측 모델</a:t>
              </a:r>
              <a:r>
                <a:rPr lang="ko-KR" altLang="en-US" sz="20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을 만들어보자</a:t>
              </a:r>
              <a:r>
                <a:rPr lang="en-US" altLang="ko-KR" sz="20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.</a:t>
              </a:r>
              <a:endParaRPr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pic>
          <p:nvPicPr>
            <p:cNvPr id="26" name="그래픽 25" descr="닫힌 따옴표 단색으로 채워진">
              <a:extLst>
                <a:ext uri="{FF2B5EF4-FFF2-40B4-BE49-F238E27FC236}">
                  <a16:creationId xmlns:a16="http://schemas.microsoft.com/office/drawing/2014/main" id="{6F8DE1DA-390E-CA52-5226-BB28C65F7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163800" y="6972300"/>
              <a:ext cx="914400" cy="914400"/>
            </a:xfrm>
            <a:prstGeom prst="rect">
              <a:avLst/>
            </a:prstGeom>
          </p:spPr>
        </p:pic>
        <p:pic>
          <p:nvPicPr>
            <p:cNvPr id="29" name="그래픽 28" descr="닫힌 따옴표 단색으로 채워진">
              <a:extLst>
                <a:ext uri="{FF2B5EF4-FFF2-40B4-BE49-F238E27FC236}">
                  <a16:creationId xmlns:a16="http://schemas.microsoft.com/office/drawing/2014/main" id="{EB24BEEB-CF9C-7A84-6FEB-B2877F2DD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524000" y="7048500"/>
              <a:ext cx="914400" cy="914400"/>
            </a:xfrm>
            <a:prstGeom prst="rect">
              <a:avLst/>
            </a:prstGeom>
          </p:spPr>
        </p:pic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AF193CEA-1849-580C-D299-BAF777F669F1}"/>
              </a:ext>
            </a:extLst>
          </p:cNvPr>
          <p:cNvSpPr/>
          <p:nvPr/>
        </p:nvSpPr>
        <p:spPr>
          <a:xfrm>
            <a:off x="604233" y="1444850"/>
            <a:ext cx="2235200" cy="2235200"/>
          </a:xfrm>
          <a:prstGeom prst="ellipse">
            <a:avLst/>
          </a:prstGeom>
          <a:solidFill>
            <a:srgbClr val="1F1F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254DCD7-46E9-D2ED-8933-684A851E6F09}"/>
              </a:ext>
            </a:extLst>
          </p:cNvPr>
          <p:cNvSpPr/>
          <p:nvPr/>
        </p:nvSpPr>
        <p:spPr>
          <a:xfrm>
            <a:off x="3061132" y="1444850"/>
            <a:ext cx="2235200" cy="2235200"/>
          </a:xfrm>
          <a:prstGeom prst="ellipse">
            <a:avLst/>
          </a:prstGeom>
          <a:solidFill>
            <a:srgbClr val="3D3D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69E3E51-5323-A756-713B-F20EE6BD321C}"/>
              </a:ext>
            </a:extLst>
          </p:cNvPr>
          <p:cNvSpPr/>
          <p:nvPr/>
        </p:nvSpPr>
        <p:spPr>
          <a:xfrm>
            <a:off x="5518031" y="1439115"/>
            <a:ext cx="2235200" cy="2235200"/>
          </a:xfrm>
          <a:prstGeom prst="ellipse">
            <a:avLst/>
          </a:prstGeom>
          <a:solidFill>
            <a:srgbClr val="1F1F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F5B1E-A27F-5820-C327-973540AF156A}"/>
              </a:ext>
            </a:extLst>
          </p:cNvPr>
          <p:cNvSpPr txBox="1"/>
          <p:nvPr/>
        </p:nvSpPr>
        <p:spPr>
          <a:xfrm>
            <a:off x="837403" y="2388044"/>
            <a:ext cx="182934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독일 신용 데이터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42BEE2-CD3E-464E-F428-4917C7898618}"/>
              </a:ext>
            </a:extLst>
          </p:cNvPr>
          <p:cNvSpPr txBox="1"/>
          <p:nvPr/>
        </p:nvSpPr>
        <p:spPr>
          <a:xfrm>
            <a:off x="3651238" y="2388044"/>
            <a:ext cx="111601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가설 설정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AF3866-4F93-5596-3EF2-CDA13B54A337}"/>
              </a:ext>
            </a:extLst>
          </p:cNvPr>
          <p:cNvSpPr txBox="1"/>
          <p:nvPr/>
        </p:nvSpPr>
        <p:spPr>
          <a:xfrm>
            <a:off x="5829962" y="2238680"/>
            <a:ext cx="1611339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채무불이행</a:t>
            </a:r>
            <a:endParaRPr lang="en-US" altLang="ko-KR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고객 특성 파악</a:t>
            </a:r>
          </a:p>
        </p:txBody>
      </p:sp>
      <p:sp>
        <p:nvSpPr>
          <p:cNvPr id="34" name="순서도: 수행의 시작/종료 33">
            <a:extLst>
              <a:ext uri="{FF2B5EF4-FFF2-40B4-BE49-F238E27FC236}">
                <a16:creationId xmlns:a16="http://schemas.microsoft.com/office/drawing/2014/main" id="{B2A562CF-AA36-9CBA-D2E0-1DEE65299130}"/>
              </a:ext>
            </a:extLst>
          </p:cNvPr>
          <p:cNvSpPr/>
          <p:nvPr/>
        </p:nvSpPr>
        <p:spPr>
          <a:xfrm>
            <a:off x="408596" y="1342292"/>
            <a:ext cx="7518401" cy="2440317"/>
          </a:xfrm>
          <a:prstGeom prst="flowChartTerminator">
            <a:avLst/>
          </a:prstGeom>
          <a:noFill/>
          <a:ln>
            <a:solidFill>
              <a:srgbClr val="1F1F1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D6B6380-4A87-1850-B778-910A3D63E5D4}"/>
              </a:ext>
            </a:extLst>
          </p:cNvPr>
          <p:cNvCxnSpPr>
            <a:cxnSpLocks/>
          </p:cNvCxnSpPr>
          <p:nvPr/>
        </p:nvCxnSpPr>
        <p:spPr>
          <a:xfrm>
            <a:off x="7953296" y="2559755"/>
            <a:ext cx="1062338" cy="0"/>
          </a:xfrm>
          <a:prstGeom prst="straightConnector1">
            <a:avLst/>
          </a:prstGeom>
          <a:ln w="25400" cap="flat" cmpd="sng">
            <a:solidFill>
              <a:srgbClr val="1F1F1F"/>
            </a:solidFill>
            <a:prstDash val="dash"/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7D2BFA3-0C87-D98F-B11B-6DED8B3AE08B}"/>
              </a:ext>
            </a:extLst>
          </p:cNvPr>
          <p:cNvGrpSpPr/>
          <p:nvPr/>
        </p:nvGrpSpPr>
        <p:grpSpPr>
          <a:xfrm>
            <a:off x="67309" y="67237"/>
            <a:ext cx="11976548" cy="507853"/>
            <a:chOff x="67309" y="67237"/>
            <a:chExt cx="11976548" cy="507853"/>
          </a:xfrm>
        </p:grpSpPr>
        <p:grpSp>
          <p:nvGrpSpPr>
            <p:cNvPr id="48" name="Group 2">
              <a:extLst>
                <a:ext uri="{FF2B5EF4-FFF2-40B4-BE49-F238E27FC236}">
                  <a16:creationId xmlns:a16="http://schemas.microsoft.com/office/drawing/2014/main" id="{52EB7654-FBF5-C28D-62F4-266322321F18}"/>
                </a:ext>
              </a:extLst>
            </p:cNvPr>
            <p:cNvGrpSpPr/>
            <p:nvPr/>
          </p:nvGrpSpPr>
          <p:grpSpPr>
            <a:xfrm>
              <a:off x="67309" y="67237"/>
              <a:ext cx="1659891" cy="507853"/>
              <a:chOff x="0" y="-38100"/>
              <a:chExt cx="759791" cy="232462"/>
            </a:xfrm>
          </p:grpSpPr>
          <p:sp>
            <p:nvSpPr>
              <p:cNvPr id="54" name="Freeform 3">
                <a:extLst>
                  <a:ext uri="{FF2B5EF4-FFF2-40B4-BE49-F238E27FC236}">
                    <a16:creationId xmlns:a16="http://schemas.microsoft.com/office/drawing/2014/main" id="{485D294C-8DF2-6460-22F5-374519442CD8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55" name="TextBox 4">
                <a:extLst>
                  <a:ext uri="{FF2B5EF4-FFF2-40B4-BE49-F238E27FC236}">
                    <a16:creationId xmlns:a16="http://schemas.microsoft.com/office/drawing/2014/main" id="{8B853E75-CB74-E895-18FD-DC3F7CEEF9E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49" name="AutoShape 8">
              <a:extLst>
                <a:ext uri="{FF2B5EF4-FFF2-40B4-BE49-F238E27FC236}">
                  <a16:creationId xmlns:a16="http://schemas.microsoft.com/office/drawing/2014/main" id="{5B789E89-0FB8-9B36-AF35-FE4F5E3A45F4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EDF89D2-981B-D6D5-AE4F-B1F113C3E326}"/>
                </a:ext>
              </a:extLst>
            </p:cNvPr>
            <p:cNvSpPr txBox="1"/>
            <p:nvPr/>
          </p:nvSpPr>
          <p:spPr>
            <a:xfrm>
              <a:off x="365160" y="227270"/>
              <a:ext cx="10791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프로젝트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3362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6132D-68B6-2463-75F5-072445A5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A42CD6-7E22-91F7-3259-DE979C5F22E6}"/>
              </a:ext>
            </a:extLst>
          </p:cNvPr>
          <p:cNvSpPr/>
          <p:nvPr/>
        </p:nvSpPr>
        <p:spPr>
          <a:xfrm>
            <a:off x="5768103" y="3739118"/>
            <a:ext cx="3657251" cy="222737"/>
          </a:xfrm>
          <a:prstGeom prst="rect">
            <a:avLst/>
          </a:prstGeom>
          <a:solidFill>
            <a:srgbClr val="5CF8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4136CA-1B85-1D0F-C7BE-BD2CD7E72D70}"/>
              </a:ext>
            </a:extLst>
          </p:cNvPr>
          <p:cNvSpPr/>
          <p:nvPr/>
        </p:nvSpPr>
        <p:spPr>
          <a:xfrm>
            <a:off x="7444154" y="2431762"/>
            <a:ext cx="1629507" cy="222737"/>
          </a:xfrm>
          <a:prstGeom prst="rect">
            <a:avLst/>
          </a:prstGeom>
          <a:solidFill>
            <a:srgbClr val="FF62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0000"/>
              </a:highlight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567F339-FC75-3413-C042-BDFC231D1275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31" name="Group 2">
              <a:extLst>
                <a:ext uri="{FF2B5EF4-FFF2-40B4-BE49-F238E27FC236}">
                  <a16:creationId xmlns:a16="http://schemas.microsoft.com/office/drawing/2014/main" id="{6CCB0B2C-6EA1-C9E0-6487-91A10D2FE160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41" name="Freeform 3">
                <a:extLst>
                  <a:ext uri="{FF2B5EF4-FFF2-40B4-BE49-F238E27FC236}">
                    <a16:creationId xmlns:a16="http://schemas.microsoft.com/office/drawing/2014/main" id="{526FAC2C-E2A5-771C-D4B0-AD2774A9BE7F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42" name="TextBox 4">
                <a:extLst>
                  <a:ext uri="{FF2B5EF4-FFF2-40B4-BE49-F238E27FC236}">
                    <a16:creationId xmlns:a16="http://schemas.microsoft.com/office/drawing/2014/main" id="{6CDCEF84-F57B-57F8-77F7-1A5DF9C4747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32" name="AutoShape 8">
              <a:extLst>
                <a:ext uri="{FF2B5EF4-FFF2-40B4-BE49-F238E27FC236}">
                  <a16:creationId xmlns:a16="http://schemas.microsoft.com/office/drawing/2014/main" id="{A2D31E7B-BAF9-6C7A-39A5-74E6BBD568A9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E9256DC-86CF-6CD3-A4C8-0AA2CC09AFC5}"/>
                </a:ext>
              </a:extLst>
            </p:cNvPr>
            <p:cNvSpPr txBox="1"/>
            <p:nvPr/>
          </p:nvSpPr>
          <p:spPr>
            <a:xfrm>
              <a:off x="305049" y="227270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신용등급 모델링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FCB0842-CF63-E869-7F0E-37CAF2BAB53C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35" name="TextBox 8">
                <a:extLst>
                  <a:ext uri="{FF2B5EF4-FFF2-40B4-BE49-F238E27FC236}">
                    <a16:creationId xmlns:a16="http://schemas.microsoft.com/office/drawing/2014/main" id="{21FD4760-6E7D-A251-023B-D492C607E75B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모델링 결과분석 및 결론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40" name="Freeform 2">
                <a:extLst>
                  <a:ext uri="{FF2B5EF4-FFF2-40B4-BE49-F238E27FC236}">
                    <a16:creationId xmlns:a16="http://schemas.microsoft.com/office/drawing/2014/main" id="{956409CD-3834-7BA8-A1F2-F9F4068A0252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C1B481-ED52-8318-94B5-CA44645D886A}"/>
              </a:ext>
            </a:extLst>
          </p:cNvPr>
          <p:cNvSpPr/>
          <p:nvPr/>
        </p:nvSpPr>
        <p:spPr>
          <a:xfrm>
            <a:off x="7584831" y="1617786"/>
            <a:ext cx="1629507" cy="222737"/>
          </a:xfrm>
          <a:prstGeom prst="rect">
            <a:avLst/>
          </a:prstGeom>
          <a:solidFill>
            <a:srgbClr val="5CF8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2A6EB-5A6A-271D-E1F8-3C3BC893D52E}"/>
              </a:ext>
            </a:extLst>
          </p:cNvPr>
          <p:cNvSpPr txBox="1"/>
          <p:nvPr/>
        </p:nvSpPr>
        <p:spPr>
          <a:xfrm>
            <a:off x="897254" y="1390717"/>
            <a:ext cx="10103555" cy="4396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Risk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가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good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인 데이터를 예측한 경우의 </a:t>
            </a:r>
            <a:r>
              <a:rPr lang="ko-KR" altLang="en-US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재현율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정밀도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f1-score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의 지표는 </a:t>
            </a:r>
            <a:r>
              <a:rPr lang="en-US" altLang="ko-KR" sz="1600" b="1" dirty="0">
                <a:solidFill>
                  <a:srgbClr val="000000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210 디딤고딕"/>
                <a:sym typeface="210 디딤고딕"/>
              </a:rPr>
              <a:t>0.75</a:t>
            </a:r>
            <a:r>
              <a:rPr lang="ko-KR" altLang="en-US" sz="1600" b="1" dirty="0">
                <a:solidFill>
                  <a:srgbClr val="000000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210 디딤고딕"/>
                <a:sym typeface="210 디딤고딕"/>
              </a:rPr>
              <a:t>로 준수한 결과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가 나왔음</a:t>
            </a:r>
            <a:endParaRPr lang="en-US" altLang="ko-KR" sz="16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10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Risk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가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bad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인 데이터를 예측한 경우의 </a:t>
            </a:r>
            <a:r>
              <a:rPr lang="ko-KR" altLang="en-US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재현율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정밀도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f1-score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의 지표는 </a:t>
            </a:r>
            <a:r>
              <a:rPr lang="en-US" altLang="ko-KR" sz="1600" b="1" dirty="0">
                <a:solidFill>
                  <a:srgbClr val="000000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210 디딤고딕"/>
                <a:sym typeface="210 디딤고딕"/>
              </a:rPr>
              <a:t>0.43</a:t>
            </a:r>
            <a:r>
              <a:rPr lang="ko-KR" altLang="en-US" sz="1600" b="1" dirty="0" err="1">
                <a:solidFill>
                  <a:srgbClr val="000000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210 디딤고딕"/>
                <a:sym typeface="210 디딤고딕"/>
              </a:rPr>
              <a:t>으로</a:t>
            </a:r>
            <a:r>
              <a:rPr lang="ko-KR" altLang="en-US" sz="1600" b="1" dirty="0">
                <a:solidFill>
                  <a:srgbClr val="000000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210 디딤고딕"/>
                <a:sym typeface="210 디딤고딕"/>
              </a:rPr>
              <a:t> 낮은 결과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가 나왔음</a:t>
            </a:r>
            <a:endParaRPr lang="en-US" altLang="ko-KR" sz="16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12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하지만 모델링을 통한 궁극적인 목표는 </a:t>
            </a:r>
            <a:r>
              <a:rPr lang="ko-KR" altLang="en-US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신용리스크가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높은 고객들을 판별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대출 형태를 다르게 제공하는 것을 통해    기업의 위험도를 낮추는 것이기 때문에 본 모델이 갖는 </a:t>
            </a:r>
            <a:r>
              <a:rPr lang="ko-KR" altLang="en-US" sz="1600" b="1" dirty="0">
                <a:solidFill>
                  <a:srgbClr val="000000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210 디딤고딕"/>
                <a:sym typeface="210 디딤고딕"/>
              </a:rPr>
              <a:t>약 </a:t>
            </a:r>
            <a:r>
              <a:rPr lang="en-US" altLang="ko-KR" sz="1600" b="1" dirty="0">
                <a:solidFill>
                  <a:srgbClr val="000000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210 디딤고딕"/>
                <a:sym typeface="210 디딤고딕"/>
              </a:rPr>
              <a:t>66%</a:t>
            </a:r>
            <a:r>
              <a:rPr lang="ko-KR" altLang="en-US" sz="1600" b="1" dirty="0">
                <a:solidFill>
                  <a:srgbClr val="000000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210 디딤고딕"/>
                <a:sym typeface="210 디딤고딕"/>
              </a:rPr>
              <a:t>의 정확도가 높다고 판단하기 어려움</a:t>
            </a:r>
            <a:endParaRPr lang="en-US" altLang="ko-KR" sz="1600" b="1" dirty="0">
              <a:solidFill>
                <a:srgbClr val="000000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  <a:cs typeface="210 디딤고딕"/>
              <a:sym typeface="210 디딤고딕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12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정확도 목표를 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210 디딤고딕"/>
                <a:sym typeface="210 디딤고딕"/>
              </a:rPr>
              <a:t>70%</a:t>
            </a:r>
            <a:r>
              <a:rPr lang="ko-KR" alt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210 디딤고딕"/>
                <a:sym typeface="210 디딤고딕"/>
              </a:rPr>
              <a:t> 이상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으로 설정하였기 때문에 이를 개선할 방안이 필요</a:t>
            </a:r>
            <a:endParaRPr lang="en-US" altLang="ko-KR" sz="16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12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모델 개선방안으로서 여러 </a:t>
            </a:r>
            <a:r>
              <a:rPr lang="ko-KR" altLang="en-US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머신러닝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기법을 모색할 필요가 있음</a:t>
            </a:r>
            <a:endParaRPr lang="en-US" altLang="ko-KR" sz="16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</p:txBody>
      </p:sp>
    </p:spTree>
    <p:extLst>
      <p:ext uri="{BB962C8B-B14F-4D97-AF65-F5344CB8AC3E}">
        <p14:creationId xmlns:p14="http://schemas.microsoft.com/office/powerpoint/2010/main" val="3448424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116A5-1B2C-4C59-FFC4-17A4179CF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9788EA4-8FA2-C74D-2748-063B69B93548}"/>
              </a:ext>
            </a:extLst>
          </p:cNvPr>
          <p:cNvSpPr txBox="1"/>
          <p:nvPr/>
        </p:nvSpPr>
        <p:spPr>
          <a:xfrm>
            <a:off x="2872200" y="5037783"/>
            <a:ext cx="141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How?</a:t>
            </a:r>
            <a:endParaRPr lang="ko-KR" altLang="en-US" sz="36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F94D1-B61D-15B1-BFC0-BA94B7E0EA37}"/>
              </a:ext>
            </a:extLst>
          </p:cNvPr>
          <p:cNvSpPr txBox="1"/>
          <p:nvPr/>
        </p:nvSpPr>
        <p:spPr>
          <a:xfrm>
            <a:off x="4940665" y="1616410"/>
            <a:ext cx="6308604" cy="134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현재 정확도는 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66%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로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모델이 조 자체 목표치인 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70%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 비해 낮음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 .</a:t>
            </a:r>
            <a:b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</a:b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개선을 통해 더 높은 정확도를 달성하여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Microsoft GothicNeo" panose="020B0500000101010101" pitchFamily="50" charset="-127"/>
              </a:rPr>
              <a:t>리스크 평가 정확성을 극대화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하고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Microsoft GothicNeo" panose="020B0500000101010101" pitchFamily="50" charset="-127"/>
              </a:rPr>
              <a:t>신뢰할 수 있는 대출 가이드라인을 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제공하고자 하는 목표 달성을 위해 여러 </a:t>
            </a:r>
            <a:r>
              <a:rPr lang="ko-KR" alt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머신러닝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 방안을 탐색함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AB6F48D-5F72-D7BD-8264-A61827CE6852}"/>
              </a:ext>
            </a:extLst>
          </p:cNvPr>
          <p:cNvSpPr/>
          <p:nvPr/>
        </p:nvSpPr>
        <p:spPr>
          <a:xfrm>
            <a:off x="5102615" y="5250741"/>
            <a:ext cx="864432" cy="22041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E8877-0C7E-E078-4E0C-B79C2104B68F}"/>
              </a:ext>
            </a:extLst>
          </p:cNvPr>
          <p:cNvSpPr txBox="1"/>
          <p:nvPr/>
        </p:nvSpPr>
        <p:spPr>
          <a:xfrm>
            <a:off x="6992723" y="3619628"/>
            <a:ext cx="3511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‘</a:t>
            </a:r>
            <a:r>
              <a:rPr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알고리즘 모델</a:t>
            </a:r>
            <a:r>
              <a:rPr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’</a:t>
            </a:r>
            <a:r>
              <a:rPr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을 적용해보자</a:t>
            </a:r>
            <a:r>
              <a:rPr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!</a:t>
            </a:r>
            <a:endParaRPr lang="ko-KR" altLang="en-US" sz="20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</p:txBody>
      </p:sp>
      <p:pic>
        <p:nvPicPr>
          <p:cNvPr id="10" name="그래픽 9" descr="닫힌 따옴표 단색으로 채워진">
            <a:extLst>
              <a:ext uri="{FF2B5EF4-FFF2-40B4-BE49-F238E27FC236}">
                <a16:creationId xmlns:a16="http://schemas.microsoft.com/office/drawing/2014/main" id="{F01E9BF3-FD51-A3EB-EB1A-8B529EF2D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863093" y="1205069"/>
            <a:ext cx="869582" cy="693362"/>
          </a:xfrm>
          <a:prstGeom prst="rect">
            <a:avLst/>
          </a:prstGeom>
        </p:spPr>
      </p:pic>
      <p:pic>
        <p:nvPicPr>
          <p:cNvPr id="12" name="그래픽 11" descr="닫힌 따옴표 단색으로 채워진">
            <a:extLst>
              <a:ext uri="{FF2B5EF4-FFF2-40B4-BE49-F238E27FC236}">
                <a16:creationId xmlns:a16="http://schemas.microsoft.com/office/drawing/2014/main" id="{FC231350-575D-3D96-024C-6F978E004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49981" y="2497852"/>
            <a:ext cx="908337" cy="72426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0C6F6C0-1846-0620-DCEA-3C36E7B60C2B}"/>
              </a:ext>
            </a:extLst>
          </p:cNvPr>
          <p:cNvGrpSpPr/>
          <p:nvPr/>
        </p:nvGrpSpPr>
        <p:grpSpPr>
          <a:xfrm>
            <a:off x="7237817" y="4192718"/>
            <a:ext cx="3020966" cy="2336461"/>
            <a:chOff x="7169080" y="4428432"/>
            <a:chExt cx="4875436" cy="233646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B7FBD9-D6B3-0601-2AC3-7C0C88635D58}"/>
                </a:ext>
              </a:extLst>
            </p:cNvPr>
            <p:cNvSpPr txBox="1"/>
            <p:nvPr/>
          </p:nvSpPr>
          <p:spPr>
            <a:xfrm>
              <a:off x="7169080" y="4428432"/>
              <a:ext cx="487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NanumSquareOTF" panose="020B0600000101010101" pitchFamily="34" charset="-127"/>
                  <a:ea typeface="NanumSquareOTF" panose="020B0600000101010101" pitchFamily="34" charset="-127"/>
                  <a:cs typeface="Microsoft GothicNeo" panose="020B0500000101010101" pitchFamily="50" charset="-127"/>
                </a:rPr>
                <a:t>1.</a:t>
              </a:r>
              <a:r>
                <a:rPr lang="ko-KR" altLang="en-US" dirty="0">
                  <a:latin typeface="NanumSquareOTF" panose="020B0600000101010101" pitchFamily="34" charset="-127"/>
                  <a:ea typeface="NanumSquareOTF" panose="020B0600000101010101" pitchFamily="34" charset="-127"/>
                  <a:cs typeface="Microsoft GothicNeo" panose="020B0500000101010101" pitchFamily="50" charset="-127"/>
                </a:rPr>
                <a:t> </a:t>
              </a:r>
              <a:r>
                <a:rPr lang="en-US" altLang="ko-KR" dirty="0" err="1">
                  <a:latin typeface="NanumSquareOTF" panose="020B0600000101010101" pitchFamily="34" charset="-127"/>
                  <a:ea typeface="NanumSquareOTF" panose="020B0600000101010101" pitchFamily="34" charset="-127"/>
                  <a:cs typeface="Microsoft GothicNeo" panose="020B0500000101010101" pitchFamily="50" charset="-127"/>
                </a:rPr>
                <a:t>RandomForest</a:t>
              </a:r>
              <a:r>
                <a:rPr lang="ko-KR" altLang="en-US" dirty="0">
                  <a:latin typeface="NanumSquareOTF" panose="020B0600000101010101" pitchFamily="34" charset="-127"/>
                  <a:ea typeface="NanumSquareOTF" panose="020B0600000101010101" pitchFamily="34" charset="-127"/>
                  <a:cs typeface="Microsoft GothicNeo" panose="020B0500000101010101" pitchFamily="50" charset="-127"/>
                </a:rPr>
                <a:t> 모델</a:t>
              </a:r>
              <a:endPara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72D59F-F8ED-1FC2-5B7F-307CE546BCF5}"/>
                </a:ext>
              </a:extLst>
            </p:cNvPr>
            <p:cNvSpPr txBox="1"/>
            <p:nvPr/>
          </p:nvSpPr>
          <p:spPr>
            <a:xfrm>
              <a:off x="7169080" y="4921714"/>
              <a:ext cx="487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NanumSquareOTF" panose="020B0600000101010101" pitchFamily="34" charset="-127"/>
                  <a:ea typeface="NanumSquareOTF" panose="020B0600000101010101" pitchFamily="34" charset="-127"/>
                  <a:cs typeface="Microsoft GothicNeo" panose="020B0500000101010101" pitchFamily="50" charset="-127"/>
                </a:rPr>
                <a:t>2. </a:t>
              </a:r>
              <a:r>
                <a:rPr lang="en-US" altLang="ko-KR" dirty="0" err="1">
                  <a:latin typeface="NanumSquareOTF" panose="020B0600000101010101" pitchFamily="34" charset="-127"/>
                  <a:ea typeface="NanumSquareOTF" panose="020B0600000101010101" pitchFamily="34" charset="-127"/>
                  <a:cs typeface="Microsoft GothicNeo" panose="020B0500000101010101" pitchFamily="50" charset="-127"/>
                </a:rPr>
                <a:t>XGBoost</a:t>
              </a:r>
              <a:r>
                <a:rPr lang="ko-KR" altLang="en-US" dirty="0">
                  <a:latin typeface="NanumSquareOTF" panose="020B0600000101010101" pitchFamily="34" charset="-127"/>
                  <a:ea typeface="NanumSquareOTF" panose="020B0600000101010101" pitchFamily="34" charset="-127"/>
                  <a:cs typeface="Microsoft GothicNeo" panose="020B0500000101010101" pitchFamily="50" charset="-127"/>
                </a:rPr>
                <a:t> 모델</a:t>
              </a:r>
              <a:endPara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44CE14-C666-1591-8B3C-7B5B6ADAB5CC}"/>
                </a:ext>
              </a:extLst>
            </p:cNvPr>
            <p:cNvSpPr txBox="1"/>
            <p:nvPr/>
          </p:nvSpPr>
          <p:spPr>
            <a:xfrm>
              <a:off x="7169080" y="5414996"/>
              <a:ext cx="487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NanumSquareOTF" panose="020B0600000101010101" pitchFamily="34" charset="-127"/>
                  <a:ea typeface="NanumSquareOTF" panose="020B0600000101010101" pitchFamily="34" charset="-127"/>
                  <a:cs typeface="Microsoft GothicNeo" panose="020B0500000101010101" pitchFamily="50" charset="-127"/>
                </a:rPr>
                <a:t>3. </a:t>
              </a:r>
              <a:r>
                <a:rPr lang="ko-KR" altLang="en-US" dirty="0">
                  <a:latin typeface="NanumSquareOTF" panose="020B0600000101010101" pitchFamily="34" charset="-127"/>
                  <a:ea typeface="NanumSquareOTF" panose="020B0600000101010101" pitchFamily="34" charset="-127"/>
                  <a:cs typeface="Microsoft GothicNeo" panose="020B0500000101010101" pitchFamily="50" charset="-127"/>
                </a:rPr>
                <a:t>로지스틱 선형회귀 모델</a:t>
              </a:r>
              <a:endPara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9906F7-DD05-2326-0D45-2969C3963ACD}"/>
                </a:ext>
              </a:extLst>
            </p:cNvPr>
            <p:cNvSpPr txBox="1"/>
            <p:nvPr/>
          </p:nvSpPr>
          <p:spPr>
            <a:xfrm>
              <a:off x="7169080" y="5905697"/>
              <a:ext cx="487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NanumSquareOTF" panose="020B0600000101010101" pitchFamily="34" charset="-127"/>
                  <a:ea typeface="NanumSquareOTF" panose="020B0600000101010101" pitchFamily="34" charset="-127"/>
                  <a:cs typeface="Microsoft GothicNeo" panose="020B0500000101010101" pitchFamily="50" charset="-127"/>
                </a:rPr>
                <a:t>4. </a:t>
              </a:r>
              <a:r>
                <a:rPr lang="ko-KR" altLang="en-US" dirty="0" err="1">
                  <a:latin typeface="NanumSquareOTF" panose="020B0600000101010101" pitchFamily="34" charset="-127"/>
                  <a:ea typeface="NanumSquareOTF" panose="020B0600000101010101" pitchFamily="34" charset="-127"/>
                  <a:cs typeface="Microsoft GothicNeo" panose="020B0500000101010101" pitchFamily="50" charset="-127"/>
                </a:rPr>
                <a:t>그라디언트</a:t>
              </a:r>
              <a:r>
                <a:rPr lang="ko-KR" altLang="en-US" dirty="0">
                  <a:latin typeface="NanumSquareOTF" panose="020B0600000101010101" pitchFamily="34" charset="-127"/>
                  <a:ea typeface="NanumSquareOTF" panose="020B0600000101010101" pitchFamily="34" charset="-127"/>
                  <a:cs typeface="Microsoft GothicNeo" panose="020B0500000101010101" pitchFamily="50" charset="-127"/>
                </a:rPr>
                <a:t> </a:t>
              </a:r>
              <a:r>
                <a:rPr lang="ko-KR" altLang="en-US" dirty="0" err="1">
                  <a:latin typeface="NanumSquareOTF" panose="020B0600000101010101" pitchFamily="34" charset="-127"/>
                  <a:ea typeface="NanumSquareOTF" panose="020B0600000101010101" pitchFamily="34" charset="-127"/>
                  <a:cs typeface="Microsoft GothicNeo" panose="020B0500000101010101" pitchFamily="50" charset="-127"/>
                </a:rPr>
                <a:t>부스팅</a:t>
              </a:r>
              <a:r>
                <a:rPr lang="ko-KR" altLang="en-US" dirty="0">
                  <a:latin typeface="NanumSquareOTF" panose="020B0600000101010101" pitchFamily="34" charset="-127"/>
                  <a:ea typeface="NanumSquareOTF" panose="020B0600000101010101" pitchFamily="34" charset="-127"/>
                  <a:cs typeface="Microsoft GothicNeo" panose="020B0500000101010101" pitchFamily="50" charset="-127"/>
                </a:rPr>
                <a:t> 모델</a:t>
              </a:r>
              <a:endPara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577E57-EA7B-E0F3-7195-4DA261AABA5E}"/>
                </a:ext>
              </a:extLst>
            </p:cNvPr>
            <p:cNvSpPr txBox="1"/>
            <p:nvPr/>
          </p:nvSpPr>
          <p:spPr>
            <a:xfrm>
              <a:off x="7169080" y="6395561"/>
              <a:ext cx="487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NanumSquareOTF" panose="020B0600000101010101" pitchFamily="34" charset="-127"/>
                  <a:ea typeface="NanumSquareOTF" panose="020B0600000101010101" pitchFamily="34" charset="-127"/>
                  <a:cs typeface="Microsoft GothicNeo" panose="020B0500000101010101" pitchFamily="50" charset="-127"/>
                </a:rPr>
                <a:t>5.</a:t>
              </a:r>
              <a:r>
                <a:rPr lang="ko-KR" altLang="en-US" dirty="0">
                  <a:latin typeface="NanumSquareOTF" panose="020B0600000101010101" pitchFamily="34" charset="-127"/>
                  <a:ea typeface="NanumSquareOTF" panose="020B0600000101010101" pitchFamily="34" charset="-127"/>
                  <a:cs typeface="Microsoft GothicNeo" panose="020B0500000101010101" pitchFamily="50" charset="-127"/>
                </a:rPr>
                <a:t> </a:t>
              </a:r>
              <a:r>
                <a:rPr lang="en-US" altLang="ko-KR" dirty="0">
                  <a:latin typeface="NanumSquareOTF" panose="020B0600000101010101" pitchFamily="34" charset="-127"/>
                  <a:ea typeface="NanumSquareOTF" panose="020B0600000101010101" pitchFamily="34" charset="-127"/>
                  <a:cs typeface="Microsoft GothicNeo" panose="020B0500000101010101" pitchFamily="50" charset="-127"/>
                </a:rPr>
                <a:t>SVM</a:t>
              </a:r>
              <a:r>
                <a:rPr lang="ko-KR" altLang="en-US" dirty="0">
                  <a:latin typeface="NanumSquareOTF" panose="020B0600000101010101" pitchFamily="34" charset="-127"/>
                  <a:ea typeface="NanumSquareOTF" panose="020B0600000101010101" pitchFamily="34" charset="-127"/>
                  <a:cs typeface="Microsoft GothicNeo" panose="020B0500000101010101" pitchFamily="50" charset="-127"/>
                </a:rPr>
                <a:t> 모델</a:t>
              </a:r>
            </a:p>
          </p:txBody>
        </p:sp>
      </p:grpSp>
      <p:pic>
        <p:nvPicPr>
          <p:cNvPr id="22" name="그림 2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2A6ED1D-BBED-3A9B-0313-A7B048A5F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381" y="1249903"/>
            <a:ext cx="2800741" cy="2495898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7B81462-3611-92EB-9B14-8EEBFFA08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840" y="3574892"/>
            <a:ext cx="1543181" cy="292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BE62330-7196-4A3D-BF1F-E955D777720D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6EAC5E78-0423-629A-F7B6-E21A411F0BF9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26" name="Freeform 3">
                <a:extLst>
                  <a:ext uri="{FF2B5EF4-FFF2-40B4-BE49-F238E27FC236}">
                    <a16:creationId xmlns:a16="http://schemas.microsoft.com/office/drawing/2014/main" id="{57D0450A-9782-4E66-2BE1-7FC3B69A4DA9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27" name="TextBox 4">
                <a:extLst>
                  <a:ext uri="{FF2B5EF4-FFF2-40B4-BE49-F238E27FC236}">
                    <a16:creationId xmlns:a16="http://schemas.microsoft.com/office/drawing/2014/main" id="{10C32F6A-D5D2-900B-C131-8C706AD7A98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5" name="AutoShape 8">
              <a:extLst>
                <a:ext uri="{FF2B5EF4-FFF2-40B4-BE49-F238E27FC236}">
                  <a16:creationId xmlns:a16="http://schemas.microsoft.com/office/drawing/2014/main" id="{4C4BC3AD-319D-D4D8-A39B-EF1FC8C19205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37D7FF-8FDD-2CA9-04AB-E5939BFC08C3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정확도 개선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머신러닝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8BE008B-26A6-8C10-C3FB-8C7E1B0A723D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7C629DD0-ED3D-BF46-CA86-782BB5D151C4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정확도 개선 </a:t>
                </a:r>
                <a:r>
                  <a:rPr lang="ko-KR" altLang="en-US" sz="1400" b="1" dirty="0" err="1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머신러닝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기법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List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25" name="Freeform 2">
                <a:extLst>
                  <a:ext uri="{FF2B5EF4-FFF2-40B4-BE49-F238E27FC236}">
                    <a16:creationId xmlns:a16="http://schemas.microsoft.com/office/drawing/2014/main" id="{CE336A68-A9DF-56AF-20B5-9CDDAC52DB3C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5626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594EE-6A45-B812-DE65-F7B70462A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C85FD40-7D2B-E888-6DCB-DEAA3F0ABDDE}"/>
              </a:ext>
            </a:extLst>
          </p:cNvPr>
          <p:cNvGrpSpPr/>
          <p:nvPr/>
        </p:nvGrpSpPr>
        <p:grpSpPr>
          <a:xfrm>
            <a:off x="304800" y="1069815"/>
            <a:ext cx="11812865" cy="5344202"/>
            <a:chOff x="1834810" y="6913487"/>
            <a:chExt cx="8227783" cy="5226589"/>
          </a:xfrm>
        </p:grpSpPr>
        <p:pic>
          <p:nvPicPr>
            <p:cNvPr id="10" name="그래픽 9" descr="닫힌 따옴표 단색으로 채워진">
              <a:extLst>
                <a:ext uri="{FF2B5EF4-FFF2-40B4-BE49-F238E27FC236}">
                  <a16:creationId xmlns:a16="http://schemas.microsoft.com/office/drawing/2014/main" id="{6BC8B645-391B-86E4-CA72-982BDBC7E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48193" y="11225676"/>
              <a:ext cx="914400" cy="914400"/>
            </a:xfrm>
            <a:prstGeom prst="rect">
              <a:avLst/>
            </a:prstGeom>
          </p:spPr>
        </p:pic>
        <p:pic>
          <p:nvPicPr>
            <p:cNvPr id="11" name="그래픽 10" descr="닫힌 따옴표 단색으로 채워진">
              <a:extLst>
                <a:ext uri="{FF2B5EF4-FFF2-40B4-BE49-F238E27FC236}">
                  <a16:creationId xmlns:a16="http://schemas.microsoft.com/office/drawing/2014/main" id="{396145B1-C910-03A1-969B-BB90B3F6A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834810" y="6913487"/>
              <a:ext cx="914400" cy="9144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A8E56B-897B-1AE4-14EA-6215A6989A83}"/>
              </a:ext>
            </a:extLst>
          </p:cNvPr>
          <p:cNvSpPr txBox="1"/>
          <p:nvPr/>
        </p:nvSpPr>
        <p:spPr>
          <a:xfrm>
            <a:off x="1987250" y="1728236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>
              <a:defRPr/>
            </a:pPr>
            <a:r>
              <a:rPr lang="en-US" altLang="ko-KR" sz="2800" dirty="0" err="1">
                <a:solidFill>
                  <a:prstClr val="black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RandomForest</a:t>
            </a:r>
            <a:r>
              <a:rPr lang="ko-KR" altLang="en-US" sz="2800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란</a:t>
            </a:r>
            <a:r>
              <a:rPr lang="en-US" altLang="ko-KR" sz="2800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? </a:t>
            </a:r>
            <a:endParaRPr lang="ko-KR" altLang="en-US" sz="2800" dirty="0">
              <a:solidFill>
                <a:prstClr val="black"/>
              </a:solidFill>
              <a:latin typeface="NanumSquareOTF Light" panose="020B0600000101010101" pitchFamily="34" charset="-127"/>
              <a:ea typeface="NanumSquareOTF Light" panose="020B0600000101010101" pitchFamily="34" charset="-127"/>
              <a:cs typeface="Microsoft GothicNeo" panose="020B05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FE760-9FD7-88AF-541F-D1027A720726}"/>
              </a:ext>
            </a:extLst>
          </p:cNvPr>
          <p:cNvSpPr txBox="1"/>
          <p:nvPr/>
        </p:nvSpPr>
        <p:spPr>
          <a:xfrm>
            <a:off x="645418" y="2505169"/>
            <a:ext cx="1147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>
              <a:defRPr/>
            </a:pPr>
            <a:r>
              <a:rPr lang="ko-KR" altLang="en-US" sz="2400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여러 개의 </a:t>
            </a:r>
            <a:r>
              <a:rPr lang="en-US" altLang="ko-KR" sz="2400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Decision Tree</a:t>
            </a:r>
            <a:r>
              <a:rPr lang="ko-KR" altLang="en-US" sz="2400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를 생성하고 그 결과를 종합하여 더 나은 결과를 예측하는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959FE-63A0-5879-F225-C9127102AB32}"/>
              </a:ext>
            </a:extLst>
          </p:cNvPr>
          <p:cNvSpPr txBox="1"/>
          <p:nvPr/>
        </p:nvSpPr>
        <p:spPr>
          <a:xfrm>
            <a:off x="5347250" y="1759014"/>
            <a:ext cx="5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>
              <a:defRPr/>
            </a:pPr>
            <a:r>
              <a:rPr lang="ko-KR" altLang="en-US" sz="2400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→ 데이터를 보고 결정을 도와주는 숲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2A4547-D7F0-31A8-51C2-9AC8109BF39F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24" name="Group 2">
              <a:extLst>
                <a:ext uri="{FF2B5EF4-FFF2-40B4-BE49-F238E27FC236}">
                  <a16:creationId xmlns:a16="http://schemas.microsoft.com/office/drawing/2014/main" id="{E7FC12C7-8211-8988-324F-A15ABEE0570D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31" name="Freeform 3">
                <a:extLst>
                  <a:ext uri="{FF2B5EF4-FFF2-40B4-BE49-F238E27FC236}">
                    <a16:creationId xmlns:a16="http://schemas.microsoft.com/office/drawing/2014/main" id="{400898A1-4E48-8128-A321-4FEBC1CAE92F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32" name="TextBox 4">
                <a:extLst>
                  <a:ext uri="{FF2B5EF4-FFF2-40B4-BE49-F238E27FC236}">
                    <a16:creationId xmlns:a16="http://schemas.microsoft.com/office/drawing/2014/main" id="{DC6EEF90-F066-7D22-2460-3303C408351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25" name="AutoShape 8">
              <a:extLst>
                <a:ext uri="{FF2B5EF4-FFF2-40B4-BE49-F238E27FC236}">
                  <a16:creationId xmlns:a16="http://schemas.microsoft.com/office/drawing/2014/main" id="{BAB5D284-5FF6-5368-9A33-543CCD1CB5AF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073875-B0EA-3259-1201-840E2A9798E6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정확도 개선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머신러닝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E8C5713-F4A8-9483-7F37-EBF3DDB26DA4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28" name="TextBox 8">
                <a:extLst>
                  <a:ext uri="{FF2B5EF4-FFF2-40B4-BE49-F238E27FC236}">
                    <a16:creationId xmlns:a16="http://schemas.microsoft.com/office/drawing/2014/main" id="{ACEE4584-599D-AD19-D68C-4D833FB86905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Case 1) Random Forest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모델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30" name="Freeform 2">
                <a:extLst>
                  <a:ext uri="{FF2B5EF4-FFF2-40B4-BE49-F238E27FC236}">
                    <a16:creationId xmlns:a16="http://schemas.microsoft.com/office/drawing/2014/main" id="{2FBF6ABB-9BFF-BAFE-AF21-851EE2F7B3C3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5F4F8B-9BBF-0661-8467-980BC4B59BF2}"/>
              </a:ext>
            </a:extLst>
          </p:cNvPr>
          <p:cNvSpPr txBox="1"/>
          <p:nvPr/>
        </p:nvSpPr>
        <p:spPr>
          <a:xfrm>
            <a:off x="990496" y="4331482"/>
            <a:ext cx="10168819" cy="130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랜덤 포레스트 모델은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Microsoft GothicNeo" panose="020B0500000101010101" pitchFamily="50" charset="-127"/>
              </a:rPr>
              <a:t>데이터가 복잡하고 다양한 특성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을 가지고 있어도 잘 처리할 수 있음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또한 여러 특성 간의 관계를 고려해서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Microsoft GothicNeo" panose="020B0500000101010101" pitchFamily="50" charset="-127"/>
              </a:rPr>
              <a:t>각 특성이 예측에 얼마나 중요한지 평가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할 수 있음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.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그리고 다양한 형태의 데이터에 사용이 가능하였고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Microsoft GothicNeo" panose="020B0500000101010101" pitchFamily="50" charset="-127"/>
              </a:rPr>
              <a:t>높은 정확도와 안정성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을 제공함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또한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  <a:cs typeface="Microsoft GothicNeo" panose="020B0500000101010101" pitchFamily="50" charset="-127"/>
              </a:rPr>
              <a:t>과적합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(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훈련 데이터에만 지나치게 잘 맞는 현상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)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이 잘 발생하지 않을 수 있는 결과를 제공함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.</a:t>
            </a:r>
            <a:endParaRPr lang="ko-KR" altLang="en-US" sz="16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50BBA9-E024-9C9B-24E7-EF676C59C9AC}"/>
              </a:ext>
            </a:extLst>
          </p:cNvPr>
          <p:cNvSpPr txBox="1"/>
          <p:nvPr/>
        </p:nvSpPr>
        <p:spPr>
          <a:xfrm>
            <a:off x="3970142" y="3583294"/>
            <a:ext cx="4251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  <a:cs typeface="Microsoft GothicNeo" panose="020B0500000101010101" pitchFamily="50" charset="-127"/>
              </a:rPr>
              <a:t>랜덤포레스트를</a:t>
            </a:r>
            <a:r>
              <a:rPr lang="ko-KR" altLang="en-US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Microsoft GothicNeo" panose="020B0500000101010101" pitchFamily="50" charset="-127"/>
              </a:rPr>
              <a:t> 선택한 이유는</a:t>
            </a:r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Microsoft GothicNeo" panose="020B0500000101010101" pitchFamily="50" charset="-127"/>
              </a:rPr>
              <a:t>?</a:t>
            </a:r>
            <a:endParaRPr lang="ko-KR" altLang="en-US" sz="24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961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7FB6A-7896-16D1-19B9-6E41615FF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6B637ED-EE28-9929-5B00-A7546A1F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593" y="704862"/>
            <a:ext cx="7694264" cy="5747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3A96AF-0D8D-B828-B4A3-26A1D771B99E}"/>
              </a:ext>
            </a:extLst>
          </p:cNvPr>
          <p:cNvSpPr txBox="1"/>
          <p:nvPr/>
        </p:nvSpPr>
        <p:spPr>
          <a:xfrm>
            <a:off x="304800" y="2884667"/>
            <a:ext cx="3697112" cy="1718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&lt;Score </a:t>
            </a:r>
            <a:r>
              <a:rPr lang="ko-KR" altLang="en-US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포함 전</a:t>
            </a:r>
            <a:r>
              <a:rPr lang="en-US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&gt;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Risk</a:t>
            </a:r>
            <a:r>
              <a:rPr lang="ko-KR" altLang="en-US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와의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 중요성을 비교했을 때 </a:t>
            </a:r>
            <a:endParaRPr lang="en-US" altLang="ko-KR" sz="16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  <a:sym typeface="210 디딤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가장 높은 관련성이 있는 컬럼은</a:t>
            </a:r>
            <a:endParaRPr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‘Credit amount’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였음</a:t>
            </a:r>
            <a:endParaRPr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4C0D981-838C-E4F1-DFAB-BC8AB3DE93D0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CF27CB4E-D7FF-E9F2-0FC9-04079FB7A866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26" name="Freeform 3">
                <a:extLst>
                  <a:ext uri="{FF2B5EF4-FFF2-40B4-BE49-F238E27FC236}">
                    <a16:creationId xmlns:a16="http://schemas.microsoft.com/office/drawing/2014/main" id="{C697F364-8CE7-44B3-6783-509E6F111331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27" name="TextBox 4">
                <a:extLst>
                  <a:ext uri="{FF2B5EF4-FFF2-40B4-BE49-F238E27FC236}">
                    <a16:creationId xmlns:a16="http://schemas.microsoft.com/office/drawing/2014/main" id="{027CA4E5-FBE9-1218-4776-F4A1CDD5121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214BCA24-BCC6-B7BB-91F0-622D48869DF7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BA8140-1AA7-9CC2-0E80-F97D9FD31178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정확도 개선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머신러닝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5905B9D-B20A-AB17-66F3-45D1BB099CE8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169E3665-D5C0-56A0-FAD0-38314A00AD93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Case 1) Random Forest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모델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25" name="Freeform 2">
                <a:extLst>
                  <a:ext uri="{FF2B5EF4-FFF2-40B4-BE49-F238E27FC236}">
                    <a16:creationId xmlns:a16="http://schemas.microsoft.com/office/drawing/2014/main" id="{97822845-33D3-CC69-7661-356974774EF4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064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8D633-C9A9-7BF7-A9FE-10DB3578D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F41FC0-664A-A6DD-677B-EFE70BCF8AA7}"/>
              </a:ext>
            </a:extLst>
          </p:cNvPr>
          <p:cNvSpPr txBox="1"/>
          <p:nvPr/>
        </p:nvSpPr>
        <p:spPr>
          <a:xfrm>
            <a:off x="304800" y="2884667"/>
            <a:ext cx="3697112" cy="1718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&lt;Score </a:t>
            </a:r>
            <a:r>
              <a:rPr lang="ko-KR" altLang="en-US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포함 후</a:t>
            </a:r>
            <a:r>
              <a:rPr lang="en-US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&gt;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Risk</a:t>
            </a:r>
            <a:r>
              <a:rPr lang="ko-KR" altLang="en-US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와의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 중요성을 비교했을 때 </a:t>
            </a:r>
            <a:endParaRPr lang="en-US" altLang="ko-KR" sz="16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  <a:sym typeface="210 디딤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가장 높은 관련성이 있는 컬럼은</a:t>
            </a:r>
            <a:endParaRPr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‘Score’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였음</a:t>
            </a:r>
            <a:endParaRPr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772652E-832E-A054-3A9B-F1134DDCA241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D73649E7-7D6D-9E7B-1169-E05CF58FBA8F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26" name="Freeform 3">
                <a:extLst>
                  <a:ext uri="{FF2B5EF4-FFF2-40B4-BE49-F238E27FC236}">
                    <a16:creationId xmlns:a16="http://schemas.microsoft.com/office/drawing/2014/main" id="{3CC303BB-7AF9-F4D5-38FE-A3FE6E3ED331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27" name="TextBox 4">
                <a:extLst>
                  <a:ext uri="{FF2B5EF4-FFF2-40B4-BE49-F238E27FC236}">
                    <a16:creationId xmlns:a16="http://schemas.microsoft.com/office/drawing/2014/main" id="{4E97868F-AE66-9FE5-47C2-A6BE193A4A6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FD40D791-CEBD-8719-1782-08449609671E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55746F-9C32-0D18-8554-8CFAF64E79DB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정확도 개선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머신러닝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2C7FC74-3777-472C-E7D7-89F43749A006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B0CBFB04-96C5-D819-E307-B3DEB377D814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Case 1) Random Forest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모델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25" name="Freeform 2">
                <a:extLst>
                  <a:ext uri="{FF2B5EF4-FFF2-40B4-BE49-F238E27FC236}">
                    <a16:creationId xmlns:a16="http://schemas.microsoft.com/office/drawing/2014/main" id="{3C139C14-434C-6A5D-9919-7DF1B36435AA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09C032-6B09-7851-1361-C7F2ABBA36FF}"/>
              </a:ext>
            </a:extLst>
          </p:cNvPr>
          <p:cNvGrpSpPr/>
          <p:nvPr/>
        </p:nvGrpSpPr>
        <p:grpSpPr>
          <a:xfrm>
            <a:off x="4161692" y="709099"/>
            <a:ext cx="7882166" cy="5706502"/>
            <a:chOff x="1543665" y="1326692"/>
            <a:chExt cx="9222658" cy="426938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9C51CC8-7387-EE14-945D-F4ECCADDD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35000"/>
            </a:blip>
            <a:stretch>
              <a:fillRect/>
            </a:stretch>
          </p:blipFill>
          <p:spPr>
            <a:xfrm>
              <a:off x="1543665" y="1326692"/>
              <a:ext cx="9222658" cy="4269389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46961C3-4D9A-8A3E-18C3-8BD9EF11B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55423" y="1425677"/>
              <a:ext cx="841738" cy="3873910"/>
            </a:xfrm>
            <a:prstGeom prst="rect">
              <a:avLst/>
            </a:prstGeom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57157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57445-1A6F-CE82-B2E5-06B1B036A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A30D6C-891C-4886-FB66-72EF6EC08DA6}"/>
              </a:ext>
            </a:extLst>
          </p:cNvPr>
          <p:cNvSpPr txBox="1"/>
          <p:nvPr/>
        </p:nvSpPr>
        <p:spPr>
          <a:xfrm>
            <a:off x="1672947" y="1685424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Score </a:t>
            </a:r>
            <a:r>
              <a:rPr lang="ko-KR" altLang="en-US" sz="40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포함여부에 따른 예측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ABD31-7CFB-6F0B-EA4D-29C98E58F997}"/>
              </a:ext>
            </a:extLst>
          </p:cNvPr>
          <p:cNvSpPr txBox="1"/>
          <p:nvPr/>
        </p:nvSpPr>
        <p:spPr>
          <a:xfrm>
            <a:off x="301813" y="3407991"/>
            <a:ext cx="5790735" cy="179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65%</a:t>
            </a:r>
          </a:p>
          <a:p>
            <a:pPr algn="ctr"/>
            <a:r>
              <a:rPr lang="ko-KR" altLang="en-US" sz="32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정확도</a:t>
            </a:r>
            <a:endParaRPr lang="en-US" altLang="ko-KR" sz="2933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  <a:p>
            <a:pPr algn="ctr"/>
            <a:endParaRPr lang="en-US" altLang="ko-KR" sz="2933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1333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Score </a:t>
            </a:r>
            <a:r>
              <a:rPr lang="ko-KR" altLang="en-US" sz="1333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컬럼을 포함하지 않은 모델의 정확도는 </a:t>
            </a:r>
            <a:r>
              <a:rPr lang="en-US" altLang="ko-KR" sz="1333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65%</a:t>
            </a:r>
            <a:r>
              <a:rPr lang="ko-KR" altLang="en-US" sz="1333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로 나타남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1AB5CE-6280-5587-B7F6-A6B8CAEB7D9B}"/>
              </a:ext>
            </a:extLst>
          </p:cNvPr>
          <p:cNvSpPr txBox="1"/>
          <p:nvPr/>
        </p:nvSpPr>
        <p:spPr>
          <a:xfrm>
            <a:off x="5994400" y="3407991"/>
            <a:ext cx="5790735" cy="179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66%</a:t>
            </a:r>
          </a:p>
          <a:p>
            <a:pPr algn="ctr"/>
            <a:r>
              <a:rPr lang="ko-KR" altLang="en-US" sz="32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정확도</a:t>
            </a:r>
            <a:endParaRPr lang="en-US" altLang="ko-KR" sz="2933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  <a:p>
            <a:pPr algn="ctr"/>
            <a:endParaRPr lang="en-US" altLang="ko-KR" sz="2933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1333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Score </a:t>
            </a:r>
            <a:r>
              <a:rPr lang="ko-KR" altLang="en-US" sz="1333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컬럼을 포함한 모델의 정확도 외에도 </a:t>
            </a:r>
            <a:r>
              <a:rPr lang="en-US" altLang="ko-KR" sz="1333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risk 0</a:t>
            </a:r>
            <a:r>
              <a:rPr lang="ko-KR" altLang="en-US" sz="1333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에서 전반적인 향상을 보임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36E1CF9-36FA-FC0E-DCE6-86E66BAD2E2C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26F06012-4285-0A42-2546-C376069188F5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26" name="Freeform 3">
                <a:extLst>
                  <a:ext uri="{FF2B5EF4-FFF2-40B4-BE49-F238E27FC236}">
                    <a16:creationId xmlns:a16="http://schemas.microsoft.com/office/drawing/2014/main" id="{EEF6F7B9-4606-044B-FAE5-7AC08B128ABE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27" name="TextBox 4">
                <a:extLst>
                  <a:ext uri="{FF2B5EF4-FFF2-40B4-BE49-F238E27FC236}">
                    <a16:creationId xmlns:a16="http://schemas.microsoft.com/office/drawing/2014/main" id="{3B2679AA-E208-328B-A40E-0A08572E283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A4919187-7D7F-61E6-2E17-8C92128B3DDD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62B5F1-4443-A056-45B3-699780EBC652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정확도 개선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머신러닝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829BADF-79DC-18D2-3D64-F89FE0017FA2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6933AF94-F5A3-94CB-192B-7FE26AB97EF9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Case 1) Random Forest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모델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25" name="Freeform 2">
                <a:extLst>
                  <a:ext uri="{FF2B5EF4-FFF2-40B4-BE49-F238E27FC236}">
                    <a16:creationId xmlns:a16="http://schemas.microsoft.com/office/drawing/2014/main" id="{66CCB89F-D08C-FB77-3784-FFCB44A2666A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6291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7A555-7AB5-C860-2BA7-4966B8D9D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E84BE7-1AE0-B602-6EE2-D7A1BACAA369}"/>
              </a:ext>
            </a:extLst>
          </p:cNvPr>
          <p:cNvSpPr txBox="1"/>
          <p:nvPr/>
        </p:nvSpPr>
        <p:spPr>
          <a:xfrm>
            <a:off x="2210133" y="5779733"/>
            <a:ext cx="1967261" cy="526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60">
              <a:lnSpc>
                <a:spcPts val="5000"/>
              </a:lnSpc>
            </a:pPr>
            <a:r>
              <a:rPr lang="en-US" altLang="ko-KR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&lt;</a:t>
            </a:r>
            <a:r>
              <a:rPr 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Score </a:t>
            </a:r>
            <a:r>
              <a:rPr lang="ko-KR" alt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학습 전</a:t>
            </a:r>
            <a:r>
              <a:rPr lang="en-US" altLang="ko-KR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&gt;</a:t>
            </a:r>
            <a:endParaRPr lang="en-US" sz="1400" dirty="0">
              <a:solidFill>
                <a:srgbClr val="1F1F1F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  <a:sym typeface="210 디딤고딕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F931CBD6-1343-944E-C17A-71AA7EBB8384}"/>
              </a:ext>
            </a:extLst>
          </p:cNvPr>
          <p:cNvSpPr txBox="1"/>
          <p:nvPr/>
        </p:nvSpPr>
        <p:spPr>
          <a:xfrm>
            <a:off x="8628606" y="5779732"/>
            <a:ext cx="1270000" cy="526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60">
              <a:lnSpc>
                <a:spcPts val="5000"/>
              </a:lnSpc>
            </a:pPr>
            <a:r>
              <a:rPr lang="en-US" altLang="ko-KR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&lt;</a:t>
            </a:r>
            <a:r>
              <a:rPr 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Score </a:t>
            </a:r>
            <a:r>
              <a:rPr lang="ko-KR" alt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학습 후</a:t>
            </a:r>
            <a:r>
              <a:rPr lang="en-US" altLang="ko-KR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&gt;</a:t>
            </a:r>
            <a:endParaRPr lang="en-US" sz="1400" dirty="0">
              <a:solidFill>
                <a:srgbClr val="1F1F1F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  <a:sym typeface="210 디딤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5C6C08-C09F-35D5-5BC7-3B8EEF934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59" y="995804"/>
            <a:ext cx="5793045" cy="46417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A1A6FF-65E9-CD7E-1595-85CAB909B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146" y="995804"/>
            <a:ext cx="5793044" cy="4636676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67E4A96-7F97-4A97-E0E5-A53D3A7F5262}"/>
              </a:ext>
            </a:extLst>
          </p:cNvPr>
          <p:cNvSpPr/>
          <p:nvPr/>
        </p:nvSpPr>
        <p:spPr>
          <a:xfrm flipV="1">
            <a:off x="6879797" y="1339515"/>
            <a:ext cx="2402379" cy="151180"/>
          </a:xfrm>
          <a:prstGeom prst="roundRect">
            <a:avLst/>
          </a:prstGeom>
          <a:solidFill>
            <a:srgbClr val="2C6CD9">
              <a:alpha val="20000"/>
            </a:srgbClr>
          </a:solidFill>
          <a:ln w="12700">
            <a:solidFill>
              <a:srgbClr val="2C6CD9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58C94D6-9FB3-E20F-2AA7-136FCC9F5AB3}"/>
              </a:ext>
            </a:extLst>
          </p:cNvPr>
          <p:cNvSpPr/>
          <p:nvPr/>
        </p:nvSpPr>
        <p:spPr>
          <a:xfrm flipV="1">
            <a:off x="890661" y="1296423"/>
            <a:ext cx="2303103" cy="151180"/>
          </a:xfrm>
          <a:prstGeom prst="roundRect">
            <a:avLst/>
          </a:prstGeom>
          <a:solidFill>
            <a:srgbClr val="2C6CD9">
              <a:alpha val="20000"/>
            </a:srgbClr>
          </a:solidFill>
          <a:ln w="12700">
            <a:solidFill>
              <a:srgbClr val="2C6CD9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5AAD1F-65E9-0AC2-A934-4C0408C085D4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24" name="Group 2">
              <a:extLst>
                <a:ext uri="{FF2B5EF4-FFF2-40B4-BE49-F238E27FC236}">
                  <a16:creationId xmlns:a16="http://schemas.microsoft.com/office/drawing/2014/main" id="{BF2908D9-CD9F-70F3-4CAF-3BEB404A7F84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31" name="Freeform 3">
                <a:extLst>
                  <a:ext uri="{FF2B5EF4-FFF2-40B4-BE49-F238E27FC236}">
                    <a16:creationId xmlns:a16="http://schemas.microsoft.com/office/drawing/2014/main" id="{18B20F7D-4033-D0C8-31EC-542E3685BC8B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32" name="TextBox 4">
                <a:extLst>
                  <a:ext uri="{FF2B5EF4-FFF2-40B4-BE49-F238E27FC236}">
                    <a16:creationId xmlns:a16="http://schemas.microsoft.com/office/drawing/2014/main" id="{EE2CFFF7-CC59-B635-0648-57E47D4D89A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25" name="AutoShape 8">
              <a:extLst>
                <a:ext uri="{FF2B5EF4-FFF2-40B4-BE49-F238E27FC236}">
                  <a16:creationId xmlns:a16="http://schemas.microsoft.com/office/drawing/2014/main" id="{A5FC5DF2-27B0-4AE7-209A-FB0B0AC4F384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DC07EC-878C-19C8-3BC0-9F2111C32146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정확도 개선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머신러닝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AE33114-6B0D-DA41-B2BA-B6C72BDE1D22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28" name="TextBox 8">
                <a:extLst>
                  <a:ext uri="{FF2B5EF4-FFF2-40B4-BE49-F238E27FC236}">
                    <a16:creationId xmlns:a16="http://schemas.microsoft.com/office/drawing/2014/main" id="{9D3751D1-C9D4-3446-681C-8D8035E05C4D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Case 1) Random Forest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모델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30" name="Freeform 2">
                <a:extLst>
                  <a:ext uri="{FF2B5EF4-FFF2-40B4-BE49-F238E27FC236}">
                    <a16:creationId xmlns:a16="http://schemas.microsoft.com/office/drawing/2014/main" id="{19616655-26E7-05BF-8D84-271891A053FD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0087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5B4D6-5536-EDE5-25F8-9FAC47CBB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62D29-3705-3C56-F38B-5D3BEB336404}"/>
              </a:ext>
            </a:extLst>
          </p:cNvPr>
          <p:cNvSpPr txBox="1"/>
          <p:nvPr/>
        </p:nvSpPr>
        <p:spPr>
          <a:xfrm>
            <a:off x="2210133" y="5779733"/>
            <a:ext cx="1967261" cy="526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60">
              <a:lnSpc>
                <a:spcPts val="5000"/>
              </a:lnSpc>
            </a:pPr>
            <a:r>
              <a:rPr lang="en-US" altLang="ko-KR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&lt;</a:t>
            </a:r>
            <a:r>
              <a:rPr 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Score </a:t>
            </a:r>
            <a:r>
              <a:rPr lang="ko-KR" alt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학습 전</a:t>
            </a:r>
            <a:r>
              <a:rPr lang="en-US" altLang="ko-KR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&gt;</a:t>
            </a:r>
            <a:endParaRPr lang="en-US" sz="1400" dirty="0">
              <a:solidFill>
                <a:srgbClr val="1F1F1F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  <a:sym typeface="210 디딤고딕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3B18DEDA-10C7-ADD5-5A55-A168FE00780E}"/>
              </a:ext>
            </a:extLst>
          </p:cNvPr>
          <p:cNvSpPr txBox="1"/>
          <p:nvPr/>
        </p:nvSpPr>
        <p:spPr>
          <a:xfrm>
            <a:off x="8628606" y="5779732"/>
            <a:ext cx="1270000" cy="526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60">
              <a:lnSpc>
                <a:spcPts val="5000"/>
              </a:lnSpc>
            </a:pPr>
            <a:r>
              <a:rPr lang="en-US" altLang="ko-KR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&lt;</a:t>
            </a:r>
            <a:r>
              <a:rPr 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Score </a:t>
            </a:r>
            <a:r>
              <a:rPr lang="ko-KR" alt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학습 후</a:t>
            </a:r>
            <a:r>
              <a:rPr lang="en-US" altLang="ko-KR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&gt;</a:t>
            </a:r>
            <a:endParaRPr lang="en-US" sz="1400" dirty="0">
              <a:solidFill>
                <a:srgbClr val="1F1F1F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  <a:sym typeface="210 디딤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B12F4E-E337-6822-9C85-DAE483439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59" y="995804"/>
            <a:ext cx="5793045" cy="46417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500348-01A0-F843-BF42-6B6F9F7E0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146" y="995804"/>
            <a:ext cx="5793044" cy="4636676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ECEF1F3-5014-4CE7-A5B3-E77A5FB9C88E}"/>
              </a:ext>
            </a:extLst>
          </p:cNvPr>
          <p:cNvSpPr/>
          <p:nvPr/>
        </p:nvSpPr>
        <p:spPr>
          <a:xfrm flipV="1">
            <a:off x="7094951" y="1339515"/>
            <a:ext cx="2402379" cy="151180"/>
          </a:xfrm>
          <a:prstGeom prst="roundRect">
            <a:avLst/>
          </a:prstGeom>
          <a:solidFill>
            <a:srgbClr val="2C6CD9">
              <a:alpha val="20000"/>
            </a:srgbClr>
          </a:solidFill>
          <a:ln w="12700">
            <a:solidFill>
              <a:srgbClr val="2C6CD9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C9DE6D7-0B88-EE16-E4ED-EA40A35FB05D}"/>
              </a:ext>
            </a:extLst>
          </p:cNvPr>
          <p:cNvSpPr/>
          <p:nvPr/>
        </p:nvSpPr>
        <p:spPr>
          <a:xfrm flipV="1">
            <a:off x="890661" y="1296423"/>
            <a:ext cx="2303103" cy="151180"/>
          </a:xfrm>
          <a:prstGeom prst="roundRect">
            <a:avLst/>
          </a:prstGeom>
          <a:solidFill>
            <a:srgbClr val="2C6CD9">
              <a:alpha val="20000"/>
            </a:srgbClr>
          </a:solidFill>
          <a:ln w="12700">
            <a:solidFill>
              <a:srgbClr val="2C6CD9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C89D800-E0A5-ABD6-7E1D-EE9BA24F1258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24" name="Group 2">
              <a:extLst>
                <a:ext uri="{FF2B5EF4-FFF2-40B4-BE49-F238E27FC236}">
                  <a16:creationId xmlns:a16="http://schemas.microsoft.com/office/drawing/2014/main" id="{23D79286-D970-FF22-A221-39C15AEA4373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31" name="Freeform 3">
                <a:extLst>
                  <a:ext uri="{FF2B5EF4-FFF2-40B4-BE49-F238E27FC236}">
                    <a16:creationId xmlns:a16="http://schemas.microsoft.com/office/drawing/2014/main" id="{6CFC6540-198A-5BA7-60B8-8101F8A731E6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32" name="TextBox 4">
                <a:extLst>
                  <a:ext uri="{FF2B5EF4-FFF2-40B4-BE49-F238E27FC236}">
                    <a16:creationId xmlns:a16="http://schemas.microsoft.com/office/drawing/2014/main" id="{EBB9E9DB-D038-196F-5CA1-CF7BF23F257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25" name="AutoShape 8">
              <a:extLst>
                <a:ext uri="{FF2B5EF4-FFF2-40B4-BE49-F238E27FC236}">
                  <a16:creationId xmlns:a16="http://schemas.microsoft.com/office/drawing/2014/main" id="{F7901EB9-4B3C-8035-1846-DC1094F1B55F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29342F-0CC9-6D11-1C92-B054667E412F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정확도 개선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머신러닝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31C9DD8-33F9-8C3B-9891-B687B0856A07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28" name="TextBox 8">
                <a:extLst>
                  <a:ext uri="{FF2B5EF4-FFF2-40B4-BE49-F238E27FC236}">
                    <a16:creationId xmlns:a16="http://schemas.microsoft.com/office/drawing/2014/main" id="{3B06D599-36DB-1E84-0E0A-A9EA40E8DC64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Case 1) Random Forest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모델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30" name="Freeform 2">
                <a:extLst>
                  <a:ext uri="{FF2B5EF4-FFF2-40B4-BE49-F238E27FC236}">
                    <a16:creationId xmlns:a16="http://schemas.microsoft.com/office/drawing/2014/main" id="{59993AFA-0E7F-4F6D-1D43-8CD8EC218C75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D86143-9282-7A00-6EEC-A0BCE81A22DF}"/>
              </a:ext>
            </a:extLst>
          </p:cNvPr>
          <p:cNvSpPr/>
          <p:nvPr/>
        </p:nvSpPr>
        <p:spPr>
          <a:xfrm>
            <a:off x="263659" y="995804"/>
            <a:ext cx="11780198" cy="463667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‘Score </a:t>
            </a: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학습 전</a:t>
            </a: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보다 </a:t>
            </a: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‘Score </a:t>
            </a: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학습 후</a:t>
            </a: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에서 전반적으로 약간 더 나은 성능을 보임</a:t>
            </a: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. </a:t>
            </a: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 </a:t>
            </a:r>
            <a:endParaRPr lang="en-US" altLang="ko-KR" sz="18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특히 </a:t>
            </a: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Risk 0</a:t>
            </a: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인 경우의 정밀도와 재현율이 향상되었고</a:t>
            </a: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 (+4%p), </a:t>
            </a: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전체적인 정확도와 </a:t>
            </a: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f1-score</a:t>
            </a: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 또한 소폭 증가함</a:t>
            </a: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전체적인 성능 향상이 보이므로 </a:t>
            </a:r>
            <a:r>
              <a:rPr lang="en-US" altLang="ko-KR" sz="18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Microsoft GothicNeo" panose="020B0500000101010101" pitchFamily="50" charset="-127"/>
              </a:rPr>
              <a:t>‘Score </a:t>
            </a:r>
            <a:r>
              <a:rPr lang="ko-KR" altLang="en-US" sz="18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Microsoft GothicNeo" panose="020B0500000101010101" pitchFamily="50" charset="-127"/>
              </a:rPr>
              <a:t>학습 후</a:t>
            </a:r>
            <a:r>
              <a:rPr lang="en-US" altLang="ko-KR" sz="18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Microsoft GothicNeo" panose="020B0500000101010101" pitchFamily="50" charset="-127"/>
              </a:rPr>
              <a:t>‘ </a:t>
            </a:r>
            <a:r>
              <a:rPr lang="ko-KR" altLang="en-US" sz="18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Microsoft GothicNeo" panose="020B0500000101010101" pitchFamily="50" charset="-127"/>
              </a:rPr>
              <a:t>모델을 수행한 결과가 더 우수한 성능을 발휘함</a:t>
            </a:r>
            <a:r>
              <a:rPr lang="en-US" altLang="ko-KR" sz="18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Microsoft GothicNeo" panose="020B0500000101010101" pitchFamily="50" charset="-127"/>
              </a:rPr>
              <a:t>.</a:t>
            </a:r>
            <a:endParaRPr lang="ko-KR" altLang="en-US" sz="1800" b="1" dirty="0">
              <a:latin typeface="NanumSquareOTF Bold" panose="020B0600000101010101" pitchFamily="34" charset="-127"/>
              <a:ea typeface="NanumSquareOTF Bold" panose="020B0600000101010101" pitchFamily="34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956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594EE-6A45-B812-DE65-F7B70462A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C85FD40-7D2B-E888-6DCB-DEAA3F0ABDDE}"/>
              </a:ext>
            </a:extLst>
          </p:cNvPr>
          <p:cNvGrpSpPr/>
          <p:nvPr/>
        </p:nvGrpSpPr>
        <p:grpSpPr>
          <a:xfrm>
            <a:off x="237551" y="948845"/>
            <a:ext cx="11802049" cy="5585954"/>
            <a:chOff x="1834810" y="6853769"/>
            <a:chExt cx="8227783" cy="5723301"/>
          </a:xfrm>
        </p:grpSpPr>
        <p:pic>
          <p:nvPicPr>
            <p:cNvPr id="10" name="그래픽 9" descr="닫힌 따옴표 단색으로 채워진">
              <a:extLst>
                <a:ext uri="{FF2B5EF4-FFF2-40B4-BE49-F238E27FC236}">
                  <a16:creationId xmlns:a16="http://schemas.microsoft.com/office/drawing/2014/main" id="{6BC8B645-391B-86E4-CA72-982BDBC7E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48193" y="11662670"/>
              <a:ext cx="914400" cy="914400"/>
            </a:xfrm>
            <a:prstGeom prst="rect">
              <a:avLst/>
            </a:prstGeom>
          </p:spPr>
        </p:pic>
        <p:pic>
          <p:nvPicPr>
            <p:cNvPr id="11" name="그래픽 10" descr="닫힌 따옴표 단색으로 채워진">
              <a:extLst>
                <a:ext uri="{FF2B5EF4-FFF2-40B4-BE49-F238E27FC236}">
                  <a16:creationId xmlns:a16="http://schemas.microsoft.com/office/drawing/2014/main" id="{396145B1-C910-03A1-969B-BB90B3F6A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834810" y="6853769"/>
              <a:ext cx="914400" cy="9144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A8E56B-897B-1AE4-14EA-6215A6989A83}"/>
              </a:ext>
            </a:extLst>
          </p:cNvPr>
          <p:cNvSpPr txBox="1"/>
          <p:nvPr/>
        </p:nvSpPr>
        <p:spPr>
          <a:xfrm>
            <a:off x="1920000" y="1651492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>
              <a:defRPr/>
            </a:pPr>
            <a:r>
              <a:rPr lang="en-US" altLang="ko-KR" sz="2800" b="1" dirty="0" err="1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XGBoost</a:t>
            </a:r>
            <a:r>
              <a:rPr lang="ko-KR" altLang="en-US" sz="2800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란</a:t>
            </a:r>
            <a:r>
              <a:rPr lang="en-US" altLang="ko-KR" sz="2800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? </a:t>
            </a:r>
            <a:endParaRPr lang="ko-KR" altLang="en-US" sz="2800" dirty="0">
              <a:solidFill>
                <a:prstClr val="black"/>
              </a:solidFill>
              <a:latin typeface="NanumSquareOTF Light" panose="020B0600000101010101" pitchFamily="34" charset="-127"/>
              <a:ea typeface="NanumSquareOTF Light" panose="020B0600000101010101" pitchFamily="34" charset="-127"/>
              <a:cs typeface="Microsoft GothicNeo" panose="020B05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FE760-9FD7-88AF-541F-D1027A720726}"/>
              </a:ext>
            </a:extLst>
          </p:cNvPr>
          <p:cNvSpPr txBox="1"/>
          <p:nvPr/>
        </p:nvSpPr>
        <p:spPr>
          <a:xfrm>
            <a:off x="4114533" y="1651492"/>
            <a:ext cx="711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>
              <a:defRPr/>
            </a:pPr>
            <a:r>
              <a:rPr lang="en-US" altLang="ko-KR" sz="2800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→ </a:t>
            </a:r>
            <a:r>
              <a:rPr lang="ko-KR" altLang="en-US" sz="2400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데이터를 보고</a:t>
            </a:r>
            <a:r>
              <a:rPr lang="en-US" altLang="ko-KR" sz="2400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패턴을 찾아내는  똑똑한 시스템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2B7414-3731-94F9-045A-FE4810E10561}"/>
              </a:ext>
            </a:extLst>
          </p:cNvPr>
          <p:cNvSpPr txBox="1"/>
          <p:nvPr/>
        </p:nvSpPr>
        <p:spPr>
          <a:xfrm>
            <a:off x="759940" y="2468812"/>
            <a:ext cx="10672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여러 개의 약한 </a:t>
            </a:r>
            <a:r>
              <a:rPr lang="ko-KR" altLang="en-US" sz="2400" dirty="0" err="1"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학습기</a:t>
            </a:r>
            <a:r>
              <a:rPr lang="en-US" altLang="ko-KR" sz="2400" dirty="0"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(</a:t>
            </a:r>
            <a:r>
              <a:rPr lang="ko-KR" altLang="en-US" sz="2400" dirty="0"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주로 의사결정나무</a:t>
            </a:r>
            <a:r>
              <a:rPr lang="en-US" altLang="ko-KR" sz="2400" dirty="0"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)</a:t>
            </a:r>
            <a:r>
              <a:rPr lang="ko-KR" altLang="en-US" sz="2400" dirty="0"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를 순차적으로 결합하여</a:t>
            </a:r>
            <a:endParaRPr lang="en-US" altLang="ko-KR" sz="2400" dirty="0">
              <a:latin typeface="NanumSquareOTF Light" panose="020B0600000101010101" pitchFamily="34" charset="-127"/>
              <a:ea typeface="NanumSquareOTF Light" panose="020B0600000101010101" pitchFamily="34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2400" dirty="0"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강력한 예측 모델을 만드는 알고리즘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15A7CCA-0A50-C0E3-88B0-E55FCDD4B6FE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24" name="Group 2">
              <a:extLst>
                <a:ext uri="{FF2B5EF4-FFF2-40B4-BE49-F238E27FC236}">
                  <a16:creationId xmlns:a16="http://schemas.microsoft.com/office/drawing/2014/main" id="{A82AE240-DC8B-DE1D-C432-CE89EA90E87A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31" name="Freeform 3">
                <a:extLst>
                  <a:ext uri="{FF2B5EF4-FFF2-40B4-BE49-F238E27FC236}">
                    <a16:creationId xmlns:a16="http://schemas.microsoft.com/office/drawing/2014/main" id="{C9C1D9C6-2B1A-996F-2011-72373D342707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32" name="TextBox 4">
                <a:extLst>
                  <a:ext uri="{FF2B5EF4-FFF2-40B4-BE49-F238E27FC236}">
                    <a16:creationId xmlns:a16="http://schemas.microsoft.com/office/drawing/2014/main" id="{9786DC15-8D11-7C2E-FB54-A45DC535C23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25" name="AutoShape 8">
              <a:extLst>
                <a:ext uri="{FF2B5EF4-FFF2-40B4-BE49-F238E27FC236}">
                  <a16:creationId xmlns:a16="http://schemas.microsoft.com/office/drawing/2014/main" id="{555FF76D-7E8B-C3B4-AF14-DDF509C9A634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1B58A2-2208-2A46-6A88-54028E8A8F60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정확도 개선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머신러닝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08A64CD-98B5-0AF7-DCAF-89BA8F872E56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28" name="TextBox 8">
                <a:extLst>
                  <a:ext uri="{FF2B5EF4-FFF2-40B4-BE49-F238E27FC236}">
                    <a16:creationId xmlns:a16="http://schemas.microsoft.com/office/drawing/2014/main" id="{17549A3B-EF75-21AF-469A-62837E7C0C1F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Case 2) </a:t>
                </a:r>
                <a:r>
                  <a:rPr lang="en-US" altLang="ko-KR" sz="1400" b="1" dirty="0" err="1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XGBoost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모델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30" name="Freeform 2">
                <a:extLst>
                  <a:ext uri="{FF2B5EF4-FFF2-40B4-BE49-F238E27FC236}">
                    <a16:creationId xmlns:a16="http://schemas.microsoft.com/office/drawing/2014/main" id="{652DA20A-1C34-97DC-28BB-A2EC05E7204F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607577D-FB69-7AD6-1488-132A2CEE702C}"/>
              </a:ext>
            </a:extLst>
          </p:cNvPr>
          <p:cNvSpPr txBox="1"/>
          <p:nvPr/>
        </p:nvSpPr>
        <p:spPr>
          <a:xfrm>
            <a:off x="990717" y="4634878"/>
            <a:ext cx="10134484" cy="130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Microsoft GothicNeo" panose="020B0500000101010101" pitchFamily="50" charset="-127"/>
              </a:rPr>
              <a:t>복잡한 데이터 구조처리에 강하여 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신용등급예측 문제에서 여러 특성이 서로 영향을 미칠 가능성이 높은 요인을 처리할 수 있으리라 판단함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  <a:cs typeface="Microsoft GothicNeo" panose="020B0500000101010101" pitchFamily="50" charset="-127"/>
              </a:rPr>
              <a:t>결측치를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Microsoft GothicNeo" panose="020B0500000101010101" pitchFamily="50" charset="-127"/>
              </a:rPr>
              <a:t> 자동으로 처리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할 수 있고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Microsoft GothicNeo" panose="020B0500000101010101" pitchFamily="50" charset="-127"/>
              </a:rPr>
              <a:t>데이터 부족 상황에서 성능을 유지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하여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회귀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분류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예측 등 다양한 문제 상황에서 유연하게 적용 가능한 장점이 있음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.</a:t>
            </a:r>
            <a:endParaRPr lang="ko-KR" altLang="en-US" sz="1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7A9129-539F-5E76-A6AA-341AE521D5FA}"/>
              </a:ext>
            </a:extLst>
          </p:cNvPr>
          <p:cNvSpPr txBox="1"/>
          <p:nvPr/>
        </p:nvSpPr>
        <p:spPr>
          <a:xfrm>
            <a:off x="3995658" y="3837601"/>
            <a:ext cx="4251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XGBOOST</a:t>
            </a:r>
            <a:r>
              <a:rPr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를 선택한 이유는</a:t>
            </a:r>
            <a:r>
              <a:rPr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?</a:t>
            </a:r>
            <a:endParaRPr lang="ko-KR" altLang="en-US" sz="2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311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729E1-A2FC-BCB4-C1F5-C3A269B2C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E09415-CC5B-3883-8FF7-9936865F4104}"/>
              </a:ext>
            </a:extLst>
          </p:cNvPr>
          <p:cNvSpPr txBox="1"/>
          <p:nvPr/>
        </p:nvSpPr>
        <p:spPr>
          <a:xfrm>
            <a:off x="8346745" y="2884667"/>
            <a:ext cx="3697112" cy="1718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&lt;Score </a:t>
            </a:r>
            <a:r>
              <a:rPr lang="ko-KR" altLang="en-US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포함 전</a:t>
            </a:r>
            <a:r>
              <a:rPr lang="en-US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&gt;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Risk</a:t>
            </a:r>
            <a:r>
              <a:rPr lang="ko-KR" altLang="en-US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와의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 중요성을 비교했을 때 </a:t>
            </a:r>
            <a:endParaRPr lang="en-US" altLang="ko-KR" sz="16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  <a:sym typeface="210 디딤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가장 높은 관련성이 있는 컬럼은</a:t>
            </a:r>
            <a:endParaRPr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‘Saving accounts’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였음</a:t>
            </a:r>
            <a:endParaRPr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1E9C283-E363-BA1A-E75C-77CF00AA50B1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D88D55DB-5F22-37BE-FD57-E76ACF4830C7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26" name="Freeform 3">
                <a:extLst>
                  <a:ext uri="{FF2B5EF4-FFF2-40B4-BE49-F238E27FC236}">
                    <a16:creationId xmlns:a16="http://schemas.microsoft.com/office/drawing/2014/main" id="{B20E8D47-7C32-8CFA-0523-9FD3B09C8789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27" name="TextBox 4">
                <a:extLst>
                  <a:ext uri="{FF2B5EF4-FFF2-40B4-BE49-F238E27FC236}">
                    <a16:creationId xmlns:a16="http://schemas.microsoft.com/office/drawing/2014/main" id="{3425F065-7D26-0B9A-2014-06F2F6CD112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C582EE51-CE8D-0F8C-ECCD-E7E68E0C7A35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F19B4B-FD9F-D6A1-1AD9-829384D46503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정확도 개선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머신러닝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79F16FA-BD5F-6207-A5F7-6BBFEA39B97E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07E1CA81-B4FF-672C-8D72-90D61CFEDF23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Case 2) </a:t>
                </a:r>
                <a:r>
                  <a:rPr lang="en-US" altLang="ko-KR" sz="1400" b="1" dirty="0" err="1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XGBoost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모델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25" name="Freeform 2">
                <a:extLst>
                  <a:ext uri="{FF2B5EF4-FFF2-40B4-BE49-F238E27FC236}">
                    <a16:creationId xmlns:a16="http://schemas.microsoft.com/office/drawing/2014/main" id="{FD03CEDB-00AE-0BA7-EA72-221641FA5C6B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9EE0BC0-AD48-1FED-FD70-DE25816C8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09" y="704862"/>
            <a:ext cx="7882166" cy="576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5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B79B3-45EF-82C2-F7D4-9B4D2B4B2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B1DD24-0314-3825-6722-612AA858A243}"/>
              </a:ext>
            </a:extLst>
          </p:cNvPr>
          <p:cNvGrpSpPr/>
          <p:nvPr/>
        </p:nvGrpSpPr>
        <p:grpSpPr>
          <a:xfrm>
            <a:off x="152400" y="1295400"/>
            <a:ext cx="6553200" cy="4981095"/>
            <a:chOff x="288281" y="2345306"/>
            <a:chExt cx="9829800" cy="747164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A9AE818-2F09-1515-56A4-EE628D833FCA}"/>
                </a:ext>
              </a:extLst>
            </p:cNvPr>
            <p:cNvGrpSpPr/>
            <p:nvPr/>
          </p:nvGrpSpPr>
          <p:grpSpPr>
            <a:xfrm>
              <a:off x="288281" y="2345306"/>
              <a:ext cx="9829800" cy="7471642"/>
              <a:chOff x="288281" y="2345306"/>
              <a:chExt cx="9829800" cy="7471642"/>
            </a:xfrm>
          </p:grpSpPr>
          <p:pic>
            <p:nvPicPr>
              <p:cNvPr id="28" name="그림 27" descr="텍스트, 스크린샷, 폰트, 번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2AA7AA84-9764-23D7-C7B7-D410338DA2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603" y="2345306"/>
                <a:ext cx="8985156" cy="7471642"/>
              </a:xfrm>
              <a:prstGeom prst="rect">
                <a:avLst/>
              </a:prstGeom>
              <a:effectLst>
                <a:softEdge rad="12700"/>
              </a:effectLst>
            </p:spPr>
          </p:pic>
          <p:pic>
            <p:nvPicPr>
              <p:cNvPr id="16" name="그림 15" descr="텍스트, 스크린샷, 폰트, 번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4AE03D6C-17C5-5087-3627-8783C3D67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67" t="14393" r="35320" b="80508"/>
              <a:stretch/>
            </p:blipFill>
            <p:spPr>
              <a:xfrm>
                <a:off x="1134124" y="3365583"/>
                <a:ext cx="6851748" cy="482517"/>
              </a:xfrm>
              <a:prstGeom prst="rect">
                <a:avLst/>
              </a:prstGeom>
              <a:ln w="12700">
                <a:solidFill>
                  <a:srgbClr val="2C6CD9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" name="그림 16" descr="텍스트, 스크린샷, 폰트, 번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2BAEA557-AD9A-0F55-3B35-74C5ABE195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6" t="35240" r="5000" b="48443"/>
              <a:stretch/>
            </p:blipFill>
            <p:spPr>
              <a:xfrm>
                <a:off x="288281" y="4991100"/>
                <a:ext cx="9829800" cy="1447546"/>
              </a:xfrm>
              <a:prstGeom prst="rect">
                <a:avLst/>
              </a:prstGeom>
              <a:ln w="12700">
                <a:solidFill>
                  <a:srgbClr val="2C6CD9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69F0FE-041F-9BD7-183C-4A59CC9FE953}"/>
                </a:ext>
              </a:extLst>
            </p:cNvPr>
            <p:cNvSpPr txBox="1"/>
            <p:nvPr/>
          </p:nvSpPr>
          <p:spPr>
            <a:xfrm>
              <a:off x="8128882" y="9395378"/>
              <a:ext cx="165959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rgbClr val="3D3D3D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</a:rPr>
                <a:t>출처 </a:t>
              </a:r>
              <a:r>
                <a:rPr lang="en-US" altLang="ko-KR" sz="1000" dirty="0">
                  <a:solidFill>
                    <a:srgbClr val="3D3D3D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</a:rPr>
                <a:t>: </a:t>
              </a:r>
              <a:r>
                <a:rPr lang="ko-KR" altLang="en-US" sz="1000" dirty="0">
                  <a:solidFill>
                    <a:srgbClr val="3D3D3D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</a:rPr>
                <a:t>금융감독원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642144B-D570-A372-BD01-3E4A7816BA91}"/>
              </a:ext>
            </a:extLst>
          </p:cNvPr>
          <p:cNvSpPr txBox="1"/>
          <p:nvPr/>
        </p:nvSpPr>
        <p:spPr>
          <a:xfrm>
            <a:off x="7165656" y="3593406"/>
            <a:ext cx="4378122" cy="836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개인이 빌린 돈을 제때 갚을 수 있는 능력</a:t>
            </a:r>
            <a:endParaRPr lang="en-US" altLang="ko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즉</a:t>
            </a:r>
            <a:r>
              <a:rPr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 </a:t>
            </a:r>
            <a:r>
              <a:rPr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신용을 평가한 점수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1875DBC-7FEF-C43F-A123-313016F36DF2}"/>
              </a:ext>
            </a:extLst>
          </p:cNvPr>
          <p:cNvGrpSpPr/>
          <p:nvPr/>
        </p:nvGrpSpPr>
        <p:grpSpPr>
          <a:xfrm>
            <a:off x="7534859" y="2130376"/>
            <a:ext cx="3606800" cy="1076477"/>
            <a:chOff x="11277600" y="2525605"/>
            <a:chExt cx="5410200" cy="161471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448C5B-6013-468A-1726-045FEF50882D}"/>
                </a:ext>
              </a:extLst>
            </p:cNvPr>
            <p:cNvSpPr txBox="1"/>
            <p:nvPr/>
          </p:nvSpPr>
          <p:spPr>
            <a:xfrm>
              <a:off x="11963400" y="2825131"/>
              <a:ext cx="4275690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신용점수란</a:t>
              </a:r>
              <a:r>
                <a:rPr lang="en-US" altLang="ko-KR" sz="40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?</a:t>
              </a:r>
            </a:p>
          </p:txBody>
        </p:sp>
        <p:pic>
          <p:nvPicPr>
            <p:cNvPr id="24" name="그래픽 23" descr="닫힌 따옴표 단색으로 채워진">
              <a:extLst>
                <a:ext uri="{FF2B5EF4-FFF2-40B4-BE49-F238E27FC236}">
                  <a16:creationId xmlns:a16="http://schemas.microsoft.com/office/drawing/2014/main" id="{B4CC3C14-592B-031F-EE27-8AB185231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11277600" y="2525605"/>
              <a:ext cx="838200" cy="838200"/>
            </a:xfrm>
            <a:prstGeom prst="rect">
              <a:avLst/>
            </a:prstGeom>
          </p:spPr>
        </p:pic>
        <p:pic>
          <p:nvPicPr>
            <p:cNvPr id="26" name="그래픽 25" descr="닫힌 따옴표 단색으로 채워진">
              <a:extLst>
                <a:ext uri="{FF2B5EF4-FFF2-40B4-BE49-F238E27FC236}">
                  <a16:creationId xmlns:a16="http://schemas.microsoft.com/office/drawing/2014/main" id="{40B0D84A-ADEB-2412-A55E-C2C07CF61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849605" y="3302126"/>
              <a:ext cx="838195" cy="838195"/>
            </a:xfrm>
            <a:prstGeom prst="rect">
              <a:avLst/>
            </a:prstGeom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157A10A-2340-71D4-2A9E-675DE8395CF7}"/>
              </a:ext>
            </a:extLst>
          </p:cNvPr>
          <p:cNvSpPr/>
          <p:nvPr/>
        </p:nvSpPr>
        <p:spPr>
          <a:xfrm>
            <a:off x="2438400" y="3530601"/>
            <a:ext cx="1168400" cy="203199"/>
          </a:xfrm>
          <a:prstGeom prst="rect">
            <a:avLst/>
          </a:prstGeom>
          <a:solidFill>
            <a:srgbClr val="2C6C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766BD15-A1AF-65A3-7CFD-6E8F329B2C9A}"/>
              </a:ext>
            </a:extLst>
          </p:cNvPr>
          <p:cNvSpPr/>
          <p:nvPr/>
        </p:nvSpPr>
        <p:spPr>
          <a:xfrm>
            <a:off x="5284128" y="3530601"/>
            <a:ext cx="811873" cy="203199"/>
          </a:xfrm>
          <a:prstGeom prst="rect">
            <a:avLst/>
          </a:prstGeom>
          <a:solidFill>
            <a:srgbClr val="2C6C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E0CCE8B-4152-9FC9-84A2-48CC782DF454}"/>
              </a:ext>
            </a:extLst>
          </p:cNvPr>
          <p:cNvSpPr/>
          <p:nvPr/>
        </p:nvSpPr>
        <p:spPr>
          <a:xfrm>
            <a:off x="355600" y="3785948"/>
            <a:ext cx="3149600" cy="203199"/>
          </a:xfrm>
          <a:prstGeom prst="rect">
            <a:avLst/>
          </a:prstGeom>
          <a:solidFill>
            <a:srgbClr val="2C6C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FDD91E-57EB-7ECF-63DA-82515371CF68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9D98704-2F8D-F5AF-16EA-C4FD08EAECE1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9" name="Freeform 3">
                <a:extLst>
                  <a:ext uri="{FF2B5EF4-FFF2-40B4-BE49-F238E27FC236}">
                    <a16:creationId xmlns:a16="http://schemas.microsoft.com/office/drawing/2014/main" id="{C8014D07-6ACF-3CCA-2E20-E109740B0136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11" name="TextBox 4">
                <a:extLst>
                  <a:ext uri="{FF2B5EF4-FFF2-40B4-BE49-F238E27FC236}">
                    <a16:creationId xmlns:a16="http://schemas.microsoft.com/office/drawing/2014/main" id="{275488BD-ADF2-BDAE-82F8-FE76210EED2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4" name="AutoShape 8">
              <a:extLst>
                <a:ext uri="{FF2B5EF4-FFF2-40B4-BE49-F238E27FC236}">
                  <a16:creationId xmlns:a16="http://schemas.microsoft.com/office/drawing/2014/main" id="{38E0468C-1F34-9D6C-43AE-3AF19F39AC27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4627F1-A41A-4721-B4C5-AC03B845560B}"/>
                </a:ext>
              </a:extLst>
            </p:cNvPr>
            <p:cNvSpPr txBox="1"/>
            <p:nvPr/>
          </p:nvSpPr>
          <p:spPr>
            <a:xfrm>
              <a:off x="374783" y="227270"/>
              <a:ext cx="1059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프로젝트 개요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96D0AD8-71F7-BF32-C3F1-2AB6EB143A14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F62598EE-D51A-EFA8-FE3B-EA5BCF585784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신용점수가 은행에서 가지는 의미는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?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8" name="Freeform 2">
                <a:extLst>
                  <a:ext uri="{FF2B5EF4-FFF2-40B4-BE49-F238E27FC236}">
                    <a16:creationId xmlns:a16="http://schemas.microsoft.com/office/drawing/2014/main" id="{113FA765-F121-9E3E-1441-2D30525EE5D0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5019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D35F2-F182-877D-CC5B-E059BAB48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28A1781-9C70-4861-E0A9-5C4077183482}"/>
              </a:ext>
            </a:extLst>
          </p:cNvPr>
          <p:cNvSpPr txBox="1"/>
          <p:nvPr/>
        </p:nvSpPr>
        <p:spPr>
          <a:xfrm>
            <a:off x="8346745" y="2884667"/>
            <a:ext cx="3697112" cy="1718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&lt;Score </a:t>
            </a:r>
            <a:r>
              <a:rPr lang="ko-KR" altLang="en-US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포함 후</a:t>
            </a:r>
            <a:r>
              <a:rPr lang="en-US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&gt;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Risk</a:t>
            </a:r>
            <a:r>
              <a:rPr lang="ko-KR" altLang="en-US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와의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 중요성을 비교했을 때 </a:t>
            </a:r>
            <a:endParaRPr lang="en-US" altLang="ko-KR" sz="16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  <a:sym typeface="210 디딤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가장 높은 관련성이 있는 컬럼은</a:t>
            </a:r>
            <a:endParaRPr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‘Housing’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이었고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,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‘Score’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는 후순위였음</a:t>
            </a:r>
            <a:endParaRPr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7D7BA8-F9E7-124D-11F2-280A1CDA1440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36FCCF00-9A6E-D818-1A2C-CA3F52C7D644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26" name="Freeform 3">
                <a:extLst>
                  <a:ext uri="{FF2B5EF4-FFF2-40B4-BE49-F238E27FC236}">
                    <a16:creationId xmlns:a16="http://schemas.microsoft.com/office/drawing/2014/main" id="{74DF939A-3382-7AB3-A4AF-CB142EE97BFA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27" name="TextBox 4">
                <a:extLst>
                  <a:ext uri="{FF2B5EF4-FFF2-40B4-BE49-F238E27FC236}">
                    <a16:creationId xmlns:a16="http://schemas.microsoft.com/office/drawing/2014/main" id="{72315E89-786B-AD41-8E76-8A2DA1D21D8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464B2005-29D0-C3D4-36C2-91BFAF7B5CDC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D30799-0EB8-CC98-443A-BD0082A6377A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정확도 개선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머신러닝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C242107-FF7C-9AAA-B003-C746A444B82D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67AA3FAB-8B8A-0398-6BA8-4137370577BA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Case 2) </a:t>
                </a:r>
                <a:r>
                  <a:rPr lang="en-US" altLang="ko-KR" sz="1400" b="1" dirty="0" err="1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XGBoost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모델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25" name="Freeform 2">
                <a:extLst>
                  <a:ext uri="{FF2B5EF4-FFF2-40B4-BE49-F238E27FC236}">
                    <a16:creationId xmlns:a16="http://schemas.microsoft.com/office/drawing/2014/main" id="{89B76D84-2784-990D-BC11-7AE2F368ECB2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FC0924-4E61-B2F3-AD28-6D631A6DC7EF}"/>
              </a:ext>
            </a:extLst>
          </p:cNvPr>
          <p:cNvGrpSpPr/>
          <p:nvPr/>
        </p:nvGrpSpPr>
        <p:grpSpPr>
          <a:xfrm>
            <a:off x="232331" y="710148"/>
            <a:ext cx="7882166" cy="5763684"/>
            <a:chOff x="1544400" y="1328400"/>
            <a:chExt cx="9220536" cy="45072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8C669FF-FBA9-9A31-CE8E-0B464127B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35000"/>
            </a:blip>
            <a:stretch>
              <a:fillRect/>
            </a:stretch>
          </p:blipFill>
          <p:spPr>
            <a:xfrm>
              <a:off x="1544400" y="1328400"/>
              <a:ext cx="9220536" cy="4507200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7B40809-D6FC-93E0-02EA-5CE7B23F5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41342" y="1690157"/>
              <a:ext cx="835741" cy="38935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88697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E956E-3300-55CD-7F8C-33033D4A3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62F6E1-81DE-1160-00EE-CAD6D88AC3D1}"/>
              </a:ext>
            </a:extLst>
          </p:cNvPr>
          <p:cNvSpPr txBox="1"/>
          <p:nvPr/>
        </p:nvSpPr>
        <p:spPr>
          <a:xfrm>
            <a:off x="1672947" y="1713665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Score </a:t>
            </a:r>
            <a:r>
              <a:rPr lang="ko-KR" altLang="en-US" sz="40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포함여부에 따른 예측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F2686-E288-EA15-A1C6-A7BABDC6218E}"/>
              </a:ext>
            </a:extLst>
          </p:cNvPr>
          <p:cNvSpPr txBox="1"/>
          <p:nvPr/>
        </p:nvSpPr>
        <p:spPr>
          <a:xfrm>
            <a:off x="301813" y="3407991"/>
            <a:ext cx="5790735" cy="189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63%</a:t>
            </a:r>
          </a:p>
          <a:p>
            <a:pPr algn="ctr"/>
            <a:r>
              <a:rPr lang="ko-KR" altLang="en-US" sz="32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정확도</a:t>
            </a:r>
            <a:endParaRPr lang="en-US" altLang="ko-KR" sz="32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  <a:p>
            <a:pPr algn="ctr"/>
            <a:endParaRPr lang="en-US" altLang="ko-KR" sz="32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Score 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컬럼을 포함하지 않은 모델의 정확도는 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63%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로 나타남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.</a:t>
            </a:r>
            <a:endParaRPr lang="ko-KR" altLang="en-US" sz="14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D7477-399D-02CA-42BF-38DA77958D73}"/>
              </a:ext>
            </a:extLst>
          </p:cNvPr>
          <p:cNvSpPr txBox="1"/>
          <p:nvPr/>
        </p:nvSpPr>
        <p:spPr>
          <a:xfrm>
            <a:off x="6074618" y="3407991"/>
            <a:ext cx="57907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66%</a:t>
            </a:r>
          </a:p>
          <a:p>
            <a:pPr algn="ctr"/>
            <a:r>
              <a:rPr lang="ko-KR" altLang="en-US" sz="32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정확도</a:t>
            </a:r>
            <a:endParaRPr lang="en-US" altLang="ko-KR" sz="32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  <a:p>
            <a:pPr algn="ctr"/>
            <a:endParaRPr lang="en-US" altLang="ko-KR" sz="32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Score 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컬럼을 포함한 모델에서 </a:t>
            </a:r>
            <a:r>
              <a:rPr lang="en-US" altLang="ko-KR" sz="14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RandomForest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 모델과 동일하게 </a:t>
            </a:r>
            <a:endParaRPr lang="en-US" altLang="ko-KR" sz="14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risk 0</a:t>
            </a:r>
            <a:r>
              <a: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에서 전반적인 향상이 나타남</a:t>
            </a:r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.</a:t>
            </a:r>
            <a:endParaRPr lang="ko-KR" altLang="en-US" sz="14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49841F1-542B-BB78-6690-260DB9370D71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B4FA40F2-ACE6-E6D8-32FE-074BC49FB147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26" name="Freeform 3">
                <a:extLst>
                  <a:ext uri="{FF2B5EF4-FFF2-40B4-BE49-F238E27FC236}">
                    <a16:creationId xmlns:a16="http://schemas.microsoft.com/office/drawing/2014/main" id="{A10850D3-1A38-9B66-3D9B-0B65982CA7F2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27" name="TextBox 4">
                <a:extLst>
                  <a:ext uri="{FF2B5EF4-FFF2-40B4-BE49-F238E27FC236}">
                    <a16:creationId xmlns:a16="http://schemas.microsoft.com/office/drawing/2014/main" id="{6BA8EBBD-C102-A1CE-2384-202C4195427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ABE4B455-260A-A922-07B1-DD25D9851F68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61005C-C1B3-96B6-40CF-C8CF234A5998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정확도 개선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머신러닝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ED0358F-853F-F44D-389A-AA4C2757BAA9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9EA0B1EF-AB25-3E34-9BD9-093B14D3C0FA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Case 2) </a:t>
                </a:r>
                <a:r>
                  <a:rPr lang="en-US" altLang="ko-KR" sz="1400" b="1" dirty="0" err="1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XGBoost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모델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25" name="Freeform 2">
                <a:extLst>
                  <a:ext uri="{FF2B5EF4-FFF2-40B4-BE49-F238E27FC236}">
                    <a16:creationId xmlns:a16="http://schemas.microsoft.com/office/drawing/2014/main" id="{3F63342A-E58C-2ED6-C4FC-4A754CB48C38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1718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7A555-7AB5-C860-2BA7-4966B8D9D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EBDD6FE-FCCE-481D-9451-5AD6B041E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777" y="944951"/>
            <a:ext cx="5915466" cy="46666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111A330-F7E0-9F20-65BA-5329E6F4C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68" y="944952"/>
            <a:ext cx="5909790" cy="4662159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E2A5FF-D875-5476-9E8D-B94DCA43C197}"/>
              </a:ext>
            </a:extLst>
          </p:cNvPr>
          <p:cNvSpPr/>
          <p:nvPr/>
        </p:nvSpPr>
        <p:spPr>
          <a:xfrm flipV="1">
            <a:off x="6599665" y="1222821"/>
            <a:ext cx="2637402" cy="165970"/>
          </a:xfrm>
          <a:prstGeom prst="roundRect">
            <a:avLst/>
          </a:prstGeom>
          <a:solidFill>
            <a:srgbClr val="00B050">
              <a:alpha val="20000"/>
            </a:srgbClr>
          </a:solidFill>
          <a:ln w="12700">
            <a:solidFill>
              <a:srgbClr val="2C6CD9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ACC869F-4BFB-1088-F2D4-8EE16FFCF937}"/>
              </a:ext>
            </a:extLst>
          </p:cNvPr>
          <p:cNvSpPr/>
          <p:nvPr/>
        </p:nvSpPr>
        <p:spPr>
          <a:xfrm flipV="1">
            <a:off x="689875" y="1222821"/>
            <a:ext cx="2634875" cy="165811"/>
          </a:xfrm>
          <a:prstGeom prst="roundRect">
            <a:avLst/>
          </a:prstGeom>
          <a:solidFill>
            <a:srgbClr val="00B050">
              <a:alpha val="20000"/>
            </a:srgbClr>
          </a:solidFill>
          <a:ln w="12700">
            <a:solidFill>
              <a:srgbClr val="2C6CD9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8D014C8-4D0A-9FEC-72D3-DB1BC17929FD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24" name="Group 2">
              <a:extLst>
                <a:ext uri="{FF2B5EF4-FFF2-40B4-BE49-F238E27FC236}">
                  <a16:creationId xmlns:a16="http://schemas.microsoft.com/office/drawing/2014/main" id="{01833CBA-C644-CEE4-883F-5AD8B708F4F8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31" name="Freeform 3">
                <a:extLst>
                  <a:ext uri="{FF2B5EF4-FFF2-40B4-BE49-F238E27FC236}">
                    <a16:creationId xmlns:a16="http://schemas.microsoft.com/office/drawing/2014/main" id="{88178DB3-7D7C-6D81-B3EF-8D24633FB3FC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32" name="TextBox 4">
                <a:extLst>
                  <a:ext uri="{FF2B5EF4-FFF2-40B4-BE49-F238E27FC236}">
                    <a16:creationId xmlns:a16="http://schemas.microsoft.com/office/drawing/2014/main" id="{17FACEE4-C1F8-090C-B3B8-4C9D2C763C2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25" name="AutoShape 8">
              <a:extLst>
                <a:ext uri="{FF2B5EF4-FFF2-40B4-BE49-F238E27FC236}">
                  <a16:creationId xmlns:a16="http://schemas.microsoft.com/office/drawing/2014/main" id="{085DC7EB-F997-8053-3BF5-2E85BECC9B29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004028-2625-0A35-4237-C2FA0517B5A5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정확도 개선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머신러닝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49024F2-9408-6E87-24C0-D5C3E96D4CD9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28" name="TextBox 8">
                <a:extLst>
                  <a:ext uri="{FF2B5EF4-FFF2-40B4-BE49-F238E27FC236}">
                    <a16:creationId xmlns:a16="http://schemas.microsoft.com/office/drawing/2014/main" id="{09F7ABE6-C530-150A-2487-8AFC678B5D1C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Case 2) </a:t>
                </a:r>
                <a:r>
                  <a:rPr lang="en-US" altLang="ko-KR" sz="1400" b="1" dirty="0" err="1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XGBoost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모델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30" name="Freeform 2">
                <a:extLst>
                  <a:ext uri="{FF2B5EF4-FFF2-40B4-BE49-F238E27FC236}">
                    <a16:creationId xmlns:a16="http://schemas.microsoft.com/office/drawing/2014/main" id="{A6488C7E-B625-78ED-3007-DAC029C8BB9A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47DF667-E546-7409-92BE-DC46B2027520}"/>
              </a:ext>
            </a:extLst>
          </p:cNvPr>
          <p:cNvSpPr txBox="1"/>
          <p:nvPr/>
        </p:nvSpPr>
        <p:spPr>
          <a:xfrm>
            <a:off x="2007313" y="5572821"/>
            <a:ext cx="1967261" cy="526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60">
              <a:lnSpc>
                <a:spcPts val="5000"/>
              </a:lnSpc>
            </a:pPr>
            <a:r>
              <a:rPr lang="en-US" altLang="ko-KR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&lt;</a:t>
            </a:r>
            <a:r>
              <a:rPr 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Score </a:t>
            </a:r>
            <a:r>
              <a:rPr lang="ko-KR" alt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학습 전</a:t>
            </a:r>
            <a:r>
              <a:rPr lang="en-US" altLang="ko-KR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&gt;</a:t>
            </a:r>
            <a:endParaRPr lang="en-US" sz="1400" dirty="0">
              <a:solidFill>
                <a:srgbClr val="1F1F1F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  <a:sym typeface="210 디딤고딕"/>
            </a:endParaRPr>
          </a:p>
        </p:txBody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E2CA2696-A01D-1C4E-D669-D53366F03EBB}"/>
              </a:ext>
            </a:extLst>
          </p:cNvPr>
          <p:cNvSpPr txBox="1"/>
          <p:nvPr/>
        </p:nvSpPr>
        <p:spPr>
          <a:xfrm>
            <a:off x="8842538" y="5572821"/>
            <a:ext cx="1270000" cy="526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60">
              <a:lnSpc>
                <a:spcPts val="5000"/>
              </a:lnSpc>
            </a:pPr>
            <a:r>
              <a:rPr lang="en-US" altLang="ko-KR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&lt;</a:t>
            </a:r>
            <a:r>
              <a:rPr 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Score </a:t>
            </a:r>
            <a:r>
              <a:rPr lang="ko-KR" alt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학습 후</a:t>
            </a:r>
            <a:r>
              <a:rPr lang="en-US" altLang="ko-KR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&gt;</a:t>
            </a:r>
            <a:endParaRPr lang="en-US" sz="1400" dirty="0">
              <a:solidFill>
                <a:srgbClr val="1F1F1F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  <a:sym typeface="210 디딤고딕"/>
            </a:endParaRPr>
          </a:p>
        </p:txBody>
      </p:sp>
    </p:spTree>
    <p:extLst>
      <p:ext uri="{BB962C8B-B14F-4D97-AF65-F5344CB8AC3E}">
        <p14:creationId xmlns:p14="http://schemas.microsoft.com/office/powerpoint/2010/main" val="3092573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F63BF-95E0-2082-2E97-5A6C84642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8A6F797-C9E4-626F-182E-43675B36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777" y="944951"/>
            <a:ext cx="5915466" cy="46666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36AA84D-5082-940A-FF6F-C8385CDBC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68" y="944952"/>
            <a:ext cx="5909790" cy="4662159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70CFF86-94C5-4192-0983-8CE708BF5EA1}"/>
              </a:ext>
            </a:extLst>
          </p:cNvPr>
          <p:cNvSpPr/>
          <p:nvPr/>
        </p:nvSpPr>
        <p:spPr>
          <a:xfrm flipV="1">
            <a:off x="6840136" y="1008148"/>
            <a:ext cx="2637402" cy="165970"/>
          </a:xfrm>
          <a:prstGeom prst="roundRect">
            <a:avLst/>
          </a:prstGeom>
          <a:solidFill>
            <a:srgbClr val="00B050">
              <a:alpha val="20000"/>
            </a:srgbClr>
          </a:solidFill>
          <a:ln w="12700">
            <a:solidFill>
              <a:srgbClr val="2C6CD9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7756BF4-69F7-B3EC-B7F5-C41FFDBE46A2}"/>
              </a:ext>
            </a:extLst>
          </p:cNvPr>
          <p:cNvSpPr/>
          <p:nvPr/>
        </p:nvSpPr>
        <p:spPr>
          <a:xfrm flipV="1">
            <a:off x="669058" y="1021836"/>
            <a:ext cx="2634875" cy="165811"/>
          </a:xfrm>
          <a:prstGeom prst="roundRect">
            <a:avLst/>
          </a:prstGeom>
          <a:solidFill>
            <a:srgbClr val="00B050">
              <a:alpha val="20000"/>
            </a:srgbClr>
          </a:solidFill>
          <a:ln w="12700">
            <a:solidFill>
              <a:srgbClr val="2C6CD9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BD68E4-FA58-F827-695C-898344DE2197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24" name="Group 2">
              <a:extLst>
                <a:ext uri="{FF2B5EF4-FFF2-40B4-BE49-F238E27FC236}">
                  <a16:creationId xmlns:a16="http://schemas.microsoft.com/office/drawing/2014/main" id="{D4DAC1C4-D305-EA59-C7BE-51789ECDCD1A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31" name="Freeform 3">
                <a:extLst>
                  <a:ext uri="{FF2B5EF4-FFF2-40B4-BE49-F238E27FC236}">
                    <a16:creationId xmlns:a16="http://schemas.microsoft.com/office/drawing/2014/main" id="{97A9D231-38AA-812B-F07E-15588A720309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32" name="TextBox 4">
                <a:extLst>
                  <a:ext uri="{FF2B5EF4-FFF2-40B4-BE49-F238E27FC236}">
                    <a16:creationId xmlns:a16="http://schemas.microsoft.com/office/drawing/2014/main" id="{36B264EF-B25D-3868-5C7C-B64ADC06B1C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25" name="AutoShape 8">
              <a:extLst>
                <a:ext uri="{FF2B5EF4-FFF2-40B4-BE49-F238E27FC236}">
                  <a16:creationId xmlns:a16="http://schemas.microsoft.com/office/drawing/2014/main" id="{9722F99C-4F30-B6B0-5CE7-4EB9841BB5F7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8B1248-183C-1EE0-B5E7-9743F693E578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정확도 개선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머신러닝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5A60D50-5AFE-12D0-660A-427FA51B3454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28" name="TextBox 8">
                <a:extLst>
                  <a:ext uri="{FF2B5EF4-FFF2-40B4-BE49-F238E27FC236}">
                    <a16:creationId xmlns:a16="http://schemas.microsoft.com/office/drawing/2014/main" id="{57FCCC1C-DA35-0F18-CBC6-15547F6943EA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Case 2) </a:t>
                </a:r>
                <a:r>
                  <a:rPr lang="en-US" altLang="ko-KR" sz="1400" b="1" dirty="0" err="1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XGBoost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모델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30" name="Freeform 2">
                <a:extLst>
                  <a:ext uri="{FF2B5EF4-FFF2-40B4-BE49-F238E27FC236}">
                    <a16:creationId xmlns:a16="http://schemas.microsoft.com/office/drawing/2014/main" id="{8539796A-2299-56F5-027F-D2C09DDAD40C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7DE13B2-0E51-C99B-B9B4-29C14C9AA74D}"/>
              </a:ext>
            </a:extLst>
          </p:cNvPr>
          <p:cNvSpPr txBox="1"/>
          <p:nvPr/>
        </p:nvSpPr>
        <p:spPr>
          <a:xfrm>
            <a:off x="2007313" y="5572821"/>
            <a:ext cx="1967261" cy="526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60">
              <a:lnSpc>
                <a:spcPts val="5000"/>
              </a:lnSpc>
            </a:pPr>
            <a:r>
              <a:rPr lang="en-US" altLang="ko-KR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&lt;</a:t>
            </a:r>
            <a:r>
              <a:rPr 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Score </a:t>
            </a:r>
            <a:r>
              <a:rPr lang="ko-KR" alt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학습 전</a:t>
            </a:r>
            <a:r>
              <a:rPr lang="en-US" altLang="ko-KR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&gt;</a:t>
            </a:r>
            <a:endParaRPr lang="en-US" sz="1400" dirty="0">
              <a:solidFill>
                <a:srgbClr val="1F1F1F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  <a:sym typeface="210 디딤고딕"/>
            </a:endParaRPr>
          </a:p>
        </p:txBody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AB29FC74-A009-2E0E-9095-D5F2CC16292B}"/>
              </a:ext>
            </a:extLst>
          </p:cNvPr>
          <p:cNvSpPr txBox="1"/>
          <p:nvPr/>
        </p:nvSpPr>
        <p:spPr>
          <a:xfrm>
            <a:off x="8842538" y="5572821"/>
            <a:ext cx="1270000" cy="526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60">
              <a:lnSpc>
                <a:spcPts val="5000"/>
              </a:lnSpc>
            </a:pPr>
            <a:r>
              <a:rPr lang="en-US" altLang="ko-KR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&lt;</a:t>
            </a:r>
            <a:r>
              <a:rPr 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Score </a:t>
            </a:r>
            <a:r>
              <a:rPr lang="ko-KR" altLang="en-US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학습 후</a:t>
            </a:r>
            <a:r>
              <a:rPr lang="en-US" altLang="ko-KR" sz="1400" dirty="0">
                <a:solidFill>
                  <a:srgbClr val="1F1F1F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&gt;</a:t>
            </a:r>
            <a:endParaRPr lang="en-US" sz="1400" dirty="0">
              <a:solidFill>
                <a:srgbClr val="1F1F1F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  <a:sym typeface="210 디딤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B3986A-0352-2D1B-C8CA-CC7F000FD857}"/>
              </a:ext>
            </a:extLst>
          </p:cNvPr>
          <p:cNvSpPr/>
          <p:nvPr/>
        </p:nvSpPr>
        <p:spPr>
          <a:xfrm>
            <a:off x="263659" y="950238"/>
            <a:ext cx="11780198" cy="4682242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‘Score </a:t>
            </a: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학습 후</a:t>
            </a: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에서 </a:t>
            </a: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학습 전</a:t>
            </a: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보다 전반적으로 향상된 성능을 보임</a:t>
            </a: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특히 </a:t>
            </a: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Risk 0</a:t>
            </a: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인 경우에 대하여 정밀도와</a:t>
            </a: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 </a:t>
            </a:r>
            <a:r>
              <a:rPr lang="ko-KR" altLang="en-US" sz="18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재현율</a:t>
            </a: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,</a:t>
            </a: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 </a:t>
            </a: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f1-score</a:t>
            </a: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이</a:t>
            </a: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 </a:t>
            </a: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크게  향상됨</a:t>
            </a: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. (+12%p)</a:t>
            </a:r>
          </a:p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Risk</a:t>
            </a: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 </a:t>
            </a: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1</a:t>
            </a: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의 성능은 거의 동일하지만</a:t>
            </a: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, </a:t>
            </a:r>
            <a:r>
              <a:rPr lang="en-US" altLang="ko-KR" sz="18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Microsoft GothicNeo" panose="020B0500000101010101" pitchFamily="50" charset="-127"/>
              </a:rPr>
              <a:t>Risk 0</a:t>
            </a:r>
            <a:r>
              <a:rPr lang="ko-KR" altLang="en-US" sz="18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Microsoft GothicNeo" panose="020B0500000101010101" pitchFamily="50" charset="-127"/>
              </a:rPr>
              <a:t>의 성능 개선이 모델의 전체 향상 개선에 영향을 준 </a:t>
            </a: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것으로 알 수 있음</a:t>
            </a: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전체적인 성능 향상이 보이므로 </a:t>
            </a: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학습 후</a:t>
            </a: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‘ </a:t>
            </a:r>
            <a:r>
              <a:rPr lang="ko-KR" altLang="en-US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모델을 수행한 결과가 더 우수한 성능을 발휘함</a:t>
            </a:r>
            <a:r>
              <a:rPr lang="en-US" altLang="ko-KR" sz="18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.</a:t>
            </a:r>
            <a:endParaRPr lang="ko-KR" altLang="en-US" sz="18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41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5B95D-E0EC-5AD6-E17B-50EA1DC20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9F396AC-C02F-2E61-170F-6756832BF7A7}"/>
              </a:ext>
            </a:extLst>
          </p:cNvPr>
          <p:cNvGrpSpPr/>
          <p:nvPr/>
        </p:nvGrpSpPr>
        <p:grpSpPr>
          <a:xfrm>
            <a:off x="235974" y="1233761"/>
            <a:ext cx="11814441" cy="5395640"/>
            <a:chOff x="1834810" y="7215830"/>
            <a:chExt cx="8227783" cy="4712628"/>
          </a:xfrm>
        </p:grpSpPr>
        <p:pic>
          <p:nvPicPr>
            <p:cNvPr id="10" name="그래픽 9" descr="닫힌 따옴표 단색으로 채워진">
              <a:extLst>
                <a:ext uri="{FF2B5EF4-FFF2-40B4-BE49-F238E27FC236}">
                  <a16:creationId xmlns:a16="http://schemas.microsoft.com/office/drawing/2014/main" id="{2FCB46DA-6DDF-1B8D-167B-FBB953A87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48193" y="11014058"/>
              <a:ext cx="914400" cy="914400"/>
            </a:xfrm>
            <a:prstGeom prst="rect">
              <a:avLst/>
            </a:prstGeom>
          </p:spPr>
        </p:pic>
        <p:pic>
          <p:nvPicPr>
            <p:cNvPr id="11" name="그래픽 10" descr="닫힌 따옴표 단색으로 채워진">
              <a:extLst>
                <a:ext uri="{FF2B5EF4-FFF2-40B4-BE49-F238E27FC236}">
                  <a16:creationId xmlns:a16="http://schemas.microsoft.com/office/drawing/2014/main" id="{8FC5A42A-4F88-5228-17DE-32253E64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834810" y="7215830"/>
              <a:ext cx="914400" cy="9144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C15A0C-AF9D-E1D0-5D9A-8438F489AA48}"/>
              </a:ext>
            </a:extLst>
          </p:cNvPr>
          <p:cNvSpPr txBox="1"/>
          <p:nvPr/>
        </p:nvSpPr>
        <p:spPr>
          <a:xfrm>
            <a:off x="1614088" y="1535495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>
              <a:defRPr/>
            </a:pPr>
            <a:r>
              <a:rPr lang="ko-KR" altLang="en-US" sz="2800" b="1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로지스틱 선형회귀</a:t>
            </a:r>
            <a:r>
              <a:rPr lang="ko-KR" altLang="en-US" sz="2800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란</a:t>
            </a:r>
            <a:r>
              <a:rPr lang="en-US" altLang="ko-KR" sz="2800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? </a:t>
            </a:r>
            <a:endParaRPr lang="ko-KR" altLang="en-US" sz="2800" dirty="0">
              <a:solidFill>
                <a:prstClr val="black"/>
              </a:solidFill>
              <a:latin typeface="NanumSquareOTF Light" panose="020B0600000101010101" pitchFamily="34" charset="-127"/>
              <a:ea typeface="NanumSquareOTF Light" panose="020B0600000101010101" pitchFamily="34" charset="-127"/>
              <a:cs typeface="Microsoft GothicNeo" panose="020B05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5E43A-FB1B-2FC9-2B83-ECF660D7BB9C}"/>
              </a:ext>
            </a:extLst>
          </p:cNvPr>
          <p:cNvSpPr txBox="1"/>
          <p:nvPr/>
        </p:nvSpPr>
        <p:spPr>
          <a:xfrm>
            <a:off x="597877" y="2674531"/>
            <a:ext cx="1099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>
              <a:defRPr/>
            </a:pPr>
            <a:r>
              <a:rPr lang="ko-KR" altLang="en-US" sz="2400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데이터를 보고 결과가 특정 범주에 속할 확률을 계산해</a:t>
            </a:r>
            <a:r>
              <a:rPr lang="en-US" altLang="ko-KR" sz="2400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분류 문제를 해결하는 알고리즘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32B3F9-88F6-8981-C180-E0CA72CA3926}"/>
              </a:ext>
            </a:extLst>
          </p:cNvPr>
          <p:cNvSpPr txBox="1"/>
          <p:nvPr/>
        </p:nvSpPr>
        <p:spPr>
          <a:xfrm>
            <a:off x="6096000" y="1381607"/>
            <a:ext cx="5285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>
              <a:defRPr/>
            </a:pPr>
            <a:r>
              <a:rPr lang="ko-KR" altLang="en-US" sz="2400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모든 가능성을 파악해 그럴듯한 선택을 예측하는 저울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CE7F5-D165-6BD3-A098-C3119D134F20}"/>
              </a:ext>
            </a:extLst>
          </p:cNvPr>
          <p:cNvSpPr txBox="1"/>
          <p:nvPr/>
        </p:nvSpPr>
        <p:spPr>
          <a:xfrm>
            <a:off x="1073317" y="4577314"/>
            <a:ext cx="10045366" cy="995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Microsoft GothicNeo" panose="020B0500000101010101" pitchFamily="50" charset="-127"/>
              </a:rPr>
              <a:t>해석이 간단하고 직관적이며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확률 기반의 예측을 제공하여 신용 점수에서 어떤 요인이 대출 승인이 되는지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혹은</a:t>
            </a:r>
            <a:endParaRPr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거절이 되는지 설명이 가능하여 결정기준에 대한 신뢰성을 제공할 수 있음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.</a:t>
            </a:r>
            <a:b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</a:b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Microsoft GothicNeo" panose="020B0500000101010101" pitchFamily="50" charset="-127"/>
              </a:rPr>
              <a:t>빠르고 효율적인 계산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이 특징이라 대규모 데이터에서도 사용이 적합함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. </a:t>
            </a:r>
            <a:endParaRPr lang="ko-KR" altLang="en-US" sz="16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E94A7-16EE-6283-6914-B0EB8B62D21D}"/>
              </a:ext>
            </a:extLst>
          </p:cNvPr>
          <p:cNvSpPr txBox="1"/>
          <p:nvPr/>
        </p:nvSpPr>
        <p:spPr>
          <a:xfrm>
            <a:off x="3734257" y="3661267"/>
            <a:ext cx="472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로지스틱 선형회귀를 선택한 이유는</a:t>
            </a:r>
            <a:r>
              <a:rPr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?</a:t>
            </a:r>
            <a:endParaRPr lang="ko-KR" altLang="en-US" sz="2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592E71A-DD04-56DA-A391-F77D395FFA88}"/>
              </a:ext>
            </a:extLst>
          </p:cNvPr>
          <p:cNvSpPr/>
          <p:nvPr/>
        </p:nvSpPr>
        <p:spPr>
          <a:xfrm>
            <a:off x="5300994" y="1635783"/>
            <a:ext cx="708100" cy="32264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8D03848-7B8A-D78B-2DBD-2816125DD7B1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24" name="Group 2">
              <a:extLst>
                <a:ext uri="{FF2B5EF4-FFF2-40B4-BE49-F238E27FC236}">
                  <a16:creationId xmlns:a16="http://schemas.microsoft.com/office/drawing/2014/main" id="{E44DA70E-E2A3-C2C2-D3C7-26A3E141FA3E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31" name="Freeform 3">
                <a:extLst>
                  <a:ext uri="{FF2B5EF4-FFF2-40B4-BE49-F238E27FC236}">
                    <a16:creationId xmlns:a16="http://schemas.microsoft.com/office/drawing/2014/main" id="{62CB9846-EC8A-BD64-2D4E-1D8158790874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32" name="TextBox 4">
                <a:extLst>
                  <a:ext uri="{FF2B5EF4-FFF2-40B4-BE49-F238E27FC236}">
                    <a16:creationId xmlns:a16="http://schemas.microsoft.com/office/drawing/2014/main" id="{084E6C4D-3A87-1AF2-8B3F-90BAC5ADEA6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25" name="AutoShape 8">
              <a:extLst>
                <a:ext uri="{FF2B5EF4-FFF2-40B4-BE49-F238E27FC236}">
                  <a16:creationId xmlns:a16="http://schemas.microsoft.com/office/drawing/2014/main" id="{22923365-7562-8373-37BD-8EC6A2D66D79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866F14-91F1-3BB4-46C2-58C9A2FBC827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정확도 개선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머신러닝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3D368F1-402C-2464-EE6B-B1E0BF1BF9DA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28" name="TextBox 8">
                <a:extLst>
                  <a:ext uri="{FF2B5EF4-FFF2-40B4-BE49-F238E27FC236}">
                    <a16:creationId xmlns:a16="http://schemas.microsoft.com/office/drawing/2014/main" id="{55F1879D-37FD-5EE3-2699-FA4844386055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Case 3)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로지스틱 선형회귀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모델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30" name="Freeform 2">
                <a:extLst>
                  <a:ext uri="{FF2B5EF4-FFF2-40B4-BE49-F238E27FC236}">
                    <a16:creationId xmlns:a16="http://schemas.microsoft.com/office/drawing/2014/main" id="{DC235DE9-D27D-BEBF-10B1-24769EBC9972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2727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5258E-436E-493E-4C63-EE59983F7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BCDEED-B860-2B41-FAF0-C0A314DD38A8}"/>
              </a:ext>
            </a:extLst>
          </p:cNvPr>
          <p:cNvSpPr txBox="1"/>
          <p:nvPr/>
        </p:nvSpPr>
        <p:spPr>
          <a:xfrm>
            <a:off x="304800" y="2884667"/>
            <a:ext cx="3697112" cy="1718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&lt;Score </a:t>
            </a:r>
            <a:r>
              <a:rPr lang="ko-KR" altLang="en-US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포함 전</a:t>
            </a:r>
            <a:r>
              <a:rPr lang="en-US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&gt;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Risk</a:t>
            </a:r>
            <a:r>
              <a:rPr lang="ko-KR" altLang="en-US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와의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 중요성을 비교했을 때 </a:t>
            </a:r>
            <a:endParaRPr lang="en-US" altLang="ko-KR" sz="16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  <a:sym typeface="210 디딤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가장 높은 관련성이 있는 컬럼은</a:t>
            </a:r>
            <a:endParaRPr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‘Saving accounts’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였음</a:t>
            </a:r>
            <a:endParaRPr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423327-126E-63C4-A30E-EC163E5EF92F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11D550C0-6C90-F7C8-AD04-E0194C7EB584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26" name="Freeform 3">
                <a:extLst>
                  <a:ext uri="{FF2B5EF4-FFF2-40B4-BE49-F238E27FC236}">
                    <a16:creationId xmlns:a16="http://schemas.microsoft.com/office/drawing/2014/main" id="{F6B38061-3ED3-71E4-C5BB-1D60E83FCEA3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27" name="TextBox 4">
                <a:extLst>
                  <a:ext uri="{FF2B5EF4-FFF2-40B4-BE49-F238E27FC236}">
                    <a16:creationId xmlns:a16="http://schemas.microsoft.com/office/drawing/2014/main" id="{4F1AD187-1DFA-39AE-F46A-194246F7264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6607B975-E042-2763-F8D4-D611F5EA8852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D15C39-5381-AC4A-3EC6-97CFE08963E0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정확도 개선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머신러닝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A906247-991F-0664-8C3D-42BB75D5F0D9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5637FA10-5D14-E2F8-196D-D87EDA4F36A4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Case 3)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로지스틱 선형회귀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모델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25" name="Freeform 2">
                <a:extLst>
                  <a:ext uri="{FF2B5EF4-FFF2-40B4-BE49-F238E27FC236}">
                    <a16:creationId xmlns:a16="http://schemas.microsoft.com/office/drawing/2014/main" id="{3105ADD4-65C1-A501-6B34-C23C77F7F242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FCF8AF5-6D57-4C56-CC40-5DB2A4EFE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958" y="704862"/>
            <a:ext cx="7694264" cy="571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76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1828E-C4FD-9E1A-3181-E77E24B6D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2A02D8C-BFA4-CC84-1F3D-E997FEFF11BE}"/>
              </a:ext>
            </a:extLst>
          </p:cNvPr>
          <p:cNvSpPr txBox="1"/>
          <p:nvPr/>
        </p:nvSpPr>
        <p:spPr>
          <a:xfrm>
            <a:off x="-36245" y="2884667"/>
            <a:ext cx="4379202" cy="1718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&lt;Score </a:t>
            </a:r>
            <a:r>
              <a:rPr lang="ko-KR" altLang="en-US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포함 후</a:t>
            </a:r>
            <a:r>
              <a:rPr lang="en-US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&gt;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Risk</a:t>
            </a:r>
            <a:r>
              <a:rPr lang="ko-KR" altLang="en-US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와의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  <a:sym typeface="210 디딤고딕"/>
              </a:rPr>
              <a:t> 중요성을 비교했을 때 </a:t>
            </a:r>
            <a:endParaRPr lang="en-US" altLang="ko-KR" sz="16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  <a:sym typeface="210 디딤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가장 높은 관련성이 있는 컬럼은</a:t>
            </a:r>
            <a:endParaRPr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‘Checking account’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였고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,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’Score’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는 후순위였음</a:t>
            </a:r>
            <a:endParaRPr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39B2015-365B-4811-B47D-BE52FCD587D7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622422EE-B32C-FA5A-AFC8-8C1BFF53BFA9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26" name="Freeform 3">
                <a:extLst>
                  <a:ext uri="{FF2B5EF4-FFF2-40B4-BE49-F238E27FC236}">
                    <a16:creationId xmlns:a16="http://schemas.microsoft.com/office/drawing/2014/main" id="{C95B836D-84C4-E728-A1C3-96B86CA6BE2C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27" name="TextBox 4">
                <a:extLst>
                  <a:ext uri="{FF2B5EF4-FFF2-40B4-BE49-F238E27FC236}">
                    <a16:creationId xmlns:a16="http://schemas.microsoft.com/office/drawing/2014/main" id="{2EF31A66-D043-9050-880E-0A85DDA299B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B218B506-6A0F-6D32-35AE-2D3D0A8C9176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110A4F-7B82-64D8-CE79-8869354AFC1A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정확도 개선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머신러닝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802E705-B216-11FA-EF7D-92A9E61B116B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060A9ECD-15A7-C0F2-64CB-CDAA4D58577C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Case 3)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로지스틱 선형회귀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모델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25" name="Freeform 2">
                <a:extLst>
                  <a:ext uri="{FF2B5EF4-FFF2-40B4-BE49-F238E27FC236}">
                    <a16:creationId xmlns:a16="http://schemas.microsoft.com/office/drawing/2014/main" id="{0FC8E961-C69B-3406-ADCF-161B6CE60D2B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FA007CA-5405-C73E-4463-B6100930060D}"/>
              </a:ext>
            </a:extLst>
          </p:cNvPr>
          <p:cNvGrpSpPr/>
          <p:nvPr/>
        </p:nvGrpSpPr>
        <p:grpSpPr>
          <a:xfrm>
            <a:off x="4342957" y="704862"/>
            <a:ext cx="7694265" cy="5715093"/>
            <a:chOff x="1015890" y="1673873"/>
            <a:chExt cx="10157184" cy="49679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D38DBF1-FE03-D63B-AD52-6E57DD9D9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8926" y="1673873"/>
              <a:ext cx="10055465" cy="486617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714FF7-34E3-A6D0-8023-ABB4CEE9FBE5}"/>
                </a:ext>
              </a:extLst>
            </p:cNvPr>
            <p:cNvSpPr/>
            <p:nvPr/>
          </p:nvSpPr>
          <p:spPr>
            <a:xfrm>
              <a:off x="1015890" y="1673873"/>
              <a:ext cx="10157184" cy="4967925"/>
            </a:xfrm>
            <a:prstGeom prst="rect">
              <a:avLst/>
            </a:prstGeom>
            <a:solidFill>
              <a:schemeClr val="tx1">
                <a:alpha val="67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1A7ABE-E35F-4B32-30F9-4F08F2352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56380" y="2010000"/>
              <a:ext cx="1147974" cy="4350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0015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F3769-55BB-9C9D-FF64-F794814E1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CCDC82F-AB35-BC0E-717C-4ED276E74DD7}"/>
              </a:ext>
            </a:extLst>
          </p:cNvPr>
          <p:cNvGrpSpPr/>
          <p:nvPr/>
        </p:nvGrpSpPr>
        <p:grpSpPr>
          <a:xfrm>
            <a:off x="372844" y="1806069"/>
            <a:ext cx="6374354" cy="3840131"/>
            <a:chOff x="1017736" y="2742944"/>
            <a:chExt cx="9561530" cy="5760197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94026214-E3AB-66B0-63CF-E5F213F905C2}"/>
                </a:ext>
              </a:extLst>
            </p:cNvPr>
            <p:cNvSpPr txBox="1"/>
            <p:nvPr/>
          </p:nvSpPr>
          <p:spPr>
            <a:xfrm>
              <a:off x="1129877" y="2742944"/>
              <a:ext cx="5237464" cy="6334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76"/>
                </a:lnSpc>
              </a:pPr>
              <a:r>
                <a:rPr lang="en-US" altLang="ko-KR" sz="1600" dirty="0">
                  <a:latin typeface="NanumSquareOTF" panose="020B0600000101010101" pitchFamily="34" charset="-127"/>
                  <a:ea typeface="NanumSquareOTF" panose="020B0600000101010101" pitchFamily="34" charset="-127"/>
                  <a:cs typeface="RoxboroughCF Bold"/>
                  <a:sym typeface="RoxboroughCF Bold"/>
                </a:rPr>
                <a:t>Class 0 (</a:t>
              </a:r>
              <a:r>
                <a:rPr lang="ko-KR" altLang="en-US" sz="1600" dirty="0">
                  <a:latin typeface="NanumSquareOTF" panose="020B0600000101010101" pitchFamily="34" charset="-127"/>
                  <a:ea typeface="NanumSquareOTF" panose="020B0600000101010101" pitchFamily="34" charset="-127"/>
                  <a:cs typeface="RoxboroughCF Bold"/>
                  <a:sym typeface="RoxboroughCF Bold"/>
                </a:rPr>
                <a:t>실제로 </a:t>
              </a:r>
              <a:r>
                <a:rPr lang="en-US" altLang="ko-KR" sz="1600" dirty="0">
                  <a:latin typeface="NanumSquareOTF" panose="020B0600000101010101" pitchFamily="34" charset="-127"/>
                  <a:ea typeface="NanumSquareOTF" panose="020B0600000101010101" pitchFamily="34" charset="-127"/>
                  <a:cs typeface="RoxboroughCF Bold"/>
                  <a:sym typeface="RoxboroughCF Bold"/>
                </a:rPr>
                <a:t>‘Bad’</a:t>
              </a:r>
              <a:r>
                <a:rPr lang="ko-KR" altLang="en-US" sz="1600" dirty="0">
                  <a:latin typeface="NanumSquareOTF" panose="020B0600000101010101" pitchFamily="34" charset="-127"/>
                  <a:ea typeface="NanumSquareOTF" panose="020B0600000101010101" pitchFamily="34" charset="-127"/>
                  <a:cs typeface="RoxboroughCF Bold"/>
                  <a:sym typeface="RoxboroughCF Bold"/>
                </a:rPr>
                <a:t>인 경우</a:t>
              </a:r>
              <a:r>
                <a:rPr lang="en-US" altLang="ko-KR" sz="1600" dirty="0">
                  <a:latin typeface="NanumSquareOTF" panose="020B0600000101010101" pitchFamily="34" charset="-127"/>
                  <a:ea typeface="NanumSquareOTF" panose="020B0600000101010101" pitchFamily="34" charset="-127"/>
                  <a:cs typeface="RoxboroughCF Bold"/>
                  <a:sym typeface="RoxboroughCF Bold"/>
                </a:rPr>
                <a:t>)</a:t>
              </a:r>
              <a:endParaRPr 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FACC297-5CFC-8249-38ED-86BC4C988A0B}"/>
                </a:ext>
              </a:extLst>
            </p:cNvPr>
            <p:cNvGrpSpPr/>
            <p:nvPr/>
          </p:nvGrpSpPr>
          <p:grpSpPr>
            <a:xfrm>
              <a:off x="1039859" y="3951133"/>
              <a:ext cx="8480066" cy="1373229"/>
              <a:chOff x="1039859" y="3951133"/>
              <a:chExt cx="8480066" cy="137322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E33C57-B17E-D976-ED6C-71F9F2FED0EE}"/>
                  </a:ext>
                </a:extLst>
              </p:cNvPr>
              <p:cNvSpPr txBox="1"/>
              <p:nvPr/>
            </p:nvSpPr>
            <p:spPr>
              <a:xfrm>
                <a:off x="1039859" y="3951133"/>
                <a:ext cx="8166522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Precision(</a:t>
                </a:r>
                <a:r>
                  <a:rPr lang="ko-KR" altLang="en-US" sz="14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정밀도</a:t>
                </a:r>
                <a:r>
                  <a:rPr lang="en-US" altLang="ko-KR" sz="14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) : 0.55</a:t>
                </a:r>
                <a:endParaRPr lang="ko-KR" altLang="en-US" sz="14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  <a:p>
                <a:endParaRPr lang="ko-KR" altLang="en-US" sz="14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D2E38A-A5CF-48E7-AF23-FCB96B38F366}"/>
                  </a:ext>
                </a:extLst>
              </p:cNvPr>
              <p:cNvSpPr txBox="1"/>
              <p:nvPr/>
            </p:nvSpPr>
            <p:spPr>
              <a:xfrm>
                <a:off x="1119675" y="4539532"/>
                <a:ext cx="8400250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예측을 </a:t>
                </a:r>
                <a:r>
                  <a:rPr lang="en-US" altLang="ko-KR" sz="14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‘Bad’</a:t>
                </a:r>
                <a:r>
                  <a:rPr lang="ko-KR" altLang="en-US" sz="14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로 한 것 중 실제로 </a:t>
                </a:r>
                <a:r>
                  <a:rPr lang="en-US" altLang="ko-KR" sz="14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‘Bad’</a:t>
                </a:r>
                <a:r>
                  <a:rPr lang="ko-KR" altLang="en-US" sz="14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인 비율 → </a:t>
                </a:r>
                <a:r>
                  <a:rPr lang="en-US" altLang="ko-KR" sz="14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55%</a:t>
                </a:r>
                <a:r>
                  <a:rPr lang="ko-KR" altLang="en-US" sz="14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가 실제로</a:t>
                </a:r>
                <a:r>
                  <a:rPr lang="en-US" altLang="ko-KR" sz="14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‘Bad’</a:t>
                </a:r>
                <a:endParaRPr lang="ko-KR" altLang="en-US" sz="14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  <a:p>
                <a:endParaRPr lang="en-US" altLang="ko-KR" sz="14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2225C69-0C80-C9FD-0E80-26F5FC7286DA}"/>
                </a:ext>
              </a:extLst>
            </p:cNvPr>
            <p:cNvGrpSpPr/>
            <p:nvPr/>
          </p:nvGrpSpPr>
          <p:grpSpPr>
            <a:xfrm>
              <a:off x="1017736" y="5512726"/>
              <a:ext cx="9561530" cy="1402044"/>
              <a:chOff x="1017736" y="4437743"/>
              <a:chExt cx="9561530" cy="140204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A19A4D-24DE-5186-ADBA-8A14E074A543}"/>
                  </a:ext>
                </a:extLst>
              </p:cNvPr>
              <p:cNvSpPr txBox="1"/>
              <p:nvPr/>
            </p:nvSpPr>
            <p:spPr>
              <a:xfrm>
                <a:off x="1017736" y="4437743"/>
                <a:ext cx="8166523" cy="71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NanumSquareOTF" panose="020B0600000101010101" pitchFamily="34" charset="-127"/>
                    <a:ea typeface="NanumSquareOTF" panose="020B0600000101010101" pitchFamily="34" charset="-127"/>
                    <a:cs typeface="210 디딤고딕"/>
                    <a:sym typeface="210 디딤고딕"/>
                  </a:rPr>
                  <a:t>Recall</a:t>
                </a:r>
                <a:r>
                  <a:rPr lang="en-US" altLang="ko-KR" sz="1400" dirty="0">
                    <a:highlight>
                      <a:srgbClr val="FFFF00"/>
                    </a:highlight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(</a:t>
                </a:r>
                <a:r>
                  <a:rPr lang="ko-KR" altLang="en-US" sz="1400" dirty="0" err="1">
                    <a:highlight>
                      <a:srgbClr val="FFFF00"/>
                    </a:highlight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재현율</a:t>
                </a:r>
                <a:r>
                  <a:rPr lang="en-US" altLang="ko-KR" sz="1400" dirty="0">
                    <a:highlight>
                      <a:srgbClr val="FFFF00"/>
                    </a:highlight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) : 0.19</a:t>
                </a:r>
                <a:endParaRPr lang="ko-KR" altLang="en-US" sz="1400" dirty="0">
                  <a:highlight>
                    <a:srgbClr val="FFFF00"/>
                  </a:highlight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  <a:p>
                <a:endParaRPr lang="ko-KR" altLang="en-US" sz="11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6FB837-FFB3-9455-5DA3-E19D4FB1961D}"/>
                  </a:ext>
                </a:extLst>
              </p:cNvPr>
              <p:cNvSpPr txBox="1"/>
              <p:nvPr/>
            </p:nvSpPr>
            <p:spPr>
              <a:xfrm>
                <a:off x="1090610" y="5054957"/>
                <a:ext cx="9488656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실제 </a:t>
                </a:r>
                <a:r>
                  <a:rPr lang="en-US" altLang="ko-KR" sz="14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‘Bad’</a:t>
                </a:r>
                <a:r>
                  <a:rPr lang="ko-KR" altLang="en-US" sz="14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인 것 중에서 모델이 </a:t>
                </a:r>
                <a:r>
                  <a:rPr lang="en-US" altLang="ko-KR" sz="14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‘Bad’</a:t>
                </a:r>
                <a:r>
                  <a:rPr lang="ko-KR" altLang="en-US" sz="14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로 예측한 비율 → </a:t>
                </a:r>
                <a:r>
                  <a:rPr lang="en-US" altLang="ko-KR" sz="14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19%</a:t>
                </a:r>
                <a:r>
                  <a:rPr lang="ko-KR" altLang="en-US" sz="14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만 </a:t>
                </a:r>
                <a:r>
                  <a:rPr lang="en-US" altLang="ko-KR" sz="14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‘Bad’</a:t>
                </a:r>
                <a:r>
                  <a:rPr lang="ko-KR" altLang="en-US" sz="14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로 올바르게 예측</a:t>
                </a:r>
              </a:p>
              <a:p>
                <a:endParaRPr lang="en-US" altLang="ko-KR" sz="14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C4BFD5-904A-BA2B-0CF1-00F6C6CB6E72}"/>
                </a:ext>
              </a:extLst>
            </p:cNvPr>
            <p:cNvSpPr txBox="1"/>
            <p:nvPr/>
          </p:nvSpPr>
          <p:spPr>
            <a:xfrm>
              <a:off x="1017736" y="7085708"/>
              <a:ext cx="816652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NanumSquareOTF" panose="020B0600000101010101" pitchFamily="34" charset="-127"/>
                  <a:ea typeface="NanumSquareOTF" panose="020B0600000101010101" pitchFamily="34" charset="-127"/>
                  <a:cs typeface="210 디딤고딕"/>
                  <a:sym typeface="210 디딤고딕"/>
                </a:rPr>
                <a:t>F1-score : </a:t>
              </a:r>
              <a:r>
                <a:rPr lang="en-US" altLang="ko-KR" sz="14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0.28 </a:t>
              </a:r>
              <a:r>
                <a:rPr lang="ko-KR" altLang="en-US" sz="14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→ 모델이</a:t>
              </a:r>
              <a:r>
                <a:rPr lang="en-US" altLang="ko-KR" sz="14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 ‘Bad’</a:t>
              </a:r>
              <a:r>
                <a:rPr lang="ko-KR" altLang="en-US" sz="14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를 예측할 때의 전반적인 성능</a:t>
              </a:r>
            </a:p>
            <a:p>
              <a:endPara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4A9714-D588-C335-4872-BDA501F19B9C}"/>
                </a:ext>
              </a:extLst>
            </p:cNvPr>
            <p:cNvSpPr txBox="1"/>
            <p:nvPr/>
          </p:nvSpPr>
          <p:spPr>
            <a:xfrm>
              <a:off x="1017736" y="8041475"/>
              <a:ext cx="5172569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210 디딤고딕"/>
                  <a:sym typeface="210 디딤고딕"/>
                </a:rPr>
                <a:t>Support : 91 </a:t>
              </a:r>
              <a:r>
                <a:rPr lang="ko-KR" altLang="en-US" sz="14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→ </a:t>
              </a:r>
              <a:r>
                <a:rPr lang="ko-KR" altLang="en-US" sz="1400" dirty="0">
                  <a:solidFill>
                    <a:srgbClr val="000000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210 디딤고딕"/>
                  <a:sym typeface="210 디딤고딕"/>
                </a:rPr>
                <a:t>실제</a:t>
              </a:r>
              <a:r>
                <a:rPr lang="en-US" altLang="ko-KR" sz="1400" dirty="0">
                  <a:solidFill>
                    <a:srgbClr val="000000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210 디딤고딕"/>
                  <a:sym typeface="210 디딤고딕"/>
                </a:rPr>
                <a:t> ‘Bad’</a:t>
              </a:r>
              <a:r>
                <a:rPr lang="ko-KR" altLang="en-US" sz="1400" dirty="0">
                  <a:solidFill>
                    <a:srgbClr val="000000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210 디딤고딕"/>
                  <a:sym typeface="210 디딤고딕"/>
                </a:rPr>
                <a:t>로 분류된 </a:t>
              </a:r>
              <a:r>
                <a:rPr lang="ko-KR" altLang="en-US" sz="1400" dirty="0" err="1">
                  <a:solidFill>
                    <a:srgbClr val="000000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210 디딤고딕"/>
                  <a:sym typeface="210 디딤고딕"/>
                </a:rPr>
                <a:t>샘플수</a:t>
              </a:r>
              <a:endParaRPr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5404F9-494A-ABF8-2B3E-36207DDA070F}"/>
              </a:ext>
            </a:extLst>
          </p:cNvPr>
          <p:cNvGrpSpPr/>
          <p:nvPr/>
        </p:nvGrpSpPr>
        <p:grpSpPr>
          <a:xfrm>
            <a:off x="6970977" y="1024230"/>
            <a:ext cx="4903893" cy="5542449"/>
            <a:chOff x="10456465" y="1536344"/>
            <a:chExt cx="7355840" cy="83136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9" name="그림 28" descr="텍스트, 영수증, 폰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585A689-B38A-5D17-6955-BFF9E44FA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40870"/>
            <a:stretch/>
          </p:blipFill>
          <p:spPr>
            <a:xfrm>
              <a:off x="10456466" y="7400057"/>
              <a:ext cx="7355839" cy="2449961"/>
            </a:xfrm>
            <a:prstGeom prst="rect">
              <a:avLst/>
            </a:prstGeom>
          </p:spPr>
        </p:pic>
        <p:pic>
          <p:nvPicPr>
            <p:cNvPr id="31" name="그림 30" descr="텍스트, 스크린샷, 도표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CEDF87E-26BF-8BA5-9187-0BE825269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6465" y="1536344"/>
              <a:ext cx="7355840" cy="5890995"/>
            </a:xfrm>
            <a:prstGeom prst="rect">
              <a:avLst/>
            </a:prstGeom>
          </p:spPr>
        </p:pic>
      </p:grpSp>
      <p:pic>
        <p:nvPicPr>
          <p:cNvPr id="35" name="그림 34" descr="텍스트, 스크린샷, 도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4266136-64B3-344E-0472-0A828B452B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7" t="7724" r="20970" b="51617"/>
          <a:stretch/>
        </p:blipFill>
        <p:spPr>
          <a:xfrm>
            <a:off x="7418535" y="1302816"/>
            <a:ext cx="3501731" cy="16802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B4C2CE-53DC-1A90-B2BF-51AB2BFDD297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46" name="Group 2">
              <a:extLst>
                <a:ext uri="{FF2B5EF4-FFF2-40B4-BE49-F238E27FC236}">
                  <a16:creationId xmlns:a16="http://schemas.microsoft.com/office/drawing/2014/main" id="{DC36D4B6-0175-619E-E72B-DD8B16B2F19E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52" name="Freeform 3">
                <a:extLst>
                  <a:ext uri="{FF2B5EF4-FFF2-40B4-BE49-F238E27FC236}">
                    <a16:creationId xmlns:a16="http://schemas.microsoft.com/office/drawing/2014/main" id="{0832C2A2-D2A5-A54F-E20A-4835E36A015E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53" name="TextBox 4">
                <a:extLst>
                  <a:ext uri="{FF2B5EF4-FFF2-40B4-BE49-F238E27FC236}">
                    <a16:creationId xmlns:a16="http://schemas.microsoft.com/office/drawing/2014/main" id="{938298BD-99E0-4360-8A54-63367A6C4EC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47" name="AutoShape 8">
              <a:extLst>
                <a:ext uri="{FF2B5EF4-FFF2-40B4-BE49-F238E27FC236}">
                  <a16:creationId xmlns:a16="http://schemas.microsoft.com/office/drawing/2014/main" id="{55596D96-FC3B-68BE-488B-4F4E0E3C243F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A53485-9E6D-4DA4-7E4F-66D0F038E89B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정확도 개선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머신러닝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8A29A54-FA7C-B227-58CB-FB2CC989F641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50" name="TextBox 8">
                <a:extLst>
                  <a:ext uri="{FF2B5EF4-FFF2-40B4-BE49-F238E27FC236}">
                    <a16:creationId xmlns:a16="http://schemas.microsoft.com/office/drawing/2014/main" id="{6CE449DD-1945-1709-56A8-20D94566FAFC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Case 3)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로지스틱 선형회귀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모델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51" name="Freeform 2">
                <a:extLst>
                  <a:ext uri="{FF2B5EF4-FFF2-40B4-BE49-F238E27FC236}">
                    <a16:creationId xmlns:a16="http://schemas.microsoft.com/office/drawing/2014/main" id="{4948ED00-A21D-D0D1-25F8-A2ECAF9532AD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0194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7B12F-2774-CE5D-E0B7-F69C7446C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514B63F-9A0A-54B3-F2C7-7FC4E84FC0AF}"/>
              </a:ext>
            </a:extLst>
          </p:cNvPr>
          <p:cNvGrpSpPr/>
          <p:nvPr/>
        </p:nvGrpSpPr>
        <p:grpSpPr>
          <a:xfrm>
            <a:off x="711665" y="1137901"/>
            <a:ext cx="5011075" cy="436530"/>
            <a:chOff x="1220653" y="2048091"/>
            <a:chExt cx="7516612" cy="654794"/>
          </a:xfrm>
        </p:grpSpPr>
        <p:sp>
          <p:nvSpPr>
            <p:cNvPr id="3" name="TextBox 8">
              <a:extLst>
                <a:ext uri="{FF2B5EF4-FFF2-40B4-BE49-F238E27FC236}">
                  <a16:creationId xmlns:a16="http://schemas.microsoft.com/office/drawing/2014/main" id="{A61A91D0-2BD6-4C65-B159-CFC43D8E0E52}"/>
                </a:ext>
              </a:extLst>
            </p:cNvPr>
            <p:cNvSpPr txBox="1"/>
            <p:nvPr/>
          </p:nvSpPr>
          <p:spPr>
            <a:xfrm>
              <a:off x="1829568" y="2048091"/>
              <a:ext cx="6907697" cy="6547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6"/>
                </a:lnSpc>
              </a:pPr>
              <a:r>
                <a:rPr lang="en-US" altLang="ko-KR" sz="2000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Case3. </a:t>
              </a:r>
              <a:r>
                <a:rPr lang="ko-KR" altLang="en-US" sz="2000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로지스틱 회귀</a:t>
              </a:r>
              <a:endParaRPr lang="en-US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endParaRPr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140762C2-DD01-0797-3CD8-F71FBE5AE097}"/>
                </a:ext>
              </a:extLst>
            </p:cNvPr>
            <p:cNvSpPr/>
            <p:nvPr/>
          </p:nvSpPr>
          <p:spPr>
            <a:xfrm>
              <a:off x="1220653" y="2355468"/>
              <a:ext cx="456336" cy="241858"/>
            </a:xfrm>
            <a:custGeom>
              <a:avLst/>
              <a:gdLst/>
              <a:ahLst/>
              <a:cxnLst/>
              <a:rect l="l" t="t" r="r" b="b"/>
              <a:pathLst>
                <a:path w="456336" h="241858">
                  <a:moveTo>
                    <a:pt x="0" y="0"/>
                  </a:moveTo>
                  <a:lnTo>
                    <a:pt x="456336" y="0"/>
                  </a:lnTo>
                  <a:lnTo>
                    <a:pt x="456336" y="241858"/>
                  </a:lnTo>
                  <a:lnTo>
                    <a:pt x="0" y="2418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26B5C37-6F6B-CA5B-BDC1-46E2A2DBB63F}"/>
              </a:ext>
            </a:extLst>
          </p:cNvPr>
          <p:cNvGrpSpPr/>
          <p:nvPr/>
        </p:nvGrpSpPr>
        <p:grpSpPr>
          <a:xfrm>
            <a:off x="711665" y="2068306"/>
            <a:ext cx="6074721" cy="3829808"/>
            <a:chOff x="1017736" y="2742944"/>
            <a:chExt cx="9112081" cy="5744712"/>
          </a:xfrm>
        </p:grpSpPr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E870C09E-5A63-6D11-DBF0-A83007F0DC39}"/>
                </a:ext>
              </a:extLst>
            </p:cNvPr>
            <p:cNvSpPr txBox="1"/>
            <p:nvPr/>
          </p:nvSpPr>
          <p:spPr>
            <a:xfrm>
              <a:off x="1129878" y="2742944"/>
              <a:ext cx="5237465" cy="6263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76"/>
                </a:lnSpc>
              </a:pPr>
              <a:r>
                <a:rPr lang="en-US" altLang="ko-KR" sz="1467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Class 1 (</a:t>
              </a:r>
              <a:r>
                <a:rPr lang="ko-KR" altLang="en-US" sz="1467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실제로 </a:t>
              </a:r>
              <a:r>
                <a:rPr lang="en-US" altLang="ko-KR" sz="1467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‘Good’</a:t>
              </a:r>
              <a:r>
                <a:rPr lang="ko-KR" altLang="en-US" sz="1467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인 경우</a:t>
              </a:r>
              <a:r>
                <a:rPr lang="en-US" altLang="ko-KR" sz="1467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)</a:t>
              </a:r>
              <a:endParaRPr lang="en-US" sz="1467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4A6894D-2DB5-ED85-2CB2-C1B69D6EF410}"/>
                </a:ext>
              </a:extLst>
            </p:cNvPr>
            <p:cNvGrpSpPr/>
            <p:nvPr/>
          </p:nvGrpSpPr>
          <p:grpSpPr>
            <a:xfrm>
              <a:off x="1039859" y="3951133"/>
              <a:ext cx="8565494" cy="1311579"/>
              <a:chOff x="1039859" y="3951133"/>
              <a:chExt cx="8565494" cy="131157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BBCA6D-E085-EBC1-A904-3B171631CBB6}"/>
                  </a:ext>
                </a:extLst>
              </p:cNvPr>
              <p:cNvSpPr txBox="1"/>
              <p:nvPr/>
            </p:nvSpPr>
            <p:spPr>
              <a:xfrm>
                <a:off x="1039859" y="3951133"/>
                <a:ext cx="8166522" cy="723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33" dirty="0">
                    <a:solidFill>
                      <a:srgbClr val="000000"/>
                    </a:solidFill>
                    <a:latin typeface="210 디딤고딕"/>
                    <a:ea typeface="210 디딤고딕"/>
                    <a:cs typeface="210 디딤고딕"/>
                    <a:sym typeface="210 디딤고딕"/>
                  </a:rPr>
                  <a:t>• </a:t>
                </a:r>
                <a:r>
                  <a:rPr lang="en-US" altLang="ko-KR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Precision(</a:t>
                </a:r>
                <a:r>
                  <a:rPr lang="ko-KR" altLang="en-US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정밀도</a:t>
                </a:r>
                <a:r>
                  <a:rPr lang="en-US" altLang="ko-KR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: 0.72</a:t>
                </a:r>
                <a:endParaRPr lang="ko-KR" altLang="en-US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endPara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C51932-07EF-85A0-E28B-97A1EA4B8EA5}"/>
                  </a:ext>
                </a:extLst>
              </p:cNvPr>
              <p:cNvSpPr txBox="1"/>
              <p:nvPr/>
            </p:nvSpPr>
            <p:spPr>
              <a:xfrm>
                <a:off x="1119676" y="4539532"/>
                <a:ext cx="8485677" cy="723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예측</a:t>
                </a:r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 </a:t>
                </a:r>
                <a:r>
                  <a:rPr lang="en-US" altLang="ko-KR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‘Good’</a:t>
                </a:r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으로 한 것 중 </a:t>
                </a:r>
                <a:r>
                  <a:rPr lang="ko-KR" altLang="en-US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실제</a:t>
                </a:r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 </a:t>
                </a:r>
                <a:r>
                  <a:rPr lang="en-US" altLang="ko-KR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‘Good’</a:t>
                </a:r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인 비율 → </a:t>
                </a:r>
                <a:r>
                  <a:rPr lang="en-US" altLang="ko-KR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72%</a:t>
                </a:r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 </a:t>
                </a:r>
                <a:r>
                  <a:rPr lang="ko-KR" altLang="en-US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실제로 </a:t>
                </a:r>
                <a:r>
                  <a:rPr lang="en-US" altLang="ko-KR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‘Good’</a:t>
                </a:r>
                <a:endParaRPr lang="ko-KR" altLang="en-US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endPara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E8F4A84-833C-0AD8-49FB-76C95BA28BFD}"/>
                </a:ext>
              </a:extLst>
            </p:cNvPr>
            <p:cNvGrpSpPr/>
            <p:nvPr/>
          </p:nvGrpSpPr>
          <p:grpSpPr>
            <a:xfrm>
              <a:off x="1017736" y="5512726"/>
              <a:ext cx="9112081" cy="1374826"/>
              <a:chOff x="1017736" y="4437743"/>
              <a:chExt cx="9112081" cy="137482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F7B1BE-3065-A259-FD30-2D5FA010CCC1}"/>
                  </a:ext>
                </a:extLst>
              </p:cNvPr>
              <p:cNvSpPr txBox="1"/>
              <p:nvPr/>
            </p:nvSpPr>
            <p:spPr>
              <a:xfrm>
                <a:off x="1017736" y="4437743"/>
                <a:ext cx="8166522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33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210 디딤고딕"/>
                    <a:ea typeface="210 디딤고딕"/>
                    <a:cs typeface="210 디딤고딕"/>
                    <a:sym typeface="210 디딤고딕"/>
                  </a:rPr>
                  <a:t>• </a:t>
                </a:r>
                <a:r>
                  <a:rPr lang="en-US" altLang="ko-KR" sz="1333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210 디딤고딕"/>
                    <a:sym typeface="210 디딤고딕"/>
                  </a:rPr>
                  <a:t>Recall</a:t>
                </a:r>
                <a:r>
                  <a:rPr lang="en-US" altLang="ko-KR" sz="1333" dirty="0">
                    <a:highlight>
                      <a:srgbClr val="FFFF00"/>
                    </a:highligh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 </a:t>
                </a:r>
                <a:r>
                  <a:rPr lang="ko-KR" altLang="en-US" sz="1333" dirty="0" err="1">
                    <a:highlight>
                      <a:srgbClr val="FFFF00"/>
                    </a:highligh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재현율</a:t>
                </a:r>
                <a:r>
                  <a:rPr lang="en-US" altLang="ko-KR" sz="1333" dirty="0">
                    <a:highlight>
                      <a:srgbClr val="FFFF00"/>
                    </a:highligh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: 0.93</a:t>
                </a:r>
                <a:endParaRPr lang="ko-KR" altLang="en-US" sz="1333" dirty="0">
                  <a:highlight>
                    <a:srgbClr val="FFFF00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endParaRPr lang="ko-KR" altLang="en-US" sz="1067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8F70BB-D5CA-0AF5-3568-29E27EFF3E38}"/>
                  </a:ext>
                </a:extLst>
              </p:cNvPr>
              <p:cNvSpPr txBox="1"/>
              <p:nvPr/>
            </p:nvSpPr>
            <p:spPr>
              <a:xfrm>
                <a:off x="1090611" y="5120072"/>
                <a:ext cx="9039206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실제</a:t>
                </a:r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‘Good’</a:t>
                </a:r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인 것 중에서 모델이 </a:t>
                </a:r>
                <a:r>
                  <a:rPr lang="en-US" altLang="ko-KR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‘Good’</a:t>
                </a:r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으로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예측한 비율 </a:t>
                </a:r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→ </a:t>
                </a: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93%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</a:t>
                </a: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‘Good’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으로</a:t>
                </a:r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올바르게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예측</a:t>
                </a:r>
              </a:p>
              <a:p>
                <a:endPara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192D0B-78D0-5C03-67EA-A4A9BC81D059}"/>
                </a:ext>
              </a:extLst>
            </p:cNvPr>
            <p:cNvSpPr txBox="1"/>
            <p:nvPr/>
          </p:nvSpPr>
          <p:spPr>
            <a:xfrm>
              <a:off x="1017736" y="7085708"/>
              <a:ext cx="8166522" cy="723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33" dirty="0"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en-US" altLang="ko-KR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F1-score : </a:t>
              </a:r>
              <a:r>
                <a:rPr lang="en-US" altLang="ko-KR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0.82 </a:t>
              </a:r>
              <a:r>
                <a:rPr lang="ko-KR" altLang="en-US" sz="133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→ 모델이</a:t>
              </a:r>
              <a:r>
                <a:rPr lang="en-US" altLang="ko-KR" sz="133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‘Good’</a:t>
              </a:r>
              <a:r>
                <a:rPr lang="ko-KR" altLang="en-US" sz="133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예측할 때의 </a:t>
              </a:r>
              <a:r>
                <a:rPr lang="ko-KR" altLang="en-US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전반적인 성능</a:t>
              </a:r>
            </a:p>
            <a:p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D068AE-9E4E-3A2C-49EF-C4583E63DB85}"/>
                </a:ext>
              </a:extLst>
            </p:cNvPr>
            <p:cNvSpPr txBox="1"/>
            <p:nvPr/>
          </p:nvSpPr>
          <p:spPr>
            <a:xfrm>
              <a:off x="1017736" y="8041475"/>
              <a:ext cx="5728107" cy="446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>
                  <a:solidFill>
                    <a:srgbClr val="000000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en-US" altLang="ko-KR" sz="1333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Support : 209 </a:t>
              </a:r>
              <a:r>
                <a:rPr lang="ko-KR" altLang="en-US" sz="133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→ </a:t>
              </a:r>
              <a:r>
                <a:rPr lang="ko-KR" altLang="en-US" sz="1333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실제</a:t>
              </a:r>
              <a:r>
                <a:rPr lang="en-US" altLang="ko-KR" sz="1333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 ‘Good’</a:t>
              </a:r>
              <a:r>
                <a:rPr lang="ko-KR" altLang="en-US" sz="1333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으로 분류된 </a:t>
              </a:r>
              <a:r>
                <a:rPr lang="ko-KR" altLang="en-US" sz="1333" dirty="0" err="1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샘플수</a:t>
              </a:r>
              <a:endParaRPr lang="ko-KR" altLang="en-US" sz="133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AEFEF61-C988-C1B4-88A1-23D967AC39AD}"/>
              </a:ext>
            </a:extLst>
          </p:cNvPr>
          <p:cNvGrpSpPr/>
          <p:nvPr/>
        </p:nvGrpSpPr>
        <p:grpSpPr>
          <a:xfrm>
            <a:off x="6970977" y="1024230"/>
            <a:ext cx="4903893" cy="5542449"/>
            <a:chOff x="10456465" y="1536344"/>
            <a:chExt cx="7355840" cy="83136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8" name="그림 27" descr="텍스트, 영수증, 폰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DB49A6E-3B5F-FBFB-00DC-D986048FF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40870"/>
            <a:stretch/>
          </p:blipFill>
          <p:spPr>
            <a:xfrm>
              <a:off x="10456466" y="7400057"/>
              <a:ext cx="7355839" cy="2449961"/>
            </a:xfrm>
            <a:prstGeom prst="rect">
              <a:avLst/>
            </a:prstGeom>
          </p:spPr>
        </p:pic>
        <p:pic>
          <p:nvPicPr>
            <p:cNvPr id="29" name="그림 28" descr="텍스트, 스크린샷, 도표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8FC58B5-DB59-0DC6-F980-221AD098C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6465" y="1536344"/>
              <a:ext cx="7355840" cy="5890995"/>
            </a:xfrm>
            <a:prstGeom prst="rect">
              <a:avLst/>
            </a:prstGeom>
          </p:spPr>
        </p:pic>
      </p:grpSp>
      <p:pic>
        <p:nvPicPr>
          <p:cNvPr id="41" name="그림 40" descr="텍스트, 스크린샷, 도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3EB020B-75FD-F3FC-19A8-2EEBAD98E0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8" t="48896" r="20970" b="11537"/>
          <a:stretch/>
        </p:blipFill>
        <p:spPr>
          <a:xfrm>
            <a:off x="7408784" y="2873765"/>
            <a:ext cx="3564016" cy="16805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6C628B2E-1410-E010-F7A9-D3D91A8FF991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46" name="Group 2">
              <a:extLst>
                <a:ext uri="{FF2B5EF4-FFF2-40B4-BE49-F238E27FC236}">
                  <a16:creationId xmlns:a16="http://schemas.microsoft.com/office/drawing/2014/main" id="{B54E6BBD-A362-70CD-91F7-DB2945C3F242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52" name="Freeform 3">
                <a:extLst>
                  <a:ext uri="{FF2B5EF4-FFF2-40B4-BE49-F238E27FC236}">
                    <a16:creationId xmlns:a16="http://schemas.microsoft.com/office/drawing/2014/main" id="{96AE683A-0FE4-4F95-80F9-A0D57AD2808D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53" name="TextBox 4">
                <a:extLst>
                  <a:ext uri="{FF2B5EF4-FFF2-40B4-BE49-F238E27FC236}">
                    <a16:creationId xmlns:a16="http://schemas.microsoft.com/office/drawing/2014/main" id="{55D81A0E-E7B8-01D5-0F91-7DEFDADCE10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47" name="AutoShape 8">
              <a:extLst>
                <a:ext uri="{FF2B5EF4-FFF2-40B4-BE49-F238E27FC236}">
                  <a16:creationId xmlns:a16="http://schemas.microsoft.com/office/drawing/2014/main" id="{C860AAAB-5624-4618-D97A-A081BDA85CE5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5AEF1A9-F3D3-EC9B-9E23-39AC0F9E05F3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정확도 개선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머신러닝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FDBFFE5-8C33-0B78-26C7-2AC0BD4A1B94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50" name="TextBox 8">
                <a:extLst>
                  <a:ext uri="{FF2B5EF4-FFF2-40B4-BE49-F238E27FC236}">
                    <a16:creationId xmlns:a16="http://schemas.microsoft.com/office/drawing/2014/main" id="{0334A862-2A38-1FC8-C251-B9EF2F5C8302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Case 3)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로지스틱 선형회귀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모델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51" name="Freeform 2">
                <a:extLst>
                  <a:ext uri="{FF2B5EF4-FFF2-40B4-BE49-F238E27FC236}">
                    <a16:creationId xmlns:a16="http://schemas.microsoft.com/office/drawing/2014/main" id="{71E43B5F-06AF-DC51-4A9F-C8BCFF6C891C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6344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AC2BC-C726-BF67-8196-022253513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60415B0-BE1C-1886-E4C1-540BEADD87E4}"/>
              </a:ext>
            </a:extLst>
          </p:cNvPr>
          <p:cNvGrpSpPr/>
          <p:nvPr/>
        </p:nvGrpSpPr>
        <p:grpSpPr>
          <a:xfrm>
            <a:off x="711665" y="1137901"/>
            <a:ext cx="5011075" cy="436530"/>
            <a:chOff x="1220653" y="2048091"/>
            <a:chExt cx="7516612" cy="654794"/>
          </a:xfrm>
        </p:grpSpPr>
        <p:sp>
          <p:nvSpPr>
            <p:cNvPr id="3" name="TextBox 8">
              <a:extLst>
                <a:ext uri="{FF2B5EF4-FFF2-40B4-BE49-F238E27FC236}">
                  <a16:creationId xmlns:a16="http://schemas.microsoft.com/office/drawing/2014/main" id="{0681446F-841F-C555-79FA-54EA7D85DAE0}"/>
                </a:ext>
              </a:extLst>
            </p:cNvPr>
            <p:cNvSpPr txBox="1"/>
            <p:nvPr/>
          </p:nvSpPr>
          <p:spPr>
            <a:xfrm>
              <a:off x="1829568" y="2048091"/>
              <a:ext cx="6907697" cy="6547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6"/>
                </a:lnSpc>
              </a:pPr>
              <a:r>
                <a:rPr lang="en-US" altLang="ko-KR" sz="2000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Case3. </a:t>
              </a:r>
              <a:r>
                <a:rPr lang="ko-KR" altLang="en-US" sz="2000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로지스틱 회귀</a:t>
              </a:r>
              <a:endParaRPr lang="en-US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endParaRPr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DD0A99E8-D255-0627-AFF7-226357970FDE}"/>
                </a:ext>
              </a:extLst>
            </p:cNvPr>
            <p:cNvSpPr/>
            <p:nvPr/>
          </p:nvSpPr>
          <p:spPr>
            <a:xfrm>
              <a:off x="1220653" y="2355468"/>
              <a:ext cx="456336" cy="241858"/>
            </a:xfrm>
            <a:custGeom>
              <a:avLst/>
              <a:gdLst/>
              <a:ahLst/>
              <a:cxnLst/>
              <a:rect l="l" t="t" r="r" b="b"/>
              <a:pathLst>
                <a:path w="456336" h="241858">
                  <a:moveTo>
                    <a:pt x="0" y="0"/>
                  </a:moveTo>
                  <a:lnTo>
                    <a:pt x="456336" y="0"/>
                  </a:lnTo>
                  <a:lnTo>
                    <a:pt x="456336" y="241858"/>
                  </a:lnTo>
                  <a:lnTo>
                    <a:pt x="0" y="2418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C1CCCB9-FBDA-73B9-01A7-5952BFC9D0A7}"/>
              </a:ext>
            </a:extLst>
          </p:cNvPr>
          <p:cNvGrpSpPr/>
          <p:nvPr/>
        </p:nvGrpSpPr>
        <p:grpSpPr>
          <a:xfrm>
            <a:off x="711665" y="1939120"/>
            <a:ext cx="5444348" cy="1364477"/>
            <a:chOff x="1129878" y="2526210"/>
            <a:chExt cx="8166522" cy="2046715"/>
          </a:xfrm>
        </p:grpSpPr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035DD961-3F65-7C14-822F-9B9BB216C5C0}"/>
                </a:ext>
              </a:extLst>
            </p:cNvPr>
            <p:cNvSpPr txBox="1"/>
            <p:nvPr/>
          </p:nvSpPr>
          <p:spPr>
            <a:xfrm>
              <a:off x="1129878" y="2526210"/>
              <a:ext cx="5237465" cy="6263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76"/>
                </a:lnSpc>
              </a:pPr>
              <a:r>
                <a:rPr lang="ko-KR" altLang="en-US" sz="1467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전체 지표</a:t>
              </a:r>
              <a:endParaRPr lang="en-US" sz="1467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5F3CC87-CB4E-1CCE-69D4-67B2A117F308}"/>
                </a:ext>
              </a:extLst>
            </p:cNvPr>
            <p:cNvGrpSpPr/>
            <p:nvPr/>
          </p:nvGrpSpPr>
          <p:grpSpPr>
            <a:xfrm>
              <a:off x="1129878" y="3381163"/>
              <a:ext cx="8166522" cy="1191762"/>
              <a:chOff x="1129878" y="3381163"/>
              <a:chExt cx="8166522" cy="119176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D5A7EF-AAF6-D0FC-CB41-4E75F7875441}"/>
                  </a:ext>
                </a:extLst>
              </p:cNvPr>
              <p:cNvSpPr txBox="1"/>
              <p:nvPr/>
            </p:nvSpPr>
            <p:spPr>
              <a:xfrm>
                <a:off x="1129878" y="3381163"/>
                <a:ext cx="8166522" cy="723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33" dirty="0">
                    <a:solidFill>
                      <a:srgbClr val="000000"/>
                    </a:solidFill>
                    <a:latin typeface="210 디딤고딕"/>
                    <a:ea typeface="210 디딤고딕"/>
                    <a:cs typeface="210 디딤고딕"/>
                    <a:sym typeface="210 디딤고딕"/>
                  </a:rPr>
                  <a:t>• </a:t>
                </a:r>
                <a:r>
                  <a:rPr lang="en-US" altLang="ko-KR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Accuracy : 0.71</a:t>
                </a:r>
                <a:endParaRPr lang="ko-KR" altLang="en-US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endPara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A5FBCA-2795-A35D-D44D-98CD069A77C6}"/>
                  </a:ext>
                </a:extLst>
              </p:cNvPr>
              <p:cNvSpPr txBox="1"/>
              <p:nvPr/>
            </p:nvSpPr>
            <p:spPr>
              <a:xfrm>
                <a:off x="1295666" y="3849745"/>
                <a:ext cx="7288443" cy="723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전체 샘플 중에서 올바르게 예측한 비율→ </a:t>
                </a:r>
                <a:r>
                  <a:rPr lang="en-US" altLang="ko-KR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71%</a:t>
                </a:r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정확도</a:t>
                </a:r>
                <a:endParaRPr lang="ko-KR" altLang="en-US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endPara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7FFF10-F341-54FA-C00E-09319C73451E}"/>
              </a:ext>
            </a:extLst>
          </p:cNvPr>
          <p:cNvGrpSpPr/>
          <p:nvPr/>
        </p:nvGrpSpPr>
        <p:grpSpPr>
          <a:xfrm>
            <a:off x="697999" y="3581400"/>
            <a:ext cx="5444348" cy="1403428"/>
            <a:chOff x="1129878" y="2526210"/>
            <a:chExt cx="8166522" cy="2105142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67D1325E-A668-6ED5-6858-F6ED95EF6586}"/>
                </a:ext>
              </a:extLst>
            </p:cNvPr>
            <p:cNvSpPr txBox="1"/>
            <p:nvPr/>
          </p:nvSpPr>
          <p:spPr>
            <a:xfrm>
              <a:off x="1129878" y="2526210"/>
              <a:ext cx="5237465" cy="6547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76"/>
                </a:lnSpc>
              </a:pPr>
              <a:r>
                <a:rPr lang="ko-KR" altLang="en-US" sz="2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종합 해석</a:t>
              </a:r>
              <a:endParaRPr 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257E78-7E17-B485-C5B9-F90FD5FB1249}"/>
                </a:ext>
              </a:extLst>
            </p:cNvPr>
            <p:cNvSpPr txBox="1"/>
            <p:nvPr/>
          </p:nvSpPr>
          <p:spPr>
            <a:xfrm>
              <a:off x="1129878" y="3381164"/>
              <a:ext cx="8166522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‘Good’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에 대해서는 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높은 정밀도와 재현율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을 보이지만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B2F52D-61C9-CA38-9115-7BF4605D6CC1}"/>
                </a:ext>
              </a:extLst>
            </p:cNvPr>
            <p:cNvSpPr txBox="1"/>
            <p:nvPr/>
          </p:nvSpPr>
          <p:spPr>
            <a:xfrm>
              <a:off x="1129878" y="4031187"/>
              <a:ext cx="8166522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‘Bad’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에 대해서는 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재현율이 낮아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잘 예측하지 못한다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.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6266C58-3800-288B-C319-D2A5A8736992}"/>
              </a:ext>
            </a:extLst>
          </p:cNvPr>
          <p:cNvSpPr txBox="1"/>
          <p:nvPr/>
        </p:nvSpPr>
        <p:spPr>
          <a:xfrm>
            <a:off x="711665" y="5453362"/>
            <a:ext cx="5841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C6C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210 디딤고딕"/>
                <a:sym typeface="210 디딤고딕"/>
              </a:rPr>
              <a:t>전반적인 정확도는 </a:t>
            </a:r>
            <a:r>
              <a:rPr lang="en-US" altLang="ko-KR" sz="2000" dirty="0">
                <a:solidFill>
                  <a:srgbClr val="2C6C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210 디딤고딕"/>
                <a:sym typeface="210 디딤고딕"/>
              </a:rPr>
              <a:t>71% </a:t>
            </a:r>
            <a:r>
              <a:rPr lang="ko-KR" altLang="en-US" sz="1333" dirty="0">
                <a:latin typeface="나눔스퀘어" panose="020B0600000101010101" pitchFamily="50" charset="-127"/>
                <a:ea typeface="나눔스퀘어" panose="020B0600000101010101" pitchFamily="50" charset="-127"/>
                <a:cs typeface="210 디딤고딕"/>
                <a:sym typeface="210 디딤고딕"/>
              </a:rPr>
              <a:t>로 양호하지만</a:t>
            </a:r>
            <a:r>
              <a:rPr lang="en-US" altLang="ko-KR" sz="1333" dirty="0">
                <a:latin typeface="나눔스퀘어" panose="020B0600000101010101" pitchFamily="50" charset="-127"/>
                <a:ea typeface="나눔스퀘어" panose="020B0600000101010101" pitchFamily="50" charset="-127"/>
                <a:cs typeface="210 디딤고딕"/>
                <a:sym typeface="210 디딤고딕"/>
              </a:rPr>
              <a:t>, </a:t>
            </a:r>
          </a:p>
          <a:p>
            <a:r>
              <a:rPr lang="ko-KR" altLang="en-US" sz="1333" dirty="0">
                <a:latin typeface="나눔스퀘어" panose="020B0600000101010101" pitchFamily="50" charset="-127"/>
                <a:ea typeface="나눔스퀘어" panose="020B0600000101010101" pitchFamily="50" charset="-127"/>
                <a:cs typeface="210 디딤고딕"/>
                <a:sym typeface="210 디딤고딕"/>
              </a:rPr>
              <a:t>두 클래스 간의 불균형 때문에 </a:t>
            </a:r>
            <a:r>
              <a:rPr lang="en-US" altLang="ko-KR" sz="2000" dirty="0">
                <a:solidFill>
                  <a:srgbClr val="2C6C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210 디딤고딕"/>
                <a:sym typeface="210 디딤고딕"/>
              </a:rPr>
              <a:t>‘Bad’ </a:t>
            </a:r>
            <a:r>
              <a:rPr lang="ko-KR" altLang="en-US" sz="2000" dirty="0">
                <a:solidFill>
                  <a:srgbClr val="2C6C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210 디딤고딕"/>
                <a:sym typeface="210 디딤고딕"/>
              </a:rPr>
              <a:t>예측 성능이 상대적으로 낮다</a:t>
            </a:r>
            <a:r>
              <a:rPr lang="en-US" altLang="ko-KR" sz="2000" dirty="0">
                <a:solidFill>
                  <a:srgbClr val="2C6C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210 디딤고딕"/>
                <a:sym typeface="210 디딤고딕"/>
              </a:rPr>
              <a:t>.</a:t>
            </a:r>
            <a:endParaRPr lang="ko-KR" altLang="en-US" sz="2000" dirty="0">
              <a:solidFill>
                <a:srgbClr val="2C6C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A31012-68A8-590D-A67D-DD3832C08ACE}"/>
              </a:ext>
            </a:extLst>
          </p:cNvPr>
          <p:cNvGrpSpPr/>
          <p:nvPr/>
        </p:nvGrpSpPr>
        <p:grpSpPr>
          <a:xfrm>
            <a:off x="6983307" y="1036151"/>
            <a:ext cx="4903893" cy="5542449"/>
            <a:chOff x="10474960" y="1554226"/>
            <a:chExt cx="7355840" cy="83136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5" name="그림 24" descr="텍스트, 영수증, 폰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79B201BE-6957-4CE7-720D-1F844394B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40870"/>
            <a:stretch/>
          </p:blipFill>
          <p:spPr>
            <a:xfrm>
              <a:off x="10474961" y="7417939"/>
              <a:ext cx="7355839" cy="2449961"/>
            </a:xfrm>
            <a:prstGeom prst="rect">
              <a:avLst/>
            </a:prstGeom>
          </p:spPr>
        </p:pic>
        <p:pic>
          <p:nvPicPr>
            <p:cNvPr id="26" name="그림 25" descr="텍스트, 스크린샷, 도표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1B4C1B0-C219-0BA7-B69E-B865BEBA5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960" y="1554226"/>
              <a:ext cx="7355840" cy="5890995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AEBC95A-055B-9E52-0EA1-C94226A5613F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51" name="Group 2">
              <a:extLst>
                <a:ext uri="{FF2B5EF4-FFF2-40B4-BE49-F238E27FC236}">
                  <a16:creationId xmlns:a16="http://schemas.microsoft.com/office/drawing/2014/main" id="{8D8FD4B8-C43E-5CB0-55F7-1FABFD059C16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57" name="Freeform 3">
                <a:extLst>
                  <a:ext uri="{FF2B5EF4-FFF2-40B4-BE49-F238E27FC236}">
                    <a16:creationId xmlns:a16="http://schemas.microsoft.com/office/drawing/2014/main" id="{AE833F82-BCBA-66FF-552B-2B2CCF8A6DD1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58" name="TextBox 4">
                <a:extLst>
                  <a:ext uri="{FF2B5EF4-FFF2-40B4-BE49-F238E27FC236}">
                    <a16:creationId xmlns:a16="http://schemas.microsoft.com/office/drawing/2014/main" id="{41C724FF-A29E-0F47-FD40-3747B4AEB66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52" name="AutoShape 8">
              <a:extLst>
                <a:ext uri="{FF2B5EF4-FFF2-40B4-BE49-F238E27FC236}">
                  <a16:creationId xmlns:a16="http://schemas.microsoft.com/office/drawing/2014/main" id="{EE1F7EC2-8E44-748E-8E3C-30D96E3F07F4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EA88280-54B9-F045-E8AA-9CECDE604103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정확도 개선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머신러닝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A681E9C-8026-4B0F-2BC7-61438C8B20AD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55" name="TextBox 8">
                <a:extLst>
                  <a:ext uri="{FF2B5EF4-FFF2-40B4-BE49-F238E27FC236}">
                    <a16:creationId xmlns:a16="http://schemas.microsoft.com/office/drawing/2014/main" id="{75906BB6-BD31-84BE-F65B-76D9B903C805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Case 3)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로지스틱 선형회귀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모델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56" name="Freeform 2">
                <a:extLst>
                  <a:ext uri="{FF2B5EF4-FFF2-40B4-BE49-F238E27FC236}">
                    <a16:creationId xmlns:a16="http://schemas.microsoft.com/office/drawing/2014/main" id="{73E3B181-E285-1247-89DE-7E4CF0FDDAA7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648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4BC0D-1279-4725-8915-BC239D825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0BEF4D8E-B00C-D354-8260-FC316099A632}"/>
              </a:ext>
            </a:extLst>
          </p:cNvPr>
          <p:cNvGrpSpPr/>
          <p:nvPr/>
        </p:nvGrpSpPr>
        <p:grpSpPr>
          <a:xfrm>
            <a:off x="581380" y="2927700"/>
            <a:ext cx="10784943" cy="2101608"/>
            <a:chOff x="872069" y="4391550"/>
            <a:chExt cx="16177415" cy="315241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0C1171B-0E21-96CB-2F49-39303C351241}"/>
                </a:ext>
              </a:extLst>
            </p:cNvPr>
            <p:cNvSpPr/>
            <p:nvPr/>
          </p:nvSpPr>
          <p:spPr>
            <a:xfrm>
              <a:off x="872069" y="4792025"/>
              <a:ext cx="2436914" cy="2436914"/>
            </a:xfrm>
            <a:prstGeom prst="ellipse">
              <a:avLst/>
            </a:prstGeom>
            <a:solidFill>
              <a:srgbClr val="1F1F1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대출금리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B76C8F-B53F-2580-82FC-9719E7371268}"/>
                </a:ext>
              </a:extLst>
            </p:cNvPr>
            <p:cNvSpPr txBox="1"/>
            <p:nvPr/>
          </p:nvSpPr>
          <p:spPr>
            <a:xfrm>
              <a:off x="3871702" y="5346041"/>
              <a:ext cx="914193" cy="1369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334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=</a:t>
              </a:r>
              <a:endParaRPr lang="ko-KR" altLang="en-US" sz="5334" dirty="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78D864-F297-BD4B-798B-C23EA16ECA0A}"/>
                </a:ext>
              </a:extLst>
            </p:cNvPr>
            <p:cNvSpPr txBox="1"/>
            <p:nvPr/>
          </p:nvSpPr>
          <p:spPr>
            <a:xfrm>
              <a:off x="8239711" y="5306037"/>
              <a:ext cx="892553" cy="1369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334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+</a:t>
              </a:r>
              <a:endParaRPr lang="ko-KR" altLang="en-US" sz="5334" dirty="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7410D9-0468-0BF8-80A9-BD9E35E05E35}"/>
                </a:ext>
              </a:extLst>
            </p:cNvPr>
            <p:cNvSpPr txBox="1"/>
            <p:nvPr/>
          </p:nvSpPr>
          <p:spPr>
            <a:xfrm>
              <a:off x="13217353" y="5346041"/>
              <a:ext cx="914193" cy="1369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334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±</a:t>
              </a:r>
              <a:endParaRPr lang="ko-KR" altLang="en-US" sz="5334" dirty="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268CCC7-8B27-64CC-9A42-F6F5F3E212BB}"/>
                </a:ext>
              </a:extLst>
            </p:cNvPr>
            <p:cNvSpPr/>
            <p:nvPr/>
          </p:nvSpPr>
          <p:spPr>
            <a:xfrm>
              <a:off x="5203120" y="4786582"/>
              <a:ext cx="2442357" cy="2442357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기준금리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43B4970-2094-596C-8A1F-DE40DA346A58}"/>
                </a:ext>
              </a:extLst>
            </p:cNvPr>
            <p:cNvSpPr/>
            <p:nvPr/>
          </p:nvSpPr>
          <p:spPr>
            <a:xfrm>
              <a:off x="14579165" y="4766533"/>
              <a:ext cx="2470319" cy="2470319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가감조정금리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B32BB45-9B28-2CF6-3F76-34D68F3E7919}"/>
                </a:ext>
              </a:extLst>
            </p:cNvPr>
            <p:cNvGrpSpPr/>
            <p:nvPr/>
          </p:nvGrpSpPr>
          <p:grpSpPr>
            <a:xfrm>
              <a:off x="9536115" y="4391550"/>
              <a:ext cx="3152412" cy="3152412"/>
              <a:chOff x="10434385" y="4738332"/>
              <a:chExt cx="3152412" cy="3152412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A5F067A-CC53-6B4B-EA47-90C1F090F8A2}"/>
                  </a:ext>
                </a:extLst>
              </p:cNvPr>
              <p:cNvSpPr/>
              <p:nvPr/>
            </p:nvSpPr>
            <p:spPr>
              <a:xfrm>
                <a:off x="10434385" y="4738332"/>
                <a:ext cx="3152412" cy="3152412"/>
              </a:xfrm>
              <a:prstGeom prst="ellipse">
                <a:avLst/>
              </a:prstGeom>
              <a:solidFill>
                <a:srgbClr val="CED0D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33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A5807B07-B00D-E250-FAC6-D48991266025}"/>
                  </a:ext>
                </a:extLst>
              </p:cNvPr>
              <p:cNvSpPr/>
              <p:nvPr/>
            </p:nvSpPr>
            <p:spPr>
              <a:xfrm>
                <a:off x="10789412" y="5093358"/>
                <a:ext cx="2442357" cy="2442357"/>
              </a:xfrm>
              <a:prstGeom prst="ellipse">
                <a:avLst/>
              </a:prstGeom>
              <a:solidFill>
                <a:srgbClr val="2C6CD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가산금리</a:t>
                </a: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6E8E18-F403-C9A5-A7C3-E90DAEFDA826}"/>
              </a:ext>
            </a:extLst>
          </p:cNvPr>
          <p:cNvSpPr/>
          <p:nvPr/>
        </p:nvSpPr>
        <p:spPr>
          <a:xfrm>
            <a:off x="419016" y="817638"/>
            <a:ext cx="4035754" cy="1624608"/>
          </a:xfrm>
          <a:prstGeom prst="rect">
            <a:avLst/>
          </a:prstGeom>
          <a:solidFill>
            <a:srgbClr val="B2B2B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669E57-E513-189C-F8F9-B120D672A911}"/>
              </a:ext>
            </a:extLst>
          </p:cNvPr>
          <p:cNvSpPr txBox="1"/>
          <p:nvPr/>
        </p:nvSpPr>
        <p:spPr>
          <a:xfrm>
            <a:off x="3405497" y="821098"/>
            <a:ext cx="1195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3D3D3D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출처 </a:t>
            </a:r>
            <a:r>
              <a:rPr lang="en-US" altLang="ko-KR" sz="1000" dirty="0">
                <a:solidFill>
                  <a:srgbClr val="3D3D3D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: </a:t>
            </a:r>
            <a:r>
              <a:rPr lang="ko-KR" altLang="en-US" sz="1000" dirty="0">
                <a:solidFill>
                  <a:srgbClr val="3D3D3D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은행연합회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5F32FAC-5B7B-8024-7538-0D72D01AA9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83" t="7904" r="80827" b="79013"/>
          <a:stretch/>
        </p:blipFill>
        <p:spPr>
          <a:xfrm>
            <a:off x="496783" y="934243"/>
            <a:ext cx="2378891" cy="303031"/>
          </a:xfrm>
          <a:prstGeom prst="rect">
            <a:avLst/>
          </a:prstGeom>
          <a:solidFill>
            <a:srgbClr val="3D3D3D"/>
          </a:solidFill>
          <a:effectLst/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B38F23D-9FC0-19D4-F961-6B8AA3DD1E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81" t="34517" r="78871" b="52399"/>
          <a:stretch/>
        </p:blipFill>
        <p:spPr>
          <a:xfrm>
            <a:off x="496785" y="1388286"/>
            <a:ext cx="2528864" cy="303031"/>
          </a:xfrm>
          <a:prstGeom prst="rect">
            <a:avLst/>
          </a:prstGeom>
          <a:solidFill>
            <a:srgbClr val="3D3D3D"/>
          </a:solidFill>
          <a:effectLst/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AFA6F57-8C8C-4403-D9D4-870A022E7C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11" t="83245" r="68837" b="2833"/>
          <a:stretch/>
        </p:blipFill>
        <p:spPr>
          <a:xfrm>
            <a:off x="492995" y="1862150"/>
            <a:ext cx="3861675" cy="322477"/>
          </a:xfrm>
          <a:prstGeom prst="rect">
            <a:avLst/>
          </a:prstGeom>
          <a:solidFill>
            <a:srgbClr val="3D3D3D"/>
          </a:solidFill>
          <a:effectLst/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5E38A4-2A6F-2B5D-D053-D7C65792DC9D}"/>
              </a:ext>
            </a:extLst>
          </p:cNvPr>
          <p:cNvCxnSpPr>
            <a:cxnSpLocks/>
          </p:cNvCxnSpPr>
          <p:nvPr/>
        </p:nvCxnSpPr>
        <p:spPr>
          <a:xfrm rot="5400000">
            <a:off x="7062688" y="5146735"/>
            <a:ext cx="708225" cy="0"/>
          </a:xfrm>
          <a:prstGeom prst="straightConnector1">
            <a:avLst/>
          </a:prstGeom>
          <a:ln w="25400" cap="flat" cmpd="sng">
            <a:solidFill>
              <a:srgbClr val="2C6CD9"/>
            </a:solidFill>
            <a:prstDash val="dash"/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A95A4A-8F64-7B6B-F1F8-079DB7BAFAA7}"/>
              </a:ext>
            </a:extLst>
          </p:cNvPr>
          <p:cNvSpPr txBox="1"/>
          <p:nvPr/>
        </p:nvSpPr>
        <p:spPr>
          <a:xfrm>
            <a:off x="4640469" y="5675921"/>
            <a:ext cx="5535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2C6CD9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고객의 신용점수</a:t>
            </a:r>
            <a:r>
              <a:rPr lang="en-US" altLang="ko-KR" sz="1333" b="1" dirty="0">
                <a:solidFill>
                  <a:srgbClr val="2C6CD9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</a:t>
            </a:r>
            <a:r>
              <a:rPr lang="ko-KR" altLang="en-US" sz="1333" dirty="0">
                <a:solidFill>
                  <a:srgbClr val="2C6CD9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등에 따른 예상 손실 비용을 신용 프리미엄으로 반영</a:t>
            </a:r>
          </a:p>
        </p:txBody>
      </p:sp>
      <p:pic>
        <p:nvPicPr>
          <p:cNvPr id="4" name="그림 3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3D271EA-669E-AFCE-461E-3C9CEAB3A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71" y="822742"/>
            <a:ext cx="7291790" cy="1612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E70398-581C-6F58-8D06-525FE4DFF45C}"/>
              </a:ext>
            </a:extLst>
          </p:cNvPr>
          <p:cNvSpPr txBox="1"/>
          <p:nvPr/>
        </p:nvSpPr>
        <p:spPr>
          <a:xfrm>
            <a:off x="10470986" y="89037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3D3D3D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출처 </a:t>
            </a:r>
            <a:r>
              <a:rPr lang="en-US" altLang="ko-KR" sz="1000" dirty="0">
                <a:solidFill>
                  <a:srgbClr val="3D3D3D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: </a:t>
            </a:r>
            <a:r>
              <a:rPr lang="ko-KR" altLang="en-US" sz="1000" dirty="0">
                <a:solidFill>
                  <a:srgbClr val="3D3D3D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은행연합회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8F9869-A81B-53B0-0E72-2EF573231279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6" name="Group 2">
              <a:extLst>
                <a:ext uri="{FF2B5EF4-FFF2-40B4-BE49-F238E27FC236}">
                  <a16:creationId xmlns:a16="http://schemas.microsoft.com/office/drawing/2014/main" id="{65B311E8-7EEC-E5A9-77A4-91E6F919151A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30" name="Freeform 3">
                <a:extLst>
                  <a:ext uri="{FF2B5EF4-FFF2-40B4-BE49-F238E27FC236}">
                    <a16:creationId xmlns:a16="http://schemas.microsoft.com/office/drawing/2014/main" id="{255B612C-0A34-0710-E4F8-C3275516D7D9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31" name="TextBox 4">
                <a:extLst>
                  <a:ext uri="{FF2B5EF4-FFF2-40B4-BE49-F238E27FC236}">
                    <a16:creationId xmlns:a16="http://schemas.microsoft.com/office/drawing/2014/main" id="{F029D2BC-4DDB-F745-181B-FACBC147ADF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71EB0027-4F42-8833-BED9-2C80E89F4A1B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10E833-B5E5-9F5F-B353-9E6125995342}"/>
                </a:ext>
              </a:extLst>
            </p:cNvPr>
            <p:cNvSpPr txBox="1"/>
            <p:nvPr/>
          </p:nvSpPr>
          <p:spPr>
            <a:xfrm>
              <a:off x="305052" y="227270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대출 가이드라인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70708B2-2483-6B61-1489-EAEE7567D864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28" name="TextBox 8">
                <a:extLst>
                  <a:ext uri="{FF2B5EF4-FFF2-40B4-BE49-F238E27FC236}">
                    <a16:creationId xmlns:a16="http://schemas.microsoft.com/office/drawing/2014/main" id="{664D5B77-8146-809F-1A35-857A070444CD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신용점수가 은행에서 가지는 의미는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?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29" name="Freeform 2">
                <a:extLst>
                  <a:ext uri="{FF2B5EF4-FFF2-40B4-BE49-F238E27FC236}">
                    <a16:creationId xmlns:a16="http://schemas.microsoft.com/office/drawing/2014/main" id="{239D6AD9-B648-5E75-8CA9-072D33651B53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21595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A2FA3-E46F-152D-ACD7-4123741F8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6B688C3-C5E0-9A85-D273-A96E86EB9289}"/>
              </a:ext>
            </a:extLst>
          </p:cNvPr>
          <p:cNvGrpSpPr/>
          <p:nvPr/>
        </p:nvGrpSpPr>
        <p:grpSpPr>
          <a:xfrm>
            <a:off x="711665" y="1137901"/>
            <a:ext cx="5011075" cy="436530"/>
            <a:chOff x="1220653" y="2048091"/>
            <a:chExt cx="7516612" cy="654794"/>
          </a:xfrm>
        </p:grpSpPr>
        <p:sp>
          <p:nvSpPr>
            <p:cNvPr id="3" name="TextBox 8">
              <a:extLst>
                <a:ext uri="{FF2B5EF4-FFF2-40B4-BE49-F238E27FC236}">
                  <a16:creationId xmlns:a16="http://schemas.microsoft.com/office/drawing/2014/main" id="{C846C1D1-EDB5-5791-20CD-8DB22129E5B0}"/>
                </a:ext>
              </a:extLst>
            </p:cNvPr>
            <p:cNvSpPr txBox="1"/>
            <p:nvPr/>
          </p:nvSpPr>
          <p:spPr>
            <a:xfrm>
              <a:off x="1829568" y="2048091"/>
              <a:ext cx="6907697" cy="6547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6"/>
                </a:lnSpc>
              </a:pPr>
              <a:r>
                <a:rPr lang="en-US" altLang="ko-KR" sz="2000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Case3. </a:t>
              </a:r>
              <a:r>
                <a:rPr lang="ko-KR" altLang="en-US" sz="2000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로지스틱 회귀</a:t>
              </a:r>
              <a:endParaRPr lang="en-US" sz="20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endParaRPr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E5715809-4DC1-C66F-00CA-B3EA75B3F9E3}"/>
                </a:ext>
              </a:extLst>
            </p:cNvPr>
            <p:cNvSpPr/>
            <p:nvPr/>
          </p:nvSpPr>
          <p:spPr>
            <a:xfrm>
              <a:off x="1220653" y="2355468"/>
              <a:ext cx="456336" cy="241858"/>
            </a:xfrm>
            <a:custGeom>
              <a:avLst/>
              <a:gdLst/>
              <a:ahLst/>
              <a:cxnLst/>
              <a:rect l="l" t="t" r="r" b="b"/>
              <a:pathLst>
                <a:path w="456336" h="241858">
                  <a:moveTo>
                    <a:pt x="0" y="0"/>
                  </a:moveTo>
                  <a:lnTo>
                    <a:pt x="456336" y="0"/>
                  </a:lnTo>
                  <a:lnTo>
                    <a:pt x="456336" y="241858"/>
                  </a:lnTo>
                  <a:lnTo>
                    <a:pt x="0" y="2418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0E50F97-2A49-4F93-E015-60697E8C3017}"/>
              </a:ext>
            </a:extLst>
          </p:cNvPr>
          <p:cNvGrpSpPr/>
          <p:nvPr/>
        </p:nvGrpSpPr>
        <p:grpSpPr>
          <a:xfrm>
            <a:off x="711665" y="2714624"/>
            <a:ext cx="5444348" cy="2918626"/>
            <a:chOff x="1129878" y="2526210"/>
            <a:chExt cx="8166522" cy="4377939"/>
          </a:xfrm>
        </p:grpSpPr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4CED324F-4C69-5DBC-9AEF-A4E01C4EC615}"/>
                </a:ext>
              </a:extLst>
            </p:cNvPr>
            <p:cNvSpPr txBox="1"/>
            <p:nvPr/>
          </p:nvSpPr>
          <p:spPr>
            <a:xfrm>
              <a:off x="1129878" y="2526210"/>
              <a:ext cx="5237465" cy="6263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76"/>
                </a:lnSpc>
              </a:pPr>
              <a:r>
                <a:rPr lang="en-US" sz="1467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K-Fold Cross-Validation Scores :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D4D20B-F7D1-625A-5304-545C37FBABF7}"/>
                </a:ext>
              </a:extLst>
            </p:cNvPr>
            <p:cNvSpPr txBox="1"/>
            <p:nvPr/>
          </p:nvSpPr>
          <p:spPr>
            <a:xfrm>
              <a:off x="1129878" y="3381164"/>
              <a:ext cx="8166522" cy="3522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33" dirty="0">
                  <a:solidFill>
                    <a:srgbClr val="000000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ko-KR" altLang="en-US" sz="1333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첫 번째 </a:t>
              </a:r>
              <a:r>
                <a:rPr lang="en-US" altLang="ko-KR" sz="1333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Fold</a:t>
              </a:r>
              <a:r>
                <a:rPr lang="en-US" altLang="ko-KR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: 0.725</a:t>
              </a:r>
            </a:p>
            <a:p>
              <a:endParaRPr lang="en-US" altLang="ko-KR" sz="1333" dirty="0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r>
                <a:rPr lang="en-US" altLang="ko-KR" sz="1333" dirty="0">
                  <a:solidFill>
                    <a:srgbClr val="000000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ko-KR" altLang="en-US" sz="1333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두 번째 </a:t>
              </a:r>
              <a:r>
                <a:rPr lang="en-US" altLang="ko-KR" sz="1333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Fold</a:t>
              </a:r>
              <a:r>
                <a:rPr lang="en-US" altLang="ko-KR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: 0.685</a:t>
              </a:r>
            </a:p>
            <a:p>
              <a:endParaRPr lang="en-US" altLang="ko-KR" sz="1333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1333" dirty="0">
                  <a:solidFill>
                    <a:srgbClr val="000000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ko-KR" altLang="en-US" sz="1333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세 번째 </a:t>
              </a:r>
              <a:r>
                <a:rPr lang="en-US" altLang="ko-KR" sz="1333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Fold</a:t>
              </a:r>
              <a:r>
                <a:rPr lang="en-US" altLang="ko-KR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: 0.695</a:t>
              </a:r>
            </a:p>
            <a:p>
              <a:endParaRPr lang="en-US" altLang="ko-KR" sz="1333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1333" dirty="0">
                  <a:solidFill>
                    <a:srgbClr val="000000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ko-KR" altLang="en-US" sz="1333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네 번째 </a:t>
              </a:r>
              <a:r>
                <a:rPr lang="en-US" altLang="ko-KR" sz="1333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Fold</a:t>
              </a:r>
              <a:r>
                <a:rPr lang="en-US" altLang="ko-KR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: 0.695</a:t>
              </a:r>
            </a:p>
            <a:p>
              <a:endParaRPr lang="en-US" altLang="ko-KR" sz="1333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1333" dirty="0">
                  <a:solidFill>
                    <a:srgbClr val="000000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ko-KR" altLang="en-US" sz="1333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다섯 번째 </a:t>
              </a:r>
              <a:r>
                <a:rPr lang="en-US" altLang="ko-KR" sz="1333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Fold</a:t>
              </a:r>
              <a:r>
                <a:rPr lang="en-US" altLang="ko-KR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: 0.725</a:t>
              </a:r>
            </a:p>
            <a:p>
              <a:endParaRPr lang="en-US" altLang="ko-KR" sz="1333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1333" dirty="0">
                  <a:solidFill>
                    <a:srgbClr val="000000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ko-KR" altLang="en-US" sz="1333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평균</a:t>
              </a:r>
              <a:r>
                <a:rPr lang="en-US" altLang="ko-KR" sz="1333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 </a:t>
              </a:r>
              <a:r>
                <a:rPr lang="ko-KR" altLang="en-US" sz="1333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정확도</a:t>
              </a:r>
              <a:r>
                <a:rPr lang="en-US" altLang="ko-KR" sz="1333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: 0.70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0BE8CC75-FBFD-AB08-01AA-F4BF85378758}"/>
              </a:ext>
            </a:extLst>
          </p:cNvPr>
          <p:cNvSpPr txBox="1"/>
          <p:nvPr/>
        </p:nvSpPr>
        <p:spPr>
          <a:xfrm>
            <a:off x="711665" y="1997968"/>
            <a:ext cx="5181135" cy="417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76"/>
              </a:lnSpc>
            </a:pPr>
            <a:r>
              <a:rPr lang="ko-KR" altLang="en-US" sz="1467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불균형한 데이터에 대한 안정적인 평가를 위해 </a:t>
            </a:r>
            <a:r>
              <a:rPr lang="en-US" altLang="ko-KR" sz="1467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K-</a:t>
            </a:r>
            <a:r>
              <a:rPr lang="ko-KR" altLang="en-US" sz="1467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rPr>
              <a:t>겹 교차검증 활용</a:t>
            </a:r>
            <a:endParaRPr lang="en-US" altLang="ko-KR" sz="1467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RoxboroughCF Bold"/>
              <a:sym typeface="RoxboroughCF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7D6A3-3696-D4DE-5D68-DC2D5C343858}"/>
              </a:ext>
            </a:extLst>
          </p:cNvPr>
          <p:cNvSpPr txBox="1"/>
          <p:nvPr/>
        </p:nvSpPr>
        <p:spPr>
          <a:xfrm>
            <a:off x="6927956" y="6135965"/>
            <a:ext cx="5097870" cy="625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933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 K-</a:t>
            </a:r>
            <a:r>
              <a:rPr lang="ko-KR" altLang="en-US" sz="933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겹</a:t>
            </a:r>
            <a:r>
              <a:rPr lang="en-US" altLang="ko-KR" sz="933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933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교차검증 </a:t>
            </a:r>
            <a:r>
              <a:rPr lang="en-US" altLang="ko-KR" sz="933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933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데이터를 </a:t>
            </a:r>
            <a:r>
              <a:rPr lang="en-US" altLang="ko-KR" sz="933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sz="933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부분</a:t>
            </a:r>
            <a:r>
              <a:rPr lang="en-US" altLang="ko-KR" sz="933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(Fold)</a:t>
            </a:r>
            <a:r>
              <a:rPr lang="ko-KR" altLang="en-US" sz="933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나누어 각 </a:t>
            </a:r>
            <a:r>
              <a:rPr lang="en-US" altLang="ko-KR" sz="933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Fold</a:t>
            </a:r>
            <a:r>
              <a:rPr lang="ko-KR" altLang="en-US" sz="933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한 번씩 검증 세트로 사용하고</a:t>
            </a:r>
            <a:r>
              <a:rPr lang="en-US" altLang="ko-KR" sz="933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ko-KR" altLang="en-US" sz="933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나머지 </a:t>
            </a:r>
            <a:r>
              <a:rPr lang="en-US" altLang="ko-KR" sz="933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K-1</a:t>
            </a:r>
            <a:r>
              <a:rPr lang="ko-KR" altLang="en-US" sz="933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933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Fold</a:t>
            </a:r>
            <a:r>
              <a:rPr lang="ko-KR" altLang="en-US" sz="933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훈련 데이터로 번갈아 사용하여 모델을 훈련하고 평가하는 기법</a:t>
            </a:r>
            <a:endParaRPr lang="en-US" altLang="ko-KR" sz="933" dirty="0">
              <a:solidFill>
                <a:srgbClr val="3D3D3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742715-4D6A-4B05-8B40-D00B560422DF}"/>
              </a:ext>
            </a:extLst>
          </p:cNvPr>
          <p:cNvGrpSpPr/>
          <p:nvPr/>
        </p:nvGrpSpPr>
        <p:grpSpPr>
          <a:xfrm>
            <a:off x="6959543" y="933788"/>
            <a:ext cx="4917981" cy="5385433"/>
            <a:chOff x="10489671" y="1942151"/>
            <a:chExt cx="7376972" cy="80781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8" name="그림 17" descr="텍스트, 영수증, 폰트, 화이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4B93D5A-F501-9561-B067-8C8997FBB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910"/>
            <a:stretch/>
          </p:blipFill>
          <p:spPr>
            <a:xfrm>
              <a:off x="10489671" y="7722093"/>
              <a:ext cx="7376972" cy="2298207"/>
            </a:xfrm>
            <a:prstGeom prst="rect">
              <a:avLst/>
            </a:prstGeom>
          </p:spPr>
        </p:pic>
        <p:pic>
          <p:nvPicPr>
            <p:cNvPr id="20" name="그림 19" descr="텍스트, 스크린샷, 도표, 직사각형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D643161-A549-E59C-670B-010A0CBDD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671" y="1942151"/>
              <a:ext cx="7376971" cy="579619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0C21D84-92F0-3CBC-49F5-F9A265BEA328}"/>
              </a:ext>
            </a:extLst>
          </p:cNvPr>
          <p:cNvSpPr txBox="1"/>
          <p:nvPr/>
        </p:nvSpPr>
        <p:spPr>
          <a:xfrm>
            <a:off x="711664" y="1981943"/>
            <a:ext cx="2436886" cy="205121"/>
          </a:xfrm>
          <a:prstGeom prst="rect">
            <a:avLst/>
          </a:prstGeom>
          <a:solidFill>
            <a:srgbClr val="3D3D3D"/>
          </a:solidFill>
        </p:spPr>
        <p:txBody>
          <a:bodyPr wrap="none" rtlCol="0">
            <a:spAutoFit/>
          </a:bodyPr>
          <a:lstStyle/>
          <a:p>
            <a:r>
              <a:rPr lang="en-US" altLang="ko-KR" sz="733" dirty="0">
                <a:solidFill>
                  <a:schemeClr val="bg1"/>
                </a:solidFill>
              </a:rPr>
              <a:t>Bad </a:t>
            </a:r>
            <a:r>
              <a:rPr lang="ko-KR" altLang="en-US" sz="733" dirty="0">
                <a:solidFill>
                  <a:schemeClr val="bg1"/>
                </a:solidFill>
              </a:rPr>
              <a:t>데이터가 각 테스트 데이터에 적절히 포함되도록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1090428-15C6-FEAD-61C6-D3BD1A94F54B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50" name="Group 2">
              <a:extLst>
                <a:ext uri="{FF2B5EF4-FFF2-40B4-BE49-F238E27FC236}">
                  <a16:creationId xmlns:a16="http://schemas.microsoft.com/office/drawing/2014/main" id="{95D290D0-8D63-A3B3-E2FC-EF546340B4EC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56" name="Freeform 3">
                <a:extLst>
                  <a:ext uri="{FF2B5EF4-FFF2-40B4-BE49-F238E27FC236}">
                    <a16:creationId xmlns:a16="http://schemas.microsoft.com/office/drawing/2014/main" id="{24C17DB4-C5DE-B864-732C-B61F98DA77C9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57" name="TextBox 4">
                <a:extLst>
                  <a:ext uri="{FF2B5EF4-FFF2-40B4-BE49-F238E27FC236}">
                    <a16:creationId xmlns:a16="http://schemas.microsoft.com/office/drawing/2014/main" id="{35DB4489-57B6-45D3-718B-7C633F3FB33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51" name="AutoShape 8">
              <a:extLst>
                <a:ext uri="{FF2B5EF4-FFF2-40B4-BE49-F238E27FC236}">
                  <a16:creationId xmlns:a16="http://schemas.microsoft.com/office/drawing/2014/main" id="{5D536C61-2945-DD8A-578F-C7564C48E595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1883D21-279D-0B75-6D98-7C8B32FD4344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정확도 개선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머신러닝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02E56F4-7EB6-6F7F-4617-5B57EC060A4C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54" name="TextBox 8">
                <a:extLst>
                  <a:ext uri="{FF2B5EF4-FFF2-40B4-BE49-F238E27FC236}">
                    <a16:creationId xmlns:a16="http://schemas.microsoft.com/office/drawing/2014/main" id="{A2A9854B-EE73-014B-6724-C9C19302AB0B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Case 3)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로지스틱 선형회귀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모델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55" name="Freeform 2">
                <a:extLst>
                  <a:ext uri="{FF2B5EF4-FFF2-40B4-BE49-F238E27FC236}">
                    <a16:creationId xmlns:a16="http://schemas.microsoft.com/office/drawing/2014/main" id="{3A5B0809-71D2-304B-453C-6733104FEA97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9748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6DC6C-29E6-17D3-3803-9A917663A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11F64BA-408F-2629-8F0D-1699C34B5423}"/>
              </a:ext>
            </a:extLst>
          </p:cNvPr>
          <p:cNvGrpSpPr/>
          <p:nvPr/>
        </p:nvGrpSpPr>
        <p:grpSpPr>
          <a:xfrm>
            <a:off x="235974" y="1233761"/>
            <a:ext cx="11814441" cy="5395640"/>
            <a:chOff x="1834810" y="7215830"/>
            <a:chExt cx="8227783" cy="4712628"/>
          </a:xfrm>
        </p:grpSpPr>
        <p:pic>
          <p:nvPicPr>
            <p:cNvPr id="10" name="그래픽 9" descr="닫힌 따옴표 단색으로 채워진">
              <a:extLst>
                <a:ext uri="{FF2B5EF4-FFF2-40B4-BE49-F238E27FC236}">
                  <a16:creationId xmlns:a16="http://schemas.microsoft.com/office/drawing/2014/main" id="{93DCBF63-F4CB-EE1D-5A5E-0C1B9D3E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48193" y="11014058"/>
              <a:ext cx="914400" cy="914400"/>
            </a:xfrm>
            <a:prstGeom prst="rect">
              <a:avLst/>
            </a:prstGeom>
          </p:spPr>
        </p:pic>
        <p:pic>
          <p:nvPicPr>
            <p:cNvPr id="11" name="그래픽 10" descr="닫힌 따옴표 단색으로 채워진">
              <a:extLst>
                <a:ext uri="{FF2B5EF4-FFF2-40B4-BE49-F238E27FC236}">
                  <a16:creationId xmlns:a16="http://schemas.microsoft.com/office/drawing/2014/main" id="{1D02E817-DB95-044E-C247-D0BA88837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834810" y="7215830"/>
              <a:ext cx="914400" cy="9144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5BB40A-13A3-B35B-92EB-EFEE91982760}"/>
              </a:ext>
            </a:extLst>
          </p:cNvPr>
          <p:cNvSpPr txBox="1"/>
          <p:nvPr/>
        </p:nvSpPr>
        <p:spPr>
          <a:xfrm>
            <a:off x="1392000" y="1884180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>
              <a:defRPr/>
            </a:pPr>
            <a:r>
              <a:rPr lang="ko-KR" altLang="en-US" sz="2800" b="1" dirty="0" err="1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그라디언트</a:t>
            </a:r>
            <a:r>
              <a:rPr lang="ko-KR" altLang="en-US" sz="2800" b="1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 </a:t>
            </a:r>
            <a:r>
              <a:rPr lang="ko-KR" altLang="en-US" sz="2800" b="1" dirty="0" err="1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부스팅</a:t>
            </a:r>
            <a:r>
              <a:rPr lang="ko-KR" altLang="en-US" sz="2800" dirty="0" err="1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이란</a:t>
            </a:r>
            <a:r>
              <a:rPr lang="en-US" altLang="ko-KR" sz="2800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? </a:t>
            </a:r>
            <a:endParaRPr lang="ko-KR" altLang="en-US" sz="2800" dirty="0">
              <a:solidFill>
                <a:prstClr val="black"/>
              </a:solidFill>
              <a:latin typeface="NanumSquareOTF Light" panose="020B0600000101010101" pitchFamily="34" charset="-127"/>
              <a:ea typeface="NanumSquareOTF Light" panose="020B0600000101010101" pitchFamily="34" charset="-127"/>
              <a:cs typeface="Microsoft GothicNeo" panose="020B05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B7709-A196-6E0A-43FC-9405FEF0A00E}"/>
              </a:ext>
            </a:extLst>
          </p:cNvPr>
          <p:cNvSpPr txBox="1"/>
          <p:nvPr/>
        </p:nvSpPr>
        <p:spPr>
          <a:xfrm>
            <a:off x="359876" y="2770555"/>
            <a:ext cx="1147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>
              <a:defRPr/>
            </a:pPr>
            <a:r>
              <a:rPr lang="ko-KR" altLang="en-US" sz="2000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이전 모델의 오류를 순차적으로 보완해 최적의 예측 결과를 만드는 앙상블 알고리즘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CD024-913B-4B2C-A5F8-C10D3CEE36F7}"/>
              </a:ext>
            </a:extLst>
          </p:cNvPr>
          <p:cNvSpPr txBox="1"/>
          <p:nvPr/>
        </p:nvSpPr>
        <p:spPr>
          <a:xfrm>
            <a:off x="5873912" y="1914958"/>
            <a:ext cx="608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>
              <a:defRPr/>
            </a:pPr>
            <a:r>
              <a:rPr lang="ko-KR" altLang="en-US" sz="2400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실수를 분석하며 점점 더 </a:t>
            </a:r>
            <a:r>
              <a:rPr lang="ko-KR" altLang="en-US" sz="2400" dirty="0" err="1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똑똑해지는</a:t>
            </a:r>
            <a:r>
              <a:rPr lang="ko-KR" altLang="en-US" sz="2400" dirty="0">
                <a:solidFill>
                  <a:prstClr val="black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  <a:cs typeface="Microsoft GothicNeo" panose="020B0500000101010101" pitchFamily="50" charset="-127"/>
              </a:rPr>
              <a:t> 학습 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EC279-1845-E656-3046-2893A9A73D12}"/>
              </a:ext>
            </a:extLst>
          </p:cNvPr>
          <p:cNvSpPr txBox="1"/>
          <p:nvPr/>
        </p:nvSpPr>
        <p:spPr>
          <a:xfrm>
            <a:off x="990496" y="4401821"/>
            <a:ext cx="101688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그라디언트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부스팅은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 데이터에 전처리가 까다로운 신용 데이터를 다룰 때 안정적인 성능을 보장하고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커스텀마이징을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 통해 </a:t>
            </a:r>
            <a:r>
              <a:rPr lang="ko-KR" alt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하이퍼파라미터를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 조정하여 모델의 </a:t>
            </a:r>
            <a:r>
              <a:rPr lang="ko-KR" alt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과적합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 방지를 통해 신용 평가 모델의 유연성을 극대화합니다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. 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이러한 점에서</a:t>
            </a:r>
            <a:b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</a:b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대출 승인 여부나 신용 점수 같은 중요한 의사결정에 필요한 정확한 결과를 도출할 수 있으리라 생각하였습니다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.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 </a:t>
            </a:r>
            <a:b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</a:b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또한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잔여 오차를 최소화하며 학습하여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복잡한 패턴을 효과적으로 모델링이 가능하다는 장점이 있습니다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.</a:t>
            </a:r>
            <a:endParaRPr lang="ko-KR" altLang="en-US" sz="1600" dirty="0">
              <a:latin typeface="NanumSquareOTF" panose="020B0600000101010101" pitchFamily="34" charset="-127"/>
              <a:ea typeface="NanumSquareOTF" panose="020B0600000101010101" pitchFamily="34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95559-6C81-A524-15A8-31BCF6DE8A67}"/>
              </a:ext>
            </a:extLst>
          </p:cNvPr>
          <p:cNvSpPr txBox="1"/>
          <p:nvPr/>
        </p:nvSpPr>
        <p:spPr>
          <a:xfrm>
            <a:off x="3659084" y="3583294"/>
            <a:ext cx="483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err="1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그라디언트</a:t>
            </a:r>
            <a:r>
              <a:rPr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 </a:t>
            </a:r>
            <a:r>
              <a:rPr lang="ko-KR" altLang="en-US" sz="24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부스팅을</a:t>
            </a:r>
            <a:r>
              <a:rPr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 선택한 이유는</a:t>
            </a:r>
            <a:r>
              <a:rPr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  <a:cs typeface="Microsoft GothicNeo" panose="020B0500000101010101" pitchFamily="50" charset="-127"/>
              </a:rPr>
              <a:t>?</a:t>
            </a:r>
            <a:endParaRPr lang="ko-KR" altLang="en-US" sz="2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FF40056-21E0-0386-6784-E22225C0B7C9}"/>
              </a:ext>
            </a:extLst>
          </p:cNvPr>
          <p:cNvSpPr/>
          <p:nvPr/>
        </p:nvSpPr>
        <p:spPr>
          <a:xfrm>
            <a:off x="5122603" y="1984468"/>
            <a:ext cx="708100" cy="32264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3A1A238-D678-C429-8469-F9D5760AE7BF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D393BED3-DF99-311B-B46F-4B34FE97BF08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18" name="Freeform 3">
                <a:extLst>
                  <a:ext uri="{FF2B5EF4-FFF2-40B4-BE49-F238E27FC236}">
                    <a16:creationId xmlns:a16="http://schemas.microsoft.com/office/drawing/2014/main" id="{BBD839A1-0884-E1A4-F847-FEF2374B48DB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21" name="TextBox 4">
                <a:extLst>
                  <a:ext uri="{FF2B5EF4-FFF2-40B4-BE49-F238E27FC236}">
                    <a16:creationId xmlns:a16="http://schemas.microsoft.com/office/drawing/2014/main" id="{A875E3C0-4CE6-84E1-FF6A-AE027F29537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13" name="AutoShape 8">
              <a:extLst>
                <a:ext uri="{FF2B5EF4-FFF2-40B4-BE49-F238E27FC236}">
                  <a16:creationId xmlns:a16="http://schemas.microsoft.com/office/drawing/2014/main" id="{A4FD31F0-1819-87EB-6CA9-0A1EED5F7E9F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B4F3F5-6B38-1C00-B6EC-CF03CB86CB8F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정확도 개선 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머신러닝</a:t>
              </a:r>
              <a:endPara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6F7DE6B-A488-8D31-CD12-9F3B0484BBD6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16" name="TextBox 8">
                <a:extLst>
                  <a:ext uri="{FF2B5EF4-FFF2-40B4-BE49-F238E27FC236}">
                    <a16:creationId xmlns:a16="http://schemas.microsoft.com/office/drawing/2014/main" id="{1E80B786-2312-1F4E-51B7-98447AB43235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Case 4) </a:t>
                </a:r>
                <a:r>
                  <a:rPr lang="ko-KR" altLang="en-US" sz="1333" b="1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결정트리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(</a:t>
                </a:r>
                <a:r>
                  <a:rPr lang="ko-KR" altLang="en-US" sz="1333" b="1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그라디언트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 </a:t>
                </a:r>
                <a:r>
                  <a:rPr lang="ko-KR" altLang="en-US" sz="1333" b="1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부스팅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) 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모델</a:t>
                </a:r>
                <a:endParaRPr lang="en-US" sz="1333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17" name="Freeform 2">
                <a:extLst>
                  <a:ext uri="{FF2B5EF4-FFF2-40B4-BE49-F238E27FC236}">
                    <a16:creationId xmlns:a16="http://schemas.microsoft.com/office/drawing/2014/main" id="{331DB196-0629-EDD2-8245-257DD8D94691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90446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DFBC1-2FF0-D612-2D45-E566B86AD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805C83-E4F8-8F65-06F4-60A8EE389027}"/>
              </a:ext>
            </a:extLst>
          </p:cNvPr>
          <p:cNvGrpSpPr/>
          <p:nvPr/>
        </p:nvGrpSpPr>
        <p:grpSpPr>
          <a:xfrm>
            <a:off x="817684" y="926200"/>
            <a:ext cx="5011075" cy="434221"/>
            <a:chOff x="1220653" y="2048091"/>
            <a:chExt cx="7516612" cy="651331"/>
          </a:xfrm>
        </p:grpSpPr>
        <p:sp>
          <p:nvSpPr>
            <p:cNvPr id="29" name="TextBox 8">
              <a:extLst>
                <a:ext uri="{FF2B5EF4-FFF2-40B4-BE49-F238E27FC236}">
                  <a16:creationId xmlns:a16="http://schemas.microsoft.com/office/drawing/2014/main" id="{ED953D08-B821-5324-2A12-E4919BC5A090}"/>
                </a:ext>
              </a:extLst>
            </p:cNvPr>
            <p:cNvSpPr txBox="1"/>
            <p:nvPr/>
          </p:nvSpPr>
          <p:spPr>
            <a:xfrm>
              <a:off x="1829567" y="2048091"/>
              <a:ext cx="6907698" cy="6513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6"/>
                </a:lnSpc>
              </a:pPr>
              <a:r>
                <a:rPr lang="en-US" altLang="ko-KR" sz="2000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Case4. </a:t>
              </a:r>
              <a:r>
                <a:rPr lang="ko-KR" altLang="en-US" sz="2000" b="1" dirty="0" err="1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결정트리</a:t>
              </a:r>
              <a:r>
                <a:rPr lang="en-US" altLang="ko-KR" sz="2000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(</a:t>
              </a:r>
              <a:r>
                <a:rPr lang="ko-KR" altLang="en-US" sz="2000" b="1" dirty="0" err="1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그라디언트부스팅</a:t>
              </a:r>
              <a:r>
                <a:rPr lang="en-US" altLang="ko-KR" sz="2000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)</a:t>
              </a:r>
            </a:p>
          </p:txBody>
        </p:sp>
        <p:sp>
          <p:nvSpPr>
            <p:cNvPr id="19" name="Freeform 2">
              <a:extLst>
                <a:ext uri="{FF2B5EF4-FFF2-40B4-BE49-F238E27FC236}">
                  <a16:creationId xmlns:a16="http://schemas.microsoft.com/office/drawing/2014/main" id="{E0568ACB-23D8-0423-C971-6DAAFD457E04}"/>
                </a:ext>
              </a:extLst>
            </p:cNvPr>
            <p:cNvSpPr/>
            <p:nvPr/>
          </p:nvSpPr>
          <p:spPr>
            <a:xfrm>
              <a:off x="1220653" y="2355468"/>
              <a:ext cx="456336" cy="241858"/>
            </a:xfrm>
            <a:custGeom>
              <a:avLst/>
              <a:gdLst/>
              <a:ahLst/>
              <a:cxnLst/>
              <a:rect l="l" t="t" r="r" b="b"/>
              <a:pathLst>
                <a:path w="456336" h="241858">
                  <a:moveTo>
                    <a:pt x="0" y="0"/>
                  </a:moveTo>
                  <a:lnTo>
                    <a:pt x="456336" y="0"/>
                  </a:lnTo>
                  <a:lnTo>
                    <a:pt x="456336" y="241858"/>
                  </a:lnTo>
                  <a:lnTo>
                    <a:pt x="0" y="2418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60"/>
              <a:endParaRPr lang="ko-KR" altLang="en-US" sz="1200" dirty="0">
                <a:solidFill>
                  <a:prstClr val="black"/>
                </a:solidFill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D2251C8-F92B-E3E9-F647-9BFCE766E6BA}"/>
              </a:ext>
            </a:extLst>
          </p:cNvPr>
          <p:cNvSpPr txBox="1"/>
          <p:nvPr/>
        </p:nvSpPr>
        <p:spPr>
          <a:xfrm>
            <a:off x="5220761" y="941290"/>
            <a:ext cx="5520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rgbClr val="000000"/>
                </a:solidFill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  <a:sym typeface="210 디딤고딕"/>
              </a:rPr>
              <a:t> - ‘Score’ </a:t>
            </a:r>
            <a:r>
              <a:rPr lang="ko-KR" altLang="en-US" sz="1867" b="1" dirty="0">
                <a:solidFill>
                  <a:srgbClr val="000000"/>
                </a:solidFill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  <a:sym typeface="210 디딤고딕"/>
              </a:rPr>
              <a:t>포함 전</a:t>
            </a:r>
            <a:r>
              <a:rPr lang="en-US" altLang="ko-KR" sz="1867" b="1" dirty="0">
                <a:solidFill>
                  <a:srgbClr val="000000"/>
                </a:solidFill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  <a:sym typeface="210 디딤고딕"/>
              </a:rPr>
              <a:t>, </a:t>
            </a:r>
            <a:r>
              <a:rPr lang="ko-KR" altLang="en-US" sz="1867" b="1" dirty="0">
                <a:solidFill>
                  <a:srgbClr val="000000"/>
                </a:solidFill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  <a:sym typeface="210 디딤고딕"/>
              </a:rPr>
              <a:t>특성별 가중치 시각화</a:t>
            </a:r>
            <a:endParaRPr lang="en-US" altLang="ko-KR" sz="1867" b="1" dirty="0">
              <a:solidFill>
                <a:srgbClr val="000000"/>
              </a:solidFill>
              <a:latin typeface="나눔스퀘어"/>
              <a:ea typeface="Microsoft GothicNeo" panose="020B0500000101010101" pitchFamily="50" charset="-127"/>
              <a:cs typeface="Microsoft GothicNeo" panose="020B0500000101010101" pitchFamily="50" charset="-127"/>
              <a:sym typeface="210 디딤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4F27DD-9DEE-35CD-8C45-A462A37CE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022" y="1499220"/>
            <a:ext cx="7829054" cy="499174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DD63DBC-6292-03BE-F541-4D8EA6232FE0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1E5330-0064-8F6A-2451-7D0171477702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11" name="Freeform 3">
                <a:extLst>
                  <a:ext uri="{FF2B5EF4-FFF2-40B4-BE49-F238E27FC236}">
                    <a16:creationId xmlns:a16="http://schemas.microsoft.com/office/drawing/2014/main" id="{17A21C61-13F9-25D4-C451-74E3893D3CB2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E019A330-1921-B9B2-5F00-4413BB9899B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5" name="AutoShape 8">
              <a:extLst>
                <a:ext uri="{FF2B5EF4-FFF2-40B4-BE49-F238E27FC236}">
                  <a16:creationId xmlns:a16="http://schemas.microsoft.com/office/drawing/2014/main" id="{B66A27D0-D763-9E45-D952-9AB8A1AD2361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CF737E-AF02-CDCC-CDE7-00C392A2E5D9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정확도 개선 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머신러닝</a:t>
              </a:r>
              <a:endPara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BA91429-6762-BEC2-CBFD-2B29F2F50DD9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D7B95B29-C95B-3912-CEA9-579739BA2C61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Case 4) </a:t>
                </a:r>
                <a:r>
                  <a:rPr lang="ko-KR" altLang="en-US" sz="1333" b="1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결정트리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(</a:t>
                </a:r>
                <a:r>
                  <a:rPr lang="ko-KR" altLang="en-US" sz="1333" b="1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그라디언트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 </a:t>
                </a:r>
                <a:r>
                  <a:rPr lang="ko-KR" altLang="en-US" sz="1333" b="1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부스팅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) 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모델</a:t>
                </a:r>
                <a:endParaRPr lang="en-US" sz="1333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9" name="Freeform 2">
                <a:extLst>
                  <a:ext uri="{FF2B5EF4-FFF2-40B4-BE49-F238E27FC236}">
                    <a16:creationId xmlns:a16="http://schemas.microsoft.com/office/drawing/2014/main" id="{2096EC8B-A74A-7A5A-2F29-CC4A6C019D5D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36925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CC31A-D7F6-11A2-9100-FCFDA15DF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84681FCA-0460-3270-512E-0F0946B2838B}"/>
              </a:ext>
            </a:extLst>
          </p:cNvPr>
          <p:cNvGrpSpPr/>
          <p:nvPr/>
        </p:nvGrpSpPr>
        <p:grpSpPr>
          <a:xfrm>
            <a:off x="711666" y="992130"/>
            <a:ext cx="5011075" cy="434221"/>
            <a:chOff x="1220653" y="2048091"/>
            <a:chExt cx="7516612" cy="651331"/>
          </a:xfrm>
        </p:grpSpPr>
        <p:sp>
          <p:nvSpPr>
            <p:cNvPr id="29" name="TextBox 8">
              <a:extLst>
                <a:ext uri="{FF2B5EF4-FFF2-40B4-BE49-F238E27FC236}">
                  <a16:creationId xmlns:a16="http://schemas.microsoft.com/office/drawing/2014/main" id="{AB531C0B-9EB0-45B1-1748-C4407522D16A}"/>
                </a:ext>
              </a:extLst>
            </p:cNvPr>
            <p:cNvSpPr txBox="1"/>
            <p:nvPr/>
          </p:nvSpPr>
          <p:spPr>
            <a:xfrm>
              <a:off x="1829567" y="2048091"/>
              <a:ext cx="6907698" cy="6513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6"/>
                </a:lnSpc>
              </a:pPr>
              <a:r>
                <a:rPr lang="en-US" altLang="ko-KR" sz="2000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Case4. </a:t>
              </a:r>
              <a:r>
                <a:rPr lang="ko-KR" altLang="en-US" sz="2000" b="1" dirty="0" err="1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결정트리</a:t>
              </a:r>
              <a:r>
                <a:rPr lang="en-US" altLang="ko-KR" sz="2000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(</a:t>
              </a:r>
              <a:r>
                <a:rPr lang="ko-KR" altLang="en-US" sz="2000" b="1" dirty="0" err="1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그라디언트부스팅</a:t>
              </a:r>
              <a:r>
                <a:rPr lang="en-US" altLang="ko-KR" sz="2000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)</a:t>
              </a:r>
            </a:p>
          </p:txBody>
        </p:sp>
        <p:sp>
          <p:nvSpPr>
            <p:cNvPr id="19" name="Freeform 2">
              <a:extLst>
                <a:ext uri="{FF2B5EF4-FFF2-40B4-BE49-F238E27FC236}">
                  <a16:creationId xmlns:a16="http://schemas.microsoft.com/office/drawing/2014/main" id="{31CE2F80-F92E-3B31-AA1E-F9D3EDBD9F7C}"/>
                </a:ext>
              </a:extLst>
            </p:cNvPr>
            <p:cNvSpPr/>
            <p:nvPr/>
          </p:nvSpPr>
          <p:spPr>
            <a:xfrm>
              <a:off x="1220653" y="2355468"/>
              <a:ext cx="456336" cy="241858"/>
            </a:xfrm>
            <a:custGeom>
              <a:avLst/>
              <a:gdLst/>
              <a:ahLst/>
              <a:cxnLst/>
              <a:rect l="l" t="t" r="r" b="b"/>
              <a:pathLst>
                <a:path w="456336" h="241858">
                  <a:moveTo>
                    <a:pt x="0" y="0"/>
                  </a:moveTo>
                  <a:lnTo>
                    <a:pt x="456336" y="0"/>
                  </a:lnTo>
                  <a:lnTo>
                    <a:pt x="456336" y="241858"/>
                  </a:lnTo>
                  <a:lnTo>
                    <a:pt x="0" y="2418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60"/>
              <a:endParaRPr lang="ko-KR" altLang="en-US" sz="1200" dirty="0">
                <a:solidFill>
                  <a:prstClr val="black"/>
                </a:solidFill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9F9773E-6049-9BEF-2F8B-E0167D4FD7A6}"/>
              </a:ext>
            </a:extLst>
          </p:cNvPr>
          <p:cNvSpPr txBox="1"/>
          <p:nvPr/>
        </p:nvSpPr>
        <p:spPr>
          <a:xfrm>
            <a:off x="5114743" y="1007220"/>
            <a:ext cx="5520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rgbClr val="000000"/>
                </a:solidFill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  <a:sym typeface="210 디딤고딕"/>
              </a:rPr>
              <a:t> - ‘Score’ </a:t>
            </a:r>
            <a:r>
              <a:rPr lang="ko-KR" altLang="en-US" sz="1867" b="1" dirty="0">
                <a:solidFill>
                  <a:srgbClr val="000000"/>
                </a:solidFill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  <a:sym typeface="210 디딤고딕"/>
              </a:rPr>
              <a:t>포함 후</a:t>
            </a:r>
            <a:r>
              <a:rPr lang="en-US" altLang="ko-KR" sz="1867" b="1" dirty="0">
                <a:solidFill>
                  <a:srgbClr val="000000"/>
                </a:solidFill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  <a:sym typeface="210 디딤고딕"/>
              </a:rPr>
              <a:t>, </a:t>
            </a:r>
            <a:r>
              <a:rPr lang="ko-KR" altLang="en-US" sz="1867" b="1" dirty="0">
                <a:solidFill>
                  <a:srgbClr val="000000"/>
                </a:solidFill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  <a:sym typeface="210 디딤고딕"/>
              </a:rPr>
              <a:t>특성별 가중치 시각화</a:t>
            </a:r>
            <a:endParaRPr lang="en-US" altLang="ko-KR" sz="1867" b="1" dirty="0">
              <a:solidFill>
                <a:srgbClr val="000000"/>
              </a:solidFill>
              <a:latin typeface="나눔스퀘어"/>
              <a:ea typeface="Microsoft GothicNeo" panose="020B0500000101010101" pitchFamily="50" charset="-127"/>
              <a:cs typeface="Microsoft GothicNeo" panose="020B0500000101010101" pitchFamily="50" charset="-127"/>
              <a:sym typeface="210 디딤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BF4C3B-6DD0-7136-63D5-490FC6B40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088" y="1504059"/>
            <a:ext cx="7995787" cy="509712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4BDFB51-C234-EDEF-BB77-112EF93242E8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62D8C636-D3E3-C039-DD20-3A5C44E5FF71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11" name="Freeform 3">
                <a:extLst>
                  <a:ext uri="{FF2B5EF4-FFF2-40B4-BE49-F238E27FC236}">
                    <a16:creationId xmlns:a16="http://schemas.microsoft.com/office/drawing/2014/main" id="{B7999CDC-B78B-D6AD-D928-A5623889B059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6E08BAAD-AF58-207F-47F6-604B1D9E946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5" name="AutoShape 8">
              <a:extLst>
                <a:ext uri="{FF2B5EF4-FFF2-40B4-BE49-F238E27FC236}">
                  <a16:creationId xmlns:a16="http://schemas.microsoft.com/office/drawing/2014/main" id="{4CFDD0D1-8EFF-E7DB-2E38-90063E703019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17C4AF-3D05-E8B5-184E-A9234868AD97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정확도 개선 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머신러닝</a:t>
              </a:r>
              <a:endPara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E41A269-FB38-16D4-3A40-A137B1DCCD07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4BEB37F3-F2D3-20FE-E27F-809360BAAE52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Case 4) </a:t>
                </a:r>
                <a:r>
                  <a:rPr lang="ko-KR" altLang="en-US" sz="1333" b="1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결정트리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(</a:t>
                </a:r>
                <a:r>
                  <a:rPr lang="ko-KR" altLang="en-US" sz="1333" b="1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그라디언트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 </a:t>
                </a:r>
                <a:r>
                  <a:rPr lang="ko-KR" altLang="en-US" sz="1333" b="1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부스팅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) 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모델</a:t>
                </a:r>
                <a:endParaRPr lang="en-US" sz="1333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9" name="Freeform 2">
                <a:extLst>
                  <a:ext uri="{FF2B5EF4-FFF2-40B4-BE49-F238E27FC236}">
                    <a16:creationId xmlns:a16="http://schemas.microsoft.com/office/drawing/2014/main" id="{E6E5C098-B474-4D0D-D080-D23CCD0D20AB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5D331A-3043-063E-E5C5-D5CCAB43CF70}"/>
              </a:ext>
            </a:extLst>
          </p:cNvPr>
          <p:cNvSpPr/>
          <p:nvPr/>
        </p:nvSpPr>
        <p:spPr>
          <a:xfrm>
            <a:off x="1663115" y="1504059"/>
            <a:ext cx="8056760" cy="5044907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FF90823-1618-BF15-274C-7CAA69D191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2930" y="1810335"/>
            <a:ext cx="706158" cy="448846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30831844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BCEBC-D65E-D562-B9E5-F69CB857C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053015-5553-FE92-CEFF-61ABDEC44B08}"/>
              </a:ext>
            </a:extLst>
          </p:cNvPr>
          <p:cNvGrpSpPr/>
          <p:nvPr/>
        </p:nvGrpSpPr>
        <p:grpSpPr>
          <a:xfrm>
            <a:off x="711665" y="1137900"/>
            <a:ext cx="9831629" cy="882152"/>
            <a:chOff x="1067497" y="1706849"/>
            <a:chExt cx="14747444" cy="132322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5D6DC5A-FBFF-5298-2454-F4AF29BDDEB1}"/>
                </a:ext>
              </a:extLst>
            </p:cNvPr>
            <p:cNvGrpSpPr/>
            <p:nvPr/>
          </p:nvGrpSpPr>
          <p:grpSpPr>
            <a:xfrm>
              <a:off x="1067497" y="1706849"/>
              <a:ext cx="7516612" cy="654794"/>
              <a:chOff x="1220653" y="2048091"/>
              <a:chExt cx="7516612" cy="654794"/>
            </a:xfrm>
          </p:grpSpPr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3D8F3984-DDCD-23E5-50A6-EEDF450A8367}"/>
                  </a:ext>
                </a:extLst>
              </p:cNvPr>
              <p:cNvSpPr txBox="1"/>
              <p:nvPr/>
            </p:nvSpPr>
            <p:spPr>
              <a:xfrm>
                <a:off x="1829568" y="2048091"/>
                <a:ext cx="6907697" cy="65479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776"/>
                  </a:lnSpc>
                </a:pPr>
                <a:r>
                  <a:rPr lang="en-US" altLang="ko-KR" sz="2000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Case4. </a:t>
                </a:r>
                <a:r>
                  <a:rPr lang="ko-KR" altLang="en-US" sz="2000" b="1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결정트리</a:t>
                </a:r>
                <a:r>
                  <a:rPr lang="en-US" altLang="ko-KR" sz="2000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(</a:t>
                </a:r>
                <a:r>
                  <a:rPr lang="ko-KR" altLang="en-US" sz="2000" b="1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그라디언트부스팅</a:t>
                </a:r>
                <a:r>
                  <a:rPr lang="en-US" altLang="ko-KR" sz="2000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)</a:t>
                </a:r>
                <a:endParaRPr lang="en-US" sz="2000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21" name="Freeform 2">
                <a:extLst>
                  <a:ext uri="{FF2B5EF4-FFF2-40B4-BE49-F238E27FC236}">
                    <a16:creationId xmlns:a16="http://schemas.microsoft.com/office/drawing/2014/main" id="{E68BF63E-44F5-D10F-ACA4-FFD4BC779904}"/>
                  </a:ext>
                </a:extLst>
              </p:cNvPr>
              <p:cNvSpPr/>
              <p:nvPr/>
            </p:nvSpPr>
            <p:spPr>
              <a:xfrm>
                <a:off x="1220653" y="2355468"/>
                <a:ext cx="456336" cy="241858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F4F104-641D-DBA1-71A3-F2F339C06026}"/>
                </a:ext>
              </a:extLst>
            </p:cNvPr>
            <p:cNvSpPr txBox="1"/>
            <p:nvPr/>
          </p:nvSpPr>
          <p:spPr>
            <a:xfrm>
              <a:off x="1143000" y="2583896"/>
              <a:ext cx="4268477" cy="446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3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하나의 질문으로 결정을 이어가는 방식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225B09-B83B-A350-1E00-9B23ED55BEA7}"/>
                </a:ext>
              </a:extLst>
            </p:cNvPr>
            <p:cNvSpPr txBox="1"/>
            <p:nvPr/>
          </p:nvSpPr>
          <p:spPr>
            <a:xfrm>
              <a:off x="7162800" y="2581246"/>
              <a:ext cx="3802002" cy="446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3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여러가지 질문을 합쳐 예측을 보완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0754C8-231A-17AC-7414-2F475732C3A7}"/>
                </a:ext>
              </a:extLst>
            </p:cNvPr>
            <p:cNvSpPr txBox="1"/>
            <p:nvPr/>
          </p:nvSpPr>
          <p:spPr>
            <a:xfrm>
              <a:off x="13716000" y="2575208"/>
              <a:ext cx="2098941" cy="446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K-Fold </a:t>
              </a:r>
              <a:r>
                <a:rPr lang="ko-KR" altLang="en-US" sz="133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교차 검증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E08084C-DE3E-F962-5E9C-4F04B9761FA1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2781300"/>
              <a:ext cx="1524000" cy="0"/>
            </a:xfrm>
            <a:prstGeom prst="straightConnector1">
              <a:avLst/>
            </a:prstGeom>
            <a:ln w="12700" cap="flat" cmpd="sng">
              <a:solidFill>
                <a:srgbClr val="3D3D3D"/>
              </a:solidFill>
              <a:prstDash val="dash"/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77BAE01-3F05-6CEE-77F0-8892FCDBC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2781300"/>
              <a:ext cx="2286000" cy="0"/>
            </a:xfrm>
            <a:prstGeom prst="straightConnector1">
              <a:avLst/>
            </a:prstGeom>
            <a:ln w="12700" cap="flat" cmpd="sng">
              <a:solidFill>
                <a:srgbClr val="3D3D3D"/>
              </a:solidFill>
              <a:prstDash val="dash"/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8A7EEDE-E02B-4078-275E-85750659BA7F}"/>
              </a:ext>
            </a:extLst>
          </p:cNvPr>
          <p:cNvGrpSpPr/>
          <p:nvPr/>
        </p:nvGrpSpPr>
        <p:grpSpPr>
          <a:xfrm>
            <a:off x="304800" y="2054462"/>
            <a:ext cx="3628162" cy="4524137"/>
            <a:chOff x="5841724" y="3188158"/>
            <a:chExt cx="5143946" cy="641424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53AEEDD-72BC-8668-C7A9-7CA43B408C58}"/>
                </a:ext>
              </a:extLst>
            </p:cNvPr>
            <p:cNvGrpSpPr/>
            <p:nvPr/>
          </p:nvGrpSpPr>
          <p:grpSpPr>
            <a:xfrm>
              <a:off x="5841724" y="3188158"/>
              <a:ext cx="5143946" cy="6414245"/>
              <a:chOff x="5053486" y="1733962"/>
              <a:chExt cx="5143946" cy="6414245"/>
            </a:xfrm>
          </p:grpSpPr>
          <p:pic>
            <p:nvPicPr>
              <p:cNvPr id="30" name="그림 29" descr="텍스트, 스크린샷, 도표, 번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B747BC8A-AA2D-6B5C-9F21-9449D3829B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7525" b="72238"/>
              <a:stretch/>
            </p:blipFill>
            <p:spPr>
              <a:xfrm>
                <a:off x="5053486" y="5981700"/>
                <a:ext cx="5132204" cy="2166507"/>
              </a:xfrm>
              <a:prstGeom prst="rect">
                <a:avLst/>
              </a:prstGeom>
            </p:spPr>
          </p:pic>
          <p:pic>
            <p:nvPicPr>
              <p:cNvPr id="31" name="그림 30" descr="텍스트, 스크린샷, 도표, 번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EF83A19E-49B4-900A-4A37-BD844DA3FE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058" r="1604"/>
              <a:stretch/>
            </p:blipFill>
            <p:spPr>
              <a:xfrm>
                <a:off x="5053486" y="1733962"/>
                <a:ext cx="5143946" cy="4259949"/>
              </a:xfrm>
              <a:prstGeom prst="rect">
                <a:avLst/>
              </a:prstGeom>
            </p:spPr>
          </p:pic>
        </p:grp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107557F-246D-896E-3A35-DAF87049B020}"/>
                </a:ext>
              </a:extLst>
            </p:cNvPr>
            <p:cNvSpPr/>
            <p:nvPr/>
          </p:nvSpPr>
          <p:spPr>
            <a:xfrm flipV="1">
              <a:off x="6129460" y="8214270"/>
              <a:ext cx="3014540" cy="287460"/>
            </a:xfrm>
            <a:prstGeom prst="roundRect">
              <a:avLst/>
            </a:prstGeom>
            <a:solidFill>
              <a:srgbClr val="2C6CD9">
                <a:alpha val="20000"/>
              </a:srgbClr>
            </a:solidFill>
            <a:ln w="12700">
              <a:solidFill>
                <a:srgbClr val="2C6CD9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6FA496D-9FE2-B950-5AD0-E7A8744C347B}"/>
              </a:ext>
            </a:extLst>
          </p:cNvPr>
          <p:cNvGrpSpPr/>
          <p:nvPr/>
        </p:nvGrpSpPr>
        <p:grpSpPr>
          <a:xfrm>
            <a:off x="7925421" y="2054462"/>
            <a:ext cx="3961779" cy="4524137"/>
            <a:chOff x="6527586" y="3081693"/>
            <a:chExt cx="5942668" cy="67862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C202ADF-CC0D-ADAF-740D-CB646015EF68}"/>
                </a:ext>
              </a:extLst>
            </p:cNvPr>
            <p:cNvGrpSpPr/>
            <p:nvPr/>
          </p:nvGrpSpPr>
          <p:grpSpPr>
            <a:xfrm>
              <a:off x="6527586" y="3081693"/>
              <a:ext cx="5942668" cy="6786206"/>
              <a:chOff x="6527586" y="3081693"/>
              <a:chExt cx="5942668" cy="6786206"/>
            </a:xfrm>
          </p:grpSpPr>
          <p:pic>
            <p:nvPicPr>
              <p:cNvPr id="26" name="그림 25" descr="텍스트, 스크린샷, 도표, 번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88324136-869E-EC56-0092-F3031F0C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10" b="25710"/>
              <a:stretch/>
            </p:blipFill>
            <p:spPr>
              <a:xfrm>
                <a:off x="6527586" y="3081693"/>
                <a:ext cx="5942668" cy="4664976"/>
              </a:xfrm>
              <a:prstGeom prst="rect">
                <a:avLst/>
              </a:prstGeom>
            </p:spPr>
          </p:pic>
          <p:pic>
            <p:nvPicPr>
              <p:cNvPr id="35" name="그림 34" descr="텍스트, 스크린샷, 도표, 번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E0F60F8-FA96-D9E8-3BD4-F897D350D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5995" r="29372"/>
              <a:stretch/>
            </p:blipFill>
            <p:spPr>
              <a:xfrm>
                <a:off x="6527586" y="7746669"/>
                <a:ext cx="5942668" cy="2121230"/>
              </a:xfrm>
              <a:prstGeom prst="rect">
                <a:avLst/>
              </a:prstGeom>
            </p:spPr>
          </p:pic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856CCAB9-08C7-3C97-A829-2C60690B3946}"/>
                </a:ext>
              </a:extLst>
            </p:cNvPr>
            <p:cNvSpPr/>
            <p:nvPr/>
          </p:nvSpPr>
          <p:spPr>
            <a:xfrm flipV="1">
              <a:off x="6934200" y="8434367"/>
              <a:ext cx="3482955" cy="287460"/>
            </a:xfrm>
            <a:prstGeom prst="roundRect">
              <a:avLst/>
            </a:prstGeom>
            <a:solidFill>
              <a:srgbClr val="2C6CD9">
                <a:alpha val="20000"/>
              </a:srgbClr>
            </a:solidFill>
            <a:ln w="12700">
              <a:solidFill>
                <a:srgbClr val="2C6CD9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ED7AAA9-A673-F39E-27B5-636AFD7E3ECB}"/>
              </a:ext>
            </a:extLst>
          </p:cNvPr>
          <p:cNvGrpSpPr/>
          <p:nvPr/>
        </p:nvGrpSpPr>
        <p:grpSpPr>
          <a:xfrm>
            <a:off x="4064000" y="2054462"/>
            <a:ext cx="3673161" cy="4528655"/>
            <a:chOff x="12557971" y="3074917"/>
            <a:chExt cx="5509741" cy="67929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4C38A72-092F-5C1D-77E9-B36DA3968E1A}"/>
                </a:ext>
              </a:extLst>
            </p:cNvPr>
            <p:cNvGrpSpPr/>
            <p:nvPr/>
          </p:nvGrpSpPr>
          <p:grpSpPr>
            <a:xfrm>
              <a:off x="12557971" y="3074917"/>
              <a:ext cx="5509741" cy="6792982"/>
              <a:chOff x="12557971" y="3074917"/>
              <a:chExt cx="5509741" cy="6792982"/>
            </a:xfrm>
          </p:grpSpPr>
          <p:pic>
            <p:nvPicPr>
              <p:cNvPr id="28" name="그림 27" descr="텍스트, 스크린샷, 도표, 번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2B0EFF72-F246-50EB-9E5C-D76DBF4DE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r="34477" b="74782"/>
              <a:stretch/>
            </p:blipFill>
            <p:spPr>
              <a:xfrm>
                <a:off x="12557972" y="7525344"/>
                <a:ext cx="5509740" cy="2342555"/>
              </a:xfrm>
              <a:prstGeom prst="rect">
                <a:avLst/>
              </a:prstGeom>
            </p:spPr>
          </p:pic>
          <p:pic>
            <p:nvPicPr>
              <p:cNvPr id="44" name="그림 43" descr="텍스트, 스크린샷, 도표, 번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CC78FD12-6214-0887-FD24-9C8FA0974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949"/>
              <a:stretch/>
            </p:blipFill>
            <p:spPr>
              <a:xfrm>
                <a:off x="12557971" y="3074917"/>
                <a:ext cx="5509740" cy="4506983"/>
              </a:xfrm>
              <a:prstGeom prst="rect">
                <a:avLst/>
              </a:prstGeom>
            </p:spPr>
          </p:pic>
        </p:grp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436DEFF-4479-BCC8-DD95-CE38469DAFF4}"/>
                </a:ext>
              </a:extLst>
            </p:cNvPr>
            <p:cNvSpPr/>
            <p:nvPr/>
          </p:nvSpPr>
          <p:spPr>
            <a:xfrm flipV="1">
              <a:off x="12974284" y="8427590"/>
              <a:ext cx="3482955" cy="287460"/>
            </a:xfrm>
            <a:prstGeom prst="roundRect">
              <a:avLst/>
            </a:prstGeom>
            <a:solidFill>
              <a:srgbClr val="2C6CD9">
                <a:alpha val="20000"/>
              </a:srgbClr>
            </a:solidFill>
            <a:ln w="12700">
              <a:solidFill>
                <a:srgbClr val="2C6CD9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F7A4394-1B69-B664-C205-6F505CDA1661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29" name="Group 2">
              <a:extLst>
                <a:ext uri="{FF2B5EF4-FFF2-40B4-BE49-F238E27FC236}">
                  <a16:creationId xmlns:a16="http://schemas.microsoft.com/office/drawing/2014/main" id="{D6213879-8206-F64B-03BA-FF3973D5F3DA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51" name="Freeform 3">
                <a:extLst>
                  <a:ext uri="{FF2B5EF4-FFF2-40B4-BE49-F238E27FC236}">
                    <a16:creationId xmlns:a16="http://schemas.microsoft.com/office/drawing/2014/main" id="{D3D4B29D-2349-D27D-9672-013266BD3260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52" name="TextBox 4">
                <a:extLst>
                  <a:ext uri="{FF2B5EF4-FFF2-40B4-BE49-F238E27FC236}">
                    <a16:creationId xmlns:a16="http://schemas.microsoft.com/office/drawing/2014/main" id="{A8D0C734-A10A-D0B2-1249-62C6C792510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41" name="AutoShape 8">
              <a:extLst>
                <a:ext uri="{FF2B5EF4-FFF2-40B4-BE49-F238E27FC236}">
                  <a16:creationId xmlns:a16="http://schemas.microsoft.com/office/drawing/2014/main" id="{B5979FF0-8BF2-915F-B4E1-2408372CEBDE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B85CF7-DEBA-3FCF-D199-3632402A2A5D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정확도 개선 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머신러닝</a:t>
              </a:r>
              <a:endPara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D2C8E8C-B6E8-B294-55B2-8A49FAE77AD3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49" name="TextBox 8">
                <a:extLst>
                  <a:ext uri="{FF2B5EF4-FFF2-40B4-BE49-F238E27FC236}">
                    <a16:creationId xmlns:a16="http://schemas.microsoft.com/office/drawing/2014/main" id="{335C160C-8ED8-AEF0-BD5E-FCCA92C76E3D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Case 4) </a:t>
                </a:r>
                <a:r>
                  <a:rPr lang="ko-KR" altLang="en-US" sz="1333" b="1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결정트리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(</a:t>
                </a:r>
                <a:r>
                  <a:rPr lang="ko-KR" altLang="en-US" sz="1333" b="1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그라디언트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 </a:t>
                </a:r>
                <a:r>
                  <a:rPr lang="ko-KR" altLang="en-US" sz="1333" b="1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부스팅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) 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모델</a:t>
                </a:r>
                <a:endParaRPr lang="en-US" sz="1333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50" name="Freeform 2">
                <a:extLst>
                  <a:ext uri="{FF2B5EF4-FFF2-40B4-BE49-F238E27FC236}">
                    <a16:creationId xmlns:a16="http://schemas.microsoft.com/office/drawing/2014/main" id="{A7DC81A6-E780-21BB-829C-92A10611DBE1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53011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12F9D-0FD6-F113-64A7-0A0FE851E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451E1BE-ED7E-975C-77F2-5F8B2B04B0DC}"/>
              </a:ext>
            </a:extLst>
          </p:cNvPr>
          <p:cNvGrpSpPr/>
          <p:nvPr/>
        </p:nvGrpSpPr>
        <p:grpSpPr>
          <a:xfrm>
            <a:off x="711665" y="1137899"/>
            <a:ext cx="5424536" cy="863407"/>
            <a:chOff x="1067497" y="1706849"/>
            <a:chExt cx="8136804" cy="129511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D736B75-B1F3-DAA5-D69C-9166C706A772}"/>
                </a:ext>
              </a:extLst>
            </p:cNvPr>
            <p:cNvGrpSpPr/>
            <p:nvPr/>
          </p:nvGrpSpPr>
          <p:grpSpPr>
            <a:xfrm>
              <a:off x="1067497" y="1706849"/>
              <a:ext cx="7516612" cy="654794"/>
              <a:chOff x="1220653" y="2048091"/>
              <a:chExt cx="7516612" cy="654794"/>
            </a:xfrm>
          </p:grpSpPr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FE6502B1-06CA-D3F9-DB1F-84245F8557F5}"/>
                  </a:ext>
                </a:extLst>
              </p:cNvPr>
              <p:cNvSpPr txBox="1"/>
              <p:nvPr/>
            </p:nvSpPr>
            <p:spPr>
              <a:xfrm>
                <a:off x="1829568" y="2048091"/>
                <a:ext cx="6907697" cy="65479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776"/>
                  </a:lnSpc>
                </a:pPr>
                <a:r>
                  <a:rPr lang="en-US" altLang="ko-KR" sz="2000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Case4. </a:t>
                </a:r>
                <a:r>
                  <a:rPr lang="ko-KR" altLang="en-US" sz="2000" b="1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결정트리</a:t>
                </a:r>
                <a:r>
                  <a:rPr lang="en-US" altLang="ko-KR" sz="2000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(</a:t>
                </a:r>
                <a:r>
                  <a:rPr lang="ko-KR" altLang="en-US" sz="2000" b="1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그라디언트부스팅</a:t>
                </a:r>
                <a:r>
                  <a:rPr lang="en-US" altLang="ko-KR" sz="2000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)</a:t>
                </a:r>
                <a:endParaRPr lang="en-US" sz="2000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14" name="Freeform 2">
                <a:extLst>
                  <a:ext uri="{FF2B5EF4-FFF2-40B4-BE49-F238E27FC236}">
                    <a16:creationId xmlns:a16="http://schemas.microsoft.com/office/drawing/2014/main" id="{5E4C791D-EE5E-E7C5-F1A9-4879B92F7925}"/>
                  </a:ext>
                </a:extLst>
              </p:cNvPr>
              <p:cNvSpPr/>
              <p:nvPr/>
            </p:nvSpPr>
            <p:spPr>
              <a:xfrm>
                <a:off x="1220653" y="2355468"/>
                <a:ext cx="456336" cy="241858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1A1301-1F2F-3EC5-A490-35A208A45D54}"/>
                </a:ext>
              </a:extLst>
            </p:cNvPr>
            <p:cNvSpPr txBox="1"/>
            <p:nvPr/>
          </p:nvSpPr>
          <p:spPr>
            <a:xfrm>
              <a:off x="1523833" y="2555779"/>
              <a:ext cx="7680468" cy="446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>
                  <a:solidFill>
                    <a:srgbClr val="000000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ko-KR" altLang="en-US" sz="1333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하이퍼</a:t>
              </a:r>
              <a:r>
                <a:rPr lang="ko-KR" altLang="en-US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파라미터 튜닝 </a:t>
              </a:r>
              <a:r>
                <a:rPr lang="en-US" altLang="ko-KR" sz="133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33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트리의 최대 깊이</a:t>
              </a:r>
              <a:r>
                <a:rPr lang="en-US" altLang="ko-KR" sz="133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33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최소 샘플 수 등의 값 최적화</a:t>
              </a:r>
            </a:p>
          </p:txBody>
        </p:sp>
      </p:grpSp>
      <p:pic>
        <p:nvPicPr>
          <p:cNvPr id="15" name="그림 14" descr="텍스트, 스크린샷, 도표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5F7E595-8C10-1B23-EC98-23CD8A8CC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001" y="2213034"/>
            <a:ext cx="6011999" cy="37037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 descr="텍스트, 스크린샷, 도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5B7B454-C2D3-4121-E1F5-093C109315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65" y="2207879"/>
            <a:ext cx="4399524" cy="3703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ectangle 2">
            <a:extLst>
              <a:ext uri="{FF2B5EF4-FFF2-40B4-BE49-F238E27FC236}">
                <a16:creationId xmlns:a16="http://schemas.microsoft.com/office/drawing/2014/main" id="{E7F29AB4-C1E1-1E5D-0601-3C1572A63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46" y="6129815"/>
            <a:ext cx="5076390" cy="17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0960" tIns="30480" rIns="60960" bIns="30480" numCol="1" anchor="ctr" anchorCtr="0" compatLnSpc="1">
            <a:prstTxWarp prst="textNoShape">
              <a:avLst/>
            </a:prstTxWarp>
            <a:spAutoFit/>
          </a:bodyPr>
          <a:lstStyle/>
          <a:p>
            <a:pPr defTabSz="60963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733" dirty="0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• </a:t>
            </a:r>
            <a:r>
              <a:rPr lang="ko-KR" altLang="ko-KR" sz="733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Max</a:t>
            </a:r>
            <a:r>
              <a:rPr lang="ko-KR" altLang="ko-KR" sz="73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733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Depth</a:t>
            </a:r>
            <a:r>
              <a:rPr lang="en-US" altLang="ko-KR" sz="73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73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개별 트리의 최대 깊이</a:t>
            </a:r>
            <a:r>
              <a:rPr lang="en-US" altLang="ko-KR" sz="73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ko-KR" sz="73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3일 때, </a:t>
            </a:r>
            <a:r>
              <a:rPr lang="ko-KR" altLang="ko-KR" sz="733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n_estimators</a:t>
            </a:r>
            <a:r>
              <a:rPr lang="en-US" altLang="ko-KR" sz="73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73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트리의 수</a:t>
            </a:r>
            <a:r>
              <a:rPr lang="en-US" altLang="ko-KR" sz="73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ko-KR" sz="73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50인 경</a:t>
            </a:r>
            <a:r>
              <a:rPr lang="ko-KR" altLang="en-US" sz="73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</a:t>
            </a:r>
            <a:r>
              <a:rPr lang="en-US" altLang="ko-KR" sz="73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73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결정 트리의 수</a:t>
            </a:r>
            <a:r>
              <a:rPr lang="en-US" altLang="ko-KR" sz="73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ko-KR" sz="73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높은 정확도</a:t>
            </a:r>
            <a:r>
              <a:rPr lang="en-US" altLang="ko-KR" sz="73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(0.701)</a:t>
            </a:r>
            <a:r>
              <a:rPr lang="ko-KR" altLang="ko-KR" sz="733" dirty="0"/>
              <a:t> </a:t>
            </a:r>
            <a:endParaRPr lang="ko-KR" altLang="ko-KR" sz="733" dirty="0"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5B35DF-88C8-CBED-E90F-E061EAFDA7B0}"/>
              </a:ext>
            </a:extLst>
          </p:cNvPr>
          <p:cNvSpPr txBox="1"/>
          <p:nvPr/>
        </p:nvSpPr>
        <p:spPr>
          <a:xfrm>
            <a:off x="10297400" y="6017181"/>
            <a:ext cx="1391728" cy="205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3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[0.76, 0.7, 0.705, 0.695, 0.7]</a:t>
            </a:r>
            <a:endParaRPr lang="ko-KR" altLang="en-US" sz="733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0749AC4-3F6D-B630-E098-D1859EFC7BFA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C169EA52-5BC2-2E07-08EE-13390898A47C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31" name="Freeform 3">
                <a:extLst>
                  <a:ext uri="{FF2B5EF4-FFF2-40B4-BE49-F238E27FC236}">
                    <a16:creationId xmlns:a16="http://schemas.microsoft.com/office/drawing/2014/main" id="{E085275F-0ED5-B40C-7C2C-0290C96578AF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32" name="TextBox 4">
                <a:extLst>
                  <a:ext uri="{FF2B5EF4-FFF2-40B4-BE49-F238E27FC236}">
                    <a16:creationId xmlns:a16="http://schemas.microsoft.com/office/drawing/2014/main" id="{2DABF259-1A96-8472-81B5-0D44B16BA4F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26" name="AutoShape 8">
              <a:extLst>
                <a:ext uri="{FF2B5EF4-FFF2-40B4-BE49-F238E27FC236}">
                  <a16:creationId xmlns:a16="http://schemas.microsoft.com/office/drawing/2014/main" id="{474D1640-D7A3-9C1B-F157-12720667BF08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D43826-BC5F-912E-6068-D07F55BE7808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정확도 개선 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머신러닝</a:t>
              </a:r>
              <a:endPara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406B07-4112-8B57-8120-4BD160FFDABB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29" name="TextBox 8">
                <a:extLst>
                  <a:ext uri="{FF2B5EF4-FFF2-40B4-BE49-F238E27FC236}">
                    <a16:creationId xmlns:a16="http://schemas.microsoft.com/office/drawing/2014/main" id="{596A26CA-C475-3FC4-F4CF-98DF0C5EA8CF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Case 4) </a:t>
                </a:r>
                <a:r>
                  <a:rPr lang="ko-KR" altLang="en-US" sz="1333" b="1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결정트리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(</a:t>
                </a:r>
                <a:r>
                  <a:rPr lang="ko-KR" altLang="en-US" sz="1333" b="1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그라디언트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 </a:t>
                </a:r>
                <a:r>
                  <a:rPr lang="ko-KR" altLang="en-US" sz="1333" b="1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부스팅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) 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모델</a:t>
                </a:r>
                <a:endParaRPr lang="en-US" sz="1333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30" name="Freeform 2">
                <a:extLst>
                  <a:ext uri="{FF2B5EF4-FFF2-40B4-BE49-F238E27FC236}">
                    <a16:creationId xmlns:a16="http://schemas.microsoft.com/office/drawing/2014/main" id="{C0F222B8-2A2C-B9F7-C2F5-3A8039C50A5A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82685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FC554-1688-F6A8-8BE1-B00CCF06F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4BD69A-E9F5-B0CC-6239-66C65349873E}"/>
              </a:ext>
            </a:extLst>
          </p:cNvPr>
          <p:cNvSpPr txBox="1"/>
          <p:nvPr/>
        </p:nvSpPr>
        <p:spPr>
          <a:xfrm>
            <a:off x="654589" y="2157971"/>
            <a:ext cx="10826259" cy="1667451"/>
          </a:xfrm>
          <a:prstGeom prst="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AA2C176-652E-E061-C4E8-FFABB3E3C863}"/>
              </a:ext>
            </a:extLst>
          </p:cNvPr>
          <p:cNvGrpSpPr/>
          <p:nvPr/>
        </p:nvGrpSpPr>
        <p:grpSpPr>
          <a:xfrm>
            <a:off x="0" y="916198"/>
            <a:ext cx="12192000" cy="5941800"/>
            <a:chOff x="1834810" y="7215830"/>
            <a:chExt cx="8227783" cy="4712628"/>
          </a:xfrm>
        </p:grpSpPr>
        <p:pic>
          <p:nvPicPr>
            <p:cNvPr id="10" name="그래픽 9" descr="닫힌 따옴표 단색으로 채워진">
              <a:extLst>
                <a:ext uri="{FF2B5EF4-FFF2-40B4-BE49-F238E27FC236}">
                  <a16:creationId xmlns:a16="http://schemas.microsoft.com/office/drawing/2014/main" id="{CC6A6189-03DC-DF9E-2A02-EA4A79F70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48193" y="11014058"/>
              <a:ext cx="914400" cy="914400"/>
            </a:xfrm>
            <a:prstGeom prst="rect">
              <a:avLst/>
            </a:prstGeom>
          </p:spPr>
        </p:pic>
        <p:pic>
          <p:nvPicPr>
            <p:cNvPr id="11" name="그래픽 10" descr="닫힌 따옴표 단색으로 채워진">
              <a:extLst>
                <a:ext uri="{FF2B5EF4-FFF2-40B4-BE49-F238E27FC236}">
                  <a16:creationId xmlns:a16="http://schemas.microsoft.com/office/drawing/2014/main" id="{78041C0D-A8FB-DCDB-A8D1-2494C6335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834810" y="7215830"/>
              <a:ext cx="914400" cy="9144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FD5244-30DB-2780-2058-2E75B6DDA563}"/>
              </a:ext>
            </a:extLst>
          </p:cNvPr>
          <p:cNvSpPr txBox="1"/>
          <p:nvPr/>
        </p:nvSpPr>
        <p:spPr>
          <a:xfrm>
            <a:off x="1354967" y="1488650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SVM</a:t>
            </a:r>
            <a:r>
              <a:rPr lang="ko-KR" altLang="en-US" sz="2800" b="1" dirty="0">
                <a:solidFill>
                  <a:prstClr val="black"/>
                </a:solidFill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이란</a:t>
            </a:r>
            <a:r>
              <a:rPr lang="en-US" altLang="ko-KR" sz="2800" b="1" dirty="0">
                <a:solidFill>
                  <a:prstClr val="black"/>
                </a:solidFill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? </a:t>
            </a:r>
            <a:endParaRPr lang="ko-KR" altLang="en-US" sz="2800" b="1" dirty="0">
              <a:solidFill>
                <a:prstClr val="black"/>
              </a:solidFill>
              <a:latin typeface="나눔스퀘어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81F76-DDE0-568E-0F8A-7665421ABF93}"/>
              </a:ext>
            </a:extLst>
          </p:cNvPr>
          <p:cNvSpPr txBox="1"/>
          <p:nvPr/>
        </p:nvSpPr>
        <p:spPr>
          <a:xfrm>
            <a:off x="4154995" y="1556903"/>
            <a:ext cx="7690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데이터를 잘 나눌 수 있는 최적의 경계선을 찾는 알고리즘</a:t>
            </a:r>
          </a:p>
          <a:p>
            <a:pPr defTabSz="914446">
              <a:defRPr/>
            </a:pPr>
            <a:endParaRPr lang="ko-KR" altLang="en-US" sz="2400" dirty="0">
              <a:solidFill>
                <a:prstClr val="black"/>
              </a:solidFill>
              <a:latin typeface="나눔스퀘어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9F99A-54E5-A6BA-CE0D-04E6BBC3A2B9}"/>
              </a:ext>
            </a:extLst>
          </p:cNvPr>
          <p:cNvSpPr txBox="1"/>
          <p:nvPr/>
        </p:nvSpPr>
        <p:spPr>
          <a:xfrm>
            <a:off x="1015200" y="4782499"/>
            <a:ext cx="101688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신용 평가 데이터는 여러 변수가 포함된 </a:t>
            </a:r>
            <a:r>
              <a:rPr lang="ko-KR" altLang="en-US" sz="1600" b="1" dirty="0"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고차원 데이터</a:t>
            </a:r>
            <a:r>
              <a:rPr lang="ko-KR" altLang="en-US" sz="1600" dirty="0"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 이루어져 있습니다</a:t>
            </a:r>
            <a:r>
              <a:rPr lang="en-US" altLang="ko-KR" sz="1600" dirty="0"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SVM</a:t>
            </a:r>
            <a:r>
              <a:rPr lang="ko-KR" altLang="en-US" sz="1600" dirty="0"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은 차원이 높아질수록 성능을 유지하여 저희 가진 데이터를 효율적으로 분석할 수 있는 도구라 생각하였습니다</a:t>
            </a:r>
            <a:r>
              <a:rPr lang="en-US" altLang="ko-KR" sz="1600" dirty="0"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r>
              <a:rPr lang="ko-KR" altLang="en-US" sz="1600" dirty="0"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br>
              <a:rPr lang="en-US" altLang="ko-KR" sz="1600" dirty="0"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1600" dirty="0"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특히</a:t>
            </a:r>
            <a:r>
              <a:rPr lang="en-US" altLang="ko-KR" sz="1600" dirty="0"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RBF</a:t>
            </a:r>
            <a:r>
              <a:rPr lang="ko-KR" altLang="en-US" sz="1600" dirty="0"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커널은 데이터를 고차원으로 매핑한 후</a:t>
            </a:r>
            <a:r>
              <a:rPr lang="en-US" altLang="ko-KR" sz="1600" dirty="0"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각 데이터 포인트 간의 관계를 비선형적으로 잘 구분할 수 있습니다</a:t>
            </a:r>
            <a:r>
              <a:rPr lang="en-US" altLang="ko-KR" sz="1600" dirty="0"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br>
              <a:rPr lang="en-US" altLang="ko-KR" sz="1600" dirty="0"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1600" dirty="0"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이러한 특성이</a:t>
            </a:r>
            <a:r>
              <a:rPr lang="en-US" altLang="ko-KR" sz="1600" dirty="0"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600" dirty="0"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다른 커널에 비해 더 나은 성능과 예측의 정확도를 높이는 데 유리하다고 판단되어 적용해 보았습니다</a:t>
            </a:r>
            <a:r>
              <a:rPr lang="en-US" altLang="ko-KR" sz="1600" dirty="0"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600" dirty="0">
              <a:latin typeface="나눔스퀘어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23CD0-C7E0-3295-8FF5-78AEBE93351B}"/>
              </a:ext>
            </a:extLst>
          </p:cNvPr>
          <p:cNvSpPr txBox="1"/>
          <p:nvPr/>
        </p:nvSpPr>
        <p:spPr>
          <a:xfrm>
            <a:off x="1264358" y="4115649"/>
            <a:ext cx="696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SVM(</a:t>
            </a:r>
            <a:r>
              <a:rPr lang="ko-KR" altLang="en-US" sz="2400" b="1" dirty="0"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서브 벡터 머신</a:t>
            </a:r>
            <a:r>
              <a:rPr lang="en-US" altLang="ko-KR" sz="2400" b="1" dirty="0"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– RBF</a:t>
            </a:r>
            <a:r>
              <a:rPr lang="ko-KR" altLang="en-US" sz="2400" b="1" dirty="0"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커널을 선택한 이유는</a:t>
            </a:r>
            <a:r>
              <a:rPr lang="en-US" altLang="ko-KR" sz="2400" b="1" dirty="0">
                <a:latin typeface="나눔스퀘어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?</a:t>
            </a:r>
            <a:endParaRPr lang="ko-KR" altLang="en-US" sz="2400" b="1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5FDB1AC-B892-3EEF-25BE-4B088307301B}"/>
              </a:ext>
            </a:extLst>
          </p:cNvPr>
          <p:cNvSpPr/>
          <p:nvPr/>
        </p:nvSpPr>
        <p:spPr>
          <a:xfrm>
            <a:off x="3272051" y="1588938"/>
            <a:ext cx="708100" cy="32264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8729E94-F849-A63D-5963-B7B7EFED88B5}"/>
              </a:ext>
            </a:extLst>
          </p:cNvPr>
          <p:cNvGrpSpPr/>
          <p:nvPr/>
        </p:nvGrpSpPr>
        <p:grpSpPr>
          <a:xfrm>
            <a:off x="648929" y="2201784"/>
            <a:ext cx="11041117" cy="1557475"/>
            <a:chOff x="648929" y="2201784"/>
            <a:chExt cx="11041117" cy="15574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7C2DD6D-C9A8-02D7-DF04-E15E37E3F68B}"/>
                </a:ext>
              </a:extLst>
            </p:cNvPr>
            <p:cNvSpPr txBox="1"/>
            <p:nvPr/>
          </p:nvSpPr>
          <p:spPr>
            <a:xfrm>
              <a:off x="716811" y="2201784"/>
              <a:ext cx="10467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46">
                <a:defRPr/>
              </a:pPr>
              <a:r>
                <a:rPr lang="ko-KR" altLang="en-US" sz="2000" dirty="0" err="1">
                  <a:solidFill>
                    <a:prstClr val="black"/>
                  </a:solidFill>
                  <a:latin typeface="나눔스퀘어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선형커널</a:t>
              </a:r>
              <a:r>
                <a:rPr lang="ko-KR" altLang="en-US" sz="2000" dirty="0">
                  <a:solidFill>
                    <a:prstClr val="black"/>
                  </a:solidFill>
                  <a:latin typeface="나눔스퀘어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</a:t>
              </a:r>
              <a:r>
                <a:rPr lang="en-US" altLang="ko-KR" sz="2000" dirty="0">
                  <a:solidFill>
                    <a:prstClr val="black"/>
                  </a:solidFill>
                  <a:latin typeface="나눔스퀘어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– </a:t>
              </a:r>
              <a:r>
                <a:rPr lang="ko-KR" altLang="en-US" sz="2000" dirty="0">
                  <a:solidFill>
                    <a:prstClr val="black"/>
                  </a:solidFill>
                  <a:latin typeface="나눔스퀘어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선형적으로 구분 가능한 데이터를 처리하는 데 적합한 커널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6387BA-540F-2019-08DC-C9726520D516}"/>
                </a:ext>
              </a:extLst>
            </p:cNvPr>
            <p:cNvSpPr txBox="1"/>
            <p:nvPr/>
          </p:nvSpPr>
          <p:spPr>
            <a:xfrm>
              <a:off x="716812" y="2567707"/>
              <a:ext cx="10837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46">
                <a:defRPr/>
              </a:pPr>
              <a:r>
                <a:rPr lang="ko-KR" altLang="en-US" sz="2000" dirty="0" err="1">
                  <a:solidFill>
                    <a:prstClr val="black"/>
                  </a:solidFill>
                  <a:latin typeface="나눔스퀘어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다항식커널</a:t>
              </a:r>
              <a:r>
                <a:rPr lang="ko-KR" altLang="en-US" sz="2000" dirty="0">
                  <a:solidFill>
                    <a:prstClr val="black"/>
                  </a:solidFill>
                  <a:latin typeface="나눔스퀘어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</a:t>
              </a:r>
              <a:r>
                <a:rPr lang="en-US" altLang="ko-KR" sz="2000" dirty="0">
                  <a:solidFill>
                    <a:prstClr val="black"/>
                  </a:solidFill>
                  <a:latin typeface="나눔스퀘어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– </a:t>
              </a:r>
              <a:r>
                <a:rPr lang="ko-KR" altLang="en-US" sz="2000" dirty="0">
                  <a:solidFill>
                    <a:prstClr val="black"/>
                  </a:solidFill>
                  <a:latin typeface="나눔스퀘어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특성 간의 곱셈이나 </a:t>
              </a:r>
              <a:r>
                <a:rPr lang="ko-KR" altLang="en-US" sz="2000" dirty="0" err="1">
                  <a:solidFill>
                    <a:prstClr val="black"/>
                  </a:solidFill>
                  <a:latin typeface="나눔스퀘어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비선형적인</a:t>
              </a:r>
              <a:r>
                <a:rPr lang="ko-KR" altLang="en-US" sz="2000" dirty="0">
                  <a:solidFill>
                    <a:prstClr val="black"/>
                  </a:solidFill>
                  <a:latin typeface="나눔스퀘어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관계로 구분이 가능할 때 효과적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3FC31B-3BF6-0BE9-4F67-D7C0FF63100C}"/>
                </a:ext>
              </a:extLst>
            </p:cNvPr>
            <p:cNvSpPr txBox="1"/>
            <p:nvPr/>
          </p:nvSpPr>
          <p:spPr>
            <a:xfrm>
              <a:off x="716812" y="3359150"/>
              <a:ext cx="1097323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46">
                <a:defRPr/>
              </a:pPr>
              <a:r>
                <a:rPr lang="ko-KR" altLang="en-US" sz="2000" dirty="0" err="1">
                  <a:solidFill>
                    <a:prstClr val="black"/>
                  </a:solidFill>
                  <a:latin typeface="나눔스퀘어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시그모이드커널</a:t>
              </a:r>
              <a:r>
                <a:rPr lang="ko-KR" altLang="en-US" sz="2000" dirty="0">
                  <a:solidFill>
                    <a:prstClr val="black"/>
                  </a:solidFill>
                  <a:latin typeface="나눔스퀘어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</a:t>
              </a:r>
              <a:r>
                <a:rPr lang="en-US" altLang="ko-KR" sz="2000" dirty="0">
                  <a:solidFill>
                    <a:prstClr val="black"/>
                  </a:solidFill>
                  <a:latin typeface="나눔스퀘어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– </a:t>
              </a:r>
              <a:r>
                <a:rPr lang="ko-KR" altLang="en-US" sz="2000" dirty="0">
                  <a:solidFill>
                    <a:prstClr val="black"/>
                  </a:solidFill>
                  <a:latin typeface="나눔스퀘어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보통 신경망 관련된 문제에서 사용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433A93-7549-6A8F-F9E5-F91E326B3AEF}"/>
                </a:ext>
              </a:extLst>
            </p:cNvPr>
            <p:cNvSpPr txBox="1"/>
            <p:nvPr/>
          </p:nvSpPr>
          <p:spPr>
            <a:xfrm>
              <a:off x="648929" y="2963429"/>
              <a:ext cx="10826259" cy="400110"/>
            </a:xfrm>
            <a:prstGeom prst="rect">
              <a:avLst/>
            </a:prstGeom>
            <a:solidFill>
              <a:srgbClr val="EDF0F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defTabSz="914446">
                <a:defRPr/>
              </a:pPr>
              <a:r>
                <a:rPr lang="en-US" altLang="ko-KR" sz="2000" b="1" dirty="0">
                  <a:solidFill>
                    <a:prstClr val="black"/>
                  </a:solidFill>
                  <a:latin typeface="나눔스퀘어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RBF</a:t>
              </a:r>
              <a:r>
                <a:rPr lang="ko-KR" altLang="en-US" sz="2000" b="1" dirty="0">
                  <a:solidFill>
                    <a:prstClr val="black"/>
                  </a:solidFill>
                  <a:latin typeface="나눔스퀘어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커널 </a:t>
              </a:r>
              <a:r>
                <a:rPr lang="en-US" altLang="ko-KR" sz="2000" b="1" dirty="0">
                  <a:solidFill>
                    <a:prstClr val="black"/>
                  </a:solidFill>
                  <a:latin typeface="나눔스퀘어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– </a:t>
              </a:r>
              <a:r>
                <a:rPr lang="ko-KR" altLang="en-US" sz="2000" b="1" dirty="0">
                  <a:solidFill>
                    <a:prstClr val="black"/>
                  </a:solidFill>
                  <a:latin typeface="나눔스퀘어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비선형 데이터에 적합</a:t>
              </a:r>
              <a:r>
                <a:rPr lang="en-US" altLang="ko-KR" sz="2000" b="1" dirty="0">
                  <a:solidFill>
                    <a:prstClr val="black"/>
                  </a:solidFill>
                  <a:latin typeface="나눔스퀘어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 </a:t>
              </a:r>
              <a:r>
                <a:rPr lang="ko-KR" altLang="en-US" sz="2000" b="1" dirty="0">
                  <a:solidFill>
                    <a:prstClr val="black"/>
                  </a:solidFill>
                  <a:latin typeface="나눔스퀘어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신용등급 예측 문제에서 다른 커널보다 더 나은 성능 보여줌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6647D6-9827-FED2-64B2-E7CDE69C5793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781EED0E-472B-07D7-FB5F-EE84060DC1D9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25" name="Freeform 3">
                <a:extLst>
                  <a:ext uri="{FF2B5EF4-FFF2-40B4-BE49-F238E27FC236}">
                    <a16:creationId xmlns:a16="http://schemas.microsoft.com/office/drawing/2014/main" id="{06CA8FBC-098E-488B-1C32-33EC5342C702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26" name="TextBox 4">
                <a:extLst>
                  <a:ext uri="{FF2B5EF4-FFF2-40B4-BE49-F238E27FC236}">
                    <a16:creationId xmlns:a16="http://schemas.microsoft.com/office/drawing/2014/main" id="{6A2EE603-A3EE-14D7-CAE2-96DAED6B133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18" name="AutoShape 8">
              <a:extLst>
                <a:ext uri="{FF2B5EF4-FFF2-40B4-BE49-F238E27FC236}">
                  <a16:creationId xmlns:a16="http://schemas.microsoft.com/office/drawing/2014/main" id="{0F8E2B49-479C-9A06-D128-E53ED210A9D7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B09398-3BA2-D036-2295-E36FC1085872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정확도 개선 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머신러닝</a:t>
              </a:r>
              <a:endPara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48819D5-408A-F9DE-0078-8FCEF7E201B5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23" name="TextBox 8">
                <a:extLst>
                  <a:ext uri="{FF2B5EF4-FFF2-40B4-BE49-F238E27FC236}">
                    <a16:creationId xmlns:a16="http://schemas.microsoft.com/office/drawing/2014/main" id="{BD9162BF-85B2-1B08-D9A4-C370132F6F9F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Case 5) SVM 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모델</a:t>
                </a:r>
                <a:endParaRPr lang="en-US" sz="1333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24" name="Freeform 2">
                <a:extLst>
                  <a:ext uri="{FF2B5EF4-FFF2-40B4-BE49-F238E27FC236}">
                    <a16:creationId xmlns:a16="http://schemas.microsoft.com/office/drawing/2014/main" id="{F2B39FB2-D45A-C167-C28E-3EE4EA44BC79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99467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0AFC9-EA23-73C9-D6DE-0623988C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3D923BB-4794-D13E-0373-13DF84D29D28}"/>
              </a:ext>
            </a:extLst>
          </p:cNvPr>
          <p:cNvGrpSpPr/>
          <p:nvPr/>
        </p:nvGrpSpPr>
        <p:grpSpPr>
          <a:xfrm>
            <a:off x="711665" y="1137899"/>
            <a:ext cx="5536735" cy="819980"/>
            <a:chOff x="1067497" y="1706849"/>
            <a:chExt cx="8305103" cy="122996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9C5E469-2E47-9F8B-E54A-B1189566A4E3}"/>
                </a:ext>
              </a:extLst>
            </p:cNvPr>
            <p:cNvGrpSpPr/>
            <p:nvPr/>
          </p:nvGrpSpPr>
          <p:grpSpPr>
            <a:xfrm>
              <a:off x="1067497" y="1706849"/>
              <a:ext cx="8305103" cy="661816"/>
              <a:chOff x="1220653" y="2048091"/>
              <a:chExt cx="8305103" cy="661816"/>
            </a:xfrm>
          </p:grpSpPr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B0F8012B-7091-FD87-BD5E-A6B388A7CB72}"/>
                  </a:ext>
                </a:extLst>
              </p:cNvPr>
              <p:cNvSpPr txBox="1"/>
              <p:nvPr/>
            </p:nvSpPr>
            <p:spPr>
              <a:xfrm>
                <a:off x="1829568" y="2048091"/>
                <a:ext cx="7696188" cy="66181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3776"/>
                  </a:lnSpc>
                </a:pPr>
                <a:r>
                  <a:rPr lang="en-US" altLang="ko-KR" sz="2000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Case5. SVM</a:t>
                </a:r>
                <a:r>
                  <a:rPr lang="en-US" altLang="ko-KR" sz="2133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(Support Vector Machine)</a:t>
                </a:r>
                <a:endParaRPr lang="en-US" sz="2000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14" name="Freeform 2">
                <a:extLst>
                  <a:ext uri="{FF2B5EF4-FFF2-40B4-BE49-F238E27FC236}">
                    <a16:creationId xmlns:a16="http://schemas.microsoft.com/office/drawing/2014/main" id="{BA99E72E-9A34-9053-0336-2D85664F524C}"/>
                  </a:ext>
                </a:extLst>
              </p:cNvPr>
              <p:cNvSpPr/>
              <p:nvPr/>
            </p:nvSpPr>
            <p:spPr>
              <a:xfrm>
                <a:off x="1220653" y="2355468"/>
                <a:ext cx="456336" cy="241858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761E98-07CD-AADB-FB71-5E2A4CC0FF97}"/>
                </a:ext>
              </a:extLst>
            </p:cNvPr>
            <p:cNvSpPr txBox="1"/>
            <p:nvPr/>
          </p:nvSpPr>
          <p:spPr>
            <a:xfrm>
              <a:off x="1096527" y="2521320"/>
              <a:ext cx="687976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데이터를 두 그룹으로 나누는 최적의 결정 경계를 찾는 분류 알고리즘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06C3344-2223-9BE7-BE2D-8F525653D850}"/>
              </a:ext>
            </a:extLst>
          </p:cNvPr>
          <p:cNvGrpSpPr/>
          <p:nvPr/>
        </p:nvGrpSpPr>
        <p:grpSpPr>
          <a:xfrm>
            <a:off x="7001683" y="907754"/>
            <a:ext cx="4885517" cy="5740399"/>
            <a:chOff x="10515600" y="1485900"/>
            <a:chExt cx="7328276" cy="86105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그림 3" descr="텍스트, 스크린샷, 도표, 번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74716CBE-6350-AE41-7E34-4B624E0DF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" r="22558" b="73743"/>
            <a:stretch/>
          </p:blipFill>
          <p:spPr>
            <a:xfrm>
              <a:off x="10527558" y="7385071"/>
              <a:ext cx="7316318" cy="2711428"/>
            </a:xfrm>
            <a:prstGeom prst="rect">
              <a:avLst/>
            </a:prstGeom>
          </p:spPr>
        </p:pic>
        <p:pic>
          <p:nvPicPr>
            <p:cNvPr id="25" name="그림 24" descr="텍스트, 스크린샷, 도표, 번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27D4E7B-24E5-37D6-7538-6D82BC39A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23" r="262"/>
            <a:stretch/>
          </p:blipFill>
          <p:spPr>
            <a:xfrm>
              <a:off x="10515600" y="1485900"/>
              <a:ext cx="7328276" cy="5899171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3C3D47-DE16-64E9-4723-F5D545BAFBC3}"/>
              </a:ext>
            </a:extLst>
          </p:cNvPr>
          <p:cNvGrpSpPr/>
          <p:nvPr/>
        </p:nvGrpSpPr>
        <p:grpSpPr>
          <a:xfrm>
            <a:off x="711200" y="2068306"/>
            <a:ext cx="5988030" cy="3829808"/>
            <a:chOff x="1017736" y="2742944"/>
            <a:chExt cx="8982044" cy="5744712"/>
          </a:xfrm>
        </p:grpSpPr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F62DC2D2-79E6-5290-20AF-C29EA20493D5}"/>
                </a:ext>
              </a:extLst>
            </p:cNvPr>
            <p:cNvSpPr txBox="1"/>
            <p:nvPr/>
          </p:nvSpPr>
          <p:spPr>
            <a:xfrm>
              <a:off x="1129877" y="2742944"/>
              <a:ext cx="5237464" cy="6263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76"/>
                </a:lnSpc>
              </a:pPr>
              <a:r>
                <a:rPr lang="en-US" altLang="ko-KR" sz="1467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Class 0 (</a:t>
              </a:r>
              <a:r>
                <a:rPr lang="ko-KR" altLang="en-US" sz="1467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실제로 </a:t>
              </a:r>
              <a:r>
                <a:rPr lang="en-US" altLang="ko-KR" sz="1467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‘Bad’</a:t>
              </a:r>
              <a:r>
                <a:rPr lang="ko-KR" altLang="en-US" sz="1467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인 경우</a:t>
              </a:r>
              <a:r>
                <a:rPr lang="en-US" altLang="ko-KR" sz="1467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)</a:t>
              </a:r>
              <a:endParaRPr lang="en-US" sz="1467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2C318F4-8831-3F03-C186-B55BA0715578}"/>
                </a:ext>
              </a:extLst>
            </p:cNvPr>
            <p:cNvGrpSpPr/>
            <p:nvPr/>
          </p:nvGrpSpPr>
          <p:grpSpPr>
            <a:xfrm>
              <a:off x="1039859" y="3951133"/>
              <a:ext cx="8166522" cy="1311579"/>
              <a:chOff x="1039859" y="3951133"/>
              <a:chExt cx="8166522" cy="131157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2D5071-8CFC-5F2D-ABE5-B75CD33EF1BF}"/>
                  </a:ext>
                </a:extLst>
              </p:cNvPr>
              <p:cNvSpPr txBox="1"/>
              <p:nvPr/>
            </p:nvSpPr>
            <p:spPr>
              <a:xfrm>
                <a:off x="1039859" y="3951133"/>
                <a:ext cx="8166522" cy="723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33" dirty="0">
                    <a:solidFill>
                      <a:srgbClr val="000000"/>
                    </a:solidFill>
                    <a:latin typeface="210 디딤고딕"/>
                    <a:ea typeface="210 디딤고딕"/>
                    <a:cs typeface="210 디딤고딕"/>
                    <a:sym typeface="210 디딤고딕"/>
                  </a:rPr>
                  <a:t>• </a:t>
                </a:r>
                <a:r>
                  <a:rPr lang="en-US" altLang="ko-KR" sz="1333" dirty="0">
                    <a:highlight>
                      <a:srgbClr val="FFFF00"/>
                    </a:highligh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Precision(</a:t>
                </a:r>
                <a:r>
                  <a:rPr lang="ko-KR" altLang="en-US" sz="1333" dirty="0">
                    <a:highlight>
                      <a:srgbClr val="FFFF00"/>
                    </a:highligh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정밀도</a:t>
                </a:r>
                <a:r>
                  <a:rPr lang="en-US" altLang="ko-KR" sz="1333" dirty="0">
                    <a:highlight>
                      <a:srgbClr val="FFFF00"/>
                    </a:highligh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: 0.83</a:t>
                </a:r>
                <a:endParaRPr lang="ko-KR" altLang="en-US" sz="1333" dirty="0">
                  <a:highlight>
                    <a:srgbClr val="FFFF00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endPara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915FAD0-7ACB-E715-97AF-BBD30FAB3D52}"/>
                  </a:ext>
                </a:extLst>
              </p:cNvPr>
              <p:cNvSpPr txBox="1"/>
              <p:nvPr/>
            </p:nvSpPr>
            <p:spPr>
              <a:xfrm>
                <a:off x="1119676" y="4539532"/>
                <a:ext cx="7288443" cy="723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예측</a:t>
                </a:r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 </a:t>
                </a:r>
                <a:r>
                  <a:rPr lang="en-US" altLang="ko-KR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‘Bad’</a:t>
                </a:r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 한 것 중 </a:t>
                </a:r>
                <a:r>
                  <a:rPr lang="ko-KR" altLang="en-US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실제</a:t>
                </a:r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 </a:t>
                </a:r>
                <a:r>
                  <a:rPr lang="en-US" altLang="ko-KR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‘Bad’</a:t>
                </a:r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인 비율 → </a:t>
                </a:r>
                <a:r>
                  <a:rPr lang="en-US" altLang="ko-KR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83%</a:t>
                </a:r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 </a:t>
                </a:r>
                <a:r>
                  <a:rPr lang="ko-KR" altLang="en-US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실제로 </a:t>
                </a:r>
                <a:r>
                  <a:rPr lang="en-US" altLang="ko-KR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‘Bad’</a:t>
                </a:r>
                <a:endParaRPr lang="ko-KR" altLang="en-US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endPara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CE0F6ED-F224-190E-2E3C-00F1144498EF}"/>
                </a:ext>
              </a:extLst>
            </p:cNvPr>
            <p:cNvGrpSpPr/>
            <p:nvPr/>
          </p:nvGrpSpPr>
          <p:grpSpPr>
            <a:xfrm>
              <a:off x="1017736" y="5512726"/>
              <a:ext cx="8982044" cy="1340394"/>
              <a:chOff x="1017736" y="4437743"/>
              <a:chExt cx="8982044" cy="134039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CF9BE8-FF79-C69B-56F2-019F8962A76A}"/>
                  </a:ext>
                </a:extLst>
              </p:cNvPr>
              <p:cNvSpPr txBox="1"/>
              <p:nvPr/>
            </p:nvSpPr>
            <p:spPr>
              <a:xfrm>
                <a:off x="1017736" y="4437743"/>
                <a:ext cx="8166522" cy="69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33" dirty="0">
                    <a:solidFill>
                      <a:srgbClr val="000000"/>
                    </a:solidFill>
                    <a:latin typeface="210 디딤고딕"/>
                    <a:ea typeface="210 디딤고딕"/>
                    <a:cs typeface="210 디딤고딕"/>
                    <a:sym typeface="210 디딤고딕"/>
                  </a:rPr>
                  <a:t>• </a:t>
                </a:r>
                <a:r>
                  <a:rPr lang="en-US" altLang="ko-KR" sz="1333" dirty="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210 디딤고딕"/>
                    <a:sym typeface="210 디딤고딕"/>
                  </a:rPr>
                  <a:t>Recall</a:t>
                </a:r>
                <a:r>
                  <a:rPr lang="en-US" altLang="ko-KR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 </a:t>
                </a:r>
                <a:r>
                  <a:rPr lang="ko-KR" altLang="en-US" sz="1333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재현율</a:t>
                </a:r>
                <a:r>
                  <a:rPr lang="en-US" altLang="ko-KR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: 0.05</a:t>
                </a:r>
                <a:endParaRPr lang="ko-KR" altLang="en-US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endParaRPr lang="ko-KR" altLang="en-US" sz="1067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DE6603-E583-D6BE-9318-4E96E511CD07}"/>
                  </a:ext>
                </a:extLst>
              </p:cNvPr>
              <p:cNvSpPr txBox="1"/>
              <p:nvPr/>
            </p:nvSpPr>
            <p:spPr>
              <a:xfrm>
                <a:off x="1090611" y="5054957"/>
                <a:ext cx="8909169" cy="723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실제</a:t>
                </a:r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‘Bad’</a:t>
                </a:r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인 것 중에서 모델이 </a:t>
                </a:r>
                <a:r>
                  <a:rPr lang="en-US" altLang="ko-KR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‘Bad’</a:t>
                </a:r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 </a:t>
                </a:r>
                <a:r>
                  <a:rPr lang="ko-KR" altLang="en-US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예측한 비율</a:t>
                </a:r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→ </a:t>
                </a:r>
                <a:r>
                  <a:rPr lang="en-US" altLang="ko-KR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5%</a:t>
                </a:r>
                <a:r>
                  <a:rPr lang="ko-KR" altLang="en-US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만</a:t>
                </a:r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‘Bad’</a:t>
                </a:r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 올바르게 </a:t>
                </a:r>
                <a:r>
                  <a:rPr lang="ko-KR" altLang="en-US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예측</a:t>
                </a:r>
              </a:p>
              <a:p>
                <a:endPara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8858B53-06E3-C3B3-07A6-CB920B16BA32}"/>
                </a:ext>
              </a:extLst>
            </p:cNvPr>
            <p:cNvSpPr txBox="1"/>
            <p:nvPr/>
          </p:nvSpPr>
          <p:spPr>
            <a:xfrm>
              <a:off x="1017736" y="7085708"/>
              <a:ext cx="8166523" cy="723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33" dirty="0"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en-US" altLang="ko-KR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F1-score : </a:t>
              </a:r>
              <a:r>
                <a:rPr lang="en-US" altLang="ko-KR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0.10 </a:t>
              </a:r>
              <a:r>
                <a:rPr lang="ko-KR" altLang="en-US" sz="133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→ 모델이</a:t>
              </a:r>
              <a:r>
                <a:rPr lang="en-US" altLang="ko-KR" sz="133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‘Bad’</a:t>
              </a:r>
              <a:r>
                <a:rPr lang="ko-KR" altLang="en-US" sz="133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예측할 때의 </a:t>
              </a:r>
              <a:r>
                <a:rPr lang="ko-KR" altLang="en-US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전반적인 성능</a:t>
              </a:r>
            </a:p>
            <a:p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BEB82D-6969-FE84-6BFC-05AF604C2A4D}"/>
                </a:ext>
              </a:extLst>
            </p:cNvPr>
            <p:cNvSpPr txBox="1"/>
            <p:nvPr/>
          </p:nvSpPr>
          <p:spPr>
            <a:xfrm>
              <a:off x="1017736" y="8041475"/>
              <a:ext cx="5175167" cy="446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>
                  <a:solidFill>
                    <a:srgbClr val="000000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en-US" altLang="ko-KR" sz="1333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Support : 91 </a:t>
              </a:r>
              <a:r>
                <a:rPr lang="ko-KR" altLang="en-US" sz="133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→ </a:t>
              </a:r>
              <a:r>
                <a:rPr lang="ko-KR" altLang="en-US" sz="1333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실제</a:t>
              </a:r>
              <a:r>
                <a:rPr lang="en-US" altLang="ko-KR" sz="1333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 ‘Bad’</a:t>
              </a:r>
              <a:r>
                <a:rPr lang="ko-KR" altLang="en-US" sz="1333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로 분류된 </a:t>
              </a:r>
              <a:r>
                <a:rPr lang="ko-KR" altLang="en-US" sz="1333" dirty="0" err="1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샘플수</a:t>
              </a:r>
              <a:endParaRPr lang="ko-KR" altLang="en-US" sz="133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ECAFD71-E786-890E-808F-08181A94BE73}"/>
              </a:ext>
            </a:extLst>
          </p:cNvPr>
          <p:cNvSpPr txBox="1"/>
          <p:nvPr/>
        </p:nvSpPr>
        <p:spPr>
          <a:xfrm>
            <a:off x="711200" y="5918200"/>
            <a:ext cx="5628464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67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210 디딤고딕"/>
                <a:sym typeface="210 디딤고딕"/>
              </a:rPr>
              <a:t>* </a:t>
            </a:r>
            <a:r>
              <a:rPr lang="ko-KR" altLang="en-US" sz="1067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실제로 </a:t>
            </a:r>
            <a:r>
              <a:rPr lang="ko-KR" altLang="en-US" sz="1067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나쁨인</a:t>
            </a:r>
            <a:r>
              <a:rPr lang="ko-KR" altLang="en-US" sz="1067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67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91</a:t>
            </a:r>
            <a:r>
              <a:rPr lang="ko-KR" altLang="en-US" sz="1067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샘플 중 </a:t>
            </a:r>
            <a:r>
              <a:rPr lang="en-US" altLang="ko-KR" sz="1067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67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개는 나쁨으로 정확하게 예측되었고</a:t>
            </a:r>
            <a:r>
              <a:rPr lang="en-US" altLang="ko-KR" sz="1067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86</a:t>
            </a:r>
            <a:r>
              <a:rPr lang="ko-KR" altLang="en-US" sz="1067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개는 좋음으로 잘못 예측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83CCD9B-096C-AC92-E33C-1E4BC836745D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28" name="Group 2">
              <a:extLst>
                <a:ext uri="{FF2B5EF4-FFF2-40B4-BE49-F238E27FC236}">
                  <a16:creationId xmlns:a16="http://schemas.microsoft.com/office/drawing/2014/main" id="{5AE21962-109E-EB91-6468-C099EDF5024D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51" name="Freeform 3">
                <a:extLst>
                  <a:ext uri="{FF2B5EF4-FFF2-40B4-BE49-F238E27FC236}">
                    <a16:creationId xmlns:a16="http://schemas.microsoft.com/office/drawing/2014/main" id="{1D75B0D1-2E85-42B9-5FCE-9CA382DEF52E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52" name="TextBox 4">
                <a:extLst>
                  <a:ext uri="{FF2B5EF4-FFF2-40B4-BE49-F238E27FC236}">
                    <a16:creationId xmlns:a16="http://schemas.microsoft.com/office/drawing/2014/main" id="{F31F48CF-6ADE-C92C-3385-D677E0AE705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29" name="AutoShape 8">
              <a:extLst>
                <a:ext uri="{FF2B5EF4-FFF2-40B4-BE49-F238E27FC236}">
                  <a16:creationId xmlns:a16="http://schemas.microsoft.com/office/drawing/2014/main" id="{1590D9D6-BC98-2CC0-E636-C89DEBC29AB9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5CD095-7A85-FA33-65BD-2E92A4D36085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정확도 개선 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머신러닝</a:t>
              </a:r>
              <a:endPara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E75435A1-E7AD-F92F-F1B4-FE2C59593671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49" name="TextBox 8">
                <a:extLst>
                  <a:ext uri="{FF2B5EF4-FFF2-40B4-BE49-F238E27FC236}">
                    <a16:creationId xmlns:a16="http://schemas.microsoft.com/office/drawing/2014/main" id="{A2EA87AF-0F87-A6F8-130D-F366A9C49A77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Case 5) SVM (Support Vector Machine) 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모델</a:t>
                </a:r>
                <a:endParaRPr lang="en-US" sz="1333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50" name="Freeform 2">
                <a:extLst>
                  <a:ext uri="{FF2B5EF4-FFF2-40B4-BE49-F238E27FC236}">
                    <a16:creationId xmlns:a16="http://schemas.microsoft.com/office/drawing/2014/main" id="{B5849B12-0AF4-D4F5-4EAA-734AD6ACDBA7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36871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90311-CDA3-8C30-AC92-E6DAFDEE8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2E71B68-3133-073C-3F6E-DCD396F87417}"/>
              </a:ext>
            </a:extLst>
          </p:cNvPr>
          <p:cNvGrpSpPr/>
          <p:nvPr/>
        </p:nvGrpSpPr>
        <p:grpSpPr>
          <a:xfrm>
            <a:off x="711665" y="1137899"/>
            <a:ext cx="5536735" cy="819980"/>
            <a:chOff x="1067497" y="1706849"/>
            <a:chExt cx="8305103" cy="122996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D765DB2-D55D-70C1-F730-41D5FDA3063B}"/>
                </a:ext>
              </a:extLst>
            </p:cNvPr>
            <p:cNvGrpSpPr/>
            <p:nvPr/>
          </p:nvGrpSpPr>
          <p:grpSpPr>
            <a:xfrm>
              <a:off x="1067497" y="1706849"/>
              <a:ext cx="8305103" cy="661816"/>
              <a:chOff x="1220653" y="2048091"/>
              <a:chExt cx="8305103" cy="661816"/>
            </a:xfrm>
          </p:grpSpPr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6BC9B7F5-5A2B-0F59-427D-0DF095C1DE42}"/>
                  </a:ext>
                </a:extLst>
              </p:cNvPr>
              <p:cNvSpPr txBox="1"/>
              <p:nvPr/>
            </p:nvSpPr>
            <p:spPr>
              <a:xfrm>
                <a:off x="1829568" y="2048091"/>
                <a:ext cx="7696188" cy="66181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3776"/>
                  </a:lnSpc>
                </a:pPr>
                <a:r>
                  <a:rPr lang="en-US" altLang="ko-KR" sz="2000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Case5. SVM</a:t>
                </a:r>
                <a:r>
                  <a:rPr lang="en-US" altLang="ko-KR" sz="2133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(Support Vector Machine)</a:t>
                </a:r>
                <a:endParaRPr lang="en-US" sz="2000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14" name="Freeform 2">
                <a:extLst>
                  <a:ext uri="{FF2B5EF4-FFF2-40B4-BE49-F238E27FC236}">
                    <a16:creationId xmlns:a16="http://schemas.microsoft.com/office/drawing/2014/main" id="{92D0CC92-1AC9-0B23-131C-21710276C476}"/>
                  </a:ext>
                </a:extLst>
              </p:cNvPr>
              <p:cNvSpPr/>
              <p:nvPr/>
            </p:nvSpPr>
            <p:spPr>
              <a:xfrm>
                <a:off x="1220653" y="2355468"/>
                <a:ext cx="456336" cy="241858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D17D70-EEE8-1547-7D99-D2EEA0D37E82}"/>
                </a:ext>
              </a:extLst>
            </p:cNvPr>
            <p:cNvSpPr txBox="1"/>
            <p:nvPr/>
          </p:nvSpPr>
          <p:spPr>
            <a:xfrm>
              <a:off x="1096527" y="2521320"/>
              <a:ext cx="687976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데이터를 두 그룹으로 나누는 최적의 결정 경계를 찾는 분류 알고리즘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0566339-1FE0-B2DD-D815-602300578230}"/>
              </a:ext>
            </a:extLst>
          </p:cNvPr>
          <p:cNvGrpSpPr/>
          <p:nvPr/>
        </p:nvGrpSpPr>
        <p:grpSpPr>
          <a:xfrm>
            <a:off x="711665" y="2068306"/>
            <a:ext cx="5725078" cy="3829808"/>
            <a:chOff x="1017736" y="2742944"/>
            <a:chExt cx="8587617" cy="5744712"/>
          </a:xfrm>
        </p:grpSpPr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17A1338F-101E-1044-D3FA-1C4BCDCB7412}"/>
                </a:ext>
              </a:extLst>
            </p:cNvPr>
            <p:cNvSpPr txBox="1"/>
            <p:nvPr/>
          </p:nvSpPr>
          <p:spPr>
            <a:xfrm>
              <a:off x="1129878" y="2742944"/>
              <a:ext cx="5237465" cy="6263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76"/>
                </a:lnSpc>
              </a:pPr>
              <a:r>
                <a:rPr lang="en-US" altLang="ko-KR" sz="1467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Class 1 (</a:t>
              </a:r>
              <a:r>
                <a:rPr lang="ko-KR" altLang="en-US" sz="1467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실제로 </a:t>
              </a:r>
              <a:r>
                <a:rPr lang="en-US" altLang="ko-KR" sz="1467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‘Good’</a:t>
              </a:r>
              <a:r>
                <a:rPr lang="ko-KR" altLang="en-US" sz="1467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인 경우</a:t>
              </a:r>
              <a:r>
                <a:rPr lang="en-US" altLang="ko-KR" sz="1467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)</a:t>
              </a:r>
              <a:endParaRPr lang="en-US" sz="1467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69CB5B3-F534-EDB5-E258-F96B1420F9EE}"/>
                </a:ext>
              </a:extLst>
            </p:cNvPr>
            <p:cNvGrpSpPr/>
            <p:nvPr/>
          </p:nvGrpSpPr>
          <p:grpSpPr>
            <a:xfrm>
              <a:off x="1039859" y="3951133"/>
              <a:ext cx="8565494" cy="1619258"/>
              <a:chOff x="1039859" y="3951133"/>
              <a:chExt cx="8565494" cy="161925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A69B3B-1E55-62A7-6CF1-53390ABA0567}"/>
                  </a:ext>
                </a:extLst>
              </p:cNvPr>
              <p:cNvSpPr txBox="1"/>
              <p:nvPr/>
            </p:nvSpPr>
            <p:spPr>
              <a:xfrm>
                <a:off x="1039859" y="3951133"/>
                <a:ext cx="8166522" cy="723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33" dirty="0">
                    <a:solidFill>
                      <a:srgbClr val="000000"/>
                    </a:solidFill>
                    <a:latin typeface="210 디딤고딕"/>
                    <a:ea typeface="210 디딤고딕"/>
                    <a:cs typeface="210 디딤고딕"/>
                    <a:sym typeface="210 디딤고딕"/>
                  </a:rPr>
                  <a:t>• </a:t>
                </a:r>
                <a:r>
                  <a:rPr lang="en-US" altLang="ko-KR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Precision(</a:t>
                </a:r>
                <a:r>
                  <a:rPr lang="ko-KR" altLang="en-US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정밀도</a:t>
                </a:r>
                <a:r>
                  <a:rPr lang="en-US" altLang="ko-KR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: 0.71</a:t>
                </a:r>
                <a:endParaRPr lang="ko-KR" altLang="en-US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endPara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B42EA3-5D62-D9E3-8774-67047BECBCDA}"/>
                  </a:ext>
                </a:extLst>
              </p:cNvPr>
              <p:cNvSpPr txBox="1"/>
              <p:nvPr/>
            </p:nvSpPr>
            <p:spPr>
              <a:xfrm>
                <a:off x="1119676" y="4539532"/>
                <a:ext cx="8485677" cy="1030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예측</a:t>
                </a:r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 </a:t>
                </a:r>
                <a:r>
                  <a:rPr lang="en-US" altLang="ko-KR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‘Good’</a:t>
                </a:r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으로 한 것 중 </a:t>
                </a:r>
                <a:r>
                  <a:rPr lang="ko-KR" altLang="en-US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실제</a:t>
                </a:r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 </a:t>
                </a:r>
                <a:r>
                  <a:rPr lang="en-US" altLang="ko-KR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‘Good’</a:t>
                </a:r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인 비율 → </a:t>
                </a:r>
                <a:r>
                  <a:rPr lang="en-US" altLang="ko-KR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71%</a:t>
                </a:r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 </a:t>
                </a:r>
                <a:r>
                  <a:rPr lang="ko-KR" altLang="en-US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실제로 </a:t>
                </a:r>
                <a:r>
                  <a:rPr lang="en-US" altLang="ko-KR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‘Good’</a:t>
                </a:r>
                <a:endParaRPr lang="ko-KR" altLang="en-US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endPara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474631-D292-DF8A-2213-BD555F04660A}"/>
                </a:ext>
              </a:extLst>
            </p:cNvPr>
            <p:cNvSpPr txBox="1"/>
            <p:nvPr/>
          </p:nvSpPr>
          <p:spPr>
            <a:xfrm>
              <a:off x="1017736" y="5512726"/>
              <a:ext cx="8166522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33" dirty="0">
                  <a:solidFill>
                    <a:srgbClr val="000000"/>
                  </a:solidFill>
                  <a:highlight>
                    <a:srgbClr val="FFFF00"/>
                  </a:highlight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en-US" altLang="ko-KR" sz="1333" dirty="0">
                  <a:solidFill>
                    <a:srgbClr val="000000"/>
                  </a:solidFill>
                  <a:highlight>
                    <a:srgbClr val="FFFF00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Recall</a:t>
              </a:r>
              <a:r>
                <a:rPr lang="en-US" altLang="ko-KR" sz="1333" dirty="0">
                  <a:highlight>
                    <a:srgbClr val="FFFF00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 </a:t>
              </a:r>
              <a:r>
                <a:rPr lang="ko-KR" altLang="en-US" sz="1333" dirty="0" err="1">
                  <a:highlight>
                    <a:srgbClr val="FFFF00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재현율</a:t>
              </a:r>
              <a:r>
                <a:rPr lang="en-US" altLang="ko-KR" sz="1333" dirty="0">
                  <a:highlight>
                    <a:srgbClr val="FFFF00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 : 1</a:t>
              </a:r>
              <a:endParaRPr lang="ko-KR" altLang="en-US" sz="1333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endParaRPr lang="ko-KR" altLang="en-US" sz="1067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225839-46BC-6631-CA6D-72A37BF7536E}"/>
                </a:ext>
              </a:extLst>
            </p:cNvPr>
            <p:cNvSpPr txBox="1"/>
            <p:nvPr/>
          </p:nvSpPr>
          <p:spPr>
            <a:xfrm>
              <a:off x="1017736" y="7085708"/>
              <a:ext cx="8166522" cy="723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33" dirty="0"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en-US" altLang="ko-KR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F1-score : </a:t>
              </a:r>
              <a:r>
                <a:rPr lang="en-US" altLang="ko-KR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0.83 </a:t>
              </a:r>
              <a:r>
                <a:rPr lang="ko-KR" altLang="en-US" sz="133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→ 모델이</a:t>
              </a:r>
              <a:r>
                <a:rPr lang="en-US" altLang="ko-KR" sz="133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‘Good’</a:t>
              </a:r>
              <a:r>
                <a:rPr lang="ko-KR" altLang="en-US" sz="133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예측할 때의 </a:t>
              </a:r>
              <a:r>
                <a:rPr lang="ko-KR" altLang="en-US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전반적인 성능</a:t>
              </a:r>
            </a:p>
            <a:p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4A0773-5F6E-E52B-D6E1-6A9B75B63379}"/>
                </a:ext>
              </a:extLst>
            </p:cNvPr>
            <p:cNvSpPr txBox="1"/>
            <p:nvPr/>
          </p:nvSpPr>
          <p:spPr>
            <a:xfrm>
              <a:off x="1017736" y="8041475"/>
              <a:ext cx="5728107" cy="446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>
                  <a:solidFill>
                    <a:srgbClr val="000000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en-US" altLang="ko-KR" sz="1333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Support : 209 </a:t>
              </a:r>
              <a:r>
                <a:rPr lang="ko-KR" altLang="en-US" sz="133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→ </a:t>
              </a:r>
              <a:r>
                <a:rPr lang="ko-KR" altLang="en-US" sz="1333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실제</a:t>
              </a:r>
              <a:r>
                <a:rPr lang="en-US" altLang="ko-KR" sz="1333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 ‘Good’</a:t>
              </a:r>
              <a:r>
                <a:rPr lang="ko-KR" altLang="en-US" sz="1333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으로 분류된 </a:t>
              </a:r>
              <a:r>
                <a:rPr lang="ko-KR" altLang="en-US" sz="1333" dirty="0" err="1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샘플수</a:t>
              </a:r>
              <a:endParaRPr lang="ko-KR" altLang="en-US" sz="133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211A57C-0948-5F25-6E45-F9AA63716CE6}"/>
              </a:ext>
            </a:extLst>
          </p:cNvPr>
          <p:cNvGrpSpPr/>
          <p:nvPr/>
        </p:nvGrpSpPr>
        <p:grpSpPr>
          <a:xfrm>
            <a:off x="7001683" y="907754"/>
            <a:ext cx="4885517" cy="5740399"/>
            <a:chOff x="10515600" y="1485900"/>
            <a:chExt cx="7328276" cy="86105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그림 3" descr="텍스트, 스크린샷, 도표, 번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75A2094-D329-1A31-AFE9-B1D453359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" r="22558" b="73743"/>
            <a:stretch/>
          </p:blipFill>
          <p:spPr>
            <a:xfrm>
              <a:off x="10527558" y="7385071"/>
              <a:ext cx="7316318" cy="2711428"/>
            </a:xfrm>
            <a:prstGeom prst="rect">
              <a:avLst/>
            </a:prstGeom>
          </p:spPr>
        </p:pic>
        <p:pic>
          <p:nvPicPr>
            <p:cNvPr id="25" name="그림 24" descr="텍스트, 스크린샷, 도표, 번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AFEA4A4-17F7-84E0-0716-29C598782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23" r="262"/>
            <a:stretch/>
          </p:blipFill>
          <p:spPr>
            <a:xfrm>
              <a:off x="10515600" y="1485900"/>
              <a:ext cx="7328276" cy="589917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57B520F-7996-5757-9F4D-EFE6837E8A32}"/>
              </a:ext>
            </a:extLst>
          </p:cNvPr>
          <p:cNvSpPr txBox="1"/>
          <p:nvPr/>
        </p:nvSpPr>
        <p:spPr>
          <a:xfrm>
            <a:off x="760248" y="4369713"/>
            <a:ext cx="6120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‘Good’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 것 중에서 모델이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‘Good’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예측한 비율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‘Good’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올바르게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</a:t>
            </a: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AB5C6-CE62-C361-6BF0-6712E0E08299}"/>
              </a:ext>
            </a:extLst>
          </p:cNvPr>
          <p:cNvSpPr txBox="1"/>
          <p:nvPr/>
        </p:nvSpPr>
        <p:spPr>
          <a:xfrm>
            <a:off x="711200" y="5918200"/>
            <a:ext cx="6048451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67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210 디딤고딕"/>
                <a:sym typeface="210 디딤고딕"/>
              </a:rPr>
              <a:t>* </a:t>
            </a:r>
            <a:r>
              <a:rPr lang="ko-KR" altLang="en-US" sz="1067" dirty="0"/>
              <a:t>실제로 좋은 </a:t>
            </a:r>
            <a:r>
              <a:rPr lang="en-US" altLang="ko-KR" sz="1067" dirty="0"/>
              <a:t>209</a:t>
            </a:r>
            <a:r>
              <a:rPr lang="ko-KR" altLang="en-US" sz="1067" dirty="0"/>
              <a:t>개의 샘플 중 </a:t>
            </a:r>
            <a:r>
              <a:rPr lang="en-US" altLang="ko-KR" sz="1067" dirty="0"/>
              <a:t>1</a:t>
            </a:r>
            <a:r>
              <a:rPr lang="ko-KR" altLang="en-US" sz="1067" dirty="0"/>
              <a:t>개는 나쁨으로 잘못 예측되었고</a:t>
            </a:r>
            <a:r>
              <a:rPr lang="en-US" altLang="ko-KR" sz="1067" dirty="0"/>
              <a:t>, 208</a:t>
            </a:r>
            <a:r>
              <a:rPr lang="ko-KR" altLang="en-US" sz="1067" dirty="0"/>
              <a:t>개는 정확히 좋음으로 예측</a:t>
            </a:r>
            <a:endParaRPr lang="ko-KR" altLang="en-US" sz="1067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05D816F-E192-5595-35AE-CB578CE3AC79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33" name="Group 2">
              <a:extLst>
                <a:ext uri="{FF2B5EF4-FFF2-40B4-BE49-F238E27FC236}">
                  <a16:creationId xmlns:a16="http://schemas.microsoft.com/office/drawing/2014/main" id="{E6F970C9-BDC9-72F0-7A4C-2ECBD12DCE2B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44" name="Freeform 3">
                <a:extLst>
                  <a:ext uri="{FF2B5EF4-FFF2-40B4-BE49-F238E27FC236}">
                    <a16:creationId xmlns:a16="http://schemas.microsoft.com/office/drawing/2014/main" id="{43154877-03EC-C79B-E081-AEB15FF3C793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45" name="TextBox 4">
                <a:extLst>
                  <a:ext uri="{FF2B5EF4-FFF2-40B4-BE49-F238E27FC236}">
                    <a16:creationId xmlns:a16="http://schemas.microsoft.com/office/drawing/2014/main" id="{B07E46DD-4F0C-3F9A-1285-9387305401C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34" name="AutoShape 8">
              <a:extLst>
                <a:ext uri="{FF2B5EF4-FFF2-40B4-BE49-F238E27FC236}">
                  <a16:creationId xmlns:a16="http://schemas.microsoft.com/office/drawing/2014/main" id="{EF5B76CD-D217-EBAE-7C3D-96937025AF82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3FCA63-6262-CE42-6A45-1FB01AC5E80D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정확도 개선 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머신러닝</a:t>
              </a:r>
              <a:endPara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55A8C53-0CE2-51D9-C935-18014AD6EBC4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42" name="TextBox 8">
                <a:extLst>
                  <a:ext uri="{FF2B5EF4-FFF2-40B4-BE49-F238E27FC236}">
                    <a16:creationId xmlns:a16="http://schemas.microsoft.com/office/drawing/2014/main" id="{7307CAF3-D2A6-021B-4319-322582333E19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Case 5) SVM (Support Vector Machine) 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모델</a:t>
                </a:r>
                <a:endParaRPr lang="en-US" sz="1333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43" name="Freeform 2">
                <a:extLst>
                  <a:ext uri="{FF2B5EF4-FFF2-40B4-BE49-F238E27FC236}">
                    <a16:creationId xmlns:a16="http://schemas.microsoft.com/office/drawing/2014/main" id="{BB490CC0-DEF5-3118-D66E-9BA17FCAA22A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55878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6D323-DB78-837E-1592-FC3282FA8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EB02B72-CB64-22C3-1D40-FED8C9ED5555}"/>
              </a:ext>
            </a:extLst>
          </p:cNvPr>
          <p:cNvGrpSpPr/>
          <p:nvPr/>
        </p:nvGrpSpPr>
        <p:grpSpPr>
          <a:xfrm>
            <a:off x="711665" y="1137901"/>
            <a:ext cx="5011075" cy="436530"/>
            <a:chOff x="1220653" y="2048091"/>
            <a:chExt cx="7516612" cy="654794"/>
          </a:xfrm>
        </p:grpSpPr>
        <p:sp>
          <p:nvSpPr>
            <p:cNvPr id="3" name="TextBox 8">
              <a:extLst>
                <a:ext uri="{FF2B5EF4-FFF2-40B4-BE49-F238E27FC236}">
                  <a16:creationId xmlns:a16="http://schemas.microsoft.com/office/drawing/2014/main" id="{29B087D9-41D3-D7C8-8A97-01645388095D}"/>
                </a:ext>
              </a:extLst>
            </p:cNvPr>
            <p:cNvSpPr txBox="1"/>
            <p:nvPr/>
          </p:nvSpPr>
          <p:spPr>
            <a:xfrm>
              <a:off x="1829568" y="2048091"/>
              <a:ext cx="6907697" cy="6547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6"/>
                </a:lnSpc>
              </a:pPr>
              <a:r>
                <a:rPr lang="en-US" altLang="ko-KR" sz="1800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Case5. SVM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(Support Vector Machine)</a:t>
              </a:r>
              <a:endParaRPr lang="en-US" altLang="ko-KR" sz="1800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endParaRPr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F478AC12-7EFC-F3C8-3AA8-D316693F5DF6}"/>
                </a:ext>
              </a:extLst>
            </p:cNvPr>
            <p:cNvSpPr/>
            <p:nvPr/>
          </p:nvSpPr>
          <p:spPr>
            <a:xfrm>
              <a:off x="1220653" y="2355468"/>
              <a:ext cx="456336" cy="241858"/>
            </a:xfrm>
            <a:custGeom>
              <a:avLst/>
              <a:gdLst/>
              <a:ahLst/>
              <a:cxnLst/>
              <a:rect l="l" t="t" r="r" b="b"/>
              <a:pathLst>
                <a:path w="456336" h="241858">
                  <a:moveTo>
                    <a:pt x="0" y="0"/>
                  </a:moveTo>
                  <a:lnTo>
                    <a:pt x="456336" y="0"/>
                  </a:lnTo>
                  <a:lnTo>
                    <a:pt x="456336" y="241858"/>
                  </a:lnTo>
                  <a:lnTo>
                    <a:pt x="0" y="2418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03DD8EB-B0CD-BB41-BC2D-D63EF690D129}"/>
              </a:ext>
            </a:extLst>
          </p:cNvPr>
          <p:cNvGrpSpPr/>
          <p:nvPr/>
        </p:nvGrpSpPr>
        <p:grpSpPr>
          <a:xfrm>
            <a:off x="711665" y="1939120"/>
            <a:ext cx="5444348" cy="1364477"/>
            <a:chOff x="1129878" y="2526210"/>
            <a:chExt cx="8166522" cy="2046715"/>
          </a:xfrm>
        </p:grpSpPr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C9413C94-0EB9-43E0-307F-4BB03C72BBFC}"/>
                </a:ext>
              </a:extLst>
            </p:cNvPr>
            <p:cNvSpPr txBox="1"/>
            <p:nvPr/>
          </p:nvSpPr>
          <p:spPr>
            <a:xfrm>
              <a:off x="1129878" y="2526210"/>
              <a:ext cx="5237465" cy="6263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76"/>
                </a:lnSpc>
              </a:pPr>
              <a:r>
                <a:rPr lang="ko-KR" altLang="en-US" sz="1467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전체 지표</a:t>
              </a:r>
              <a:endParaRPr lang="en-US" sz="1467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F33D8CC-420E-7867-8BF1-5FF013C728E5}"/>
                </a:ext>
              </a:extLst>
            </p:cNvPr>
            <p:cNvGrpSpPr/>
            <p:nvPr/>
          </p:nvGrpSpPr>
          <p:grpSpPr>
            <a:xfrm>
              <a:off x="1129878" y="3381163"/>
              <a:ext cx="8166522" cy="1191762"/>
              <a:chOff x="1129878" y="3381163"/>
              <a:chExt cx="8166522" cy="119176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7D2EE-2FBD-8775-0ACC-126F23786B7B}"/>
                  </a:ext>
                </a:extLst>
              </p:cNvPr>
              <p:cNvSpPr txBox="1"/>
              <p:nvPr/>
            </p:nvSpPr>
            <p:spPr>
              <a:xfrm>
                <a:off x="1129878" y="3381163"/>
                <a:ext cx="8166522" cy="723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33" dirty="0">
                    <a:solidFill>
                      <a:srgbClr val="000000"/>
                    </a:solidFill>
                    <a:latin typeface="210 디딤고딕"/>
                    <a:ea typeface="210 디딤고딕"/>
                    <a:cs typeface="210 디딤고딕"/>
                    <a:sym typeface="210 디딤고딕"/>
                  </a:rPr>
                  <a:t>• </a:t>
                </a:r>
                <a:r>
                  <a:rPr lang="en-US" altLang="ko-KR" sz="1333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Accuracy : 0.71</a:t>
                </a:r>
                <a:endParaRPr lang="ko-KR" altLang="en-US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endPara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6E4CF2-EF9D-D474-E3EB-E0A6491E2409}"/>
                  </a:ext>
                </a:extLst>
              </p:cNvPr>
              <p:cNvSpPr txBox="1"/>
              <p:nvPr/>
            </p:nvSpPr>
            <p:spPr>
              <a:xfrm>
                <a:off x="1295666" y="3849745"/>
                <a:ext cx="7288443" cy="723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전체 샘플 중에서 올바르게 예측한 비율→ </a:t>
                </a:r>
                <a:r>
                  <a:rPr lang="en-US" altLang="ko-KR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71%</a:t>
                </a:r>
                <a:r>
                  <a:rPr lang="ko-KR" altLang="en-US" sz="1333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정확도</a:t>
                </a:r>
                <a:endParaRPr lang="ko-KR" altLang="en-US" sz="1333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endPara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B50188-6890-2E21-5876-EFD51FFB80D4}"/>
              </a:ext>
            </a:extLst>
          </p:cNvPr>
          <p:cNvGrpSpPr/>
          <p:nvPr/>
        </p:nvGrpSpPr>
        <p:grpSpPr>
          <a:xfrm>
            <a:off x="697999" y="3581400"/>
            <a:ext cx="5444348" cy="1403428"/>
            <a:chOff x="1129878" y="2526210"/>
            <a:chExt cx="8166522" cy="2105142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E44DB430-EFFA-4CA6-C9A2-57B29036393B}"/>
                </a:ext>
              </a:extLst>
            </p:cNvPr>
            <p:cNvSpPr txBox="1"/>
            <p:nvPr/>
          </p:nvSpPr>
          <p:spPr>
            <a:xfrm>
              <a:off x="1129878" y="2526210"/>
              <a:ext cx="5237465" cy="6547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76"/>
                </a:lnSpc>
              </a:pPr>
              <a:r>
                <a:rPr lang="ko-KR" altLang="en-US" sz="2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종합 해석</a:t>
              </a:r>
              <a:endParaRPr 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B81E26-6F7F-DB63-C027-178AE2DD0674}"/>
                </a:ext>
              </a:extLst>
            </p:cNvPr>
            <p:cNvSpPr txBox="1"/>
            <p:nvPr/>
          </p:nvSpPr>
          <p:spPr>
            <a:xfrm>
              <a:off x="1129878" y="3381164"/>
              <a:ext cx="8166522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‘Good’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에 대해서는 잘 분류하는 반면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,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 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89FB0F-A73D-FDEA-DDB3-37E418CFABAD}"/>
                </a:ext>
              </a:extLst>
            </p:cNvPr>
            <p:cNvSpPr txBox="1"/>
            <p:nvPr/>
          </p:nvSpPr>
          <p:spPr>
            <a:xfrm>
              <a:off x="1129878" y="4031187"/>
              <a:ext cx="8166522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‘Bad’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210 디딤고딕"/>
                  <a:sym typeface="210 디딤고딕"/>
                </a:rPr>
                <a:t>에 대해서는 정밀도는 높지만 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재현율이 낮다</a:t>
              </a: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210 디딤고딕"/>
                  <a:sym typeface="210 디딤고딕"/>
                </a:rPr>
                <a:t>.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58A0789-9DCC-0A4F-28EF-0A2D3821C72A}"/>
              </a:ext>
            </a:extLst>
          </p:cNvPr>
          <p:cNvSpPr txBox="1"/>
          <p:nvPr/>
        </p:nvSpPr>
        <p:spPr>
          <a:xfrm>
            <a:off x="711665" y="5453363"/>
            <a:ext cx="584153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C6C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210 디딤고딕"/>
                <a:sym typeface="210 디딤고딕"/>
              </a:rPr>
              <a:t>전체 정확도는 </a:t>
            </a:r>
            <a:r>
              <a:rPr lang="en-US" altLang="ko-KR" sz="2000" dirty="0">
                <a:solidFill>
                  <a:srgbClr val="2C6C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210 디딤고딕"/>
                <a:sym typeface="210 디딤고딕"/>
              </a:rPr>
              <a:t>71%</a:t>
            </a:r>
            <a:r>
              <a:rPr lang="ko-KR" altLang="en-US" sz="1333" dirty="0">
                <a:solidFill>
                  <a:srgbClr val="2C6C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210 디딤고딕"/>
                <a:sym typeface="210 디딤고딕"/>
              </a:rPr>
              <a:t> </a:t>
            </a:r>
            <a:r>
              <a:rPr lang="ko-KR" altLang="en-US" sz="1333" dirty="0">
                <a:latin typeface="나눔스퀘어" panose="020B0600000101010101" pitchFamily="50" charset="-127"/>
                <a:ea typeface="나눔스퀘어" panose="020B0600000101010101" pitchFamily="50" charset="-127"/>
                <a:cs typeface="210 디딤고딕"/>
                <a:sym typeface="210 디딤고딕"/>
              </a:rPr>
              <a:t>이지만</a:t>
            </a:r>
            <a:r>
              <a:rPr lang="en-US" altLang="ko-KR" sz="1333" dirty="0">
                <a:latin typeface="나눔스퀘어" panose="020B0600000101010101" pitchFamily="50" charset="-127"/>
                <a:ea typeface="나눔스퀘어" panose="020B0600000101010101" pitchFamily="50" charset="-127"/>
                <a:cs typeface="210 디딤고딕"/>
                <a:sym typeface="210 디딤고딕"/>
              </a:rPr>
              <a:t>, </a:t>
            </a:r>
          </a:p>
          <a:p>
            <a:r>
              <a:rPr lang="ko-KR" altLang="en-US" sz="1333" dirty="0">
                <a:latin typeface="나눔스퀘어" panose="020B0600000101010101" pitchFamily="50" charset="-127"/>
                <a:ea typeface="나눔스퀘어" panose="020B0600000101010101" pitchFamily="50" charset="-127"/>
                <a:cs typeface="210 디딤고딕"/>
                <a:sym typeface="210 디딤고딕"/>
              </a:rPr>
              <a:t>데이터의 클래스 불균형</a:t>
            </a:r>
            <a:r>
              <a:rPr lang="en-US" altLang="ko-KR" sz="1333" dirty="0">
                <a:latin typeface="나눔스퀘어" panose="020B0600000101010101" pitchFamily="50" charset="-127"/>
                <a:ea typeface="나눔스퀘어" panose="020B0600000101010101" pitchFamily="50" charset="-127"/>
                <a:cs typeface="210 디딤고딕"/>
                <a:sym typeface="210 디딤고딕"/>
              </a:rPr>
              <a:t>(</a:t>
            </a:r>
            <a:r>
              <a:rPr lang="ko-KR" altLang="en-US" sz="1333" dirty="0">
                <a:latin typeface="나눔스퀘어" panose="020B0600000101010101" pitchFamily="50" charset="-127"/>
                <a:ea typeface="나눔스퀘어" panose="020B0600000101010101" pitchFamily="50" charset="-127"/>
                <a:cs typeface="210 디딤고딕"/>
                <a:sym typeface="210 디딤고딕"/>
              </a:rPr>
              <a:t>좋음이 많고 나쁨이 적음</a:t>
            </a:r>
            <a:r>
              <a:rPr lang="en-US" altLang="ko-KR" sz="1333" dirty="0">
                <a:latin typeface="나눔스퀘어" panose="020B0600000101010101" pitchFamily="50" charset="-127"/>
                <a:ea typeface="나눔스퀘어" panose="020B0600000101010101" pitchFamily="50" charset="-127"/>
                <a:cs typeface="210 디딤고딕"/>
                <a:sym typeface="210 디딤고딕"/>
              </a:rPr>
              <a:t>)</a:t>
            </a:r>
            <a:r>
              <a:rPr lang="ko-KR" altLang="en-US" sz="1333" dirty="0">
                <a:latin typeface="나눔스퀘어" panose="020B0600000101010101" pitchFamily="50" charset="-127"/>
                <a:ea typeface="나눔스퀘어" panose="020B0600000101010101" pitchFamily="50" charset="-127"/>
                <a:cs typeface="210 디딤고딕"/>
                <a:sym typeface="210 디딤고딕"/>
              </a:rPr>
              <a:t> 때문에</a:t>
            </a:r>
            <a:endParaRPr lang="en-US" altLang="ko-KR" sz="1333" dirty="0">
              <a:latin typeface="나눔스퀘어" panose="020B0600000101010101" pitchFamily="50" charset="-127"/>
              <a:ea typeface="나눔스퀘어" panose="020B0600000101010101" pitchFamily="50" charset="-127"/>
              <a:cs typeface="210 디딤고딕"/>
              <a:sym typeface="210 디딤고딕"/>
            </a:endParaRPr>
          </a:p>
          <a:p>
            <a:r>
              <a:rPr lang="ko-KR" altLang="en-US" sz="2000" dirty="0">
                <a:solidFill>
                  <a:srgbClr val="2C6C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210 디딤고딕"/>
                <a:sym typeface="210 디딤고딕"/>
              </a:rPr>
              <a:t>정확도만 보고 평가하기에는 어렵다</a:t>
            </a:r>
            <a:r>
              <a:rPr lang="en-US" altLang="ko-KR" sz="2000" dirty="0">
                <a:solidFill>
                  <a:srgbClr val="2C6C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210 디딤고딕"/>
                <a:sym typeface="210 디딤고딕"/>
              </a:rPr>
              <a:t>.</a:t>
            </a:r>
            <a:endParaRPr lang="ko-KR" altLang="en-US" sz="2000" dirty="0">
              <a:solidFill>
                <a:srgbClr val="2C6C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24D0BB3-6D56-3934-74D8-DFA7AC38FD5C}"/>
              </a:ext>
            </a:extLst>
          </p:cNvPr>
          <p:cNvGrpSpPr/>
          <p:nvPr/>
        </p:nvGrpSpPr>
        <p:grpSpPr>
          <a:xfrm>
            <a:off x="7001683" y="907754"/>
            <a:ext cx="4885517" cy="5740399"/>
            <a:chOff x="10515600" y="1485900"/>
            <a:chExt cx="7328276" cy="86105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6" name="그림 15" descr="텍스트, 스크린샷, 도표, 번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A546C2F-C8BD-5CA7-629C-ABC15A78B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" r="22558" b="73743"/>
            <a:stretch/>
          </p:blipFill>
          <p:spPr>
            <a:xfrm>
              <a:off x="10527558" y="7385071"/>
              <a:ext cx="7316318" cy="2711428"/>
            </a:xfrm>
            <a:prstGeom prst="rect">
              <a:avLst/>
            </a:prstGeom>
          </p:spPr>
        </p:pic>
        <p:pic>
          <p:nvPicPr>
            <p:cNvPr id="17" name="그림 16" descr="텍스트, 스크린샷, 도표, 번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D53B72B-1490-0BC8-3BB9-F0240810D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23" r="262"/>
            <a:stretch/>
          </p:blipFill>
          <p:spPr>
            <a:xfrm>
              <a:off x="10515600" y="1485900"/>
              <a:ext cx="7328276" cy="5899171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7E40F25-42C5-4CC0-CD27-3189B6B48C06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31" name="Group 2">
              <a:extLst>
                <a:ext uri="{FF2B5EF4-FFF2-40B4-BE49-F238E27FC236}">
                  <a16:creationId xmlns:a16="http://schemas.microsoft.com/office/drawing/2014/main" id="{3323427E-9CD7-3BD3-98EE-A5BA4FC41BA7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42" name="Freeform 3">
                <a:extLst>
                  <a:ext uri="{FF2B5EF4-FFF2-40B4-BE49-F238E27FC236}">
                    <a16:creationId xmlns:a16="http://schemas.microsoft.com/office/drawing/2014/main" id="{C1337F62-0F23-82A0-9EE7-F62E572AB8BF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43" name="TextBox 4">
                <a:extLst>
                  <a:ext uri="{FF2B5EF4-FFF2-40B4-BE49-F238E27FC236}">
                    <a16:creationId xmlns:a16="http://schemas.microsoft.com/office/drawing/2014/main" id="{DF80C187-F5D6-DE25-A8E4-4371AF068A3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32" name="AutoShape 8">
              <a:extLst>
                <a:ext uri="{FF2B5EF4-FFF2-40B4-BE49-F238E27FC236}">
                  <a16:creationId xmlns:a16="http://schemas.microsoft.com/office/drawing/2014/main" id="{A3FDB8A3-97D3-5662-CDA7-C39F02A519C0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99E549-EB5F-369E-EFA6-DB952D5EDBCF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정확도 개선 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머신러닝</a:t>
              </a:r>
              <a:endPara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F0BDEFC-CB65-690E-F631-F200B6FFADD5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35" name="TextBox 8">
                <a:extLst>
                  <a:ext uri="{FF2B5EF4-FFF2-40B4-BE49-F238E27FC236}">
                    <a16:creationId xmlns:a16="http://schemas.microsoft.com/office/drawing/2014/main" id="{7E4B3D30-3062-5A1E-A0BC-F93E3E8A616D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Case 5) SVM (Support Vector Machine) 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모델</a:t>
                </a:r>
                <a:endParaRPr lang="en-US" sz="1333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41" name="Freeform 2">
                <a:extLst>
                  <a:ext uri="{FF2B5EF4-FFF2-40B4-BE49-F238E27FC236}">
                    <a16:creationId xmlns:a16="http://schemas.microsoft.com/office/drawing/2014/main" id="{886C876E-18B6-8C12-613A-0147FB7D1D5E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173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62A10-2085-BAA5-2FF8-F0CFC319B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B26BE5D-89F9-68B6-5040-797BE63EA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0" y="736600"/>
            <a:ext cx="5760254" cy="53347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D74F17-5570-269C-711A-7EF145C8AAD7}"/>
              </a:ext>
            </a:extLst>
          </p:cNvPr>
          <p:cNvSpPr txBox="1"/>
          <p:nvPr/>
        </p:nvSpPr>
        <p:spPr>
          <a:xfrm>
            <a:off x="328991" y="6249313"/>
            <a:ext cx="4740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90510" indent="-19051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 시중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대은행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가계대출 신용점수별 금리현황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(2024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기준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90510" indent="-19051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대출금리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기준금리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가산금리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가감조정금리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D38BE2-141C-1DCC-1A7F-3963697AB7B3}"/>
              </a:ext>
            </a:extLst>
          </p:cNvPr>
          <p:cNvSpPr txBox="1"/>
          <p:nvPr/>
        </p:nvSpPr>
        <p:spPr>
          <a:xfrm>
            <a:off x="6296400" y="4857525"/>
            <a:ext cx="5760254" cy="146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6C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돈을 돌려받지 못할 위험을 예측하기 위한 지표로 작용되는 신용점수</a:t>
            </a:r>
            <a:endParaRPr lang="en-US" altLang="ko-KR" sz="1600" dirty="0">
              <a:solidFill>
                <a:srgbClr val="2C6C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신용점수가 높은 고객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3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갚을 가능성이 높은 안정적인 </a:t>
            </a:r>
            <a:r>
              <a:rPr lang="ko-KR" altLang="en-US" sz="1333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수익원</a:t>
            </a:r>
            <a:endParaRPr lang="en-US" altLang="ko-KR" sz="1333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신용점수가 낮은 고객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3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채무 불이행 위험이 높아</a:t>
            </a:r>
            <a:r>
              <a:rPr lang="en-US" altLang="ko-KR" sz="13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3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보상하기 위해</a:t>
            </a:r>
            <a:r>
              <a:rPr lang="en-US" altLang="ko-KR" sz="13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3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높은 금리를 부과하거나 대출을 거절함으로써 손실을 최소화하고 수익을 도모</a:t>
            </a:r>
            <a:endParaRPr lang="en-US" altLang="ko-KR" sz="1333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3D83DD-1FB2-5FF8-F7DA-10CD7188CB4A}"/>
              </a:ext>
            </a:extLst>
          </p:cNvPr>
          <p:cNvSpPr txBox="1"/>
          <p:nvPr/>
        </p:nvSpPr>
        <p:spPr>
          <a:xfrm>
            <a:off x="5070769" y="5765801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 </a:t>
            </a:r>
            <a:r>
              <a:rPr lang="en-US" altLang="ko-KR" sz="1000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은행연합회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9F72415-57C1-927A-3B7E-D403DE48065A}"/>
              </a:ext>
            </a:extLst>
          </p:cNvPr>
          <p:cNvGrpSpPr/>
          <p:nvPr/>
        </p:nvGrpSpPr>
        <p:grpSpPr>
          <a:xfrm>
            <a:off x="7721600" y="751719"/>
            <a:ext cx="3435829" cy="2807092"/>
            <a:chOff x="9886872" y="1104900"/>
            <a:chExt cx="5153744" cy="4210638"/>
          </a:xfrm>
        </p:grpSpPr>
        <p:pic>
          <p:nvPicPr>
            <p:cNvPr id="25" name="그림 24" descr="텍스트, 번호, 평행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A2161AA-C97E-BF36-55E5-60A64C734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6872" y="1104900"/>
              <a:ext cx="5153744" cy="4210638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AC539B6-6AC6-2EEA-586C-4CBAD7E333BF}"/>
                </a:ext>
              </a:extLst>
            </p:cNvPr>
            <p:cNvSpPr/>
            <p:nvPr/>
          </p:nvSpPr>
          <p:spPr>
            <a:xfrm flipV="1">
              <a:off x="13516241" y="2995226"/>
              <a:ext cx="1506232" cy="228600"/>
            </a:xfrm>
            <a:prstGeom prst="roundRect">
              <a:avLst/>
            </a:prstGeom>
            <a:solidFill>
              <a:srgbClr val="2C6CD9">
                <a:alpha val="20000"/>
              </a:srgbClr>
            </a:solidFill>
            <a:ln w="12700">
              <a:solidFill>
                <a:srgbClr val="2C6CD9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1C52E06-EFF1-FA60-701C-C4A5353C5252}"/>
              </a:ext>
            </a:extLst>
          </p:cNvPr>
          <p:cNvCxnSpPr>
            <a:cxnSpLocks/>
          </p:cNvCxnSpPr>
          <p:nvPr/>
        </p:nvCxnSpPr>
        <p:spPr>
          <a:xfrm flipV="1">
            <a:off x="6133974" y="2108201"/>
            <a:ext cx="1587626" cy="9071"/>
          </a:xfrm>
          <a:prstGeom prst="straightConnector1">
            <a:avLst/>
          </a:prstGeom>
          <a:ln w="25400" cap="flat" cmpd="sng">
            <a:solidFill>
              <a:srgbClr val="2C6CD9"/>
            </a:solidFill>
            <a:prstDash val="dash"/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0BA1A9C-7553-4081-7122-405DE636B7D8}"/>
              </a:ext>
            </a:extLst>
          </p:cNvPr>
          <p:cNvSpPr txBox="1"/>
          <p:nvPr/>
        </p:nvSpPr>
        <p:spPr>
          <a:xfrm>
            <a:off x="7735856" y="3621720"/>
            <a:ext cx="2957861" cy="205121"/>
          </a:xfrm>
          <a:prstGeom prst="rect">
            <a:avLst/>
          </a:prstGeom>
          <a:solidFill>
            <a:srgbClr val="2C6CD9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7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ko-KR" altLang="en-US" sz="7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신용점수에 따라</a:t>
            </a:r>
            <a:r>
              <a:rPr lang="en-US" altLang="ko-KR" sz="7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적게는 </a:t>
            </a:r>
            <a:r>
              <a:rPr lang="en-US" altLang="ko-KR" sz="7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2.07% </a:t>
            </a:r>
            <a:r>
              <a:rPr lang="ko-KR" altLang="en-US" sz="7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많게는 </a:t>
            </a:r>
            <a:r>
              <a:rPr lang="en-US" altLang="ko-KR" sz="7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4% </a:t>
            </a:r>
            <a:r>
              <a:rPr lang="ko-KR" altLang="en-US" sz="7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금리를 차등 책정</a:t>
            </a:r>
            <a:endParaRPr lang="en-US" altLang="ko-KR" sz="733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A82582-9D5C-3548-CB69-E2BF79687893}"/>
              </a:ext>
            </a:extLst>
          </p:cNvPr>
          <p:cNvSpPr txBox="1"/>
          <p:nvPr/>
        </p:nvSpPr>
        <p:spPr>
          <a:xfrm>
            <a:off x="7712043" y="3864172"/>
            <a:ext cx="3664786" cy="687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신용점수 높을수록 </a:t>
            </a:r>
            <a:r>
              <a:rPr lang="ko-KR" altLang="en-US" sz="133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기준금리와 가산금리 낮아지고</a:t>
            </a:r>
            <a:r>
              <a:rPr lang="en-US" altLang="ko-KR" sz="133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ko-KR" altLang="en-US" sz="133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가감조정금리에서 더 많은 우대를 받아</a:t>
            </a:r>
            <a:r>
              <a:rPr lang="en-US" altLang="ko-KR" sz="133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33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금리 감소</a:t>
            </a:r>
            <a:endParaRPr lang="en-US" altLang="ko-KR" sz="1333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D8CBC3B-6985-37AA-1A85-BE6A06CDEC67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560AE7-5659-E984-BC1A-87F7821D35FF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9" name="Freeform 3">
                <a:extLst>
                  <a:ext uri="{FF2B5EF4-FFF2-40B4-BE49-F238E27FC236}">
                    <a16:creationId xmlns:a16="http://schemas.microsoft.com/office/drawing/2014/main" id="{F722A2CB-F0E1-F4CA-C169-71F56FCECE74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B66897C2-1852-932B-EDC6-ACDE1FB8CA5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4" name="AutoShape 8">
              <a:extLst>
                <a:ext uri="{FF2B5EF4-FFF2-40B4-BE49-F238E27FC236}">
                  <a16:creationId xmlns:a16="http://schemas.microsoft.com/office/drawing/2014/main" id="{4898FB4E-AAF0-2B73-0E6A-07630BAF5566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C4B2F0-A282-F4CF-B70C-B492663529F7}"/>
                </a:ext>
              </a:extLst>
            </p:cNvPr>
            <p:cNvSpPr txBox="1"/>
            <p:nvPr/>
          </p:nvSpPr>
          <p:spPr>
            <a:xfrm>
              <a:off x="305052" y="227270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대출 가이드라인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7283DA2-63ED-89DC-7CEC-4E04D93A70E6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A3A8DAE9-C21A-7A86-BA06-98CA7783CC22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신용점수가 은행에서 가지는 의미는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?</a:t>
                </a:r>
                <a:endParaRPr lang="en-US" sz="1333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8" name="Freeform 2">
                <a:extLst>
                  <a:ext uri="{FF2B5EF4-FFF2-40B4-BE49-F238E27FC236}">
                    <a16:creationId xmlns:a16="http://schemas.microsoft.com/office/drawing/2014/main" id="{1D5CEAC9-136F-630D-9FB5-1990EDBEA8BE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03130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B19CE-2F4D-28A7-A134-1D454AA47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78D8EF68-27A8-C28A-4567-0BBAB730C50A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B5B6339E-7D25-8240-ECE6-F7A36335CC11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41" name="Freeform 3">
                <a:extLst>
                  <a:ext uri="{FF2B5EF4-FFF2-40B4-BE49-F238E27FC236}">
                    <a16:creationId xmlns:a16="http://schemas.microsoft.com/office/drawing/2014/main" id="{5E9CD658-0847-46A2-3C97-ACF4831EBD69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42" name="TextBox 4">
                <a:extLst>
                  <a:ext uri="{FF2B5EF4-FFF2-40B4-BE49-F238E27FC236}">
                    <a16:creationId xmlns:a16="http://schemas.microsoft.com/office/drawing/2014/main" id="{64F0AA8B-8317-2D6F-1DB8-522D3E95BBE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31" name="AutoShape 8">
              <a:extLst>
                <a:ext uri="{FF2B5EF4-FFF2-40B4-BE49-F238E27FC236}">
                  <a16:creationId xmlns:a16="http://schemas.microsoft.com/office/drawing/2014/main" id="{05716E31-A93D-7E9B-C153-4ADD9F3CB66B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DFA59C-FABD-24FE-9C26-039DF362F2F2}"/>
                </a:ext>
              </a:extLst>
            </p:cNvPr>
            <p:cNvSpPr txBox="1"/>
            <p:nvPr/>
          </p:nvSpPr>
          <p:spPr>
            <a:xfrm>
              <a:off x="146353" y="227270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정확도 개선 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머신러닝</a:t>
              </a:r>
              <a:endPara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136627D-1B33-45EA-429C-90A0EBEF1E25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7C31AE62-6720-9BE6-DFFE-F991242E78C5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333" b="1" dirty="0" err="1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머신러닝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 기법들 결과 분석 비교</a:t>
                </a:r>
                <a:endParaRPr lang="en-US" sz="1333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35" name="Freeform 2">
                <a:extLst>
                  <a:ext uri="{FF2B5EF4-FFF2-40B4-BE49-F238E27FC236}">
                    <a16:creationId xmlns:a16="http://schemas.microsoft.com/office/drawing/2014/main" id="{C8CF3688-45C7-73DF-323E-FE409C26C62B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EFA1FF0-62B9-E8E4-E824-E7591F9E743A}"/>
              </a:ext>
            </a:extLst>
          </p:cNvPr>
          <p:cNvSpPr txBox="1"/>
          <p:nvPr/>
        </p:nvSpPr>
        <p:spPr>
          <a:xfrm>
            <a:off x="1230923" y="1133174"/>
            <a:ext cx="9599625" cy="4950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본 프로젝트의 목표는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Risk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가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0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인 데이터들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채무 불이행 가능성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을 선별해 은행의 대출 리스크를 줄이는 것이기 때문에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앞서 분석한 </a:t>
            </a:r>
            <a:r>
              <a:rPr lang="ko-KR" altLang="en-US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머신러닝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기법들 중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Risk = 0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인 데이터의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f1-score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가 높은 기법을 선택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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XGBoost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의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0.4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XGBoost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와 조에서 만든 모델을 비교했을 시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 모델 전체 정확도는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0.66</a:t>
            </a:r>
            <a:r>
              <a:rPr lang="ko-KR" altLang="en-US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으로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 동일했으나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Risk =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0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인 데이터의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f1-score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은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XGBoost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: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0.4)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와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본 모델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: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0.43)</a:t>
            </a:r>
            <a:r>
              <a:rPr lang="ko-KR" altLang="en-US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으로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 조에서 생성한 모델이 본 프로젝트의 목표 하에서는 더 좋은 모델임을 확인할 수 있었음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Wingdings" pitchFamily="2" charset="2"/>
              </a:rPr>
              <a:t>.</a:t>
            </a:r>
            <a:endParaRPr lang="en-US" altLang="ko-KR" sz="16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정확도와는 별개로 모델들이 전반적으로 신용 위험도가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Good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인 데이터들은 잘 분류하지만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Bad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인 데이터들을 분류하는 성능은 상대적으로 낮은 것으로 분석 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(0.3~0.4)</a:t>
            </a:r>
          </a:p>
          <a:p>
            <a:pPr lvl="1">
              <a:lnSpc>
                <a:spcPct val="20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→ 데이터 자체의 </a:t>
            </a:r>
            <a:r>
              <a:rPr lang="en-US" altLang="ko-KR" sz="16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depth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문제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분석 칼럼 수의 제한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),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데이터 </a:t>
            </a:r>
            <a:r>
              <a:rPr lang="ko-KR" altLang="en-US" sz="1600" b="1" dirty="0">
                <a:solidFill>
                  <a:srgbClr val="000000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  <a:cs typeface="210 디딤고딕"/>
                <a:sym typeface="210 디딤고딕"/>
              </a:rPr>
              <a:t>불균형의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문제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good:bad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= 7:3) 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등의 영향이 있으므로</a:t>
            </a:r>
            <a:r>
              <a:rPr lang="en-US" altLang="ko-KR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가이드라인 작성 시 다른 요소들을 추가적으로 고려해야 함</a:t>
            </a:r>
            <a:endParaRPr lang="en-US" altLang="ko-KR" sz="16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</p:txBody>
      </p:sp>
    </p:spTree>
    <p:extLst>
      <p:ext uri="{BB962C8B-B14F-4D97-AF65-F5344CB8AC3E}">
        <p14:creationId xmlns:p14="http://schemas.microsoft.com/office/powerpoint/2010/main" val="9810124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06F51-60AE-BA9D-7FAD-2ACD4BACD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2">
            <a:extLst>
              <a:ext uri="{FF2B5EF4-FFF2-40B4-BE49-F238E27FC236}">
                <a16:creationId xmlns:a16="http://schemas.microsoft.com/office/drawing/2014/main" id="{652D32F4-E8EE-AC96-C9CD-7FE4264DD7D3}"/>
              </a:ext>
            </a:extLst>
          </p:cNvPr>
          <p:cNvGrpSpPr/>
          <p:nvPr/>
        </p:nvGrpSpPr>
        <p:grpSpPr>
          <a:xfrm>
            <a:off x="67309" y="108784"/>
            <a:ext cx="1659891" cy="424617"/>
            <a:chOff x="0" y="0"/>
            <a:chExt cx="759791" cy="194362"/>
          </a:xfrm>
        </p:grpSpPr>
        <p:sp>
          <p:nvSpPr>
            <p:cNvPr id="18" name="Freeform 3">
              <a:extLst>
                <a:ext uri="{FF2B5EF4-FFF2-40B4-BE49-F238E27FC236}">
                  <a16:creationId xmlns:a16="http://schemas.microsoft.com/office/drawing/2014/main" id="{5E2F2CB3-E9B9-9556-8D9F-4842BD31D243}"/>
                </a:ext>
              </a:extLst>
            </p:cNvPr>
            <p:cNvSpPr/>
            <p:nvPr/>
          </p:nvSpPr>
          <p:spPr>
            <a:xfrm>
              <a:off x="0" y="0"/>
              <a:ext cx="759791" cy="194362"/>
            </a:xfrm>
            <a:custGeom>
              <a:avLst/>
              <a:gdLst/>
              <a:ahLst/>
              <a:cxnLst/>
              <a:rect l="l" t="t" r="r" b="b"/>
              <a:pathLst>
                <a:path w="759791" h="194362">
                  <a:moveTo>
                    <a:pt x="97181" y="0"/>
                  </a:moveTo>
                  <a:lnTo>
                    <a:pt x="662610" y="0"/>
                  </a:lnTo>
                  <a:cubicBezTo>
                    <a:pt x="716282" y="0"/>
                    <a:pt x="759791" y="43509"/>
                    <a:pt x="759791" y="97181"/>
                  </a:cubicBezTo>
                  <a:lnTo>
                    <a:pt x="759791" y="97181"/>
                  </a:lnTo>
                  <a:cubicBezTo>
                    <a:pt x="759791" y="122955"/>
                    <a:pt x="749552" y="147673"/>
                    <a:pt x="731327" y="165898"/>
                  </a:cubicBezTo>
                  <a:cubicBezTo>
                    <a:pt x="713102" y="184123"/>
                    <a:pt x="688384" y="194362"/>
                    <a:pt x="662610" y="194362"/>
                  </a:cubicBezTo>
                  <a:lnTo>
                    <a:pt x="97181" y="194362"/>
                  </a:lnTo>
                  <a:cubicBezTo>
                    <a:pt x="71407" y="194362"/>
                    <a:pt x="46689" y="184123"/>
                    <a:pt x="28464" y="165898"/>
                  </a:cubicBezTo>
                  <a:cubicBezTo>
                    <a:pt x="10239" y="147673"/>
                    <a:pt x="0" y="122955"/>
                    <a:pt x="0" y="97181"/>
                  </a:cubicBezTo>
                  <a:lnTo>
                    <a:pt x="0" y="97181"/>
                  </a:lnTo>
                  <a:cubicBezTo>
                    <a:pt x="0" y="71407"/>
                    <a:pt x="10239" y="46689"/>
                    <a:pt x="28464" y="28464"/>
                  </a:cubicBezTo>
                  <a:cubicBezTo>
                    <a:pt x="46689" y="10239"/>
                    <a:pt x="71407" y="0"/>
                    <a:pt x="9718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ko-KR" altLang="en-US" sz="800" dirty="0"/>
            </a:p>
          </p:txBody>
        </p:sp>
        <p:sp>
          <p:nvSpPr>
            <p:cNvPr id="22" name="TextBox 4">
              <a:extLst>
                <a:ext uri="{FF2B5EF4-FFF2-40B4-BE49-F238E27FC236}">
                  <a16:creationId xmlns:a16="http://schemas.microsoft.com/office/drawing/2014/main" id="{5F809F33-EF9E-A05D-E36D-CD3D29115496}"/>
                </a:ext>
              </a:extLst>
            </p:cNvPr>
            <p:cNvSpPr txBox="1"/>
            <p:nvPr/>
          </p:nvSpPr>
          <p:spPr>
            <a:xfrm>
              <a:off x="0" y="-38100"/>
              <a:ext cx="759791" cy="232462"/>
            </a:xfrm>
            <a:prstGeom prst="rect">
              <a:avLst/>
            </a:prstGeom>
          </p:spPr>
          <p:txBody>
            <a:bodyPr lIns="22578" tIns="22578" rIns="22578" bIns="22578" rtlCol="0" anchor="ctr"/>
            <a:lstStyle/>
            <a:p>
              <a:pPr algn="ctr">
                <a:lnSpc>
                  <a:spcPts val="1369"/>
                </a:lnSpc>
              </a:pPr>
              <a:endParaRPr sz="800"/>
            </a:p>
          </p:txBody>
        </p:sp>
      </p:grpSp>
      <p:sp>
        <p:nvSpPr>
          <p:cNvPr id="24" name="AutoShape 8">
            <a:extLst>
              <a:ext uri="{FF2B5EF4-FFF2-40B4-BE49-F238E27FC236}">
                <a16:creationId xmlns:a16="http://schemas.microsoft.com/office/drawing/2014/main" id="{E06CA133-5C76-0BF5-06A1-7C47EB495F61}"/>
              </a:ext>
            </a:extLst>
          </p:cNvPr>
          <p:cNvSpPr/>
          <p:nvPr/>
        </p:nvSpPr>
        <p:spPr>
          <a:xfrm flipV="1">
            <a:off x="1270000" y="490041"/>
            <a:ext cx="10922000" cy="18219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8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E26E22-A154-952B-112B-691F94A39AD1}"/>
              </a:ext>
            </a:extLst>
          </p:cNvPr>
          <p:cNvSpPr txBox="1"/>
          <p:nvPr/>
        </p:nvSpPr>
        <p:spPr>
          <a:xfrm>
            <a:off x="152400" y="177928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및 모델링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729FC98-7C9B-ACDA-7BBE-878C29817334}"/>
              </a:ext>
            </a:extLst>
          </p:cNvPr>
          <p:cNvGrpSpPr/>
          <p:nvPr/>
        </p:nvGrpSpPr>
        <p:grpSpPr>
          <a:xfrm>
            <a:off x="1805458" y="133129"/>
            <a:ext cx="3376142" cy="287771"/>
            <a:chOff x="1220653" y="2048091"/>
            <a:chExt cx="7516612" cy="647483"/>
          </a:xfrm>
        </p:grpSpPr>
        <p:sp>
          <p:nvSpPr>
            <p:cNvPr id="3" name="TextBox 8">
              <a:extLst>
                <a:ext uri="{FF2B5EF4-FFF2-40B4-BE49-F238E27FC236}">
                  <a16:creationId xmlns:a16="http://schemas.microsoft.com/office/drawing/2014/main" id="{2B149492-3AE3-4684-8214-38842CCB3A47}"/>
                </a:ext>
              </a:extLst>
            </p:cNvPr>
            <p:cNvSpPr txBox="1"/>
            <p:nvPr/>
          </p:nvSpPr>
          <p:spPr>
            <a:xfrm>
              <a:off x="1829566" y="2048091"/>
              <a:ext cx="6907699" cy="6474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17"/>
                </a:lnSpc>
              </a:pPr>
              <a:r>
                <a:rPr lang="ko-KR" altLang="en-US" sz="1333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rPr>
                <a:t>시행착오</a:t>
              </a:r>
              <a:endParaRPr lang="en-US" sz="1333" b="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RoxboroughCF Bold"/>
                <a:sym typeface="RoxboroughCF Bold"/>
              </a:endParaRPr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D6DAA415-92F1-602E-0295-4F3CB44542A7}"/>
                </a:ext>
              </a:extLst>
            </p:cNvPr>
            <p:cNvSpPr/>
            <p:nvPr/>
          </p:nvSpPr>
          <p:spPr>
            <a:xfrm>
              <a:off x="1220653" y="2355468"/>
              <a:ext cx="456336" cy="241858"/>
            </a:xfrm>
            <a:custGeom>
              <a:avLst/>
              <a:gdLst/>
              <a:ahLst/>
              <a:cxnLst/>
              <a:rect l="l" t="t" r="r" b="b"/>
              <a:pathLst>
                <a:path w="456336" h="241858">
                  <a:moveTo>
                    <a:pt x="0" y="0"/>
                  </a:moveTo>
                  <a:lnTo>
                    <a:pt x="456336" y="0"/>
                  </a:lnTo>
                  <a:lnTo>
                    <a:pt x="456336" y="241858"/>
                  </a:lnTo>
                  <a:lnTo>
                    <a:pt x="0" y="2418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sz="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3E0581-8016-50A0-CCFA-F83CC744E517}"/>
              </a:ext>
            </a:extLst>
          </p:cNvPr>
          <p:cNvSpPr txBox="1"/>
          <p:nvPr/>
        </p:nvSpPr>
        <p:spPr>
          <a:xfrm>
            <a:off x="406400" y="972755"/>
            <a:ext cx="11328400" cy="306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C6CD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고객의 대출 심사를 가정한다면</a:t>
            </a:r>
            <a:r>
              <a:rPr lang="en-US" altLang="ko-KR" sz="2000" dirty="0">
                <a:solidFill>
                  <a:srgbClr val="2C6CD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3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모델이 신용점수</a:t>
            </a:r>
            <a:r>
              <a:rPr lang="en-US" altLang="ko-KR" sz="13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(Score)</a:t>
            </a:r>
            <a:r>
              <a:rPr lang="ko-KR" altLang="en-US" sz="13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신용등급에 따라 대출 승인</a:t>
            </a:r>
            <a:r>
              <a:rPr lang="en-US" altLang="ko-KR" sz="13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3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거절을 어떻게 예측할까</a:t>
            </a:r>
            <a:r>
              <a:rPr lang="en-US" altLang="ko-KR" sz="13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endParaRPr lang="en-US" altLang="ko-KR" sz="1333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333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고객의 대출 심사를 예측하는 모델의 성능을 살펴보기 위해 두 가지 모델을 선정하여 테스트</a:t>
            </a:r>
            <a:endParaRPr lang="en-US" altLang="ko-KR" sz="1333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333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59AB0CE-3FC9-60E2-34CA-2538B364573C}"/>
              </a:ext>
            </a:extLst>
          </p:cNvPr>
          <p:cNvGrpSpPr/>
          <p:nvPr/>
        </p:nvGrpSpPr>
        <p:grpSpPr>
          <a:xfrm>
            <a:off x="660400" y="2362200"/>
            <a:ext cx="11304385" cy="4157553"/>
            <a:chOff x="990600" y="3543300"/>
            <a:chExt cx="16956578" cy="623633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06457FA-C47E-0650-370B-3F00033A8F8E}"/>
                </a:ext>
              </a:extLst>
            </p:cNvPr>
            <p:cNvGrpSpPr/>
            <p:nvPr/>
          </p:nvGrpSpPr>
          <p:grpSpPr>
            <a:xfrm>
              <a:off x="4447078" y="3543300"/>
              <a:ext cx="13500100" cy="6236330"/>
              <a:chOff x="2895600" y="3543300"/>
              <a:chExt cx="13500100" cy="623633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FFC2A2-194B-0D54-FC5B-850968FD4CB1}"/>
                  </a:ext>
                </a:extLst>
              </p:cNvPr>
              <p:cNvSpPr txBox="1"/>
              <p:nvPr/>
            </p:nvSpPr>
            <p:spPr>
              <a:xfrm>
                <a:off x="4990655" y="8500205"/>
                <a:ext cx="11405045" cy="877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67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특성 중요도가 직관적으로 </a:t>
                </a:r>
                <a:r>
                  <a:rPr lang="ko-KR" altLang="en-US" sz="1467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표현되지않아</a:t>
                </a:r>
                <a:r>
                  <a:rPr lang="ko-KR" altLang="en-US" sz="1467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결과 해석이 어렵고</a:t>
                </a:r>
                <a:r>
                  <a:rPr lang="en-US" altLang="ko-KR" sz="1467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467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클래스 불균형에 특히 민감 → </a:t>
                </a:r>
                <a:r>
                  <a:rPr lang="ko-KR" altLang="en-US" sz="2000" dirty="0">
                    <a:solidFill>
                      <a:srgbClr val="3D3D3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기각</a:t>
                </a:r>
                <a:endParaRPr lang="en-US" altLang="ko-KR" sz="2000" dirty="0">
                  <a:solidFill>
                    <a:srgbClr val="3D3D3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endParaRPr lang="ko-KR" altLang="en-US" sz="1200" dirty="0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7302BC4-8815-BBE6-5020-1F4253E9F4AD}"/>
                  </a:ext>
                </a:extLst>
              </p:cNvPr>
              <p:cNvSpPr/>
              <p:nvPr/>
            </p:nvSpPr>
            <p:spPr>
              <a:xfrm>
                <a:off x="2950029" y="3543300"/>
                <a:ext cx="1964425" cy="1964425"/>
              </a:xfrm>
              <a:prstGeom prst="ellipse">
                <a:avLst/>
              </a:prstGeom>
              <a:solidFill>
                <a:srgbClr val="2C6C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67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로지스틱회귀모델</a:t>
                </a:r>
                <a:endParaRPr lang="ko-KR" altLang="en-US" sz="1467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7B4F71E-CA18-31A4-3B60-61265DAF1107}"/>
                  </a:ext>
                </a:extLst>
              </p:cNvPr>
              <p:cNvSpPr/>
              <p:nvPr/>
            </p:nvSpPr>
            <p:spPr>
              <a:xfrm>
                <a:off x="2910114" y="7815203"/>
                <a:ext cx="1964427" cy="1964427"/>
              </a:xfrm>
              <a:prstGeom prst="ellipse">
                <a:avLst/>
              </a:prstGeom>
              <a:solidFill>
                <a:srgbClr val="3D3D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7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SVM </a:t>
                </a:r>
                <a:r>
                  <a:rPr lang="ko-KR" altLang="en-US" sz="1467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모델</a:t>
                </a: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D9B75272-6D9A-DB3D-6AE8-A5E8925E450E}"/>
                  </a:ext>
                </a:extLst>
              </p:cNvPr>
              <p:cNvSpPr/>
              <p:nvPr/>
            </p:nvSpPr>
            <p:spPr>
              <a:xfrm>
                <a:off x="2895600" y="5691044"/>
                <a:ext cx="1964426" cy="1964426"/>
              </a:xfrm>
              <a:prstGeom prst="ellipse">
                <a:avLst/>
              </a:prstGeom>
              <a:solidFill>
                <a:srgbClr val="2C6C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67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트리기반 모델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61B190-0077-626E-CBD1-BA5A1853ED71}"/>
                  </a:ext>
                </a:extLst>
              </p:cNvPr>
              <p:cNvSpPr txBox="1"/>
              <p:nvPr/>
            </p:nvSpPr>
            <p:spPr>
              <a:xfrm>
                <a:off x="4990655" y="4248513"/>
                <a:ext cx="5653470" cy="600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67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단순하고 간단한 해석이 가능한 모델 </a:t>
                </a:r>
                <a:r>
                  <a:rPr lang="ko-KR" altLang="en-US" sz="1667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→ </a:t>
                </a:r>
                <a:r>
                  <a:rPr lang="ko-KR" altLang="en-US" sz="2000" dirty="0">
                    <a:solidFill>
                      <a:srgbClr val="2C6CD9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채택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6C7EA6-DDCD-4F16-3C5A-3CC7D8E1AFA1}"/>
                  </a:ext>
                </a:extLst>
              </p:cNvPr>
              <p:cNvSpPr txBox="1"/>
              <p:nvPr/>
            </p:nvSpPr>
            <p:spPr>
              <a:xfrm>
                <a:off x="4990655" y="6014225"/>
                <a:ext cx="9207329" cy="1277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67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트리기반의 모델 중 튜닝 부담이 적어 간단한 구현이 가능하고</a:t>
                </a:r>
                <a:r>
                  <a:rPr lang="en-US" altLang="ko-KR" sz="1467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</a:p>
              <a:p>
                <a:r>
                  <a:rPr lang="ko-KR" altLang="en-US" sz="1467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무작위성을 활용하여 </a:t>
                </a:r>
                <a:r>
                  <a:rPr lang="ko-KR" altLang="en-US" sz="1467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과적합</a:t>
                </a:r>
                <a:r>
                  <a:rPr lang="ko-KR" altLang="en-US" sz="1467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위험이 있는 경우에도 안정적인 성능을 낼 수 있는</a:t>
                </a:r>
                <a:endParaRPr lang="en-US" altLang="ko-KR" sz="1467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1733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랜덤포레스트</a:t>
                </a:r>
                <a:r>
                  <a:rPr lang="ko-KR" altLang="en-US" sz="1467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→</a:t>
                </a:r>
                <a:r>
                  <a:rPr lang="ko-KR" altLang="en-US" sz="1067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2000" dirty="0">
                    <a:solidFill>
                      <a:srgbClr val="2C6CD9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채택</a:t>
                </a:r>
                <a:r>
                  <a:rPr lang="ko-KR" altLang="en-US" sz="1200" dirty="0">
                    <a:solidFill>
                      <a:srgbClr val="2C6CD9"/>
                    </a:solidFill>
                  </a:rPr>
                  <a:t> 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C3B3C16-0A30-FB9E-40A2-EA5788245080}"/>
                </a:ext>
              </a:extLst>
            </p:cNvPr>
            <p:cNvGrpSpPr/>
            <p:nvPr/>
          </p:nvGrpSpPr>
          <p:grpSpPr>
            <a:xfrm>
              <a:off x="990600" y="4536648"/>
              <a:ext cx="3364418" cy="2136609"/>
              <a:chOff x="990600" y="4536648"/>
              <a:chExt cx="3364418" cy="2136609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C247F414-A2CD-597F-759D-8CD0C85E1760}"/>
                  </a:ext>
                </a:extLst>
              </p:cNvPr>
              <p:cNvGrpSpPr/>
              <p:nvPr/>
            </p:nvGrpSpPr>
            <p:grpSpPr>
              <a:xfrm>
                <a:off x="3962400" y="4536648"/>
                <a:ext cx="392618" cy="2136609"/>
                <a:chOff x="3962400" y="4536648"/>
                <a:chExt cx="392618" cy="2136609"/>
              </a:xfrm>
            </p:grpSpPr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AB9E4BFA-5832-926C-161B-A5941EEE2D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62400" y="4536648"/>
                  <a:ext cx="0" cy="213660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54BD978B-35B4-F775-F4F3-449538B6B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158709" y="4340339"/>
                  <a:ext cx="0" cy="392618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2986A2B3-3979-8010-02BE-F69C7596C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158709" y="6476948"/>
                  <a:ext cx="0" cy="392618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C9D66E-B183-8212-AEB5-B9BA76507C30}"/>
                  </a:ext>
                </a:extLst>
              </p:cNvPr>
              <p:cNvSpPr txBox="1"/>
              <p:nvPr/>
            </p:nvSpPr>
            <p:spPr>
              <a:xfrm>
                <a:off x="990600" y="5143500"/>
                <a:ext cx="2989280" cy="477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67" dirty="0">
                    <a:solidFill>
                      <a:srgbClr val="2C6CD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단순성과 복잡성의 조화</a:t>
                </a:r>
                <a:endParaRPr lang="en-US" altLang="ko-KR" sz="1467" dirty="0">
                  <a:solidFill>
                    <a:srgbClr val="2C6CD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B3B5CD-832C-E23F-B884-24A9BA982573}"/>
                  </a:ext>
                </a:extLst>
              </p:cNvPr>
              <p:cNvSpPr txBox="1"/>
              <p:nvPr/>
            </p:nvSpPr>
            <p:spPr>
              <a:xfrm>
                <a:off x="1587638" y="5604953"/>
                <a:ext cx="1633140" cy="477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67" dirty="0">
                    <a:solidFill>
                      <a:srgbClr val="2C6CD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해석 가능성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5851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06F51-60AE-BA9D-7FAD-2ACD4BACD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1D9E357-E612-A90B-C08C-C2AEA9034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6" y="1024895"/>
            <a:ext cx="4729890" cy="2672311"/>
          </a:xfrm>
          <a:prstGeom prst="rect">
            <a:avLst/>
          </a:prstGeom>
        </p:spPr>
      </p:pic>
      <p:pic>
        <p:nvPicPr>
          <p:cNvPr id="39" name="그림 38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15770C2-9BB2-D73E-6CC7-BEDA20C96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426" y="1024896"/>
            <a:ext cx="4760373" cy="2672311"/>
          </a:xfrm>
          <a:prstGeom prst="rect">
            <a:avLst/>
          </a:prstGeom>
        </p:spPr>
      </p:pic>
      <p:pic>
        <p:nvPicPr>
          <p:cNvPr id="42" name="그림 41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59C2B48-EC56-79F5-968A-35D55EBB4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57" y="4012969"/>
            <a:ext cx="4709568" cy="2667231"/>
          </a:xfrm>
          <a:prstGeom prst="rect">
            <a:avLst/>
          </a:prstGeom>
        </p:spPr>
      </p:pic>
      <p:pic>
        <p:nvPicPr>
          <p:cNvPr id="44" name="그림 43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56872F7-13CB-935C-8378-08ECBC627C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425" y="4004745"/>
            <a:ext cx="4785775" cy="266215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A7781A3-C252-A2E7-67DF-A38E88927519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CFACBB2E-A340-FEDE-91F6-B44EC62D7252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13" name="Freeform 3">
                <a:extLst>
                  <a:ext uri="{FF2B5EF4-FFF2-40B4-BE49-F238E27FC236}">
                    <a16:creationId xmlns:a16="http://schemas.microsoft.com/office/drawing/2014/main" id="{1422E149-56E9-4A3C-0B31-BC22A7A40240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14" name="TextBox 4">
                <a:extLst>
                  <a:ext uri="{FF2B5EF4-FFF2-40B4-BE49-F238E27FC236}">
                    <a16:creationId xmlns:a16="http://schemas.microsoft.com/office/drawing/2014/main" id="{85610CB3-7E46-B728-877B-FD3C52D8108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948FACA6-9564-F0FF-D413-E3D4DE7BA035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8DEBF9-FF17-D8AA-107B-F7895DA49893}"/>
                </a:ext>
              </a:extLst>
            </p:cNvPr>
            <p:cNvSpPr txBox="1"/>
            <p:nvPr/>
          </p:nvSpPr>
          <p:spPr>
            <a:xfrm>
              <a:off x="305052" y="227270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대출 가이드라인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7AA9FE1-7F4C-F188-9955-3EE365D89630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7AEE9361-61CF-3F90-F557-19A495BCA7AB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대출 승인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/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거부 심사 예측 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(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로지스틱 회귀 모델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)</a:t>
                </a:r>
                <a:endParaRPr lang="en-US" sz="1333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12" name="Freeform 2">
                <a:extLst>
                  <a:ext uri="{FF2B5EF4-FFF2-40B4-BE49-F238E27FC236}">
                    <a16:creationId xmlns:a16="http://schemas.microsoft.com/office/drawing/2014/main" id="{FD975965-2FB4-1156-1FCC-EA8E0F3DA30B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6245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C36BB-4925-5801-E236-D7937C1D6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1A5D200-DBA4-A86F-07FE-21BC02586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6" y="1024895"/>
            <a:ext cx="4729890" cy="2672311"/>
          </a:xfrm>
          <a:prstGeom prst="rect">
            <a:avLst/>
          </a:prstGeom>
        </p:spPr>
      </p:pic>
      <p:pic>
        <p:nvPicPr>
          <p:cNvPr id="39" name="그림 38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BA794C0-4454-7935-E756-551084194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426" y="1024896"/>
            <a:ext cx="4760373" cy="2672311"/>
          </a:xfrm>
          <a:prstGeom prst="rect">
            <a:avLst/>
          </a:prstGeom>
        </p:spPr>
      </p:pic>
      <p:pic>
        <p:nvPicPr>
          <p:cNvPr id="42" name="그림 41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64692F1-F418-F004-4411-AD3BA1646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57" y="4012969"/>
            <a:ext cx="4709568" cy="2667231"/>
          </a:xfrm>
          <a:prstGeom prst="rect">
            <a:avLst/>
          </a:prstGeom>
        </p:spPr>
      </p:pic>
      <p:pic>
        <p:nvPicPr>
          <p:cNvPr id="44" name="그림 43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402AAD1-C651-0D79-0F88-C662AE37DF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425" y="4004745"/>
            <a:ext cx="4785775" cy="266215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39FCF3-6C29-423B-379E-AC713F960FD4}"/>
              </a:ext>
            </a:extLst>
          </p:cNvPr>
          <p:cNvSpPr/>
          <p:nvPr/>
        </p:nvSpPr>
        <p:spPr>
          <a:xfrm>
            <a:off x="1152335" y="890853"/>
            <a:ext cx="4709568" cy="278813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Credit_rating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경우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/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대출 승인 불가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EFA9873-5C0C-6831-AE75-EEB8314D438F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61042F59-6BFC-88AE-1157-2767080E758B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13" name="Freeform 3">
                <a:extLst>
                  <a:ext uri="{FF2B5EF4-FFF2-40B4-BE49-F238E27FC236}">
                    <a16:creationId xmlns:a16="http://schemas.microsoft.com/office/drawing/2014/main" id="{7A94C642-833E-279A-E10F-765997104253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14" name="TextBox 4">
                <a:extLst>
                  <a:ext uri="{FF2B5EF4-FFF2-40B4-BE49-F238E27FC236}">
                    <a16:creationId xmlns:a16="http://schemas.microsoft.com/office/drawing/2014/main" id="{9CF0192F-8DE8-F255-4949-E60B9805C54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0C96B6C4-443A-A709-C5DD-AA8D85A29516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D021FB-35FD-9B1F-67D0-5A03EB0C208E}"/>
                </a:ext>
              </a:extLst>
            </p:cNvPr>
            <p:cNvSpPr txBox="1"/>
            <p:nvPr/>
          </p:nvSpPr>
          <p:spPr>
            <a:xfrm>
              <a:off x="305052" y="227270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대출 가이드라인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C68A12F-1B2E-A801-0BEE-5DB40EA0B1A8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FEFA0099-395F-7377-43B1-571BE9017274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대출 승인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/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거부 심사 예측 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(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로지스틱 회귀 모델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)</a:t>
                </a:r>
                <a:endParaRPr lang="en-US" sz="1333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12" name="Freeform 2">
                <a:extLst>
                  <a:ext uri="{FF2B5EF4-FFF2-40B4-BE49-F238E27FC236}">
                    <a16:creationId xmlns:a16="http://schemas.microsoft.com/office/drawing/2014/main" id="{02150BE7-789B-0DF1-A9D2-D0979EB3D7EE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94022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90262-97A1-F5F1-9C15-15A506516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958CB0B-1DDC-66FC-DCE7-14918EE6B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6" y="1024895"/>
            <a:ext cx="4729890" cy="2672311"/>
          </a:xfrm>
          <a:prstGeom prst="rect">
            <a:avLst/>
          </a:prstGeom>
        </p:spPr>
      </p:pic>
      <p:pic>
        <p:nvPicPr>
          <p:cNvPr id="39" name="그림 38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F9D8A48-0BCA-4EE6-FDAA-1E0945D3D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426" y="1024896"/>
            <a:ext cx="4760373" cy="2672311"/>
          </a:xfrm>
          <a:prstGeom prst="rect">
            <a:avLst/>
          </a:prstGeom>
        </p:spPr>
      </p:pic>
      <p:pic>
        <p:nvPicPr>
          <p:cNvPr id="42" name="그림 41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85FF85A-D1A0-131F-3B85-F11B0F365A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57" y="4012969"/>
            <a:ext cx="4709568" cy="2667231"/>
          </a:xfrm>
          <a:prstGeom prst="rect">
            <a:avLst/>
          </a:prstGeom>
        </p:spPr>
      </p:pic>
      <p:pic>
        <p:nvPicPr>
          <p:cNvPr id="44" name="그림 43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191B49D-6B01-6395-5425-69A5AA6844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425" y="4004745"/>
            <a:ext cx="4785775" cy="266215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02DB8B1-0036-95B0-7489-1F94BBFDBFA8}"/>
              </a:ext>
            </a:extLst>
          </p:cNvPr>
          <p:cNvSpPr/>
          <p:nvPr/>
        </p:nvSpPr>
        <p:spPr>
          <a:xfrm>
            <a:off x="1152335" y="890853"/>
            <a:ext cx="4709568" cy="278813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Credit_rating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경우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/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대출 승인 불가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988471-4AF2-A06C-D462-4345228C488F}"/>
              </a:ext>
            </a:extLst>
          </p:cNvPr>
          <p:cNvSpPr/>
          <p:nvPr/>
        </p:nvSpPr>
        <p:spPr>
          <a:xfrm>
            <a:off x="6096000" y="890853"/>
            <a:ext cx="4709568" cy="278813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Credit_rating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2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경우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/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대출 승인 불가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002648-B339-0577-46D7-7870889C1810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8" name="Group 2">
              <a:extLst>
                <a:ext uri="{FF2B5EF4-FFF2-40B4-BE49-F238E27FC236}">
                  <a16:creationId xmlns:a16="http://schemas.microsoft.com/office/drawing/2014/main" id="{21BC6B9B-BA43-C0C1-4993-BC172FE01D31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14" name="Freeform 3">
                <a:extLst>
                  <a:ext uri="{FF2B5EF4-FFF2-40B4-BE49-F238E27FC236}">
                    <a16:creationId xmlns:a16="http://schemas.microsoft.com/office/drawing/2014/main" id="{D272B377-D62B-8247-E1A3-57179B7B3584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15" name="TextBox 4">
                <a:extLst>
                  <a:ext uri="{FF2B5EF4-FFF2-40B4-BE49-F238E27FC236}">
                    <a16:creationId xmlns:a16="http://schemas.microsoft.com/office/drawing/2014/main" id="{6B622ED4-CC09-C998-6721-C9E6E47DFC3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7D798443-DDEB-9B5E-FE1A-D0AF0AF5CD52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7E3E5-D188-4F17-D700-90EEF348A009}"/>
                </a:ext>
              </a:extLst>
            </p:cNvPr>
            <p:cNvSpPr txBox="1"/>
            <p:nvPr/>
          </p:nvSpPr>
          <p:spPr>
            <a:xfrm>
              <a:off x="305052" y="227270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대출 가이드라인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E9C5BCC-AEE8-3F7D-200C-D3F06F5A66B5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12" name="TextBox 8">
                <a:extLst>
                  <a:ext uri="{FF2B5EF4-FFF2-40B4-BE49-F238E27FC236}">
                    <a16:creationId xmlns:a16="http://schemas.microsoft.com/office/drawing/2014/main" id="{9FCCC74B-23B3-EAEF-F36D-74FED71A76CC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대출 승인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/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거부 심사 예측 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(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로지스틱 회귀 모델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)</a:t>
                </a:r>
                <a:endParaRPr lang="en-US" sz="1333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13" name="Freeform 2">
                <a:extLst>
                  <a:ext uri="{FF2B5EF4-FFF2-40B4-BE49-F238E27FC236}">
                    <a16:creationId xmlns:a16="http://schemas.microsoft.com/office/drawing/2014/main" id="{51CD9424-0B41-2A90-2C54-F3B901A5DF4D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4993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E9611-6D4B-6037-68D7-29BCA5AEA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13A19E7-B820-8B4C-106D-287B7D656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6" y="1024895"/>
            <a:ext cx="4729890" cy="2672311"/>
          </a:xfrm>
          <a:prstGeom prst="rect">
            <a:avLst/>
          </a:prstGeom>
        </p:spPr>
      </p:pic>
      <p:pic>
        <p:nvPicPr>
          <p:cNvPr id="39" name="그림 38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FAD72BC-4B97-C7EA-6755-697092F93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426" y="1024896"/>
            <a:ext cx="4760373" cy="2672311"/>
          </a:xfrm>
          <a:prstGeom prst="rect">
            <a:avLst/>
          </a:prstGeom>
        </p:spPr>
      </p:pic>
      <p:pic>
        <p:nvPicPr>
          <p:cNvPr id="42" name="그림 41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BCB0E01-D40C-2B64-DF17-03EC31CE41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57" y="4012969"/>
            <a:ext cx="4709568" cy="2667231"/>
          </a:xfrm>
          <a:prstGeom prst="rect">
            <a:avLst/>
          </a:prstGeom>
        </p:spPr>
      </p:pic>
      <p:pic>
        <p:nvPicPr>
          <p:cNvPr id="44" name="그림 43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9CBF7E3-F6E4-F4C6-016C-680CE25769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425" y="4004745"/>
            <a:ext cx="4785775" cy="266215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57E044D-810C-11C7-2E2B-CC7D3E083EEE}"/>
              </a:ext>
            </a:extLst>
          </p:cNvPr>
          <p:cNvSpPr/>
          <p:nvPr/>
        </p:nvSpPr>
        <p:spPr>
          <a:xfrm>
            <a:off x="1152335" y="890853"/>
            <a:ext cx="4709568" cy="278813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Credit_rating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경우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/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대출 승인 불가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71B494-848A-F69D-95D2-3E3D52CCB0AF}"/>
              </a:ext>
            </a:extLst>
          </p:cNvPr>
          <p:cNvSpPr/>
          <p:nvPr/>
        </p:nvSpPr>
        <p:spPr>
          <a:xfrm>
            <a:off x="6096000" y="890853"/>
            <a:ext cx="4709568" cy="278813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Credit_rating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2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경우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/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대출 승인 불가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6A912E-6BBC-D6C1-CAF6-E3494A4FF6EF}"/>
              </a:ext>
            </a:extLst>
          </p:cNvPr>
          <p:cNvSpPr/>
          <p:nvPr/>
        </p:nvSpPr>
        <p:spPr>
          <a:xfrm>
            <a:off x="1152335" y="3915764"/>
            <a:ext cx="4709568" cy="278813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Credit_rating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3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경우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/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대출 승인 불가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58A2128-A5A7-94B0-1257-9E0EF69CD3E1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9" name="Group 2">
              <a:extLst>
                <a:ext uri="{FF2B5EF4-FFF2-40B4-BE49-F238E27FC236}">
                  <a16:creationId xmlns:a16="http://schemas.microsoft.com/office/drawing/2014/main" id="{E1E59244-F6BF-3052-5C19-56A3B64B66F2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15" name="Freeform 3">
                <a:extLst>
                  <a:ext uri="{FF2B5EF4-FFF2-40B4-BE49-F238E27FC236}">
                    <a16:creationId xmlns:a16="http://schemas.microsoft.com/office/drawing/2014/main" id="{6BD6477A-2086-89AC-55E7-F62437893F0A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16" name="TextBox 4">
                <a:extLst>
                  <a:ext uri="{FF2B5EF4-FFF2-40B4-BE49-F238E27FC236}">
                    <a16:creationId xmlns:a16="http://schemas.microsoft.com/office/drawing/2014/main" id="{94D5692A-A062-30DD-654B-6FB87F91809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06DE1B47-C086-07C0-44B7-D831381BA676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1DDDA4-813E-D476-4E34-259A5A00E7F5}"/>
                </a:ext>
              </a:extLst>
            </p:cNvPr>
            <p:cNvSpPr txBox="1"/>
            <p:nvPr/>
          </p:nvSpPr>
          <p:spPr>
            <a:xfrm>
              <a:off x="305052" y="227270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대출 가이드라인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7E5B5B3-2423-038E-39FE-47FB8714293C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B8EE7F53-143C-572B-BC65-3D479AE0A3B5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대출 승인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/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거부 심사 예측 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(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로지스틱 회귀 모델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)</a:t>
                </a:r>
                <a:endParaRPr lang="en-US" sz="1333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14" name="Freeform 2">
                <a:extLst>
                  <a:ext uri="{FF2B5EF4-FFF2-40B4-BE49-F238E27FC236}">
                    <a16:creationId xmlns:a16="http://schemas.microsoft.com/office/drawing/2014/main" id="{367476F9-54B9-593D-0930-1F6824540E58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1094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2C86A-8648-08D6-C9B9-FB3EED05F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3ABBBD3-CA53-828B-03B4-231A223CD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6" y="1024895"/>
            <a:ext cx="4729890" cy="2672311"/>
          </a:xfrm>
          <a:prstGeom prst="rect">
            <a:avLst/>
          </a:prstGeom>
        </p:spPr>
      </p:pic>
      <p:pic>
        <p:nvPicPr>
          <p:cNvPr id="39" name="그림 38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FC8CAE2-A78C-9A16-CDE9-48EF2E45C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426" y="1024896"/>
            <a:ext cx="4760373" cy="2672311"/>
          </a:xfrm>
          <a:prstGeom prst="rect">
            <a:avLst/>
          </a:prstGeom>
        </p:spPr>
      </p:pic>
      <p:pic>
        <p:nvPicPr>
          <p:cNvPr id="42" name="그림 41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7C1A93C-8C6C-5458-A42C-48D19131B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57" y="4012969"/>
            <a:ext cx="4709568" cy="2667231"/>
          </a:xfrm>
          <a:prstGeom prst="rect">
            <a:avLst/>
          </a:prstGeom>
        </p:spPr>
      </p:pic>
      <p:pic>
        <p:nvPicPr>
          <p:cNvPr id="44" name="그림 43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AE8AA8A-C013-49A0-A692-7A89C3BA64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425" y="4004745"/>
            <a:ext cx="4785775" cy="266215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22A383A-8CA5-0EE1-F3E9-B6217BCFFC46}"/>
              </a:ext>
            </a:extLst>
          </p:cNvPr>
          <p:cNvSpPr/>
          <p:nvPr/>
        </p:nvSpPr>
        <p:spPr>
          <a:xfrm>
            <a:off x="1152335" y="890853"/>
            <a:ext cx="4709568" cy="278813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Credit_rating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경우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/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대출 승인 불가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010583-1123-9972-E2C0-26C046D87F03}"/>
              </a:ext>
            </a:extLst>
          </p:cNvPr>
          <p:cNvSpPr/>
          <p:nvPr/>
        </p:nvSpPr>
        <p:spPr>
          <a:xfrm>
            <a:off x="6096000" y="890853"/>
            <a:ext cx="4709568" cy="278813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Credit_rating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2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경우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/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대출 승인 불가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6A20C6-5F7F-B560-D9CF-C3D693C85E77}"/>
              </a:ext>
            </a:extLst>
          </p:cNvPr>
          <p:cNvSpPr/>
          <p:nvPr/>
        </p:nvSpPr>
        <p:spPr>
          <a:xfrm>
            <a:off x="1152335" y="3915764"/>
            <a:ext cx="4709568" cy="278813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Credit_rating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3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경우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/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대출 승인 불가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1D02D7-03E3-FF52-56AC-2ABA066FAB8D}"/>
              </a:ext>
            </a:extLst>
          </p:cNvPr>
          <p:cNvSpPr/>
          <p:nvPr/>
        </p:nvSpPr>
        <p:spPr>
          <a:xfrm>
            <a:off x="6096000" y="3915764"/>
            <a:ext cx="4709568" cy="278813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Credit_rating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4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경우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/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대출 승인 불가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6396FB2-CB2B-9048-D2D6-B56E5EE61AED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10" name="Group 2">
              <a:extLst>
                <a:ext uri="{FF2B5EF4-FFF2-40B4-BE49-F238E27FC236}">
                  <a16:creationId xmlns:a16="http://schemas.microsoft.com/office/drawing/2014/main" id="{C5572C84-427F-D3BE-CFAC-6A8826D261F6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16" name="Freeform 3">
                <a:extLst>
                  <a:ext uri="{FF2B5EF4-FFF2-40B4-BE49-F238E27FC236}">
                    <a16:creationId xmlns:a16="http://schemas.microsoft.com/office/drawing/2014/main" id="{3DA8B2A2-26C2-BA73-7A4E-EB0FC72BE50B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19" name="TextBox 4">
                <a:extLst>
                  <a:ext uri="{FF2B5EF4-FFF2-40B4-BE49-F238E27FC236}">
                    <a16:creationId xmlns:a16="http://schemas.microsoft.com/office/drawing/2014/main" id="{5150CA33-6444-8574-E4D5-665DFEA4FAF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181A12E6-8CD9-D2DF-EB66-1E003DCFE4BE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FA5637-CC35-EA6B-3645-54C945B28540}"/>
                </a:ext>
              </a:extLst>
            </p:cNvPr>
            <p:cNvSpPr txBox="1"/>
            <p:nvPr/>
          </p:nvSpPr>
          <p:spPr>
            <a:xfrm>
              <a:off x="305052" y="227270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대출 가이드라인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FFC018C-CD5E-1670-75B0-6B124DA8B7D9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3A68BAC1-622F-A802-A328-FB015635C246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대출 승인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/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거부 심사 예측 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(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로지스틱 회귀 모델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)</a:t>
                </a:r>
                <a:endParaRPr lang="en-US" sz="1333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15" name="Freeform 2">
                <a:extLst>
                  <a:ext uri="{FF2B5EF4-FFF2-40B4-BE49-F238E27FC236}">
                    <a16:creationId xmlns:a16="http://schemas.microsoft.com/office/drawing/2014/main" id="{4DC236F7-4B18-D2B7-F634-CAF9B5D7BFB1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09644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B723D-74FC-6DAB-BEDE-A5DB1C54F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291109C-ED18-B820-C4D9-79DA5E0BFC07}"/>
              </a:ext>
            </a:extLst>
          </p:cNvPr>
          <p:cNvGrpSpPr/>
          <p:nvPr/>
        </p:nvGrpSpPr>
        <p:grpSpPr>
          <a:xfrm>
            <a:off x="67310" y="1676075"/>
            <a:ext cx="2913225" cy="3933469"/>
            <a:chOff x="381000" y="1190168"/>
            <a:chExt cx="5326843" cy="6974004"/>
          </a:xfrm>
        </p:grpSpPr>
        <p:pic>
          <p:nvPicPr>
            <p:cNvPr id="4" name="그림 3" descr="텍스트, 스크린샷, 폰트, 문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078F91E1-33CC-899C-CF80-DDA25921A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190168"/>
              <a:ext cx="5326842" cy="600508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1ED92B5-EB23-BCEC-E712-C22FCC06D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970"/>
            <a:stretch/>
          </p:blipFill>
          <p:spPr>
            <a:xfrm>
              <a:off x="381001" y="7171662"/>
              <a:ext cx="5326842" cy="99251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00CF99B-D939-B4BF-293C-286B8D82AA28}"/>
              </a:ext>
            </a:extLst>
          </p:cNvPr>
          <p:cNvGrpSpPr/>
          <p:nvPr/>
        </p:nvGrpSpPr>
        <p:grpSpPr>
          <a:xfrm>
            <a:off x="3043895" y="1673411"/>
            <a:ext cx="2950505" cy="3933469"/>
            <a:chOff x="6413809" y="1640532"/>
            <a:chExt cx="5424094" cy="7231137"/>
          </a:xfrm>
        </p:grpSpPr>
        <p:pic>
          <p:nvPicPr>
            <p:cNvPr id="9" name="그림 8" descr="텍스트, 스크린샷, 폰트, 문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8F0EB85-1F98-9131-08E2-631BB4B06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096" y="1640532"/>
              <a:ext cx="5387807" cy="599746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0753746-10F8-0D14-B293-CD2D0E2DC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53"/>
            <a:stretch/>
          </p:blipFill>
          <p:spPr>
            <a:xfrm>
              <a:off x="6413809" y="7656135"/>
              <a:ext cx="5424094" cy="1215534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79EDE-3068-9840-3234-9D1D03F649CB}"/>
              </a:ext>
            </a:extLst>
          </p:cNvPr>
          <p:cNvGrpSpPr/>
          <p:nvPr/>
        </p:nvGrpSpPr>
        <p:grpSpPr>
          <a:xfrm>
            <a:off x="6045200" y="1652557"/>
            <a:ext cx="2942797" cy="3954323"/>
            <a:chOff x="10946243" y="1014817"/>
            <a:chExt cx="5380187" cy="7172486"/>
          </a:xfrm>
        </p:grpSpPr>
        <p:pic>
          <p:nvPicPr>
            <p:cNvPr id="14" name="그림 13" descr="텍스트, 스크린샷, 폰트, 문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21E809B-E4FB-ED80-1B73-A83DECEB5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243" y="1014817"/>
              <a:ext cx="5380186" cy="602032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5732720-BE39-342F-7396-301B76022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735" b="3033"/>
            <a:stretch/>
          </p:blipFill>
          <p:spPr>
            <a:xfrm>
              <a:off x="10946244" y="7035139"/>
              <a:ext cx="5380186" cy="1152164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0E1B9FF-66B5-0FEF-85D2-1F19CD9D235A}"/>
              </a:ext>
            </a:extLst>
          </p:cNvPr>
          <p:cNvGrpSpPr/>
          <p:nvPr/>
        </p:nvGrpSpPr>
        <p:grpSpPr>
          <a:xfrm>
            <a:off x="9042400" y="1651000"/>
            <a:ext cx="3031692" cy="3983774"/>
            <a:chOff x="12467167" y="2793498"/>
            <a:chExt cx="5486875" cy="720999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CC7B5D2-4B0B-A8DF-9C29-0B63FF024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922" r="70831" b="-1"/>
            <a:stretch/>
          </p:blipFill>
          <p:spPr>
            <a:xfrm>
              <a:off x="12496800" y="8674978"/>
              <a:ext cx="5457242" cy="1328511"/>
            </a:xfrm>
            <a:prstGeom prst="rect">
              <a:avLst/>
            </a:prstGeom>
          </p:spPr>
        </p:pic>
        <p:pic>
          <p:nvPicPr>
            <p:cNvPr id="25" name="그림 24" descr="텍스트, 스크린샷, 폰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8392D4A-D8ED-5588-A5AB-B622A5059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67167" y="2793498"/>
              <a:ext cx="5486875" cy="601270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99CC10-9CB5-D74E-DE9F-BEB9B69C40F6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10" name="Group 2">
              <a:extLst>
                <a:ext uri="{FF2B5EF4-FFF2-40B4-BE49-F238E27FC236}">
                  <a16:creationId xmlns:a16="http://schemas.microsoft.com/office/drawing/2014/main" id="{89AA937F-94BD-858B-3CF5-64F9537DE9AA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29" name="Freeform 3">
                <a:extLst>
                  <a:ext uri="{FF2B5EF4-FFF2-40B4-BE49-F238E27FC236}">
                    <a16:creationId xmlns:a16="http://schemas.microsoft.com/office/drawing/2014/main" id="{2D28DADA-F7E0-2E62-D75C-AF418B4BE52E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30" name="TextBox 4">
                <a:extLst>
                  <a:ext uri="{FF2B5EF4-FFF2-40B4-BE49-F238E27FC236}">
                    <a16:creationId xmlns:a16="http://schemas.microsoft.com/office/drawing/2014/main" id="{F2F51602-F633-A53B-6A59-C172E19535A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13" name="AutoShape 8">
              <a:extLst>
                <a:ext uri="{FF2B5EF4-FFF2-40B4-BE49-F238E27FC236}">
                  <a16:creationId xmlns:a16="http://schemas.microsoft.com/office/drawing/2014/main" id="{1D7CE0C6-F91A-F182-7DF6-6DC502D4AD64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CEB1A-63DF-B039-0F14-77EC7ECB1E9B}"/>
                </a:ext>
              </a:extLst>
            </p:cNvPr>
            <p:cNvSpPr txBox="1"/>
            <p:nvPr/>
          </p:nvSpPr>
          <p:spPr>
            <a:xfrm>
              <a:off x="305052" y="227270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대출 가이드라인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E211AF5-7247-8F35-003D-652F2D188B2E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23" name="TextBox 8">
                <a:extLst>
                  <a:ext uri="{FF2B5EF4-FFF2-40B4-BE49-F238E27FC236}">
                    <a16:creationId xmlns:a16="http://schemas.microsoft.com/office/drawing/2014/main" id="{BC2E069F-2C65-387C-12F7-620E169AF165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대출 승인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/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거부 심사 예측 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(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랜덤 포레스트 모델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)</a:t>
                </a:r>
                <a:endParaRPr lang="en-US" sz="1333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28" name="Freeform 2">
                <a:extLst>
                  <a:ext uri="{FF2B5EF4-FFF2-40B4-BE49-F238E27FC236}">
                    <a16:creationId xmlns:a16="http://schemas.microsoft.com/office/drawing/2014/main" id="{B7228AE7-15A8-9B63-9600-3F6830AA9050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63960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F2A6-E87F-59ED-18FA-1D11AE4FD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30D22DA-3E62-38CD-ED46-96911F78F112}"/>
              </a:ext>
            </a:extLst>
          </p:cNvPr>
          <p:cNvGrpSpPr/>
          <p:nvPr/>
        </p:nvGrpSpPr>
        <p:grpSpPr>
          <a:xfrm>
            <a:off x="67310" y="1676075"/>
            <a:ext cx="2913225" cy="3933469"/>
            <a:chOff x="381000" y="1190168"/>
            <a:chExt cx="5326843" cy="6974004"/>
          </a:xfrm>
        </p:grpSpPr>
        <p:pic>
          <p:nvPicPr>
            <p:cNvPr id="4" name="그림 3" descr="텍스트, 스크린샷, 폰트, 문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27E48DC-6293-FF5C-AEC6-6F0C3121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190168"/>
              <a:ext cx="5326842" cy="600508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71AA0D5-0910-EF43-9BD3-05D71FDCB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970"/>
            <a:stretch/>
          </p:blipFill>
          <p:spPr>
            <a:xfrm>
              <a:off x="381001" y="7171662"/>
              <a:ext cx="5326842" cy="99251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CE9AE3-A35C-CB5B-C23B-A3F61497474E}"/>
              </a:ext>
            </a:extLst>
          </p:cNvPr>
          <p:cNvGrpSpPr/>
          <p:nvPr/>
        </p:nvGrpSpPr>
        <p:grpSpPr>
          <a:xfrm>
            <a:off x="3043895" y="1673411"/>
            <a:ext cx="2950505" cy="3933469"/>
            <a:chOff x="6413809" y="1640532"/>
            <a:chExt cx="5424094" cy="7231137"/>
          </a:xfrm>
        </p:grpSpPr>
        <p:pic>
          <p:nvPicPr>
            <p:cNvPr id="9" name="그림 8" descr="텍스트, 스크린샷, 폰트, 문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018911B-FF63-DC61-9864-D7C1E5490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096" y="1640532"/>
              <a:ext cx="5387807" cy="599746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A9D29CE-AF8C-7EAA-AE1A-EED8BF03A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53"/>
            <a:stretch/>
          </p:blipFill>
          <p:spPr>
            <a:xfrm>
              <a:off x="6413809" y="7656135"/>
              <a:ext cx="5424094" cy="1215534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085BAA-2BFD-BF31-D258-C3519D45AF89}"/>
              </a:ext>
            </a:extLst>
          </p:cNvPr>
          <p:cNvGrpSpPr/>
          <p:nvPr/>
        </p:nvGrpSpPr>
        <p:grpSpPr>
          <a:xfrm>
            <a:off x="6045200" y="1652557"/>
            <a:ext cx="2942797" cy="3954323"/>
            <a:chOff x="10946243" y="1014817"/>
            <a:chExt cx="5380187" cy="7172486"/>
          </a:xfrm>
        </p:grpSpPr>
        <p:pic>
          <p:nvPicPr>
            <p:cNvPr id="14" name="그림 13" descr="텍스트, 스크린샷, 폰트, 문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4EED141-02A4-64E3-CD99-D584637F7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243" y="1014817"/>
              <a:ext cx="5380186" cy="602032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930ABE4-36C4-AE12-C999-02383BB0C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735" b="3033"/>
            <a:stretch/>
          </p:blipFill>
          <p:spPr>
            <a:xfrm>
              <a:off x="10946244" y="7035139"/>
              <a:ext cx="5380186" cy="1152164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7FBFF66-E0E6-F732-3C2A-ADE26DABC7D0}"/>
              </a:ext>
            </a:extLst>
          </p:cNvPr>
          <p:cNvGrpSpPr/>
          <p:nvPr/>
        </p:nvGrpSpPr>
        <p:grpSpPr>
          <a:xfrm>
            <a:off x="9042400" y="1651000"/>
            <a:ext cx="3031692" cy="3983774"/>
            <a:chOff x="12467167" y="2793498"/>
            <a:chExt cx="5486875" cy="720999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BD9AE40-46E2-52F5-D824-E6A42B0F1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922" r="70831" b="-1"/>
            <a:stretch/>
          </p:blipFill>
          <p:spPr>
            <a:xfrm>
              <a:off x="12496800" y="8674978"/>
              <a:ext cx="5457242" cy="1328511"/>
            </a:xfrm>
            <a:prstGeom prst="rect">
              <a:avLst/>
            </a:prstGeom>
          </p:spPr>
        </p:pic>
        <p:pic>
          <p:nvPicPr>
            <p:cNvPr id="25" name="그림 24" descr="텍스트, 스크린샷, 폰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97C6D46-0DD1-0270-0F7B-850CB41AD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67167" y="2793498"/>
              <a:ext cx="5486875" cy="6012701"/>
            </a:xfrm>
            <a:prstGeom prst="rect">
              <a:avLst/>
            </a:prstGeom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9042D2-D675-0A9D-C588-195B888FB3C4}"/>
              </a:ext>
            </a:extLst>
          </p:cNvPr>
          <p:cNvSpPr/>
          <p:nvPr/>
        </p:nvSpPr>
        <p:spPr>
          <a:xfrm>
            <a:off x="67309" y="1673411"/>
            <a:ext cx="2905809" cy="392492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Credit_rating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경우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대출 승인 불가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826BF9-AE33-56DF-ABCB-4B502C96B508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6CBCF6C-7523-435C-2C05-2CF93D724342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20" name="Freeform 3">
                <a:extLst>
                  <a:ext uri="{FF2B5EF4-FFF2-40B4-BE49-F238E27FC236}">
                    <a16:creationId xmlns:a16="http://schemas.microsoft.com/office/drawing/2014/main" id="{7716DCF6-DE27-4E87-B9E1-C44701FACC27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23" name="TextBox 4">
                <a:extLst>
                  <a:ext uri="{FF2B5EF4-FFF2-40B4-BE49-F238E27FC236}">
                    <a16:creationId xmlns:a16="http://schemas.microsoft.com/office/drawing/2014/main" id="{7477A438-765A-0A49-85FB-221A1ED5D9F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5" name="AutoShape 8">
              <a:extLst>
                <a:ext uri="{FF2B5EF4-FFF2-40B4-BE49-F238E27FC236}">
                  <a16:creationId xmlns:a16="http://schemas.microsoft.com/office/drawing/2014/main" id="{056DBA6E-43B7-3D12-9D1C-D51C333CB92C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8C88F0-B86E-0707-25A0-CA52F083127A}"/>
                </a:ext>
              </a:extLst>
            </p:cNvPr>
            <p:cNvSpPr txBox="1"/>
            <p:nvPr/>
          </p:nvSpPr>
          <p:spPr>
            <a:xfrm>
              <a:off x="305052" y="227270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대출 가이드라인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6F5AA89-8A56-8394-1ED2-DB8D9078AE5C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194A0622-E455-2464-CD26-B955D2931BB9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대출 승인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/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거부 심사 예측 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(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랜덤 포레스트 모델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)</a:t>
                </a:r>
                <a:endParaRPr lang="en-US" sz="1333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15" name="Freeform 2">
                <a:extLst>
                  <a:ext uri="{FF2B5EF4-FFF2-40B4-BE49-F238E27FC236}">
                    <a16:creationId xmlns:a16="http://schemas.microsoft.com/office/drawing/2014/main" id="{272676AB-7481-8744-DC5E-3C290977A56E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42679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4E6A3-D86F-DFF6-E0F7-20B4F9A23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1693572-59C8-E157-BA2F-E87CE0069A8E}"/>
              </a:ext>
            </a:extLst>
          </p:cNvPr>
          <p:cNvGrpSpPr/>
          <p:nvPr/>
        </p:nvGrpSpPr>
        <p:grpSpPr>
          <a:xfrm>
            <a:off x="67310" y="1676075"/>
            <a:ext cx="2913225" cy="3933469"/>
            <a:chOff x="381000" y="1190168"/>
            <a:chExt cx="5326843" cy="6974004"/>
          </a:xfrm>
        </p:grpSpPr>
        <p:pic>
          <p:nvPicPr>
            <p:cNvPr id="4" name="그림 3" descr="텍스트, 스크린샷, 폰트, 문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6E42070-423E-0722-8136-90A64A2C7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190168"/>
              <a:ext cx="5326842" cy="600508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98985D5-D246-444B-E095-5BC8A03FD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970"/>
            <a:stretch/>
          </p:blipFill>
          <p:spPr>
            <a:xfrm>
              <a:off x="381001" y="7171662"/>
              <a:ext cx="5326842" cy="99251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FF210C-507A-8EAE-2375-9F9E0608CD1A}"/>
              </a:ext>
            </a:extLst>
          </p:cNvPr>
          <p:cNvGrpSpPr/>
          <p:nvPr/>
        </p:nvGrpSpPr>
        <p:grpSpPr>
          <a:xfrm>
            <a:off x="3043895" y="1673411"/>
            <a:ext cx="2950505" cy="3933469"/>
            <a:chOff x="6413809" y="1640532"/>
            <a:chExt cx="5424094" cy="7231137"/>
          </a:xfrm>
        </p:grpSpPr>
        <p:pic>
          <p:nvPicPr>
            <p:cNvPr id="9" name="그림 8" descr="텍스트, 스크린샷, 폰트, 문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5A253AF-EF01-638A-EC17-20B5A6E2E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096" y="1640532"/>
              <a:ext cx="5387807" cy="599746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D5E56DA-9882-73BF-AECF-0EEE7FCC2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53"/>
            <a:stretch/>
          </p:blipFill>
          <p:spPr>
            <a:xfrm>
              <a:off x="6413809" y="7656135"/>
              <a:ext cx="5424094" cy="1215534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AF2BA74-05CA-DA49-8367-0934B84CDA91}"/>
              </a:ext>
            </a:extLst>
          </p:cNvPr>
          <p:cNvGrpSpPr/>
          <p:nvPr/>
        </p:nvGrpSpPr>
        <p:grpSpPr>
          <a:xfrm>
            <a:off x="6045200" y="1652557"/>
            <a:ext cx="2942797" cy="3954323"/>
            <a:chOff x="10946243" y="1014817"/>
            <a:chExt cx="5380187" cy="7172486"/>
          </a:xfrm>
        </p:grpSpPr>
        <p:pic>
          <p:nvPicPr>
            <p:cNvPr id="14" name="그림 13" descr="텍스트, 스크린샷, 폰트, 문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DBBD7BC-2E07-5537-5C32-BBE2D6993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243" y="1014817"/>
              <a:ext cx="5380186" cy="602032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B2E2314-E137-2798-AF48-B3D14C5BA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735" b="3033"/>
            <a:stretch/>
          </p:blipFill>
          <p:spPr>
            <a:xfrm>
              <a:off x="10946244" y="7035139"/>
              <a:ext cx="5380186" cy="1152164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9666CD-1285-7409-0FAA-D9CFFFB91E92}"/>
              </a:ext>
            </a:extLst>
          </p:cNvPr>
          <p:cNvGrpSpPr/>
          <p:nvPr/>
        </p:nvGrpSpPr>
        <p:grpSpPr>
          <a:xfrm>
            <a:off x="9042400" y="1651000"/>
            <a:ext cx="2911769" cy="3983774"/>
            <a:chOff x="13563600" y="2476500"/>
            <a:chExt cx="4367653" cy="597566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B32B0C9-B308-B83C-8DC2-52BC9419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922" r="71991" b="-1"/>
            <a:stretch/>
          </p:blipFill>
          <p:spPr>
            <a:xfrm>
              <a:off x="13588160" y="7351087"/>
              <a:ext cx="4343093" cy="1101074"/>
            </a:xfrm>
            <a:prstGeom prst="rect">
              <a:avLst/>
            </a:prstGeom>
          </p:spPr>
        </p:pic>
        <p:pic>
          <p:nvPicPr>
            <p:cNvPr id="25" name="그림 24" descr="텍스트, 스크린샷, 폰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D4C50CC-7DB7-EB41-784C-988E428A2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52"/>
            <a:stretch/>
          </p:blipFill>
          <p:spPr>
            <a:xfrm>
              <a:off x="13563600" y="2476500"/>
              <a:ext cx="4358714" cy="4983344"/>
            </a:xfrm>
            <a:prstGeom prst="rect">
              <a:avLst/>
            </a:prstGeom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90739E-18AF-0CE5-33BF-1CAF9121D988}"/>
              </a:ext>
            </a:extLst>
          </p:cNvPr>
          <p:cNvSpPr/>
          <p:nvPr/>
        </p:nvSpPr>
        <p:spPr>
          <a:xfrm>
            <a:off x="67309" y="1673411"/>
            <a:ext cx="2905809" cy="392492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Credit_rating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경우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대출 승인 불가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746310-C67A-0CFD-1B36-E3803FD90B47}"/>
              </a:ext>
            </a:extLst>
          </p:cNvPr>
          <p:cNvSpPr/>
          <p:nvPr/>
        </p:nvSpPr>
        <p:spPr>
          <a:xfrm>
            <a:off x="3097082" y="1673411"/>
            <a:ext cx="2905809" cy="392492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Credit_rating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2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경우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대출 승인 불가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7DCF9F-CC2E-18EB-9F43-313145D35585}"/>
              </a:ext>
            </a:extLst>
          </p:cNvPr>
          <p:cNvSpPr/>
          <p:nvPr/>
        </p:nvSpPr>
        <p:spPr>
          <a:xfrm>
            <a:off x="6057295" y="1673411"/>
            <a:ext cx="2930701" cy="3961363"/>
          </a:xfrm>
          <a:prstGeom prst="rect">
            <a:avLst/>
          </a:prstGeom>
          <a:solidFill>
            <a:srgbClr val="2C6C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Credit_rating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3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경우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대출 승인 가능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16AEC46-C280-FCF3-231A-27A924880D21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10" name="Group 2">
              <a:extLst>
                <a:ext uri="{FF2B5EF4-FFF2-40B4-BE49-F238E27FC236}">
                  <a16:creationId xmlns:a16="http://schemas.microsoft.com/office/drawing/2014/main" id="{E90085D1-C923-7C11-D0C3-31AB4E5CFF20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29" name="Freeform 3">
                <a:extLst>
                  <a:ext uri="{FF2B5EF4-FFF2-40B4-BE49-F238E27FC236}">
                    <a16:creationId xmlns:a16="http://schemas.microsoft.com/office/drawing/2014/main" id="{3E509F27-4D8B-D638-2FE6-7EB517542FC0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30" name="TextBox 4">
                <a:extLst>
                  <a:ext uri="{FF2B5EF4-FFF2-40B4-BE49-F238E27FC236}">
                    <a16:creationId xmlns:a16="http://schemas.microsoft.com/office/drawing/2014/main" id="{2E9F459A-8CC6-0ABB-1247-A829122F90E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13" name="AutoShape 8">
              <a:extLst>
                <a:ext uri="{FF2B5EF4-FFF2-40B4-BE49-F238E27FC236}">
                  <a16:creationId xmlns:a16="http://schemas.microsoft.com/office/drawing/2014/main" id="{5992D1E4-A3A6-FB85-C9C2-87326852C1D4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0EEE22-CD59-1399-EC45-69B2292C8C35}"/>
                </a:ext>
              </a:extLst>
            </p:cNvPr>
            <p:cNvSpPr txBox="1"/>
            <p:nvPr/>
          </p:nvSpPr>
          <p:spPr>
            <a:xfrm>
              <a:off x="305052" y="227270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대출 가이드라인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5428A54-FAB7-EEA3-1B13-95DEB4DA05CA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23" name="TextBox 8">
                <a:extLst>
                  <a:ext uri="{FF2B5EF4-FFF2-40B4-BE49-F238E27FC236}">
                    <a16:creationId xmlns:a16="http://schemas.microsoft.com/office/drawing/2014/main" id="{15553235-A1FC-146E-628B-87B47D8A93BA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대출 승인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/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거부 심사 예측 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(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랜덤 포레스트 모델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)</a:t>
                </a:r>
                <a:endParaRPr lang="en-US" sz="1333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26" name="Freeform 2">
                <a:extLst>
                  <a:ext uri="{FF2B5EF4-FFF2-40B4-BE49-F238E27FC236}">
                    <a16:creationId xmlns:a16="http://schemas.microsoft.com/office/drawing/2014/main" id="{0173906E-0419-5399-9AC7-A1BFD85E144F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70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BDEB7-279C-5D2E-CC14-09630A9F0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4">
            <a:extLst>
              <a:ext uri="{FF2B5EF4-FFF2-40B4-BE49-F238E27FC236}">
                <a16:creationId xmlns:a16="http://schemas.microsoft.com/office/drawing/2014/main" id="{BF6E5379-61DA-3DC2-FCF3-765346EF3619}"/>
              </a:ext>
            </a:extLst>
          </p:cNvPr>
          <p:cNvSpPr/>
          <p:nvPr/>
        </p:nvSpPr>
        <p:spPr>
          <a:xfrm>
            <a:off x="990496" y="1199444"/>
            <a:ext cx="10336967" cy="4058196"/>
          </a:xfrm>
          <a:custGeom>
            <a:avLst/>
            <a:gdLst/>
            <a:ahLst/>
            <a:cxnLst/>
            <a:rect l="l" t="t" r="r" b="b"/>
            <a:pathLst>
              <a:path w="15694388" h="6087294">
                <a:moveTo>
                  <a:pt x="0" y="0"/>
                </a:moveTo>
                <a:lnTo>
                  <a:pt x="15694388" y="0"/>
                </a:lnTo>
                <a:lnTo>
                  <a:pt x="15694388" y="6087293"/>
                </a:lnTo>
                <a:lnTo>
                  <a:pt x="0" y="60872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18" t="-1536" b="-1536"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ko-KR" altLang="en-US" sz="12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B35DCCA-8E28-AB9E-3AE1-F0393D965768}"/>
              </a:ext>
            </a:extLst>
          </p:cNvPr>
          <p:cNvSpPr txBox="1"/>
          <p:nvPr/>
        </p:nvSpPr>
        <p:spPr>
          <a:xfrm>
            <a:off x="990496" y="5648952"/>
            <a:ext cx="10109200" cy="5307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</a:t>
            </a:r>
            <a:r>
              <a:rPr 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행</a:t>
            </a:r>
            <a:r>
              <a:rPr 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: 1000개</a:t>
            </a:r>
          </a:p>
          <a:p>
            <a:pPr marL="285750" indent="-28575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열 </a:t>
            </a:r>
            <a:r>
              <a:rPr 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: 11개 (</a:t>
            </a:r>
            <a:r>
              <a:rPr 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나이</a:t>
            </a:r>
            <a:r>
              <a:rPr 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, </a:t>
            </a:r>
            <a:r>
              <a:rPr 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성별</a:t>
            </a:r>
            <a:r>
              <a:rPr 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, </a:t>
            </a:r>
            <a:r>
              <a:rPr 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일자리</a:t>
            </a:r>
            <a:r>
              <a:rPr 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, </a:t>
            </a:r>
            <a:r>
              <a:rPr 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주택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유형</a:t>
            </a:r>
            <a:r>
              <a:rPr 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, </a:t>
            </a:r>
            <a:r>
              <a:rPr 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저축계좌</a:t>
            </a:r>
            <a:r>
              <a:rPr 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, </a:t>
            </a:r>
            <a:r>
              <a:rPr 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당좌예금</a:t>
            </a:r>
            <a:r>
              <a:rPr 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, 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대출</a:t>
            </a:r>
            <a:r>
              <a:rPr 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금액</a:t>
            </a:r>
            <a:r>
              <a:rPr 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, </a:t>
            </a:r>
            <a:r>
              <a:rPr 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상환기간</a:t>
            </a:r>
            <a:r>
              <a:rPr 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, </a:t>
            </a:r>
            <a:r>
              <a:rPr 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대출목적</a:t>
            </a:r>
            <a:r>
              <a:rPr 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, </a:t>
            </a:r>
            <a:r>
              <a:rPr lang="ko-KR" alt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대출리스크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수준</a:t>
            </a:r>
            <a:r>
              <a:rPr 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)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B39BBDC-FBFA-07BB-748B-34419054D785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28" name="Group 2">
              <a:extLst>
                <a:ext uri="{FF2B5EF4-FFF2-40B4-BE49-F238E27FC236}">
                  <a16:creationId xmlns:a16="http://schemas.microsoft.com/office/drawing/2014/main" id="{02A52342-5388-0C50-E3CC-B7CB68761F4E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34" name="Freeform 3">
                <a:extLst>
                  <a:ext uri="{FF2B5EF4-FFF2-40B4-BE49-F238E27FC236}">
                    <a16:creationId xmlns:a16="http://schemas.microsoft.com/office/drawing/2014/main" id="{40610E14-D783-51D9-3A15-CB2E92C32FCD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35" name="TextBox 4">
                <a:extLst>
                  <a:ext uri="{FF2B5EF4-FFF2-40B4-BE49-F238E27FC236}">
                    <a16:creationId xmlns:a16="http://schemas.microsoft.com/office/drawing/2014/main" id="{E87E4F88-BDDD-13FC-56A5-54953F22C59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29" name="AutoShape 8">
              <a:extLst>
                <a:ext uri="{FF2B5EF4-FFF2-40B4-BE49-F238E27FC236}">
                  <a16:creationId xmlns:a16="http://schemas.microsoft.com/office/drawing/2014/main" id="{D7677F3A-E4EE-9E92-C3BE-EB38FDCD4899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9096F2-4FE2-615F-8038-E7BDCA4A705A}"/>
                </a:ext>
              </a:extLst>
            </p:cNvPr>
            <p:cNvSpPr txBox="1"/>
            <p:nvPr/>
          </p:nvSpPr>
          <p:spPr>
            <a:xfrm>
              <a:off x="444509" y="227270"/>
              <a:ext cx="9204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데이터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9864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CFEEC-4C67-1C3F-2D0B-472E77040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4AF4DDD-BD79-C9C0-EE5F-08BF68221A93}"/>
              </a:ext>
            </a:extLst>
          </p:cNvPr>
          <p:cNvGrpSpPr/>
          <p:nvPr/>
        </p:nvGrpSpPr>
        <p:grpSpPr>
          <a:xfrm>
            <a:off x="67310" y="1676075"/>
            <a:ext cx="2913225" cy="3933469"/>
            <a:chOff x="381000" y="1190168"/>
            <a:chExt cx="5326843" cy="6974004"/>
          </a:xfrm>
        </p:grpSpPr>
        <p:pic>
          <p:nvPicPr>
            <p:cNvPr id="4" name="그림 3" descr="텍스트, 스크린샷, 폰트, 문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3D5509D-CB01-257A-8624-67F89E6D3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190168"/>
              <a:ext cx="5326842" cy="600508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CEFC049-F0D1-E398-4E0C-7DDC5C021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970"/>
            <a:stretch/>
          </p:blipFill>
          <p:spPr>
            <a:xfrm>
              <a:off x="381001" y="7171662"/>
              <a:ext cx="5326842" cy="99251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6BC6872-1ACF-F6CA-FBF4-104D8051000F}"/>
              </a:ext>
            </a:extLst>
          </p:cNvPr>
          <p:cNvGrpSpPr/>
          <p:nvPr/>
        </p:nvGrpSpPr>
        <p:grpSpPr>
          <a:xfrm>
            <a:off x="3043895" y="1673411"/>
            <a:ext cx="2950505" cy="3933469"/>
            <a:chOff x="6413809" y="1640532"/>
            <a:chExt cx="5424094" cy="7231137"/>
          </a:xfrm>
        </p:grpSpPr>
        <p:pic>
          <p:nvPicPr>
            <p:cNvPr id="9" name="그림 8" descr="텍스트, 스크린샷, 폰트, 문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482F405-8A3B-9EC6-FBBE-C1DBAF36E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096" y="1640532"/>
              <a:ext cx="5387807" cy="599746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7A98FEF-2067-77F8-31BC-3F1652DAD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53"/>
            <a:stretch/>
          </p:blipFill>
          <p:spPr>
            <a:xfrm>
              <a:off x="6413809" y="7656135"/>
              <a:ext cx="5424094" cy="1215534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40593C9-8978-3593-A641-E6582B919831}"/>
              </a:ext>
            </a:extLst>
          </p:cNvPr>
          <p:cNvGrpSpPr/>
          <p:nvPr/>
        </p:nvGrpSpPr>
        <p:grpSpPr>
          <a:xfrm>
            <a:off x="6045200" y="1652557"/>
            <a:ext cx="2942797" cy="3954323"/>
            <a:chOff x="10946243" y="1014817"/>
            <a:chExt cx="5380187" cy="7172486"/>
          </a:xfrm>
        </p:grpSpPr>
        <p:pic>
          <p:nvPicPr>
            <p:cNvPr id="14" name="그림 13" descr="텍스트, 스크린샷, 폰트, 문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8C6018F-BB57-DFD2-31F7-F573AF4B0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243" y="1014817"/>
              <a:ext cx="5380186" cy="602032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1CBC80F-B0B4-C443-6005-66855F786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735" b="3033"/>
            <a:stretch/>
          </p:blipFill>
          <p:spPr>
            <a:xfrm>
              <a:off x="10946244" y="7035139"/>
              <a:ext cx="5380186" cy="1152164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C8440D6-640A-5BE3-A423-BD6E1F8EDBB1}"/>
              </a:ext>
            </a:extLst>
          </p:cNvPr>
          <p:cNvGrpSpPr/>
          <p:nvPr/>
        </p:nvGrpSpPr>
        <p:grpSpPr>
          <a:xfrm>
            <a:off x="9042400" y="1651000"/>
            <a:ext cx="2911769" cy="3983774"/>
            <a:chOff x="13563600" y="2476500"/>
            <a:chExt cx="4367653" cy="597566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1E43B0C-0AA4-08EC-80D6-728587056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922" r="71991" b="-1"/>
            <a:stretch/>
          </p:blipFill>
          <p:spPr>
            <a:xfrm>
              <a:off x="13588160" y="7351087"/>
              <a:ext cx="4343093" cy="1101074"/>
            </a:xfrm>
            <a:prstGeom prst="rect">
              <a:avLst/>
            </a:prstGeom>
          </p:spPr>
        </p:pic>
        <p:pic>
          <p:nvPicPr>
            <p:cNvPr id="25" name="그림 24" descr="텍스트, 스크린샷, 폰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AA918F0-4C3F-F722-DF0F-E322E1F34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52"/>
            <a:stretch/>
          </p:blipFill>
          <p:spPr>
            <a:xfrm>
              <a:off x="13563600" y="2476500"/>
              <a:ext cx="4358714" cy="4983344"/>
            </a:xfrm>
            <a:prstGeom prst="rect">
              <a:avLst/>
            </a:prstGeom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C59986-6863-970C-60DA-E99148305FF3}"/>
              </a:ext>
            </a:extLst>
          </p:cNvPr>
          <p:cNvSpPr/>
          <p:nvPr/>
        </p:nvSpPr>
        <p:spPr>
          <a:xfrm>
            <a:off x="67309" y="1673411"/>
            <a:ext cx="2905809" cy="392492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Credit_rating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경우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대출 승인 불가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204CB4-379A-7AAD-0A27-9A5569F5D89B}"/>
              </a:ext>
            </a:extLst>
          </p:cNvPr>
          <p:cNvSpPr/>
          <p:nvPr/>
        </p:nvSpPr>
        <p:spPr>
          <a:xfrm>
            <a:off x="3097082" y="1673411"/>
            <a:ext cx="2905809" cy="392492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Credit_rating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2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경우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대출 승인 불가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C25499-6E14-92A8-39B5-CF306D11CFFC}"/>
              </a:ext>
            </a:extLst>
          </p:cNvPr>
          <p:cNvSpPr/>
          <p:nvPr/>
        </p:nvSpPr>
        <p:spPr>
          <a:xfrm>
            <a:off x="6057295" y="1673411"/>
            <a:ext cx="2930701" cy="3961363"/>
          </a:xfrm>
          <a:prstGeom prst="rect">
            <a:avLst/>
          </a:prstGeom>
          <a:solidFill>
            <a:srgbClr val="2C6C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Credit_rating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3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경우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대출 승인 가능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4A1F66-E199-2120-F515-52606E9E5170}"/>
              </a:ext>
            </a:extLst>
          </p:cNvPr>
          <p:cNvSpPr/>
          <p:nvPr/>
        </p:nvSpPr>
        <p:spPr>
          <a:xfrm>
            <a:off x="9036441" y="1673411"/>
            <a:ext cx="2905809" cy="3961363"/>
          </a:xfrm>
          <a:prstGeom prst="rect">
            <a:avLst/>
          </a:prstGeom>
          <a:solidFill>
            <a:srgbClr val="2C6C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Credit_rating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4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경우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대출 승인 가능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91C7ED3-A2FE-ADB5-3E97-A26AD39AB594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13" name="Group 2">
              <a:extLst>
                <a:ext uri="{FF2B5EF4-FFF2-40B4-BE49-F238E27FC236}">
                  <a16:creationId xmlns:a16="http://schemas.microsoft.com/office/drawing/2014/main" id="{44BAEE8E-1FBD-6E46-75AE-D1BCAD6BAD0A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30" name="Freeform 3">
                <a:extLst>
                  <a:ext uri="{FF2B5EF4-FFF2-40B4-BE49-F238E27FC236}">
                    <a16:creationId xmlns:a16="http://schemas.microsoft.com/office/drawing/2014/main" id="{6D122CC1-C271-512A-00B4-F0A2DFB78886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31" name="TextBox 4">
                <a:extLst>
                  <a:ext uri="{FF2B5EF4-FFF2-40B4-BE49-F238E27FC236}">
                    <a16:creationId xmlns:a16="http://schemas.microsoft.com/office/drawing/2014/main" id="{1CFDD98E-5B15-C492-7B74-8F257660569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96BEA75E-10DF-81C6-A277-CD2D18D33906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71589A-6DEC-46A8-CFF6-CC3E99C722FF}"/>
                </a:ext>
              </a:extLst>
            </p:cNvPr>
            <p:cNvSpPr txBox="1"/>
            <p:nvPr/>
          </p:nvSpPr>
          <p:spPr>
            <a:xfrm>
              <a:off x="305052" y="227270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대출 가이드라인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F7B42C6-232F-B8CD-CCFF-0B51F06815B7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26" name="TextBox 8">
                <a:extLst>
                  <a:ext uri="{FF2B5EF4-FFF2-40B4-BE49-F238E27FC236}">
                    <a16:creationId xmlns:a16="http://schemas.microsoft.com/office/drawing/2014/main" id="{2BD61240-20BB-8C39-5864-E8887586ECA5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대출 승인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/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거부 심사 예측 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(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랜덤 포레스트 모델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)</a:t>
                </a:r>
                <a:endParaRPr lang="en-US" sz="1333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29" name="Freeform 2">
                <a:extLst>
                  <a:ext uri="{FF2B5EF4-FFF2-40B4-BE49-F238E27FC236}">
                    <a16:creationId xmlns:a16="http://schemas.microsoft.com/office/drawing/2014/main" id="{DBF11CC9-695E-C412-27F2-6F7ECC60EDD8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02530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8D332-D06B-FAE4-89D0-CAAAE5B55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 descr="텍스트, 스크린샷, 라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5201334-8016-477B-7F57-BC8B91128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6" y="1629681"/>
            <a:ext cx="4054191" cy="2342083"/>
          </a:xfrm>
          <a:prstGeom prst="rect">
            <a:avLst/>
          </a:prstGeom>
        </p:spPr>
      </p:pic>
      <p:pic>
        <p:nvPicPr>
          <p:cNvPr id="3" name="그림 2" descr="텍스트, 스크린샷, 도표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935D922-85B0-9F76-D597-BBC83D542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623" y="1599993"/>
            <a:ext cx="4232007" cy="23878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AC0F23-F1ED-1D1B-6B02-1D4A2A37E4C3}"/>
              </a:ext>
            </a:extLst>
          </p:cNvPr>
          <p:cNvSpPr txBox="1"/>
          <p:nvPr/>
        </p:nvSpPr>
        <p:spPr>
          <a:xfrm>
            <a:off x="370929" y="870634"/>
            <a:ext cx="612699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33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왜 로지스틱 회귀모델은 예측을 </a:t>
            </a:r>
            <a:r>
              <a:rPr lang="ko-KR" altLang="en-US" sz="1333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잘하지못했고</a:t>
            </a:r>
            <a:r>
              <a:rPr lang="en-US" altLang="ko-KR" sz="1333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333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랜덤포레스트</a:t>
            </a:r>
            <a:r>
              <a:rPr lang="ko-KR" altLang="en-US" sz="1333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모델은 예측을 잘했을까</a:t>
            </a:r>
            <a:r>
              <a:rPr lang="en-US" altLang="ko-KR" sz="1333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3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82A8070-8CCD-79B2-5FA2-E88AF8E9FCCA}"/>
              </a:ext>
            </a:extLst>
          </p:cNvPr>
          <p:cNvGrpSpPr/>
          <p:nvPr/>
        </p:nvGrpSpPr>
        <p:grpSpPr>
          <a:xfrm>
            <a:off x="370929" y="4136626"/>
            <a:ext cx="10351749" cy="1289072"/>
            <a:chOff x="556393" y="5726471"/>
            <a:chExt cx="15527624" cy="193360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44619C-D249-4C79-1545-234BC1246CAE}"/>
                </a:ext>
              </a:extLst>
            </p:cNvPr>
            <p:cNvSpPr/>
            <p:nvPr/>
          </p:nvSpPr>
          <p:spPr>
            <a:xfrm>
              <a:off x="556393" y="5911137"/>
              <a:ext cx="15217007" cy="1748942"/>
            </a:xfrm>
            <a:prstGeom prst="roundRect">
              <a:avLst/>
            </a:prstGeom>
            <a:noFill/>
            <a:ln>
              <a:solidFill>
                <a:srgbClr val="2C6CD9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8DC493-2A7E-54FF-341E-0C1FBBB02273}"/>
                </a:ext>
              </a:extLst>
            </p:cNvPr>
            <p:cNvSpPr txBox="1"/>
            <p:nvPr/>
          </p:nvSpPr>
          <p:spPr>
            <a:xfrm>
              <a:off x="1019982" y="5726471"/>
              <a:ext cx="2217435" cy="477150"/>
            </a:xfrm>
            <a:prstGeom prst="rect">
              <a:avLst/>
            </a:prstGeom>
            <a:solidFill>
              <a:srgbClr val="EBEEF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67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특성 중요도 분석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4DD948-2652-ED25-CFFD-87746677A653}"/>
                </a:ext>
              </a:extLst>
            </p:cNvPr>
            <p:cNvSpPr txBox="1"/>
            <p:nvPr/>
          </p:nvSpPr>
          <p:spPr>
            <a:xfrm>
              <a:off x="612357" y="6360587"/>
              <a:ext cx="6567183" cy="1123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67" dirty="0">
                  <a:solidFill>
                    <a:srgbClr val="000000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ko-KR" altLang="en-US" sz="1067" dirty="0"/>
                <a:t>가장 중요한 특성</a:t>
              </a:r>
              <a:r>
                <a:rPr lang="en-US" altLang="ko-KR" sz="1067" dirty="0"/>
                <a:t>: Checking account, Saving accounts, Purpose</a:t>
              </a:r>
            </a:p>
            <a:p>
              <a:r>
                <a:rPr lang="en-US" altLang="ko-KR" sz="1067" dirty="0">
                  <a:solidFill>
                    <a:srgbClr val="000000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ko-KR" altLang="en-US" sz="1067" dirty="0"/>
                <a:t>음수 계수가 대부분으로</a:t>
              </a:r>
              <a:r>
                <a:rPr lang="en-US" altLang="ko-KR" sz="1067" dirty="0"/>
                <a:t>, </a:t>
              </a:r>
              <a:r>
                <a:rPr lang="ko-KR" altLang="en-US" sz="1067" dirty="0"/>
                <a:t>대출 거절 가능성을 높이는 요인으로 작용</a:t>
              </a:r>
              <a:endParaRPr lang="en-US" altLang="ko-KR" sz="1067" dirty="0"/>
            </a:p>
            <a:p>
              <a:r>
                <a:rPr lang="en-US" altLang="ko-KR" sz="1067" dirty="0">
                  <a:solidFill>
                    <a:srgbClr val="000000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en-US" altLang="ko-KR" sz="1067" dirty="0"/>
                <a:t>Score(</a:t>
              </a:r>
              <a:r>
                <a:rPr lang="ko-KR" altLang="en-US" sz="1067" dirty="0"/>
                <a:t>신용 점수</a:t>
              </a:r>
              <a:r>
                <a:rPr lang="en-US" altLang="ko-KR" sz="1067" dirty="0"/>
                <a:t>)</a:t>
              </a:r>
              <a:r>
                <a:rPr lang="ko-KR" altLang="en-US" sz="1067" dirty="0"/>
                <a:t>와 같은 핵심 변수의 기여도가 상대적으로 작아</a:t>
              </a:r>
              <a:r>
                <a:rPr lang="en-US" altLang="ko-KR" sz="1067" dirty="0"/>
                <a:t>, </a:t>
              </a:r>
            </a:p>
            <a:p>
              <a:r>
                <a:rPr lang="en-US" altLang="ko-KR" sz="1067" dirty="0"/>
                <a:t>  </a:t>
              </a:r>
              <a:r>
                <a:rPr lang="ko-KR" altLang="en-US" sz="1067" dirty="0"/>
                <a:t>주요 변수의 중요도를 제대로 반영하지 못함</a:t>
              </a:r>
              <a:endParaRPr lang="en-US" altLang="ko-KR" sz="1067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B9B5FD-3478-4A84-310A-FC6257EF2C66}"/>
                </a:ext>
              </a:extLst>
            </p:cNvPr>
            <p:cNvSpPr txBox="1"/>
            <p:nvPr/>
          </p:nvSpPr>
          <p:spPr>
            <a:xfrm>
              <a:off x="8766628" y="6360587"/>
              <a:ext cx="7317389" cy="877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67" dirty="0">
                  <a:solidFill>
                    <a:srgbClr val="000000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ko-KR" altLang="en-US" sz="1067" dirty="0"/>
                <a:t>가장 중요한 특성</a:t>
              </a:r>
              <a:r>
                <a:rPr lang="en-US" altLang="ko-KR" sz="1067" dirty="0"/>
                <a:t>: Score, Credit amount, Duration</a:t>
              </a:r>
              <a:endParaRPr lang="en-US" altLang="ko-KR" sz="1067" dirty="0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r>
                <a:rPr lang="en-US" altLang="ko-KR" sz="1067" dirty="0">
                  <a:solidFill>
                    <a:srgbClr val="000000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ko-KR" altLang="en-US" sz="1067" dirty="0"/>
                <a:t>데이터에 중요한 특성이 잘 반영되어 대출 승인 여부에 중요한 역할</a:t>
              </a:r>
              <a:endParaRPr lang="en-US" altLang="ko-KR" sz="1067" dirty="0"/>
            </a:p>
            <a:p>
              <a:r>
                <a:rPr lang="en-US" altLang="ko-KR" sz="1067" dirty="0">
                  <a:solidFill>
                    <a:srgbClr val="000000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en-US" altLang="ko-KR" sz="1067" dirty="0"/>
                <a:t>Checking account, Saving accounts </a:t>
              </a:r>
              <a:r>
                <a:rPr lang="ko-KR" altLang="en-US" sz="1067" dirty="0"/>
                <a:t>등은 상대적으로 중요도가 낮게 평가됨</a:t>
              </a:r>
              <a:endParaRPr lang="en-US" altLang="ko-KR" sz="1067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1D4DD6F-9A3D-C951-C661-D5601A5B8909}"/>
              </a:ext>
            </a:extLst>
          </p:cNvPr>
          <p:cNvGrpSpPr/>
          <p:nvPr/>
        </p:nvGrpSpPr>
        <p:grpSpPr>
          <a:xfrm>
            <a:off x="370929" y="5802323"/>
            <a:ext cx="11832924" cy="928677"/>
            <a:chOff x="556393" y="8225016"/>
            <a:chExt cx="17749387" cy="139301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C87E7E4-2A76-C90B-E115-A1A5BC9BB2BE}"/>
                </a:ext>
              </a:extLst>
            </p:cNvPr>
            <p:cNvSpPr/>
            <p:nvPr/>
          </p:nvSpPr>
          <p:spPr>
            <a:xfrm>
              <a:off x="556393" y="8401098"/>
              <a:ext cx="17274407" cy="1216934"/>
            </a:xfrm>
            <a:prstGeom prst="roundRect">
              <a:avLst/>
            </a:prstGeom>
            <a:noFill/>
            <a:ln>
              <a:solidFill>
                <a:srgbClr val="2C6CD9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37D0C0-5273-FAC3-6F8A-DFAC50D9C503}"/>
                </a:ext>
              </a:extLst>
            </p:cNvPr>
            <p:cNvSpPr txBox="1"/>
            <p:nvPr/>
          </p:nvSpPr>
          <p:spPr>
            <a:xfrm>
              <a:off x="775993" y="8225016"/>
              <a:ext cx="2147703" cy="477150"/>
            </a:xfrm>
            <a:prstGeom prst="rect">
              <a:avLst/>
            </a:prstGeom>
            <a:solidFill>
              <a:srgbClr val="EBEEF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67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성능차이의 이유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CACF71-1AEF-DD01-7468-0D734F477B16}"/>
                </a:ext>
              </a:extLst>
            </p:cNvPr>
            <p:cNvSpPr txBox="1"/>
            <p:nvPr/>
          </p:nvSpPr>
          <p:spPr>
            <a:xfrm>
              <a:off x="589050" y="8779016"/>
              <a:ext cx="7307771" cy="631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67" dirty="0">
                  <a:solidFill>
                    <a:srgbClr val="000000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ko-KR" altLang="en-US" sz="1067" dirty="0"/>
                <a:t>로지스틱 회귀는 선형 모델로</a:t>
              </a:r>
              <a:r>
                <a:rPr lang="en-US" altLang="ko-KR" sz="1067" dirty="0"/>
                <a:t>, </a:t>
              </a:r>
              <a:r>
                <a:rPr lang="ko-KR" altLang="en-US" sz="1067" dirty="0"/>
                <a:t>데이터가 직선관계에 있을 경우 적합하며</a:t>
              </a:r>
              <a:r>
                <a:rPr lang="en-US" altLang="ko-KR" sz="1067" dirty="0"/>
                <a:t>,</a:t>
              </a:r>
            </a:p>
            <a:p>
              <a:r>
                <a:rPr lang="ko-KR" altLang="en-US" sz="1067" dirty="0"/>
                <a:t>데이터가 </a:t>
              </a:r>
              <a:r>
                <a:rPr lang="ko-KR" altLang="en-US" sz="1067" dirty="0" err="1"/>
                <a:t>비선형적인</a:t>
              </a:r>
              <a:r>
                <a:rPr lang="ko-KR" altLang="en-US" sz="1067" dirty="0"/>
                <a:t> 관계를 가지고 있을 경우</a:t>
              </a:r>
              <a:r>
                <a:rPr lang="en-US" altLang="ko-KR" sz="1067" dirty="0"/>
                <a:t>, </a:t>
              </a:r>
              <a:r>
                <a:rPr lang="ko-KR" altLang="en-US" sz="1067" dirty="0"/>
                <a:t>복잡한 관계를 </a:t>
              </a:r>
              <a:r>
                <a:rPr lang="ko-KR" altLang="en-US" sz="1067" dirty="0" err="1"/>
                <a:t>학습히지</a:t>
              </a:r>
              <a:r>
                <a:rPr lang="ko-KR" altLang="en-US" sz="1067" dirty="0"/>
                <a:t> 못함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FB2F26-135D-232A-1BFB-A9A5FEC21195}"/>
                </a:ext>
              </a:extLst>
            </p:cNvPr>
            <p:cNvSpPr txBox="1"/>
            <p:nvPr/>
          </p:nvSpPr>
          <p:spPr>
            <a:xfrm>
              <a:off x="8766630" y="8732103"/>
              <a:ext cx="9539150" cy="877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67" dirty="0">
                  <a:solidFill>
                    <a:srgbClr val="000000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ko-KR" altLang="en-US" sz="1067" dirty="0"/>
                <a:t>여러 개의 의사결정 트리를 결합하여 작동하기에 데이터에 복잡한 패턴이 있을 때 예측 성능이 좋음</a:t>
              </a:r>
              <a:endParaRPr lang="en-US" altLang="ko-KR" sz="1067" dirty="0"/>
            </a:p>
            <a:p>
              <a:r>
                <a:rPr lang="en-US" altLang="ko-KR" sz="1067" dirty="0">
                  <a:solidFill>
                    <a:srgbClr val="000000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• </a:t>
              </a:r>
              <a:r>
                <a:rPr lang="ko-KR" altLang="en-US" sz="1067" dirty="0"/>
                <a:t>비선형 데이터와 특성 간 상호작용을 잘 반영하여</a:t>
              </a:r>
              <a:r>
                <a:rPr lang="en-US" altLang="ko-KR" sz="1067" dirty="0"/>
                <a:t>, </a:t>
              </a:r>
              <a:r>
                <a:rPr lang="ko-KR" altLang="en-US" sz="1067" dirty="0"/>
                <a:t>대출 심사 데이터를 더 정확히 예측</a:t>
              </a:r>
              <a:endParaRPr lang="en-US" altLang="ko-KR" sz="1067" dirty="0"/>
            </a:p>
            <a:p>
              <a:endParaRPr lang="en-US" altLang="ko-KR" sz="1067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E1385F5-35CD-363E-6587-5FB0CF5F94B3}"/>
              </a:ext>
            </a:extLst>
          </p:cNvPr>
          <p:cNvSpPr txBox="1"/>
          <p:nvPr/>
        </p:nvSpPr>
        <p:spPr>
          <a:xfrm>
            <a:off x="441642" y="1290299"/>
            <a:ext cx="272542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67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로지스틱 회귀모델의 특성 중요도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792B4F-5C83-FF9C-62E5-7051B25C23BD}"/>
              </a:ext>
            </a:extLst>
          </p:cNvPr>
          <p:cNvSpPr txBox="1"/>
          <p:nvPr/>
        </p:nvSpPr>
        <p:spPr>
          <a:xfrm>
            <a:off x="5971955" y="1290299"/>
            <a:ext cx="272542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67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랜덤포레스트</a:t>
            </a:r>
            <a:r>
              <a:rPr lang="ko-KR" altLang="en-US" sz="1467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모델의 특성 중요도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24F315-5EBD-EE1F-6CD2-BBB95837ECA1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139A66F2-C787-E303-70F8-6F8412706C09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28" name="Freeform 3">
                <a:extLst>
                  <a:ext uri="{FF2B5EF4-FFF2-40B4-BE49-F238E27FC236}">
                    <a16:creationId xmlns:a16="http://schemas.microsoft.com/office/drawing/2014/main" id="{B6805119-6F51-5A71-8FF0-AD7DA5522495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29" name="TextBox 4">
                <a:extLst>
                  <a:ext uri="{FF2B5EF4-FFF2-40B4-BE49-F238E27FC236}">
                    <a16:creationId xmlns:a16="http://schemas.microsoft.com/office/drawing/2014/main" id="{71A99268-94C1-8E1F-3F77-143E932EFEC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20" name="AutoShape 8">
              <a:extLst>
                <a:ext uri="{FF2B5EF4-FFF2-40B4-BE49-F238E27FC236}">
                  <a16:creationId xmlns:a16="http://schemas.microsoft.com/office/drawing/2014/main" id="{3F3CAFC4-5BF6-1F8B-1CD8-AEB7262B0069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326C99-D246-01FF-6498-D8135A0A46B4}"/>
                </a:ext>
              </a:extLst>
            </p:cNvPr>
            <p:cNvSpPr txBox="1"/>
            <p:nvPr/>
          </p:nvSpPr>
          <p:spPr>
            <a:xfrm>
              <a:off x="305052" y="227270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대출 가이드라인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DD4965D-D653-1AFD-1D03-578D2B32F402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25" name="TextBox 8">
                <a:extLst>
                  <a:ext uri="{FF2B5EF4-FFF2-40B4-BE49-F238E27FC236}">
                    <a16:creationId xmlns:a16="http://schemas.microsoft.com/office/drawing/2014/main" id="{D8FC1FF5-2080-37A4-FE43-AB4E056F8C34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대출 승인</a:t>
                </a:r>
                <a:r>
                  <a:rPr lang="en-US" altLang="ko-KR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/</a:t>
                </a:r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거부 심사 예측 결과 분석</a:t>
                </a:r>
                <a:endParaRPr lang="en-US" sz="1333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26" name="Freeform 2">
                <a:extLst>
                  <a:ext uri="{FF2B5EF4-FFF2-40B4-BE49-F238E27FC236}">
                    <a16:creationId xmlns:a16="http://schemas.microsoft.com/office/drawing/2014/main" id="{66E34E6F-EF7F-08E4-E420-263B7E6700B1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90846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7FF19-61D8-29FE-FC8F-92E899CB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DA75516F-AFAD-920E-A8AF-4C45466CF5E3}"/>
              </a:ext>
            </a:extLst>
          </p:cNvPr>
          <p:cNvGrpSpPr/>
          <p:nvPr/>
        </p:nvGrpSpPr>
        <p:grpSpPr>
          <a:xfrm>
            <a:off x="609600" y="685800"/>
            <a:ext cx="10109200" cy="2908226"/>
            <a:chOff x="914400" y="1562100"/>
            <a:chExt cx="15163800" cy="436233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2DD1A0-8105-980A-E80D-102D2424EE40}"/>
                </a:ext>
              </a:extLst>
            </p:cNvPr>
            <p:cNvSpPr txBox="1"/>
            <p:nvPr/>
          </p:nvSpPr>
          <p:spPr>
            <a:xfrm>
              <a:off x="914400" y="1562100"/>
              <a:ext cx="5691944" cy="600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 </a:t>
              </a:r>
              <a:r>
                <a:rPr lang="ko-KR" altLang="en-US" sz="2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예측 모델 기반 가이드라인 설정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AE62A2-5271-49C9-21B6-3F6B5A0C255F}"/>
                </a:ext>
              </a:extLst>
            </p:cNvPr>
            <p:cNvSpPr txBox="1"/>
            <p:nvPr/>
          </p:nvSpPr>
          <p:spPr>
            <a:xfrm>
              <a:off x="1219200" y="2400300"/>
              <a:ext cx="14859000" cy="3524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67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모델이 예측한 결과에 따라 대출 승인 불가인 경우</a:t>
              </a:r>
              <a:r>
                <a:rPr lang="en-US" altLang="ko-KR" sz="1467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</a:p>
            <a:p>
              <a:endPara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→ 대출거절</a:t>
              </a:r>
              <a:endPara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endParaRPr lang="en-US" altLang="ko-KR" sz="1200" dirty="0"/>
            </a:p>
            <a:p>
              <a:endParaRPr lang="en-US" altLang="ko-KR" sz="1200" dirty="0"/>
            </a:p>
            <a:p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→ 추가심사 </a:t>
              </a:r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조건부승인</a:t>
              </a:r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</a:t>
              </a:r>
            </a:p>
            <a:p>
              <a:r>
                <a:rPr lang="en-US" altLang="ko-KR" sz="1200" dirty="0"/>
                <a:t>    </a:t>
              </a:r>
            </a:p>
            <a:p>
              <a:r>
                <a:rPr lang="en-US" altLang="ko-KR" sz="1200" dirty="0"/>
                <a:t>     - </a:t>
              </a:r>
              <a:r>
                <a:rPr lang="ko-KR" altLang="en-US" sz="1200" dirty="0"/>
                <a:t>추가 제출 서류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소득 증빙 자료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부동산 등 담보물에 대한 서류</a:t>
              </a:r>
              <a:endParaRPr lang="en-US" altLang="ko-KR" sz="1200" dirty="0"/>
            </a:p>
            <a:p>
              <a:r>
                <a:rPr lang="en-US" altLang="ko-KR" sz="1200" dirty="0"/>
                <a:t>     - </a:t>
              </a:r>
              <a:r>
                <a:rPr lang="ko-KR" altLang="en-US" sz="1200" dirty="0"/>
                <a:t>담보 요구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담보 가치가 대출 금액의 </a:t>
              </a:r>
              <a:r>
                <a:rPr lang="en-US" altLang="ko-KR" sz="1200" dirty="0"/>
                <a:t>125% </a:t>
              </a:r>
              <a:r>
                <a:rPr lang="ko-KR" altLang="en-US" sz="1200" dirty="0"/>
                <a:t>이상이어야 함 </a:t>
              </a:r>
              <a:r>
                <a:rPr lang="en-US" altLang="ko-KR" sz="1200" dirty="0"/>
                <a:t>(LTV 80%)	</a:t>
              </a:r>
            </a:p>
            <a:p>
              <a:r>
                <a:rPr lang="en-US" altLang="ko-KR" sz="1200" dirty="0"/>
                <a:t>     - </a:t>
              </a:r>
              <a:r>
                <a:rPr lang="ko-KR" altLang="en-US" sz="1200" dirty="0"/>
                <a:t>보증인 요구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보증인의 신용 점수가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등급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이상이어야 함</a:t>
              </a:r>
              <a:endParaRPr lang="en-US" altLang="ko-KR" sz="1200" dirty="0"/>
            </a:p>
            <a:p>
              <a:endParaRPr lang="en-US" altLang="ko-KR" sz="12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CC50128-9D38-C03E-1373-BB25ED1EE4EC}"/>
              </a:ext>
            </a:extLst>
          </p:cNvPr>
          <p:cNvSpPr txBox="1"/>
          <p:nvPr/>
        </p:nvSpPr>
        <p:spPr>
          <a:xfrm>
            <a:off x="626534" y="3598763"/>
            <a:ext cx="502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신용등급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기반으로 대출 금리 차등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69BF3-5F3B-DAD2-8143-C1C1C1C6A686}"/>
              </a:ext>
            </a:extLst>
          </p:cNvPr>
          <p:cNvSpPr txBox="1"/>
          <p:nvPr/>
        </p:nvSpPr>
        <p:spPr>
          <a:xfrm>
            <a:off x="807962" y="4183539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• </a:t>
            </a:r>
            <a:r>
              <a:rPr lang="en-US" altLang="ko-KR" sz="1200" dirty="0"/>
              <a:t>1</a:t>
            </a:r>
            <a:r>
              <a:rPr lang="ko-KR" altLang="en-US" sz="1200" dirty="0"/>
              <a:t>등급 </a:t>
            </a:r>
            <a:r>
              <a:rPr lang="en-US" altLang="ko-KR" sz="1200" dirty="0"/>
              <a:t>~ 2</a:t>
            </a:r>
            <a:r>
              <a:rPr lang="ko-KR" altLang="en-US" sz="1200" dirty="0"/>
              <a:t>등급 </a:t>
            </a:r>
            <a:r>
              <a:rPr lang="en-US" altLang="ko-KR" sz="1200" dirty="0"/>
              <a:t>: </a:t>
            </a:r>
            <a:r>
              <a:rPr lang="ko-KR" altLang="en-US" sz="1200" dirty="0"/>
              <a:t>높은 기본금리와 가산 금리를 적용하여</a:t>
            </a:r>
            <a:r>
              <a:rPr lang="en-US" altLang="ko-KR" sz="1200" dirty="0"/>
              <a:t>, </a:t>
            </a:r>
            <a:r>
              <a:rPr lang="ko-KR" altLang="en-US" sz="1200" dirty="0"/>
              <a:t>신용점수에 따른 예상 손실률을 줄이는 리스크 관리</a:t>
            </a:r>
            <a:endParaRPr lang="en-US" altLang="ko-KR" sz="1200" dirty="0"/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• 3</a:t>
            </a:r>
            <a:r>
              <a:rPr lang="ko-KR" altLang="en-US" sz="1200" dirty="0"/>
              <a:t>등급 </a:t>
            </a:r>
            <a:r>
              <a:rPr lang="en-US" altLang="ko-KR" sz="1200" dirty="0"/>
              <a:t>~ 4</a:t>
            </a:r>
            <a:r>
              <a:rPr lang="ko-KR" altLang="en-US" sz="1200" dirty="0"/>
              <a:t>등급</a:t>
            </a:r>
            <a:r>
              <a:rPr lang="en-US" altLang="ko-KR" sz="1200" dirty="0"/>
              <a:t> : </a:t>
            </a:r>
            <a:r>
              <a:rPr lang="ko-KR" altLang="en-US" sz="1200" dirty="0"/>
              <a:t>우대 금리를 제공하여 우수한 신용의 고객 </a:t>
            </a:r>
            <a:r>
              <a:rPr lang="ko-KR" altLang="en-US" sz="1200" dirty="0" err="1"/>
              <a:t>확보을</a:t>
            </a:r>
            <a:r>
              <a:rPr lang="ko-KR" altLang="en-US" sz="1200" dirty="0"/>
              <a:t> 확보하고</a:t>
            </a:r>
            <a:r>
              <a:rPr lang="en-US" altLang="ko-KR" sz="1200" dirty="0"/>
              <a:t>,</a:t>
            </a:r>
            <a:r>
              <a:rPr lang="ko-KR" altLang="en-US" sz="1200" dirty="0"/>
              <a:t> 고객 충성도를 높이는 효과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A7BF6-E36A-45FA-5877-79B9C9CA0285}"/>
              </a:ext>
            </a:extLst>
          </p:cNvPr>
          <p:cNvSpPr txBox="1"/>
          <p:nvPr/>
        </p:nvSpPr>
        <p:spPr>
          <a:xfrm>
            <a:off x="626533" y="5173563"/>
            <a:ext cx="5991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신용점수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(Score)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사분위수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따라 대출 한도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3A3D8-4CA2-6187-A66C-48B33A41FCE2}"/>
              </a:ext>
            </a:extLst>
          </p:cNvPr>
          <p:cNvSpPr txBox="1"/>
          <p:nvPr/>
        </p:nvSpPr>
        <p:spPr>
          <a:xfrm>
            <a:off x="807962" y="5635228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• </a:t>
            </a:r>
            <a:r>
              <a:rPr lang="ko-KR" altLang="en-US" sz="1200" dirty="0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신용점수의 사분위수에 따라 대출 한도를 다르게 설정하는 방안</a:t>
            </a:r>
            <a:endParaRPr lang="en-US" altLang="ko-KR" sz="1200" dirty="0">
              <a:solidFill>
                <a:srgbClr val="000000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  <a:p>
            <a:endParaRPr lang="en-US" altLang="ko-KR" sz="1200" dirty="0">
              <a:solidFill>
                <a:srgbClr val="000000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• </a:t>
            </a:r>
            <a:r>
              <a:rPr lang="ko-KR" altLang="en-US" sz="1200" dirty="0"/>
              <a:t>신용 점수에 따른 한도 차등을 두어 과도한 대출을 방지하고</a:t>
            </a:r>
            <a:r>
              <a:rPr lang="en-US" altLang="ko-KR" sz="1200" dirty="0"/>
              <a:t>, </a:t>
            </a:r>
            <a:r>
              <a:rPr lang="ko-KR" altLang="en-US" sz="1200" dirty="0"/>
              <a:t>고객의 상환 능력에 따라 적절한 대출 한도 설정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4E75AF-D9D7-AF06-EB4E-F96CAFCF3218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BE7FAC40-98D1-89CA-1AF1-755685B25871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16" name="Freeform 3">
                <a:extLst>
                  <a:ext uri="{FF2B5EF4-FFF2-40B4-BE49-F238E27FC236}">
                    <a16:creationId xmlns:a16="http://schemas.microsoft.com/office/drawing/2014/main" id="{442E0AD7-BE1A-BA73-2195-4124300F15EE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19" name="TextBox 4">
                <a:extLst>
                  <a:ext uri="{FF2B5EF4-FFF2-40B4-BE49-F238E27FC236}">
                    <a16:creationId xmlns:a16="http://schemas.microsoft.com/office/drawing/2014/main" id="{65C56D49-0AD5-96D1-CFAB-B019F57CB3E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7BD48387-0DB7-37BC-81E5-A15B154AB264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5999CA-DB6C-C7ED-A29B-B8A6B0F67C70}"/>
                </a:ext>
              </a:extLst>
            </p:cNvPr>
            <p:cNvSpPr txBox="1"/>
            <p:nvPr/>
          </p:nvSpPr>
          <p:spPr>
            <a:xfrm>
              <a:off x="305052" y="227270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대출 가이드라인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9F01535-A570-C452-8128-79D029EC5F6A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80ED5ED3-9D8F-8983-291F-731359CB218A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대출 가이드라인 작성</a:t>
                </a:r>
                <a:endParaRPr lang="en-US" sz="1333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15" name="Freeform 2">
                <a:extLst>
                  <a:ext uri="{FF2B5EF4-FFF2-40B4-BE49-F238E27FC236}">
                    <a16:creationId xmlns:a16="http://schemas.microsoft.com/office/drawing/2014/main" id="{15BEB18B-27A8-04A7-3454-63A6CC057D41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77176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0C49F-818F-7A96-0313-5AB8ECFA4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1350082-D8AC-16C5-01D0-573741A6CF76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6" name="Group 2">
              <a:extLst>
                <a:ext uri="{FF2B5EF4-FFF2-40B4-BE49-F238E27FC236}">
                  <a16:creationId xmlns:a16="http://schemas.microsoft.com/office/drawing/2014/main" id="{C82C39B1-9A36-8CA8-0C85-6514054BD372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13" name="Freeform 3">
                <a:extLst>
                  <a:ext uri="{FF2B5EF4-FFF2-40B4-BE49-F238E27FC236}">
                    <a16:creationId xmlns:a16="http://schemas.microsoft.com/office/drawing/2014/main" id="{E0E3C877-4000-6D6B-8235-F1D35167AA74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/>
              </a:p>
            </p:txBody>
          </p:sp>
          <p:sp>
            <p:nvSpPr>
              <p:cNvPr id="14" name="TextBox 4">
                <a:extLst>
                  <a:ext uri="{FF2B5EF4-FFF2-40B4-BE49-F238E27FC236}">
                    <a16:creationId xmlns:a16="http://schemas.microsoft.com/office/drawing/2014/main" id="{E6890019-ABA7-1E36-203B-EEBE1DF36BF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/>
              </a:p>
            </p:txBody>
          </p:sp>
        </p:grpSp>
        <p:sp>
          <p:nvSpPr>
            <p:cNvPr id="7" name="AutoShape 8">
              <a:extLst>
                <a:ext uri="{FF2B5EF4-FFF2-40B4-BE49-F238E27FC236}">
                  <a16:creationId xmlns:a16="http://schemas.microsoft.com/office/drawing/2014/main" id="{DB51576E-4B7A-C018-0280-FDB52542C972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394B82-BEEE-D5E1-584E-803266D709A3}"/>
                </a:ext>
              </a:extLst>
            </p:cNvPr>
            <p:cNvSpPr txBox="1"/>
            <p:nvPr/>
          </p:nvSpPr>
          <p:spPr>
            <a:xfrm>
              <a:off x="355547" y="227270"/>
              <a:ext cx="1098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결론 및 마무리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A7FB038-9133-C8B8-8720-41BE67F086B8}"/>
                </a:ext>
              </a:extLst>
            </p:cNvPr>
            <p:cNvGrpSpPr/>
            <p:nvPr/>
          </p:nvGrpSpPr>
          <p:grpSpPr>
            <a:xfrm>
              <a:off x="1911182" y="260220"/>
              <a:ext cx="4808757" cy="205121"/>
              <a:chOff x="1220653" y="2091948"/>
              <a:chExt cx="7516612" cy="461521"/>
            </a:xfrm>
          </p:grpSpPr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62C2789F-E75B-6B9D-BD65-E9D40AC25CC2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615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333" b="1" dirty="0"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RoxboroughCF Bold"/>
                    <a:sym typeface="RoxboroughCF Bold"/>
                  </a:rPr>
                  <a:t>결론 및 마무리</a:t>
                </a:r>
                <a:endParaRPr lang="en-US" sz="1333" b="1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12" name="Freeform 2">
                <a:extLst>
                  <a:ext uri="{FF2B5EF4-FFF2-40B4-BE49-F238E27FC236}">
                    <a16:creationId xmlns:a16="http://schemas.microsoft.com/office/drawing/2014/main" id="{D8D0635F-0CDF-E193-55B6-899C24ECDB3F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1BEB26-EDE0-9985-E288-69021EAED9AE}"/>
              </a:ext>
            </a:extLst>
          </p:cNvPr>
          <p:cNvGrpSpPr/>
          <p:nvPr/>
        </p:nvGrpSpPr>
        <p:grpSpPr>
          <a:xfrm>
            <a:off x="529822" y="866452"/>
            <a:ext cx="11097766" cy="6154767"/>
            <a:chOff x="1117516" y="2526210"/>
            <a:chExt cx="7290444" cy="1274832"/>
          </a:xfrm>
        </p:grpSpPr>
        <p:sp>
          <p:nvSpPr>
            <p:cNvPr id="15" name="TextBox 8">
              <a:extLst>
                <a:ext uri="{FF2B5EF4-FFF2-40B4-BE49-F238E27FC236}">
                  <a16:creationId xmlns:a16="http://schemas.microsoft.com/office/drawing/2014/main" id="{E846A178-2A98-3A9D-C2CA-8C9A350A72E2}"/>
                </a:ext>
              </a:extLst>
            </p:cNvPr>
            <p:cNvSpPr txBox="1"/>
            <p:nvPr/>
          </p:nvSpPr>
          <p:spPr>
            <a:xfrm>
              <a:off x="1129878" y="2526210"/>
              <a:ext cx="5102188" cy="1475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76"/>
                </a:lnSpc>
              </a:pPr>
              <a:r>
                <a:rPr lang="ko-KR" altLang="en-US" sz="3600" b="1" dirty="0">
                  <a:latin typeface="NanumSquareOTF" panose="020B0600000101010101" pitchFamily="34" charset="-127"/>
                  <a:ea typeface="NanumSquareOTF" panose="020B0600000101010101" pitchFamily="34" charset="-127"/>
                  <a:cs typeface="RoxboroughCF Bold"/>
                  <a:sym typeface="RoxboroughCF Bold"/>
                </a:rPr>
                <a:t>주요 인사이트</a:t>
              </a:r>
              <a:endParaRPr lang="en-US" sz="3600" b="1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27D453-C82E-D91E-CFFD-0586B46EAB10}"/>
                </a:ext>
              </a:extLst>
            </p:cNvPr>
            <p:cNvSpPr txBox="1"/>
            <p:nvPr/>
          </p:nvSpPr>
          <p:spPr>
            <a:xfrm>
              <a:off x="1119517" y="2641360"/>
              <a:ext cx="7288443" cy="478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AutoNum type="arabicPeriod"/>
              </a:pPr>
              <a:r>
                <a:rPr lang="ko-KR" altLang="en-US" dirty="0"/>
                <a:t>단순히 정확도라는 단일 지표에 의존하지 않고</a:t>
              </a:r>
              <a:r>
                <a:rPr lang="en-US" altLang="ko-KR" dirty="0"/>
                <a:t>, </a:t>
              </a:r>
              <a:r>
                <a:rPr lang="ko-KR" altLang="en-US" dirty="0"/>
                <a:t>정밀도</a:t>
              </a:r>
              <a:r>
                <a:rPr lang="en-US" altLang="ko-KR" dirty="0"/>
                <a:t>(Precision), </a:t>
              </a:r>
              <a:r>
                <a:rPr lang="ko-KR" altLang="en-US" dirty="0" err="1"/>
                <a:t>재현율</a:t>
              </a:r>
              <a:r>
                <a:rPr lang="en-US" altLang="ko-KR" dirty="0"/>
                <a:t>(Recall), F1 Score</a:t>
              </a:r>
              <a:r>
                <a:rPr lang="ko-KR" altLang="en-US" dirty="0"/>
                <a:t>등 다양한 성능 지표를 활용하여 모델의 성능을 다각도로 평가하는 것이 중요함을 확인했습니다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이러한 접근은 프로젝트의 목표와 데이터를 고려한 최적의 모델을 선택하는 데 도움을 줄 수 있음을 보여줍니다</a:t>
              </a:r>
              <a:r>
                <a:rPr lang="en-US" altLang="ko-KR" dirty="0"/>
                <a:t>.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514350" indent="-514350">
                <a:buAutoNum type="arabicPeriod"/>
              </a:pP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514350" indent="-514350">
                <a:buAutoNum type="arabicPeriod"/>
              </a:pP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514350" indent="-514350">
                <a:buAutoNum type="arabicPeriod"/>
              </a:pPr>
              <a:r>
                <a:rPr lang="ko-KR" altLang="en-US" dirty="0"/>
                <a:t>신용도가 낮은 고객 탐지에 어려움을 겪은 주요 원인 중 하나로 데이터 편향과 </a:t>
              </a:r>
              <a:r>
                <a:rPr lang="ko-KR" altLang="en-US" dirty="0" err="1"/>
                <a:t>결측치</a:t>
              </a:r>
              <a:r>
                <a:rPr lang="ko-KR" altLang="en-US" dirty="0"/>
                <a:t> 문제를 꼽을 수 있었습니다</a:t>
              </a:r>
              <a:r>
                <a:rPr lang="en-US" altLang="ko-KR" dirty="0"/>
                <a:t>. </a:t>
              </a:r>
              <a:r>
                <a:rPr lang="ko-KR" altLang="en-US" dirty="0"/>
                <a:t>특히 주요 특성에서의 </a:t>
              </a:r>
              <a:r>
                <a:rPr lang="ko-KR" altLang="en-US" dirty="0" err="1"/>
                <a:t>결측치와</a:t>
              </a:r>
              <a:r>
                <a:rPr lang="ko-KR" altLang="en-US" dirty="0"/>
                <a:t> 불균형 데이터로 인해 모델 학습이 제한되었으며</a:t>
              </a:r>
              <a:r>
                <a:rPr lang="en-US" altLang="ko-KR" dirty="0"/>
                <a:t>, </a:t>
              </a:r>
              <a:r>
                <a:rPr lang="ko-KR" altLang="en-US" dirty="0"/>
                <a:t>이는 신용등급 분류의 성능 저하로 이어졌습니다</a:t>
              </a:r>
              <a:r>
                <a:rPr lang="en-US" altLang="ko-KR" dirty="0"/>
                <a:t>.</a:t>
              </a:r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DB66105A-281C-C372-9B87-BA8CD95426B4}"/>
                </a:ext>
              </a:extLst>
            </p:cNvPr>
            <p:cNvSpPr txBox="1"/>
            <p:nvPr/>
          </p:nvSpPr>
          <p:spPr>
            <a:xfrm>
              <a:off x="1117516" y="3147421"/>
              <a:ext cx="5102188" cy="1475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76"/>
                </a:lnSpc>
              </a:pPr>
              <a:r>
                <a:rPr lang="ko-KR" altLang="en-US" sz="3600" b="1" dirty="0">
                  <a:latin typeface="NanumSquareOTF" panose="020B0600000101010101" pitchFamily="34" charset="-127"/>
                  <a:ea typeface="NanumSquareOTF" panose="020B0600000101010101" pitchFamily="34" charset="-127"/>
                  <a:cs typeface="RoxboroughCF Bold"/>
                  <a:sym typeface="RoxboroughCF Bold"/>
                </a:rPr>
                <a:t>한계점</a:t>
              </a:r>
              <a:endParaRPr lang="en-US" sz="3600" b="1" dirty="0">
                <a:latin typeface="NanumSquareOTF" panose="020B0600000101010101" pitchFamily="34" charset="-127"/>
                <a:ea typeface="NanumSquareOTF" panose="020B0600000101010101" pitchFamily="34" charset="-127"/>
                <a:cs typeface="RoxboroughCF Bold"/>
                <a:sym typeface="RoxboroughCF Bold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EF7BA2-2917-24C9-6A86-25D33BF89E45}"/>
                </a:ext>
              </a:extLst>
            </p:cNvPr>
            <p:cNvSpPr txBox="1"/>
            <p:nvPr/>
          </p:nvSpPr>
          <p:spPr>
            <a:xfrm>
              <a:off x="1119517" y="3259171"/>
              <a:ext cx="7288443" cy="541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AutoNum type="arabicPeriod"/>
              </a:pPr>
              <a:endPara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514350" indent="-514350">
                <a:buAutoNum type="arabicPeriod"/>
              </a:pPr>
              <a:r>
                <a:rPr lang="ko-KR" altLang="en-US" sz="2000" b="1" dirty="0"/>
                <a:t>제한된 데이터셋 크기와 주요 변수의 </a:t>
              </a:r>
              <a:r>
                <a:rPr lang="ko-KR" altLang="en-US" sz="2000" b="1" dirty="0" err="1"/>
                <a:t>결측치는</a:t>
              </a:r>
              <a:r>
                <a:rPr lang="ko-KR" altLang="en-US" sz="2000" b="1" dirty="0"/>
                <a:t> 모델의 예측력을 저하시켰습니다</a:t>
              </a:r>
              <a:r>
                <a:rPr lang="en-US" altLang="ko-KR" sz="2000" b="1" dirty="0"/>
                <a:t>. </a:t>
              </a:r>
              <a:r>
                <a:rPr lang="ko-KR" altLang="en-US" sz="2000" b="1" dirty="0"/>
                <a:t>이러한 데이터 제약은 신뢰할 수 있는 모델 개발에 걸림돌로 작용했습니다</a:t>
              </a:r>
              <a:r>
                <a:rPr lang="en-US" altLang="ko-KR" sz="2000" b="1" dirty="0"/>
                <a:t>.</a:t>
              </a:r>
            </a:p>
            <a:p>
              <a:pPr marL="514350" indent="-514350">
                <a:buAutoNum type="arabicPeriod"/>
              </a:pPr>
              <a:endPara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514350" indent="-514350">
                <a:buAutoNum type="arabicPeriod"/>
              </a:pPr>
              <a:r>
                <a:rPr lang="ko-KR" altLang="en-US" sz="2000" b="1" dirty="0"/>
                <a:t>비교 분석한 모델들의 성능이 실제 은행 환경에서 적용하기에는 미흡한 수준이었습니다</a:t>
              </a:r>
              <a:r>
                <a:rPr lang="en-US" altLang="ko-KR" sz="2000" b="1" dirty="0"/>
                <a:t>. </a:t>
              </a:r>
              <a:r>
                <a:rPr lang="ko-KR" altLang="en-US" sz="2000" b="1" dirty="0"/>
                <a:t>특히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신용도가 낮은 고객을 효과적으로 식별하지 못해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추가 데이터 확보와 고도화된 </a:t>
              </a:r>
              <a:r>
                <a:rPr lang="ko-KR" altLang="en-US" sz="2000" b="1" dirty="0" err="1"/>
                <a:t>전처리</a:t>
              </a:r>
              <a:r>
                <a:rPr lang="ko-KR" altLang="en-US" sz="2000" b="1" dirty="0"/>
                <a:t> 과정이 필수적임을 확인했습니다</a:t>
              </a:r>
              <a:r>
                <a:rPr lang="en-US" altLang="ko-KR" sz="2000" b="1" dirty="0"/>
                <a:t>.</a:t>
              </a:r>
              <a:endPara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514350" indent="-514350">
                <a:buAutoNum type="arabicPeriod"/>
              </a:pPr>
              <a:endPara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60011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DFACB17-D7C3-A0B0-77E4-FE993F2E97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TextBox 5"/>
          <p:cNvSpPr txBox="1"/>
          <p:nvPr/>
        </p:nvSpPr>
        <p:spPr>
          <a:xfrm>
            <a:off x="1146761" y="3449472"/>
            <a:ext cx="3837600" cy="842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88"/>
              </a:lnSpc>
              <a:spcBef>
                <a:spcPct val="0"/>
              </a:spcBef>
            </a:pPr>
            <a:r>
              <a:rPr lang="en-US" sz="4991" b="1" dirty="0" err="1">
                <a:solidFill>
                  <a:srgbClr val="EBEEF0"/>
                </a:solidFill>
                <a:latin typeface="Inter Bold"/>
                <a:ea typeface="Inter Bold"/>
                <a:cs typeface="Inter Bold"/>
                <a:sym typeface="Inter Bold"/>
              </a:rPr>
              <a:t>QnA</a:t>
            </a:r>
            <a:endParaRPr lang="en-US" sz="4991" b="1" dirty="0">
              <a:solidFill>
                <a:srgbClr val="EBEEF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535968" y="658736"/>
            <a:ext cx="467866" cy="226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9"/>
              </a:lnSpc>
              <a:spcBef>
                <a:spcPct val="0"/>
              </a:spcBef>
            </a:pPr>
            <a:r>
              <a:rPr lang="en-US" sz="1335" b="1" dirty="0">
                <a:solidFill>
                  <a:srgbClr val="00000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8</a:t>
            </a:r>
            <a:r>
              <a:rPr lang="ko-KR" altLang="en-US" sz="1335" b="1" dirty="0">
                <a:solidFill>
                  <a:srgbClr val="00000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조</a:t>
            </a:r>
            <a:endParaRPr lang="en-US" sz="1335" b="1" dirty="0">
              <a:solidFill>
                <a:srgbClr val="000000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618DE-7CE7-A5AE-BBCB-86BA400DC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C6628F5-00C6-FC26-0E31-42BA277A2A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7DB0019B-4282-C5CC-9747-E54AFFCA0BC6}"/>
              </a:ext>
            </a:extLst>
          </p:cNvPr>
          <p:cNvSpPr txBox="1"/>
          <p:nvPr/>
        </p:nvSpPr>
        <p:spPr>
          <a:xfrm>
            <a:off x="1146761" y="3449472"/>
            <a:ext cx="3837600" cy="842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88"/>
              </a:lnSpc>
              <a:spcBef>
                <a:spcPct val="0"/>
              </a:spcBef>
            </a:pPr>
            <a:r>
              <a:rPr lang="en-US" sz="4991" b="1" dirty="0">
                <a:solidFill>
                  <a:srgbClr val="EBEEF0"/>
                </a:solidFill>
                <a:latin typeface="Inter Bold"/>
                <a:ea typeface="Inter Bold"/>
                <a:cs typeface="Inter Bold"/>
                <a:sym typeface="Inter Bold"/>
              </a:rPr>
              <a:t>Thank you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4E57EA9-3840-8AF3-EF4A-955F341F263F}"/>
              </a:ext>
            </a:extLst>
          </p:cNvPr>
          <p:cNvSpPr txBox="1"/>
          <p:nvPr/>
        </p:nvSpPr>
        <p:spPr>
          <a:xfrm>
            <a:off x="10535968" y="658736"/>
            <a:ext cx="467866" cy="226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9"/>
              </a:lnSpc>
              <a:spcBef>
                <a:spcPct val="0"/>
              </a:spcBef>
            </a:pPr>
            <a:r>
              <a:rPr lang="en-US" sz="1335" b="1" dirty="0">
                <a:solidFill>
                  <a:srgbClr val="00000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8</a:t>
            </a:r>
            <a:r>
              <a:rPr lang="ko-KR" altLang="en-US" sz="1335" b="1" dirty="0">
                <a:solidFill>
                  <a:srgbClr val="00000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조</a:t>
            </a:r>
            <a:endParaRPr lang="en-US" sz="1335" b="1" dirty="0">
              <a:solidFill>
                <a:srgbClr val="000000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</p:spTree>
    <p:extLst>
      <p:ext uri="{BB962C8B-B14F-4D97-AF65-F5344CB8AC3E}">
        <p14:creationId xmlns:p14="http://schemas.microsoft.com/office/powerpoint/2010/main" val="327278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CE4E5-E454-0017-88B0-5C352F715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E30433A-8003-A50D-A692-14F50F165C55}"/>
              </a:ext>
            </a:extLst>
          </p:cNvPr>
          <p:cNvGrpSpPr/>
          <p:nvPr/>
        </p:nvGrpSpPr>
        <p:grpSpPr>
          <a:xfrm>
            <a:off x="457665" y="1947728"/>
            <a:ext cx="11886735" cy="3918335"/>
            <a:chOff x="1067497" y="3228398"/>
            <a:chExt cx="17830103" cy="5877502"/>
          </a:xfrm>
        </p:grpSpPr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50114BED-28BE-5B1F-EF18-C24C08E3FBBA}"/>
                </a:ext>
              </a:extLst>
            </p:cNvPr>
            <p:cNvSpPr/>
            <p:nvPr/>
          </p:nvSpPr>
          <p:spPr>
            <a:xfrm flipV="1">
              <a:off x="1067497" y="6286500"/>
              <a:ext cx="16802256" cy="0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BE7B4EA-F8F1-6D51-E57D-CF597C888382}"/>
                </a:ext>
              </a:extLst>
            </p:cNvPr>
            <p:cNvGrpSpPr/>
            <p:nvPr/>
          </p:nvGrpSpPr>
          <p:grpSpPr>
            <a:xfrm>
              <a:off x="1067497" y="3228398"/>
              <a:ext cx="17830103" cy="5877502"/>
              <a:chOff x="1485744" y="2482220"/>
              <a:chExt cx="17830103" cy="5877502"/>
            </a:xfrm>
          </p:grpSpPr>
          <p:sp>
            <p:nvSpPr>
              <p:cNvPr id="4" name="TextBox 4">
                <a:extLst>
                  <a:ext uri="{FF2B5EF4-FFF2-40B4-BE49-F238E27FC236}">
                    <a16:creationId xmlns:a16="http://schemas.microsoft.com/office/drawing/2014/main" id="{164C49D2-4F02-B605-5226-CA3CC491D355}"/>
                  </a:ext>
                </a:extLst>
              </p:cNvPr>
              <p:cNvSpPr txBox="1"/>
              <p:nvPr/>
            </p:nvSpPr>
            <p:spPr>
              <a:xfrm>
                <a:off x="4257699" y="2482220"/>
                <a:ext cx="2970609" cy="82791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ko-KR" altLang="en-US" sz="20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Inter Bold"/>
                    <a:sym typeface="Inter Bold"/>
                  </a:rPr>
                  <a:t>나이</a:t>
                </a:r>
                <a:endParaRPr lang="en-US" sz="20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Inter Bold"/>
                  <a:sym typeface="Inter Bold"/>
                </a:endParaRPr>
              </a:p>
            </p:txBody>
          </p:sp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9D421162-C3B6-BACF-203D-4B0593F0108C}"/>
                  </a:ext>
                </a:extLst>
              </p:cNvPr>
              <p:cNvSpPr txBox="1"/>
              <p:nvPr/>
            </p:nvSpPr>
            <p:spPr>
              <a:xfrm>
                <a:off x="4257699" y="3443819"/>
                <a:ext cx="4276701" cy="82791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ko-KR" altLang="en-US" sz="20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Inter Bold"/>
                    <a:sym typeface="Inter Bold"/>
                  </a:rPr>
                  <a:t>직업 안정성</a:t>
                </a:r>
                <a:endParaRPr lang="en-US" sz="20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Inter Bold"/>
                  <a:sym typeface="Inter Bold"/>
                </a:endParaRPr>
              </a:p>
            </p:txBody>
          </p:sp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B63E01ED-E7D5-E5D1-BC10-E1F70491B65D}"/>
                  </a:ext>
                </a:extLst>
              </p:cNvPr>
              <p:cNvSpPr txBox="1"/>
              <p:nvPr/>
            </p:nvSpPr>
            <p:spPr>
              <a:xfrm>
                <a:off x="1638900" y="2496612"/>
                <a:ext cx="685217" cy="82791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en-US" sz="20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Inter"/>
                    <a:sym typeface="Inter"/>
                  </a:rPr>
                  <a:t>01</a:t>
                </a:r>
              </a:p>
            </p:txBody>
          </p:sp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D65DAEC1-0910-3B18-C51C-985EBCED9E64}"/>
                  </a:ext>
                </a:extLst>
              </p:cNvPr>
              <p:cNvSpPr txBox="1"/>
              <p:nvPr/>
            </p:nvSpPr>
            <p:spPr>
              <a:xfrm>
                <a:off x="1638900" y="3458211"/>
                <a:ext cx="685215" cy="82791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en-US" sz="20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Inter"/>
                    <a:sym typeface="Inter"/>
                  </a:rPr>
                  <a:t>02</a:t>
                </a:r>
              </a:p>
            </p:txBody>
          </p:sp>
          <p:sp>
            <p:nvSpPr>
              <p:cNvPr id="8" name="AutoShape 8">
                <a:extLst>
                  <a:ext uri="{FF2B5EF4-FFF2-40B4-BE49-F238E27FC236}">
                    <a16:creationId xmlns:a16="http://schemas.microsoft.com/office/drawing/2014/main" id="{4949B51D-1284-E45D-83F8-C2BE13A946CC}"/>
                  </a:ext>
                </a:extLst>
              </p:cNvPr>
              <p:cNvSpPr/>
              <p:nvPr/>
            </p:nvSpPr>
            <p:spPr>
              <a:xfrm flipV="1">
                <a:off x="1485744" y="3572620"/>
                <a:ext cx="16802256" cy="0"/>
              </a:xfrm>
              <a:prstGeom prst="line">
                <a:avLst/>
              </a:prstGeom>
              <a:ln w="9525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ko-KR" altLang="en-US" sz="12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9" name="AutoShape 9">
                <a:extLst>
                  <a:ext uri="{FF2B5EF4-FFF2-40B4-BE49-F238E27FC236}">
                    <a16:creationId xmlns:a16="http://schemas.microsoft.com/office/drawing/2014/main" id="{6F1EAF89-1760-CC72-E9AB-8559ABF23278}"/>
                  </a:ext>
                </a:extLst>
              </p:cNvPr>
              <p:cNvSpPr/>
              <p:nvPr/>
            </p:nvSpPr>
            <p:spPr>
              <a:xfrm flipV="1">
                <a:off x="1485744" y="4534219"/>
                <a:ext cx="16802256" cy="0"/>
              </a:xfrm>
              <a:prstGeom prst="line">
                <a:avLst/>
              </a:prstGeom>
              <a:ln w="9525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ko-KR" altLang="en-US" sz="12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11" name="AutoShape 11">
                <a:extLst>
                  <a:ext uri="{FF2B5EF4-FFF2-40B4-BE49-F238E27FC236}">
                    <a16:creationId xmlns:a16="http://schemas.microsoft.com/office/drawing/2014/main" id="{C4DC6CCB-6CDF-C1E1-E2AD-A0C3F68804AC}"/>
                  </a:ext>
                </a:extLst>
              </p:cNvPr>
              <p:cNvSpPr/>
              <p:nvPr/>
            </p:nvSpPr>
            <p:spPr>
              <a:xfrm flipV="1">
                <a:off x="1485744" y="6457418"/>
                <a:ext cx="16802256" cy="0"/>
              </a:xfrm>
              <a:prstGeom prst="line">
                <a:avLst/>
              </a:prstGeom>
              <a:ln w="9525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ko-KR" altLang="en-US" sz="12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12" name="AutoShape 12">
                <a:extLst>
                  <a:ext uri="{FF2B5EF4-FFF2-40B4-BE49-F238E27FC236}">
                    <a16:creationId xmlns:a16="http://schemas.microsoft.com/office/drawing/2014/main" id="{AE7C8823-FD2B-6531-6A4A-245A59E4C4E1}"/>
                  </a:ext>
                </a:extLst>
              </p:cNvPr>
              <p:cNvSpPr/>
              <p:nvPr/>
            </p:nvSpPr>
            <p:spPr>
              <a:xfrm flipV="1">
                <a:off x="1485744" y="7419018"/>
                <a:ext cx="16802256" cy="0"/>
              </a:xfrm>
              <a:prstGeom prst="line">
                <a:avLst/>
              </a:prstGeom>
              <a:ln w="9525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ko-KR" altLang="en-US" sz="12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13" name="TextBox 13">
                <a:extLst>
                  <a:ext uri="{FF2B5EF4-FFF2-40B4-BE49-F238E27FC236}">
                    <a16:creationId xmlns:a16="http://schemas.microsoft.com/office/drawing/2014/main" id="{130F15FF-5CA9-5919-628D-16C6B2531E77}"/>
                  </a:ext>
                </a:extLst>
              </p:cNvPr>
              <p:cNvSpPr txBox="1"/>
              <p:nvPr/>
            </p:nvSpPr>
            <p:spPr>
              <a:xfrm>
                <a:off x="1638902" y="4419810"/>
                <a:ext cx="685217" cy="82791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en-US" sz="20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Inter"/>
                    <a:sym typeface="Inter"/>
                  </a:rPr>
                  <a:t>03</a:t>
                </a:r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EF150DE4-F065-4F41-A76F-90ACF3725A4C}"/>
                  </a:ext>
                </a:extLst>
              </p:cNvPr>
              <p:cNvSpPr txBox="1"/>
              <p:nvPr/>
            </p:nvSpPr>
            <p:spPr>
              <a:xfrm>
                <a:off x="1638902" y="5410518"/>
                <a:ext cx="685217" cy="82791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en-US" sz="20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Inter"/>
                    <a:sym typeface="Inter"/>
                  </a:rPr>
                  <a:t>04</a:t>
                </a:r>
              </a:p>
            </p:txBody>
          </p:sp>
          <p:sp>
            <p:nvSpPr>
              <p:cNvPr id="18" name="TextBox 18">
                <a:extLst>
                  <a:ext uri="{FF2B5EF4-FFF2-40B4-BE49-F238E27FC236}">
                    <a16:creationId xmlns:a16="http://schemas.microsoft.com/office/drawing/2014/main" id="{19CB1209-868D-746B-A64F-4FBFD55B012C}"/>
                  </a:ext>
                </a:extLst>
              </p:cNvPr>
              <p:cNvSpPr txBox="1"/>
              <p:nvPr/>
            </p:nvSpPr>
            <p:spPr>
              <a:xfrm>
                <a:off x="4272156" y="5391438"/>
                <a:ext cx="2970611" cy="82791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ko-KR" altLang="en-US" sz="20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Inter Bold"/>
                    <a:sym typeface="Inter Bold"/>
                  </a:rPr>
                  <a:t>주택 유형</a:t>
                </a:r>
                <a:endParaRPr lang="en-US" sz="20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Inter Bold"/>
                  <a:sym typeface="Inter Bold"/>
                </a:endParaRPr>
              </a:p>
            </p:txBody>
          </p:sp>
          <p:sp>
            <p:nvSpPr>
              <p:cNvPr id="14" name="TextBox 5">
                <a:extLst>
                  <a:ext uri="{FF2B5EF4-FFF2-40B4-BE49-F238E27FC236}">
                    <a16:creationId xmlns:a16="http://schemas.microsoft.com/office/drawing/2014/main" id="{D5F45312-3004-D7D4-3575-C03ED07E2494}"/>
                  </a:ext>
                </a:extLst>
              </p:cNvPr>
              <p:cNvSpPr txBox="1"/>
              <p:nvPr/>
            </p:nvSpPr>
            <p:spPr>
              <a:xfrm>
                <a:off x="4257698" y="4459742"/>
                <a:ext cx="3669209" cy="82791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ko-KR" altLang="en-US" sz="20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Inter Bold"/>
                    <a:sym typeface="Inter Bold"/>
                  </a:rPr>
                  <a:t>저축 수준</a:t>
                </a:r>
                <a:endParaRPr lang="en-US" sz="20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Inter Bold"/>
                  <a:sym typeface="Inter Bold"/>
                </a:endParaRPr>
              </a:p>
            </p:txBody>
          </p:sp>
          <p:sp>
            <p:nvSpPr>
              <p:cNvPr id="16" name="TextBox 5">
                <a:extLst>
                  <a:ext uri="{FF2B5EF4-FFF2-40B4-BE49-F238E27FC236}">
                    <a16:creationId xmlns:a16="http://schemas.microsoft.com/office/drawing/2014/main" id="{90DCDB6D-1CD0-417B-4D1D-7484E6D5E04D}"/>
                  </a:ext>
                </a:extLst>
              </p:cNvPr>
              <p:cNvSpPr txBox="1"/>
              <p:nvPr/>
            </p:nvSpPr>
            <p:spPr>
              <a:xfrm>
                <a:off x="4257698" y="6358947"/>
                <a:ext cx="5304549" cy="82791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ko-KR" altLang="en-US" sz="20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Inter Bold"/>
                    <a:sym typeface="Inter Bold"/>
                  </a:rPr>
                  <a:t>대출 금액 대비 기간 비율</a:t>
                </a:r>
                <a:endParaRPr lang="en-US" sz="20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Inter Bold"/>
                  <a:sym typeface="Inter Bold"/>
                </a:endParaRPr>
              </a:p>
            </p:txBody>
          </p:sp>
          <p:sp>
            <p:nvSpPr>
              <p:cNvPr id="17" name="TextBox 15">
                <a:extLst>
                  <a:ext uri="{FF2B5EF4-FFF2-40B4-BE49-F238E27FC236}">
                    <a16:creationId xmlns:a16="http://schemas.microsoft.com/office/drawing/2014/main" id="{EBC1542C-EF29-030D-2159-8EFF3932E183}"/>
                  </a:ext>
                </a:extLst>
              </p:cNvPr>
              <p:cNvSpPr txBox="1"/>
              <p:nvPr/>
            </p:nvSpPr>
            <p:spPr>
              <a:xfrm>
                <a:off x="1638902" y="6342881"/>
                <a:ext cx="685217" cy="82791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en-US" sz="20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Inter"/>
                    <a:sym typeface="Inter"/>
                  </a:rPr>
                  <a:t>05</a:t>
                </a:r>
              </a:p>
            </p:txBody>
          </p:sp>
          <p:sp>
            <p:nvSpPr>
              <p:cNvPr id="30" name="AutoShape 12">
                <a:extLst>
                  <a:ext uri="{FF2B5EF4-FFF2-40B4-BE49-F238E27FC236}">
                    <a16:creationId xmlns:a16="http://schemas.microsoft.com/office/drawing/2014/main" id="{9338DCF7-623D-817D-C56F-B74511EE563D}"/>
                  </a:ext>
                </a:extLst>
              </p:cNvPr>
              <p:cNvSpPr/>
              <p:nvPr/>
            </p:nvSpPr>
            <p:spPr>
              <a:xfrm flipV="1">
                <a:off x="1485744" y="8359722"/>
                <a:ext cx="16802256" cy="0"/>
              </a:xfrm>
              <a:prstGeom prst="line">
                <a:avLst/>
              </a:prstGeom>
              <a:ln w="9525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ko-KR" altLang="en-US" sz="12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31" name="TextBox 5">
                <a:extLst>
                  <a:ext uri="{FF2B5EF4-FFF2-40B4-BE49-F238E27FC236}">
                    <a16:creationId xmlns:a16="http://schemas.microsoft.com/office/drawing/2014/main" id="{71815584-263E-B5D6-0756-45192E98E03C}"/>
                  </a:ext>
                </a:extLst>
              </p:cNvPr>
              <p:cNvSpPr txBox="1"/>
              <p:nvPr/>
            </p:nvSpPr>
            <p:spPr>
              <a:xfrm>
                <a:off x="4272156" y="7280363"/>
                <a:ext cx="4886303" cy="82791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ko-KR" altLang="en-US" sz="20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Inter Bold"/>
                    <a:sym typeface="Inter Bold"/>
                  </a:rPr>
                  <a:t>대출 목적</a:t>
                </a:r>
                <a:endParaRPr lang="en-US" sz="20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Inter Bold"/>
                  <a:sym typeface="Inter Bold"/>
                </a:endParaRPr>
              </a:p>
            </p:txBody>
          </p:sp>
          <p:sp>
            <p:nvSpPr>
              <p:cNvPr id="32" name="TextBox 15">
                <a:extLst>
                  <a:ext uri="{FF2B5EF4-FFF2-40B4-BE49-F238E27FC236}">
                    <a16:creationId xmlns:a16="http://schemas.microsoft.com/office/drawing/2014/main" id="{B5ACED08-F4FE-52A0-323B-B3D7212EBD68}"/>
                  </a:ext>
                </a:extLst>
              </p:cNvPr>
              <p:cNvSpPr txBox="1"/>
              <p:nvPr/>
            </p:nvSpPr>
            <p:spPr>
              <a:xfrm>
                <a:off x="1638902" y="7283585"/>
                <a:ext cx="685217" cy="82791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en-US" sz="20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Inter"/>
                    <a:sym typeface="Inter"/>
                  </a:rPr>
                  <a:t>06</a:t>
                </a:r>
              </a:p>
            </p:txBody>
          </p:sp>
          <p:sp>
            <p:nvSpPr>
              <p:cNvPr id="44" name="TextBox 4">
                <a:extLst>
                  <a:ext uri="{FF2B5EF4-FFF2-40B4-BE49-F238E27FC236}">
                    <a16:creationId xmlns:a16="http://schemas.microsoft.com/office/drawing/2014/main" id="{8FD24532-0A3C-0287-3203-FC609915B961}"/>
                  </a:ext>
                </a:extLst>
              </p:cNvPr>
              <p:cNvSpPr txBox="1"/>
              <p:nvPr/>
            </p:nvSpPr>
            <p:spPr>
              <a:xfrm>
                <a:off x="9562247" y="2482220"/>
                <a:ext cx="8305800" cy="79233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ko-KR" altLang="en-US" sz="1400" dirty="0">
                    <a:solidFill>
                      <a:srgbClr val="000000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  <a:cs typeface="Inter Bold"/>
                    <a:sym typeface="Inter Bold"/>
                  </a:rPr>
                  <a:t>경제활동이 활발한 연령대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  <a:cs typeface="Inter Bold"/>
                    <a:sym typeface="Inter Bold"/>
                  </a:rPr>
                  <a:t>(30~50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  <a:cs typeface="Inter Bold"/>
                    <a:sym typeface="Inter Bold"/>
                  </a:rPr>
                  <a:t>세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  <a:cs typeface="Inter Bold"/>
                    <a:sym typeface="Inter Bold"/>
                  </a:rPr>
                  <a:t>)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  <a:cs typeface="Inter Bold"/>
                    <a:sym typeface="Inter Bold"/>
                  </a:rPr>
                  <a:t>일수록 신용등급이 높을 것이다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  <a:cs typeface="Inter Bold"/>
                    <a:sym typeface="Inter Bold"/>
                  </a:rPr>
                  <a:t>.</a:t>
                </a:r>
                <a:endParaRPr lang="en-US" sz="1400" dirty="0">
                  <a:solidFill>
                    <a:srgbClr val="000000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endParaRPr>
              </a:p>
            </p:txBody>
          </p:sp>
          <p:sp>
            <p:nvSpPr>
              <p:cNvPr id="45" name="TextBox 4">
                <a:extLst>
                  <a:ext uri="{FF2B5EF4-FFF2-40B4-BE49-F238E27FC236}">
                    <a16:creationId xmlns:a16="http://schemas.microsoft.com/office/drawing/2014/main" id="{6FDFD3C2-58E4-1F1A-D566-F756C98FBE0A}"/>
                  </a:ext>
                </a:extLst>
              </p:cNvPr>
              <p:cNvSpPr txBox="1"/>
              <p:nvPr/>
            </p:nvSpPr>
            <p:spPr>
              <a:xfrm>
                <a:off x="9562247" y="3443819"/>
                <a:ext cx="8305800" cy="79233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ko-KR" altLang="en-US" sz="1400" dirty="0" err="1">
                    <a:solidFill>
                      <a:srgbClr val="000000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  <a:cs typeface="Inter Bold"/>
                    <a:sym typeface="Inter Bold"/>
                  </a:rPr>
                  <a:t>숙련직일수록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  <a:cs typeface="Inter Bold"/>
                    <a:sym typeface="Inter Bold"/>
                  </a:rPr>
                  <a:t> 신용등급이 높을 것이다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  <a:cs typeface="Inter Bold"/>
                    <a:sym typeface="Inter Bold"/>
                  </a:rPr>
                  <a:t>.</a:t>
                </a:r>
                <a:endParaRPr lang="en-US" sz="1400" dirty="0">
                  <a:solidFill>
                    <a:srgbClr val="000000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endParaRPr>
              </a:p>
            </p:txBody>
          </p:sp>
          <p:sp>
            <p:nvSpPr>
              <p:cNvPr id="46" name="TextBox 4">
                <a:extLst>
                  <a:ext uri="{FF2B5EF4-FFF2-40B4-BE49-F238E27FC236}">
                    <a16:creationId xmlns:a16="http://schemas.microsoft.com/office/drawing/2014/main" id="{BB93246D-DD00-B87C-E0DC-7AD858833786}"/>
                  </a:ext>
                </a:extLst>
              </p:cNvPr>
              <p:cNvSpPr txBox="1"/>
              <p:nvPr/>
            </p:nvSpPr>
            <p:spPr>
              <a:xfrm>
                <a:off x="9562247" y="4396854"/>
                <a:ext cx="8305800" cy="79233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ko-KR" altLang="en-US" sz="1400" dirty="0">
                    <a:solidFill>
                      <a:srgbClr val="000000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  <a:cs typeface="Inter Bold"/>
                    <a:sym typeface="Inter Bold"/>
                  </a:rPr>
                  <a:t>저축계좌와 당좌예금의 상태가 좋을수록 신용등급이 높을 것이다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  <a:cs typeface="Inter Bold"/>
                    <a:sym typeface="Inter Bold"/>
                  </a:rPr>
                  <a:t>.</a:t>
                </a:r>
                <a:endParaRPr lang="en-US" sz="1400" dirty="0">
                  <a:solidFill>
                    <a:srgbClr val="000000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endParaRPr>
              </a:p>
            </p:txBody>
          </p:sp>
          <p:sp>
            <p:nvSpPr>
              <p:cNvPr id="47" name="TextBox 4">
                <a:extLst>
                  <a:ext uri="{FF2B5EF4-FFF2-40B4-BE49-F238E27FC236}">
                    <a16:creationId xmlns:a16="http://schemas.microsoft.com/office/drawing/2014/main" id="{389C75D1-5343-894E-4AF7-313297C5EEF4}"/>
                  </a:ext>
                </a:extLst>
              </p:cNvPr>
              <p:cNvSpPr txBox="1"/>
              <p:nvPr/>
            </p:nvSpPr>
            <p:spPr>
              <a:xfrm>
                <a:off x="9562247" y="5371958"/>
                <a:ext cx="8305800" cy="79233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ko-KR" altLang="en-US" sz="1400" dirty="0">
                    <a:solidFill>
                      <a:srgbClr val="000000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  <a:cs typeface="Inter Bold"/>
                    <a:sym typeface="Inter Bold"/>
                  </a:rPr>
                  <a:t>자가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  <a:cs typeface="Inter Bold"/>
                    <a:sym typeface="Inter Bold"/>
                  </a:rPr>
                  <a:t>(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  <a:cs typeface="Inter Bold"/>
                    <a:sym typeface="Inter Bold"/>
                  </a:rPr>
                  <a:t>주택을 소유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  <a:cs typeface="Inter Bold"/>
                    <a:sym typeface="Inter Bold"/>
                  </a:rPr>
                  <a:t>)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  <a:cs typeface="Inter Bold"/>
                    <a:sym typeface="Inter Bold"/>
                  </a:rPr>
                  <a:t>인 경우 신용등급이 높을 것이다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  <a:cs typeface="Inter Bold"/>
                    <a:sym typeface="Inter Bold"/>
                  </a:rPr>
                  <a:t>.</a:t>
                </a:r>
                <a:endParaRPr lang="en-US" sz="1400" dirty="0">
                  <a:solidFill>
                    <a:srgbClr val="000000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endParaRPr>
              </a:p>
            </p:txBody>
          </p:sp>
          <p:sp>
            <p:nvSpPr>
              <p:cNvPr id="48" name="TextBox 4">
                <a:extLst>
                  <a:ext uri="{FF2B5EF4-FFF2-40B4-BE49-F238E27FC236}">
                    <a16:creationId xmlns:a16="http://schemas.microsoft.com/office/drawing/2014/main" id="{41BDEF0E-FCD4-F267-A19A-36CEFFAB7841}"/>
                  </a:ext>
                </a:extLst>
              </p:cNvPr>
              <p:cNvSpPr txBox="1"/>
              <p:nvPr/>
            </p:nvSpPr>
            <p:spPr>
              <a:xfrm>
                <a:off x="9562247" y="6333558"/>
                <a:ext cx="9753600" cy="79233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ko-KR" altLang="en-US" sz="1400" dirty="0">
                    <a:solidFill>
                      <a:srgbClr val="000000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  <a:cs typeface="Inter Bold"/>
                    <a:sym typeface="Inter Bold"/>
                  </a:rPr>
                  <a:t>대출금액 대비 상환기간이 짧을수록 상환 능력이 뛰어나 신용등급이 높을 것이다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  <a:cs typeface="Inter Bold"/>
                    <a:sym typeface="Inter Bold"/>
                  </a:rPr>
                  <a:t>.</a:t>
                </a:r>
                <a:endParaRPr lang="en-US" sz="1400" dirty="0">
                  <a:solidFill>
                    <a:srgbClr val="000000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endParaRPr>
              </a:p>
            </p:txBody>
          </p:sp>
          <p:sp>
            <p:nvSpPr>
              <p:cNvPr id="49" name="TextBox 4">
                <a:extLst>
                  <a:ext uri="{FF2B5EF4-FFF2-40B4-BE49-F238E27FC236}">
                    <a16:creationId xmlns:a16="http://schemas.microsoft.com/office/drawing/2014/main" id="{089EAF3A-4A97-4A0C-3C75-9F1C5EF0D436}"/>
                  </a:ext>
                </a:extLst>
              </p:cNvPr>
              <p:cNvSpPr txBox="1"/>
              <p:nvPr/>
            </p:nvSpPr>
            <p:spPr>
              <a:xfrm>
                <a:off x="9562247" y="7257057"/>
                <a:ext cx="8305800" cy="79233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ko-KR" altLang="en-US" sz="1400" dirty="0">
                    <a:solidFill>
                      <a:srgbClr val="000000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  <a:cs typeface="Inter Bold"/>
                    <a:sym typeface="Inter Bold"/>
                  </a:rPr>
                  <a:t>대출 목적은 유형자산이 남는 것일수록 신용등급이 높을 것이다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  <a:cs typeface="Inter Bold"/>
                    <a:sym typeface="Inter Bold"/>
                  </a:rPr>
                  <a:t>.</a:t>
                </a:r>
                <a:endParaRPr lang="en-US" sz="1400" dirty="0">
                  <a:solidFill>
                    <a:srgbClr val="000000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  <a:cs typeface="Inter Bold"/>
                  <a:sym typeface="Inter Bold"/>
                </a:endParaRPr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080AA65-DE28-1FB6-BAE2-FE76895A29F9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50" name="Group 2">
              <a:extLst>
                <a:ext uri="{FF2B5EF4-FFF2-40B4-BE49-F238E27FC236}">
                  <a16:creationId xmlns:a16="http://schemas.microsoft.com/office/drawing/2014/main" id="{13E10D96-351D-1E91-18E1-F03916F0C327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56" name="Freeform 3">
                <a:extLst>
                  <a:ext uri="{FF2B5EF4-FFF2-40B4-BE49-F238E27FC236}">
                    <a16:creationId xmlns:a16="http://schemas.microsoft.com/office/drawing/2014/main" id="{49157BD0-580F-2000-8A0E-E48DFD3A16F0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57" name="TextBox 4">
                <a:extLst>
                  <a:ext uri="{FF2B5EF4-FFF2-40B4-BE49-F238E27FC236}">
                    <a16:creationId xmlns:a16="http://schemas.microsoft.com/office/drawing/2014/main" id="{4A705940-EB58-E906-0948-0AF4B2571CF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51" name="AutoShape 8">
              <a:extLst>
                <a:ext uri="{FF2B5EF4-FFF2-40B4-BE49-F238E27FC236}">
                  <a16:creationId xmlns:a16="http://schemas.microsoft.com/office/drawing/2014/main" id="{BDE16429-2F58-0C3B-0325-7ECFBBAB9485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1348002-F411-FE9F-5FB2-8CE94ADF9195}"/>
                </a:ext>
              </a:extLst>
            </p:cNvPr>
            <p:cNvSpPr txBox="1"/>
            <p:nvPr/>
          </p:nvSpPr>
          <p:spPr>
            <a:xfrm>
              <a:off x="514240" y="227270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가설 설정</a:t>
              </a: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36AC5D5-4961-9978-ED41-0E22FF442558}"/>
                </a:ext>
              </a:extLst>
            </p:cNvPr>
            <p:cNvGrpSpPr/>
            <p:nvPr/>
          </p:nvGrpSpPr>
          <p:grpSpPr>
            <a:xfrm>
              <a:off x="1911182" y="260221"/>
              <a:ext cx="4808757" cy="215444"/>
              <a:chOff x="1220653" y="2091948"/>
              <a:chExt cx="7516612" cy="484747"/>
            </a:xfrm>
          </p:grpSpPr>
          <p:sp>
            <p:nvSpPr>
              <p:cNvPr id="54" name="TextBox 8">
                <a:extLst>
                  <a:ext uri="{FF2B5EF4-FFF2-40B4-BE49-F238E27FC236}">
                    <a16:creationId xmlns:a16="http://schemas.microsoft.com/office/drawing/2014/main" id="{3417887C-B55F-917F-3412-9A5567CFF3A9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신용등급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(4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등급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)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을 나누기 위한 가설 설정</a:t>
                </a:r>
                <a:endParaRPr lang="en-US" sz="1400" b="1" dirty="0">
                  <a:solidFill>
                    <a:srgbClr val="000000"/>
                  </a:solidFill>
                  <a:latin typeface="NanumSquareOTF Bold" panose="020B0600000101010101" pitchFamily="34" charset="-127"/>
                  <a:ea typeface="NanumSquareOTF Bold" panose="020B0600000101010101" pitchFamily="34" charset="-127"/>
                  <a:cs typeface="RoxboroughCF Bold"/>
                  <a:sym typeface="RoxboroughCF Bold"/>
                </a:endParaRPr>
              </a:p>
            </p:txBody>
          </p:sp>
          <p:sp>
            <p:nvSpPr>
              <p:cNvPr id="55" name="Freeform 2">
                <a:extLst>
                  <a:ext uri="{FF2B5EF4-FFF2-40B4-BE49-F238E27FC236}">
                    <a16:creationId xmlns:a16="http://schemas.microsoft.com/office/drawing/2014/main" id="{F3D5C61F-7160-9465-5BE5-EA78A92A80F7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858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9B04D-0A21-121B-D997-11652C647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5">
            <a:extLst>
              <a:ext uri="{FF2B5EF4-FFF2-40B4-BE49-F238E27FC236}">
                <a16:creationId xmlns:a16="http://schemas.microsoft.com/office/drawing/2014/main" id="{128C5D2D-0382-C9E4-B73E-E0B29BFFCAA5}"/>
              </a:ext>
            </a:extLst>
          </p:cNvPr>
          <p:cNvSpPr txBox="1"/>
          <p:nvPr/>
        </p:nvSpPr>
        <p:spPr>
          <a:xfrm>
            <a:off x="964798" y="5768704"/>
            <a:ext cx="101092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인덱스 열인 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Unnamed: 0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은 분석에 필요하지 않기 때문에 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drop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  <a:cs typeface="210 디딤고딕"/>
                <a:sym typeface="210 디딤고딕"/>
              </a:rPr>
              <a:t> 함수를 사용해 삭제</a:t>
            </a:r>
            <a:endParaRPr lang="en-US" altLang="ko-KR" sz="1600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Inter Bold"/>
              <a:sym typeface="Inter Bold"/>
            </a:endParaRPr>
          </a:p>
          <a:p>
            <a:pPr>
              <a:lnSpc>
                <a:spcPts val="2000"/>
              </a:lnSpc>
              <a:spcBef>
                <a:spcPct val="0"/>
              </a:spcBef>
            </a:pPr>
            <a:endParaRPr lang="en-US" sz="1667" dirty="0">
              <a:latin typeface="NanumSquareOTF" panose="020B0600000101010101" pitchFamily="34" charset="-127"/>
              <a:ea typeface="NanumSquareOTF" panose="020B0600000101010101" pitchFamily="34" charset="-127"/>
              <a:cs typeface="210 디딤고딕"/>
              <a:sym typeface="210 디딤고딕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CBA8D87-E7DB-CE5B-1857-0C7B37F21682}"/>
              </a:ext>
            </a:extLst>
          </p:cNvPr>
          <p:cNvGrpSpPr/>
          <p:nvPr/>
        </p:nvGrpSpPr>
        <p:grpSpPr>
          <a:xfrm>
            <a:off x="964798" y="949689"/>
            <a:ext cx="10262403" cy="4679408"/>
            <a:chOff x="1346465" y="1564197"/>
            <a:chExt cx="9143824" cy="4169363"/>
          </a:xfrm>
        </p:grpSpPr>
        <p:pic>
          <p:nvPicPr>
            <p:cNvPr id="6" name="그림 5" descr="텍스트, 영수증, 스크린샷, 화이트이(가) 표시된 사진&#10;&#10;자동 생성된 설명">
              <a:extLst>
                <a:ext uri="{FF2B5EF4-FFF2-40B4-BE49-F238E27FC236}">
                  <a16:creationId xmlns:a16="http://schemas.microsoft.com/office/drawing/2014/main" id="{357F54D4-0B4C-0DF4-057D-4F093EB80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1">
                  <a:lumMod val="50000"/>
                  <a:lumOff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095" b="8871"/>
            <a:stretch/>
          </p:blipFill>
          <p:spPr>
            <a:xfrm>
              <a:off x="1346465" y="1778648"/>
              <a:ext cx="9143824" cy="3469541"/>
            </a:xfrm>
            <a:prstGeom prst="rect">
              <a:avLst/>
            </a:prstGeom>
            <a:effectLst>
              <a:outerShdw blurRad="177800" dist="50800" dir="2700000" sx="101000" sy="101000" algn="tl" rotWithShape="0">
                <a:prstClr val="black">
                  <a:alpha val="40000"/>
                </a:prstClr>
              </a:outerShdw>
              <a:softEdge rad="12700"/>
            </a:effectLst>
          </p:spPr>
        </p:pic>
        <p:pic>
          <p:nvPicPr>
            <p:cNvPr id="10" name="그림 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C7F02CFB-EC86-E58F-306D-14BD7E0D9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1564197"/>
              <a:ext cx="1155336" cy="4169363"/>
            </a:xfrm>
            <a:prstGeom prst="rect">
              <a:avLst/>
            </a:prstGeom>
            <a:ln w="12700">
              <a:solidFill>
                <a:srgbClr val="2C6CD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54F28D-A424-ACC1-C249-D6CCB19AD7F8}"/>
              </a:ext>
            </a:extLst>
          </p:cNvPr>
          <p:cNvGrpSpPr/>
          <p:nvPr/>
        </p:nvGrpSpPr>
        <p:grpSpPr>
          <a:xfrm>
            <a:off x="67309" y="150473"/>
            <a:ext cx="11976548" cy="424617"/>
            <a:chOff x="67309" y="150473"/>
            <a:chExt cx="11976548" cy="424617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8FEFDCCC-82F7-88B3-B897-F2628E03B171}"/>
                </a:ext>
              </a:extLst>
            </p:cNvPr>
            <p:cNvGrpSpPr/>
            <p:nvPr/>
          </p:nvGrpSpPr>
          <p:grpSpPr>
            <a:xfrm>
              <a:off x="67309" y="150473"/>
              <a:ext cx="1659891" cy="424617"/>
              <a:chOff x="0" y="0"/>
              <a:chExt cx="759791" cy="194362"/>
            </a:xfrm>
          </p:grpSpPr>
          <p:sp>
            <p:nvSpPr>
              <p:cNvPr id="26" name="Freeform 3">
                <a:extLst>
                  <a:ext uri="{FF2B5EF4-FFF2-40B4-BE49-F238E27FC236}">
                    <a16:creationId xmlns:a16="http://schemas.microsoft.com/office/drawing/2014/main" id="{C689DFA4-6775-3D7F-876D-25C858C1144C}"/>
                  </a:ext>
                </a:extLst>
              </p:cNvPr>
              <p:cNvSpPr/>
              <p:nvPr/>
            </p:nvSpPr>
            <p:spPr>
              <a:xfrm>
                <a:off x="0" y="0"/>
                <a:ext cx="759791" cy="194362"/>
              </a:xfrm>
              <a:custGeom>
                <a:avLst/>
                <a:gdLst/>
                <a:ahLst/>
                <a:cxnLst/>
                <a:rect l="l" t="t" r="r" b="b"/>
                <a:pathLst>
                  <a:path w="759791" h="194362">
                    <a:moveTo>
                      <a:pt x="97181" y="0"/>
                    </a:moveTo>
                    <a:lnTo>
                      <a:pt x="662610" y="0"/>
                    </a:lnTo>
                    <a:cubicBezTo>
                      <a:pt x="716282" y="0"/>
                      <a:pt x="759791" y="43509"/>
                      <a:pt x="759791" y="97181"/>
                    </a:cubicBezTo>
                    <a:lnTo>
                      <a:pt x="759791" y="97181"/>
                    </a:lnTo>
                    <a:cubicBezTo>
                      <a:pt x="759791" y="122955"/>
                      <a:pt x="749552" y="147673"/>
                      <a:pt x="731327" y="165898"/>
                    </a:cubicBezTo>
                    <a:cubicBezTo>
                      <a:pt x="713102" y="184123"/>
                      <a:pt x="688384" y="194362"/>
                      <a:pt x="662610" y="194362"/>
                    </a:cubicBezTo>
                    <a:lnTo>
                      <a:pt x="97181" y="194362"/>
                    </a:lnTo>
                    <a:cubicBezTo>
                      <a:pt x="71407" y="194362"/>
                      <a:pt x="46689" y="184123"/>
                      <a:pt x="28464" y="165898"/>
                    </a:cubicBezTo>
                    <a:cubicBezTo>
                      <a:pt x="10239" y="147673"/>
                      <a:pt x="0" y="122955"/>
                      <a:pt x="0" y="97181"/>
                    </a:cubicBezTo>
                    <a:lnTo>
                      <a:pt x="0" y="97181"/>
                    </a:lnTo>
                    <a:cubicBezTo>
                      <a:pt x="0" y="71407"/>
                      <a:pt x="10239" y="46689"/>
                      <a:pt x="28464" y="28464"/>
                    </a:cubicBezTo>
                    <a:cubicBezTo>
                      <a:pt x="46689" y="10239"/>
                      <a:pt x="71407" y="0"/>
                      <a:pt x="971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27" name="TextBox 4">
                <a:extLst>
                  <a:ext uri="{FF2B5EF4-FFF2-40B4-BE49-F238E27FC236}">
                    <a16:creationId xmlns:a16="http://schemas.microsoft.com/office/drawing/2014/main" id="{D95A6C24-0F48-3EB8-69AF-ADFE83689E8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59791" cy="232462"/>
              </a:xfrm>
              <a:prstGeom prst="rect">
                <a:avLst/>
              </a:prstGeom>
            </p:spPr>
            <p:txBody>
              <a:bodyPr lIns="22578" tIns="22578" rIns="22578" bIns="22578" rtlCol="0" anchor="ctr"/>
              <a:lstStyle/>
              <a:p>
                <a:pPr algn="ctr">
                  <a:lnSpc>
                    <a:spcPts val="1369"/>
                  </a:lnSpc>
                </a:pPr>
                <a:endParaRPr sz="80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sp>
          <p:nvSpPr>
            <p:cNvPr id="18" name="AutoShape 8">
              <a:extLst>
                <a:ext uri="{FF2B5EF4-FFF2-40B4-BE49-F238E27FC236}">
                  <a16:creationId xmlns:a16="http://schemas.microsoft.com/office/drawing/2014/main" id="{626003ED-73B8-E2BB-4C23-B97F6062A564}"/>
                </a:ext>
              </a:extLst>
            </p:cNvPr>
            <p:cNvSpPr/>
            <p:nvPr/>
          </p:nvSpPr>
          <p:spPr>
            <a:xfrm flipV="1">
              <a:off x="1121857" y="551585"/>
              <a:ext cx="10922000" cy="18219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80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BD038B-4E12-597F-BA93-F79CECE82859}"/>
                </a:ext>
              </a:extLst>
            </p:cNvPr>
            <p:cNvSpPr txBox="1"/>
            <p:nvPr/>
          </p:nvSpPr>
          <p:spPr>
            <a:xfrm>
              <a:off x="344385" y="227270"/>
              <a:ext cx="1120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EDA </a:t>
              </a:r>
              <a:r>
                <a:rPr lang="ko-KR" altLang="en-US" sz="1200" b="1" dirty="0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및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NanumSquareOTF ExtraBold" panose="020B0600000101010101" pitchFamily="34" charset="-127"/>
                  <a:ea typeface="NanumSquareOTF ExtraBold" panose="020B0600000101010101" pitchFamily="34" charset="-127"/>
                </a:rPr>
                <a:t>전처리</a:t>
              </a:r>
              <a:endParaRPr lang="ko-KR" altLang="en-US" sz="12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8EBFE52-F538-B5F5-5D87-B805354A0275}"/>
                </a:ext>
              </a:extLst>
            </p:cNvPr>
            <p:cNvGrpSpPr/>
            <p:nvPr/>
          </p:nvGrpSpPr>
          <p:grpSpPr>
            <a:xfrm>
              <a:off x="1911182" y="260219"/>
              <a:ext cx="4808757" cy="215444"/>
              <a:chOff x="1220653" y="2091948"/>
              <a:chExt cx="7516612" cy="484748"/>
            </a:xfrm>
          </p:grpSpPr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1A7335AD-4A34-B0FB-1633-1267E2A22700}"/>
                  </a:ext>
                </a:extLst>
              </p:cNvPr>
              <p:cNvSpPr txBox="1"/>
              <p:nvPr/>
            </p:nvSpPr>
            <p:spPr>
              <a:xfrm>
                <a:off x="1829567" y="2091948"/>
                <a:ext cx="6907698" cy="48474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인덱스 열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NanumSquareOTF Bold" panose="020B0600000101010101" pitchFamily="34" charset="-127"/>
                    <a:ea typeface="NanumSquareOTF Bold" panose="020B0600000101010101" pitchFamily="34" charset="-127"/>
                    <a:cs typeface="RoxboroughCF Bold"/>
                    <a:sym typeface="RoxboroughCF Bold"/>
                  </a:rPr>
                  <a:t>drop (Unnamed: 0)</a:t>
                </a:r>
              </a:p>
            </p:txBody>
          </p:sp>
          <p:sp>
            <p:nvSpPr>
              <p:cNvPr id="25" name="Freeform 2">
                <a:extLst>
                  <a:ext uri="{FF2B5EF4-FFF2-40B4-BE49-F238E27FC236}">
                    <a16:creationId xmlns:a16="http://schemas.microsoft.com/office/drawing/2014/main" id="{6515C33F-AFB9-FDEC-C84A-155544FB25A2}"/>
                  </a:ext>
                </a:extLst>
              </p:cNvPr>
              <p:cNvSpPr/>
              <p:nvPr/>
            </p:nvSpPr>
            <p:spPr>
              <a:xfrm>
                <a:off x="1220653" y="2201779"/>
                <a:ext cx="456336" cy="241859"/>
              </a:xfrm>
              <a:custGeom>
                <a:avLst/>
                <a:gdLst/>
                <a:ahLst/>
                <a:cxnLst/>
                <a:rect l="l" t="t" r="r" b="b"/>
                <a:pathLst>
                  <a:path w="456336" h="241858">
                    <a:moveTo>
                      <a:pt x="0" y="0"/>
                    </a:moveTo>
                    <a:lnTo>
                      <a:pt x="456336" y="0"/>
                    </a:lnTo>
                    <a:lnTo>
                      <a:pt x="456336" y="241858"/>
                    </a:lnTo>
                    <a:lnTo>
                      <a:pt x="0" y="24185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ko-KR" altLang="en-US" sz="8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889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6727</Words>
  <Application>Microsoft Office PowerPoint</Application>
  <PresentationFormat>와이드스크린</PresentationFormat>
  <Paragraphs>1109</Paragraphs>
  <Slides>75</Slides>
  <Notes>75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9" baseType="lpstr">
      <vt:lpstr>210 디딤고딕</vt:lpstr>
      <vt:lpstr>-apple-system</vt:lpstr>
      <vt:lpstr>Inter Bold</vt:lpstr>
      <vt:lpstr>NanumSquareOTF</vt:lpstr>
      <vt:lpstr>NanumSquareOTF Bold</vt:lpstr>
      <vt:lpstr>NanumSquareOTF ExtraBold</vt:lpstr>
      <vt:lpstr>NanumSquareOTF Light</vt:lpstr>
      <vt:lpstr>Source Han Sans KR Bold</vt:lpstr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이경민</dc:creator>
  <cp:lastModifiedBy>노치훈/컴퓨터공학부</cp:lastModifiedBy>
  <cp:revision>252</cp:revision>
  <dcterms:created xsi:type="dcterms:W3CDTF">2025-01-22T07:22:06Z</dcterms:created>
  <dcterms:modified xsi:type="dcterms:W3CDTF">2025-01-24T02:02:24Z</dcterms:modified>
</cp:coreProperties>
</file>