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441" r:id="rId3"/>
    <p:sldId id="442" r:id="rId5"/>
    <p:sldId id="445" r:id="rId6"/>
    <p:sldId id="463" r:id="rId7"/>
    <p:sldId id="444" r:id="rId8"/>
    <p:sldId id="484" r:id="rId9"/>
    <p:sldId id="466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85" r:id="rId21"/>
    <p:sldId id="478" r:id="rId22"/>
    <p:sldId id="479" r:id="rId23"/>
    <p:sldId id="480" r:id="rId24"/>
    <p:sldId id="481" r:id="rId25"/>
    <p:sldId id="486" r:id="rId26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90" autoAdjust="0"/>
  </p:normalViewPr>
  <p:slideViewPr>
    <p:cSldViewPr snapToGrid="0" showGuide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6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91C12-084E-40E2-99D5-62A677FA1CB9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917EC-1BC7-4AFD-A740-C0075810CC3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weilan</a:t>
            </a:r>
            <a:r>
              <a:rPr lang="zh-CN" altLang="en-US"/>
              <a:t>：广西大学副教授</a:t>
            </a:r>
            <a:r>
              <a:rPr lang="en-US" altLang="zh-CN"/>
              <a:t>  laiohaibo </a:t>
            </a:r>
            <a:r>
              <a:rPr lang="zh-CN" altLang="en-US"/>
              <a:t>广西大学硕士生研三</a:t>
            </a:r>
            <a:r>
              <a:rPr lang="en-US" altLang="zh-CN"/>
              <a:t> chenqingfeng</a:t>
            </a:r>
            <a:r>
              <a:rPr lang="zh-CN" altLang="en-US"/>
              <a:t>广西大学亚热带农业生物资源保护与利用国家重点实验室教授</a:t>
            </a:r>
            <a:r>
              <a:rPr lang="en-US" altLang="zh-CN"/>
              <a:t>  zhulingzhi </a:t>
            </a:r>
            <a:r>
              <a:rPr lang="zh-CN" altLang="en-US"/>
              <a:t>湖南工业</a:t>
            </a:r>
            <a:r>
              <a:rPr lang="zh-CN" altLang="en-US"/>
              <a:t>大学副教授</a:t>
            </a:r>
            <a:r>
              <a:rPr lang="en-US" altLang="zh-CN"/>
              <a:t> panyi</a:t>
            </a:r>
            <a:r>
              <a:rPr lang="zh-CN" altLang="en-US"/>
              <a:t>中科院深圳先进制造学院院长</a:t>
            </a:r>
            <a:r>
              <a:rPr lang="en-US" altLang="zh-CN"/>
              <a:t> Chenyiping </a:t>
            </a:r>
            <a:r>
              <a:rPr lang="zh-CN" altLang="en-US"/>
              <a:t>澳大利亚</a:t>
            </a:r>
            <a:r>
              <a:rPr lang="en-US" altLang="zh-CN"/>
              <a:t>lachoubo</a:t>
            </a:r>
            <a:r>
              <a:rPr lang="zh-CN" altLang="en-US"/>
              <a:t>大学计算机工程系</a:t>
            </a:r>
            <a:r>
              <a:rPr lang="zh-CN" altLang="en-US"/>
              <a:t>系主任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这个实验做的是：比较</a:t>
            </a:r>
            <a:r>
              <a:rPr lang="en-US" altLang="zh-CN"/>
              <a:t> DeepKEGG </a:t>
            </a:r>
            <a:r>
              <a:rPr lang="zh-CN" altLang="en-US"/>
              <a:t>模型在整合多种组学数据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只使用单一组学数据</a:t>
            </a:r>
            <a:r>
              <a:rPr lang="en-US" altLang="zh-CN"/>
              <a:t> </a:t>
            </a:r>
            <a:r>
              <a:rPr lang="zh-CN" altLang="en-US"/>
              <a:t>时的性能差异。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20"/>
          <p:cNvSpPr/>
          <p:nvPr/>
        </p:nvSpPr>
        <p:spPr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2" name="Rectangle 15"/>
          <p:cNvSpPr/>
          <p:nvPr/>
        </p:nvSpPr>
        <p:spPr>
          <a:xfrm>
            <a:off x="0" y="0"/>
            <a:ext cx="838200" cy="787400"/>
          </a:xfrm>
          <a:prstGeom prst="rect">
            <a:avLst/>
          </a:prstGeom>
          <a:solidFill>
            <a:srgbClr val="1C437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3" name="Line 21"/>
          <p:cNvSpPr/>
          <p:nvPr/>
        </p:nvSpPr>
        <p:spPr>
          <a:xfrm>
            <a:off x="152400" y="6477000"/>
            <a:ext cx="86868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pic>
        <p:nvPicPr>
          <p:cNvPr id="34" name="Picture 12" descr="Picture 1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8423" y="51915"/>
            <a:ext cx="712789" cy="7127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sp>
        <p:nvSpPr>
          <p:cNvPr id="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107950"/>
            <a:ext cx="7315200" cy="563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标题文本</a:t>
            </a:r>
          </a:p>
        </p:txBody>
      </p:sp>
      <p:sp>
        <p:nvSpPr>
          <p:cNvPr id="3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990600" y="990600"/>
            <a:ext cx="7696200" cy="513556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  <p:sp>
        <p:nvSpPr>
          <p:cNvPr id="9" name="页脚占位符 4"/>
          <p:cNvSpPr txBox="1"/>
          <p:nvPr userDrawn="1"/>
        </p:nvSpPr>
        <p:spPr>
          <a:xfrm>
            <a:off x="263505" y="6501063"/>
            <a:ext cx="2804161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楷体" panose="02010609060101010101" charset="-122"/>
              </a:rPr>
              <a:t>Jilin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doni MT" panose="02070603080606020203" pitchFamily="18" charset="0"/>
                <a:cs typeface="Times New Roman" panose="02020603050405020304" pitchFamily="18" charset="0"/>
                <a:sym typeface="楷体" panose="02010609060101010101" charset="-122"/>
              </a:rPr>
              <a:t>University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doni MT" panose="02070603080606020203" pitchFamily="18" charset="0"/>
              <a:cs typeface="Times New Roman" panose="02020603050405020304" pitchFamily="18" charset="0"/>
              <a:sym typeface="楷体" panose="02010609060101010101" charset="-122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/>
          <p:cNvSpPr/>
          <p:nvPr/>
        </p:nvSpPr>
        <p:spPr>
          <a:xfrm>
            <a:off x="838200" y="0"/>
            <a:ext cx="8305800" cy="79057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3" name="Rectangle 15"/>
          <p:cNvSpPr/>
          <p:nvPr/>
        </p:nvSpPr>
        <p:spPr>
          <a:xfrm>
            <a:off x="0" y="0"/>
            <a:ext cx="838200" cy="787400"/>
          </a:xfrm>
          <a:prstGeom prst="rect">
            <a:avLst/>
          </a:prstGeom>
          <a:solidFill>
            <a:srgbClr val="1C4372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4" name="Rectangle 16"/>
          <p:cNvSpPr/>
          <p:nvPr/>
        </p:nvSpPr>
        <p:spPr>
          <a:xfrm>
            <a:off x="0" y="787400"/>
            <a:ext cx="838200" cy="7874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/>
        </p:txBody>
      </p:sp>
      <p:sp>
        <p:nvSpPr>
          <p:cNvPr id="5" name="Line 21"/>
          <p:cNvSpPr/>
          <p:nvPr/>
        </p:nvSpPr>
        <p:spPr>
          <a:xfrm>
            <a:off x="152400" y="6477000"/>
            <a:ext cx="8686800" cy="0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/>
        </p:txBody>
      </p:sp>
      <p:pic>
        <p:nvPicPr>
          <p:cNvPr id="6" name="Picture 12" descr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9799" y="6703"/>
            <a:ext cx="758001" cy="7580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4"/>
                  <a:pt x="4836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close/>
              </a:path>
            </a:pathLst>
          </a:custGeom>
          <a:ln w="12700">
            <a:miter lim="400000"/>
            <a:headEnd/>
            <a:tailEnd/>
          </a:ln>
          <a:effectLst>
            <a:outerShdw blurRad="381000" dist="292100" dir="5400000" rotWithShape="0">
              <a:srgbClr val="000000">
                <a:alpha val="22000"/>
              </a:srgbClr>
            </a:outerShdw>
          </a:effectLst>
        </p:spPr>
      </p:pic>
      <p:sp>
        <p:nvSpPr>
          <p:cNvPr id="7" name="标题文本"/>
          <p:cNvSpPr txBox="1">
            <a:spLocks noGrp="1"/>
          </p:cNvSpPr>
          <p:nvPr>
            <p:ph type="title"/>
          </p:nvPr>
        </p:nvSpPr>
        <p:spPr>
          <a:xfrm>
            <a:off x="457200" y="92074"/>
            <a:ext cx="8229600" cy="1508126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8" name="正文级别 1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</p:spPr>
        <p:txBody>
          <a:bodyPr lIns="45719" rIns="45719"/>
          <a:lstStyle/>
          <a:p>
            <a:r>
              <a:rPr dirty="0" err="1"/>
              <a:t>正文级别</a:t>
            </a:r>
            <a:r>
              <a:rPr dirty="0"/>
              <a:t> 1</a:t>
            </a:r>
            <a:endParaRPr dirty="0"/>
          </a:p>
          <a:p>
            <a:pPr lvl="1"/>
            <a:r>
              <a:rPr dirty="0" err="1"/>
              <a:t>正文级别</a:t>
            </a:r>
            <a:r>
              <a:rPr dirty="0"/>
              <a:t> 2</a:t>
            </a:r>
            <a:endParaRPr dirty="0"/>
          </a:p>
          <a:p>
            <a:pPr lvl="2"/>
            <a:r>
              <a:rPr dirty="0" err="1"/>
              <a:t>正文级别</a:t>
            </a:r>
            <a:r>
              <a:rPr dirty="0"/>
              <a:t> 3</a:t>
            </a:r>
            <a:endParaRPr dirty="0"/>
          </a:p>
          <a:p>
            <a:pPr lvl="3"/>
            <a:r>
              <a:rPr dirty="0" err="1"/>
              <a:t>正文级别</a:t>
            </a:r>
            <a:r>
              <a:rPr dirty="0"/>
              <a:t> 4</a:t>
            </a:r>
            <a:endParaRPr dirty="0"/>
          </a:p>
          <a:p>
            <a:pPr lvl="4"/>
            <a:r>
              <a:rPr dirty="0" err="1"/>
              <a:t>正文级别</a:t>
            </a:r>
            <a:r>
              <a:rPr dirty="0"/>
              <a:t> 5</a:t>
            </a:r>
            <a:endParaRPr dirty="0"/>
          </a:p>
        </p:txBody>
      </p:sp>
      <p:sp>
        <p:nvSpPr>
          <p:cNvPr id="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4144498" y="6537325"/>
            <a:ext cx="245404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000">
                <a:latin typeface="+mj-lt"/>
                <a:ea typeface="+mj-ea"/>
                <a:cs typeface="+mj-cs"/>
                <a:sym typeface="Arial" panose="020B06040202020202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  <p:sp>
        <p:nvSpPr>
          <p:cNvPr id="10" name="页脚占位符 4"/>
          <p:cNvSpPr txBox="1"/>
          <p:nvPr userDrawn="1"/>
        </p:nvSpPr>
        <p:spPr>
          <a:xfrm>
            <a:off x="263505" y="6501063"/>
            <a:ext cx="2804161" cy="33855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楷体" panose="02010609060101010101" charset="-122"/>
              </a:rPr>
              <a:t>Jilin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doni MT" panose="02070603080606020203" pitchFamily="18" charset="0"/>
                <a:cs typeface="Times New Roman" panose="02020603050405020304" pitchFamily="18" charset="0"/>
                <a:sym typeface="楷体" panose="02010609060101010101" charset="-122"/>
              </a:rPr>
              <a:t>University</a:t>
            </a:r>
            <a:endParaRPr kumimoji="0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doni MT" panose="02070603080606020203" pitchFamily="18" charset="0"/>
              <a:cs typeface="Times New Roman" panose="02020603050405020304" pitchFamily="18" charset="0"/>
              <a:sym typeface="楷体" panose="02010609060101010101" charset="-122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3435659" y="6501063"/>
            <a:ext cx="4295940" cy="33855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algn="r">
              <a:defRPr sz="12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楷体" panose="02010609060101010101" charset="-122"/>
              </a:defRPr>
            </a:lvl1pPr>
          </a:lstStyle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doni MT" panose="02070603080606020203" pitchFamily="18" charset="0"/>
                <a:cs typeface="Times New Roman" panose="02020603050405020304" pitchFamily="18" charset="0"/>
                <a:sym typeface="楷体" panose="02010609060101010101" charset="-122"/>
              </a:rPr>
              <a:t>Data Mining in Mobile Intelligent Computing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doni MT" panose="02070603080606020203" pitchFamily="18" charset="0"/>
              <a:cs typeface="Times New Roman" panose="02020603050405020304" pitchFamily="18" charset="0"/>
              <a:sym typeface="楷体" panose="02010609060101010101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613" y="6323182"/>
            <a:ext cx="1353973" cy="85373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❖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1pPr>
      <a:lvl2pPr marL="742950" marR="0" indent="-28575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2pPr>
      <a:lvl3pPr marL="1143000" marR="0" indent="-2286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3pPr>
      <a:lvl4pPr marL="1645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4pPr>
      <a:lvl5pPr marL="21031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8064A2"/>
        </a:buClr>
        <a:buSzPct val="100000"/>
        <a:buFontTx/>
        <a:buChar char="▪"/>
        <a:defRPr sz="2400" b="0" i="0" u="none" strike="noStrike" cap="none" spc="0" baseline="0">
          <a:solidFill>
            <a:srgbClr val="000000"/>
          </a:solidFill>
          <a:uFillTx/>
          <a:latin typeface="Verdana" panose="020B0604030504040204"/>
          <a:ea typeface="Verdana" panose="020B0604030504040204"/>
          <a:cs typeface="Verdana" panose="020B0604030504040204"/>
          <a:sym typeface="Verdana" panose="020B0604030504040204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tags" Target="../tags/tag3.xml"/><Relationship Id="rId4" Type="http://schemas.openxmlformats.org/officeDocument/2006/relationships/image" Target="../media/image11.png"/><Relationship Id="rId3" Type="http://schemas.openxmlformats.org/officeDocument/2006/relationships/tags" Target="../tags/tag2.xml"/><Relationship Id="rId2" Type="http://schemas.openxmlformats.org/officeDocument/2006/relationships/image" Target="../media/image10.png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pPr marL="0" indent="0" algn="ctr">
              <a:buNone/>
            </a:pP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br>
              <a:rPr lang="zh-CN" altLang="en-US"/>
            </a:br>
            <a:r>
              <a:rPr lang="en-US" altLang="zh-CN"/>
              <a:t>B</a:t>
            </a:r>
            <a:r>
              <a:rPr lang="en-US" altLang="zh-CN"/>
              <a:t>iB 2024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660" y="1612265"/>
            <a:ext cx="8348980" cy="19507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50" y="910590"/>
            <a:ext cx="3623945" cy="52425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175" y="1140460"/>
            <a:ext cx="3040380" cy="78486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2110" y="1704340"/>
            <a:ext cx="1554480" cy="609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10" y="2313940"/>
            <a:ext cx="4544060" cy="140843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605" y="895985"/>
            <a:ext cx="8098790" cy="1908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65" y="3009265"/>
            <a:ext cx="1873885" cy="10706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995" y="2943225"/>
            <a:ext cx="1997710" cy="12179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835" y="4662170"/>
            <a:ext cx="2522855" cy="7181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6205" y="4363085"/>
            <a:ext cx="2609850" cy="121983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86435" y="984250"/>
            <a:ext cx="157480" cy="211455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589280" y="4018280"/>
            <a:ext cx="8281665" cy="345440"/>
            <a:chOff x="669" y="6230"/>
            <a:chExt cx="13147" cy="544"/>
          </a:xfrm>
        </p:grpSpPr>
        <p:sp>
          <p:nvSpPr>
            <p:cNvPr id="11" name="文本框 10"/>
            <p:cNvSpPr txBox="1"/>
            <p:nvPr/>
          </p:nvSpPr>
          <p:spPr>
            <a:xfrm>
              <a:off x="669" y="6230"/>
              <a:ext cx="13147" cy="53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1600"/>
                <a:t>计算单个样本 </a:t>
              </a:r>
              <a:r>
                <a:rPr lang="en-US" altLang="zh-CN" sz="1600"/>
                <a:t>   </a:t>
              </a:r>
              <a:r>
                <a:rPr lang="zh-CN" altLang="en-US" sz="1600"/>
                <a:t>中，单个输入特征</a:t>
              </a:r>
              <a:r>
                <a:rPr lang="en-US" altLang="zh-CN" sz="1600"/>
                <a:t>  </a:t>
              </a:r>
              <a:r>
                <a:rPr lang="zh-CN" altLang="en-US" sz="1600"/>
                <a:t> </a:t>
              </a:r>
              <a:r>
                <a:rPr lang="en-US" altLang="zh-CN" sz="1600"/>
                <a:t>   </a:t>
              </a:r>
              <a:r>
                <a:rPr lang="zh-CN" altLang="en-US" sz="1600"/>
                <a:t>（基因</a:t>
              </a:r>
              <a:r>
                <a:rPr lang="en-US" altLang="zh-CN" sz="1600"/>
                <a:t>/miRNA </a:t>
              </a:r>
              <a:r>
                <a:rPr lang="zh-CN" altLang="en-US" sz="1600"/>
                <a:t>值）对最终预测结果 </a:t>
              </a:r>
              <a:r>
                <a:rPr lang="en-US" altLang="zh-CN" sz="1600"/>
                <a:t>y </a:t>
              </a:r>
              <a:r>
                <a:rPr lang="zh-CN" altLang="en-US" sz="1600"/>
                <a:t>的贡献度</a:t>
              </a:r>
              <a:r>
                <a:rPr lang="en-US" altLang="zh-CN" sz="1600"/>
                <a:t> </a:t>
              </a:r>
              <a:r>
                <a:rPr lang="zh-CN" altLang="en-US" sz="1600"/>
                <a:t> </a:t>
              </a:r>
              <a:r>
                <a:rPr lang="en-US" altLang="zh-CN" sz="1600"/>
                <a:t>    </a:t>
              </a:r>
              <a:r>
                <a:rPr lang="zh-CN" altLang="en-US" sz="1600"/>
                <a:t>。</a:t>
              </a:r>
              <a:endParaRPr lang="zh-CN" altLang="en-US" sz="1600"/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49" y="6239"/>
              <a:ext cx="292" cy="48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78" y="6251"/>
              <a:ext cx="473" cy="46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2768" y="6251"/>
              <a:ext cx="422" cy="523"/>
            </a:xfrm>
            <a:prstGeom prst="rect">
              <a:avLst/>
            </a:prstGeom>
          </p:spPr>
        </p:pic>
      </p:grp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95" y="918210"/>
            <a:ext cx="5060315" cy="14166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100" y="2005330"/>
            <a:ext cx="3271520" cy="10572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" y="2917190"/>
            <a:ext cx="2981325" cy="1287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605" y="3866515"/>
            <a:ext cx="4411980" cy="1212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295" y="4928870"/>
            <a:ext cx="4076700" cy="57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295" y="5507990"/>
            <a:ext cx="3162300" cy="53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985520"/>
            <a:ext cx="7981315" cy="535876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890905"/>
            <a:ext cx="7018655" cy="54229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195" y="1242695"/>
            <a:ext cx="7849235" cy="334073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440" y="1107440"/>
            <a:ext cx="8199755" cy="473964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345" y="1050925"/>
            <a:ext cx="4366260" cy="53536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939800"/>
            <a:ext cx="3308985" cy="530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1284605"/>
            <a:ext cx="4823460" cy="350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1873250"/>
            <a:ext cx="20955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15" y="3284220"/>
            <a:ext cx="524256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05" y="3818890"/>
            <a:ext cx="1836420" cy="998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3540" y="989965"/>
            <a:ext cx="8376920" cy="30187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A</a:t>
            </a:r>
            <a:r>
              <a:rPr lang="en-US" altLang="zh-CN"/>
              <a:t>bstract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38125" y="977265"/>
            <a:ext cx="4983480" cy="55378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Deep learning-based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multi-omics data integration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methods have the capability to reveal the mechanisms of cancer development, discover cancer biomarkers and identify pathogenic targets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However, current methods ignore the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potential correlations between samples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integrating multi-omics data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addition, providing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accurate biological explanations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still poses significant challenges due to the complexity of deep learning models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Therefore, there is an urgent need for a deep learning-based multi-omics integration method to explore the potential correlations between samples and provide model interpretability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Herein, we propose a novel interpretable multi-omics data integration method (DeepKEGG) for cancer recurrence prediction and biomarker discovery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DeepKEGG,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biological hierarchical module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designed for local connections of neuron nodes and model interpretability based on the biological relationship between genes/miRNAs and pathways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In addition,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pathway self-attention module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constructed to explore the correlation between different samples and generate the potential pathway feature representation for enhancing the prediction performance of the model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Lastly, 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attribution-based feature importance calculation method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utilized to discover biomarkers related to cancer recurrence and provide a biological interpretation of the model. Experimental results demonstrate that DeepKEGG outperforms other state-of-the-art methods in 5-fold cross validation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Furthermore, case studies also indicate that DeepKEGG serves as an effective tool for biomarker discovery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00FF"/>
                </a:highlight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code is available at https://github.com/lanbiolab/DeepKEGG.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01590" y="1074420"/>
            <a:ext cx="3944620" cy="5129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多组学数据整合：同时分析同一个生物样本的多种类型的数据，如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miRNA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、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DNA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样本之间的潜在联系：不同病人，有类似的病症，则其分子数据可能表现出相似之处。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深度学习方法可解释性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差。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10" y="1041400"/>
            <a:ext cx="7989570" cy="48653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802765" y="590708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High Risk</a:t>
            </a:r>
            <a:r>
              <a:rPr lang="zh-CN" altLang="en-US" sz="1600"/>
              <a:t>表示高表达</a:t>
            </a:r>
            <a:r>
              <a:rPr lang="en-US" altLang="zh-CN" sz="1600"/>
              <a:t> </a:t>
            </a:r>
            <a:r>
              <a:rPr lang="zh-CN" altLang="en-US" sz="1600">
                <a:ea typeface="宋体" panose="02010600030101010101" pitchFamily="2" charset="-122"/>
              </a:rPr>
              <a:t>。</a:t>
            </a:r>
            <a:r>
              <a:rPr lang="en-US" altLang="zh-CN" sz="1600">
                <a:ea typeface="宋体" panose="02010600030101010101" pitchFamily="2" charset="-122"/>
              </a:rPr>
              <a:t> </a:t>
            </a:r>
            <a:r>
              <a:rPr lang="zh-CN" altLang="en-US" sz="1600"/>
              <a:t>验证了 </a:t>
            </a:r>
            <a:r>
              <a:rPr lang="en-US" altLang="zh-CN" sz="1600"/>
              <a:t>DeepKEGG </a:t>
            </a:r>
            <a:r>
              <a:rPr lang="zh-CN" altLang="en-US" sz="1600"/>
              <a:t>发现的这些生物标志物的潜在临床意义。</a:t>
            </a:r>
            <a:endParaRPr lang="zh-CN" altLang="en-US" sz="1600"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170" y="1273810"/>
            <a:ext cx="7058660" cy="40868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475" y="911225"/>
            <a:ext cx="8208010" cy="3790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4785360"/>
            <a:ext cx="8602980" cy="106362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Experiments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15335" y="2760345"/>
            <a:ext cx="3048000" cy="52070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谢谢大家！</a:t>
            </a:r>
            <a:endParaRPr kumimoji="0" lang="zh-CN" altLang="en-US" sz="2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Intro</a:t>
            </a:r>
            <a:r>
              <a:rPr lang="en-US" altLang="zh-CN"/>
              <a:t>duction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520" y="1184275"/>
            <a:ext cx="4752340" cy="13277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101590" y="1074420"/>
            <a:ext cx="3944620" cy="51295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1.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现有模型缺乏对机制的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解释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2.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一些模型忽视了样本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相关性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20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KEGG</a:t>
            </a:r>
            <a:r>
              <a:rPr lang="zh-CN" altLang="en-US" sz="120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Kyoto Encyclopedia of Genes and Genomes -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京都基因与基因组百科全书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主要存储的是关于生物通路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 (pathway)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的信息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维度诅咒：维度数量大于样本数量，导致一系列问题比如过拟合，聚类困难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等等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SNV:Single Nucleotide Variation -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单核苷酸变异</a:t>
            </a:r>
            <a:b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</a:b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ATCG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比如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在某个个体中变成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G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：转录序列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miRNA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：非编码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，用于微调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mRNA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的行为。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" y="3169920"/>
            <a:ext cx="4785360" cy="216090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958215"/>
            <a:ext cx="1578610" cy="290449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091180" y="1423670"/>
            <a:ext cx="882650" cy="30543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mRNA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091180" y="2009775"/>
            <a:ext cx="882650" cy="30543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sp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SNV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69130" y="1423670"/>
            <a:ext cx="882650" cy="89090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基因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cxnSp>
        <p:nvCxnSpPr>
          <p:cNvPr id="10" name="肘形连接符 9"/>
          <p:cNvCxnSpPr>
            <a:stCxn id="9" idx="1"/>
            <a:endCxn id="7" idx="3"/>
          </p:cNvCxnSpPr>
          <p:nvPr/>
        </p:nvCxnSpPr>
        <p:spPr>
          <a:xfrm rot="10800000">
            <a:off x="3973830" y="1576070"/>
            <a:ext cx="495300" cy="292735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cxnSp>
        <p:nvCxnSpPr>
          <p:cNvPr id="11" name="肘形连接符 10"/>
          <p:cNvCxnSpPr>
            <a:stCxn id="9" idx="1"/>
            <a:endCxn id="8" idx="3"/>
          </p:cNvCxnSpPr>
          <p:nvPr/>
        </p:nvCxnSpPr>
        <p:spPr>
          <a:xfrm rot="10800000" flipV="1">
            <a:off x="3973830" y="1869440"/>
            <a:ext cx="495300" cy="293370"/>
          </a:xfrm>
          <a:prstGeom prst="bentConnector3">
            <a:avLst>
              <a:gd name="adj1" fmla="val 50000"/>
            </a:avLst>
          </a:prstGeom>
          <a:noFill/>
          <a:ln w="25400" cap="flat">
            <a:solidFill>
              <a:schemeClr val="accent1"/>
            </a:solidFill>
            <a:prstDash val="solid"/>
            <a:round/>
            <a:tailEnd type="arrow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</p:cxnSp>
      <p:sp>
        <p:nvSpPr>
          <p:cNvPr id="12" name="文本框 11"/>
          <p:cNvSpPr txBox="1"/>
          <p:nvPr/>
        </p:nvSpPr>
        <p:spPr>
          <a:xfrm>
            <a:off x="2976880" y="1191260"/>
            <a:ext cx="110871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0-1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之间的浮点数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210560" y="2370455"/>
            <a:ext cx="106299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</a:t>
            </a:r>
            <a:r>
              <a:rPr lang="zh-CN" altLang="en-US" sz="1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或</a:t>
            </a:r>
            <a:r>
              <a:rPr lang="en-US" altLang="zh-CN" sz="10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</a:t>
            </a:r>
            <a:endParaRPr lang="en-US" altLang="zh-CN" sz="100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269990" y="1423670"/>
            <a:ext cx="882650" cy="890905"/>
          </a:xfrm>
          <a:prstGeom prst="rect">
            <a:avLst/>
          </a:prstGeom>
          <a:solidFill>
            <a:schemeClr val="accent3">
              <a:lumOff val="44000"/>
            </a:schemeClr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miRNA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184265" y="1191260"/>
            <a:ext cx="1108710" cy="24384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0-1</a:t>
            </a:r>
            <a:r>
              <a:rPr kumimoji="0" lang="zh-CN" altLang="en-US" sz="1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之间的浮点数</a:t>
            </a:r>
            <a:endParaRPr kumimoji="0" lang="zh-CN" altLang="en-US" sz="1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764790" y="2821940"/>
            <a:ext cx="3048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example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790" y="3485515"/>
            <a:ext cx="5554980" cy="151257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660" y="2741295"/>
            <a:ext cx="1538605" cy="52832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75" y="4264025"/>
            <a:ext cx="1587500" cy="18034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20065" y="3963035"/>
            <a:ext cx="304800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response.csv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752725" y="5226050"/>
            <a:ext cx="5603875" cy="73596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浮点数应该经过了归一化处理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BLCA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：膀胱癌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response.csv: </a:t>
            </a:r>
            <a:r>
              <a:rPr kumimoji="0" lang="zh-CN" altLang="en-US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宋体" panose="02010600030101010101" pitchFamily="2" charset="-122"/>
                <a:cs typeface="Verdana" panose="020B0604030504040204"/>
                <a:sym typeface="Verdana" panose="020B0604030504040204"/>
              </a:rPr>
              <a:t>样本的标签（患者真实状态）</a:t>
            </a:r>
            <a:endParaRPr kumimoji="0" lang="zh-CN" altLang="en-US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宋体" panose="02010600030101010101" pitchFamily="2" charset="-122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Introduction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0050" y="1109345"/>
            <a:ext cx="2217420" cy="868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00050" y="2240915"/>
            <a:ext cx="8101330" cy="8909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00050" y="3566795"/>
            <a:ext cx="8148320" cy="92710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2617470" y="1134745"/>
            <a:ext cx="630936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每一行代表一个基因集（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原本是对应基因的解释，没有就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Not Available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）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也就是一条基因通路。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hsa00010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表示糖酵解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/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糖异生通路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后面是其对应相关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基因</a:t>
            </a:r>
            <a:endParaRPr kumimoji="0" lang="zh-CN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09270" y="4857115"/>
            <a:ext cx="6309360" cy="459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每一行代表一个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iRNA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集也就是一条基因通路。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hsa00010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表示糖酵解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/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糖异生通路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kumimoji="0" lang="zh-CN" alt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后面是其对应相关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</a:t>
            </a:r>
            <a:r>
              <a:rPr kumimoji="0" lang="en-US" altLang="zh-CN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iRNA</a:t>
            </a:r>
            <a:endParaRPr kumimoji="0" lang="en-US" altLang="zh-CN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Model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" y="916940"/>
            <a:ext cx="8662035" cy="425323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227195" y="5854065"/>
            <a:ext cx="3048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非端到端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820" y="930910"/>
            <a:ext cx="6549390" cy="51339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100" y="1032510"/>
            <a:ext cx="2819400" cy="50673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760" y="1297940"/>
            <a:ext cx="1158240" cy="3733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180" y="1776095"/>
            <a:ext cx="1226820" cy="4648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3760" y="2437765"/>
            <a:ext cx="3429000" cy="8001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5180" y="3364230"/>
            <a:ext cx="2209800" cy="4038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213100" y="3920490"/>
            <a:ext cx="5724525" cy="147510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可创新点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不同基因的影响性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不同。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注意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这三个矩阵不一样大，与上一幅图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有关。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但是</a:t>
            </a: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H^z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是一样大的，因为通道数</a:t>
            </a:r>
            <a:r>
              <a:rPr kumimoji="0" lang="zh-CN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固定了。</a:t>
            </a: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1625" y="1262380"/>
            <a:ext cx="3556000" cy="82867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样本及其对应特征表达程度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特征与对应通路的关系（</a:t>
            </a: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0-1</a:t>
            </a:r>
            <a:r>
              <a: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矩阵）</a:t>
            </a: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sym typeface="+mn-ea"/>
              </a:rPr>
              <a:t>Model</a:t>
            </a:r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670" y="939800"/>
            <a:ext cx="3308985" cy="53035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60" y="1284605"/>
            <a:ext cx="4823460" cy="350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560" y="1873250"/>
            <a:ext cx="2095500" cy="1371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815" y="3284220"/>
            <a:ext cx="5242560" cy="495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505" y="3818890"/>
            <a:ext cx="1836420" cy="99822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2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3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4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5.xml><?xml version="1.0" encoding="utf-8"?>
<p:tagLst xmlns:p="http://schemas.openxmlformats.org/presentationml/2006/main">
  <p:tag name="KSO_WM_DIAGRAM_VIRTUALLY_FRAME" val="{&quot;height&quot;:331.25,&quot;left&quot;:31.5,&quot;top&quot;:87.35,&quot;width&quot;:671.4}"/>
</p:tagLst>
</file>

<file path=ppt/tags/tag6.xml><?xml version="1.0" encoding="utf-8"?>
<p:tagLst xmlns:p="http://schemas.openxmlformats.org/presentationml/2006/main">
  <p:tag name="COMMONDATA" val="eyJoZGlkIjoiOGFiNjY5N2IxMjA1ZWVhYjEyZTkzM2ZiNjY1YzcyMjEifQ=="/>
  <p:tag name="commondata" val="eyJoZGlkIjoiOTc5YjQ2MGE3YzVmYjhkZGVhMGQ1OWMwY2ZiY2JlZTQifQ=="/>
</p:tagLst>
</file>

<file path=ppt/theme/theme1.xml><?xml version="1.0" encoding="utf-8"?>
<a:theme xmlns:a="http://schemas.openxmlformats.org/drawingml/2006/main" name="435TGp_smile_light_ani">
  <a:themeElements>
    <a:clrScheme name="435TGp_smile_light_an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8F8F8F"/>
      </a:accent3>
      <a:accent4>
        <a:srgbClr val="707070"/>
      </a:accent4>
      <a:accent5>
        <a:srgbClr val="B2C1DB"/>
      </a:accent5>
      <a:accent6>
        <a:srgbClr val="AE4845"/>
      </a:accent6>
      <a:hlink>
        <a:srgbClr val="0000FF"/>
      </a:hlink>
      <a:folHlink>
        <a:srgbClr val="FF00FF"/>
      </a:folHlink>
    </a:clrScheme>
    <a:fontScheme name="自定义 1">
      <a:majorFont>
        <a:latin typeface="Bodoni MT"/>
        <a:ea typeface="Arial"/>
        <a:cs typeface="Arial"/>
      </a:majorFont>
      <a:minorFont>
        <a:latin typeface="Bodoni MT"/>
        <a:ea typeface="Helvetica"/>
        <a:cs typeface="Helvetica"/>
      </a:minorFont>
    </a:fontScheme>
    <a:fmtScheme name="435TGp_smile_light_an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Verdana" panose="020B0604030504040204"/>
            <a:ea typeface="Verdana" panose="020B0604030504040204"/>
            <a:cs typeface="Verdana" panose="020B0604030504040204"/>
            <a:sym typeface="Verdana" panose="020B060403050404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2647</Words>
  <Application>WPS 演示</Application>
  <PresentationFormat>全屏显示(4:3)</PresentationFormat>
  <Paragraphs>121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Verdana</vt:lpstr>
      <vt:lpstr>Arial</vt:lpstr>
      <vt:lpstr>楷体</vt:lpstr>
      <vt:lpstr>Times New Roman</vt:lpstr>
      <vt:lpstr>Bodoni MT</vt:lpstr>
      <vt:lpstr>微软雅黑</vt:lpstr>
      <vt:lpstr>Arial Unicode MS</vt:lpstr>
      <vt:lpstr>Helvetica</vt:lpstr>
      <vt:lpstr>Calibri</vt:lpstr>
      <vt:lpstr>等线</vt:lpstr>
      <vt:lpstr>435TGp_smile_light_ani</vt:lpstr>
      <vt:lpstr>PowerPoint 演示文稿</vt:lpstr>
      <vt:lpstr>Abstract</vt:lpstr>
      <vt:lpstr>Introduction</vt:lpstr>
      <vt:lpstr>Introduction</vt:lpstr>
      <vt:lpstr>Introduction</vt:lpstr>
      <vt:lpstr>Model</vt:lpstr>
      <vt:lpstr>Introduction</vt:lpstr>
      <vt:lpstr>Model</vt:lpstr>
      <vt:lpstr>Model</vt:lpstr>
      <vt:lpstr>Model</vt:lpstr>
      <vt:lpstr>Model</vt:lpstr>
      <vt:lpstr>Model</vt:lpstr>
      <vt:lpstr>Experiments</vt:lpstr>
      <vt:lpstr>Experiments</vt:lpstr>
      <vt:lpstr>Experiments</vt:lpstr>
      <vt:lpstr>Experiments</vt:lpstr>
      <vt:lpstr>Experiments</vt:lpstr>
      <vt:lpstr>Model</vt:lpstr>
      <vt:lpstr>Experiments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xu yuanbo</dc:creator>
  <cp:lastModifiedBy>少华从文</cp:lastModifiedBy>
  <cp:revision>536</cp:revision>
  <dcterms:created xsi:type="dcterms:W3CDTF">2023-05-18T06:12:00Z</dcterms:created>
  <dcterms:modified xsi:type="dcterms:W3CDTF">2025-04-28T09:11:59Z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F2CC093229B84E96A1BD49D11A2597AB_13</vt:lpwstr>
  </property>
  <property fmtid="{D5CDD505-2E9C-101B-9397-08002B2CF9AE}" pid="3" name="KSOProductBuildVer">
    <vt:lpwstr>2052-12.1.0.20305</vt:lpwstr>
  </property>
</Properties>
</file>