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41" r:id="rId3"/>
    <p:sldId id="442" r:id="rId5"/>
    <p:sldId id="445" r:id="rId6"/>
    <p:sldId id="463" r:id="rId7"/>
    <p:sldId id="444" r:id="rId8"/>
    <p:sldId id="484" r:id="rId9"/>
    <p:sldId id="466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85" r:id="rId21"/>
    <p:sldId id="478" r:id="rId22"/>
    <p:sldId id="479" r:id="rId23"/>
    <p:sldId id="480" r:id="rId24"/>
    <p:sldId id="481" r:id="rId25"/>
    <p:sldId id="486" r:id="rId26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 showGuide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1C12-084E-40E2-99D5-62A677FA1CB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917EC-1BC7-4AFD-A740-C0075810CC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weilan</a:t>
            </a:r>
            <a:r>
              <a:rPr lang="zh-CN" altLang="en-US"/>
              <a:t>：广西大学副教授</a:t>
            </a:r>
            <a:r>
              <a:rPr lang="en-US" altLang="zh-CN"/>
              <a:t>  laiohaibo </a:t>
            </a:r>
            <a:r>
              <a:rPr lang="zh-CN" altLang="en-US"/>
              <a:t>广西大学硕士生研三</a:t>
            </a:r>
            <a:r>
              <a:rPr lang="en-US" altLang="zh-CN"/>
              <a:t> chenqingfeng</a:t>
            </a:r>
            <a:r>
              <a:rPr lang="zh-CN" altLang="en-US"/>
              <a:t>广西大学亚热带农业生物资源保护与利用国家重点实验室教授</a:t>
            </a:r>
            <a:r>
              <a:rPr lang="en-US" altLang="zh-CN"/>
              <a:t>  zhulingzhi </a:t>
            </a:r>
            <a:r>
              <a:rPr lang="zh-CN" altLang="en-US"/>
              <a:t>湖南工业</a:t>
            </a:r>
            <a:r>
              <a:rPr lang="zh-CN" altLang="en-US"/>
              <a:t>大学副教授</a:t>
            </a:r>
            <a:r>
              <a:rPr lang="en-US" altLang="zh-CN"/>
              <a:t> panyi</a:t>
            </a:r>
            <a:r>
              <a:rPr lang="zh-CN" altLang="en-US"/>
              <a:t>中科院深圳先进制造学院院长</a:t>
            </a:r>
            <a:r>
              <a:rPr lang="en-US" altLang="zh-CN"/>
              <a:t> Chenyiping </a:t>
            </a:r>
            <a:r>
              <a:rPr lang="zh-CN" altLang="en-US"/>
              <a:t>澳大利亚</a:t>
            </a:r>
            <a:r>
              <a:rPr lang="en-US" altLang="zh-CN"/>
              <a:t>lachoubo</a:t>
            </a:r>
            <a:r>
              <a:rPr lang="zh-CN" altLang="en-US"/>
              <a:t>大学计算机工程系</a:t>
            </a:r>
            <a:r>
              <a:rPr lang="zh-CN" altLang="en-US"/>
              <a:t>系主任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这个实验做的是：比较</a:t>
            </a:r>
            <a:r>
              <a:rPr lang="en-US" altLang="zh-CN"/>
              <a:t> DeepKEGG </a:t>
            </a:r>
            <a:r>
              <a:rPr lang="zh-CN" altLang="en-US"/>
              <a:t>模型在整合多种组学数据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只使用单一组学数据</a:t>
            </a:r>
            <a:r>
              <a:rPr lang="en-US" altLang="zh-CN"/>
              <a:t> </a:t>
            </a:r>
            <a:r>
              <a:rPr lang="zh-CN" altLang="en-US"/>
              <a:t>时的性能差异。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/>
          <p:cNvSpPr/>
          <p:nvPr/>
        </p:nvSpPr>
        <p:spPr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2" name="Rectangle 15"/>
          <p:cNvSpPr/>
          <p:nvPr/>
        </p:nvSpPr>
        <p:spPr>
          <a:xfrm>
            <a:off x="0" y="0"/>
            <a:ext cx="838200" cy="787400"/>
          </a:xfrm>
          <a:prstGeom prst="rect">
            <a:avLst/>
          </a:prstGeom>
          <a:solidFill>
            <a:srgbClr val="1C437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3" name="Line 21"/>
          <p:cNvSpPr/>
          <p:nvPr/>
        </p:nvSpPr>
        <p:spPr>
          <a:xfrm>
            <a:off x="152400" y="6477000"/>
            <a:ext cx="86868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pic>
        <p:nvPicPr>
          <p:cNvPr id="34" name="Picture 12" descr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8423" y="51915"/>
            <a:ext cx="712789" cy="71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sp>
        <p:nvSpPr>
          <p:cNvPr id="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107950"/>
            <a:ext cx="73152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90600" y="990600"/>
            <a:ext cx="7696200" cy="513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" name="页脚占位符 4"/>
          <p:cNvSpPr txBox="1"/>
          <p:nvPr userDrawn="1"/>
        </p:nvSpPr>
        <p:spPr>
          <a:xfrm>
            <a:off x="263505" y="6501063"/>
            <a:ext cx="2804161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楷体" panose="02010609060101010101" charset="-122"/>
              </a:rPr>
              <a:t>Jilin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University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" name="Rectangle 15"/>
          <p:cNvSpPr/>
          <p:nvPr/>
        </p:nvSpPr>
        <p:spPr>
          <a:xfrm>
            <a:off x="0" y="0"/>
            <a:ext cx="838200" cy="787400"/>
          </a:xfrm>
          <a:prstGeom prst="rect">
            <a:avLst/>
          </a:prstGeom>
          <a:solidFill>
            <a:srgbClr val="1C437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" name="Rectangle 16"/>
          <p:cNvSpPr/>
          <p:nvPr/>
        </p:nvSpPr>
        <p:spPr>
          <a:xfrm>
            <a:off x="0" y="787400"/>
            <a:ext cx="838200" cy="787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5" name="Line 21"/>
          <p:cNvSpPr/>
          <p:nvPr/>
        </p:nvSpPr>
        <p:spPr>
          <a:xfrm>
            <a:off x="152400" y="6477000"/>
            <a:ext cx="86868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pic>
        <p:nvPicPr>
          <p:cNvPr id="6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99" y="6703"/>
            <a:ext cx="758001" cy="7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144498" y="6537325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" name="页脚占位符 4"/>
          <p:cNvSpPr txBox="1"/>
          <p:nvPr userDrawn="1"/>
        </p:nvSpPr>
        <p:spPr>
          <a:xfrm>
            <a:off x="263505" y="6501063"/>
            <a:ext cx="2804161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楷体" panose="02010609060101010101" charset="-122"/>
              </a:rPr>
              <a:t>Jilin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University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3435659" y="6501063"/>
            <a:ext cx="429594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r"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Data Mining in Mobile Intelligent Computing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13" y="6323182"/>
            <a:ext cx="1353973" cy="853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❖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742950" marR="0" indent="-2857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6" Type="http://schemas.openxmlformats.org/officeDocument/2006/relationships/image" Target="../media/image20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en-US" altLang="zh-CN"/>
              <a:t>B</a:t>
            </a:r>
            <a:r>
              <a:rPr lang="en-US" altLang="zh-CN"/>
              <a:t>iB 2024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612265"/>
            <a:ext cx="8348980" cy="1950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910590"/>
            <a:ext cx="3623945" cy="524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140460"/>
            <a:ext cx="3040380" cy="784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10" y="1704340"/>
            <a:ext cx="155448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10" y="2313940"/>
            <a:ext cx="4544060" cy="1408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895985"/>
            <a:ext cx="8098790" cy="1908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3009265"/>
            <a:ext cx="1873885" cy="1070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2943225"/>
            <a:ext cx="1997710" cy="1217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4662170"/>
            <a:ext cx="2522855" cy="718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5" y="4363085"/>
            <a:ext cx="2609850" cy="1219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6435" y="984250"/>
            <a:ext cx="157480" cy="21145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9280" y="4018280"/>
            <a:ext cx="8281665" cy="345440"/>
            <a:chOff x="669" y="6230"/>
            <a:chExt cx="13147" cy="544"/>
          </a:xfrm>
        </p:grpSpPr>
        <p:sp>
          <p:nvSpPr>
            <p:cNvPr id="11" name="文本框 10"/>
            <p:cNvSpPr txBox="1"/>
            <p:nvPr/>
          </p:nvSpPr>
          <p:spPr>
            <a:xfrm>
              <a:off x="669" y="6230"/>
              <a:ext cx="13147" cy="5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/>
                <a:t>计算单个样本 </a:t>
              </a:r>
              <a:r>
                <a:rPr lang="en-US" altLang="zh-CN" sz="1600"/>
                <a:t>   </a:t>
              </a:r>
              <a:r>
                <a:rPr lang="zh-CN" altLang="en-US" sz="1600"/>
                <a:t>中，单个输入特征</a:t>
              </a:r>
              <a:r>
                <a:rPr lang="en-US" altLang="zh-CN" sz="1600"/>
                <a:t>  </a:t>
              </a:r>
              <a:r>
                <a:rPr lang="zh-CN" altLang="en-US" sz="1600"/>
                <a:t> </a:t>
              </a:r>
              <a:r>
                <a:rPr lang="en-US" altLang="zh-CN" sz="1600"/>
                <a:t>   </a:t>
              </a:r>
              <a:r>
                <a:rPr lang="zh-CN" altLang="en-US" sz="1600"/>
                <a:t>（基因</a:t>
              </a:r>
              <a:r>
                <a:rPr lang="en-US" altLang="zh-CN" sz="1600"/>
                <a:t>/miRNA </a:t>
              </a:r>
              <a:r>
                <a:rPr lang="zh-CN" altLang="en-US" sz="1600"/>
                <a:t>值）对最终预测结果 </a:t>
              </a:r>
              <a:r>
                <a:rPr lang="en-US" altLang="zh-CN" sz="1600"/>
                <a:t>y </a:t>
              </a:r>
              <a:r>
                <a:rPr lang="zh-CN" altLang="en-US" sz="1600"/>
                <a:t>的贡献度</a:t>
              </a:r>
              <a:r>
                <a:rPr lang="en-US" altLang="zh-CN" sz="1600"/>
                <a:t> </a:t>
              </a:r>
              <a:r>
                <a:rPr lang="zh-CN" altLang="en-US" sz="1600"/>
                <a:t> </a:t>
              </a:r>
              <a:r>
                <a:rPr lang="en-US" altLang="zh-CN" sz="1600"/>
                <a:t>    </a:t>
              </a:r>
              <a:r>
                <a:rPr lang="zh-CN" altLang="en-US" sz="1600"/>
                <a:t>。</a:t>
              </a:r>
              <a:endParaRPr lang="zh-CN" altLang="en-US" sz="16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9" y="6239"/>
              <a:ext cx="292" cy="48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8" y="6251"/>
              <a:ext cx="473" cy="46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68" y="6251"/>
              <a:ext cx="422" cy="52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918210"/>
            <a:ext cx="5060315" cy="1416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05330"/>
            <a:ext cx="3271520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2917190"/>
            <a:ext cx="2981325" cy="128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5" y="3866515"/>
            <a:ext cx="4411980" cy="121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" y="4928870"/>
            <a:ext cx="4076700" cy="57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" y="5507990"/>
            <a:ext cx="3162300" cy="53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985520"/>
            <a:ext cx="7981315" cy="5358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890905"/>
            <a:ext cx="7018655" cy="5422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1242695"/>
            <a:ext cx="7849235" cy="3340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1107440"/>
            <a:ext cx="8199755" cy="4739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050925"/>
            <a:ext cx="4366260" cy="535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939800"/>
            <a:ext cx="3308985" cy="530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1284605"/>
            <a:ext cx="4823460" cy="350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1873250"/>
            <a:ext cx="20955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15" y="3284220"/>
            <a:ext cx="524256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05" y="3818890"/>
            <a:ext cx="1836420" cy="9982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380" y="1589405"/>
            <a:ext cx="1243330" cy="5384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965" y="1635125"/>
            <a:ext cx="1139190" cy="3511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2105" y="1685290"/>
            <a:ext cx="903605" cy="2933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989965"/>
            <a:ext cx="8376920" cy="3018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</a:t>
            </a:r>
            <a:r>
              <a:rPr lang="en-US" altLang="zh-CN"/>
              <a:t>bstract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38125" y="977265"/>
            <a:ext cx="4983480" cy="5537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Deep learning-based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multi-omics data integration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methods have the capability to reveal the mechanisms of cancer development, discover cancer biomarkers and identify pathogenic targets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However, current methods ignore the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potential correlations between samples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integrating multi-omics data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addition, providing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accurate biological explanations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still poses significant challenges due to the complexity of deep learning models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Therefore, there is an urgent need for a deep learning-based multi-omics integration method to explore the potential correlations between samples and provide model interpretability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Herein, we propose a novel interpretable multi-omics data integration method (DeepKEGG) for cancer recurrence prediction and biomarker discovery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DeepKEGG,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biological hierarchical module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designed for local connections of neuron nodes and model interpretability based on the biological relationship between genes/miRNAs and pathways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addition,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pathway self-attention module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constructed to explore the correlation between different samples and generate the potential pathway feature representation for enhancing the prediction performance of the model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Lastly,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attribution-based feature importance calculation method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utilized to discover biomarkers related to cancer recurrence and provide a biological interpretation of the model. Experimental results demonstrate that DeepKEGG outperforms other state-of-the-art methods in 5-fold cross validation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Furthermore, case studies also indicate that DeepKEGG serves as an effective tool for biomarker discovery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code is available at https://github.com/lanbiolab/DeepKEGG.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1590" y="1074420"/>
            <a:ext cx="3944620" cy="5129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多组学数据整合：同时分析同一个生物样本的多种类型的数据，如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、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DNA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样本之间的潜在联系：不同病人，有类似的病症，则其分子数据可能表现出相似之处。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深度学习方法可解释性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差。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1041400"/>
            <a:ext cx="7989570" cy="4865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2765" y="590708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High Risk</a:t>
            </a:r>
            <a:r>
              <a:rPr lang="zh-CN" altLang="en-US" sz="1600"/>
              <a:t>表示高表达</a:t>
            </a:r>
            <a:r>
              <a:rPr lang="en-US" altLang="zh-CN" sz="1600"/>
              <a:t> 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zh-CN" altLang="en-US" sz="1600"/>
              <a:t>验证了 </a:t>
            </a:r>
            <a:r>
              <a:rPr lang="en-US" altLang="zh-CN" sz="1600"/>
              <a:t>DeepKEGG </a:t>
            </a:r>
            <a:r>
              <a:rPr lang="zh-CN" altLang="en-US" sz="1600"/>
              <a:t>发现的这些生物标志物的潜在临床意义。</a:t>
            </a:r>
            <a:endParaRPr lang="zh-CN" altLang="en-US" sz="16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070" y="1273810"/>
            <a:ext cx="7821930" cy="45288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911225"/>
            <a:ext cx="8208010" cy="379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785360"/>
            <a:ext cx="8602980" cy="106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5335" y="2760345"/>
            <a:ext cx="30480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谢谢大家！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Intro</a:t>
            </a:r>
            <a:r>
              <a:rPr lang="en-US" altLang="zh-CN"/>
              <a:t>duction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84275"/>
            <a:ext cx="4752340" cy="1327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1590" y="1074420"/>
            <a:ext cx="3944620" cy="5129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1.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现有模型缺乏对机制的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解释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2.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一些模型忽视了样本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相关性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KEGG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Kyoto Encyclopedia of Genes and Genomes -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京都基因与基因组百科全书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主要存储的是关于生物通路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 (pathway)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的信息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维度诅咒：维度数量大于样本数量，导致一系列问题比如过拟合，聚类困难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等等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SNV:Single Nucleotide Variation -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单核苷酸变异</a:t>
            </a:r>
            <a:b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</a:b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ATCG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比如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在某个个体中变成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G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：转录序列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：非编码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，用于微调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的行为。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3169920"/>
            <a:ext cx="4785360" cy="2160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958215"/>
            <a:ext cx="1578610" cy="2904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91180" y="1423670"/>
            <a:ext cx="882650" cy="3054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mRNA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1180" y="2009775"/>
            <a:ext cx="882650" cy="3054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SNV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9130" y="1423670"/>
            <a:ext cx="882650" cy="89090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基因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cxnSp>
        <p:nvCxnSpPr>
          <p:cNvPr id="10" name="肘形连接符 9"/>
          <p:cNvCxnSpPr>
            <a:stCxn id="9" idx="1"/>
            <a:endCxn id="7" idx="3"/>
          </p:cNvCxnSpPr>
          <p:nvPr/>
        </p:nvCxnSpPr>
        <p:spPr>
          <a:xfrm rot="10800000">
            <a:off x="3973830" y="1576070"/>
            <a:ext cx="495300" cy="29273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0800000" flipV="1">
            <a:off x="3973830" y="1869440"/>
            <a:ext cx="495300" cy="29337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2976880" y="1191260"/>
            <a:ext cx="110871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之间的浮点数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0560" y="2370455"/>
            <a:ext cx="106299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</a:t>
            </a: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或</a:t>
            </a: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endParaRPr lang="en-US" altLang="zh-CN" sz="100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9990" y="1423670"/>
            <a:ext cx="882650" cy="89090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miRNA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4265" y="1191260"/>
            <a:ext cx="110871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之间的浮点数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4790" y="2821940"/>
            <a:ext cx="3048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example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90" y="3485515"/>
            <a:ext cx="5554980" cy="1512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60" y="2741295"/>
            <a:ext cx="1538605" cy="5283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" y="4264025"/>
            <a:ext cx="1587500" cy="180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0065" y="3963035"/>
            <a:ext cx="30480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response.csv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52725" y="5226050"/>
            <a:ext cx="5603875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浮点数应该经过了归一化处理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BLCA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：膀胱癌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response.csv: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样本的标签（患者真实状态）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109345"/>
            <a:ext cx="221742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050" y="2240915"/>
            <a:ext cx="8101330" cy="890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050" y="3566795"/>
            <a:ext cx="8148320" cy="92710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617470" y="1134745"/>
            <a:ext cx="630936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每一行代表一个基因集（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原本是对应基因的解释，没有就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 Available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也就是一条基因通路。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hsa00010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表示糖酵解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糖异生通路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后面是其对应相关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基因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09270" y="4857115"/>
            <a:ext cx="630936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每一行代表一个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集也就是一条基因通路。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hsa00010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表示糖酵解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糖异生通路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后面是其对应相关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iRNA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" y="916940"/>
            <a:ext cx="8662035" cy="4253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7195" y="5854065"/>
            <a:ext cx="3048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非端到端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930910"/>
            <a:ext cx="6549390" cy="5133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032510"/>
            <a:ext cx="2819400" cy="506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1297940"/>
            <a:ext cx="1158240" cy="37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0" y="1776095"/>
            <a:ext cx="122682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2437765"/>
            <a:ext cx="34290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180" y="3364230"/>
            <a:ext cx="2209800" cy="4038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13100" y="3920490"/>
            <a:ext cx="572452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可创新点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不同基因的影响性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不同。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注意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这三个矩阵不一样大，与上一幅图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有关。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但是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H^z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是一样大的，因为通道数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固定了。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1625" y="1262380"/>
            <a:ext cx="355600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样本及其对应特征表达程度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特征与对应通路的关系（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矩阵）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660" y="3265805"/>
            <a:ext cx="1445895" cy="6261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939800"/>
            <a:ext cx="3308985" cy="530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1284605"/>
            <a:ext cx="4823460" cy="350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1873250"/>
            <a:ext cx="20955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15" y="3284220"/>
            <a:ext cx="524256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05" y="3818890"/>
            <a:ext cx="1836420" cy="998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2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3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4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5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6.xml><?xml version="1.0" encoding="utf-8"?>
<p:tagLst xmlns:p="http://schemas.openxmlformats.org/presentationml/2006/main">
  <p:tag name="COMMONDATA" val="eyJoZGlkIjoiOGFiNjY5N2IxMjA1ZWVhYjEyZTkzM2ZiNjY1YzcyMjEifQ=="/>
  <p:tag name="commondata" val="eyJoZGlkIjoiOTc5YjQ2MGE3YzVmYjhkZGVhMGQ1OWMwY2ZiY2JlZTQifQ=="/>
</p:tagLst>
</file>

<file path=ppt/theme/theme1.xml><?xml version="1.0" encoding="utf-8"?>
<a:theme xmlns:a="http://schemas.openxmlformats.org/drawingml/2006/main" name="435TGp_smile_light_ani">
  <a:themeElements>
    <a:clrScheme name="435TGp_smile_light_a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自定义 1">
      <a:majorFont>
        <a:latin typeface="Bodoni MT"/>
        <a:ea typeface="Arial"/>
        <a:cs typeface="Arial"/>
      </a:majorFont>
      <a:minorFont>
        <a:latin typeface="Bodoni MT"/>
        <a:ea typeface="Helvetica"/>
        <a:cs typeface="Helvetica"/>
      </a:minorFont>
    </a:fontScheme>
    <a:fmtScheme name="435TGp_smile_light_a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WPS 演示</Application>
  <PresentationFormat>全屏显示(4:3)</PresentationFormat>
  <Paragraphs>121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Verdana</vt:lpstr>
      <vt:lpstr>Arial</vt:lpstr>
      <vt:lpstr>楷体</vt:lpstr>
      <vt:lpstr>Times New Roman</vt:lpstr>
      <vt:lpstr>Bodoni MT</vt:lpstr>
      <vt:lpstr>微软雅黑</vt:lpstr>
      <vt:lpstr>Arial Unicode MS</vt:lpstr>
      <vt:lpstr>Calibri</vt:lpstr>
      <vt:lpstr>等线</vt:lpstr>
      <vt:lpstr>Helvetica</vt:lpstr>
      <vt:lpstr>435TGp_smile_light_ani</vt:lpstr>
      <vt:lpstr>PowerPoint 演示文稿</vt:lpstr>
      <vt:lpstr>Abstract</vt:lpstr>
      <vt:lpstr>Introduction</vt:lpstr>
      <vt:lpstr>Introduction</vt:lpstr>
      <vt:lpstr>Introduction</vt:lpstr>
      <vt:lpstr>Model</vt:lpstr>
      <vt:lpstr>Model</vt:lpstr>
      <vt:lpstr>Model</vt:lpstr>
      <vt:lpstr>Model</vt:lpstr>
      <vt:lpstr>Model</vt:lpstr>
      <vt:lpstr>Model</vt:lpstr>
      <vt:lpstr>Experiments</vt:lpstr>
      <vt:lpstr>Experiments</vt:lpstr>
      <vt:lpstr>Experiments</vt:lpstr>
      <vt:lpstr>Experiments</vt:lpstr>
      <vt:lpstr>Experiments</vt:lpstr>
      <vt:lpstr>Experiments</vt:lpstr>
      <vt:lpstr>Model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xu yuanbo</dc:creator>
  <cp:lastModifiedBy>少华从文</cp:lastModifiedBy>
  <cp:revision>537</cp:revision>
  <dcterms:created xsi:type="dcterms:W3CDTF">2023-05-18T06:12:00Z</dcterms:created>
  <dcterms:modified xsi:type="dcterms:W3CDTF">2025-05-11T11:02:17Z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F2CC093229B84E96A1BD49D11A2597AB_13</vt:lpwstr>
  </property>
  <property fmtid="{D5CDD505-2E9C-101B-9397-08002B2CF9AE}" pid="3" name="KSOProductBuildVer">
    <vt:lpwstr>2052-12.1.0.20305</vt:lpwstr>
  </property>
</Properties>
</file>