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3"/>
    <p:sldId id="257" r:id="rId4"/>
    <p:sldId id="259" r:id="rId5"/>
    <p:sldId id="261" r:id="rId6"/>
    <p:sldId id="271" r:id="rId7"/>
    <p:sldId id="262" r:id="rId8"/>
    <p:sldId id="264" r:id="rId9"/>
    <p:sldId id="265" r:id="rId10"/>
    <p:sldId id="279" r:id="rId11"/>
    <p:sldId id="280" r:id="rId12"/>
    <p:sldId id="281" r:id="rId13"/>
    <p:sldId id="282" r:id="rId14"/>
    <p:sldId id="283" r:id="rId15"/>
    <p:sldId id="284" r:id="rId16"/>
    <p:sldId id="267" r:id="rId17"/>
    <p:sldId id="269" r:id="rId18"/>
    <p:sldId id="286" r:id="rId19"/>
    <p:sldId id="287" r:id="rId20"/>
    <p:sldId id="288" r:id="rId21"/>
    <p:sldId id="289" r:id="rId22"/>
    <p:sldId id="290" r:id="rId23"/>
    <p:sldId id="291" r:id="rId24"/>
    <p:sldId id="270" r:id="rId25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8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tags" Target="../tags/tag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5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4.xml"/><Relationship Id="rId7" Type="http://schemas.openxmlformats.org/officeDocument/2006/relationships/image" Target="../media/image8.png"/><Relationship Id="rId6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tags" Target="../tags/tag2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编译原理课程设计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>
              <a:buClrTx/>
              <a:buSzTx/>
              <a:buFontTx/>
            </a:pPr>
            <a:r>
              <a:rPr lang="en-US" altLang="zh-CN">
                <a:uFillTx/>
                <a:latin typeface="Times New Roman" panose="02020603050405020304" charset="0"/>
                <a:ea typeface="楷体" panose="02010609060101010101" charset="-122"/>
                <a:cs typeface="+mj-cs"/>
              </a:rPr>
              <a:t>By Durable</a:t>
            </a:r>
            <a:endParaRPr lang="en-US" altLang="zh-CN">
              <a:uFillTx/>
              <a:latin typeface="Times New Roman" panose="02020603050405020304" charset="0"/>
              <a:ea typeface="楷体" panose="02010609060101010101" charset="-122"/>
              <a:cs typeface="+mj-cs"/>
            </a:endParaRPr>
          </a:p>
          <a:p>
            <a:pPr algn="ctr">
              <a:buClrTx/>
              <a:buSzTx/>
              <a:buFontTx/>
            </a:pPr>
            <a:r>
              <a:rPr lang="en-US" altLang="zh-CN">
                <a:uFillTx/>
                <a:latin typeface="Times New Roman" panose="02020603050405020304" charset="0"/>
                <a:ea typeface="楷体" panose="02010609060101010101" charset="-122"/>
                <a:cs typeface="+mj-cs"/>
              </a:rPr>
              <a:t>2025.05.14</a:t>
            </a:r>
            <a:endParaRPr lang="en-US" altLang="zh-CN">
              <a:uFillTx/>
              <a:latin typeface="Times New Roman" panose="02020603050405020304" charset="0"/>
              <a:ea typeface="楷体" panose="02010609060101010101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语法分析：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Bison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整个程序可以分为三部分：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15796" r="63031" b="16192"/>
          <a:stretch>
            <a:fillRect/>
          </a:stretch>
        </p:blipFill>
        <p:spPr>
          <a:xfrm>
            <a:off x="76835" y="2901315"/>
            <a:ext cx="2479040" cy="259524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639570" y="5695950"/>
            <a:ext cx="1603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定义段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960" y="2901315"/>
            <a:ext cx="2340610" cy="25952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525" y="2063750"/>
            <a:ext cx="4285615" cy="161988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0079990" y="2680970"/>
            <a:ext cx="1603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规则段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860" y="3942080"/>
            <a:ext cx="3398520" cy="260604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9750425" y="4896485"/>
            <a:ext cx="2174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辅助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函数段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语法分析：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Bison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定义段：要完成文件包含、宏定义、全局变量定义、函数声明的声明，以及开始符、终结符和非终结符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等的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声明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66390"/>
            <a:ext cx="10515600" cy="1546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语法分析：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Bison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规则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段：定义了文法的非终结符及产生式集合，以及当归约整个产生式时应执行的操作。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39390"/>
            <a:ext cx="5469255" cy="3858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语法分析：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Bison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辅助函数段：定义错误信息输出等其他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函数。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需要说明的是，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Bison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不能直接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完成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Block         ::= "{" {BlockItem} "}";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这样的文法实现，但可以进行转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化：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Block         ::= "{" BlockItem "}";</a:t>
            </a:r>
            <a:endParaRPr lang="en-US" altLang="zh-CN"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BlockItem ::= OneBlockItem | MulBlockItem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MulBlockItem ::= OneBlockItem | BlockItem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语法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制导：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Bison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49860"/>
          <a:stretch>
            <a:fillRect/>
          </a:stretch>
        </p:blipFill>
        <p:spPr>
          <a:xfrm>
            <a:off x="838200" y="1551305"/>
            <a:ext cx="5469255" cy="1934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57534"/>
          <a:stretch>
            <a:fillRect/>
          </a:stretch>
        </p:blipFill>
        <p:spPr>
          <a:xfrm>
            <a:off x="6650990" y="1551305"/>
            <a:ext cx="4358640" cy="1991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67785"/>
          <a:stretch>
            <a:fillRect/>
          </a:stretch>
        </p:blipFill>
        <p:spPr>
          <a:xfrm>
            <a:off x="6650990" y="4039870"/>
            <a:ext cx="4239260" cy="1470025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3845560"/>
            <a:ext cx="5382260" cy="275272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所有语义分析和代码生成的部分，在对应的类实现之</a:t>
            </a:r>
            <a:r>
              <a:rPr 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。</a:t>
            </a:r>
            <a:endParaRPr 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语义分析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符号表是不可或缺的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一环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需要生成中间代码吗？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赋值表达式：怎么体现运算优先级？变量真的可以进行运算赋值吗？需要检查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什么？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数组表达式：变量真的是数组吗？数组表达式需要生成几个中间代码或目标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代码？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条件转移、函数声明、函数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调用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目标代码生成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熟读使用手册，或查阅相关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资料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附加任务：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辅助的代码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生成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生成式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（注意不是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）日渐成熟的发展，使得利用人工智能辅助和完成代码撰写成为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可能。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如何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使用？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怎样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使用？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使用目的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是什么？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附加任务：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辅助的代码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生成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生成式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（注意不是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A1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）日渐成熟的发展，使得利用人工智能辅助和完成代码撰写成为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可能。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如何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使用？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怎样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使用？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使用目的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是什么？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8835" y="4901565"/>
            <a:ext cx="105149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*</a:t>
            </a:r>
            <a:r>
              <a:rPr lang="zh-CN" altLang="en-US" sz="2000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同学们以队为单位，在如下任务中选择一项完成，并将相关内容写在</a:t>
            </a:r>
            <a:r>
              <a:rPr lang="zh-CN" altLang="en-US" sz="2000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实验报告里。</a:t>
            </a:r>
            <a:endParaRPr lang="zh-CN" altLang="en-US" sz="2000"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sz="2000">
              <a:uFillTx/>
              <a:latin typeface="Times New Roman" panose="02020603050405020304" charset="0"/>
              <a:ea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任务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辅助的代码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生成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设计合适的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prompt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，利用一种生成式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完成语义分析中一部分代码（以一个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代码块为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单位）的撰写工作，并将该代码嵌入到项目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中。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为了保证它的可维护性，你需要让这段生成的代码有与其余部分相似的注释风格和代码风格。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需要在实验报告中提供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prompt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内容、交互的全过程记录（交互过程可以</a:t>
            </a:r>
            <a:r>
              <a:rPr lang="zh-CN" altLang="en-US">
                <a:uFillTx/>
                <a:latin typeface="Times New Roman" panose="02020603050405020304" charset="0"/>
                <a:ea typeface="楷体" panose="02010609060101010101" charset="-122"/>
                <a:sym typeface="+mn-ea"/>
              </a:rPr>
              <a:t>省略部分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代码，只保留你认为必要的内容）和最终生成的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代码。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RQ1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What will we do?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0760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一个能够编译出</a:t>
            </a:r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汇编指令（</a:t>
            </a:r>
            <a:r>
              <a:rPr lang="en-US" altLang="zh-CN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RISK-V</a:t>
            </a:r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或</a:t>
            </a:r>
            <a:r>
              <a:rPr lang="en-US" altLang="zh-CN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ARM</a:t>
            </a:r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）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编译器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3-4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人组队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完成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语法规则：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SysY2022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语言限制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C/C++/Java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检查方式：最后一节课，白盒测试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*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我们希望同学们能够通过这一课程设计，提升对编译原理整个过程的理解，特别是语义分析、中间代码生成、语法制导部分。这些部分并不占理论内容的主要课时，甚至课上的内容就是需要做的工作的全部，但只有实际做过之后才能更深层地明白细枝末节的部分。我们不强求同学们一定要做出完整的全部系统甚至优化，但希望同学们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有所收获。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任务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2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辅助的代码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修复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设计合适的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prompt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，利用一种生成式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完成一部分有缺陷、有错误的代码（以一个代码块为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单位）的修复与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改进工作，使该段代码能够完成预期工作、增强该段代码的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可维护性。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需要在实验报告中提供原代码及存在问题、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prompt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内容、交互的全过程记录（交互过程可以省略部分代码）和最终修复后的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代码。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任务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辅助的可维护性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增强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设计合适的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prompt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，利用一种生成式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AI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完成一部分代码（不少于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50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行）的注释撰写工作，使修复后的代码可读性增强。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为了保证它的可维护性，你需要让这段生成的代码有与其余部分相似的注释风格和代码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风格。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需要在实验报告中提供原代码、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prompt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内容、交互的全过程记录（交互过程可以省略部分代码）和生成注释后的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代码。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任务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4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AI2Code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适用性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任选一个语义分析中的代码块，尝试用至少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种大模型完成代码生成任务，对它们的代码生成质量（正确性、可读性、生成效率等）进行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点评。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需要在实验报告中提供原代码、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prompt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内容、生成的代码和你的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评价。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Others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注意代码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风格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注释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结构化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项目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使用良好的编程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工具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RQ2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Is it difficult or easy?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工程量大（某种意义上说，这可能是大学阶段工程量最大的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课程设计）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以上届某个失败品为例（代码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长度约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11K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行）：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2975"/>
          <a:stretch>
            <a:fillRect/>
          </a:stretch>
        </p:blipFill>
        <p:spPr>
          <a:xfrm>
            <a:off x="838200" y="3429000"/>
            <a:ext cx="5577840" cy="3023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RQ3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What is recommended to do?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查阅并参考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资料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学习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&amp;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借鉴（注意不是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抄袭）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几个可能对大家有帮助的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网址：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1. https://pku-minic.github.io/online-doc/#/</a:t>
            </a:r>
            <a:endParaRPr lang="en-US" altLang="zh-CN" sz="20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北京大学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Sysy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编译原理课程实践文档，可以参考其中到语法分析的部分；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2. https://www.cnblogs.com/zhangleo/p/15963442.html</a:t>
            </a:r>
            <a:endParaRPr lang="en-US" altLang="zh-CN" sz="20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1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的一个实践过程。注意我们的课程实践内容与之在中间代码生成及以后的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区别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3. https://riscv.org/wp-content/uploads/2019/12/riscv-spec-20191213.pdf</a:t>
            </a:r>
            <a:endParaRPr lang="en-US" altLang="zh-CN" sz="20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RISK-V</a:t>
            </a:r>
            <a:r>
              <a:rPr lang="zh-CN" altLang="en-US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手册，主要是</a:t>
            </a: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Chapter 25</a:t>
            </a:r>
            <a:endParaRPr lang="en-US" altLang="zh-CN" sz="20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4. ...</a:t>
            </a:r>
            <a:endParaRPr lang="zh-CN" altLang="en-US" sz="20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开始之前：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What is Sys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Y2022?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>
            <a:normAutofit lnSpcReduction="20000"/>
          </a:bodyPr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类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语言，并列式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结构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每个 SysY 程序的源码存储在一个扩展名为 sy 的文件中。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有且仅有一个名为 main 的主函数定义，还可以包含若干全局变量声明、常量声明和其他函数定义。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>
                <a:solidFill>
                  <a:srgbClr val="FF0000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支持 int/float 类型和元素为 int/float 类型且按行优先存储的多维数组类型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，其中 int 型整数为 32 位有符号数；float 为 32 位单精度浮点数；const 修饰符用于声明常量。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支持 int 和 float 之间的隐式类型，但是无显式的强制类型转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换支持。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在此之前的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准备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Docker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部署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和运行方式参见上页网址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1 lv0.1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部分的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内容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Git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团队合作完成代码的话可以考虑使用这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个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词法分析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&amp;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语法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分析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两个工具：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Bison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Flex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它们的实际关系是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这样的：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85645" y="6330315"/>
            <a:ext cx="932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Flex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5761355" y="3686175"/>
            <a:ext cx="1819910" cy="8528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265" y="2618740"/>
            <a:ext cx="3899535" cy="16211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23020" y="6330315"/>
            <a:ext cx="932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Bison</a:t>
            </a:r>
            <a:endParaRPr lang="en-US" altLang="zh-CN" sz="24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782570"/>
            <a:ext cx="5496560" cy="3353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610" y="4239895"/>
            <a:ext cx="4343400" cy="1719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词法分析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&amp;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语法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分析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266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简单可以理解为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Flex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完成语法分析的工作，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Bison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完成语义分析的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工作；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而在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Bison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进行语义分析的部分加入语义动作的内容，即可完成到中间代码生成的全部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内容，甚至可以直接生成目标代码，如果您愿意的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话。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在上图的例子中，所有的语义动作的内容都以函数的形式出现，函数的定义在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stdast.h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中。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词法分析：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Flex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835" y="1825625"/>
            <a:ext cx="10514965" cy="477266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整个程序可以分为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四部分：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3020695"/>
            <a:ext cx="2836545" cy="148907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421130" y="5173980"/>
            <a:ext cx="961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选项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44767"/>
          <a:stretch>
            <a:fillRect/>
          </a:stretch>
        </p:blipFill>
        <p:spPr>
          <a:xfrm>
            <a:off x="3001645" y="2762885"/>
            <a:ext cx="1809750" cy="220218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001645" y="5173980"/>
            <a:ext cx="1825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全局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声明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rcRect r="25212"/>
          <a:stretch>
            <a:fillRect/>
          </a:stretch>
        </p:blipFill>
        <p:spPr>
          <a:xfrm>
            <a:off x="5320665" y="2762885"/>
            <a:ext cx="3140075" cy="22479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093460" y="5173980"/>
            <a:ext cx="1965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正则表达式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010" y="2915285"/>
            <a:ext cx="2606040" cy="20955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9746615" y="5173980"/>
            <a:ext cx="10153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</a:rPr>
              <a:t>操作</a:t>
            </a:r>
            <a:endParaRPr lang="zh-CN" altLang="en-US" sz="28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1.1,&quot;left&quot;:111.9,&quot;top&quot;:407.4,&quot;width&quot;:735.5}"/>
</p:tagLst>
</file>

<file path=ppt/tags/tag2.xml><?xml version="1.0" encoding="utf-8"?>
<p:tagLst xmlns:p="http://schemas.openxmlformats.org/presentationml/2006/main">
  <p:tag name="KSO_WM_DIAGRAM_VIRTUALLY_FRAME" val="{&quot;height&quot;:41.1,&quot;left&quot;:111.9,&quot;top&quot;:407.4,&quot;width&quot;:735.5}"/>
</p:tagLst>
</file>

<file path=ppt/tags/tag3.xml><?xml version="1.0" encoding="utf-8"?>
<p:tagLst xmlns:p="http://schemas.openxmlformats.org/presentationml/2006/main">
  <p:tag name="KSO_WM_DIAGRAM_VIRTUALLY_FRAME" val="{&quot;height&quot;:41.1,&quot;left&quot;:111.9,&quot;top&quot;:407.4,&quot;width&quot;:735.5}"/>
</p:tagLst>
</file>

<file path=ppt/tags/tag4.xml><?xml version="1.0" encoding="utf-8"?>
<p:tagLst xmlns:p="http://schemas.openxmlformats.org/presentationml/2006/main">
  <p:tag name="KSO_WM_DIAGRAM_VIRTUALLY_FRAME" val="{&quot;height&quot;:41.1,&quot;left&quot;:111.9,&quot;top&quot;:407.4,&quot;width&quot;:735.5}"/>
</p:tagLst>
</file>

<file path=ppt/tags/tag5.xml><?xml version="1.0" encoding="utf-8"?>
<p:tagLst xmlns:p="http://schemas.openxmlformats.org/presentationml/2006/main">
  <p:tag name="KSO_WM_DIAGRAM_VIRTUALLY_FRAME" val="{&quot;height&quot;:41.1,&quot;left&quot;:111.9,&quot;top&quot;:407.4,&quot;width&quot;:735.5}"/>
</p:tagLst>
</file>

<file path=ppt/tags/tag6.xml><?xml version="1.0" encoding="utf-8"?>
<p:tagLst xmlns:p="http://schemas.openxmlformats.org/presentationml/2006/main">
  <p:tag name="KSO_WM_DIAGRAM_VIRTUALLY_FRAME" val="{&quot;height&quot;:41.1,&quot;left&quot;:111.9,&quot;top&quot;:407.4,&quot;width&quot;:735.5}"/>
</p:tagLst>
</file>

<file path=ppt/tags/tag7.xml><?xml version="1.0" encoding="utf-8"?>
<p:tagLst xmlns:p="http://schemas.openxmlformats.org/presentationml/2006/main">
  <p:tag name="KSO_WM_DIAGRAM_VIRTUALLY_FRAME" val="{&quot;height&quot;:41.1,&quot;left&quot;:111.9,&quot;top&quot;:407.4,&quot;width&quot;:735.5}"/>
</p:tagLst>
</file>

<file path=ppt/tags/tag8.xml><?xml version="1.0" encoding="utf-8"?>
<p:tagLst xmlns:p="http://schemas.openxmlformats.org/presentationml/2006/main">
  <p:tag name="commondata" val="eyJoZGlkIjoiOTM2ZWMzYzU5ZDQ2OWE5ZmExNTI2ZDc0YzgyOWY0Mj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2583</Words>
  <Application>WPS 演示</Application>
  <PresentationFormat>宽屏</PresentationFormat>
  <Paragraphs>180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楷体</vt:lpstr>
      <vt:lpstr>微软雅黑</vt:lpstr>
      <vt:lpstr>Arial Unicode MS</vt:lpstr>
      <vt:lpstr>Calibri</vt:lpstr>
      <vt:lpstr>WPS</vt:lpstr>
      <vt:lpstr>编译原理课程设计</vt:lpstr>
      <vt:lpstr>RQ1：What will we do?</vt:lpstr>
      <vt:lpstr>RQ2：Is it difficult or easy?</vt:lpstr>
      <vt:lpstr>RQ3：What is recommended to do?</vt:lpstr>
      <vt:lpstr>开始之前：What is SysY2022?</vt:lpstr>
      <vt:lpstr>在此之前的准备</vt:lpstr>
      <vt:lpstr>词法分析&amp;语法分析</vt:lpstr>
      <vt:lpstr>词法分析&amp;语法分析</vt:lpstr>
      <vt:lpstr>词法分析：Flex</vt:lpstr>
      <vt:lpstr>语法分析：Bison</vt:lpstr>
      <vt:lpstr>语法分析：Bison</vt:lpstr>
      <vt:lpstr>语法分析：Bison</vt:lpstr>
      <vt:lpstr>语法分析：Bison</vt:lpstr>
      <vt:lpstr>语法制导：Bison</vt:lpstr>
      <vt:lpstr>语义分析</vt:lpstr>
      <vt:lpstr>目标代码生成</vt:lpstr>
      <vt:lpstr>附加任务：AI辅助的代码生成</vt:lpstr>
      <vt:lpstr>附加任务：AI辅助的代码生成</vt:lpstr>
      <vt:lpstr>任务1：AI辅助的代码生成</vt:lpstr>
      <vt:lpstr>任务2：AI辅助的代码修复</vt:lpstr>
      <vt:lpstr>任务3：AI辅助的可维护性增强</vt:lpstr>
      <vt:lpstr>任务3：AI辅助的可维护性增强</vt:lpstr>
      <vt:lpstr>Others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冷暖空调</cp:lastModifiedBy>
  <cp:revision>10</cp:revision>
  <dcterms:created xsi:type="dcterms:W3CDTF">2023-08-09T12:44:00Z</dcterms:created>
  <dcterms:modified xsi:type="dcterms:W3CDTF">2025-05-14T03:28:03Z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