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95" r:id="rId4"/>
    <p:sldId id="299" r:id="rId5"/>
    <p:sldId id="296" r:id="rId6"/>
    <p:sldId id="300" r:id="rId7"/>
    <p:sldId id="297" r:id="rId8"/>
    <p:sldId id="298" r:id="rId9"/>
    <p:sldId id="301" r:id="rId10"/>
    <p:sldId id="305" r:id="rId11"/>
    <p:sldId id="302" r:id="rId12"/>
    <p:sldId id="303" r:id="rId13"/>
    <p:sldId id="306" r:id="rId14"/>
    <p:sldId id="304" r:id="rId15"/>
    <p:sldId id="30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104" d="100"/>
          <a:sy n="104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7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50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7F56-7CCA-4770-B181-A9F42FB2DE2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" y="116632"/>
            <a:ext cx="91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0" y="2060848"/>
            <a:ext cx="9144000" cy="244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627785" y="2746375"/>
            <a:ext cx="65162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Arial Narrow" pitchFamily="34" charset="0"/>
              </a:rPr>
              <a:t>Распределенная файловая система </a:t>
            </a:r>
            <a:r>
              <a:rPr lang="en-US" sz="3200" b="1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Arial Narrow" pitchFamily="34" charset="0"/>
              </a:rPr>
              <a:t>Hadoop</a:t>
            </a:r>
          </a:p>
        </p:txBody>
      </p:sp>
      <p:pic>
        <p:nvPicPr>
          <p:cNvPr id="3074" name="Picture 2" descr="C:\Users\Александр\Downloads\Южный_федеральный_университе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8148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лександр\Downloads\_OMlygKCa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744" y="793000"/>
            <a:ext cx="1110512" cy="11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13B6B-1E2B-6BF6-E989-82D6D0570F16}"/>
              </a:ext>
            </a:extLst>
          </p:cNvPr>
          <p:cNvSpPr txBox="1"/>
          <p:nvPr/>
        </p:nvSpPr>
        <p:spPr>
          <a:xfrm>
            <a:off x="411134" y="495445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 Narrow" pitchFamily="34" charset="0"/>
              </a:rPr>
              <a:t>Александров Александр Алексеевич, </a:t>
            </a:r>
          </a:p>
          <a:p>
            <a:r>
              <a:rPr lang="ru-RU" dirty="0">
                <a:latin typeface="Arial Narrow" pitchFamily="34" charset="0"/>
              </a:rPr>
              <a:t>инженер,</a:t>
            </a:r>
          </a:p>
          <a:p>
            <a:r>
              <a:rPr lang="ru-RU" dirty="0">
                <a:latin typeface="Arial Narrow" pitchFamily="34" charset="0"/>
              </a:rPr>
              <a:t>Международный исследовательский институт интеллектуальных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186870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inco dicas para se tornar um Líder Incrível! - Blog do Acelerato">
            <a:extLst>
              <a:ext uri="{FF2B5EF4-FFF2-40B4-BE49-F238E27FC236}">
                <a16:creationId xmlns:a16="http://schemas.microsoft.com/office/drawing/2014/main" id="{E72863E7-54D7-242B-852F-F13178822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0"/>
          <a:stretch/>
        </p:blipFill>
        <p:spPr bwMode="auto">
          <a:xfrm>
            <a:off x="3131840" y="3157706"/>
            <a:ext cx="5992617" cy="34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82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Работа хранилища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F8346-14D6-CC95-87D1-11BE3900C10B}"/>
              </a:ext>
            </a:extLst>
          </p:cNvPr>
          <p:cNvSpPr txBox="1"/>
          <p:nvPr/>
        </p:nvSpPr>
        <p:spPr>
          <a:xfrm>
            <a:off x="436246" y="1556792"/>
            <a:ext cx="85282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работает как мастер в кластере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управляет узлом данных (подчиненными). 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основном используется для хранения метаданных, то есть ничего, кроме данных о данных. Метаданные могут быть журналами транзакций, которые отслеживают активность пользователя в кластере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04FD3A-449E-48A4-6D62-CC81038E8978}"/>
              </a:ext>
            </a:extLst>
          </p:cNvPr>
          <p:cNvSpPr txBox="1"/>
          <p:nvPr/>
        </p:nvSpPr>
        <p:spPr>
          <a:xfrm>
            <a:off x="420547" y="3209631"/>
            <a:ext cx="43030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Метаданные также могут быть именем файла, размером и информацией о расположении (номер блока, идентификаторы блоков) узла данных, который хранит 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найти ближайший узел данных для более быстрой связи. 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инструктирует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DataNodes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такими операциями, как удаление, создание, репликация и т. д. </a:t>
            </a:r>
          </a:p>
        </p:txBody>
      </p:sp>
    </p:spTree>
    <p:extLst>
      <p:ext uri="{BB962C8B-B14F-4D97-AF65-F5344CB8AC3E}">
        <p14:creationId xmlns:p14="http://schemas.microsoft.com/office/powerpoint/2010/main" val="244457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Лайтбокс">
            <a:extLst>
              <a:ext uri="{FF2B5EF4-FFF2-40B4-BE49-F238E27FC236}">
                <a16:creationId xmlns:a16="http://schemas.microsoft.com/office/drawing/2014/main" id="{4ADFEC9D-EA5C-A1B4-CD60-74266C13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778959"/>
            <a:ext cx="4752528" cy="296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82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Работа хранилища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4EE45-F1B7-35F5-2F85-6C0DDB2B0758}"/>
              </a:ext>
            </a:extLst>
          </p:cNvPr>
          <p:cNvSpPr txBox="1"/>
          <p:nvPr/>
        </p:nvSpPr>
        <p:spPr>
          <a:xfrm>
            <a:off x="437061" y="1556792"/>
            <a:ext cx="83114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работает как подчиненный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основном используется для хранения данных в кластере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количество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может быть от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даже больше, чем больше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имеет ваш кластер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тем больше данных может храниться. поэтому рекомендуется, чтобы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имел высокую емкость хранения для хранения большого количества файловых блоков.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выполняет такие операции, как создание, удаление 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д., в соответствии с инструкциями, предоставленными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31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ЦЕЛИ И ЗАДАЧИ ПРОЕКТА | ВКонтакте">
            <a:extLst>
              <a:ext uri="{FF2B5EF4-FFF2-40B4-BE49-F238E27FC236}">
                <a16:creationId xmlns:a16="http://schemas.microsoft.com/office/drawing/2014/main" id="{F13D1608-394E-3CBA-0279-1CF7BE85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9" y="1023219"/>
            <a:ext cx="7287917" cy="291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181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Цели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F53F-06E9-FA3B-4335-6F904CF9A9E2}"/>
              </a:ext>
            </a:extLst>
          </p:cNvPr>
          <p:cNvSpPr txBox="1"/>
          <p:nvPr/>
        </p:nvSpPr>
        <p:spPr>
          <a:xfrm>
            <a:off x="407366" y="4077629"/>
            <a:ext cx="8287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Сбой системы.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Поскольку кластер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состоит из множества узлов с общедоступным оборудованием, возможен сбой узла, поэтому основная цель HDFS — выявить проблему сбоя и устранить ее. 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больших наборов данных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поскольку HDFS обрабатывает файлы размером от ГБ до ПБ, поэтому HDFS должна быть достаточно прохладной, чтобы обрабатывать эти очень большие наборы данных в одном кластере. </a:t>
            </a:r>
          </a:p>
        </p:txBody>
      </p:sp>
    </p:spTree>
    <p:extLst>
      <p:ext uri="{BB962C8B-B14F-4D97-AF65-F5344CB8AC3E}">
        <p14:creationId xmlns:p14="http://schemas.microsoft.com/office/powerpoint/2010/main" val="422052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ЦЕЛИ И ЗАДАЧИ ПРОЕКТА | ВКонтакте">
            <a:extLst>
              <a:ext uri="{FF2B5EF4-FFF2-40B4-BE49-F238E27FC236}">
                <a16:creationId xmlns:a16="http://schemas.microsoft.com/office/drawing/2014/main" id="{50907E15-952B-8093-84F1-9759676D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9" y="1023219"/>
            <a:ext cx="7287917" cy="291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181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Цели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F53F-06E9-FA3B-4335-6F904CF9A9E2}"/>
              </a:ext>
            </a:extLst>
          </p:cNvPr>
          <p:cNvSpPr txBox="1"/>
          <p:nvPr/>
        </p:nvSpPr>
        <p:spPr>
          <a:xfrm>
            <a:off x="407366" y="3737800"/>
            <a:ext cx="82873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Перемещение данных обходится дороже, чем перемещение вычислений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если вычислительная операция выполняется рядом с местом, где присутствуют данные, то это происходит довольно быстро, и общая пропускная способность системы может быть увеличена вместе с минимизацией перегрузки сети, что является хорошим преимуществом. предположение.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Портативность на разных платформах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HDFS обладает мобильностью, которая позволяет переключаться между различными аппаратными и программными платформами.</a:t>
            </a:r>
          </a:p>
        </p:txBody>
      </p:sp>
    </p:spTree>
    <p:extLst>
      <p:ext uri="{BB962C8B-B14F-4D97-AF65-F5344CB8AC3E}">
        <p14:creationId xmlns:p14="http://schemas.microsoft.com/office/powerpoint/2010/main" val="407407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ЦЕЛИ И ЗАДАЧИ ПРОЕКТА | ВКонтакте">
            <a:extLst>
              <a:ext uri="{FF2B5EF4-FFF2-40B4-BE49-F238E27FC236}">
                <a16:creationId xmlns:a16="http://schemas.microsoft.com/office/drawing/2014/main" id="{2EE75D2C-359A-34A6-58B6-78C7489A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9" y="1023219"/>
            <a:ext cx="7287917" cy="291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BF9A5-1620-FF9B-3B1E-534C38225C1F}"/>
              </a:ext>
            </a:extLst>
          </p:cNvPr>
          <p:cNvSpPr txBox="1"/>
          <p:nvPr/>
        </p:nvSpPr>
        <p:spPr>
          <a:xfrm>
            <a:off x="436247" y="4217892"/>
            <a:ext cx="77726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Простая модель когерентности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Распределенной файловой системе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нужна модель для записи после чтения большого доступа к файлам. Файл, записанный, а затем закрытый, нельзя изменять, можно только добавлять данные. Это предположение помогает нам свести к минимуму проблему согласованности данных.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идеально подходит для такой файловой модели.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EE6DFF-814D-BB98-5BC1-2D456D47D69E}"/>
              </a:ext>
            </a:extLst>
          </p:cNvPr>
          <p:cNvSpPr/>
          <p:nvPr/>
        </p:nvSpPr>
        <p:spPr>
          <a:xfrm>
            <a:off x="436247" y="885782"/>
            <a:ext cx="181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Цели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7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15F2F6-030C-BC7E-9DD8-AAE0AA96D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0" b="78337"/>
          <a:stretch/>
        </p:blipFill>
        <p:spPr>
          <a:xfrm>
            <a:off x="0" y="2133462"/>
            <a:ext cx="9144923" cy="136728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EE6DFF-814D-BB98-5BC1-2D456D47D69E}"/>
              </a:ext>
            </a:extLst>
          </p:cNvPr>
          <p:cNvSpPr/>
          <p:nvPr/>
        </p:nvSpPr>
        <p:spPr>
          <a:xfrm>
            <a:off x="436247" y="885782"/>
            <a:ext cx="2989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Ограничения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00442-8E3F-4EEA-2559-46F7A2F3A24A}"/>
              </a:ext>
            </a:extLst>
          </p:cNvPr>
          <p:cNvSpPr txBox="1"/>
          <p:nvPr/>
        </p:nvSpPr>
        <p:spPr>
          <a:xfrm>
            <a:off x="251520" y="3429000"/>
            <a:ext cx="82402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 к данным с малой задержкой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приложения, которым требуется доступ к данным с малой задержкой, т. е. в диапазоне миллисекунд, не будут хорошо работать с HDFS, поскольку HDFS разработана с учетом того, что нам нужна высокая пропускная способность данных даже за счет задержки.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 с маленькими файлами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Наличие большого количества маленьких файлов приведет к большому количеству поисков и большому количеству перемещений от одного узла данных к другому узлу данных для извлечения каждого маленького файла, весь этот процесс является очень неэффективным шаблоном доступа к данным.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450DE-7AB0-810F-124C-1458DC2979A6}"/>
              </a:ext>
            </a:extLst>
          </p:cNvPr>
          <p:cNvSpPr txBox="1"/>
          <p:nvPr/>
        </p:nvSpPr>
        <p:spPr>
          <a:xfrm>
            <a:off x="436247" y="1558873"/>
            <a:ext cx="8055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 предоставляет множество функций, в некоторых областях она не работает должным образом. </a:t>
            </a:r>
          </a:p>
        </p:txBody>
      </p:sp>
    </p:spTree>
    <p:extLst>
      <p:ext uri="{BB962C8B-B14F-4D97-AF65-F5344CB8AC3E}">
        <p14:creationId xmlns:p14="http://schemas.microsoft.com/office/powerpoint/2010/main" val="17867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ADOOP HDFS">
            <a:extLst>
              <a:ext uri="{FF2B5EF4-FFF2-40B4-BE49-F238E27FC236}">
                <a16:creationId xmlns:a16="http://schemas.microsoft.com/office/drawing/2014/main" id="{B8FB58A7-5046-32AD-9E10-C7EAA734C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7799"/>
          <a:stretch/>
        </p:blipFill>
        <p:spPr bwMode="auto">
          <a:xfrm>
            <a:off x="4427780" y="1939138"/>
            <a:ext cx="3960440" cy="36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B6D8-3BD5-9867-4B0C-471FDD942401}"/>
              </a:ext>
            </a:extLst>
          </p:cNvPr>
          <p:cNvSpPr txBox="1"/>
          <p:nvPr/>
        </p:nvSpPr>
        <p:spPr>
          <a:xfrm>
            <a:off x="611560" y="1939138"/>
            <a:ext cx="4248478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Что такое </a:t>
            </a:r>
            <a:r>
              <a:rPr lang="en-US" sz="2000" dirty="0"/>
              <a:t>DFS?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Назначение </a:t>
            </a:r>
            <a:r>
              <a:rPr lang="en-US" sz="2000" dirty="0"/>
              <a:t>DFS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Hadoop DFS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Функции </a:t>
            </a:r>
            <a:r>
              <a:rPr lang="en-US" sz="2000" dirty="0"/>
              <a:t>HDFS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Работа хранилища </a:t>
            </a:r>
            <a:r>
              <a:rPr lang="en-US" sz="2000" dirty="0"/>
              <a:t>HDFS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Цели </a:t>
            </a:r>
            <a:r>
              <a:rPr lang="en-US" sz="2000" dirty="0"/>
              <a:t>HDFS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Ограничения</a:t>
            </a:r>
            <a:r>
              <a:rPr lang="en-US" sz="2000" dirty="0"/>
              <a:t> HDFS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218C43-C514-8037-FDFF-74F8BD32C85E}"/>
              </a:ext>
            </a:extLst>
          </p:cNvPr>
          <p:cNvSpPr/>
          <p:nvPr/>
        </p:nvSpPr>
        <p:spPr>
          <a:xfrm>
            <a:off x="436247" y="885782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Основные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64127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446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Что такое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DFS?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1B65A-04F0-0C25-1676-45382B08AEEC}"/>
              </a:ext>
            </a:extLst>
          </p:cNvPr>
          <p:cNvSpPr txBox="1"/>
          <p:nvPr/>
        </p:nvSpPr>
        <p:spPr>
          <a:xfrm>
            <a:off x="436247" y="1547010"/>
            <a:ext cx="8456233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распределенная файловая система. Это концепция хранения файла на нескольких узлах распределенным образом. Фактически DFS обеспечивает абстракцию для одной большой системы, хранилище которой равно сумме хранилищ других узлов в кластере. </a:t>
            </a:r>
          </a:p>
        </p:txBody>
      </p:sp>
      <p:pic>
        <p:nvPicPr>
          <p:cNvPr id="2050" name="Picture 2" descr="Элементы технологии пространства имен DFS">
            <a:extLst>
              <a:ext uri="{FF2B5EF4-FFF2-40B4-BE49-F238E27FC236}">
                <a16:creationId xmlns:a16="http://schemas.microsoft.com/office/drawing/2014/main" id="{0D5DFCEC-5A61-5FD3-9742-18AFE7FB3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42" y="3567008"/>
            <a:ext cx="5872701" cy="27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7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Лайтбокс">
            <a:extLst>
              <a:ext uri="{FF2B5EF4-FFF2-40B4-BE49-F238E27FC236}">
                <a16:creationId xmlns:a16="http://schemas.microsoft.com/office/drawing/2014/main" id="{29EC6036-1C7B-9F9B-B858-E78BD2D8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9532"/>
            <a:ext cx="6446490" cy="32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446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Что такое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DFS?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4633F-0D0E-44F7-A70C-6A62969872D4}"/>
              </a:ext>
            </a:extLst>
          </p:cNvPr>
          <p:cNvSpPr txBox="1"/>
          <p:nvPr/>
        </p:nvSpPr>
        <p:spPr>
          <a:xfrm>
            <a:off x="436247" y="4555303"/>
            <a:ext cx="83842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Предположим, у вас есть DFS, состоящая из 4 разных машин размером 10 ТБ каждая, в этом случае вы можете хранить 30 ТБ в этой DFS, поскольку она предоставляет вам комбинированную машину размером 40 ТБ. Данные объемом 30 ТБ распределяются между этими узлами в виде блоков. </a:t>
            </a:r>
          </a:p>
        </p:txBody>
      </p:sp>
    </p:spTree>
    <p:extLst>
      <p:ext uri="{BB962C8B-B14F-4D97-AF65-F5344CB8AC3E}">
        <p14:creationId xmlns:p14="http://schemas.microsoft.com/office/powerpoint/2010/main" val="13851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A55AC8-C92E-A3DC-3069-48D453DB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21804"/>
            <a:ext cx="3026430" cy="3629397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577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Назначение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CF2E8-46E6-692C-8BA7-46B1FE033B4D}"/>
              </a:ext>
            </a:extLst>
          </p:cNvPr>
          <p:cNvSpPr txBox="1"/>
          <p:nvPr/>
        </p:nvSpPr>
        <p:spPr>
          <a:xfrm>
            <a:off x="415890" y="4651201"/>
            <a:ext cx="8312217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данными в одной системе, приводит к проблеме неэффективной обработки больших наборов данных на одной машине.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3B21B-D50A-64D8-42B1-7401DA3F1ABC}"/>
              </a:ext>
            </a:extLst>
          </p:cNvPr>
          <p:cNvSpPr txBox="1"/>
          <p:nvPr/>
        </p:nvSpPr>
        <p:spPr>
          <a:xfrm>
            <a:off x="1725222" y="242100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Зачем нам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endParaRPr lang="ru-RU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6BFA9-DFAF-E54B-4B42-286F1947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79" y="647115"/>
            <a:ext cx="2499855" cy="299791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577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Назначение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93350-FC3A-9D87-42E6-B600EEF27EC9}"/>
              </a:ext>
            </a:extLst>
          </p:cNvPr>
          <p:cNvSpPr txBox="1"/>
          <p:nvPr/>
        </p:nvSpPr>
        <p:spPr>
          <a:xfrm>
            <a:off x="436247" y="1584650"/>
            <a:ext cx="6628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Предположим, у вас есть файл размером 40 ТБ для обработки. На одной машине для полной обработки потребуется 4 часа, но что, если вы используете DFS (распределенную файловую систему). В этом случае, для полной обработки потребуется всего 1 час, что является самым быстрым, поэтому нам нужна DFS. </a:t>
            </a:r>
          </a:p>
        </p:txBody>
      </p:sp>
      <p:pic>
        <p:nvPicPr>
          <p:cNvPr id="4098" name="Picture 2" descr="Лайтбокс">
            <a:extLst>
              <a:ext uri="{FF2B5EF4-FFF2-40B4-BE49-F238E27FC236}">
                <a16:creationId xmlns:a16="http://schemas.microsoft.com/office/drawing/2014/main" id="{420FC474-DF62-55E0-1B60-9C8374D7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7" y="3907380"/>
            <a:ext cx="3638178" cy="1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935ED3-DB41-8225-D5ED-B549DE34D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17" y="3820673"/>
            <a:ext cx="3788675" cy="18774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BEC670-A249-F863-2F27-AD3ECA9C1924}"/>
              </a:ext>
            </a:extLst>
          </p:cNvPr>
          <p:cNvSpPr txBox="1"/>
          <p:nvPr/>
        </p:nvSpPr>
        <p:spPr>
          <a:xfrm>
            <a:off x="491140" y="5924741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Локальная файловая система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FB1553-CF79-9BC5-6806-807ADC0190A7}"/>
              </a:ext>
            </a:extLst>
          </p:cNvPr>
          <p:cNvSpPr txBox="1"/>
          <p:nvPr/>
        </p:nvSpPr>
        <p:spPr>
          <a:xfrm>
            <a:off x="4798073" y="5919737"/>
            <a:ext cx="409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Распределенная файловая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24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Дискета Изображения – скачать бесплатно на Freepik">
            <a:extLst>
              <a:ext uri="{FF2B5EF4-FFF2-40B4-BE49-F238E27FC236}">
                <a16:creationId xmlns:a16="http://schemas.microsoft.com/office/drawing/2014/main" id="{805EBCAF-C117-2523-36F6-BD20C3D5C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5" t="13741" r="24639" b="10115"/>
          <a:stretch/>
        </p:blipFill>
        <p:spPr bwMode="auto">
          <a:xfrm>
            <a:off x="7036070" y="4704105"/>
            <a:ext cx="1728192" cy="18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1951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79410-150B-6E2D-3B19-BFE3E905B2FD}"/>
              </a:ext>
            </a:extLst>
          </p:cNvPr>
          <p:cNvSpPr txBox="1"/>
          <p:nvPr/>
        </p:nvSpPr>
        <p:spPr>
          <a:xfrm>
            <a:off x="436247" y="1674095"/>
            <a:ext cx="8168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распределенная файловая система использующаяся для разрешения хранения в кластере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56BEB-01E8-8CBB-8FB1-77D7451E499B}"/>
              </a:ext>
            </a:extLst>
          </p:cNvPr>
          <p:cNvSpPr txBox="1"/>
          <p:nvPr/>
        </p:nvSpPr>
        <p:spPr>
          <a:xfrm>
            <a:off x="436247" y="2647074"/>
            <a:ext cx="84562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HDFS разработана таким образом, что она больше верит в хранение данных в больших блоках, чем в хранении небольших блоков данных. 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HDFS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обеспечивает отказоустойчивость и высокую доступность для уровня хранения и других устройств, присутствующих в этом кластере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HDFS способна обрабатывать данные большего 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размера с высокой скоростью и разнообразием.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BDB73-3726-7E7F-9681-C14CCE5F16CD}"/>
              </a:ext>
            </a:extLst>
          </p:cNvPr>
          <p:cNvSpPr txBox="1"/>
          <p:nvPr/>
        </p:nvSpPr>
        <p:spPr>
          <a:xfrm>
            <a:off x="7268422" y="574698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Фон шестеренки вектор - 33 фото">
            <a:extLst>
              <a:ext uri="{FF2B5EF4-FFF2-40B4-BE49-F238E27FC236}">
                <a16:creationId xmlns:a16="http://schemas.microsoft.com/office/drawing/2014/main" id="{B4A575E8-C960-0A82-0B25-5CBCE4E1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"/>
            <a:ext cx="9144000" cy="62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Функции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E9516-6B1C-7CAC-EB32-ECCA51617F16}"/>
              </a:ext>
            </a:extLst>
          </p:cNvPr>
          <p:cNvSpPr txBox="1"/>
          <p:nvPr/>
        </p:nvSpPr>
        <p:spPr>
          <a:xfrm>
            <a:off x="436247" y="1519303"/>
            <a:ext cx="8555748" cy="497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Легко получить доступ к файлам, хранящимся в HDFS.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HDFS также обеспечивает высокую доступность и отказоустойчивость.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Обеспечивает масштабируемость для увеличения или уменьшения узлов в соответствии с нашим требованием.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Данные хранятся распределенным образом, т. е. различные узлы данных отвечают за хранение данных.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HDFS обеспечивает репликацию, благодаря которой можно не опасаться потери данных.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HDFS обеспечивает высокую надежность, поскольку может хранить данные в большом диапазоне петабайт 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HDFS имеет встроенные серверы в узле имени и узле данных, которые помогают им легко получать информацию о кластере.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12700" dist="38100" dir="2700000" algn="tl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Обеспечивает высокую пропускную 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96824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F558F5-19DF-BD85-5CBE-BE53FCB5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66" y="2893101"/>
            <a:ext cx="5557818" cy="3707021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HDFS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82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Работа хранилища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HDFS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41832-30A3-277E-2844-9205FF0383BA}"/>
              </a:ext>
            </a:extLst>
          </p:cNvPr>
          <p:cNvSpPr txBox="1"/>
          <p:nvPr/>
        </p:nvSpPr>
        <p:spPr>
          <a:xfrm>
            <a:off x="435433" y="1556792"/>
            <a:ext cx="814148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работает на алгоритме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представляет собой архитектуру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master-slave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HDFS имеет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, которые работают по аналогичному шаблону.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88858-CC24-6276-5BBE-552AC0EB9424}"/>
              </a:ext>
            </a:extLst>
          </p:cNvPr>
          <p:cNvSpPr txBox="1"/>
          <p:nvPr/>
        </p:nvSpPr>
        <p:spPr>
          <a:xfrm>
            <a:off x="1979712" y="4847341"/>
            <a:ext cx="13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B91D3-D7B8-1256-5BD0-388056279BA4}"/>
              </a:ext>
            </a:extLst>
          </p:cNvPr>
          <p:cNvSpPr txBox="1"/>
          <p:nvPr/>
        </p:nvSpPr>
        <p:spPr>
          <a:xfrm>
            <a:off x="3995936" y="5377552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89D85-DA91-0937-DBA1-37A892AFF793}"/>
              </a:ext>
            </a:extLst>
          </p:cNvPr>
          <p:cNvSpPr txBox="1"/>
          <p:nvPr/>
        </p:nvSpPr>
        <p:spPr>
          <a:xfrm>
            <a:off x="4925394" y="566761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D11FC2-8666-A72A-51D2-0D1CB2FE3500}"/>
              </a:ext>
            </a:extLst>
          </p:cNvPr>
          <p:cNvSpPr txBox="1"/>
          <p:nvPr/>
        </p:nvSpPr>
        <p:spPr>
          <a:xfrm>
            <a:off x="5863376" y="5949202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799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935</Words>
  <Application>Microsoft Office PowerPoint</Application>
  <PresentationFormat>Экран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Narrow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Стас</dc:creator>
  <cp:lastModifiedBy>Александров Александр Алексеевич</cp:lastModifiedBy>
  <cp:revision>311</cp:revision>
  <dcterms:created xsi:type="dcterms:W3CDTF">2022-12-10T10:17:34Z</dcterms:created>
  <dcterms:modified xsi:type="dcterms:W3CDTF">2023-04-28T11:59:51Z</dcterms:modified>
</cp:coreProperties>
</file>