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95" r:id="rId4"/>
    <p:sldId id="266" r:id="rId5"/>
    <p:sldId id="301" r:id="rId6"/>
    <p:sldId id="278" r:id="rId7"/>
    <p:sldId id="302" r:id="rId8"/>
    <p:sldId id="303" r:id="rId9"/>
    <p:sldId id="304" r:id="rId10"/>
    <p:sldId id="296" r:id="rId11"/>
    <p:sldId id="305" r:id="rId12"/>
    <p:sldId id="306" r:id="rId13"/>
    <p:sldId id="307" r:id="rId14"/>
    <p:sldId id="308" r:id="rId15"/>
    <p:sldId id="309" r:id="rId16"/>
    <p:sldId id="310" r:id="rId17"/>
    <p:sldId id="297" r:id="rId18"/>
    <p:sldId id="298" r:id="rId19"/>
    <p:sldId id="311" r:id="rId20"/>
    <p:sldId id="312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>
      <p:cViewPr varScale="1">
        <p:scale>
          <a:sx n="104" d="100"/>
          <a:sy n="104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42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66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2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76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50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13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85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58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22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74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7F56-7CCA-4770-B181-A9F42FB2DE27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99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67F56-7CCA-4770-B181-A9F42FB2DE27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0BF2-D63C-488E-A597-666B6A66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21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" y="116632"/>
            <a:ext cx="9143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YARN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0" y="2060848"/>
            <a:ext cx="9144000" cy="2448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627785" y="2992596"/>
            <a:ext cx="65162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Arial Narrow" pitchFamily="34" charset="0"/>
              </a:rPr>
              <a:t>YARN</a:t>
            </a:r>
          </a:p>
        </p:txBody>
      </p:sp>
      <p:pic>
        <p:nvPicPr>
          <p:cNvPr id="3074" name="Picture 2" descr="C:\Users\Александр\Downloads\Южный_федеральный_университет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36" y="814856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Александр\Downloads\_OMlygKCa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8744" y="793000"/>
            <a:ext cx="1110512" cy="111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613B6B-1E2B-6BF6-E989-82D6D0570F16}"/>
              </a:ext>
            </a:extLst>
          </p:cNvPr>
          <p:cNvSpPr txBox="1"/>
          <p:nvPr/>
        </p:nvSpPr>
        <p:spPr>
          <a:xfrm>
            <a:off x="411134" y="4954456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Arial Narrow" pitchFamily="34" charset="0"/>
              </a:rPr>
              <a:t>Александров Александр Алексеевич, </a:t>
            </a:r>
          </a:p>
          <a:p>
            <a:r>
              <a:rPr lang="ru-RU" dirty="0">
                <a:latin typeface="Arial Narrow" pitchFamily="34" charset="0"/>
              </a:rPr>
              <a:t>инженер,</a:t>
            </a:r>
          </a:p>
          <a:p>
            <a:r>
              <a:rPr lang="ru-RU" dirty="0">
                <a:latin typeface="Arial Narrow" pitchFamily="34" charset="0"/>
              </a:rPr>
              <a:t>Международный исследовательский институт интеллектуальных материалов</a:t>
            </a:r>
          </a:p>
        </p:txBody>
      </p:sp>
    </p:spTree>
    <p:extLst>
      <p:ext uri="{BB962C8B-B14F-4D97-AF65-F5344CB8AC3E}">
        <p14:creationId xmlns:p14="http://schemas.microsoft.com/office/powerpoint/2010/main" val="1868700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омпоненты пряжи — пряжа Hadoop — Edureka">
            <a:extLst>
              <a:ext uri="{FF2B5EF4-FFF2-40B4-BE49-F238E27FC236}">
                <a16:creationId xmlns:a16="http://schemas.microsoft.com/office/drawing/2014/main" id="{9BE6BC37-AE3A-3FBD-3870-F22835D8E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812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YARN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3276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Диспетчер ресурсов </a:t>
            </a:r>
          </a:p>
        </p:txBody>
      </p:sp>
    </p:spTree>
    <p:extLst>
      <p:ext uri="{BB962C8B-B14F-4D97-AF65-F5344CB8AC3E}">
        <p14:creationId xmlns:p14="http://schemas.microsoft.com/office/powerpoint/2010/main" val="276085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Компоненты пряжи — пряжа Hadoop — Edureka">
            <a:extLst>
              <a:ext uri="{FF2B5EF4-FFF2-40B4-BE49-F238E27FC236}">
                <a16:creationId xmlns:a16="http://schemas.microsoft.com/office/drawing/2014/main" id="{AC68161E-04B3-CF2F-2207-B47574BFF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69227"/>
            <a:ext cx="499255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YARN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3276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Диспетчер ресурсов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F5940-AADB-C7A4-4271-4E3B40DB645B}"/>
              </a:ext>
            </a:extLst>
          </p:cNvPr>
          <p:cNvSpPr txBox="1"/>
          <p:nvPr/>
        </p:nvSpPr>
        <p:spPr>
          <a:xfrm>
            <a:off x="251520" y="3326076"/>
            <a:ext cx="87129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высшая инстанция в распределении ресурсов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получении запросов на обработку он передает части запросов соответствующим менеджерам узлов, где и происходит фактическая обработка.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Является арбитром ресурсов кластера и принимает решение о распределении доступных ресурсов для конкурирующих приложений.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Оптимизирует использование кластера, например постоянное использование всех ресурсов с учетом различных ограничений (гарантии емкости, справедливость и соглашения об уровне обслуживания).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Он состоит из двух основных компонентов:  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планировщика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диспетчер приложений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185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Компоненты пряжи — пряжа Hadoop — Edureka">
            <a:extLst>
              <a:ext uri="{FF2B5EF4-FFF2-40B4-BE49-F238E27FC236}">
                <a16:creationId xmlns:a16="http://schemas.microsoft.com/office/drawing/2014/main" id="{AC68161E-04B3-CF2F-2207-B47574BFF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69227"/>
            <a:ext cx="499255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YARN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3276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Диспетчер ресурсов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F5940-AADB-C7A4-4271-4E3B40DB645B}"/>
              </a:ext>
            </a:extLst>
          </p:cNvPr>
          <p:cNvSpPr txBox="1"/>
          <p:nvPr/>
        </p:nvSpPr>
        <p:spPr>
          <a:xfrm>
            <a:off x="323528" y="2772078"/>
            <a:ext cx="87129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Планировщик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Распределение ресурсов для различных запущенных приложений с учетом ограничений производительности, очередей и т. 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Resource Manager он называется чистым планировщиком и не выполняет никакого мониторинга или отслеживания состояния приложений.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случае сбоя приложения или аппаратного сбоя планировщик не гарантирует перезапуск неудавшихся задач.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Выполняет планирование на основе требований приложений к ресурсам.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Имеет подключаемый модуль политики, который отвечает за разделение ресурсов кластера между различными приложениями. Таких плагинов два: 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Scheduler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и  Fair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Scheduler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, которые на данный момент используются как планировщики в Resource Manager.</a:t>
            </a:r>
          </a:p>
        </p:txBody>
      </p:sp>
    </p:spTree>
    <p:extLst>
      <p:ext uri="{BB962C8B-B14F-4D97-AF65-F5344CB8AC3E}">
        <p14:creationId xmlns:p14="http://schemas.microsoft.com/office/powerpoint/2010/main" val="418652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Компоненты пряжи — пряжа Hadoop — Edureka">
            <a:extLst>
              <a:ext uri="{FF2B5EF4-FFF2-40B4-BE49-F238E27FC236}">
                <a16:creationId xmlns:a16="http://schemas.microsoft.com/office/drawing/2014/main" id="{AC68161E-04B3-CF2F-2207-B47574BFF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69227"/>
            <a:ext cx="499255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YARN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3276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Диспетчер ресурсов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F5940-AADB-C7A4-4271-4E3B40DB645B}"/>
              </a:ext>
            </a:extLst>
          </p:cNvPr>
          <p:cNvSpPr txBox="1"/>
          <p:nvPr/>
        </p:nvSpPr>
        <p:spPr>
          <a:xfrm>
            <a:off x="371533" y="3537002"/>
            <a:ext cx="871296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Менеджер приложений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Отвечает за прием заявок на работу.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Согласует первый контейнер из диспетчера ресурсов для выполнения мастера приложений для конкретного приложения.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Управляет запуском мастеров приложений в кластере и предоставляет службу для перезапуска контейнера мастеров приложений в случае сбоя.</a:t>
            </a:r>
          </a:p>
        </p:txBody>
      </p:sp>
    </p:spTree>
    <p:extLst>
      <p:ext uri="{BB962C8B-B14F-4D97-AF65-F5344CB8AC3E}">
        <p14:creationId xmlns:p14="http://schemas.microsoft.com/office/powerpoint/2010/main" val="2893522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Компоненты пряжи — пряжа Hadoop — Edureka">
            <a:extLst>
              <a:ext uri="{FF2B5EF4-FFF2-40B4-BE49-F238E27FC236}">
                <a16:creationId xmlns:a16="http://schemas.microsoft.com/office/drawing/2014/main" id="{AC68161E-04B3-CF2F-2207-B47574BFF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69227"/>
            <a:ext cx="499255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YARN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2678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Диспетчер узлов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F5940-AADB-C7A4-4271-4E3B40DB645B}"/>
              </a:ext>
            </a:extLst>
          </p:cNvPr>
          <p:cNvSpPr txBox="1"/>
          <p:nvPr/>
        </p:nvSpPr>
        <p:spPr>
          <a:xfrm>
            <a:off x="107504" y="2581603"/>
            <a:ext cx="9144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Заботится об отдельных узлах в </a:t>
            </a:r>
            <a:b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кластере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  управляет </a:t>
            </a:r>
            <a:b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пользовательскими заданиями и </a:t>
            </a:r>
            <a:b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рабочим процессом на данном узле.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Регистрируется в диспетчере ресурсов и отправляет тактовые импульсы с состоянием работоспособности узла.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Управляет контейнерами приложений, назначенными ему диспетчером ресурсов.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Постоянно обновляется с помощью диспетчера ресурсов.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Мастер приложений запрашивает назначенный контейнер у диспетчера узлов, отправляя ему контекст запуска контейнера (CLC), который включает в себя все, что нужно приложению для запуска. Менеджер узла создает запрошенный процесс-контейнер и запускает его.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Отслеживает использование ресурсов (память, ЦП) отдельных контейнеров.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Выполняет управление журналом.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Убивает контейнер по указанию диспетчера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234740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Компоненты пряжи — пряжа Hadoop — Edureka">
            <a:extLst>
              <a:ext uri="{FF2B5EF4-FFF2-40B4-BE49-F238E27FC236}">
                <a16:creationId xmlns:a16="http://schemas.microsoft.com/office/drawing/2014/main" id="{AC68161E-04B3-CF2F-2207-B47574BFF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69227"/>
            <a:ext cx="499255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YARN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3142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Мастер приложений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F5940-AADB-C7A4-4271-4E3B40DB645B}"/>
              </a:ext>
            </a:extLst>
          </p:cNvPr>
          <p:cNvSpPr txBox="1"/>
          <p:nvPr/>
        </p:nvSpPr>
        <p:spPr>
          <a:xfrm>
            <a:off x="179512" y="3219469"/>
            <a:ext cx="89644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Приложение — это отдельная работа, отправленная в фреймворк. Каждое такое приложение имеет уникальный связанный с ним мастер приложения, который является специфичным для платформы объектом.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Координирует выполнение приложения в кластере, а также управляет ошибками.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Согласовывает ресурсы с диспетчером ресурсов и работу с диспетчером узлов для выполнения и мониторинга задач компонента.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Отвечает за согласование соответствующих контейнеров ресурсов с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ResourceManager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отслеживание их состояния и мониторинг хода выполнения.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 запуска периодически отправляет тактовые импульсы диспетчеру ресурсов, чтобы подтвердить свою работоспособность и обновить запись о своих требованиях к ресурсам.</a:t>
            </a:r>
          </a:p>
        </p:txBody>
      </p:sp>
    </p:spTree>
    <p:extLst>
      <p:ext uri="{BB962C8B-B14F-4D97-AF65-F5344CB8AC3E}">
        <p14:creationId xmlns:p14="http://schemas.microsoft.com/office/powerpoint/2010/main" val="294179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Компоненты пряжи — пряжа Hadoop — Edureka">
            <a:extLst>
              <a:ext uri="{FF2B5EF4-FFF2-40B4-BE49-F238E27FC236}">
                <a16:creationId xmlns:a16="http://schemas.microsoft.com/office/drawing/2014/main" id="{AC68161E-04B3-CF2F-2207-B47574BFF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69227"/>
            <a:ext cx="499255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YARN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1729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Контейнер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F5940-AADB-C7A4-4271-4E3B40DB645B}"/>
              </a:ext>
            </a:extLst>
          </p:cNvPr>
          <p:cNvSpPr txBox="1"/>
          <p:nvPr/>
        </p:nvSpPr>
        <p:spPr>
          <a:xfrm>
            <a:off x="215515" y="3640985"/>
            <a:ext cx="87129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Набор физических ресурсов, таких как ОЗУ, ядра ЦП и диски на одном узле.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Контейнеры YARN управляются контекстом запуска контейнера, который представляет собой жизненный цикл контейнера (CLC). Эта запись содержит карту переменных среды, зависимости, хранящиеся в удаленно доступном хранилище, токены безопасности, полезную нагрузку для служб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Manager и команду, необходимую для создания процесса.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Предоставляет приложению права на использование определенного объема ресурсов (памяти, ЦП и т. д.) на определенном хосте.</a:t>
            </a:r>
          </a:p>
        </p:txBody>
      </p:sp>
    </p:spTree>
    <p:extLst>
      <p:ext uri="{BB962C8B-B14F-4D97-AF65-F5344CB8AC3E}">
        <p14:creationId xmlns:p14="http://schemas.microsoft.com/office/powerpoint/2010/main" val="1963866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Подача заявки — Hadoop YARN — Edureka">
            <a:extLst>
              <a:ext uri="{FF2B5EF4-FFF2-40B4-BE49-F238E27FC236}">
                <a16:creationId xmlns:a16="http://schemas.microsoft.com/office/drawing/2014/main" id="{D38DA934-AFCC-BA4E-88A1-3706DAADE1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51" b="4455"/>
          <a:stretch/>
        </p:blipFill>
        <p:spPr bwMode="auto">
          <a:xfrm>
            <a:off x="2699792" y="2901860"/>
            <a:ext cx="6444246" cy="369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YARN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34852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Подача заявки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YARN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FF06D-4D79-884F-DC57-73039F7CE9DF}"/>
              </a:ext>
            </a:extLst>
          </p:cNvPr>
          <p:cNvSpPr txBox="1"/>
          <p:nvPr/>
        </p:nvSpPr>
        <p:spPr>
          <a:xfrm>
            <a:off x="179512" y="1579926"/>
            <a:ext cx="4576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1) Отправить задание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2)  Получить идентификатор приложения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3) Контекст подачи заявки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 Начать  запуск контейнера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 Запустить мастер приложений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5) Распределить ресурсы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 Контейнер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) Запуск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7) Выполнить</a:t>
            </a:r>
          </a:p>
        </p:txBody>
      </p:sp>
    </p:spTree>
    <p:extLst>
      <p:ext uri="{BB962C8B-B14F-4D97-AF65-F5344CB8AC3E}">
        <p14:creationId xmlns:p14="http://schemas.microsoft.com/office/powerpoint/2010/main" val="1067040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B236A9B-DCD0-D1A3-8A65-D47D45380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50" r="15350"/>
          <a:stretch/>
        </p:blipFill>
        <p:spPr>
          <a:xfrm>
            <a:off x="1403647" y="1388538"/>
            <a:ext cx="6336704" cy="5143500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YARN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69461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Рабочий процесс приложения в </a:t>
            </a:r>
            <a:r>
              <a:rPr lang="ru-RU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Hadoop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YARN</a:t>
            </a:r>
          </a:p>
        </p:txBody>
      </p:sp>
    </p:spTree>
    <p:extLst>
      <p:ext uri="{BB962C8B-B14F-4D97-AF65-F5344CB8AC3E}">
        <p14:creationId xmlns:p14="http://schemas.microsoft.com/office/powerpoint/2010/main" val="240771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B236A9B-DCD0-D1A3-8A65-D47D45380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50" r="15350"/>
          <a:stretch/>
        </p:blipFill>
        <p:spPr>
          <a:xfrm>
            <a:off x="2537823" y="1340768"/>
            <a:ext cx="4068351" cy="3302279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YARN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69461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Рабочий процесс приложения в </a:t>
            </a:r>
            <a:r>
              <a:rPr lang="ru-RU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Hadoop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YARN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85F0F-7156-E0C5-54BE-F7CA9F17553B}"/>
              </a:ext>
            </a:extLst>
          </p:cNvPr>
          <p:cNvSpPr txBox="1"/>
          <p:nvPr/>
        </p:nvSpPr>
        <p:spPr>
          <a:xfrm>
            <a:off x="368657" y="4778568"/>
            <a:ext cx="84066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Клиент подает заявку.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Диспетчер ресурсов выделяет контейнер для запуска диспетчера приложений.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Application Manager регистрируется в Resource Manager.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Диспетчер приложений запрашивает контейнеры у диспетчера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54384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ARN Hadoop – Big Data Path">
            <a:extLst>
              <a:ext uri="{FF2B5EF4-FFF2-40B4-BE49-F238E27FC236}">
                <a16:creationId xmlns:a16="http://schemas.microsoft.com/office/drawing/2014/main" id="{C0DB5BD9-9654-2849-B538-14A59E2CD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5" b="15186"/>
          <a:stretch/>
        </p:blipFill>
        <p:spPr bwMode="auto">
          <a:xfrm>
            <a:off x="1883" y="3149910"/>
            <a:ext cx="9144000" cy="346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YARN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9B6D8-3BD5-9867-4B0C-471FDD942401}"/>
              </a:ext>
            </a:extLst>
          </p:cNvPr>
          <p:cNvSpPr txBox="1"/>
          <p:nvPr/>
        </p:nvSpPr>
        <p:spPr>
          <a:xfrm>
            <a:off x="755576" y="1405194"/>
            <a:ext cx="4248478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Архитектура</a:t>
            </a:r>
            <a:r>
              <a:rPr lang="en-US" sz="2000" dirty="0"/>
              <a:t> Hadoop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Что такое </a:t>
            </a:r>
            <a:r>
              <a:rPr lang="en-US" sz="2000" dirty="0"/>
              <a:t>YARN?</a:t>
            </a:r>
            <a:endParaRPr lang="ru-RU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История развития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7218C43-C514-8037-FDFF-74F8BD32C85E}"/>
              </a:ext>
            </a:extLst>
          </p:cNvPr>
          <p:cNvSpPr/>
          <p:nvPr/>
        </p:nvSpPr>
        <p:spPr>
          <a:xfrm>
            <a:off x="436247" y="885782"/>
            <a:ext cx="3126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Основные вопросы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7AAACA-093C-0E98-2680-11A6D4CAF716}"/>
              </a:ext>
            </a:extLst>
          </p:cNvPr>
          <p:cNvSpPr txBox="1"/>
          <p:nvPr/>
        </p:nvSpPr>
        <p:spPr>
          <a:xfrm>
            <a:off x="4571286" y="1405194"/>
            <a:ext cx="4248477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Архитектура </a:t>
            </a:r>
            <a:r>
              <a:rPr lang="en-US" sz="2000" dirty="0"/>
              <a:t>Apache Hadoop YARN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Подача заявки в </a:t>
            </a:r>
            <a:r>
              <a:rPr lang="en-US" sz="2000" dirty="0"/>
              <a:t>YARN</a:t>
            </a:r>
            <a:endParaRPr lang="ru-RU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ru-RU" sz="2000" dirty="0"/>
              <a:t>Рабочий процесс приложения в </a:t>
            </a:r>
            <a:r>
              <a:rPr lang="ru-RU" sz="2000" dirty="0" err="1"/>
              <a:t>Hadoop</a:t>
            </a:r>
            <a:r>
              <a:rPr lang="ru-RU" sz="2000" dirty="0"/>
              <a:t> YARN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1271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B236A9B-DCD0-D1A3-8A65-D47D45380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50" r="15350"/>
          <a:stretch/>
        </p:blipFill>
        <p:spPr>
          <a:xfrm>
            <a:off x="2537823" y="1340768"/>
            <a:ext cx="4068351" cy="3302279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YARN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69461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Рабочий процесс приложения в </a:t>
            </a:r>
            <a:r>
              <a:rPr lang="ru-RU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Hadoop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YARN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85F0F-7156-E0C5-54BE-F7CA9F17553B}"/>
              </a:ext>
            </a:extLst>
          </p:cNvPr>
          <p:cNvSpPr txBox="1"/>
          <p:nvPr/>
        </p:nvSpPr>
        <p:spPr>
          <a:xfrm>
            <a:off x="390759" y="4778568"/>
            <a:ext cx="86044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Application Manager уведомляет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Manager о запуске контейнеров.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Код приложения выполняется в контейнере.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Клиент связывается с диспетчером ресурсов/менеджером приложений, чтобы контролировать состояние приложения.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Диспетчер приложений отменяет регистрацию в диспетчере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54240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YARN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3204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Архитектура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Hadoop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5517F-5D84-F281-6975-0019388B15C0}"/>
              </a:ext>
            </a:extLst>
          </p:cNvPr>
          <p:cNvSpPr txBox="1"/>
          <p:nvPr/>
        </p:nvSpPr>
        <p:spPr>
          <a:xfrm>
            <a:off x="334854" y="1808820"/>
            <a:ext cx="8640960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ru-RU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Common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ru-RU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endParaRPr lang="ru-RU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ru-RU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ru-RU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endParaRPr lang="ru-RU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0323 +2] Hadoop Ecosystem">
            <a:extLst>
              <a:ext uri="{FF2B5EF4-FFF2-40B4-BE49-F238E27FC236}">
                <a16:creationId xmlns:a16="http://schemas.microsoft.com/office/drawing/2014/main" id="{12123C24-2A23-8978-B1F7-F09228E0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69" y="1658110"/>
            <a:ext cx="5772245" cy="452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37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pReduce версии 1.0 — Hadoop YARN — Edureka">
            <a:extLst>
              <a:ext uri="{FF2B5EF4-FFF2-40B4-BE49-F238E27FC236}">
                <a16:creationId xmlns:a16="http://schemas.microsoft.com/office/drawing/2014/main" id="{4C399104-04C1-ACCD-074C-24ED7D1A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694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YARN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2661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Что такое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YARN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1832EF-3605-4916-CBEF-07D64F3C54F2}"/>
              </a:ext>
            </a:extLst>
          </p:cNvPr>
          <p:cNvSpPr txBox="1"/>
          <p:nvPr/>
        </p:nvSpPr>
        <p:spPr>
          <a:xfrm>
            <a:off x="2483768" y="1721671"/>
            <a:ext cx="28083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0" i="0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ru-RU" sz="14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0" i="0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Tracker</a:t>
            </a:r>
            <a:r>
              <a:rPr lang="en-US" sz="14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единственны</a:t>
            </a:r>
            <a:r>
              <a:rPr lang="ru-RU" sz="14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lang="ru-RU" sz="14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мастер распределяющий ресурсы, выполняющий планирование и отслеживание выполнение заданий. 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4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YARN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2661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Что такое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YARN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2D646-4009-B9D9-6D82-09F7649998D5}"/>
              </a:ext>
            </a:extLst>
          </p:cNvPr>
          <p:cNvSpPr txBox="1"/>
          <p:nvPr/>
        </p:nvSpPr>
        <p:spPr>
          <a:xfrm>
            <a:off x="436246" y="1651158"/>
            <a:ext cx="85282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Предел достигается при наличии кластера из 5000 узлов и 40 000 задач, выполняемых одновременно.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вычислительных ресурсов в MRV1 неэффективно. 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ограничивается только парадигмой обработки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026" name="Picture 2" descr="stick figure list weight">
            <a:extLst>
              <a:ext uri="{FF2B5EF4-FFF2-40B4-BE49-F238E27FC236}">
                <a16:creationId xmlns:a16="http://schemas.microsoft.com/office/drawing/2014/main" id="{236AE1C0-2F85-7456-9AD0-C38A11E56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4764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85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YARN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История развития</a:t>
            </a:r>
          </a:p>
        </p:txBody>
      </p:sp>
      <p:pic>
        <p:nvPicPr>
          <p:cNvPr id="3074" name="Picture 2" descr="Hadoop v1.0 против Hadoop v2.0 — Hadoop YARN — Edureka">
            <a:extLst>
              <a:ext uri="{FF2B5EF4-FFF2-40B4-BE49-F238E27FC236}">
                <a16:creationId xmlns:a16="http://schemas.microsoft.com/office/drawing/2014/main" id="{67D2C58E-6358-63B7-FC21-EFA1919EB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681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23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YARN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История развития</a:t>
            </a:r>
          </a:p>
        </p:txBody>
      </p:sp>
      <p:pic>
        <p:nvPicPr>
          <p:cNvPr id="3074" name="Picture 2" descr="Hadoop v1.0 против Hadoop v2.0 — Hadoop YARN — Edureka">
            <a:extLst>
              <a:ext uri="{FF2B5EF4-FFF2-40B4-BE49-F238E27FC236}">
                <a16:creationId xmlns:a16="http://schemas.microsoft.com/office/drawing/2014/main" id="{67D2C58E-6358-63B7-FC21-EFA1919EB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24211"/>
            <a:ext cx="3708789" cy="208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C1527D-E213-EE24-D49F-28DC68E8014E}"/>
              </a:ext>
            </a:extLst>
          </p:cNvPr>
          <p:cNvSpPr txBox="1"/>
          <p:nvPr/>
        </p:nvSpPr>
        <p:spPr>
          <a:xfrm>
            <a:off x="724173" y="3725614"/>
            <a:ext cx="76956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YARN - управление ресурсами и планирование заданий.</a:t>
            </a:r>
          </a:p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Более гибкая, эффективная и масштабируемая экосистема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B97FD-490E-272E-6D58-024998B8EB19}"/>
              </a:ext>
            </a:extLst>
          </p:cNvPr>
          <p:cNvSpPr txBox="1"/>
          <p:nvPr/>
        </p:nvSpPr>
        <p:spPr>
          <a:xfrm>
            <a:off x="323528" y="5194581"/>
            <a:ext cx="86343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Yahoo запустила YARN в первом квартале 2013 года, это помогло компании сократить размер своего кластера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 40 000 узлов до 32 000 узлов. Но количество рабочих мест удвоилось до 26 миллионов в месяц.</a:t>
            </a:r>
          </a:p>
        </p:txBody>
      </p:sp>
    </p:spTree>
    <p:extLst>
      <p:ext uri="{BB962C8B-B14F-4D97-AF65-F5344CB8AC3E}">
        <p14:creationId xmlns:p14="http://schemas.microsoft.com/office/powerpoint/2010/main" val="174861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E9F705-5B21-8F35-86BF-01AA6EE1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885782"/>
            <a:ext cx="4860032" cy="4860032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YARN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История развития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2D646-4009-B9D9-6D82-09F7649998D5}"/>
              </a:ext>
            </a:extLst>
          </p:cNvPr>
          <p:cNvSpPr txBox="1"/>
          <p:nvPr/>
        </p:nvSpPr>
        <p:spPr>
          <a:xfrm>
            <a:off x="418054" y="1993107"/>
            <a:ext cx="8528241" cy="267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Методы обработки данных в YARN: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графов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интерактивная обработка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потоковая обработка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пакетная обработка для запуска и </a:t>
            </a:r>
            <a:b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обработки данных, хранящихся в HDFS.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3704-C071-51CB-8757-973A9C401A2E}"/>
              </a:ext>
            </a:extLst>
          </p:cNvPr>
          <p:cNvSpPr txBox="1"/>
          <p:nvPr/>
        </p:nvSpPr>
        <p:spPr>
          <a:xfrm>
            <a:off x="436247" y="5531451"/>
            <a:ext cx="69977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YARN выполняет действия по обработке, распределяя ресурсы и планируя задачи. </a:t>
            </a:r>
          </a:p>
        </p:txBody>
      </p:sp>
    </p:spTree>
    <p:extLst>
      <p:ext uri="{BB962C8B-B14F-4D97-AF65-F5344CB8AC3E}">
        <p14:creationId xmlns:p14="http://schemas.microsoft.com/office/powerpoint/2010/main" val="339706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3883DE-F5B3-B898-1326-9A42C181C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5" b="17450"/>
          <a:stretch/>
        </p:blipFill>
        <p:spPr>
          <a:xfrm>
            <a:off x="5833147" y="4213933"/>
            <a:ext cx="3021706" cy="2283150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0" y="6600122"/>
            <a:ext cx="9144000" cy="260648"/>
            <a:chOff x="0" y="620688"/>
            <a:chExt cx="9144000" cy="260648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620688"/>
              <a:ext cx="9144000" cy="2606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836000" y="620688"/>
              <a:ext cx="7308000" cy="2606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72000" y="620688"/>
              <a:ext cx="5472000" cy="2606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08000" y="620688"/>
              <a:ext cx="3636000" cy="260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44000" y="620688"/>
              <a:ext cx="1800000" cy="26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 Narrow" panose="020B0606020202030204" pitchFamily="34" charset="0"/>
              </a:endParaRPr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>
            <a:off x="2078876" y="620688"/>
            <a:ext cx="49862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0" y="116632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rgbClr val="1F497D">
                    <a:lumMod val="75000"/>
                  </a:srgbClr>
                </a:solidFill>
                <a:latin typeface="Arial Narrow" pitchFamily="34" charset="0"/>
              </a:rPr>
              <a:t>YARN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D65BA23-15D2-97C6-9903-B24C153DF455}"/>
              </a:ext>
            </a:extLst>
          </p:cNvPr>
          <p:cNvSpPr/>
          <p:nvPr/>
        </p:nvSpPr>
        <p:spPr>
          <a:xfrm>
            <a:off x="436247" y="885782"/>
            <a:ext cx="5306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Архитектура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Apache Hadoop YARN 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2A087-E986-A6F0-3016-38C9F8C9D603}"/>
              </a:ext>
            </a:extLst>
          </p:cNvPr>
          <p:cNvSpPr txBox="1"/>
          <p:nvPr/>
        </p:nvSpPr>
        <p:spPr>
          <a:xfrm>
            <a:off x="436246" y="1674095"/>
            <a:ext cx="82715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Диспетчер ресурсов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 работает на главном демоне и управляет распределением ресурсов в кластере.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Диспетчер узлов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они работают на подчиненных демонах и отвечают за выполнение задачи на каждом отдельном узле данных.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Мастер приложений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 управляет жизненным циклом заданий пользователя и потребностями отдельных приложений в ресурсах. Он работает вместе с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Manager и следит за выполнением задач.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Контейнер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пакет ресурсов, включая ОЗУ, ЦП,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сеть, жесткий диск и т. д. на одном узле.</a:t>
            </a:r>
          </a:p>
        </p:txBody>
      </p:sp>
    </p:spTree>
    <p:extLst>
      <p:ext uri="{BB962C8B-B14F-4D97-AF65-F5344CB8AC3E}">
        <p14:creationId xmlns:p14="http://schemas.microsoft.com/office/powerpoint/2010/main" val="6237642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</TotalTime>
  <Words>959</Words>
  <Application>Microsoft Office PowerPoint</Application>
  <PresentationFormat>Экран (4:3)</PresentationFormat>
  <Paragraphs>128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Arial Narrow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Стас</dc:creator>
  <cp:lastModifiedBy>Александров Александр Алексеевич</cp:lastModifiedBy>
  <cp:revision>265</cp:revision>
  <dcterms:created xsi:type="dcterms:W3CDTF">2022-12-10T10:17:34Z</dcterms:created>
  <dcterms:modified xsi:type="dcterms:W3CDTF">2023-04-21T09:02:57Z</dcterms:modified>
</cp:coreProperties>
</file>