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6" r:id="rId4"/>
    <p:sldId id="278" r:id="rId5"/>
    <p:sldId id="279" r:id="rId6"/>
    <p:sldId id="270" r:id="rId7"/>
    <p:sldId id="269" r:id="rId8"/>
    <p:sldId id="277" r:id="rId9"/>
    <p:sldId id="274" r:id="rId10"/>
    <p:sldId id="275" r:id="rId11"/>
    <p:sldId id="276" r:id="rId12"/>
    <p:sldId id="271" r:id="rId13"/>
    <p:sldId id="285" r:id="rId14"/>
    <p:sldId id="272" r:id="rId15"/>
    <p:sldId id="286" r:id="rId16"/>
    <p:sldId id="280" r:id="rId17"/>
    <p:sldId id="281" r:id="rId18"/>
    <p:sldId id="287" r:id="rId19"/>
    <p:sldId id="288" r:id="rId20"/>
    <p:sldId id="289" r:id="rId21"/>
    <p:sldId id="290" r:id="rId22"/>
    <p:sldId id="291" r:id="rId23"/>
    <p:sldId id="282" r:id="rId24"/>
    <p:sldId id="292" r:id="rId25"/>
    <p:sldId id="293" r:id="rId26"/>
    <p:sldId id="294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>
      <p:cViewPr varScale="1">
        <p:scale>
          <a:sx n="104" d="100"/>
          <a:sy n="104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42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66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2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76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50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13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85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58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22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74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99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67F56-7CCA-4770-B181-A9F42FB2DE27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21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" y="116632"/>
            <a:ext cx="9143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Hadoop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0" y="2060848"/>
            <a:ext cx="9144000" cy="2448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627785" y="2992596"/>
            <a:ext cx="65162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Arial Narrow" pitchFamily="34" charset="0"/>
              </a:rPr>
              <a:t>Hadoop</a:t>
            </a:r>
            <a:endParaRPr lang="ru-RU" sz="320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3074" name="Picture 2" descr="C:\Users\Александр\Downloads\Южный_федеральный_университет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6" y="814856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Александр\Downloads\_OMlygKCa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8744" y="793000"/>
            <a:ext cx="1110512" cy="111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613B6B-1E2B-6BF6-E989-82D6D0570F16}"/>
              </a:ext>
            </a:extLst>
          </p:cNvPr>
          <p:cNvSpPr txBox="1"/>
          <p:nvPr/>
        </p:nvSpPr>
        <p:spPr>
          <a:xfrm>
            <a:off x="411134" y="4954456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Arial Narrow" pitchFamily="34" charset="0"/>
              </a:rPr>
              <a:t>Александров Александр Алексеевич, </a:t>
            </a:r>
          </a:p>
          <a:p>
            <a:r>
              <a:rPr lang="ru-RU" dirty="0">
                <a:latin typeface="Arial Narrow" pitchFamily="34" charset="0"/>
              </a:rPr>
              <a:t>инженер,</a:t>
            </a:r>
          </a:p>
          <a:p>
            <a:r>
              <a:rPr lang="ru-RU" dirty="0">
                <a:latin typeface="Arial Narrow" pitchFamily="34" charset="0"/>
              </a:rPr>
              <a:t>Международный исследовательский институт интеллектуальных материалов</a:t>
            </a:r>
          </a:p>
        </p:txBody>
      </p:sp>
    </p:spTree>
    <p:extLst>
      <p:ext uri="{BB962C8B-B14F-4D97-AF65-F5344CB8AC3E}">
        <p14:creationId xmlns:p14="http://schemas.microsoft.com/office/powerpoint/2010/main" val="186870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Архитектура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5517F-5D84-F281-6975-0019388B15C0}"/>
              </a:ext>
            </a:extLst>
          </p:cNvPr>
          <p:cNvSpPr txBox="1"/>
          <p:nvPr/>
        </p:nvSpPr>
        <p:spPr>
          <a:xfrm>
            <a:off x="251519" y="2987522"/>
            <a:ext cx="86409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sz="2000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Common</a:t>
            </a: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YARN 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система планирования заданий и управления кластером (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Yet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Resource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Negotiator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которую также называют 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2.0 (MRv2) – набор системных программ (демонов), обеспечивающих совместное использование, масштабирование и надежность работы распределенных приложений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Фактически, YARN является интерфейсом между аппаратными ресурсами кластера и приложениями, использующих его мощности для вычислений и обработки данных;</a:t>
            </a:r>
          </a:p>
          <a:p>
            <a:pPr algn="l">
              <a:buFont typeface="+mj-lt"/>
              <a:buAutoNum type="arabicPeriod"/>
            </a:pPr>
            <a:r>
              <a:rPr lang="ru-RU" sz="2000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endParaRPr lang="ru-RU" sz="2000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4" descr="0323 +2] Hadoop Ecosystem">
            <a:extLst>
              <a:ext uri="{FF2B5EF4-FFF2-40B4-BE49-F238E27FC236}">
                <a16:creationId xmlns:a16="http://schemas.microsoft.com/office/drawing/2014/main" id="{638584FB-5358-162E-7EDA-0B309107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859212"/>
            <a:ext cx="3612005" cy="282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97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Архитектура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5517F-5D84-F281-6975-0019388B15C0}"/>
              </a:ext>
            </a:extLst>
          </p:cNvPr>
          <p:cNvSpPr txBox="1"/>
          <p:nvPr/>
        </p:nvSpPr>
        <p:spPr>
          <a:xfrm>
            <a:off x="251519" y="3573016"/>
            <a:ext cx="86409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sz="2000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Common</a:t>
            </a: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HDFS </a:t>
            </a: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YARN </a:t>
            </a:r>
            <a:endParaRPr lang="ru-RU" sz="2000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ru-RU" sz="2000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lang="ru-RU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платформа программирования и выполнения распределённых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-вычислений, с использованием большого количества компьютеров (узлов,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образующих кластер.</a:t>
            </a:r>
          </a:p>
        </p:txBody>
      </p:sp>
      <p:pic>
        <p:nvPicPr>
          <p:cNvPr id="2" name="Picture 4" descr="0323 +2] Hadoop Ecosystem">
            <a:extLst>
              <a:ext uri="{FF2B5EF4-FFF2-40B4-BE49-F238E27FC236}">
                <a16:creationId xmlns:a16="http://schemas.microsoft.com/office/drawing/2014/main" id="{27084DF6-2D1A-838A-3DEB-2DA035E3C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859212"/>
            <a:ext cx="3612005" cy="282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63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at is the use of Hadoop? - Quora">
            <a:extLst>
              <a:ext uri="{FF2B5EF4-FFF2-40B4-BE49-F238E27FC236}">
                <a16:creationId xmlns:a16="http://schemas.microsoft.com/office/drawing/2014/main" id="{1897EC57-6554-C64F-9CB9-CADA66B4D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0" b="9425"/>
          <a:stretch/>
        </p:blipFill>
        <p:spPr bwMode="auto">
          <a:xfrm>
            <a:off x="1809999" y="3933056"/>
            <a:ext cx="5740025" cy="266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3179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C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вязанные проекты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CC9D9-16A3-6DE7-83A5-BAA574D49F47}"/>
              </a:ext>
            </a:extLst>
          </p:cNvPr>
          <p:cNvSpPr txBox="1"/>
          <p:nvPr/>
        </p:nvSpPr>
        <p:spPr>
          <a:xfrm>
            <a:off x="395536" y="1484785"/>
            <a:ext cx="8568952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Pig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для анализа больших наборов данных</a:t>
            </a:r>
          </a:p>
          <a:p>
            <a:pPr>
              <a:lnSpc>
                <a:spcPct val="150000"/>
              </a:lnSpc>
            </a:pP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система хранения данных для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Mahout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машинное обучение и интеллектуальный анализ данных</a:t>
            </a:r>
          </a:p>
          <a:p>
            <a:pPr>
              <a:lnSpc>
                <a:spcPct val="150000"/>
              </a:lnSpc>
            </a:pP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Avro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система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сериализации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данных</a:t>
            </a:r>
          </a:p>
          <a:p>
            <a:pPr>
              <a:lnSpc>
                <a:spcPct val="150000"/>
              </a:lnSpc>
            </a:pP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Keeper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помогает создавать распределенные приложения</a:t>
            </a:r>
          </a:p>
          <a:p>
            <a:pPr>
              <a:lnSpc>
                <a:spcPct val="150000"/>
              </a:lnSpc>
            </a:pP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Chukwa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сбор и анализ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959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3179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C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вязанные проекты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CC9D9-16A3-6DE7-83A5-BAA574D49F47}"/>
              </a:ext>
            </a:extLst>
          </p:cNvPr>
          <p:cNvSpPr txBox="1"/>
          <p:nvPr/>
        </p:nvSpPr>
        <p:spPr>
          <a:xfrm>
            <a:off x="395536" y="1484785"/>
            <a:ext cx="8568952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пользовательский интерфейс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Oozie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планировщик рабочего процесса</a:t>
            </a:r>
          </a:p>
          <a:p>
            <a:pPr>
              <a:lnSpc>
                <a:spcPct val="150000"/>
              </a:lnSpc>
            </a:pP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массовая синхронная параллельная структура (Для массовых научных вычислений)</a:t>
            </a:r>
          </a:p>
          <a:p>
            <a:pPr>
              <a:lnSpc>
                <a:spcPct val="150000"/>
              </a:lnSpc>
            </a:pP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Nutch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поисковый робот</a:t>
            </a:r>
          </a:p>
          <a:p>
            <a:pPr>
              <a:lnSpc>
                <a:spcPct val="150000"/>
              </a:lnSpc>
            </a:pP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Hbase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нереляционная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база данных</a:t>
            </a:r>
          </a:p>
        </p:txBody>
      </p:sp>
      <p:pic>
        <p:nvPicPr>
          <p:cNvPr id="2" name="Picture 2" descr="What is the use of Hadoop? - Quora">
            <a:extLst>
              <a:ext uri="{FF2B5EF4-FFF2-40B4-BE49-F238E27FC236}">
                <a16:creationId xmlns:a16="http://schemas.microsoft.com/office/drawing/2014/main" id="{FCB1E041-96CB-DDBF-2D62-5B43C21E5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0" b="9425"/>
          <a:stretch/>
        </p:blipFill>
        <p:spPr bwMode="auto">
          <a:xfrm>
            <a:off x="1809999" y="3933056"/>
            <a:ext cx="5740025" cy="266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833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36439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Крупные пользователи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F0A15-584E-6A15-BDE7-39206CC13E0E}"/>
              </a:ext>
            </a:extLst>
          </p:cNvPr>
          <p:cNvSpPr txBox="1"/>
          <p:nvPr/>
        </p:nvSpPr>
        <p:spPr>
          <a:xfrm>
            <a:off x="284312" y="1484784"/>
            <a:ext cx="8752184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Лидерами среди облачных провайдеров считаются компании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Amazon, Microsoft, Google, IBM, SAP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отечественном рынке к ним примкнули российские ИТ-гиганты 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Яндекс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Mail.ru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развертывания облачного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Hadoop-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кластера эти корпорации предлагают следующие свои решения по большим данным: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Amazon EMR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Amazon;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HDInsight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Azure;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InfoSphere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BigInsights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Analytics Engine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IBM;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Dataproc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Cloud Platform;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SAP Cloud Platform Big Data Services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MCS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Mail.Ru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Cloud Solutions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Yandex Data Proc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Яндекс.Облако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26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B17CE6-6766-1264-30D1-D1067951B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565" y="2160023"/>
            <a:ext cx="8892868" cy="4453349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36439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Крупные пользователи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F0A15-584E-6A15-BDE7-39206CC13E0E}"/>
              </a:ext>
            </a:extLst>
          </p:cNvPr>
          <p:cNvSpPr txBox="1"/>
          <p:nvPr/>
        </p:nvSpPr>
        <p:spPr>
          <a:xfrm>
            <a:off x="284312" y="1484784"/>
            <a:ext cx="8752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Сравнение популярности облачных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PaaS/IaaS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356502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4724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Достоинства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Hadoop 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сервисов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28B1E-8A8F-0C86-CF2B-899696886010}"/>
              </a:ext>
            </a:extLst>
          </p:cNvPr>
          <p:cNvSpPr txBox="1"/>
          <p:nvPr/>
        </p:nvSpPr>
        <p:spPr>
          <a:xfrm>
            <a:off x="436247" y="3501008"/>
            <a:ext cx="8384225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Готовое решение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Включает не только дистрибутив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 набором инструментов для поставленных задач (потоковая обработка данных, машинное обучение, распознавание речи и т.д.), но и различные варианты аппаратных конфигураций с возможностью их индивидуальной настройки.</a:t>
            </a:r>
          </a:p>
        </p:txBody>
      </p:sp>
      <p:pic>
        <p:nvPicPr>
          <p:cNvPr id="15362" name="Picture 2" descr="Spark] 常見問題與討論- 想方涉法- 量瓶外的天空M-Y-Oceane">
            <a:extLst>
              <a:ext uri="{FF2B5EF4-FFF2-40B4-BE49-F238E27FC236}">
                <a16:creationId xmlns:a16="http://schemas.microsoft.com/office/drawing/2014/main" id="{B1CD8C23-31C3-D628-C8AA-1801236A6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93" y="1456539"/>
            <a:ext cx="5149212" cy="208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40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синий градиент будильник бесплатный вектор и Png PNG , синий градиент  будильник, будильник бесплатный вектор, дизайн часов PNG картинки и пнг  рисунок для бесплатной загрузки">
            <a:extLst>
              <a:ext uri="{FF2B5EF4-FFF2-40B4-BE49-F238E27FC236}">
                <a16:creationId xmlns:a16="http://schemas.microsoft.com/office/drawing/2014/main" id="{7D89BFFA-BA6B-E0B2-86EE-37E8D4F77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923" y="885782"/>
            <a:ext cx="3208153" cy="320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5B3998E-8C82-CA6A-C70C-4C7D46D75811}"/>
              </a:ext>
            </a:extLst>
          </p:cNvPr>
          <p:cNvSpPr/>
          <p:nvPr/>
        </p:nvSpPr>
        <p:spPr>
          <a:xfrm>
            <a:off x="436247" y="885782"/>
            <a:ext cx="4724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Достоинства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Hadoop 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сервисов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80C26E-24B8-F3FB-BB53-0C058C611913}"/>
              </a:ext>
            </a:extLst>
          </p:cNvPr>
          <p:cNvSpPr txBox="1"/>
          <p:nvPr/>
        </p:nvSpPr>
        <p:spPr>
          <a:xfrm>
            <a:off x="436247" y="3501008"/>
            <a:ext cx="8384225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Быстрый запуск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Благодаря наличию готовых экосистем, а также типизированной процедуре создания и настройки кластера через веб-интерфейс, весь процесс развертывания инфраструктуры для проектов Big Data займет не более пары дней без привлечения дорогостоящих консультантов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-инженеров.</a:t>
            </a:r>
          </a:p>
        </p:txBody>
      </p:sp>
    </p:spTree>
    <p:extLst>
      <p:ext uri="{BB962C8B-B14F-4D97-AF65-F5344CB8AC3E}">
        <p14:creationId xmlns:p14="http://schemas.microsoft.com/office/powerpoint/2010/main" val="203740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5B3998E-8C82-CA6A-C70C-4C7D46D75811}"/>
              </a:ext>
            </a:extLst>
          </p:cNvPr>
          <p:cNvSpPr/>
          <p:nvPr/>
        </p:nvSpPr>
        <p:spPr>
          <a:xfrm>
            <a:off x="436247" y="885782"/>
            <a:ext cx="4724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Достоинства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Hadoop 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сервисов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80C26E-24B8-F3FB-BB53-0C058C611913}"/>
              </a:ext>
            </a:extLst>
          </p:cNvPr>
          <p:cNvSpPr txBox="1"/>
          <p:nvPr/>
        </p:nvSpPr>
        <p:spPr>
          <a:xfrm>
            <a:off x="436247" y="3501008"/>
            <a:ext cx="8384225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Экономия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Экономия офисного пространства и расходов на специалистов: удаленная ИТ-инфраструктура не требует выделения квадратных метров под сервера, а наличие подробной документации и круглосуточной техподдержки избавит от затрат на привлечение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-инженеров и администраторов больших данных.</a:t>
            </a:r>
          </a:p>
        </p:txBody>
      </p:sp>
      <p:pic>
        <p:nvPicPr>
          <p:cNvPr id="25602" name="Picture 2" descr="Вектор копилка со знаком доллара полный дизайн | Премиум векторы">
            <a:extLst>
              <a:ext uri="{FF2B5EF4-FFF2-40B4-BE49-F238E27FC236}">
                <a16:creationId xmlns:a16="http://schemas.microsoft.com/office/drawing/2014/main" id="{7C8B57AB-644A-3E2E-FA75-006E52FFB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360" y="1470297"/>
            <a:ext cx="2549277" cy="221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76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Интеграция с внешними Cистемами | e-Cont.md">
            <a:extLst>
              <a:ext uri="{FF2B5EF4-FFF2-40B4-BE49-F238E27FC236}">
                <a16:creationId xmlns:a16="http://schemas.microsoft.com/office/drawing/2014/main" id="{3A83AED3-4878-0762-8A48-1D7CEF0D5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53684"/>
            <a:ext cx="4387871" cy="250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5B3998E-8C82-CA6A-C70C-4C7D46D75811}"/>
              </a:ext>
            </a:extLst>
          </p:cNvPr>
          <p:cNvSpPr/>
          <p:nvPr/>
        </p:nvSpPr>
        <p:spPr>
          <a:xfrm>
            <a:off x="436247" y="885782"/>
            <a:ext cx="4724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Достоинства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Hadoop 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сервисов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80C26E-24B8-F3FB-BB53-0C058C611913}"/>
              </a:ext>
            </a:extLst>
          </p:cNvPr>
          <p:cNvSpPr txBox="1"/>
          <p:nvPr/>
        </p:nvSpPr>
        <p:spPr>
          <a:xfrm>
            <a:off x="379886" y="3411865"/>
            <a:ext cx="8584602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Бесшовная интеграция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Интеграция с другими сервисами и службами: каждый облачный провайдер, в первую очередь, предоставляет возможность быстрого обмена данными со всей линейкой своих облачных решений, а также с аналогичными продуктами некоторых конкурентов. </a:t>
            </a:r>
          </a:p>
          <a:p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Например,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HDInsight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интегрирован с Active Directory и System Center, а также со всеми службами Microsoft Azure,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BigInsights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от IBM – с платформой сбора, аналитики и потоковой обработки больших данных в реальном времени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InfoSphere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Yandex Data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со всеми сервисами и приложениями Яндекса, MCS – со всеми продуктами Mail.Ru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Solutions, а Amazon EMR со всеми веб-сервисами Amazon.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  <a:endParaRPr lang="ru-RU" dirty="0">
              <a:solidFill>
                <a:srgbClr val="1F497D">
                  <a:lumMod val="75000"/>
                </a:srgbClr>
              </a:solidFill>
              <a:latin typeface="Arial Narrow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9B6D8-3BD5-9867-4B0C-471FDD942401}"/>
              </a:ext>
            </a:extLst>
          </p:cNvPr>
          <p:cNvSpPr txBox="1"/>
          <p:nvPr/>
        </p:nvSpPr>
        <p:spPr>
          <a:xfrm>
            <a:off x="683568" y="1651754"/>
            <a:ext cx="3415673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Что такое </a:t>
            </a:r>
            <a:r>
              <a:rPr lang="en-US" sz="2000" dirty="0"/>
              <a:t>Hadoop?</a:t>
            </a:r>
            <a:endParaRPr lang="ru-RU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История развития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Где используется?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Архитектура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7218C43-C514-8037-FDFF-74F8BD32C85E}"/>
              </a:ext>
            </a:extLst>
          </p:cNvPr>
          <p:cNvSpPr/>
          <p:nvPr/>
        </p:nvSpPr>
        <p:spPr>
          <a:xfrm>
            <a:off x="436247" y="885782"/>
            <a:ext cx="3126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Основные вопросы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16509B6-B0C2-56FA-6C66-1AB63F8E5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3854152"/>
            <a:ext cx="9144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7AAACA-093C-0E98-2680-11A6D4CAF716}"/>
              </a:ext>
            </a:extLst>
          </p:cNvPr>
          <p:cNvSpPr txBox="1"/>
          <p:nvPr/>
        </p:nvSpPr>
        <p:spPr>
          <a:xfrm>
            <a:off x="4828327" y="1651754"/>
            <a:ext cx="3415673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ru-RU" sz="2000" dirty="0"/>
              <a:t>вязанные проекты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Крупные пользователи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Достоинства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Недостатки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1271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Оплата наличными: векторные изображения и иллюстрации, которые можно  скачать бесплатно | Freepik">
            <a:extLst>
              <a:ext uri="{FF2B5EF4-FFF2-40B4-BE49-F238E27FC236}">
                <a16:creationId xmlns:a16="http://schemas.microsoft.com/office/drawing/2014/main" id="{1C04F19E-5E54-8A11-553F-9E5938DD3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25237"/>
            <a:ext cx="3744416" cy="249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5B3998E-8C82-CA6A-C70C-4C7D46D75811}"/>
              </a:ext>
            </a:extLst>
          </p:cNvPr>
          <p:cNvSpPr/>
          <p:nvPr/>
        </p:nvSpPr>
        <p:spPr>
          <a:xfrm>
            <a:off x="436247" y="885782"/>
            <a:ext cx="4724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Достоинства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Hadoop 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сервисов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80C26E-24B8-F3FB-BB53-0C058C611913}"/>
              </a:ext>
            </a:extLst>
          </p:cNvPr>
          <p:cNvSpPr txBox="1"/>
          <p:nvPr/>
        </p:nvSpPr>
        <p:spPr>
          <a:xfrm>
            <a:off x="436247" y="3501008"/>
            <a:ext cx="8384225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Прозрачное ценообразование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Практически все облачные провайдеры перешли на модель оплаты за реальное потребление ресурсов (вычислительных мощностей и дискового пространства), некоторые предлагают бесплатное использование минимального кластера, который подойдет для стартапов и малого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3800297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5B3998E-8C82-CA6A-C70C-4C7D46D75811}"/>
              </a:ext>
            </a:extLst>
          </p:cNvPr>
          <p:cNvSpPr/>
          <p:nvPr/>
        </p:nvSpPr>
        <p:spPr>
          <a:xfrm>
            <a:off x="436247" y="885782"/>
            <a:ext cx="4724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Достоинства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Hadoop 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сервисов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80C26E-24B8-F3FB-BB53-0C058C611913}"/>
              </a:ext>
            </a:extLst>
          </p:cNvPr>
          <p:cNvSpPr txBox="1"/>
          <p:nvPr/>
        </p:nvSpPr>
        <p:spPr>
          <a:xfrm>
            <a:off x="436247" y="4192038"/>
            <a:ext cx="8384225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Удобство использования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Веб-интерфейсы, API и командная строка для доступа к кластеру и управления им, подробная техническая документация и поддержка профессиональных инженеров и администраторов.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1DEB09-597C-82BB-F615-23CBF97E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25" y="1556793"/>
            <a:ext cx="2938750" cy="210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31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reative Hand Painted Web Network Security Logo - UpLabs">
            <a:extLst>
              <a:ext uri="{FF2B5EF4-FFF2-40B4-BE49-F238E27FC236}">
                <a16:creationId xmlns:a16="http://schemas.microsoft.com/office/drawing/2014/main" id="{DBB4C22F-FD06-ABD2-ED4C-B97EB0CD0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631" y="1457446"/>
            <a:ext cx="2628738" cy="197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5B3998E-8C82-CA6A-C70C-4C7D46D75811}"/>
              </a:ext>
            </a:extLst>
          </p:cNvPr>
          <p:cNvSpPr/>
          <p:nvPr/>
        </p:nvSpPr>
        <p:spPr>
          <a:xfrm>
            <a:off x="436247" y="885782"/>
            <a:ext cx="4724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Достоинства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Hadoop 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сервисов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80C26E-24B8-F3FB-BB53-0C058C611913}"/>
              </a:ext>
            </a:extLst>
          </p:cNvPr>
          <p:cNvSpPr txBox="1"/>
          <p:nvPr/>
        </p:nvSpPr>
        <p:spPr>
          <a:xfrm>
            <a:off x="436247" y="3315090"/>
            <a:ext cx="8600249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Надежность и безопасность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Доступность кластера и веб-сервисов по SLA (Service Level Agreement, соглашение об уровне предоставления услуги) более 99%, что означает практически бесперебойную работу кластера за счет поддержки защищенных протоколов доступа HTTPS, резервирования каналов передачи информации, шифрования SSH, изоляции данных, аутентификации и ролевых политик доступа.</a:t>
            </a:r>
          </a:p>
        </p:txBody>
      </p:sp>
    </p:spTree>
    <p:extLst>
      <p:ext uri="{BB962C8B-B14F-4D97-AF65-F5344CB8AC3E}">
        <p14:creationId xmlns:p14="http://schemas.microsoft.com/office/powerpoint/2010/main" val="2361968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За торговлю без ККТ будут блокировать сайты компаний и ИП | Внедрение и  сопровождение 1С">
            <a:extLst>
              <a:ext uri="{FF2B5EF4-FFF2-40B4-BE49-F238E27FC236}">
                <a16:creationId xmlns:a16="http://schemas.microsoft.com/office/drawing/2014/main" id="{86F39305-C767-CAB7-4EC0-C80C9AF28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01" y="1303941"/>
            <a:ext cx="4523995" cy="254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4523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Недостатки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Hadoop 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сервисов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7DB79-B2E6-EF20-E37A-621262A8CDCE}"/>
              </a:ext>
            </a:extLst>
          </p:cNvPr>
          <p:cNvSpPr txBox="1"/>
          <p:nvPr/>
        </p:nvSpPr>
        <p:spPr>
          <a:xfrm>
            <a:off x="436247" y="3501008"/>
            <a:ext cx="8384225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Специфика российского законодательства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Федеральный закон, который предписывает хранение персональных данных россиян на территории страны (ФЗ № 242-ФЗ от 21 июля 2014 г.) и «пакет Яровой» (ФЗ № 374-ФЗ от 6 июля 2016 г. и № 375-ФЗ от 6 июля 2016 г.), регулирующий хранение интернет-трафика, а также средства шифрования.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969817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Трехмерный символ доллара со стрелкой вверх, концептуальная икона тенденции  экономического роста. элемент дизайна 3d вектор развития бизнеса. | Премиум  векторы">
            <a:extLst>
              <a:ext uri="{FF2B5EF4-FFF2-40B4-BE49-F238E27FC236}">
                <a16:creationId xmlns:a16="http://schemas.microsoft.com/office/drawing/2014/main" id="{6309CDED-7510-1E29-4836-1882E3CC1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3" y="1437966"/>
            <a:ext cx="3238493" cy="323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4523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Недостатки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Hadoop 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сервисов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7DB79-B2E6-EF20-E37A-621262A8CDCE}"/>
              </a:ext>
            </a:extLst>
          </p:cNvPr>
          <p:cNvSpPr txBox="1"/>
          <p:nvPr/>
        </p:nvSpPr>
        <p:spPr>
          <a:xfrm>
            <a:off x="379886" y="4551893"/>
            <a:ext cx="8384225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Привязка к валюте и увеличение стоимости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начала 2019 года Amazon начал взимать с российских компаний НДС (20% от цены) за свои облачные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2665999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Señal de stop de restricción, ilustración vectorial. el carácter de la  gente del hombre sostiene la">
            <a:extLst>
              <a:ext uri="{FF2B5EF4-FFF2-40B4-BE49-F238E27FC236}">
                <a16:creationId xmlns:a16="http://schemas.microsoft.com/office/drawing/2014/main" id="{C8EE8F23-C186-89D3-86C1-655848E68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4" y="901845"/>
            <a:ext cx="59626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4523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Недостатки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Hadoop 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сервисов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7DB79-B2E6-EF20-E37A-621262A8CDCE}"/>
              </a:ext>
            </a:extLst>
          </p:cNvPr>
          <p:cNvSpPr txBox="1"/>
          <p:nvPr/>
        </p:nvSpPr>
        <p:spPr>
          <a:xfrm>
            <a:off x="436247" y="3634677"/>
            <a:ext cx="8528241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Завязка на продуктовую линейку одного провайдера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Поскольку бесшовная интеграция, в первую очередь, настроена между сервисами и службами одного поставщика, подключать сторонние решения может быть проблематично. Однако, ряд провайдеров заявляет о полной совместимости с продуктами конкурентов. </a:t>
            </a:r>
          </a:p>
        </p:txBody>
      </p:sp>
    </p:spTree>
    <p:extLst>
      <p:ext uri="{BB962C8B-B14F-4D97-AF65-F5344CB8AC3E}">
        <p14:creationId xmlns:p14="http://schemas.microsoft.com/office/powerpoint/2010/main" val="716082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Облачный Hadoop">
            <a:extLst>
              <a:ext uri="{FF2B5EF4-FFF2-40B4-BE49-F238E27FC236}">
                <a16:creationId xmlns:a16="http://schemas.microsoft.com/office/drawing/2014/main" id="{26BDCD25-CDB0-A83F-A7C9-CBC1921DB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914" y="0"/>
            <a:ext cx="10585828" cy="6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24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6B61A-4A86-78A0-CC95-1A6CF4A9BD9A}"/>
              </a:ext>
            </a:extLst>
          </p:cNvPr>
          <p:cNvSpPr txBox="1"/>
          <p:nvPr/>
        </p:nvSpPr>
        <p:spPr>
          <a:xfrm>
            <a:off x="179511" y="1576727"/>
            <a:ext cx="878497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Система с открытым исходным кодом, разработанная с использованием Java.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Поддерживает очень большие наборы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Поддерживает большие кластеры серверов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Разработан для работы на уже существующем недорогом оборудовании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Позволяет фрагментировать работу над кластером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Позволяет фрагментировать хранилище по кластеру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Обеспечивает отказоустойчивость за счет автоматической обработки сбоев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2951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Что такое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Hadoop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34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История развития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29DCF-9952-FBD6-5431-F62B8C7926CB}"/>
              </a:ext>
            </a:extLst>
          </p:cNvPr>
          <p:cNvSpPr txBox="1"/>
          <p:nvPr/>
        </p:nvSpPr>
        <p:spPr>
          <a:xfrm>
            <a:off x="143507" y="1420904"/>
            <a:ext cx="8856984" cy="5239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2005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публикация сотрудников Google Джеффри Дина 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Санжая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Гемавата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 вычислительной концепции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сподвигла Дуга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Каттинга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на инициацию проекта. Разработку в режиме частичной занятости вели Дуг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Каттинг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 Майк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Кафарелла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чтобы построить программную инфраструктуру распределённых вычислений для свободной программной поисковой машины на Java. Свое название проект получил в честь игрушечного слонёнка ребёнка основателя. Именно поэтому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хадуп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неформально называют “железный слон” и изображают его в виде этого животного.</a:t>
            </a:r>
          </a:p>
          <a:p>
            <a:pPr algn="l"/>
            <a:endParaRPr lang="ru-RU" sz="105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2006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корпорация Yahoo пригласила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Каттинга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возглавить специально выделенную команду разработки инфраструктуры распределённых вычислений, благодаря чему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выделился в отдельный проект.</a:t>
            </a:r>
          </a:p>
          <a:p>
            <a:pPr algn="l"/>
            <a:endParaRPr lang="ru-RU" sz="105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2008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Yahoo запустила кластерную поисковую машину на 10 тысяч процессорных ядер под управлением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который становится проектом верхнего уровня системы проектов Apache Software Foundation. Достигнут мировой рекорд производительности в сортировке данных: за 209 секунд кластер из 910 узлов обработал 1 Тбайт информации. После этого технологию внедряют Last.fm, Facebook, The New York Times, облачные сервисы Amazon.</a:t>
            </a:r>
          </a:p>
        </p:txBody>
      </p:sp>
    </p:spTree>
    <p:extLst>
      <p:ext uri="{BB962C8B-B14F-4D97-AF65-F5344CB8AC3E}">
        <p14:creationId xmlns:p14="http://schemas.microsoft.com/office/powerpoint/2010/main" val="280523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История развития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29DCF-9952-FBD6-5431-F62B8C7926CB}"/>
              </a:ext>
            </a:extLst>
          </p:cNvPr>
          <p:cNvSpPr txBox="1"/>
          <p:nvPr/>
        </p:nvSpPr>
        <p:spPr>
          <a:xfrm>
            <a:off x="215515" y="1549554"/>
            <a:ext cx="871296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2010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корпорация Google предоставила Apache Software Foundation права на использование технологии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позиционируется как ключевая технология обработки и хранения больших данных (Big Data). Начала формироваться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-экосистема: возникли продукты 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Avro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HBase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Pig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Zookeeper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облегчающие операции управления данными и распределенными приложениями, а также анализ информации.</a:t>
            </a:r>
          </a:p>
          <a:p>
            <a:pPr algn="l"/>
            <a:endParaRPr lang="ru-RU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2011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получение ежегодной инновационной награды медиагруппы Guardian за универсальный подход к хранению и обработке распределенных данных («швейцарский нож XXI века»).</a:t>
            </a:r>
          </a:p>
          <a:p>
            <a:pPr algn="l"/>
            <a:endParaRPr lang="ru-RU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появление модуля YARN в релизе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2.0 значительно расширяет парадигму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повышая надежность и масштабируемость распределенных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350143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2996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Где используется?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1C062B9-9045-B5AE-EDE2-9F10FF8777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247" y="3617937"/>
            <a:ext cx="3352800" cy="261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3E9785-34B3-034E-F535-B2F8DBF0B06B}"/>
              </a:ext>
            </a:extLst>
          </p:cNvPr>
          <p:cNvSpPr txBox="1"/>
          <p:nvPr/>
        </p:nvSpPr>
        <p:spPr>
          <a:xfrm>
            <a:off x="179512" y="1456141"/>
            <a:ext cx="87849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поисковые и контекстные механизмы высоконагруженных веб-сайтов и интернет-магазинов (Yahoo!, Facebook, Google,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AliExpress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Ebay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т.д.), в т.ч. для аналитики поисковых запросов и пользовательских логов;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хранение, сортировка огромных объемов данных и разбор содержимого чрезвычайно больших файлов;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EB805-8AD1-68E0-5C1D-6F711CC9F432}"/>
              </a:ext>
            </a:extLst>
          </p:cNvPr>
          <p:cNvSpPr txBox="1"/>
          <p:nvPr/>
        </p:nvSpPr>
        <p:spPr>
          <a:xfrm>
            <a:off x="3923928" y="3429000"/>
            <a:ext cx="50405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быстрая обработка графических данных, например, газета New York Times с помощью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хадуп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Web-сервиса Amazon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(EC2) всего за 36 часов преобразовала 4 терабайта изображений (TIFF-картинки размером в 405 КБ, SGML-статьи размером в 3.3 МБ и XML-файлы размером в 405 КБ) в PNG-формат размером по 800 КБ.</a:t>
            </a:r>
          </a:p>
        </p:txBody>
      </p:sp>
    </p:spTree>
    <p:extLst>
      <p:ext uri="{BB962C8B-B14F-4D97-AF65-F5344CB8AC3E}">
        <p14:creationId xmlns:p14="http://schemas.microsoft.com/office/powerpoint/2010/main" val="415602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Архитектура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5517F-5D84-F281-6975-0019388B15C0}"/>
              </a:ext>
            </a:extLst>
          </p:cNvPr>
          <p:cNvSpPr txBox="1"/>
          <p:nvPr/>
        </p:nvSpPr>
        <p:spPr>
          <a:xfrm>
            <a:off x="334854" y="1560306"/>
            <a:ext cx="8640960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endParaRPr lang="ru-RU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endParaRPr lang="ru-RU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0323 +2] Hadoop Ecosystem">
            <a:extLst>
              <a:ext uri="{FF2B5EF4-FFF2-40B4-BE49-F238E27FC236}">
                <a16:creationId xmlns:a16="http://schemas.microsoft.com/office/drawing/2014/main" id="{12123C24-2A23-8978-B1F7-F09228E0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69" y="1282955"/>
            <a:ext cx="5772245" cy="452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11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Архитектура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5517F-5D84-F281-6975-0019388B15C0}"/>
              </a:ext>
            </a:extLst>
          </p:cNvPr>
          <p:cNvSpPr txBox="1"/>
          <p:nvPr/>
        </p:nvSpPr>
        <p:spPr>
          <a:xfrm>
            <a:off x="251519" y="3687730"/>
            <a:ext cx="86409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sz="2000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Common</a:t>
            </a:r>
            <a:r>
              <a:rPr lang="ru-RU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набор инфраструктурных программных библиотек и утилит, которые используются в других решениях и родственных проектах, в частности, для управления распределенными файлами и создания необходимой инфраструктуры;</a:t>
            </a: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endParaRPr lang="ru-RU" sz="2000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YARN</a:t>
            </a:r>
          </a:p>
          <a:p>
            <a:pPr algn="l">
              <a:buFont typeface="+mj-lt"/>
              <a:buAutoNum type="arabicPeriod"/>
            </a:pPr>
            <a:r>
              <a:rPr lang="ru-RU" sz="2000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endParaRPr lang="ru-RU" sz="2000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0323 +2] Hadoop Ecosystem">
            <a:extLst>
              <a:ext uri="{FF2B5EF4-FFF2-40B4-BE49-F238E27FC236}">
                <a16:creationId xmlns:a16="http://schemas.microsoft.com/office/drawing/2014/main" id="{12123C24-2A23-8978-B1F7-F09228E0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859212"/>
            <a:ext cx="3612005" cy="282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11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anose="020B0606020202030204" pitchFamily="34" charset="0"/>
              </a:rPr>
              <a:t>Hadoop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Архитектура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5517F-5D84-F281-6975-0019388B15C0}"/>
              </a:ext>
            </a:extLst>
          </p:cNvPr>
          <p:cNvSpPr txBox="1"/>
          <p:nvPr/>
        </p:nvSpPr>
        <p:spPr>
          <a:xfrm>
            <a:off x="251519" y="3309617"/>
            <a:ext cx="86409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sz="2000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Common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HDFS 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распределённая файловая система,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 System – технология хранения файлов на различных серверах данных (узлах,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DataNodes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адреса которых находятся на специальном сервере имен (мастере,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 счет дублирования (репликации) информационных блоков, HDFS обеспечивает надежное хранение файлов больших размеров,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поблочно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распределённых между узлами вычислительного кластера;</a:t>
            </a: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YARN</a:t>
            </a:r>
            <a:endParaRPr lang="ru-RU" sz="2000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ru-RU" sz="2000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endParaRPr lang="ru-RU" sz="2000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 descr="0323 +2] Hadoop Ecosystem">
            <a:extLst>
              <a:ext uri="{FF2B5EF4-FFF2-40B4-BE49-F238E27FC236}">
                <a16:creationId xmlns:a16="http://schemas.microsoft.com/office/drawing/2014/main" id="{411CEF7A-EB81-B130-5587-6F75A7573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859212"/>
            <a:ext cx="3612005" cy="282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1644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</TotalTime>
  <Words>1364</Words>
  <Application>Microsoft Office PowerPoint</Application>
  <PresentationFormat>Экран (4:3)</PresentationFormat>
  <Paragraphs>145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Arial Narrow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Стас</dc:creator>
  <cp:lastModifiedBy>Александров Александр Алексеевич</cp:lastModifiedBy>
  <cp:revision>226</cp:revision>
  <dcterms:created xsi:type="dcterms:W3CDTF">2022-12-10T10:17:34Z</dcterms:created>
  <dcterms:modified xsi:type="dcterms:W3CDTF">2023-03-31T08:33:28Z</dcterms:modified>
</cp:coreProperties>
</file>