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67" r:id="rId14"/>
    <p:sldId id="268" r:id="rId15"/>
    <p:sldId id="269" r:id="rId16"/>
    <p:sldId id="270" r:id="rId17"/>
    <p:sldId id="295" r:id="rId18"/>
    <p:sldId id="271" r:id="rId19"/>
    <p:sldId id="272" r:id="rId20"/>
    <p:sldId id="284" r:id="rId21"/>
    <p:sldId id="285" r:id="rId22"/>
    <p:sldId id="288" r:id="rId23"/>
    <p:sldId id="289" r:id="rId24"/>
    <p:sldId id="286" r:id="rId25"/>
    <p:sldId id="287" r:id="rId26"/>
    <p:sldId id="273" r:id="rId27"/>
    <p:sldId id="276" r:id="rId28"/>
    <p:sldId id="277" r:id="rId29"/>
    <p:sldId id="274" r:id="rId30"/>
    <p:sldId id="275" r:id="rId31"/>
    <p:sldId id="278" r:id="rId32"/>
    <p:sldId id="279" r:id="rId33"/>
    <p:sldId id="280" r:id="rId34"/>
    <p:sldId id="283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02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ADF3-4B39-45E6-93E7-6F47D09F345A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52B56-6CB7-4F50-9269-530F79E12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9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052B56-6CB7-4F50-9269-530F79E12F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3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052B56-6CB7-4F50-9269-530F79E12F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1AC02-1C29-27E5-C8E8-36A78E19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16EE2-2C8D-3231-9811-F5DF883D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1368-940A-B4EF-D71A-D600B93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26F3-4E9C-9170-8D40-78C8554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88740-9D52-7B2F-A144-6E6485A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6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1CF1-82EC-D6CF-9597-6DD50BA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46F34-D09D-160E-83FC-84F59055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E5AC-3EE2-E483-89A3-EB64C6AF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FC79D-92C0-7AF7-CFD5-8CD5023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1C7CE-3A90-A4A3-27E5-905B3764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C82AC9-E492-4BFF-617E-56E0C8870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EC714-C411-D44D-2E78-7CC1A014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56E1A-3F10-BEDC-AB72-1952C771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42DB6-35C3-2013-4572-695B9D1D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8A947-2A11-0571-A301-76B71F0A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15CB7-E5F0-FABA-3132-F19E20E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BE72C-2EB2-C59F-58C2-96DB6536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CB9F9-7F77-1F52-86A6-E52F375E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C901-F35A-B5D3-0749-26DDD48E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3AD2F-0A00-B97C-73A0-69EDD0E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BFB60-9DEE-B8D5-C42D-F7506365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777A6-7977-CC5E-3123-BD5F61BD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3AA17-9120-B4B6-6744-09BFA88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8D7D-B2E3-8C4E-8E96-DEE3902F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8F73-915B-12C1-826F-5E4ADDB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5FE8-F55C-6746-FD0A-C06E77AB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A244-0D5D-B155-AC4D-BFD08C7A9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662D8-647F-864F-8289-813FFBC1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9BD78-C720-65DF-05CC-B79D5009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3486A-00D4-99EF-2587-333821C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E3CD9-446F-6B4E-8EE1-9A3C8ED7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8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B152-6BEE-4BF5-B1DB-F8B82388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F7FA4-B5DA-5702-15E6-A201D13D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8450B-834A-7C9F-70B5-7F189E31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49F0A7-B4BC-1A72-B864-2C205DF5B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B525B-8636-4D43-598E-AE7856C3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48E97-DC1F-A474-1AA6-FB2D05D8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4106F-5641-AAC5-16D8-4731969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9FE1F-9868-9161-D73C-6E2E39A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B31A-0A3F-E0CC-C4DA-902A3D81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49B56-830F-BFE5-BAEF-022C3774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1D5CB-E05E-386A-1BF7-42178B4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48B30-F891-BACE-CF79-852D281A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995C7-9A51-AD21-CB88-7CD45D3D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FE459-D507-0020-86F2-6A0D2A0E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39866-A214-541F-F739-82C2FA74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E3F6-9A8D-729C-6FE3-B0A8FBC2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AB79-5D70-2E62-21C5-BF40B2F8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A1D45-DEDC-34F7-DFD2-D3536F35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DA6F6-17FE-CB44-1E0A-BEC69E6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7E743-F62F-A5EB-E90B-94CEA07C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35CC9-0745-BE22-FCFF-3B9E61D8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2DC38-2970-031E-647B-B37684F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3A7787-71E4-0D19-8E5C-0ADD1283C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472F8-655F-C4C6-3C23-8BAFEBAB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E5ACC-6F42-68D8-0855-AE46C4A9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81DB-C7FE-4933-6C20-EB5C1E75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E3F52-76DB-40AF-41B8-7D3485BF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E9712-E517-3890-FDCF-B4255BF7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9ED42-53D9-A7D8-D296-2DB70BEE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AEAEC-41D5-5348-1BAD-5824822D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68232-B7BA-FD3D-3664-3265631B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E5BDE-858A-CBC7-5C84-F007B8B76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EE29206-AF38-D00E-88F1-C1468EED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000" dirty="0">
                <a:solidFill>
                  <a:srgbClr val="FFFFFF"/>
                </a:solidFill>
              </a:rPr>
              <a:t>자전거 대여 분석 프로젝트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ACD4B-8D5E-6DB2-A6F9-5DB8E5B99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0" b="15574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상관계수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58" y="5929890"/>
            <a:ext cx="9724031" cy="928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Dew point temperature</a:t>
            </a:r>
            <a:r>
              <a:rPr lang="ko-KR" altLang="en-US" sz="2400" dirty="0"/>
              <a:t>과 </a:t>
            </a:r>
            <a:r>
              <a:rPr lang="en-US" altLang="ko-KR" sz="2400" dirty="0"/>
              <a:t>Temperature</a:t>
            </a:r>
            <a:r>
              <a:rPr lang="ko-KR" altLang="en-US" sz="2400" dirty="0"/>
              <a:t>의 상관계수가 </a:t>
            </a:r>
            <a:r>
              <a:rPr lang="en-US" altLang="ko-KR" sz="2400" dirty="0"/>
              <a:t>0.7</a:t>
            </a:r>
            <a:r>
              <a:rPr lang="ko-KR" altLang="en-US" sz="2400" dirty="0" err="1"/>
              <a:t>이상이여서</a:t>
            </a:r>
            <a:r>
              <a:rPr lang="ko-KR" altLang="en-US" sz="2400" dirty="0"/>
              <a:t> </a:t>
            </a:r>
            <a:r>
              <a:rPr lang="en-US" altLang="ko-KR" sz="2400" dirty="0"/>
              <a:t>Dew point </a:t>
            </a:r>
            <a:r>
              <a:rPr lang="en-US" altLang="ko-KR" sz="2400" dirty="0" err="1"/>
              <a:t>teperature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제거했다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6FDCB1-F05B-4D1D-242E-FA1C10AA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5" y="1622745"/>
            <a:ext cx="592887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T</a:t>
            </a:r>
            <a:r>
              <a:rPr lang="ko-KR" altLang="en-US" sz="4000" dirty="0">
                <a:solidFill>
                  <a:srgbClr val="FFFFFF"/>
                </a:solidFill>
              </a:rPr>
              <a:t>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246" y="4371801"/>
            <a:ext cx="5128750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다섯개의 변수 모두 </a:t>
            </a:r>
            <a:r>
              <a:rPr lang="en-US" altLang="ko-KR" sz="2400" dirty="0"/>
              <a:t>p</a:t>
            </a:r>
            <a:r>
              <a:rPr lang="ko-KR" altLang="en-US" sz="2400" dirty="0"/>
              <a:t>값이 </a:t>
            </a:r>
            <a:r>
              <a:rPr lang="en-US" altLang="ko-KR" sz="2400" dirty="0"/>
              <a:t>0</a:t>
            </a:r>
            <a:r>
              <a:rPr lang="ko-KR" altLang="en-US" sz="2400" dirty="0"/>
              <a:t>에 수렴하므로 두 그룹의 자전거 대여 수가 같다는 가설을 기각할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두 그룹의 평균 자전거 대여 수는 통계적으로 유의미하게 다르다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B8CED-3DEA-BC94-075F-1F163ADF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432"/>
            <a:ext cx="5951610" cy="1722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1C551-8AD9-4C4E-1E57-A6653042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9701"/>
            <a:ext cx="5951610" cy="3589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C7C48E-3540-954B-8B27-8FCB8660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90741"/>
            <a:ext cx="6095998" cy="34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247" y="4371801"/>
            <a:ext cx="3921766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범주형 변수를 인코딩해서 수치형 변수로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히스토그램과 </a:t>
            </a:r>
            <a:r>
              <a:rPr lang="ko-KR" altLang="en-US" sz="2400" dirty="0" err="1"/>
              <a:t>박스플롯으로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시각화했다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618B7-F3DF-33EE-5419-638FDBEB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" y="1702396"/>
            <a:ext cx="5053381" cy="50372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91F877-14AD-F905-3E51-83FB0E8A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1790558"/>
            <a:ext cx="687977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503C78-CEF9-0E8C-0859-DB9C517C7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41" y="2746332"/>
            <a:ext cx="1996613" cy="1844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B45115-4C59-1BE4-C819-B737F6E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89" y="1826753"/>
            <a:ext cx="5776461" cy="368335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5080E2-BDA7-A8F0-8D1C-464FD1356FDA}"/>
              </a:ext>
            </a:extLst>
          </p:cNvPr>
          <p:cNvSpPr txBox="1">
            <a:spLocks/>
          </p:cNvSpPr>
          <p:nvPr/>
        </p:nvSpPr>
        <p:spPr>
          <a:xfrm>
            <a:off x="2896139" y="4590532"/>
            <a:ext cx="6591990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Date </a:t>
            </a:r>
            <a:r>
              <a:rPr lang="ko-KR" altLang="en-US" sz="2400" dirty="0"/>
              <a:t>변수의 형식이 </a:t>
            </a:r>
            <a:r>
              <a:rPr lang="en-US" altLang="ko-KR" sz="2400" dirty="0"/>
              <a:t>2</a:t>
            </a:r>
            <a:r>
              <a:rPr lang="ko-KR" altLang="en-US" sz="2400" dirty="0"/>
              <a:t>가지여서 날짜 형식으로 변환한다음 연도를 추출하였다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5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C28C2-7673-79DE-8066-35F50918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88" y="2433730"/>
            <a:ext cx="2530059" cy="34164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6CBC9D-6E9E-85C5-4BD2-4CECAE25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34" y="2064378"/>
            <a:ext cx="2794121" cy="4499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9EE7D1-AA42-D0F5-B2A8-019B5F2D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29" y="2601386"/>
            <a:ext cx="4046571" cy="29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대체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05846-818A-B7B2-6E67-CE179EC7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85" y="1622745"/>
            <a:ext cx="5781367" cy="420303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EA0F6D-34BD-E314-AC2C-F63FA671288C}"/>
              </a:ext>
            </a:extLst>
          </p:cNvPr>
          <p:cNvSpPr txBox="1">
            <a:spLocks/>
          </p:cNvSpPr>
          <p:nvPr/>
        </p:nvSpPr>
        <p:spPr>
          <a:xfrm>
            <a:off x="2089122" y="4380593"/>
            <a:ext cx="846090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구간 변수인 </a:t>
            </a:r>
            <a:r>
              <a:rPr lang="en-US" altLang="ko-KR" sz="2400" dirty="0"/>
              <a:t>Humidity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평균값으로 대체하였고 범주형 변수인 </a:t>
            </a:r>
            <a:r>
              <a:rPr lang="en-US" altLang="ko-KR" sz="2400" dirty="0"/>
              <a:t>Holiday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최빈값으로</a:t>
            </a:r>
            <a:r>
              <a:rPr lang="ko-KR" altLang="en-US" sz="2400" dirty="0"/>
              <a:t> 대체하였다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뒤에 붙은 </a:t>
            </a:r>
            <a:r>
              <a:rPr lang="en-US" altLang="ko-KR" sz="2400" dirty="0"/>
              <a:t>_encoded</a:t>
            </a:r>
            <a:r>
              <a:rPr lang="ko-KR" altLang="en-US" sz="2400" dirty="0"/>
              <a:t>는 이름을 바꾸어 제거해주었다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EE377-875C-2D8B-EBBA-E32EAFAB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63" y="1993924"/>
            <a:ext cx="416850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264C49C-6521-FF52-B3E0-BF18169F2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919159"/>
              </p:ext>
            </p:extLst>
          </p:nvPr>
        </p:nvGraphicFramePr>
        <p:xfrm>
          <a:off x="383458" y="1825624"/>
          <a:ext cx="11592236" cy="169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9">
                  <a:extLst>
                    <a:ext uri="{9D8B030D-6E8A-4147-A177-3AD203B41FA5}">
                      <a16:colId xmlns:a16="http://schemas.microsoft.com/office/drawing/2014/main" val="3996906530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705798416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2125332036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1337174559"/>
                    </a:ext>
                  </a:extLst>
                </a:gridCol>
              </a:tblGrid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변경없음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StandScaler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14653"/>
                  </a:ext>
                </a:extLst>
              </a:tr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이진값</a:t>
                      </a:r>
                      <a:r>
                        <a:rPr lang="ko-KR" altLang="en-US" dirty="0"/>
                        <a:t> 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Bike-unscaled.csv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Bike-standard.csv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Bike-log.csv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0617"/>
                  </a:ext>
                </a:extLst>
              </a:tr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 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Bike-unscaled-Count.csv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Bike-standard-Count.csv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Bike-log-Count.csv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4472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E69897B-C641-07E2-38FB-0DB5CD42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09" y="3727355"/>
            <a:ext cx="8542760" cy="1234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DBBA6E-2412-0F3F-4BB3-42C04BFD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" y="5109781"/>
            <a:ext cx="5578323" cy="16943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56DC63-DB5C-5CB1-EFC2-7DEADA93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13" y="5109780"/>
            <a:ext cx="6096000" cy="16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15EA3A-DF04-6292-99BB-CA1AE555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61" y="5630472"/>
            <a:ext cx="10825426" cy="22347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Date,</a:t>
            </a:r>
            <a:r>
              <a:rPr lang="ko-KR" altLang="en-US" dirty="0"/>
              <a:t> </a:t>
            </a:r>
            <a:r>
              <a:rPr lang="en-US" altLang="ko-KR" dirty="0"/>
              <a:t>Hour,</a:t>
            </a:r>
            <a:r>
              <a:rPr lang="ko-KR" altLang="en-US" dirty="0"/>
              <a:t> </a:t>
            </a:r>
            <a:r>
              <a:rPr lang="en-US" altLang="ko-KR" dirty="0"/>
              <a:t>Seasons</a:t>
            </a:r>
            <a:r>
              <a:rPr lang="ko-KR" altLang="en-US" dirty="0"/>
              <a:t> 더미 변수의 분포가 균등해서 </a:t>
            </a:r>
            <a:r>
              <a:rPr lang="en-US" altLang="ko-KR" dirty="0"/>
              <a:t>Date_0.0, Hour_0.0, Seasons_0.0</a:t>
            </a:r>
            <a:r>
              <a:rPr lang="ko-KR" altLang="en-US" dirty="0"/>
              <a:t>을 기준 더미 변수로 정했다</a:t>
            </a:r>
            <a:r>
              <a:rPr lang="en-US" altLang="ko-KR" dirty="0"/>
              <a:t>. </a:t>
            </a:r>
            <a:r>
              <a:rPr lang="ko-KR" altLang="en-US" dirty="0"/>
              <a:t>기준 더미 변수를 데이터 프레임에서 제거하였다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0A62CC-3E7F-9448-97CB-4C195849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622745"/>
            <a:ext cx="9100458" cy="1404395"/>
          </a:xfrm>
          <a:prstGeom prst="rect">
            <a:avLst/>
          </a:prstGeo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0B9834F-D774-362C-0BE5-DDDE03E7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4" y="3052453"/>
            <a:ext cx="2530059" cy="257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90E01-5B60-0F82-E7F1-DA347DA0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44" y="2879750"/>
            <a:ext cx="3010937" cy="2578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677DC7-4461-B779-88F7-524BCDD6C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937"/>
          <a:stretch/>
        </p:blipFill>
        <p:spPr>
          <a:xfrm>
            <a:off x="7707781" y="3402264"/>
            <a:ext cx="4048095" cy="14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 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F225B0D-3454-F74E-DA44-28304355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4351326"/>
            <a:ext cx="10515600" cy="1710620"/>
          </a:xfr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8FBE26-B288-348C-EDD8-3676F26B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9" y="2048642"/>
            <a:ext cx="10343318" cy="1597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F14E99-6329-0A49-202C-9C13AFE658F0}"/>
              </a:ext>
            </a:extLst>
          </p:cNvPr>
          <p:cNvSpPr txBox="1"/>
          <p:nvPr/>
        </p:nvSpPr>
        <p:spPr>
          <a:xfrm>
            <a:off x="5405282" y="3764587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변환 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2FCFE-F446-D5C6-82F9-5DD18DBEC8FB}"/>
              </a:ext>
            </a:extLst>
          </p:cNvPr>
          <p:cNvSpPr txBox="1"/>
          <p:nvPr/>
        </p:nvSpPr>
        <p:spPr>
          <a:xfrm>
            <a:off x="5405282" y="6194130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ko-KR" altLang="en-US"/>
              <a:t>변환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04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82FC8-E214-9F89-B3DF-9CE58933414B}"/>
              </a:ext>
            </a:extLst>
          </p:cNvPr>
          <p:cNvSpPr txBox="1"/>
          <p:nvPr/>
        </p:nvSpPr>
        <p:spPr>
          <a:xfrm>
            <a:off x="2615381" y="4581832"/>
            <a:ext cx="7796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값이 큰 </a:t>
            </a:r>
            <a:r>
              <a:rPr lang="en-US" altLang="ko-KR" sz="2400" dirty="0"/>
              <a:t>Rented Bike Count, Humidity, Visibility</a:t>
            </a:r>
            <a:r>
              <a:rPr lang="ko-KR" altLang="en-US" sz="2400" dirty="0"/>
              <a:t>는 로그 변환을 하였다</a:t>
            </a:r>
            <a:r>
              <a:rPr lang="en-US" altLang="ko-KR" sz="2400" dirty="0"/>
              <a:t>. Temperature</a:t>
            </a:r>
            <a:r>
              <a:rPr lang="ko-KR" altLang="en-US" sz="2400" dirty="0"/>
              <a:t>은 음수를 포함해서 로그변환 대신에 </a:t>
            </a:r>
            <a:r>
              <a:rPr lang="en-US" altLang="ko-KR" sz="2400" dirty="0"/>
              <a:t>10</a:t>
            </a:r>
            <a:r>
              <a:rPr lang="ko-KR" altLang="en-US" sz="2400" dirty="0"/>
              <a:t>분의 </a:t>
            </a:r>
            <a:r>
              <a:rPr lang="en-US" altLang="ko-KR" sz="2400" dirty="0"/>
              <a:t>1</a:t>
            </a:r>
            <a:r>
              <a:rPr lang="ko-KR" altLang="en-US" sz="2400" dirty="0"/>
              <a:t>을 곱해주었다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wind speed, Solar Radiation</a:t>
            </a:r>
            <a:r>
              <a:rPr lang="ko-KR" altLang="en-US" sz="2400" dirty="0"/>
              <a:t>은 로그 변환을 하지 않았다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5E23542-650C-9F90-EDF8-53701D8D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50" y="1827991"/>
            <a:ext cx="10515600" cy="2523281"/>
          </a:xfrm>
        </p:spPr>
      </p:pic>
    </p:spTree>
    <p:extLst>
      <p:ext uri="{BB962C8B-B14F-4D97-AF65-F5344CB8AC3E}">
        <p14:creationId xmlns:p14="http://schemas.microsoft.com/office/powerpoint/2010/main" val="31788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B7889-E6C8-E90F-B5BB-42B922ED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764" y="-154099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연구주제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873553-08F7-8466-677E-02F46ABE4023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723963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서울시 자전거 대여 수에 영향을 미치는 요인은 무엇인가</a:t>
            </a:r>
            <a:r>
              <a:rPr lang="en-US" altLang="ko-KR" dirty="0"/>
              <a:t>?</a:t>
            </a:r>
          </a:p>
          <a:p>
            <a:pPr marL="0" latinLnBrk="0"/>
            <a:endParaRPr lang="en-US" altLang="ko-KR" dirty="0"/>
          </a:p>
          <a:p>
            <a:pPr latinLnBrk="0"/>
            <a:r>
              <a:rPr lang="ko-KR" altLang="en-US" dirty="0"/>
              <a:t>변수 개수나 레코드 수도 적당하고 호기심을 유발하는 </a:t>
            </a:r>
            <a:r>
              <a:rPr lang="ko-KR" altLang="en-US" dirty="0" err="1"/>
              <a:t>데이터세트였다</a:t>
            </a:r>
            <a:r>
              <a:rPr lang="en-US" altLang="ko-KR" dirty="0"/>
              <a:t>. </a:t>
            </a:r>
            <a:r>
              <a:rPr lang="ko-KR" altLang="en-US" dirty="0"/>
              <a:t>연속형 타깃 변수가 존재해서 분류문제와 회귀문제를 모두 다룰 수 있는 점도 좋았다</a:t>
            </a:r>
            <a:r>
              <a:rPr lang="en-US" altLang="ko-KR" dirty="0"/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6CBBB-E81E-997D-8C71-B240E7E8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209427"/>
            <a:ext cx="4170530" cy="24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결정트리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88F3408-7233-8519-90A4-79D841479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72" y="2292658"/>
            <a:ext cx="6149873" cy="967824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A4738B-34FF-2C4C-CDD5-5FAF5BD8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99" y="2285967"/>
            <a:ext cx="6195597" cy="32159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B58F24-897C-96C4-2BA9-62729906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72" y="3955708"/>
            <a:ext cx="5676623" cy="22862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D1FDBA-E142-D498-662D-7E41CF1B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96" y="0"/>
            <a:ext cx="4076704" cy="15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해석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C0206073-40EC-C9A0-57ED-024E3F39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636"/>
          <a:stretch/>
        </p:blipFill>
        <p:spPr>
          <a:xfrm>
            <a:off x="102619" y="1742076"/>
            <a:ext cx="5890770" cy="745721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9EE37D-157E-A132-FFC4-E28A78EE4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5"/>
          <a:stretch/>
        </p:blipFill>
        <p:spPr>
          <a:xfrm>
            <a:off x="102617" y="2521700"/>
            <a:ext cx="6095996" cy="7837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A7960B-F460-3749-A882-8377DFE3F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99"/>
          <a:stretch/>
        </p:blipFill>
        <p:spPr>
          <a:xfrm>
            <a:off x="428810" y="3372168"/>
            <a:ext cx="5890764" cy="3607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B46A6A-0C54-FFEE-4BA4-3B6E30E4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83" y="4236428"/>
            <a:ext cx="3101609" cy="739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A272C-64AD-C335-CDC8-94095AA16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18973"/>
            <a:ext cx="5121084" cy="388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7D6C87-CF0A-F613-EFB6-5F5783D06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40" y="5764545"/>
            <a:ext cx="2720576" cy="2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50499-9105-A382-9F40-EB05FCDFC5E9}"/>
              </a:ext>
            </a:extLst>
          </p:cNvPr>
          <p:cNvSpPr txBox="1"/>
          <p:nvPr/>
        </p:nvSpPr>
        <p:spPr>
          <a:xfrm>
            <a:off x="8115299" y="230313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변화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A3BD5-2C50-E3A9-6E4F-A4AD13CBF689}"/>
              </a:ext>
            </a:extLst>
          </p:cNvPr>
          <p:cNvSpPr txBox="1"/>
          <p:nvPr/>
        </p:nvSpPr>
        <p:spPr>
          <a:xfrm>
            <a:off x="8288594" y="4693068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373056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353160"/>
            <a:ext cx="10395856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해석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3966FF5-A88B-587F-F592-12FFBAA7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76447"/>
            <a:ext cx="5618236" cy="5281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DA29AC-4FF8-EB1D-F3F0-F9C1B593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4" y="1603916"/>
            <a:ext cx="5846835" cy="52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6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353160"/>
            <a:ext cx="1015636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분석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7CD790-DB8F-7135-82E6-3CBBC5B6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6257"/>
            <a:ext cx="10700657" cy="40107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로지스틱 회귀에서는 계수보다 </a:t>
            </a:r>
            <a:r>
              <a:rPr lang="ko-KR" altLang="en-US" sz="2400" dirty="0" err="1"/>
              <a:t>오즈비가</a:t>
            </a:r>
            <a:r>
              <a:rPr lang="ko-KR" altLang="en-US" sz="2400" dirty="0"/>
              <a:t> 훨씬 중요하다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연속형 변수 해석 </a:t>
            </a:r>
            <a:r>
              <a:rPr lang="en-US" altLang="ko-KR" sz="2400" dirty="0"/>
              <a:t>: </a:t>
            </a:r>
            <a:r>
              <a:rPr lang="ko-KR" altLang="en-US" sz="2400" dirty="0"/>
              <a:t>온도가 </a:t>
            </a:r>
            <a:r>
              <a:rPr lang="en-US" altLang="ko-KR" sz="2400" dirty="0"/>
              <a:t>1</a:t>
            </a:r>
            <a:r>
              <a:rPr lang="ko-KR" altLang="en-US" sz="2400" dirty="0"/>
              <a:t>단위 증가할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자전거 대여수가 </a:t>
            </a:r>
            <a:r>
              <a:rPr lang="ko-KR" altLang="en-US" sz="2400" dirty="0" err="1"/>
              <a:t>중위값</a:t>
            </a:r>
            <a:r>
              <a:rPr lang="ko-KR" altLang="en-US" sz="2400" dirty="0"/>
              <a:t> 이상일 가능성은 약 </a:t>
            </a:r>
            <a:r>
              <a:rPr lang="en-US" altLang="ko-KR" sz="2400" dirty="0"/>
              <a:t>13</a:t>
            </a:r>
            <a:r>
              <a:rPr lang="ko-KR" altLang="en-US" sz="2400" dirty="0"/>
              <a:t>퍼 증가한다</a:t>
            </a:r>
            <a:r>
              <a:rPr lang="en-US" altLang="ko-KR" sz="2400" dirty="0"/>
              <a:t>. </a:t>
            </a:r>
            <a:r>
              <a:rPr lang="ko-KR" altLang="en-US" sz="2400" dirty="0"/>
              <a:t>바람속도가 </a:t>
            </a:r>
            <a:r>
              <a:rPr lang="en-US" altLang="ko-KR" sz="2400" dirty="0"/>
              <a:t>1</a:t>
            </a:r>
            <a:r>
              <a:rPr lang="ko-KR" altLang="en-US" sz="2400" dirty="0"/>
              <a:t>단위 증가할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거래금액이 </a:t>
            </a:r>
            <a:r>
              <a:rPr lang="ko-KR" altLang="en-US" sz="2400" dirty="0" err="1"/>
              <a:t>중위값</a:t>
            </a:r>
            <a:r>
              <a:rPr lang="ko-KR" altLang="en-US" sz="2400" dirty="0"/>
              <a:t> 이상일 가능성은 약</a:t>
            </a:r>
            <a:r>
              <a:rPr lang="en-US" altLang="ko-KR" sz="2400" dirty="0"/>
              <a:t> 3</a:t>
            </a:r>
            <a:r>
              <a:rPr lang="ko-KR" altLang="en-US" sz="2400" dirty="0"/>
              <a:t>퍼 감소한다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범주형 변수 해석 </a:t>
            </a:r>
            <a:r>
              <a:rPr lang="en-US" altLang="ko-KR" sz="2400" dirty="0"/>
              <a:t>:</a:t>
            </a:r>
            <a:r>
              <a:rPr lang="ko-KR" altLang="en-US" sz="2400" dirty="0"/>
              <a:t> 평일이 공휴일에 비해 자전거 대여 횟수가 </a:t>
            </a:r>
            <a:r>
              <a:rPr lang="en-US" altLang="ko-KR" sz="2400" dirty="0"/>
              <a:t>2.126</a:t>
            </a:r>
            <a:r>
              <a:rPr lang="ko-KR" altLang="en-US" sz="2400" dirty="0"/>
              <a:t>배 높다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결론적으로 시간</a:t>
            </a:r>
            <a:r>
              <a:rPr lang="en-US" altLang="ko-KR" sz="2400" dirty="0"/>
              <a:t>,</a:t>
            </a:r>
            <a:r>
              <a:rPr lang="ko-KR" altLang="en-US" sz="2400" dirty="0"/>
              <a:t> 공휴일 여부 등은 거래금액에 큰 영향을 미친다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오즈비</a:t>
            </a:r>
            <a:r>
              <a:rPr lang="ko-KR" altLang="en-US" sz="2400" dirty="0"/>
              <a:t> </a:t>
            </a:r>
            <a:r>
              <a:rPr lang="ko-KR" altLang="en-US" sz="2400"/>
              <a:t>그래프에서 영업여부 </a:t>
            </a:r>
            <a:r>
              <a:rPr lang="ko-KR" altLang="en-US" sz="2400" dirty="0"/>
              <a:t>변수가 </a:t>
            </a:r>
            <a:r>
              <a:rPr lang="ko-KR" altLang="en-US" sz="2400" dirty="0" err="1"/>
              <a:t>오즈비가</a:t>
            </a:r>
            <a:r>
              <a:rPr lang="ko-KR" altLang="en-US" sz="2400" dirty="0"/>
              <a:t> </a:t>
            </a:r>
            <a:r>
              <a:rPr lang="en-US" altLang="ko-KR" sz="2400" dirty="0"/>
              <a:t>50</a:t>
            </a:r>
            <a:r>
              <a:rPr lang="ko-KR" altLang="en-US" sz="2400" dirty="0"/>
              <a:t>이상 나와서 원활한 그래프 분석을 위해 제거하였다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33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신경망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사이킷런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6C345A-1880-26D4-C27A-C9FA1F8E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" y="2294650"/>
            <a:ext cx="6032000" cy="92972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DC37A5-D3CE-5449-84E3-8EB3DC06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00" y="1633630"/>
            <a:ext cx="6215744" cy="47671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50E1B5-A954-75EA-4E10-EB685E220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4017214"/>
            <a:ext cx="603200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K-</a:t>
            </a:r>
            <a:r>
              <a:rPr lang="ko-KR" altLang="en-US" sz="4000" dirty="0" err="1">
                <a:solidFill>
                  <a:srgbClr val="FFFFFF"/>
                </a:solidFill>
              </a:rPr>
              <a:t>최근접이웃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E706D84-FA0B-1BA2-33C8-6B6A32D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1" y="2110398"/>
            <a:ext cx="6248942" cy="108213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B149C8-0545-1FC4-7A32-B990EBEF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31" y="2110398"/>
            <a:ext cx="5483708" cy="35719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E856DF-9B84-AD7B-0183-45E98D35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3" y="4190314"/>
            <a:ext cx="614231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1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랜덤 포레스트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839BB-2F80-6D07-229B-92499C09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19"/>
          <a:stretch/>
        </p:blipFill>
        <p:spPr>
          <a:xfrm>
            <a:off x="1" y="2550363"/>
            <a:ext cx="6357256" cy="14154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B83CB4-E7A8-A046-D267-AEF47A8B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1810672"/>
            <a:ext cx="5699929" cy="47527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5AC73E-8676-BBE9-1BB7-EB299DDC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8" y="4673538"/>
            <a:ext cx="621280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그레이디언트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부스팅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237932-A5C7-4E89-9BCD-B05D2937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822"/>
          <a:stretch/>
        </p:blipFill>
        <p:spPr>
          <a:xfrm>
            <a:off x="251269" y="2340429"/>
            <a:ext cx="6096000" cy="147431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1BB29-562A-47F7-E0FC-2AE238F8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69" y="1730899"/>
            <a:ext cx="5600821" cy="4952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E821C-43B7-8025-8193-8AFE1390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9" y="4517571"/>
            <a:ext cx="6096000" cy="2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2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라쏘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로지스틱 회귀모델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에 </a:t>
            </a:r>
            <a:r>
              <a:rPr lang="en-US" altLang="ko-KR" sz="4000" dirty="0">
                <a:solidFill>
                  <a:srgbClr val="FFFFFF"/>
                </a:solidFill>
              </a:rPr>
              <a:t>L1</a:t>
            </a:r>
            <a:r>
              <a:rPr lang="ko-KR" altLang="en-US" sz="4000" dirty="0" err="1">
                <a:solidFill>
                  <a:srgbClr val="FFFFFF"/>
                </a:solidFill>
              </a:rPr>
              <a:t>규제화한</a:t>
            </a:r>
            <a:r>
              <a:rPr lang="ko-KR" altLang="en-US" sz="4000" dirty="0">
                <a:solidFill>
                  <a:srgbClr val="FFFFFF"/>
                </a:solidFill>
              </a:rPr>
              <a:t> 분류모델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075731-950A-DC3F-ADD3-34DD4B9CF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157"/>
          <a:stretch/>
        </p:blipFill>
        <p:spPr>
          <a:xfrm>
            <a:off x="473505" y="5050606"/>
            <a:ext cx="6403528" cy="7560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FDFCF-6F74-DD4C-9E06-3F60F06C6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02"/>
          <a:stretch/>
        </p:blipFill>
        <p:spPr>
          <a:xfrm>
            <a:off x="299219" y="5566466"/>
            <a:ext cx="5250426" cy="696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2A1DA6-F8A4-4DA4-5310-BA51756FC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96"/>
          <a:stretch/>
        </p:blipFill>
        <p:spPr>
          <a:xfrm>
            <a:off x="729883" y="6268125"/>
            <a:ext cx="6322142" cy="350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05F78C-2D58-9248-72A8-A9DB6A85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45" y="3473246"/>
            <a:ext cx="3124471" cy="434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2A4179-F93C-BA4B-5320-6945673E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6670"/>
            <a:ext cx="5067739" cy="6706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EFF751-968D-0155-78D8-4CE31F10D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69" y="4392955"/>
            <a:ext cx="2423370" cy="5029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73BC01-8421-61DA-CAF4-FD3D805DD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350" y="1737424"/>
            <a:ext cx="3215919" cy="3962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DFA168-41CB-2499-74CF-B2295A981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828" y="2141394"/>
            <a:ext cx="4968671" cy="6172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C8CEFB-3FC0-6E23-B0C5-97E1FF1B4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83" y="2787155"/>
            <a:ext cx="2674852" cy="4038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7C3A4C-E3DD-A795-F3D0-208840C3C664}"/>
              </a:ext>
            </a:extLst>
          </p:cNvPr>
          <p:cNvSpPr txBox="1"/>
          <p:nvPr/>
        </p:nvSpPr>
        <p:spPr>
          <a:xfrm>
            <a:off x="7999572" y="2141394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0EF51-B5BD-6BFC-696E-9C68D836C671}"/>
              </a:ext>
            </a:extLst>
          </p:cNvPr>
          <p:cNvSpPr txBox="1"/>
          <p:nvPr/>
        </p:nvSpPr>
        <p:spPr>
          <a:xfrm>
            <a:off x="7999572" y="363823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61CCE-161E-4142-5F4E-1645C39173DF}"/>
              </a:ext>
            </a:extLst>
          </p:cNvPr>
          <p:cNvSpPr txBox="1"/>
          <p:nvPr/>
        </p:nvSpPr>
        <p:spPr>
          <a:xfrm>
            <a:off x="8045038" y="556646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318027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신경망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텐서플로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케라스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C487DA-DCA5-32D1-B18B-1FB86076E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402" y="2317750"/>
            <a:ext cx="7361834" cy="17724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FD797-0CB2-F7D0-579A-54198CE0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9" y="4542204"/>
            <a:ext cx="5056602" cy="1317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E6C9FB-6F5C-6D62-BAB4-812CADFE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70" y="4542204"/>
            <a:ext cx="505660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B7889-E6C8-E90F-B5BB-42B922ED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데이터세트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E46D0-2A67-BEDB-7C39-02921105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Date(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날짜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연월일</a:t>
            </a:r>
            <a:br>
              <a:rPr lang="ko-KR" altLang="en-US" sz="2000" dirty="0"/>
            </a:br>
            <a:r>
              <a:rPr lang="en-US" altLang="ko-KR" sz="2000" dirty="0">
                <a:highlight>
                  <a:srgbClr val="F8F8F8"/>
                </a:highlight>
                <a:latin typeface="NotoSansKR"/>
              </a:rPr>
              <a:t> 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Rented Bike Count(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임대 자전거 수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매시간 대여된 자전거 수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Hour(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시간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그 날의 시간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 Temperature(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온도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섭씨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Humidity(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습도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%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 Wind speed(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풍속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m/s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Visibility(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가시성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- 10m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Dew point temperature(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이슬점 온도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섭씨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Solar Radiation(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태양 복사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MJ/m2(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제곱미터 당 메가 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Rainfall(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강우량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Snowfall(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강설량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cm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Seasons(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계절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여름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가을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겨울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Holiday(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휴일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공휴일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/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무휴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Functioning Day(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영업여부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비영업시간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영업시간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917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SVM(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E12C8-1666-5D50-88C3-A708F47F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50"/>
          <a:stretch/>
        </p:blipFill>
        <p:spPr>
          <a:xfrm>
            <a:off x="187481" y="2406931"/>
            <a:ext cx="6354063" cy="1285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A178A-E11B-0ADC-1A23-B0681367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4" y="1768594"/>
            <a:ext cx="5204911" cy="47629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23A8C1-1E56-A8EE-9C97-D33E92B44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61" y="4331038"/>
            <a:ext cx="6560605" cy="19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선형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167B8-4D15-ECE5-EABD-840243BE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5"/>
          <a:stretch/>
        </p:blipFill>
        <p:spPr>
          <a:xfrm>
            <a:off x="-3" y="1680045"/>
            <a:ext cx="7344697" cy="1255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0BC6B-1118-7786-0B51-4DB62BA6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8" y="3018445"/>
            <a:ext cx="7344696" cy="15531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CF3290-3D20-DD4F-AEA3-4089C3F72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8" y="4750802"/>
            <a:ext cx="6515665" cy="1928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9B193A-96F6-522F-6C41-65A0BD4AE2BC}"/>
              </a:ext>
            </a:extLst>
          </p:cNvPr>
          <p:cNvSpPr txBox="1"/>
          <p:nvPr/>
        </p:nvSpPr>
        <p:spPr>
          <a:xfrm>
            <a:off x="8195515" y="1934879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8D1CA-6739-8FB7-A76A-81598EB7D990}"/>
              </a:ext>
            </a:extLst>
          </p:cNvPr>
          <p:cNvSpPr txBox="1"/>
          <p:nvPr/>
        </p:nvSpPr>
        <p:spPr>
          <a:xfrm>
            <a:off x="8195515" y="369892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59C55-B886-0B76-BFF6-7E36CCA35933}"/>
              </a:ext>
            </a:extLst>
          </p:cNvPr>
          <p:cNvSpPr txBox="1"/>
          <p:nvPr/>
        </p:nvSpPr>
        <p:spPr>
          <a:xfrm>
            <a:off x="8195515" y="559230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386204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릿지</a:t>
            </a:r>
            <a:r>
              <a:rPr lang="ko-KR" altLang="en-US" sz="4000" dirty="0">
                <a:solidFill>
                  <a:srgbClr val="FFFFFF"/>
                </a:solidFill>
              </a:rPr>
              <a:t>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44AFF3-D3EF-4F13-729A-EC6659C3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020745"/>
            <a:ext cx="5311600" cy="6706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C2136E-6D23-AC10-B91D-CE873137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5" y="2691363"/>
            <a:ext cx="3322608" cy="304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C69DA5-C820-A0F1-8774-A7021D52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5" y="3429000"/>
            <a:ext cx="3436918" cy="4343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DB44E2C-B80D-6054-3B6C-5EC69E2A1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24" y="4080114"/>
            <a:ext cx="5105842" cy="62489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668640B-D68D-2FFD-8938-F11EEE191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17" y="4795081"/>
            <a:ext cx="2560542" cy="2895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64E631-1A01-1BE0-1F15-4D0ECC55D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92" y="1619328"/>
            <a:ext cx="3833192" cy="4419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FF1A2D4-201E-F149-80C4-7F9B2E61C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20" y="5228603"/>
            <a:ext cx="3901778" cy="3886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090B378-CBE3-7D97-ED90-63F8DBA2E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80" y="5681320"/>
            <a:ext cx="4359018" cy="5563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C85DA9D-A8C8-20EB-D3D2-CECBEDEA5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007" y="6356045"/>
            <a:ext cx="2568163" cy="2819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C74CC03-C6BF-2ABC-2944-D849C53457C3}"/>
              </a:ext>
            </a:extLst>
          </p:cNvPr>
          <p:cNvSpPr txBox="1"/>
          <p:nvPr/>
        </p:nvSpPr>
        <p:spPr>
          <a:xfrm>
            <a:off x="8195515" y="1934879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5F414B-D310-385B-82F0-3F2479E0EDCC}"/>
              </a:ext>
            </a:extLst>
          </p:cNvPr>
          <p:cNvSpPr txBox="1"/>
          <p:nvPr/>
        </p:nvSpPr>
        <p:spPr>
          <a:xfrm>
            <a:off x="8195515" y="3710453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F05DE-1A0E-0751-FFB9-FC607A9BF106}"/>
              </a:ext>
            </a:extLst>
          </p:cNvPr>
          <p:cNvSpPr txBox="1"/>
          <p:nvPr/>
        </p:nvSpPr>
        <p:spPr>
          <a:xfrm>
            <a:off x="8195515" y="559230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48326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XGB(</a:t>
            </a:r>
            <a:r>
              <a:rPr lang="ko-KR" altLang="en-US" sz="4000" dirty="0">
                <a:solidFill>
                  <a:srgbClr val="FFFFFF"/>
                </a:solidFill>
              </a:rPr>
              <a:t>회귀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E9776-4E43-503C-1E4D-E29A30C30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18"/>
          <a:stretch/>
        </p:blipFill>
        <p:spPr>
          <a:xfrm>
            <a:off x="2978400" y="1970314"/>
            <a:ext cx="5694226" cy="110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45D7CA-CD74-9703-BCF3-FF002C80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40196"/>
            <a:ext cx="9318172" cy="30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LGB(</a:t>
            </a:r>
            <a:r>
              <a:rPr lang="ko-KR" altLang="en-US" sz="4000" dirty="0">
                <a:solidFill>
                  <a:srgbClr val="FFFFFF"/>
                </a:solidFill>
              </a:rPr>
              <a:t>회귀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F0637-3B30-0E40-CD8C-0B71F06B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38" y="4119717"/>
            <a:ext cx="8303472" cy="254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DD3F38-0E84-F7DC-D112-26BCAE90D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16"/>
          <a:stretch/>
        </p:blipFill>
        <p:spPr>
          <a:xfrm>
            <a:off x="2340536" y="2085180"/>
            <a:ext cx="7510923" cy="18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최적 모델 선정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C4F53EDC-3779-ABFF-DE7D-FF0377BD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35589"/>
              </p:ext>
            </p:extLst>
          </p:nvPr>
        </p:nvGraphicFramePr>
        <p:xfrm>
          <a:off x="509662" y="2130856"/>
          <a:ext cx="5840857" cy="391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650">
                  <a:extLst>
                    <a:ext uri="{9D8B030D-6E8A-4147-A177-3AD203B41FA5}">
                      <a16:colId xmlns:a16="http://schemas.microsoft.com/office/drawing/2014/main" val="3076451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4638380"/>
                    </a:ext>
                  </a:extLst>
                </a:gridCol>
                <a:gridCol w="813807">
                  <a:extLst>
                    <a:ext uri="{9D8B030D-6E8A-4147-A177-3AD203B41FA5}">
                      <a16:colId xmlns:a16="http://schemas.microsoft.com/office/drawing/2014/main" val="684919923"/>
                    </a:ext>
                  </a:extLst>
                </a:gridCol>
              </a:tblGrid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3930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사이킷런</a:t>
                      </a:r>
                      <a:r>
                        <a:rPr lang="en-US" altLang="ko-KR" dirty="0"/>
                        <a:t>)(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0629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tf.keras</a:t>
                      </a:r>
                      <a:r>
                        <a:rPr lang="en-US" altLang="ko-KR" dirty="0"/>
                        <a:t>)(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0.91704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53757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 포레스트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0.91659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25336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0.91608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6124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그레이디언트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부스팅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0.91476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94916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결정 트리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0.91248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98003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0.90631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55499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로지스틱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61058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</a:t>
                      </a:r>
                      <a:r>
                        <a:rPr lang="ko-KR" altLang="en-US" dirty="0" err="1"/>
                        <a:t>최근접이웃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0.88551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5155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AED520F-C68C-AB2E-DE19-60A13C6A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43450"/>
              </p:ext>
            </p:extLst>
          </p:nvPr>
        </p:nvGraphicFramePr>
        <p:xfrm>
          <a:off x="6846571" y="2126644"/>
          <a:ext cx="4835767" cy="198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22">
                  <a:extLst>
                    <a:ext uri="{9D8B030D-6E8A-4147-A177-3AD203B41FA5}">
                      <a16:colId xmlns:a16="http://schemas.microsoft.com/office/drawing/2014/main" val="2610629437"/>
                    </a:ext>
                  </a:extLst>
                </a:gridCol>
                <a:gridCol w="1433257">
                  <a:extLst>
                    <a:ext uri="{9D8B030D-6E8A-4147-A177-3AD203B41FA5}">
                      <a16:colId xmlns:a16="http://schemas.microsoft.com/office/drawing/2014/main" val="2093365324"/>
                    </a:ext>
                  </a:extLst>
                </a:gridCol>
                <a:gridCol w="729488">
                  <a:extLst>
                    <a:ext uri="{9D8B030D-6E8A-4147-A177-3AD203B41FA5}">
                      <a16:colId xmlns:a16="http://schemas.microsoft.com/office/drawing/2014/main" val="1461286857"/>
                    </a:ext>
                  </a:extLst>
                </a:gridCol>
              </a:tblGrid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77100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0.85728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3086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XGB(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0473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선형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 변환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65517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릿지</a:t>
                      </a:r>
                      <a:r>
                        <a:rPr lang="ko-KR" altLang="en-US" dirty="0"/>
                        <a:t>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 변환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865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ED3662-29DD-9516-0464-6579ACF875C2}"/>
              </a:ext>
            </a:extLst>
          </p:cNvPr>
          <p:cNvSpPr txBox="1"/>
          <p:nvPr/>
        </p:nvSpPr>
        <p:spPr>
          <a:xfrm>
            <a:off x="6487886" y="4485705"/>
            <a:ext cx="5540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분류모델 중에는 정확도가 가장 높은 </a:t>
            </a:r>
            <a:r>
              <a:rPr lang="ko-KR" altLang="en-US" sz="2400" dirty="0" err="1"/>
              <a:t>사이킷런</a:t>
            </a:r>
            <a:r>
              <a:rPr lang="ko-KR" altLang="en-US" sz="2400" dirty="0"/>
              <a:t> 신경망 모델을 골랐다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회귀모델 중에는 </a:t>
            </a:r>
            <a:r>
              <a:rPr lang="en-US" altLang="ko-KR" sz="2400" dirty="0"/>
              <a:t>R2</a:t>
            </a:r>
            <a:r>
              <a:rPr lang="ko-KR" altLang="en-US" sz="2400" dirty="0"/>
              <a:t>가 가장 높은 </a:t>
            </a:r>
            <a:r>
              <a:rPr lang="en-US" altLang="ko-KR" sz="2400" dirty="0"/>
              <a:t>LGB </a:t>
            </a:r>
            <a:r>
              <a:rPr lang="ko-KR" altLang="en-US" sz="2400" dirty="0"/>
              <a:t>모델을 골랐다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데이터세트</a:t>
            </a:r>
            <a:r>
              <a:rPr lang="en-US" altLang="ko-KR" sz="2400" dirty="0"/>
              <a:t>(</a:t>
            </a:r>
            <a:r>
              <a:rPr lang="ko-KR" altLang="en-US" sz="2400" dirty="0"/>
              <a:t>기본</a:t>
            </a:r>
            <a:r>
              <a:rPr lang="en-US" altLang="ko-KR" sz="2400" dirty="0"/>
              <a:t>,</a:t>
            </a:r>
            <a:r>
              <a:rPr lang="ko-KR" altLang="en-US" sz="2400" dirty="0"/>
              <a:t> 표준화</a:t>
            </a:r>
            <a:r>
              <a:rPr lang="en-US" altLang="ko-KR" sz="2400" dirty="0"/>
              <a:t>, </a:t>
            </a:r>
            <a:r>
              <a:rPr lang="ko-KR" altLang="en-US" sz="2400" dirty="0"/>
              <a:t>로그변환</a:t>
            </a:r>
            <a:r>
              <a:rPr lang="en-US" altLang="ko-KR" sz="2400" dirty="0"/>
              <a:t>)</a:t>
            </a:r>
            <a:r>
              <a:rPr lang="ko-KR" altLang="en-US" sz="2400" dirty="0"/>
              <a:t>를 사용한 경우에는 그 중 가장 높은 값을 선정했다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318BE-47CF-DEB6-058E-7192135B7792}"/>
              </a:ext>
            </a:extLst>
          </p:cNvPr>
          <p:cNvSpPr txBox="1"/>
          <p:nvPr/>
        </p:nvSpPr>
        <p:spPr>
          <a:xfrm>
            <a:off x="2622914" y="1700613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타깃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3E54B-820F-7C53-CF56-DE9C918D83D2}"/>
              </a:ext>
            </a:extLst>
          </p:cNvPr>
          <p:cNvSpPr txBox="1"/>
          <p:nvPr/>
        </p:nvSpPr>
        <p:spPr>
          <a:xfrm>
            <a:off x="8252207" y="1693341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연속형 타깃 변수</a:t>
            </a:r>
          </a:p>
        </p:txBody>
      </p:sp>
    </p:spTree>
    <p:extLst>
      <p:ext uri="{BB962C8B-B14F-4D97-AF65-F5344CB8AC3E}">
        <p14:creationId xmlns:p14="http://schemas.microsoft.com/office/powerpoint/2010/main" val="17325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B83E97-AAF2-ED93-B1F4-A6222AE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>
                <a:solidFill>
                  <a:srgbClr val="FFFFFF"/>
                </a:solidFill>
              </a:rPr>
              <a:t>데이터 불러오기</a:t>
            </a:r>
            <a:r>
              <a:rPr lang="en-US" altLang="ko-KR" sz="3700">
                <a:solidFill>
                  <a:srgbClr val="FFFFFF"/>
                </a:solidFill>
              </a:rPr>
              <a:t>, ID </a:t>
            </a:r>
            <a:r>
              <a:rPr lang="ko-KR" altLang="en-US" sz="3700">
                <a:solidFill>
                  <a:srgbClr val="FFFFFF"/>
                </a:solidFill>
              </a:rPr>
              <a:t>변수 설정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9CA5EC-C849-71E1-0441-50A44059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14" y="1808087"/>
            <a:ext cx="5131088" cy="1471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7F6920-67A3-E938-55E9-3CE6C9BC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23" y="1808087"/>
            <a:ext cx="4773529" cy="4130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243C0-7967-5415-7109-A0516280312C}"/>
              </a:ext>
            </a:extLst>
          </p:cNvPr>
          <p:cNvSpPr txBox="1"/>
          <p:nvPr/>
        </p:nvSpPr>
        <p:spPr>
          <a:xfrm>
            <a:off x="599768" y="3578713"/>
            <a:ext cx="538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원래 데이터 세트에는 </a:t>
            </a:r>
            <a:r>
              <a:rPr lang="ko-KR" altLang="en-US" sz="2400" dirty="0" err="1"/>
              <a:t>결측값이</a:t>
            </a:r>
            <a:r>
              <a:rPr lang="ko-KR" altLang="en-US" sz="2400" dirty="0"/>
              <a:t> 없다</a:t>
            </a:r>
            <a:r>
              <a:rPr lang="en-US" altLang="ko-KR" sz="2400" dirty="0"/>
              <a:t>. </a:t>
            </a:r>
            <a:r>
              <a:rPr lang="ko-KR" altLang="en-US" sz="2400" dirty="0"/>
              <a:t>현실적인 데이터분석을 하기 위해서 임의로 변수에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데이터세트는 </a:t>
            </a:r>
            <a:r>
              <a:rPr lang="en-US" altLang="ko-KR" sz="2400" dirty="0"/>
              <a:t>1</a:t>
            </a:r>
            <a:r>
              <a:rPr lang="ko-KR" altLang="en-US" sz="2400" dirty="0"/>
              <a:t>시간마다 자전거 </a:t>
            </a:r>
            <a:r>
              <a:rPr lang="ko-KR" altLang="en-US" sz="2400" dirty="0" err="1"/>
              <a:t>대여수를</a:t>
            </a:r>
            <a:r>
              <a:rPr lang="ko-KR" altLang="en-US" sz="2400" dirty="0"/>
              <a:t> 기록하므로 중복되는 레코드가 없다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</a:t>
            </a:r>
            <a:r>
              <a:rPr lang="en-US" altLang="ko-KR" sz="2400" dirty="0"/>
              <a:t>ID</a:t>
            </a:r>
            <a:r>
              <a:rPr lang="ko-KR" altLang="en-US" sz="2400" dirty="0"/>
              <a:t> 변수가 없어도 괜찮다</a:t>
            </a:r>
            <a:r>
              <a:rPr lang="en-US" altLang="ko-KR" sz="2400" dirty="0"/>
              <a:t>. Humidity</a:t>
            </a:r>
            <a:r>
              <a:rPr lang="ko-KR" altLang="en-US" sz="2400" dirty="0"/>
              <a:t>에 </a:t>
            </a:r>
            <a:r>
              <a:rPr lang="en-US" altLang="ko-KR" sz="2400" dirty="0"/>
              <a:t>5</a:t>
            </a:r>
            <a:r>
              <a:rPr lang="ko-KR" altLang="en-US" sz="2400" dirty="0"/>
              <a:t>개</a:t>
            </a:r>
            <a:r>
              <a:rPr lang="en-US" altLang="ko-KR" sz="2400" dirty="0"/>
              <a:t>, Wind speed</a:t>
            </a:r>
            <a:r>
              <a:rPr lang="ko-KR" altLang="en-US" sz="2400" dirty="0"/>
              <a:t>에 </a:t>
            </a:r>
            <a:r>
              <a:rPr lang="en-US" altLang="ko-KR" sz="2400" dirty="0"/>
              <a:t>4</a:t>
            </a:r>
            <a:r>
              <a:rPr lang="ko-KR" altLang="en-US" sz="2400" dirty="0"/>
              <a:t>개</a:t>
            </a:r>
            <a:r>
              <a:rPr lang="en-US" altLang="ko-KR" sz="2400" dirty="0"/>
              <a:t>, Holiday</a:t>
            </a:r>
            <a:r>
              <a:rPr lang="ko-KR" altLang="en-US" sz="2400" dirty="0"/>
              <a:t>에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결측값이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92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타깃변수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77552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자전거 대여수의 중위수를 기준으로 </a:t>
            </a:r>
            <a:r>
              <a:rPr lang="ko-KR" altLang="en-US" sz="2400" dirty="0" err="1"/>
              <a:t>이진값</a:t>
            </a:r>
            <a:r>
              <a:rPr lang="ko-KR" altLang="en-US" sz="2400" dirty="0"/>
              <a:t> 타깃 변수 </a:t>
            </a:r>
            <a:r>
              <a:rPr lang="en-US" altLang="ko-KR" sz="2400" dirty="0"/>
              <a:t>Rented</a:t>
            </a:r>
            <a:r>
              <a:rPr lang="ko-KR" altLang="en-US" sz="2400" dirty="0"/>
              <a:t> </a:t>
            </a:r>
            <a:r>
              <a:rPr lang="en-US" altLang="ko-KR" sz="2400" dirty="0"/>
              <a:t>Bike B </a:t>
            </a:r>
            <a:r>
              <a:rPr lang="ko-KR" altLang="en-US" sz="2400" dirty="0"/>
              <a:t>를 만들었다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CF5F6-928D-2D02-8354-CC67DB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2" y="1885279"/>
            <a:ext cx="109889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기타 변수 데이터 처리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63B6768-543F-CBBB-7316-20898636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7" y="1573699"/>
            <a:ext cx="7050149" cy="3710601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D12C70-AE97-0AF8-04BD-6F2B7935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16" y="1667933"/>
            <a:ext cx="4773529" cy="3710601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95F0A5-03B0-9C84-93EE-84A9A51DD9F9}"/>
              </a:ext>
            </a:extLst>
          </p:cNvPr>
          <p:cNvSpPr txBox="1">
            <a:spLocks/>
          </p:cNvSpPr>
          <p:nvPr/>
        </p:nvSpPr>
        <p:spPr>
          <a:xfrm>
            <a:off x="1371599" y="5051655"/>
            <a:ext cx="10635344" cy="229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구간 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Rented Bike Count(</a:t>
            </a:r>
            <a:r>
              <a:rPr lang="ko-KR" altLang="en-US" sz="2400" dirty="0"/>
              <a:t>타깃변수</a:t>
            </a:r>
            <a:r>
              <a:rPr lang="en-US" altLang="ko-KR" sz="2400" dirty="0"/>
              <a:t>), Temperature, Humidity, wind speed, Visibility, Dew point temperature, Solar Radiation, </a:t>
            </a:r>
            <a:r>
              <a:rPr lang="en-US" altLang="ko-KR" sz="2400" dirty="0" err="1"/>
              <a:t>SnowFall</a:t>
            </a:r>
            <a:endParaRPr lang="en-US" altLang="ko-KR" sz="2400" dirty="0"/>
          </a:p>
          <a:p>
            <a:r>
              <a:rPr lang="ko-KR" altLang="en-US" sz="2400" dirty="0"/>
              <a:t>범주형 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Date, Hour, Seasons, Holiday, Functioning</a:t>
            </a:r>
            <a:r>
              <a:rPr lang="ko-KR" altLang="en-US" sz="2400" dirty="0"/>
              <a:t> </a:t>
            </a:r>
            <a:r>
              <a:rPr lang="en-US" altLang="ko-KR" sz="2400" dirty="0"/>
              <a:t>Day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86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결측값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50% </a:t>
            </a:r>
            <a:r>
              <a:rPr lang="ko-KR" altLang="en-US" sz="4000" dirty="0">
                <a:solidFill>
                  <a:srgbClr val="FFFFFF"/>
                </a:solidFill>
              </a:rPr>
              <a:t>초과변수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2" y="2318197"/>
            <a:ext cx="4280717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/>
              <a:t>제거할만한 변수가 없었다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F4821-3B3F-64D3-E0E7-3F766E5F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2" y="2182761"/>
            <a:ext cx="4280718" cy="19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6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요약 통계 및 도수분포표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991" y="5265471"/>
            <a:ext cx="9281933" cy="2401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Rainfall </a:t>
            </a:r>
            <a:r>
              <a:rPr lang="ko-KR" altLang="en-US" sz="2400" dirty="0"/>
              <a:t>변수와 </a:t>
            </a:r>
            <a:r>
              <a:rPr lang="en-US" altLang="ko-KR" sz="2400" dirty="0"/>
              <a:t>Snowfall </a:t>
            </a:r>
            <a:r>
              <a:rPr lang="ko-KR" altLang="en-US" sz="2400" dirty="0"/>
              <a:t>변수는 </a:t>
            </a:r>
            <a:r>
              <a:rPr lang="ko-KR" altLang="en-US" sz="2400" dirty="0" err="1"/>
              <a:t>왜도와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첨도가</a:t>
            </a:r>
            <a:r>
              <a:rPr lang="ko-KR" altLang="en-US" sz="2400" dirty="0"/>
              <a:t> 너무 높게 나와서 제거하였다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두 변수 모두 분포가 너무 극단적이었다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A37FC-5601-BF65-BF7D-C4A46840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51" y="1590742"/>
            <a:ext cx="3619814" cy="4483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4C0FC-F2D5-3618-7F8E-463D7EF0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60" y="1764402"/>
            <a:ext cx="4557155" cy="2110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4A9E2D-5044-332B-9332-E795423D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760" y="4042295"/>
            <a:ext cx="4740051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이상값</a:t>
            </a:r>
            <a:r>
              <a:rPr lang="ko-KR" altLang="en-US" sz="4000" dirty="0">
                <a:solidFill>
                  <a:srgbClr val="FFFFFF"/>
                </a:solidFill>
              </a:rPr>
              <a:t>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5653227"/>
            <a:ext cx="11732646" cy="96550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그래프를 보고 </a:t>
            </a:r>
            <a:r>
              <a:rPr lang="en-US" altLang="ko-KR" sz="2400" dirty="0"/>
              <a:t>Rented Bike Count, Wind speed, Solar Radiation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이상값이</a:t>
            </a:r>
            <a:r>
              <a:rPr lang="ko-KR" altLang="en-US" sz="2400" dirty="0"/>
              <a:t> 존재하는 레코드를 제거하려 시도 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실제로는 </a:t>
            </a:r>
            <a:r>
              <a:rPr lang="en-US" altLang="ko-KR" sz="2400" dirty="0"/>
              <a:t>Windspeed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이상값이</a:t>
            </a:r>
            <a:r>
              <a:rPr lang="ko-KR" altLang="en-US" sz="2400" dirty="0"/>
              <a:t> 존재하는 </a:t>
            </a:r>
            <a:r>
              <a:rPr lang="en-US" altLang="ko-KR" sz="2400" dirty="0"/>
              <a:t>9</a:t>
            </a:r>
            <a:r>
              <a:rPr lang="ko-KR" altLang="en-US" sz="2400" dirty="0"/>
              <a:t>개의 레코드가 제거되었다</a:t>
            </a:r>
            <a:r>
              <a:rPr lang="en-US" altLang="ko-KR" sz="2400" dirty="0"/>
              <a:t>.(</a:t>
            </a:r>
            <a:r>
              <a:rPr lang="ko-KR" altLang="en-US" sz="2400" dirty="0" err="1"/>
              <a:t>결측값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개 포함</a:t>
            </a:r>
            <a:r>
              <a:rPr lang="en-US" altLang="ko-KR" sz="2400" dirty="0"/>
              <a:t>) </a:t>
            </a:r>
            <a:r>
              <a:rPr lang="ko-KR" altLang="en-US" sz="2400" dirty="0"/>
              <a:t>나머지 </a:t>
            </a:r>
            <a:r>
              <a:rPr lang="en-US" altLang="ko-KR" sz="2400" dirty="0"/>
              <a:t>2</a:t>
            </a:r>
            <a:r>
              <a:rPr lang="ko-KR" altLang="en-US" sz="2400" dirty="0"/>
              <a:t>개 변수에 대해 </a:t>
            </a:r>
            <a:r>
              <a:rPr lang="ko-KR" altLang="en-US" sz="2400" dirty="0" err="1"/>
              <a:t>이상값을</a:t>
            </a:r>
            <a:r>
              <a:rPr lang="ko-KR" altLang="en-US" sz="2400" dirty="0"/>
              <a:t> 가지는 레코드는 없었다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781B5-9995-74EC-1222-7FE5D368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7" y="1622745"/>
            <a:ext cx="3779848" cy="3924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7139D0-80C1-6C1E-C3F9-8F350AB4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72" y="1590741"/>
            <a:ext cx="4854361" cy="4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951</Words>
  <Application>Microsoft Office PowerPoint</Application>
  <PresentationFormat>와이드스크린</PresentationFormat>
  <Paragraphs>138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NotoSansKR</vt:lpstr>
      <vt:lpstr>맑은 고딕</vt:lpstr>
      <vt:lpstr>Arial</vt:lpstr>
      <vt:lpstr>Office 테마</vt:lpstr>
      <vt:lpstr>자전거 대여 분석 프로젝트</vt:lpstr>
      <vt:lpstr>연구주제</vt:lpstr>
      <vt:lpstr>데이터세트 정보</vt:lpstr>
      <vt:lpstr>데이터 불러오기, ID 변수 설정</vt:lpstr>
      <vt:lpstr>타깃변수 설정</vt:lpstr>
      <vt:lpstr>기타 변수 데이터 처리</vt:lpstr>
      <vt:lpstr>결측값 50% 초과변수 제거</vt:lpstr>
      <vt:lpstr>요약 통계 및 도수분포표 검토</vt:lpstr>
      <vt:lpstr>이상값 제거</vt:lpstr>
      <vt:lpstr>상관계수 검토</vt:lpstr>
      <vt:lpstr>T검정</vt:lpstr>
      <vt:lpstr>시각화</vt:lpstr>
      <vt:lpstr>데이터 추가 처리</vt:lpstr>
      <vt:lpstr>데이터 추가 처리</vt:lpstr>
      <vt:lpstr>데이터 대체</vt:lpstr>
      <vt:lpstr>데이터 추가 처리</vt:lpstr>
      <vt:lpstr>데이터 추가 처리</vt:lpstr>
      <vt:lpstr>데이터 추가 처리 </vt:lpstr>
      <vt:lpstr>데이터 추가 처리</vt:lpstr>
      <vt:lpstr>결정트리(분류)</vt:lpstr>
      <vt:lpstr>로지스틱 회귀(분류)실행 및 결과 해석</vt:lpstr>
      <vt:lpstr>로지스틱 회귀(분류)실행 및 결과 해석</vt:lpstr>
      <vt:lpstr>로지스틱 회귀(분류)실행 및 결과 분석</vt:lpstr>
      <vt:lpstr>신경망(사이킷런, 분류)</vt:lpstr>
      <vt:lpstr>K-최근접이웃(분류)</vt:lpstr>
      <vt:lpstr>랜덤 포레스트(분류)</vt:lpstr>
      <vt:lpstr>그레이디언트 부스팅(분류)</vt:lpstr>
      <vt:lpstr>라쏘(로지스틱 회귀모델(분류)에 L1규제화한 분류모델)</vt:lpstr>
      <vt:lpstr>신경망(텐서플로 케라스, 분류)</vt:lpstr>
      <vt:lpstr>SVM(분류)</vt:lpstr>
      <vt:lpstr>선형 회귀(연속 타깃 변수)</vt:lpstr>
      <vt:lpstr>릿지 회귀(연속 타깃 변수)</vt:lpstr>
      <vt:lpstr>XGB(회귀, 연속 타깃 변수)</vt:lpstr>
      <vt:lpstr>LGB(회귀, 연속 타깃 변수)</vt:lpstr>
      <vt:lpstr>최적 모델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shdhkims@naver.com</dc:creator>
  <cp:lastModifiedBy>shdhkims@naver.com</cp:lastModifiedBy>
  <cp:revision>38</cp:revision>
  <dcterms:created xsi:type="dcterms:W3CDTF">2024-06-18T15:09:51Z</dcterms:created>
  <dcterms:modified xsi:type="dcterms:W3CDTF">2024-06-21T09:14:12Z</dcterms:modified>
</cp:coreProperties>
</file>