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embeddedFontLst>
    <p:embeddedFont>
      <p:font typeface="Proxima Nova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roximaNova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hape 1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jpg"/><Relationship Id="rId4" Type="http://schemas.openxmlformats.org/officeDocument/2006/relationships/hyperlink" Target="http://www.javaworld.com/javaworld/jw-12-2008/images/CIOverview.jp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java.dzone.com/node/28241/results" TargetMode="External"/><Relationship Id="rId4" Type="http://schemas.openxmlformats.org/officeDocument/2006/relationships/image" Target="../media/image04.png"/><Relationship Id="rId5" Type="http://schemas.openxmlformats.org/officeDocument/2006/relationships/image" Target="../media/image02.jpg"/><Relationship Id="rId6" Type="http://schemas.openxmlformats.org/officeDocument/2006/relationships/hyperlink" Target="http://www.wakaleo.com/resources/poll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jenkins-ci.org/content/hudsons-future" TargetMode="External"/><Relationship Id="rId4" Type="http://schemas.openxmlformats.org/officeDocument/2006/relationships/hyperlink" Target="http://jenkins-ci.org/content/hudsons-futur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9.jpg"/><Relationship Id="rId4" Type="http://schemas.openxmlformats.org/officeDocument/2006/relationships/image" Target="../media/image01.jpg"/><Relationship Id="rId5" Type="http://schemas.openxmlformats.org/officeDocument/2006/relationships/image" Target="../media/image0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Continuous_integrat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cobertura.sourceforge.net/sample/" TargetMode="External"/><Relationship Id="rId4" Type="http://schemas.openxmlformats.org/officeDocument/2006/relationships/hyperlink" Target="http://cobertura.sourceforge.net/sample/" TargetMode="External"/><Relationship Id="rId5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jenkins-ci.org/content/updated-usage-stats-available" TargetMode="External"/><Relationship Id="rId4" Type="http://schemas.openxmlformats.org/officeDocument/2006/relationships/hyperlink" Target="http://jenkins-ci.org/content/updated-usage-stats-available" TargetMode="External"/><Relationship Id="rId5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artinfowler.com/articles/continuousIntegrat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lideshare.net/carlo.bonamico/continuous-integration-with-huds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n.wikipedia.org/wiki/Comparison_of_Continuous_Integration_Software" TargetMode="External"/><Relationship Id="rId4" Type="http://schemas.openxmlformats.org/officeDocument/2006/relationships/hyperlink" Target="http://en.wikipedia.org/wiki/Comparison_of_Continuous_Integration_Software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7300"/>
              <a:t>Introduction to jenkins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300" y="4348162"/>
            <a:ext cx="25146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Jenkins/Hudson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933825"/>
            <a:ext cx="2409824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What’s Jenkins/Hudson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AutoNum type="arabicPeriod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An open source CI server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AutoNum type="arabicPeriod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More then 23000 installations (Jul 2010)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AutoNum type="arabicPeriod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Plug-in extensibility (</a:t>
            </a:r>
            <a:r>
              <a:rPr b="0" i="0" lang="en-US" sz="2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Over 370 plugins)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AutoNum type="arabicPeriod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MIT license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 Overview</a:t>
            </a:r>
          </a:p>
        </p:txBody>
      </p:sp>
      <p:pic>
        <p:nvPicPr>
          <p:cNvPr descr="CIOverview.jpg" id="138" name="Shape 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611187" y="6345237"/>
            <a:ext cx="6229350" cy="36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http://www.javaworld.com/javaworld/jw-12-2008/images/CIOverview.jpg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CI Tool Usage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http://java.dzone.com/node/28241/results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 b="0" i="0" sz="14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14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557337"/>
            <a:ext cx="3852862" cy="4505325"/>
          </a:xfrm>
          <a:prstGeom prst="rect">
            <a:avLst/>
          </a:prstGeom>
          <a:noFill/>
          <a:ln cap="flat" cmpd="sng" w="12700">
            <a:solidFill>
              <a:srgbClr val="5C2D5C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descr="snap1" id="147" name="Shape 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5487" y="1557337"/>
            <a:ext cx="4186236" cy="4500561"/>
          </a:xfrm>
          <a:prstGeom prst="rect">
            <a:avLst/>
          </a:prstGeom>
          <a:noFill/>
          <a:ln cap="flat" cmpd="sng" w="9525">
            <a:solidFill>
              <a:srgbClr val="5C2D5C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148" name="Shape 148"/>
          <p:cNvSpPr txBox="1"/>
          <p:nvPr/>
        </p:nvSpPr>
        <p:spPr>
          <a:xfrm>
            <a:off x="4572000" y="6237287"/>
            <a:ext cx="3816349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</a:t>
            </a:r>
            <a:r>
              <a:rPr b="0" i="0" lang="en-U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http://www.wakaleo.com/resources/polls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6372225" y="5049837"/>
            <a:ext cx="2484437" cy="93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Total vote: 643</a:t>
            </a:r>
            <a:b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First Vote: 2010/02/12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1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Last Vote: 2011/03/08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 v.s.Hudson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Jenkins: Original Hudson team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Hudson: Oracle and Sonatype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4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http://jenkins-ci.org/content/hudsons-future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 Features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Trigger a build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Get source code from repository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Automatically build and test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Generate report &amp; notify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Distributed build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 Requirement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Web Server (Tomcat, WebLogic, …)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tool (Maven, Ant)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SCM (Git, Svn, Cvs, …)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 Plugins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triggers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Source code management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tools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wrappers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notifiers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reports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Artifact uploaders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UI plugins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Authentication and user management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Trigger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Manually click build button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periodically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whenever a SNAPSHOT dependency is built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after other projects are built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Poll SCM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IRC, Jabber, 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Get Source Code (1/2)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CVS (build-in)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SVN (build-in)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GIT (requires Git)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ClearCase (requires ClearCase)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Mercurial, PVCS, VSS, …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Agenda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CI concepts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Jenkins CI server overview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Installing and running jenkins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Administering jenkins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Jobs and builds in jenkins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Jenkins plugins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Securing jenkins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Distributed builds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CD pipelines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Best practices in CI/CD process with jenkins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Get Source Code (2/2)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Get current snapshot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Get baseline (tag)</a:t>
            </a: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3357562"/>
            <a:ext cx="6665911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Code Change History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75" y="1393776"/>
            <a:ext cx="7263924" cy="53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Tools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Maven (build-in), Ant, Gradle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.Net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MSBuild</a:t>
            </a: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, PowerShell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Shell script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Python, Ruby, Groovy</a:t>
            </a:r>
            <a:b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Wrapper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name (version no) setter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Virtual machine (VMWare, Virtual Box, Docker)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Set environment variable</a:t>
            </a:r>
          </a:p>
          <a:p>
            <a: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Notifier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Jabber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IRC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Google calendar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Build Report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Static Code Analysis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Checkstyle, PMD, Findbugs, Compiler Warning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Test Report &amp; Code Coverage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JUnit, TestNG, Cobertura, Clover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Open Tasks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Static Code Analysis</a:t>
            </a:r>
          </a:p>
        </p:txBody>
      </p:sp>
      <p:pic>
        <p:nvPicPr>
          <p:cNvPr descr="snap1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1736725"/>
            <a:ext cx="7993062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p1" id="234" name="Shape 2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336" y="4400550"/>
            <a:ext cx="4967286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p1" id="235" name="Shape 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825" y="4473575"/>
            <a:ext cx="8174036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CheckStyle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700211"/>
            <a:ext cx="7775575" cy="482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FindBugs</a:t>
            </a:r>
          </a:p>
        </p:txBody>
      </p:sp>
      <p:pic>
        <p:nvPicPr>
          <p:cNvPr id="250" name="Shape 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628775"/>
            <a:ext cx="8353425" cy="475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Open Tag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592262"/>
            <a:ext cx="7921624" cy="46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lang="en-US" sz="4400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CI concepts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lang="en-US" sz="2400"/>
              <a:t>C</a:t>
            </a: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ontinuous integration (CI) implements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processes</a:t>
            </a: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 of applying quality control - small pieces of effort, applied frequently.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Continuous integration aims to improve the quality of software, and to reduce the time taken to deliver it, by replacing the traditional practice of applying quality control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 completing all development.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Ref: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http://en.wikipedia.org/wiki/Continuous_integration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Duplicate Code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2" y="1628775"/>
            <a:ext cx="7307262" cy="496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Test Report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4221162"/>
            <a:ext cx="7924799" cy="2087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Shape 275"/>
          <p:cNvGrpSpPr/>
          <p:nvPr/>
        </p:nvGrpSpPr>
        <p:grpSpPr>
          <a:xfrm>
            <a:off x="647699" y="2011361"/>
            <a:ext cx="7740649" cy="2065336"/>
            <a:chOff x="0" y="0"/>
            <a:chExt cx="2147483647" cy="2147483647"/>
          </a:xfrm>
        </p:grpSpPr>
        <p:pic>
          <p:nvPicPr>
            <p:cNvPr id="276" name="Shape 2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5468492"/>
              <a:ext cx="669500012" cy="2132015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9705871" y="0"/>
              <a:ext cx="1487777775" cy="21205527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8" name="Shape 27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Test Code Coverage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http://cobertura.sourceforge.net/sample/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337" y="1952625"/>
            <a:ext cx="8580436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Artifact uploaders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Tomcat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JBoss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Glassfish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WebSphere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lang="en-US" sz="3200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UI Enhancement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Sectioned view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iPhone/Android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Security Management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Security Realm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LDAP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Jenkins's own user database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Delegate to servlet container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Authorization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Anyone can do anything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Logged-in users can do anything		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Matrix-based security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Project-based Matrix Authorization Strategy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Legacy mode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Security Management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Matrix-based security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Project-based Matrix Authorization	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812" y="2708275"/>
            <a:ext cx="8104187" cy="122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Shape 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0937" y="4976812"/>
            <a:ext cx="43338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Security Management Plugins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Active directory, OpenID, MySQL, …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Role based privilege control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3141661"/>
            <a:ext cx="7694611" cy="32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Plugin Usage Statistics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3200" u="non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http://jenkins-ci.org/content/updated-usage-stats-available</a:t>
            </a: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37" y="1628775"/>
            <a:ext cx="8172449" cy="422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Features Not Mentioned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Matrix project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Distributed build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 emerged in the Extreme Programming (XP) community, and XP advocates Martin Fowler and Kent Beck first wrote about continuous integration circa 1999.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80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3933825"/>
            <a:ext cx="2409824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Calibri"/>
                <a:ea typeface="Calibri"/>
                <a:cs typeface="Calibri"/>
                <a:sym typeface="Calibri"/>
              </a:rPr>
              <a:t>Questions &amp; Answers</a:t>
            </a:r>
          </a:p>
        </p:txBody>
      </p:sp>
      <p:pic>
        <p:nvPicPr>
          <p:cNvPr descr="icon_04"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75" y="2492375"/>
            <a:ext cx="2730500" cy="269081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 is a software development practice where members of a team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integrate their work frequently</a:t>
            </a: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, usually each person integrates at least daily - leading to multiple integrations per day.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Each integration is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verified</a:t>
            </a: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 by an automated build (including test) to detect integration errors as quickly as possible.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				-- Martin Fowler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6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	Ref: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http://martinfowler.com/articles/continuousIntegration.html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Why Continuous Integration?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Integration is hard, effort increase exponentially with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Number of components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Number of bugs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Time since last integration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http://www.slideshare.net/carlo.bonamico/continuous-integration-with-hudson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 Benefit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Project Management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Detect system development problems earlier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Reduce risks of cost, schedule, and budget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28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Code Quality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Measurable and visible code quality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automatic regression unit test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2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Best Practice of CI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Single Source Repository.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Automate the Build and Test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Everyone Commits Every Day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Keep the Build Fast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Everyone can see what's happening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Char char="•"/>
            </a:pPr>
            <a:r>
              <a:rPr b="0" i="0" lang="en-US" sz="32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Automate Deployment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Continuous Integration Tools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2040"/>
              </a:buClr>
              <a:buSzPct val="25000"/>
              <a:buFont typeface="Arial"/>
              <a:buNone/>
            </a:pPr>
            <a:r>
              <a:rPr b="0" i="0" lang="en-US" sz="1600" u="none">
                <a:solidFill>
                  <a:srgbClr val="402040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http://en.wikipedia.org/wiki/Comparison_of_Continuous_Integration_Software</a:t>
            </a: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402040"/>
              </a:buClr>
              <a:buSzPct val="100000"/>
              <a:buFont typeface="Arial"/>
              <a:buNone/>
            </a:pPr>
            <a:r>
              <a:t/>
            </a:r>
            <a:endParaRPr b="0" i="0"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675" y="1520825"/>
            <a:ext cx="8643937" cy="439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