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0" r:id="rId9"/>
    <p:sldId id="260" r:id="rId10"/>
    <p:sldId id="272" r:id="rId11"/>
    <p:sldId id="271" r:id="rId12"/>
    <p:sldId id="264" r:id="rId13"/>
    <p:sldId id="265" r:id="rId14"/>
    <p:sldId id="268" r:id="rId15"/>
    <p:sldId id="266" r:id="rId16"/>
    <p:sldId id="269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65" autoAdjust="0"/>
    <p:restoredTop sz="94665" autoAdjust="0"/>
  </p:normalViewPr>
  <p:slideViewPr>
    <p:cSldViewPr snapToGrid="0" snapToObjects="1">
      <p:cViewPr>
        <p:scale>
          <a:sx n="70" d="100"/>
          <a:sy n="70" d="100"/>
        </p:scale>
        <p:origin x="-1088" y="-5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12.03.18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12.03.18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12.03.18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12.03.18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12.03.18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12.03.18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4F5C5A-34D7-7441-99C8-CA9A1D257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Prices: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Adv</a:t>
            </a:r>
            <a:r>
              <a:rPr lang="en-US" dirty="0"/>
              <a:t> Regression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887C8DA-64CB-E744-835D-5EBE3D83CB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Ames Housing Data Set and Our First </a:t>
            </a:r>
            <a:r>
              <a:rPr lang="en-US" dirty="0" err="1"/>
              <a:t>Kaggle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34EEDBB-9168-8E4B-96D8-7BEC0951B006}"/>
              </a:ext>
            </a:extLst>
          </p:cNvPr>
          <p:cNvSpPr txBox="1"/>
          <p:nvPr/>
        </p:nvSpPr>
        <p:spPr>
          <a:xfrm>
            <a:off x="847493" y="3289610"/>
            <a:ext cx="574287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Presentation by </a:t>
            </a:r>
            <a:r>
              <a:rPr lang="en-US" sz="2000" b="1" dirty="0">
                <a:solidFill>
                  <a:schemeClr val="bg1"/>
                </a:solidFill>
              </a:rPr>
              <a:t>Skewed Kurtosis</a:t>
            </a:r>
          </a:p>
          <a:p>
            <a:r>
              <a:rPr lang="en-US" dirty="0">
                <a:solidFill>
                  <a:schemeClr val="bg1"/>
                </a:solidFill>
              </a:rPr>
              <a:t>	Ken Colangelo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Sheetal</a:t>
            </a:r>
            <a:r>
              <a:rPr lang="en-US" dirty="0">
                <a:solidFill>
                  <a:schemeClr val="bg1"/>
                </a:solidFill>
              </a:rPr>
              <a:t> D</a:t>
            </a:r>
          </a:p>
          <a:p>
            <a:r>
              <a:rPr lang="en-US" dirty="0">
                <a:solidFill>
                  <a:schemeClr val="bg1"/>
                </a:solidFill>
              </a:rPr>
              <a:t>	Marissa Joy</a:t>
            </a:r>
          </a:p>
          <a:p>
            <a:r>
              <a:rPr lang="en-US" dirty="0">
                <a:solidFill>
                  <a:schemeClr val="bg1"/>
                </a:solidFill>
              </a:rPr>
              <a:t>	Merle </a:t>
            </a:r>
            <a:r>
              <a:rPr lang="en-US" dirty="0" err="1">
                <a:solidFill>
                  <a:schemeClr val="bg1"/>
                </a:solidFill>
              </a:rPr>
              <a:t>Strahlendorf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597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1FA3D2-346E-46BE-9C1C-A7E91CC8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050B77-A3AE-4E04-9E74-4FD36DB49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81090"/>
            <a:ext cx="5192591" cy="367830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Filled in certain categorical variables where NA actually means “None”</a:t>
            </a:r>
          </a:p>
          <a:p>
            <a:r>
              <a:rPr lang="en-US" dirty="0"/>
              <a:t>Filled in the rest of the categorical missing values with either median or mode </a:t>
            </a:r>
          </a:p>
          <a:p>
            <a:r>
              <a:rPr lang="en-US" dirty="0"/>
              <a:t>Used </a:t>
            </a:r>
            <a:r>
              <a:rPr lang="en-US" dirty="0" err="1"/>
              <a:t>LotArea</a:t>
            </a:r>
            <a:r>
              <a:rPr lang="en-US" dirty="0"/>
              <a:t> and Neighborhood to impute missing </a:t>
            </a:r>
            <a:r>
              <a:rPr lang="en-US" dirty="0" err="1"/>
              <a:t>LotFrontage</a:t>
            </a:r>
            <a:r>
              <a:rPr lang="en-US" dirty="0"/>
              <a:t> values</a:t>
            </a:r>
          </a:p>
          <a:p>
            <a:r>
              <a:rPr lang="en-US" dirty="0"/>
              <a:t>Created new column </a:t>
            </a:r>
            <a:r>
              <a:rPr lang="en-US" dirty="0" err="1"/>
              <a:t>LotAreaCut</a:t>
            </a:r>
            <a:r>
              <a:rPr lang="en-US" dirty="0"/>
              <a:t> to categorize </a:t>
            </a:r>
            <a:r>
              <a:rPr lang="en-US" dirty="0" err="1"/>
              <a:t>LotArea</a:t>
            </a:r>
            <a:r>
              <a:rPr lang="en-US" dirty="0"/>
              <a:t> and then filled in </a:t>
            </a:r>
            <a:r>
              <a:rPr lang="en-US" dirty="0" err="1"/>
              <a:t>LotFrontage</a:t>
            </a:r>
            <a:r>
              <a:rPr lang="en-US" dirty="0"/>
              <a:t> with median</a:t>
            </a:r>
          </a:p>
          <a:p>
            <a:r>
              <a:rPr lang="en-US" dirty="0"/>
              <a:t>Filled in rest of missing values with KNN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="" xmlns:a16="http://schemas.microsoft.com/office/drawing/2014/main" id="{8CADD9EB-CA3D-4E5A-8DEF-D1BB2A3009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45" t="52668" r="24926" b="19825"/>
          <a:stretch/>
        </p:blipFill>
        <p:spPr>
          <a:xfrm>
            <a:off x="6418218" y="2311124"/>
            <a:ext cx="5712821" cy="341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3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9ADDB9E1-AB12-462E-8E0D-83CA31C6EB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14040EB-4842-44D5-9380-BDF41FB7BA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C076E08-C160-41E7-8D09-E2436B5917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02BCE7C-4E97-4627-9FD1-DD7B633E55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25A65B62-07C4-4876-A101-9C85F48A02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="" xmlns:a16="http://schemas.microsoft.com/office/drawing/2014/main" id="{622829E5-3E91-442A-8CC7-D65A6685CF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0" t="66033" r="11286" b="10475"/>
          <a:stretch/>
        </p:blipFill>
        <p:spPr>
          <a:xfrm>
            <a:off x="5037031" y="3703321"/>
            <a:ext cx="5816237" cy="20934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A400A4-66B1-445F-96FE-C402EFC4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6664D1-CC05-4B42-A2D8-6AC9EFFC3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900"/>
            <a:ext cx="7183597" cy="3252678"/>
          </a:xfrm>
        </p:spPr>
        <p:txBody>
          <a:bodyPr>
            <a:normAutofit/>
          </a:bodyPr>
          <a:lstStyle/>
          <a:p>
            <a:r>
              <a:rPr lang="en-US" dirty="0"/>
              <a:t>Encoded ordinal categorical variables</a:t>
            </a:r>
          </a:p>
          <a:p>
            <a:r>
              <a:rPr lang="en-US" dirty="0"/>
              <a:t>Created new variables with different combinations and polynomial features</a:t>
            </a:r>
          </a:p>
          <a:p>
            <a:r>
              <a:rPr lang="en-US" dirty="0"/>
              <a:t>Used </a:t>
            </a:r>
            <a:r>
              <a:rPr lang="en-US" dirty="0" err="1"/>
              <a:t>get_dummies</a:t>
            </a:r>
            <a:r>
              <a:rPr lang="en-US" dirty="0"/>
              <a:t> for the non-ordinal categorical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996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Models: Multiple Linear Regression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82641352"/>
              </p:ext>
            </p:extLst>
          </p:nvPr>
        </p:nvGraphicFramePr>
        <p:xfrm>
          <a:off x="581025" y="2227264"/>
          <a:ext cx="11029781" cy="3821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56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7568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756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7568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7568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7568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Own</a:t>
                      </a:r>
                      <a:r>
                        <a:rPr lang="de-DE" dirty="0"/>
                        <a:t> CV </a:t>
                      </a:r>
                      <a:r>
                        <a:rPr lang="de-DE" dirty="0" err="1"/>
                        <a:t>function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loop</a:t>
                      </a:r>
                      <a:r>
                        <a:rPr lang="de-DE" dirty="0"/>
                        <a:t> </a:t>
                      </a:r>
                    </a:p>
                    <a:p>
                      <a:pPr algn="ctr"/>
                      <a:r>
                        <a:rPr lang="de-DE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Grid</a:t>
                      </a:r>
                      <a:r>
                        <a:rPr lang="de-DE" dirty="0"/>
                        <a:t> Search</a:t>
                      </a:r>
                    </a:p>
                    <a:p>
                      <a:pPr algn="ctr"/>
                      <a:r>
                        <a:rPr lang="de-DE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Kaggle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Multiple</a:t>
                      </a:r>
                      <a:r>
                        <a:rPr lang="de-DE" baseline="0" dirty="0"/>
                        <a:t> </a:t>
                      </a:r>
                    </a:p>
                    <a:p>
                      <a:pPr algn="ctr"/>
                      <a:r>
                        <a:rPr lang="de-DE" baseline="0" dirty="0"/>
                        <a:t>Linear </a:t>
                      </a:r>
                    </a:p>
                    <a:p>
                      <a:pPr algn="ctr"/>
                      <a:r>
                        <a:rPr lang="de-DE" baseline="0" dirty="0"/>
                        <a:t>Regression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/>
                        <a:t>Easy to </a:t>
                      </a:r>
                      <a:r>
                        <a:rPr lang="de-DE" dirty="0" err="1"/>
                        <a:t>apply</a:t>
                      </a:r>
                      <a:endParaRPr lang="de-DE" dirty="0"/>
                    </a:p>
                    <a:p>
                      <a:pPr marL="0" indent="0">
                        <a:buFont typeface="Arial"/>
                        <a:buNone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/>
                        <a:t>Simplifies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problem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0.1280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pPr algn="ctr"/>
                      <a:r>
                        <a:rPr lang="de-DE" dirty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pPr algn="ctr"/>
                      <a:r>
                        <a:rPr lang="de-DE" dirty="0"/>
                        <a:t>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31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Models: Multiple Linear Regression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00042757"/>
              </p:ext>
            </p:extLst>
          </p:nvPr>
        </p:nvGraphicFramePr>
        <p:xfrm>
          <a:off x="581025" y="2227264"/>
          <a:ext cx="11029781" cy="4009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56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7568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756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7568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7568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7568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Own</a:t>
                      </a:r>
                      <a:r>
                        <a:rPr lang="de-DE" dirty="0"/>
                        <a:t> CV </a:t>
                      </a:r>
                      <a:r>
                        <a:rPr lang="de-DE" dirty="0" err="1"/>
                        <a:t>function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loop</a:t>
                      </a:r>
                      <a:r>
                        <a:rPr lang="de-DE" dirty="0"/>
                        <a:t> </a:t>
                      </a:r>
                    </a:p>
                    <a:p>
                      <a:pPr algn="ctr"/>
                      <a:r>
                        <a:rPr lang="de-DE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Grid</a:t>
                      </a:r>
                      <a:r>
                        <a:rPr lang="de-DE" dirty="0"/>
                        <a:t> Search</a:t>
                      </a:r>
                    </a:p>
                    <a:p>
                      <a:pPr algn="ctr"/>
                      <a:r>
                        <a:rPr lang="de-DE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Kaggle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Multiple</a:t>
                      </a:r>
                      <a:r>
                        <a:rPr lang="de-D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de-D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Linear </a:t>
                      </a:r>
                    </a:p>
                    <a:p>
                      <a:pPr algn="ctr"/>
                      <a:r>
                        <a:rPr lang="de-D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Regression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Easy to </a:t>
                      </a: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apply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Simplifies</a:t>
                      </a:r>
                      <a:r>
                        <a:rPr lang="de-DE" baseline="0" dirty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baseline="0" dirty="0" err="1">
                          <a:solidFill>
                            <a:srgbClr val="7F7F7F"/>
                          </a:solidFill>
                        </a:rPr>
                        <a:t>problem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Lasso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de-DE" dirty="0" err="1"/>
                        <a:t>Performs</a:t>
                      </a:r>
                      <a:r>
                        <a:rPr lang="de-DE" dirty="0"/>
                        <a:t> variable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selection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/>
                        <a:t>Automatic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method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0.1171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0.1154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0.1153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0.1251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882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Lasso Regression Residual Plot</a:t>
            </a:r>
          </a:p>
        </p:txBody>
      </p:sp>
      <p:pic>
        <p:nvPicPr>
          <p:cNvPr id="5" name="Inhaltsplatzhalter 4" descr="Bildschirmfoto 2018-03-11 um 22.16.44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336" r="-50336"/>
          <a:stretch>
            <a:fillRect/>
          </a:stretch>
        </p:blipFill>
        <p:spPr>
          <a:xfrm>
            <a:off x="581025" y="2227263"/>
            <a:ext cx="11029950" cy="3633787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5812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Models: Multiple Linear Regression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71183693"/>
              </p:ext>
            </p:extLst>
          </p:nvPr>
        </p:nvGraphicFramePr>
        <p:xfrm>
          <a:off x="581025" y="2227264"/>
          <a:ext cx="11029781" cy="4471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56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7568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756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7568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7568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7568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Own</a:t>
                      </a:r>
                      <a:r>
                        <a:rPr lang="de-DE" dirty="0"/>
                        <a:t> CV </a:t>
                      </a:r>
                      <a:r>
                        <a:rPr lang="de-DE" dirty="0" err="1"/>
                        <a:t>function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loop</a:t>
                      </a:r>
                      <a:r>
                        <a:rPr lang="de-DE" dirty="0"/>
                        <a:t> </a:t>
                      </a:r>
                    </a:p>
                    <a:p>
                      <a:pPr algn="ctr"/>
                      <a:r>
                        <a:rPr lang="de-DE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Grid</a:t>
                      </a:r>
                      <a:r>
                        <a:rPr lang="de-DE" dirty="0"/>
                        <a:t> Search</a:t>
                      </a:r>
                    </a:p>
                    <a:p>
                      <a:pPr algn="ctr"/>
                      <a:r>
                        <a:rPr lang="de-DE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Kaggle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Multiple</a:t>
                      </a:r>
                      <a:r>
                        <a:rPr lang="de-D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de-D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Linear </a:t>
                      </a:r>
                    </a:p>
                    <a:p>
                      <a:pPr algn="ctr"/>
                      <a:r>
                        <a:rPr lang="de-D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Regression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Easy to </a:t>
                      </a: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apply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Simplifies</a:t>
                      </a:r>
                      <a:r>
                        <a:rPr lang="de-DE" baseline="0" dirty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baseline="0" dirty="0" err="1">
                          <a:solidFill>
                            <a:srgbClr val="7F7F7F"/>
                          </a:solidFill>
                        </a:rPr>
                        <a:t>problem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Lasso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Performs</a:t>
                      </a:r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 variable</a:t>
                      </a:r>
                      <a:r>
                        <a:rPr lang="de-DE" baseline="0" dirty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baseline="0" dirty="0" err="1">
                          <a:solidFill>
                            <a:srgbClr val="7F7F7F"/>
                          </a:solidFill>
                        </a:rPr>
                        <a:t>selection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Automatic</a:t>
                      </a:r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method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0.1171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0.1154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0.1153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0.1251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ElasticNet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/>
                        <a:t>Solves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limitation</a:t>
                      </a:r>
                      <a:r>
                        <a:rPr lang="de-DE" baseline="0" dirty="0"/>
                        <a:t> of </a:t>
                      </a:r>
                      <a:r>
                        <a:rPr lang="de-DE" baseline="0" dirty="0" err="1"/>
                        <a:t>lasso</a:t>
                      </a:r>
                      <a:r>
                        <a:rPr lang="de-DE" baseline="0" dirty="0"/>
                        <a:t> &amp; </a:t>
                      </a:r>
                      <a:r>
                        <a:rPr lang="de-DE" baseline="0" dirty="0" err="1"/>
                        <a:t>ridge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/>
                        <a:t>Suffers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double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shrinkage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0.1175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0.1144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0.1138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0.1235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13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ElasticNet Residual Plot</a:t>
            </a:r>
          </a:p>
        </p:txBody>
      </p:sp>
      <p:pic>
        <p:nvPicPr>
          <p:cNvPr id="5" name="Inhaltsplatzhalter 4" descr="Bildschirmfoto 2018-03-11 um 22.17.26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846" r="-48846"/>
          <a:stretch>
            <a:fillRect/>
          </a:stretch>
        </p:blipFill>
        <p:spPr>
          <a:xfrm>
            <a:off x="581025" y="2227263"/>
            <a:ext cx="11029950" cy="3633787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268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Models: Multiple Linear Regression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18943027"/>
              </p:ext>
            </p:extLst>
          </p:nvPr>
        </p:nvGraphicFramePr>
        <p:xfrm>
          <a:off x="581025" y="2227264"/>
          <a:ext cx="11029781" cy="4471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56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7568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756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7568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7568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7568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Own</a:t>
                      </a:r>
                      <a:r>
                        <a:rPr lang="de-DE" dirty="0"/>
                        <a:t> CV </a:t>
                      </a:r>
                      <a:r>
                        <a:rPr lang="de-DE" dirty="0" err="1"/>
                        <a:t>function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loop</a:t>
                      </a:r>
                      <a:r>
                        <a:rPr lang="de-DE" dirty="0"/>
                        <a:t> </a:t>
                      </a:r>
                    </a:p>
                    <a:p>
                      <a:pPr algn="ctr"/>
                      <a:r>
                        <a:rPr lang="de-DE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Grid</a:t>
                      </a:r>
                      <a:r>
                        <a:rPr lang="de-DE" dirty="0"/>
                        <a:t> Search</a:t>
                      </a:r>
                    </a:p>
                    <a:p>
                      <a:pPr algn="ctr"/>
                      <a:r>
                        <a:rPr lang="de-DE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Kaggle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Multiple</a:t>
                      </a:r>
                      <a:r>
                        <a:rPr lang="de-D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de-D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Linear </a:t>
                      </a:r>
                    </a:p>
                    <a:p>
                      <a:pPr algn="ctr"/>
                      <a:r>
                        <a:rPr lang="de-D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Regression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Easy to </a:t>
                      </a: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apply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Simplifies</a:t>
                      </a:r>
                      <a:r>
                        <a:rPr lang="de-DE" baseline="0" dirty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baseline="0" dirty="0" err="1">
                          <a:solidFill>
                            <a:srgbClr val="7F7F7F"/>
                          </a:solidFill>
                        </a:rPr>
                        <a:t>problem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Lasso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Performs</a:t>
                      </a:r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 variable</a:t>
                      </a:r>
                      <a:r>
                        <a:rPr lang="de-DE" baseline="0" dirty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baseline="0" dirty="0" err="1">
                          <a:solidFill>
                            <a:srgbClr val="7F7F7F"/>
                          </a:solidFill>
                        </a:rPr>
                        <a:t>selection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Automatic</a:t>
                      </a:r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method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0.1171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0.1154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0.1153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0.1251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ElasticNet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Solves</a:t>
                      </a:r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limitation</a:t>
                      </a:r>
                      <a:r>
                        <a:rPr lang="de-DE" baseline="0" dirty="0">
                          <a:solidFill>
                            <a:srgbClr val="7F7F7F"/>
                          </a:solidFill>
                        </a:rPr>
                        <a:t> of </a:t>
                      </a:r>
                      <a:r>
                        <a:rPr lang="de-DE" baseline="0" dirty="0" err="1">
                          <a:solidFill>
                            <a:srgbClr val="7F7F7F"/>
                          </a:solidFill>
                        </a:rPr>
                        <a:t>lasso</a:t>
                      </a:r>
                      <a:r>
                        <a:rPr lang="de-DE" baseline="0" dirty="0">
                          <a:solidFill>
                            <a:srgbClr val="7F7F7F"/>
                          </a:solidFill>
                        </a:rPr>
                        <a:t> &amp; </a:t>
                      </a:r>
                      <a:r>
                        <a:rPr lang="de-DE" baseline="0" dirty="0" err="1">
                          <a:solidFill>
                            <a:srgbClr val="7F7F7F"/>
                          </a:solidFill>
                        </a:rPr>
                        <a:t>ridge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Suffers</a:t>
                      </a:r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7F7F7F"/>
                          </a:solidFill>
                        </a:rPr>
                        <a:t>from</a:t>
                      </a:r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 double</a:t>
                      </a:r>
                      <a:r>
                        <a:rPr lang="de-DE" baseline="0" dirty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baseline="0" dirty="0" err="1">
                          <a:solidFill>
                            <a:srgbClr val="7F7F7F"/>
                          </a:solidFill>
                        </a:rPr>
                        <a:t>shrinkage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0.1144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0.1138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F7F7F"/>
                          </a:solidFill>
                        </a:rPr>
                        <a:t>0.1235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Gradient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Boost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/>
                        <a:t>High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accuracy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/>
                        <a:t>overfitting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–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0.1170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0.1167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0.1270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62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83E7D8-8819-B544-B47B-FB5F13FA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Data</a:t>
            </a:r>
            <a:br>
              <a:rPr lang="en-US" dirty="0"/>
            </a:br>
            <a:r>
              <a:rPr lang="en-US" dirty="0"/>
              <a:t>	The Pre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A12BFF-4C43-AA43-A56D-510C87E48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5178339" cy="3633047"/>
          </a:xfrm>
        </p:spPr>
        <p:txBody>
          <a:bodyPr>
            <a:normAutofit/>
          </a:bodyPr>
          <a:lstStyle/>
          <a:p>
            <a:r>
              <a:rPr lang="en-US" dirty="0"/>
              <a:t>Set up a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  <a:p>
            <a:r>
              <a:rPr lang="en-US" dirty="0"/>
              <a:t>Kept a Slack Channel</a:t>
            </a:r>
          </a:p>
          <a:p>
            <a:r>
              <a:rPr lang="en-US" dirty="0"/>
              <a:t>Read Journal of Statistics Education</a:t>
            </a:r>
          </a:p>
          <a:p>
            <a:pPr lvl="1"/>
            <a:r>
              <a:rPr lang="en-US" sz="1800" dirty="0"/>
              <a:t>Dean De Cock’s article on the origin of the Ames data</a:t>
            </a:r>
          </a:p>
          <a:p>
            <a:r>
              <a:rPr lang="en-US" dirty="0"/>
              <a:t>NJ Multiple Listing Example for Pertinent Variables</a:t>
            </a:r>
          </a:p>
          <a:p>
            <a:r>
              <a:rPr lang="en-US" dirty="0"/>
              <a:t>Started a Google Sheet to work cooperatively</a:t>
            </a:r>
          </a:p>
          <a:p>
            <a:r>
              <a:rPr lang="en-US" dirty="0"/>
              <a:t>Communication and Ideas are Key!!!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06618E66-5C20-7244-92E9-2990D66061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1" y="1923803"/>
            <a:ext cx="5399313" cy="5676405"/>
          </a:xfrm>
        </p:spPr>
      </p:pic>
    </p:spTree>
    <p:extLst>
      <p:ext uri="{BB962C8B-B14F-4D97-AF65-F5344CB8AC3E}">
        <p14:creationId xmlns:p14="http://schemas.microsoft.com/office/powerpoint/2010/main" val="21031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F1FE36-2493-C747-9CF3-7413C66F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Data</a:t>
            </a:r>
            <a:br>
              <a:rPr lang="en-US" dirty="0"/>
            </a:br>
            <a:r>
              <a:rPr lang="en-US" dirty="0"/>
              <a:t>	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847CC3-DCD7-344E-8B92-D08DE53D6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903533"/>
            <a:ext cx="5012085" cy="649484"/>
          </a:xfrm>
        </p:spPr>
        <p:txBody>
          <a:bodyPr/>
          <a:lstStyle/>
          <a:p>
            <a:r>
              <a:rPr lang="en-US" dirty="0"/>
              <a:t>Understanding what kind of variables we have (i.e. Nominal, Ordinal, Continuous, Discrete)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1656BC82-0D18-424D-8444-96B3E60D9A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419" y="2738559"/>
            <a:ext cx="5422900" cy="3130261"/>
          </a:xfrm>
        </p:spPr>
      </p:pic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2D72A025-59E2-CC4D-A262-8064A0A01945}"/>
              </a:ext>
            </a:extLst>
          </p:cNvPr>
          <p:cNvSpPr txBox="1">
            <a:spLocks/>
          </p:cNvSpPr>
          <p:nvPr/>
        </p:nvSpPr>
        <p:spPr>
          <a:xfrm>
            <a:off x="6188419" y="1756028"/>
            <a:ext cx="5422390" cy="944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Graphically representing the raw situation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6E09185-833B-944F-A25C-7C9ABAD6C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60" y="2718246"/>
            <a:ext cx="5554187" cy="317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3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F1FE36-2493-C747-9CF3-7413C66F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Data</a:t>
            </a:r>
            <a:br>
              <a:rPr lang="en-US" dirty="0"/>
            </a:br>
            <a:r>
              <a:rPr lang="en-US" dirty="0"/>
              <a:t>	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847CC3-DCD7-344E-8B92-D08DE53D6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903533"/>
            <a:ext cx="5012085" cy="649484"/>
          </a:xfrm>
        </p:spPr>
        <p:txBody>
          <a:bodyPr/>
          <a:lstStyle/>
          <a:p>
            <a:r>
              <a:rPr lang="en-US" dirty="0"/>
              <a:t>Seeing if what relationships exist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1656BC82-0D18-424D-8444-96B3E60D9A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9913" y="2738559"/>
            <a:ext cx="5399911" cy="3130261"/>
          </a:xfrm>
        </p:spPr>
      </p:pic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2D72A025-59E2-CC4D-A262-8064A0A01945}"/>
              </a:ext>
            </a:extLst>
          </p:cNvPr>
          <p:cNvSpPr txBox="1">
            <a:spLocks/>
          </p:cNvSpPr>
          <p:nvPr/>
        </p:nvSpPr>
        <p:spPr>
          <a:xfrm>
            <a:off x="6188419" y="1756028"/>
            <a:ext cx="5651280" cy="944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Making sure these relationships intuitively make sense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6E09185-833B-944F-A25C-7C9ABAD6C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52" y="2718246"/>
            <a:ext cx="5441402" cy="317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8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F1FE36-2493-C747-9CF3-7413C66F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Data</a:t>
            </a:r>
            <a:br>
              <a:rPr lang="en-US" dirty="0"/>
            </a:br>
            <a:r>
              <a:rPr lang="en-US" dirty="0"/>
              <a:t>	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847CC3-DCD7-344E-8B92-D08DE53D6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903533"/>
            <a:ext cx="5012085" cy="649484"/>
          </a:xfrm>
        </p:spPr>
        <p:txBody>
          <a:bodyPr/>
          <a:lstStyle/>
          <a:p>
            <a:r>
              <a:rPr lang="en-US" dirty="0"/>
              <a:t>Looking for high correlations (i.e.  </a:t>
            </a:r>
            <a:r>
              <a:rPr lang="en-US" dirty="0" err="1"/>
              <a:t>TotalBsmntSF</a:t>
            </a:r>
            <a:r>
              <a:rPr lang="en-US" dirty="0"/>
              <a:t> and 1stFlrSF, or </a:t>
            </a:r>
            <a:r>
              <a:rPr lang="en-US" dirty="0" err="1"/>
              <a:t>GrLivArea</a:t>
            </a:r>
            <a:r>
              <a:rPr lang="en-US" dirty="0"/>
              <a:t> and </a:t>
            </a:r>
            <a:r>
              <a:rPr lang="en-US" dirty="0" err="1"/>
              <a:t>TotRmsAbvGrnd</a:t>
            </a:r>
            <a:r>
              <a:rPr lang="en-US" dirty="0"/>
              <a:t>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1656BC82-0D18-424D-8444-96B3E60D9A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44138" y="1934519"/>
            <a:ext cx="2076807" cy="4368308"/>
          </a:xfrm>
        </p:spPr>
      </p:pic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2D72A025-59E2-CC4D-A262-8064A0A01945}"/>
              </a:ext>
            </a:extLst>
          </p:cNvPr>
          <p:cNvSpPr txBox="1">
            <a:spLocks/>
          </p:cNvSpPr>
          <p:nvPr/>
        </p:nvSpPr>
        <p:spPr>
          <a:xfrm>
            <a:off x="6069664" y="1934519"/>
            <a:ext cx="3574474" cy="4410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Focusing in on variables most correlated with </a:t>
            </a:r>
            <a:r>
              <a:rPr lang="en-US" dirty="0" err="1"/>
              <a:t>SalePrice</a:t>
            </a:r>
            <a:endParaRPr lang="en-US" dirty="0"/>
          </a:p>
          <a:p>
            <a:endParaRPr lang="en-US" dirty="0"/>
          </a:p>
          <a:p>
            <a:r>
              <a:rPr lang="en-US" dirty="0"/>
              <a:t>Do these correlations make sense?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helps guide us as to which variables we should focus 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we saw previously, </a:t>
            </a:r>
            <a:r>
              <a:rPr lang="en-US" b="1" i="1" dirty="0" err="1">
                <a:solidFill>
                  <a:srgbClr val="FF0000"/>
                </a:solidFill>
              </a:rPr>
              <a:t>OverallQual</a:t>
            </a:r>
            <a:r>
              <a:rPr lang="en-US" dirty="0"/>
              <a:t> stands out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6E09185-833B-944F-A25C-7C9ABAD6C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553017"/>
            <a:ext cx="4869582" cy="412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5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AA63AB-FC32-684B-9A18-87863902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our Dependent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B234ADAB-42E6-6E47-B0C5-32BB774758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2" y="2988568"/>
            <a:ext cx="5422900" cy="3410450"/>
          </a:xfrm>
        </p:spPr>
      </p:pic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C7BFA443-27F8-3F4F-85E2-9332477535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2942" y="1980947"/>
            <a:ext cx="4626113" cy="3498937"/>
          </a:xfrm>
        </p:spPr>
      </p:pic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4FACDD19-44BF-3A49-B8D9-580BF27173F1}"/>
              </a:ext>
            </a:extLst>
          </p:cNvPr>
          <p:cNvSpPr txBox="1">
            <a:spLocks/>
          </p:cNvSpPr>
          <p:nvPr/>
        </p:nvSpPr>
        <p:spPr>
          <a:xfrm>
            <a:off x="786600" y="1980947"/>
            <a:ext cx="5012085" cy="74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Skewed Variables Must be Transformed!</a:t>
            </a:r>
          </a:p>
          <a:p>
            <a:r>
              <a:rPr lang="en-US" dirty="0"/>
              <a:t>Right Skew = 1.883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762A245-75FA-4744-A300-412AC6A4B215}"/>
              </a:ext>
            </a:extLst>
          </p:cNvPr>
          <p:cNvSpPr txBox="1">
            <a:spLocks/>
          </p:cNvSpPr>
          <p:nvPr/>
        </p:nvSpPr>
        <p:spPr>
          <a:xfrm>
            <a:off x="6612070" y="5654354"/>
            <a:ext cx="5012085" cy="74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 Transformation to Normalize Plot</a:t>
            </a:r>
          </a:p>
          <a:p>
            <a:r>
              <a:rPr lang="en-US" dirty="0"/>
              <a:t>Skew = 0.121	MUCH BETTER! </a:t>
            </a:r>
          </a:p>
        </p:txBody>
      </p:sp>
    </p:spTree>
    <p:extLst>
      <p:ext uri="{BB962C8B-B14F-4D97-AF65-F5344CB8AC3E}">
        <p14:creationId xmlns:p14="http://schemas.microsoft.com/office/powerpoint/2010/main" val="199368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F1FE36-2493-C747-9CF3-7413C66F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Data</a:t>
            </a:r>
            <a:br>
              <a:rPr lang="en-US" dirty="0"/>
            </a:br>
            <a:r>
              <a:rPr lang="en-US" dirty="0"/>
              <a:t>	Exploratory Data Analysis:  Outliers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2D72A025-59E2-CC4D-A262-8064A0A01945}"/>
              </a:ext>
            </a:extLst>
          </p:cNvPr>
          <p:cNvSpPr txBox="1">
            <a:spLocks/>
          </p:cNvSpPr>
          <p:nvPr/>
        </p:nvSpPr>
        <p:spPr>
          <a:xfrm>
            <a:off x="6137092" y="1872370"/>
            <a:ext cx="4916385" cy="4329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Our Data Decisions: </a:t>
            </a:r>
          </a:p>
          <a:p>
            <a:pPr lvl="1"/>
            <a:r>
              <a:rPr lang="en-US" sz="1800" dirty="0"/>
              <a:t>We plotted Ground Living Area versus the Log-transformed </a:t>
            </a:r>
            <a:r>
              <a:rPr lang="en-US" sz="1800" dirty="0" err="1"/>
              <a:t>SalePrice</a:t>
            </a:r>
            <a:endParaRPr lang="en-US" sz="1800" dirty="0"/>
          </a:p>
          <a:p>
            <a:pPr lvl="1"/>
            <a:r>
              <a:rPr lang="en-US" sz="1800" dirty="0"/>
              <a:t>There’s a strong linear relationship here, except for a few crazy outliers!</a:t>
            </a:r>
          </a:p>
          <a:p>
            <a:pPr lvl="1"/>
            <a:r>
              <a:rPr lang="en-US" sz="1800" dirty="0"/>
              <a:t>We standardized our points</a:t>
            </a:r>
          </a:p>
          <a:p>
            <a:pPr lvl="1"/>
            <a:r>
              <a:rPr lang="en-US" sz="1800" dirty="0"/>
              <a:t>Decided the cutoff would be greater than 5 standard deviations</a:t>
            </a:r>
          </a:p>
          <a:p>
            <a:pPr lvl="1"/>
            <a:r>
              <a:rPr lang="en-US" sz="1800" dirty="0"/>
              <a:t>Then dropped the five outliers to continue with our modeling</a:t>
            </a:r>
          </a:p>
          <a:p>
            <a:pPr lvl="1"/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6E09185-833B-944F-A25C-7C9ABAD6C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07" y="1979248"/>
            <a:ext cx="4785820" cy="32069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148748A-4028-F04B-9205-9957DA768280}"/>
              </a:ext>
            </a:extLst>
          </p:cNvPr>
          <p:cNvSpPr txBox="1"/>
          <p:nvPr/>
        </p:nvSpPr>
        <p:spPr>
          <a:xfrm>
            <a:off x="427942" y="2096362"/>
            <a:ext cx="461665" cy="271150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Log Transformed </a:t>
            </a:r>
            <a:r>
              <a:rPr lang="en-US" dirty="0" err="1"/>
              <a:t>SalePrice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1E9944-78C4-B249-A329-F1BABE2152D6}"/>
              </a:ext>
            </a:extLst>
          </p:cNvPr>
          <p:cNvSpPr txBox="1"/>
          <p:nvPr/>
        </p:nvSpPr>
        <p:spPr>
          <a:xfrm>
            <a:off x="2267843" y="5186240"/>
            <a:ext cx="2078182" cy="37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Square Feet</a:t>
            </a:r>
          </a:p>
        </p:txBody>
      </p:sp>
      <p:pic>
        <p:nvPicPr>
          <p:cNvPr id="10" name="Content Placeholder 7" descr="A screenshot of a computer&#10;&#10;Description generated with very high confidence">
            <a:extLst>
              <a:ext uri="{FF2B5EF4-FFF2-40B4-BE49-F238E27FC236}">
                <a16:creationId xmlns="" xmlns:a16="http://schemas.microsoft.com/office/drawing/2014/main" id="{B2704224-746F-471A-9CAF-CDE5534332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41" t="41051" r="25794" b="31256"/>
          <a:stretch/>
        </p:blipFill>
        <p:spPr>
          <a:xfrm>
            <a:off x="840613" y="2094569"/>
            <a:ext cx="5296479" cy="355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1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9AD3C8-A97A-4218-969F-27B2CD00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0CA6819-F0CB-4B69-AC0F-DAFB40711B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Outliers: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FA457AF-14BB-4001-AF9B-E33649251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After Removal of Outliers:</a:t>
            </a:r>
          </a:p>
        </p:txBody>
      </p:sp>
      <p:pic>
        <p:nvPicPr>
          <p:cNvPr id="11" name="Content Placeholder 10" descr="A screenshot of a computer&#10;&#10;Description generated with very high confidence">
            <a:extLst>
              <a:ext uri="{FF2B5EF4-FFF2-40B4-BE49-F238E27FC236}">
                <a16:creationId xmlns="" xmlns:a16="http://schemas.microsoft.com/office/drawing/2014/main" id="{FDA313BA-B4ED-4E70-90D4-00594EB27D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47895" t="58507" r="26393" b="12244"/>
          <a:stretch/>
        </p:blipFill>
        <p:spPr>
          <a:xfrm>
            <a:off x="365759" y="2926052"/>
            <a:ext cx="4789715" cy="3108988"/>
          </a:xfrm>
        </p:spPr>
      </p:pic>
      <p:pic>
        <p:nvPicPr>
          <p:cNvPr id="17" name="Content Placeholder 16" descr="A screenshot of a computer&#10;&#10;Description generated with very high confidence">
            <a:extLst>
              <a:ext uri="{FF2B5EF4-FFF2-40B4-BE49-F238E27FC236}">
                <a16:creationId xmlns="" xmlns:a16="http://schemas.microsoft.com/office/drawing/2014/main" id="{A3E8D379-E549-4B3D-913B-F89D649AAA6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48054" t="54898" r="25911" b="16324"/>
          <a:stretch/>
        </p:blipFill>
        <p:spPr>
          <a:xfrm>
            <a:off x="6444344" y="2926052"/>
            <a:ext cx="4894216" cy="3043197"/>
          </a:xfrm>
        </p:spPr>
      </p:pic>
    </p:spTree>
    <p:extLst>
      <p:ext uri="{BB962C8B-B14F-4D97-AF65-F5344CB8AC3E}">
        <p14:creationId xmlns:p14="http://schemas.microsoft.com/office/powerpoint/2010/main" val="944829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F1FE36-2493-C747-9CF3-7413C66F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Data</a:t>
            </a:r>
            <a:br>
              <a:rPr lang="en-US" dirty="0"/>
            </a:br>
            <a:r>
              <a:rPr lang="en-US" dirty="0"/>
              <a:t>	Exploratory Data Analysis: Missing Data???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2D72A025-59E2-CC4D-A262-8064A0A01945}"/>
              </a:ext>
            </a:extLst>
          </p:cNvPr>
          <p:cNvSpPr txBox="1">
            <a:spLocks/>
          </p:cNvSpPr>
          <p:nvPr/>
        </p:nvSpPr>
        <p:spPr>
          <a:xfrm>
            <a:off x="5060263" y="1872370"/>
            <a:ext cx="5651280" cy="4813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Our Data Decisions: </a:t>
            </a:r>
          </a:p>
          <a:p>
            <a:pPr lvl="1"/>
            <a:r>
              <a:rPr lang="en-US" dirty="0"/>
              <a:t>Categorical Values that have Na as a selection should be changed to None</a:t>
            </a:r>
          </a:p>
          <a:p>
            <a:pPr lvl="1"/>
            <a:r>
              <a:rPr lang="en-US" dirty="0"/>
              <a:t>Ordinal Values need to be be mapped to numerical values We used 9 separate ordinal dictionaries!</a:t>
            </a:r>
          </a:p>
          <a:p>
            <a:pPr marL="324000" lvl="1" indent="0">
              <a:buNone/>
            </a:pPr>
            <a:endParaRPr lang="en-US" dirty="0"/>
          </a:p>
          <a:p>
            <a:pPr lvl="1"/>
            <a:r>
              <a:rPr lang="en-US" dirty="0"/>
              <a:t>Variables near zero, such as Street, Id, Utilities, </a:t>
            </a:r>
            <a:r>
              <a:rPr lang="en-US" dirty="0" err="1"/>
              <a:t>LowQualFinSF</a:t>
            </a:r>
            <a:r>
              <a:rPr lang="en-US" dirty="0"/>
              <a:t> are dropped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get_dummies</a:t>
            </a:r>
            <a:r>
              <a:rPr lang="en-US" dirty="0"/>
              <a:t> for categorical variables</a:t>
            </a:r>
          </a:p>
          <a:p>
            <a:pPr lvl="1"/>
            <a:r>
              <a:rPr lang="en-US" dirty="0"/>
              <a:t>Dropping the houses (observations) with missing variables, quick and dirty</a:t>
            </a:r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6E09185-833B-944F-A25C-7C9ABAD6C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2019293"/>
            <a:ext cx="4014558" cy="427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638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610</Words>
  <Application>Microsoft Macintosh PowerPoint</Application>
  <PresentationFormat>Benutzerdefiniert</PresentationFormat>
  <Paragraphs>211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Dividend</vt:lpstr>
      <vt:lpstr>House Prices:   Adv Regression Techniques</vt:lpstr>
      <vt:lpstr>Understanding our Data  The Pre Plan</vt:lpstr>
      <vt:lpstr>Understanding our Data  Exploratory Data Analysis</vt:lpstr>
      <vt:lpstr>Understanding our Data  Exploratory Data Analysis</vt:lpstr>
      <vt:lpstr>Understanding our Data  Exploratory Data Analysis</vt:lpstr>
      <vt:lpstr>Transforming our Dependent</vt:lpstr>
      <vt:lpstr>Understanding our Data  Exploratory Data Analysis:  Outliers</vt:lpstr>
      <vt:lpstr>Outliers continued</vt:lpstr>
      <vt:lpstr>Understanding our Data  Exploratory Data Analysis: Missing Data???</vt:lpstr>
      <vt:lpstr>Handling Missing Data</vt:lpstr>
      <vt:lpstr>Feature Engineering</vt:lpstr>
      <vt:lpstr>Models: Multiple Linear Regression</vt:lpstr>
      <vt:lpstr>Models: Multiple Linear Regression</vt:lpstr>
      <vt:lpstr>Lasso Regression Residual Plot</vt:lpstr>
      <vt:lpstr>Models: Multiple Linear Regression</vt:lpstr>
      <vt:lpstr>ElasticNet Residual Plot</vt:lpstr>
      <vt:lpstr>Models: Multiple Linear Regression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Prices:   Adv Regression Techniques</dc:title>
  <dc:creator>Kenneth Colangelo</dc:creator>
  <cp:lastModifiedBy>Merle Strahlendorf</cp:lastModifiedBy>
  <cp:revision>23</cp:revision>
  <cp:lastPrinted>2018-03-12T13:35:58Z</cp:lastPrinted>
  <dcterms:created xsi:type="dcterms:W3CDTF">2018-03-03T19:36:33Z</dcterms:created>
  <dcterms:modified xsi:type="dcterms:W3CDTF">2018-03-12T13:36:43Z</dcterms:modified>
</cp:coreProperties>
</file>