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2" Type="http://schemas.openxmlformats.org/officeDocument/2006/relationships/viewProps" Target="viewProps.xml" /><Relationship Id="rId31" Type="http://schemas.openxmlformats.org/officeDocument/2006/relationships/presProps" Target="presProps.xml" /><Relationship Id="rId1" Type="http://schemas.openxmlformats.org/officeDocument/2006/relationships/slideMaster" Target="slideMasters/slideMaster1.xml" /><Relationship Id="rId34" Type="http://schemas.openxmlformats.org/officeDocument/2006/relationships/tableStyles" Target="tableStyles.xml" /><Relationship Id="rId3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olorbrewer2.org/#type=sequential&amp;scheme=BuGn&amp;n=3" TargetMode="External" /><Relationship Id="rId3" Type="http://schemas.openxmlformats.org/officeDocument/2006/relationships/image" Target="../media/image2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test viz</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Elizabeth Josephine</a:t>
            </a:r>
          </a:p>
        </p:txBody>
      </p:sp>
      <p:sp>
        <p:nvSpPr>
          <p:cNvPr id="4" name="Date Placeholder 3"/>
          <p:cNvSpPr>
            <a:spLocks noGrp="1"/>
          </p:cNvSpPr>
          <p:nvPr>
            <p:ph idx="10" sz="half" type="dt"/>
          </p:nvPr>
        </p:nvSpPr>
        <p:spPr/>
        <p:txBody>
          <a:bodyPr/>
          <a:lstStyle/>
          <a:p>
            <a:pPr lvl="0" indent="0" marL="0">
              <a:buNone/>
            </a:pPr>
            <a:r>
              <a:rPr/>
              <a:t>2023-07-26</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geom_smooth()</a:t>
            </a:r>
          </a:p>
        </p:txBody>
      </p:sp>
      <p:sp>
        <p:nvSpPr>
          <p:cNvPr id="4" name="Text Placeholder 3"/>
          <p:cNvSpPr>
            <a:spLocks noGrp="1"/>
          </p:cNvSpPr>
          <p:nvPr>
            <p:ph idx="2" sz="half" type="body"/>
          </p:nvPr>
        </p:nvSpPr>
        <p:spPr/>
        <p:txBody>
          <a:bodyPr/>
          <a:lstStyle/>
          <a:p>
            <a:pPr lvl="0" indent="0" marL="0">
              <a:buNone/>
            </a:pPr>
            <a:r>
              <a:rPr/>
              <a:t>As the name suggests, this graph “smoothens” the patterns in your data to aid the eye in seeing patterns. It used the generalised additive model if the observations are more than 1000 and changes to the loess smoothing method if they are less than 1000.</a:t>
            </a:r>
          </a:p>
          <a:p>
            <a:pPr lvl="0" indent="0">
              <a:buNone/>
            </a:pPr>
            <a:r>
              <a:rPr>
                <a:solidFill>
                  <a:srgbClr val="06287E"/>
                </a:solidFill>
                <a:latin typeface="Courier"/>
              </a:rPr>
              <a:t>ggplot</a:t>
            </a:r>
            <a:r>
              <a:rPr>
                <a:latin typeface="Courier"/>
              </a:rPr>
              <a:t>(ideal_data, </a:t>
            </a:r>
            <a:r>
              <a:rPr>
                <a:solidFill>
                  <a:srgbClr val="06287E"/>
                </a:solidFill>
                <a:latin typeface="Courier"/>
              </a:rPr>
              <a:t>aes</a:t>
            </a:r>
            <a:r>
              <a:rPr>
                <a:latin typeface="Courier"/>
              </a:rPr>
              <a:t>(</a:t>
            </a:r>
            <a:r>
              <a:rPr>
                <a:solidFill>
                  <a:srgbClr val="7D9029"/>
                </a:solidFill>
                <a:latin typeface="Courier"/>
              </a:rPr>
              <a:t>x =</a:t>
            </a:r>
            <a:r>
              <a:rPr>
                <a:latin typeface="Courier"/>
              </a:rPr>
              <a:t> VisitDate1, </a:t>
            </a:r>
            <a:r>
              <a:rPr>
                <a:solidFill>
                  <a:srgbClr val="7D9029"/>
                </a:solidFill>
                <a:latin typeface="Courier"/>
              </a:rPr>
              <a:t>y=</a:t>
            </a:r>
            <a:r>
              <a:rPr>
                <a:latin typeface="Courier"/>
              </a:rPr>
              <a:t>ADWG1))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4070A0"/>
                </a:solidFill>
                <a:latin typeface="Courier"/>
              </a:rPr>
              <a:t>+</a:t>
            </a:r>
            <a:r>
              <a:rPr>
                <a:solidFill>
                  <a:srgbClr val="06287E"/>
                </a:solidFill>
                <a:latin typeface="Courier"/>
              </a:rPr>
              <a:t>theme_bw</a:t>
            </a:r>
            <a:r>
              <a:rPr>
                <a:latin typeface="Courier"/>
              </a:rPr>
              <a:t>()</a:t>
            </a:r>
            <a:r>
              <a:rPr>
                <a:solidFill>
                  <a:srgbClr val="4070A0"/>
                </a:solidFill>
                <a:latin typeface="Courier"/>
              </a:rPr>
              <a:t>+</a:t>
            </a:r>
            <a:br/>
            <a:r>
              <a:rPr>
                <a:latin typeface="Courier"/>
              </a:rPr>
              <a:t>  </a:t>
            </a:r>
            <a:r>
              <a:rPr>
                <a:solidFill>
                  <a:srgbClr val="06287E"/>
                </a:solidFill>
                <a:latin typeface="Courier"/>
              </a:rPr>
              <a:t>scale_x_date</a:t>
            </a:r>
            <a:r>
              <a:rPr>
                <a:latin typeface="Courier"/>
              </a:rPr>
              <a:t>(</a:t>
            </a:r>
            <a:r>
              <a:rPr>
                <a:solidFill>
                  <a:srgbClr val="7D9029"/>
                </a:solidFill>
                <a:latin typeface="Courier"/>
              </a:rPr>
              <a:t>date_breaks =</a:t>
            </a:r>
            <a:r>
              <a:rPr>
                <a:latin typeface="Courier"/>
              </a:rPr>
              <a:t> </a:t>
            </a:r>
            <a:r>
              <a:rPr>
                <a:solidFill>
                  <a:srgbClr val="4070A0"/>
                </a:solidFill>
                <a:latin typeface="Courier"/>
              </a:rPr>
              <a:t>"4 months"</a:t>
            </a:r>
            <a:r>
              <a:rPr>
                <a:latin typeface="Courier"/>
              </a:rPr>
              <a:t>, </a:t>
            </a:r>
            <a:r>
              <a:rPr>
                <a:solidFill>
                  <a:srgbClr val="7D9029"/>
                </a:solidFill>
                <a:latin typeface="Courier"/>
              </a:rPr>
              <a:t>date_labels =</a:t>
            </a:r>
            <a:r>
              <a:rPr>
                <a:latin typeface="Courier"/>
              </a:rPr>
              <a:t> </a:t>
            </a:r>
            <a:r>
              <a:rPr>
                <a:solidFill>
                  <a:srgbClr val="4070A0"/>
                </a:solidFill>
                <a:latin typeface="Courier"/>
              </a:rPr>
              <a:t>"%b-%Y"</a:t>
            </a:r>
            <a:r>
              <a:rPr>
                <a:latin typeface="Courier"/>
              </a:rPr>
              <a:t>) </a:t>
            </a:r>
            <a:r>
              <a:rPr i="1">
                <a:solidFill>
                  <a:srgbClr val="60A0B0"/>
                </a:solidFill>
                <a:latin typeface="Courier"/>
              </a:rPr>
              <a:t># customise the x axis</a:t>
            </a:r>
          </a:p>
          <a:p>
            <a:pPr lvl="0" indent="0">
              <a:buNone/>
            </a:pPr>
            <a:r>
              <a:rPr>
                <a:latin typeface="Courier"/>
              </a:rPr>
              <a:t>## `geom_smooth()` using method = 'loess' and formula = 'y ~ x'</a:t>
            </a:r>
          </a:p>
        </p:txBody>
      </p:sp>
      <p:pic>
        <p:nvPicPr>
          <p:cNvPr descr="test-vIZ-R-R-R_files/figure-pptx/unnamed-chunk-9-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 customise the x and y axis labels We can now visualise the trend in the average weight gain of the calves. Similarly, we have customised the x axis to give us better date breaks and in an easy to read format. The grey ribbon represents the 95% confidence interval of the trend. You can change the smoothing of the graph by changing the span which is added in the geom_smooth().</a:t>
            </a:r>
          </a:p>
          <a:p>
            <a:pPr lvl="0" indent="0" marL="0">
              <a:buNone/>
            </a:pPr>
            <a:r>
              <a:rPr/>
              <a:t>In the above graph, try geom_smooth(span=0.2) and see how the visualisation of the graph changes.</a:t>
            </a:r>
          </a:p>
          <a:p>
            <a:pPr lvl="0" indent="0" marL="0">
              <a:buNone/>
            </a:pPr>
            <a:r>
              <a:rPr/>
              <a:t>Suppose we wanted to compare the average weight gain of the calves based on sex, we can do this by first getting the average weight per visit date and visualising this.</a:t>
            </a:r>
          </a:p>
          <a:p>
            <a:pPr lvl="0" indent="0">
              <a:buNone/>
            </a:pPr>
            <a:r>
              <a:rPr>
                <a:latin typeface="Courier"/>
              </a:rPr>
              <a:t>ideal_data1 </a:t>
            </a:r>
            <a:r>
              <a:rPr>
                <a:solidFill>
                  <a:srgbClr val="007020"/>
                </a:solidFill>
                <a:latin typeface="Courier"/>
              </a:rPr>
              <a:t>&lt;-</a:t>
            </a:r>
            <a:r>
              <a:rPr>
                <a:latin typeface="Courier"/>
              </a:rPr>
              <a:t> ideal </a:t>
            </a:r>
            <a:r>
              <a:rPr>
                <a:solidFill>
                  <a:srgbClr val="4070A0"/>
                </a:solidFill>
                <a:latin typeface="Courier"/>
              </a:rPr>
              <a:t>%&gt;%</a:t>
            </a:r>
            <a:r>
              <a:rPr>
                <a:latin typeface="Courier"/>
              </a:rPr>
              <a:t> </a:t>
            </a:r>
            <a:br/>
            <a:r>
              <a:rPr>
                <a:latin typeface="Courier"/>
              </a:rPr>
              <a:t>  </a:t>
            </a:r>
            <a:r>
              <a:rPr>
                <a:solidFill>
                  <a:srgbClr val="06287E"/>
                </a:solidFill>
                <a:latin typeface="Courier"/>
              </a:rPr>
              <a:t>select</a:t>
            </a:r>
            <a:r>
              <a:rPr>
                <a:latin typeface="Courier"/>
              </a:rPr>
              <a:t>(VisitDate1, ADWG, CalfSex)</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CalfSex=</a:t>
            </a:r>
            <a:r>
              <a:rPr>
                <a:solidFill>
                  <a:srgbClr val="06287E"/>
                </a:solidFill>
                <a:latin typeface="Courier"/>
              </a:rPr>
              <a:t>recode</a:t>
            </a:r>
            <a:r>
              <a:rPr>
                <a:latin typeface="Courier"/>
              </a:rPr>
              <a:t>(CalfSex, </a:t>
            </a:r>
            <a:r>
              <a:rPr>
                <a:solidFill>
                  <a:srgbClr val="4070A0"/>
                </a:solidFill>
                <a:latin typeface="Courier"/>
              </a:rPr>
              <a:t>"1"</a:t>
            </a:r>
            <a:r>
              <a:rPr>
                <a:solidFill>
                  <a:srgbClr val="007020"/>
                </a:solidFill>
                <a:latin typeface="Courier"/>
              </a:rPr>
              <a:t>=</a:t>
            </a:r>
            <a:r>
              <a:rPr>
                <a:solidFill>
                  <a:srgbClr val="4070A0"/>
                </a:solidFill>
                <a:latin typeface="Courier"/>
              </a:rPr>
              <a:t>"Male"</a:t>
            </a:r>
            <a:r>
              <a:rPr>
                <a:latin typeface="Courier"/>
              </a:rPr>
              <a:t>, </a:t>
            </a:r>
            <a:r>
              <a:rPr>
                <a:solidFill>
                  <a:srgbClr val="4070A0"/>
                </a:solidFill>
                <a:latin typeface="Courier"/>
              </a:rPr>
              <a:t>"2"</a:t>
            </a:r>
            <a:r>
              <a:rPr>
                <a:solidFill>
                  <a:srgbClr val="007020"/>
                </a:solidFill>
                <a:latin typeface="Courier"/>
              </a:rPr>
              <a:t>=</a:t>
            </a:r>
            <a:r>
              <a:rPr>
                <a:solidFill>
                  <a:srgbClr val="4070A0"/>
                </a:solidFill>
                <a:latin typeface="Courier"/>
              </a:rPr>
              <a:t>"Female"</a:t>
            </a:r>
            <a:r>
              <a:rPr>
                <a:latin typeface="Courier"/>
              </a:rPr>
              <a:t>))</a:t>
            </a:r>
            <a:r>
              <a:rPr>
                <a:solidFill>
                  <a:srgbClr val="4070A0"/>
                </a:solidFill>
                <a:latin typeface="Courier"/>
              </a:rPr>
              <a:t>%&gt;%</a:t>
            </a:r>
            <a:br/>
            <a:r>
              <a:rPr>
                <a:latin typeface="Courier"/>
              </a:rPr>
              <a:t>  </a:t>
            </a:r>
            <a:r>
              <a:rPr>
                <a:solidFill>
                  <a:srgbClr val="06287E"/>
                </a:solidFill>
                <a:latin typeface="Courier"/>
              </a:rPr>
              <a:t>group_by</a:t>
            </a:r>
            <a:r>
              <a:rPr>
                <a:latin typeface="Courier"/>
              </a:rPr>
              <a:t>(VisitDate1, CalfSex)</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ADWG1=</a:t>
            </a:r>
            <a:r>
              <a:rPr>
                <a:solidFill>
                  <a:srgbClr val="06287E"/>
                </a:solidFill>
                <a:latin typeface="Courier"/>
              </a:rPr>
              <a:t>mean</a:t>
            </a:r>
            <a:r>
              <a:rPr>
                <a:latin typeface="Courier"/>
              </a:rPr>
              <a:t>(ADWG))</a:t>
            </a:r>
            <a:r>
              <a:rPr>
                <a:solidFill>
                  <a:srgbClr val="4070A0"/>
                </a:solidFill>
                <a:latin typeface="Courier"/>
              </a:rPr>
              <a:t>%&gt;%</a:t>
            </a:r>
            <a:br/>
            <a:r>
              <a:rPr>
                <a:latin typeface="Courier"/>
              </a:rPr>
              <a:t>  </a:t>
            </a:r>
            <a:r>
              <a:rPr>
                <a:solidFill>
                  <a:srgbClr val="06287E"/>
                </a:solidFill>
                <a:latin typeface="Courier"/>
              </a:rPr>
              <a:t>ungroup</a:t>
            </a:r>
            <a:r>
              <a:rPr>
                <a:latin typeface="Courier"/>
              </a:rPr>
              <a:t>()</a:t>
            </a:r>
            <a:r>
              <a:rPr>
                <a:solidFill>
                  <a:srgbClr val="4070A0"/>
                </a:solidFill>
                <a:latin typeface="Courier"/>
              </a:rPr>
              <a:t>%&gt;%</a:t>
            </a:r>
            <a:br/>
            <a:r>
              <a:rPr>
                <a:latin typeface="Courier"/>
              </a:rPr>
              <a:t>  </a:t>
            </a:r>
            <a:r>
              <a:rPr>
                <a:solidFill>
                  <a:srgbClr val="06287E"/>
                </a:solidFill>
                <a:latin typeface="Courier"/>
              </a:rPr>
              <a:t>select</a:t>
            </a:r>
            <a:r>
              <a:rPr>
                <a:latin typeface="Courier"/>
              </a:rPr>
              <a:t>(</a:t>
            </a:r>
            <a:r>
              <a:rPr>
                <a:solidFill>
                  <a:srgbClr val="4070A0"/>
                </a:solidFill>
                <a:latin typeface="Courier"/>
              </a:rPr>
              <a:t>-</a:t>
            </a:r>
            <a:r>
              <a:rPr>
                <a:latin typeface="Courier"/>
              </a:rPr>
              <a:t>ADWG)</a:t>
            </a:r>
            <a:r>
              <a:rPr>
                <a:solidFill>
                  <a:srgbClr val="4070A0"/>
                </a:solidFill>
                <a:latin typeface="Courier"/>
              </a:rPr>
              <a:t>%&gt;%</a:t>
            </a:r>
            <a:br/>
            <a:r>
              <a:rPr>
                <a:latin typeface="Courier"/>
              </a:rPr>
              <a:t>  </a:t>
            </a:r>
            <a:r>
              <a:rPr>
                <a:solidFill>
                  <a:srgbClr val="06287E"/>
                </a:solidFill>
                <a:latin typeface="Courier"/>
              </a:rPr>
              <a:t>distinct</a:t>
            </a:r>
            <a:r>
              <a:rPr>
                <a:latin typeface="Courier"/>
              </a:rPr>
              <a:t>()</a:t>
            </a:r>
            <a:br/>
            <a:br/>
            <a:r>
              <a:rPr>
                <a:solidFill>
                  <a:srgbClr val="06287E"/>
                </a:solidFill>
                <a:latin typeface="Courier"/>
              </a:rPr>
              <a:t>ggplot</a:t>
            </a:r>
            <a:r>
              <a:rPr>
                <a:latin typeface="Courier"/>
              </a:rPr>
              <a:t>(ideal_data1, </a:t>
            </a:r>
            <a:r>
              <a:rPr>
                <a:solidFill>
                  <a:srgbClr val="06287E"/>
                </a:solidFill>
                <a:latin typeface="Courier"/>
              </a:rPr>
              <a:t>aes</a:t>
            </a:r>
            <a:r>
              <a:rPr>
                <a:latin typeface="Courier"/>
              </a:rPr>
              <a:t>(</a:t>
            </a:r>
            <a:r>
              <a:rPr>
                <a:solidFill>
                  <a:srgbClr val="7D9029"/>
                </a:solidFill>
                <a:latin typeface="Courier"/>
              </a:rPr>
              <a:t>x =</a:t>
            </a:r>
            <a:r>
              <a:rPr>
                <a:latin typeface="Courier"/>
              </a:rPr>
              <a:t> VisitDate1, </a:t>
            </a:r>
            <a:r>
              <a:rPr>
                <a:solidFill>
                  <a:srgbClr val="7D9029"/>
                </a:solidFill>
                <a:latin typeface="Courier"/>
              </a:rPr>
              <a:t>y=</a:t>
            </a:r>
            <a:r>
              <a:rPr>
                <a:latin typeface="Courier"/>
              </a:rPr>
              <a:t>ADWG1, </a:t>
            </a:r>
            <a:r>
              <a:rPr>
                <a:solidFill>
                  <a:srgbClr val="7D9029"/>
                </a:solidFill>
                <a:latin typeface="Courier"/>
              </a:rPr>
              <a:t>color=</a:t>
            </a:r>
            <a:r>
              <a:rPr>
                <a:latin typeface="Courier"/>
              </a:rPr>
              <a:t>CalfSex))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4070A0"/>
                </a:solidFill>
                <a:latin typeface="Courier"/>
              </a:rPr>
              <a:t>+</a:t>
            </a:r>
            <a:r>
              <a:rPr>
                <a:solidFill>
                  <a:srgbClr val="06287E"/>
                </a:solidFill>
                <a:latin typeface="Courier"/>
              </a:rPr>
              <a:t>theme_bw</a:t>
            </a:r>
            <a:r>
              <a:rPr>
                <a:latin typeface="Courier"/>
              </a:rPr>
              <a:t>()</a:t>
            </a:r>
            <a:r>
              <a:rPr>
                <a:solidFill>
                  <a:srgbClr val="4070A0"/>
                </a:solidFill>
                <a:latin typeface="Courier"/>
              </a:rPr>
              <a:t>+</a:t>
            </a:r>
            <a:r>
              <a:rPr>
                <a:latin typeface="Courier"/>
              </a:rPr>
              <a:t> </a:t>
            </a:r>
            <a:r>
              <a:rPr>
                <a:solidFill>
                  <a:srgbClr val="06287E"/>
                </a:solidFill>
                <a:latin typeface="Courier"/>
              </a:rPr>
              <a:t>scale_x_date</a:t>
            </a:r>
            <a:r>
              <a:rPr>
                <a:latin typeface="Courier"/>
              </a:rPr>
              <a:t>(</a:t>
            </a:r>
            <a:r>
              <a:rPr>
                <a:solidFill>
                  <a:srgbClr val="7D9029"/>
                </a:solidFill>
                <a:latin typeface="Courier"/>
              </a:rPr>
              <a:t>date_breaks =</a:t>
            </a:r>
            <a:r>
              <a:rPr>
                <a:latin typeface="Courier"/>
              </a:rPr>
              <a:t> </a:t>
            </a:r>
            <a:r>
              <a:rPr>
                <a:solidFill>
                  <a:srgbClr val="4070A0"/>
                </a:solidFill>
                <a:latin typeface="Courier"/>
              </a:rPr>
              <a:t>"4 months"</a:t>
            </a:r>
            <a:r>
              <a:rPr>
                <a:latin typeface="Courier"/>
              </a:rPr>
              <a:t>, </a:t>
            </a:r>
            <a:r>
              <a:rPr>
                <a:solidFill>
                  <a:srgbClr val="7D9029"/>
                </a:solidFill>
                <a:latin typeface="Courier"/>
              </a:rPr>
              <a:t>date_labels =</a:t>
            </a:r>
            <a:r>
              <a:rPr>
                <a:latin typeface="Courier"/>
              </a:rPr>
              <a:t> </a:t>
            </a:r>
            <a:r>
              <a:rPr>
                <a:solidFill>
                  <a:srgbClr val="4070A0"/>
                </a:solidFill>
                <a:latin typeface="Courier"/>
              </a:rPr>
              <a:t>"%b-%Y"</a:t>
            </a:r>
            <a:r>
              <a:rPr>
                <a:latin typeface="Courier"/>
              </a:rPr>
              <a:t>)</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x=</a:t>
            </a:r>
            <a:r>
              <a:rPr>
                <a:latin typeface="Courier"/>
              </a:rPr>
              <a:t> </a:t>
            </a:r>
            <a:r>
              <a:rPr>
                <a:solidFill>
                  <a:srgbClr val="4070A0"/>
                </a:solidFill>
                <a:latin typeface="Courier"/>
              </a:rPr>
              <a:t>"Period (Month-Year)"</a:t>
            </a:r>
            <a:r>
              <a:rPr>
                <a:latin typeface="Courier"/>
              </a:rPr>
              <a:t>, </a:t>
            </a:r>
            <a:r>
              <a:rPr>
                <a:solidFill>
                  <a:srgbClr val="7D9029"/>
                </a:solidFill>
                <a:latin typeface="Courier"/>
              </a:rPr>
              <a:t>y=</a:t>
            </a:r>
            <a:r>
              <a:rPr>
                <a:solidFill>
                  <a:srgbClr val="4070A0"/>
                </a:solidFill>
                <a:latin typeface="Courier"/>
              </a:rPr>
              <a:t>"Average daily weight gain"</a:t>
            </a:r>
            <a:r>
              <a:rPr>
                <a:latin typeface="Courier"/>
              </a:rPr>
              <a:t>, </a:t>
            </a:r>
            <a:r>
              <a:rPr>
                <a:solidFill>
                  <a:srgbClr val="7D9029"/>
                </a:solidFill>
                <a:latin typeface="Courier"/>
              </a:rPr>
              <a:t>color=</a:t>
            </a:r>
            <a:r>
              <a:rPr>
                <a:solidFill>
                  <a:srgbClr val="4070A0"/>
                </a:solidFill>
                <a:latin typeface="Courier"/>
              </a:rPr>
              <a:t>"Calf Sex"</a:t>
            </a:r>
            <a:r>
              <a:rPr>
                <a:latin typeface="Courier"/>
              </a:rPr>
              <a:t>)</a:t>
            </a:r>
            <a:r>
              <a:rPr i="1">
                <a:solidFill>
                  <a:srgbClr val="60A0B0"/>
                </a:solidFill>
                <a:latin typeface="Courier"/>
              </a:rPr>
              <a:t># color is used to change the title of the legend</a:t>
            </a:r>
          </a:p>
          <a:p>
            <a:pPr lvl="0" indent="0">
              <a:buNone/>
            </a:pPr>
            <a:r>
              <a:rPr>
                <a:latin typeface="Courier"/>
              </a:rPr>
              <a:t>## `geom_smooth()` using method = 'loess' and formula = 'y ~ x'</a:t>
            </a:r>
          </a:p>
        </p:txBody>
      </p:sp>
      <p:pic>
        <p:nvPicPr>
          <p:cNvPr descr="test-vIZ-R-R-R_files/figure-pptx/unnamed-chunk-10-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#Faceting Another interesting function in ggplot2 package is faceting which allows you to have two graphs in the same panel. If in the above graphic we wanted to have a separate line graph of male and female calves, we can use facet functions</a:t>
            </a:r>
          </a:p>
          <a:p>
            <a:pPr lvl="0" indent="0" marL="0">
              <a:buNone/>
            </a:pPr>
            <a:r>
              <a:rPr/>
              <a:t>##facet_grid()</a:t>
            </a:r>
          </a:p>
          <a:p>
            <a:pPr lvl="0" indent="0" marL="0">
              <a:buNone/>
            </a:pPr>
            <a:r>
              <a:rPr/>
              <a:t>It forms a matrix of panels defined by rows or columns.</a:t>
            </a:r>
          </a:p>
          <a:p>
            <a:pPr lvl="0" indent="0">
              <a:buNone/>
            </a:pPr>
            <a:r>
              <a:rPr>
                <a:solidFill>
                  <a:srgbClr val="06287E"/>
                </a:solidFill>
                <a:latin typeface="Courier"/>
              </a:rPr>
              <a:t>ggplot</a:t>
            </a:r>
            <a:r>
              <a:rPr>
                <a:latin typeface="Courier"/>
              </a:rPr>
              <a:t>(ideal_data1, </a:t>
            </a:r>
            <a:r>
              <a:rPr>
                <a:solidFill>
                  <a:srgbClr val="06287E"/>
                </a:solidFill>
                <a:latin typeface="Courier"/>
              </a:rPr>
              <a:t>aes</a:t>
            </a:r>
            <a:r>
              <a:rPr>
                <a:latin typeface="Courier"/>
              </a:rPr>
              <a:t>(</a:t>
            </a:r>
            <a:r>
              <a:rPr>
                <a:solidFill>
                  <a:srgbClr val="7D9029"/>
                </a:solidFill>
                <a:latin typeface="Courier"/>
              </a:rPr>
              <a:t>x =</a:t>
            </a:r>
            <a:r>
              <a:rPr>
                <a:latin typeface="Courier"/>
              </a:rPr>
              <a:t> VisitDate1, </a:t>
            </a:r>
            <a:r>
              <a:rPr>
                <a:solidFill>
                  <a:srgbClr val="7D9029"/>
                </a:solidFill>
                <a:latin typeface="Courier"/>
              </a:rPr>
              <a:t>y=</a:t>
            </a:r>
            <a:r>
              <a:rPr>
                <a:latin typeface="Courier"/>
              </a:rPr>
              <a:t>ADWG1, </a:t>
            </a:r>
            <a:r>
              <a:rPr>
                <a:solidFill>
                  <a:srgbClr val="7D9029"/>
                </a:solidFill>
                <a:latin typeface="Courier"/>
              </a:rPr>
              <a:t>color=</a:t>
            </a:r>
            <a:r>
              <a:rPr>
                <a:latin typeface="Courier"/>
              </a:rPr>
              <a:t>CalfSex))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4070A0"/>
                </a:solidFill>
                <a:latin typeface="Courier"/>
              </a:rPr>
              <a:t>+</a:t>
            </a:r>
            <a:r>
              <a:rPr>
                <a:solidFill>
                  <a:srgbClr val="06287E"/>
                </a:solidFill>
                <a:latin typeface="Courier"/>
              </a:rPr>
              <a:t>theme_bw</a:t>
            </a:r>
            <a:r>
              <a:rPr>
                <a:latin typeface="Courier"/>
              </a:rPr>
              <a:t>()</a:t>
            </a:r>
            <a:r>
              <a:rPr>
                <a:solidFill>
                  <a:srgbClr val="4070A0"/>
                </a:solidFill>
                <a:latin typeface="Courier"/>
              </a:rPr>
              <a:t>+</a:t>
            </a:r>
            <a:r>
              <a:rPr>
                <a:latin typeface="Courier"/>
              </a:rPr>
              <a:t> </a:t>
            </a:r>
            <a:r>
              <a:rPr>
                <a:solidFill>
                  <a:srgbClr val="06287E"/>
                </a:solidFill>
                <a:latin typeface="Courier"/>
              </a:rPr>
              <a:t>scale_x_date</a:t>
            </a:r>
            <a:r>
              <a:rPr>
                <a:latin typeface="Courier"/>
              </a:rPr>
              <a:t>(</a:t>
            </a:r>
            <a:r>
              <a:rPr>
                <a:solidFill>
                  <a:srgbClr val="7D9029"/>
                </a:solidFill>
                <a:latin typeface="Courier"/>
              </a:rPr>
              <a:t>date_breaks =</a:t>
            </a:r>
            <a:r>
              <a:rPr>
                <a:latin typeface="Courier"/>
              </a:rPr>
              <a:t> </a:t>
            </a:r>
            <a:r>
              <a:rPr>
                <a:solidFill>
                  <a:srgbClr val="4070A0"/>
                </a:solidFill>
                <a:latin typeface="Courier"/>
              </a:rPr>
              <a:t>"6 months"</a:t>
            </a:r>
            <a:r>
              <a:rPr>
                <a:latin typeface="Courier"/>
              </a:rPr>
              <a:t>, </a:t>
            </a:r>
            <a:r>
              <a:rPr>
                <a:solidFill>
                  <a:srgbClr val="7D9029"/>
                </a:solidFill>
                <a:latin typeface="Courier"/>
              </a:rPr>
              <a:t>date_labels =</a:t>
            </a:r>
            <a:r>
              <a:rPr>
                <a:latin typeface="Courier"/>
              </a:rPr>
              <a:t> </a:t>
            </a:r>
            <a:r>
              <a:rPr>
                <a:solidFill>
                  <a:srgbClr val="4070A0"/>
                </a:solidFill>
                <a:latin typeface="Courier"/>
              </a:rPr>
              <a:t>"%b-%Y"</a:t>
            </a:r>
            <a:r>
              <a:rPr>
                <a:latin typeface="Courier"/>
              </a:rPr>
              <a:t>)</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x=</a:t>
            </a:r>
            <a:r>
              <a:rPr>
                <a:latin typeface="Courier"/>
              </a:rPr>
              <a:t> </a:t>
            </a:r>
            <a:r>
              <a:rPr>
                <a:solidFill>
                  <a:srgbClr val="4070A0"/>
                </a:solidFill>
                <a:latin typeface="Courier"/>
              </a:rPr>
              <a:t>"Period (Month-Year)"</a:t>
            </a:r>
            <a:r>
              <a:rPr>
                <a:latin typeface="Courier"/>
              </a:rPr>
              <a:t>, </a:t>
            </a:r>
            <a:r>
              <a:rPr>
                <a:solidFill>
                  <a:srgbClr val="7D9029"/>
                </a:solidFill>
                <a:latin typeface="Courier"/>
              </a:rPr>
              <a:t>y=</a:t>
            </a:r>
            <a:r>
              <a:rPr>
                <a:solidFill>
                  <a:srgbClr val="4070A0"/>
                </a:solidFill>
                <a:latin typeface="Courier"/>
              </a:rPr>
              <a:t>"Average daily weight gain"</a:t>
            </a:r>
            <a:r>
              <a:rPr>
                <a:latin typeface="Courier"/>
              </a:rPr>
              <a:t>, </a:t>
            </a:r>
            <a:r>
              <a:rPr>
                <a:solidFill>
                  <a:srgbClr val="7D9029"/>
                </a:solidFill>
                <a:latin typeface="Courier"/>
              </a:rPr>
              <a:t>color=</a:t>
            </a:r>
            <a:r>
              <a:rPr>
                <a:solidFill>
                  <a:srgbClr val="4070A0"/>
                </a:solidFill>
                <a:latin typeface="Courier"/>
              </a:rPr>
              <a:t>"Calf Sex"</a:t>
            </a:r>
            <a:r>
              <a:rPr>
                <a:latin typeface="Courier"/>
              </a:rPr>
              <a:t>)</a:t>
            </a:r>
            <a:r>
              <a:rPr>
                <a:solidFill>
                  <a:srgbClr val="4070A0"/>
                </a:solidFill>
                <a:latin typeface="Courier"/>
              </a:rPr>
              <a:t>+</a:t>
            </a:r>
            <a:r>
              <a:rPr>
                <a:solidFill>
                  <a:srgbClr val="06287E"/>
                </a:solidFill>
                <a:latin typeface="Courier"/>
              </a:rPr>
              <a:t>facet_grid</a:t>
            </a:r>
            <a:r>
              <a:rPr>
                <a:latin typeface="Courier"/>
              </a:rPr>
              <a:t>(</a:t>
            </a:r>
            <a:r>
              <a:rPr>
                <a:solidFill>
                  <a:srgbClr val="7D9029"/>
                </a:solidFill>
                <a:latin typeface="Courier"/>
              </a:rPr>
              <a:t>rows=</a:t>
            </a:r>
            <a:r>
              <a:rPr>
                <a:solidFill>
                  <a:srgbClr val="06287E"/>
                </a:solidFill>
                <a:latin typeface="Courier"/>
              </a:rPr>
              <a:t>vars</a:t>
            </a:r>
            <a:r>
              <a:rPr>
                <a:latin typeface="Courier"/>
              </a:rPr>
              <a:t>(CalfSex))</a:t>
            </a:r>
          </a:p>
          <a:p>
            <a:pPr lvl="0" indent="0">
              <a:buNone/>
            </a:pPr>
            <a:r>
              <a:rPr>
                <a:latin typeface="Courier"/>
              </a:rPr>
              <a:t>## `geom_smooth()` using method = 'loess' and formula = 'y ~ x'</a:t>
            </a:r>
          </a:p>
        </p:txBody>
      </p:sp>
      <p:pic>
        <p:nvPicPr>
          <p:cNvPr descr="test-vIZ-R-R-R_files/figure-pptx/unnamed-chunk-1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replace facet_grid with facet_wrap and see how your graph looks like</a:t>
            </a:r>
          </a:p>
          <a:p>
            <a:pPr lvl="0" indent="0" marL="0">
              <a:buNone/>
            </a:pPr>
            <a:r>
              <a:rPr/>
              <a:t>#Histograms Similar to bar graphs, they are used to show distribution of variables. They usually take one variable and calculate the frequency, before visualising. The variable should be continuous or discrete. ##5.1.3.1 geom_histogram We can visualise the packed cell volume of the calves (manualPCV column) in the ideal dataset.</a:t>
            </a:r>
          </a:p>
          <a:p>
            <a:pPr lvl="0" indent="0">
              <a:buNone/>
            </a:pPr>
            <a:r>
              <a:rPr>
                <a:solidFill>
                  <a:srgbClr val="06287E"/>
                </a:solidFill>
                <a:latin typeface="Courier"/>
              </a:rPr>
              <a:t>ggplot</a:t>
            </a:r>
            <a:r>
              <a:rPr>
                <a:latin typeface="Courier"/>
              </a:rPr>
              <a:t>(ideal, </a:t>
            </a:r>
            <a:r>
              <a:rPr>
                <a:solidFill>
                  <a:srgbClr val="06287E"/>
                </a:solidFill>
                <a:latin typeface="Courier"/>
              </a:rPr>
              <a:t>aes</a:t>
            </a:r>
            <a:r>
              <a:rPr>
                <a:latin typeface="Courier"/>
              </a:rPr>
              <a:t>(ManualPCV)) </a:t>
            </a:r>
            <a:r>
              <a:rPr>
                <a:solidFill>
                  <a:srgbClr val="4070A0"/>
                </a:solidFill>
                <a:latin typeface="Courier"/>
              </a:rPr>
              <a:t>+</a:t>
            </a:r>
            <a:r>
              <a:rPr>
                <a:latin typeface="Courier"/>
              </a:rPr>
              <a:t> </a:t>
            </a:r>
            <a:r>
              <a:rPr>
                <a:solidFill>
                  <a:srgbClr val="06287E"/>
                </a:solidFill>
                <a:latin typeface="Courier"/>
              </a:rPr>
              <a:t>theme_bw</a:t>
            </a:r>
            <a:r>
              <a:rPr>
                <a:latin typeface="Courier"/>
              </a:rPr>
              <a:t>()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r>
              <a:rPr>
                <a:solidFill>
                  <a:srgbClr val="4070A0"/>
                </a:solidFill>
                <a:latin typeface="Courier"/>
              </a:rPr>
              <a:t>+</a:t>
            </a:r>
            <a:br/>
            <a:r>
              <a:rPr>
                <a:latin typeface="Courier"/>
              </a:rPr>
              <a:t>  </a:t>
            </a:r>
            <a:r>
              <a:rPr>
                <a:solidFill>
                  <a:srgbClr val="06287E"/>
                </a:solidFill>
                <a:latin typeface="Courier"/>
              </a:rPr>
              <a:t>labs</a:t>
            </a:r>
            <a:r>
              <a:rPr>
                <a:latin typeface="Courier"/>
              </a:rPr>
              <a:t>() </a:t>
            </a:r>
            <a:r>
              <a:rPr i="1">
                <a:solidFill>
                  <a:srgbClr val="60A0B0"/>
                </a:solidFill>
                <a:latin typeface="Courier"/>
              </a:rPr>
              <a:t># customize the x and y axis</a:t>
            </a:r>
          </a:p>
          <a:p>
            <a:pPr lvl="0" indent="0">
              <a:buNone/>
            </a:pPr>
            <a:r>
              <a:rPr>
                <a:latin typeface="Courier"/>
              </a:rPr>
              <a:t>## `stat_bin()` using `bins = 30`. Pick better value with `binwidth`.</a:t>
            </a:r>
          </a:p>
          <a:p>
            <a:pPr lvl="0" indent="0">
              <a:buNone/>
            </a:pPr>
            <a:r>
              <a:rPr>
                <a:latin typeface="Courier"/>
              </a:rPr>
              <a:t>## Warning: Removed 1 rows containing non-finite values (`stat_bin()`).</a:t>
            </a:r>
          </a:p>
        </p:txBody>
      </p:sp>
      <p:pic>
        <p:nvPicPr>
          <p:cNvPr descr="test-vIZ-R-R-R_files/figure-pptx/unnamed-chunk-1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You can change the range of values in your histogram by adding the bins By default, geom_histogram sets bins of 30, but this can change when you specify. Try this in your graph above and see how the visualisation changes geom_histogram(bins=20)</a:t>
            </a:r>
          </a:p>
          <a:p>
            <a:pPr lvl="0" indent="0" marL="0">
              <a:buNone/>
            </a:pPr>
            <a:r>
              <a:rPr/>
              <a:t>We can even compare two variables in a histogram , as seen below</a:t>
            </a:r>
          </a:p>
          <a:p>
            <a:pPr lvl="0" indent="0">
              <a:buNone/>
            </a:pPr>
            <a:r>
              <a:rPr>
                <a:solidFill>
                  <a:srgbClr val="06287E"/>
                </a:solidFill>
                <a:latin typeface="Courier"/>
              </a:rPr>
              <a:t>ggplot</a:t>
            </a:r>
            <a:r>
              <a:rPr>
                <a:latin typeface="Courier"/>
              </a:rPr>
              <a:t>(ideal, </a:t>
            </a:r>
            <a:r>
              <a:rPr>
                <a:solidFill>
                  <a:srgbClr val="06287E"/>
                </a:solidFill>
                <a:latin typeface="Courier"/>
              </a:rPr>
              <a:t>aes</a:t>
            </a:r>
            <a:r>
              <a:rPr>
                <a:latin typeface="Courier"/>
              </a:rPr>
              <a:t>(</a:t>
            </a:r>
            <a:r>
              <a:rPr>
                <a:solidFill>
                  <a:srgbClr val="7D9029"/>
                </a:solidFill>
                <a:latin typeface="Courier"/>
              </a:rPr>
              <a:t>x =</a:t>
            </a:r>
            <a:r>
              <a:rPr>
                <a:latin typeface="Courier"/>
              </a:rPr>
              <a:t> ManualPCV, </a:t>
            </a:r>
            <a:r>
              <a:rPr>
                <a:solidFill>
                  <a:srgbClr val="7D9029"/>
                </a:solidFill>
                <a:latin typeface="Courier"/>
              </a:rPr>
              <a:t>fill=</a:t>
            </a:r>
            <a:r>
              <a:rPr>
                <a:latin typeface="Courier"/>
              </a:rPr>
              <a:t>ReasonsLoss1)) </a:t>
            </a:r>
            <a:r>
              <a:rPr>
                <a:solidFill>
                  <a:srgbClr val="4070A0"/>
                </a:solidFill>
                <a:latin typeface="Courier"/>
              </a:rPr>
              <a:t>+</a:t>
            </a:r>
            <a:r>
              <a:rPr>
                <a:latin typeface="Courier"/>
              </a:rPr>
              <a:t> </a:t>
            </a:r>
            <a:r>
              <a:rPr>
                <a:solidFill>
                  <a:srgbClr val="06287E"/>
                </a:solidFill>
                <a:latin typeface="Courier"/>
              </a:rPr>
              <a:t>theme_bw</a:t>
            </a:r>
            <a:r>
              <a:rPr>
                <a:latin typeface="Courier"/>
              </a:rPr>
              <a:t>() </a:t>
            </a:r>
            <a:r>
              <a:rPr>
                <a:solidFill>
                  <a:srgbClr val="4070A0"/>
                </a:solidFill>
                <a:latin typeface="Courier"/>
              </a:rPr>
              <a:t>+</a:t>
            </a:r>
            <a:br/>
            <a:r>
              <a:rPr>
                <a:latin typeface="Courier"/>
              </a:rPr>
              <a:t>  </a:t>
            </a:r>
            <a:r>
              <a:rPr>
                <a:solidFill>
                  <a:srgbClr val="06287E"/>
                </a:solidFill>
                <a:latin typeface="Courier"/>
              </a:rPr>
              <a:t>geom_histogram</a:t>
            </a:r>
            <a:r>
              <a:rPr>
                <a:latin typeface="Courier"/>
              </a:rPr>
              <a:t>() </a:t>
            </a:r>
            <a:r>
              <a:rPr>
                <a:solidFill>
                  <a:srgbClr val="4070A0"/>
                </a:solidFill>
                <a:latin typeface="Courier"/>
              </a:rPr>
              <a:t>+</a:t>
            </a:r>
            <a:r>
              <a:rPr>
                <a:latin typeface="Courier"/>
              </a:rPr>
              <a:t> </a:t>
            </a:r>
            <a:r>
              <a:rPr>
                <a:solidFill>
                  <a:srgbClr val="06287E"/>
                </a:solidFill>
                <a:latin typeface="Courier"/>
              </a:rPr>
              <a:t>labs</a:t>
            </a:r>
            <a:r>
              <a:rPr>
                <a:latin typeface="Courier"/>
              </a:rPr>
              <a:t>(</a:t>
            </a:r>
            <a:r>
              <a:rPr>
                <a:solidFill>
                  <a:srgbClr val="7D9029"/>
                </a:solidFill>
                <a:latin typeface="Courier"/>
              </a:rPr>
              <a:t>y =</a:t>
            </a:r>
            <a:r>
              <a:rPr>
                <a:latin typeface="Courier"/>
              </a:rPr>
              <a:t> </a:t>
            </a:r>
            <a:r>
              <a:rPr>
                <a:solidFill>
                  <a:srgbClr val="4070A0"/>
                </a:solidFill>
                <a:latin typeface="Courier"/>
              </a:rPr>
              <a:t>"Number of calves"</a:t>
            </a:r>
            <a:r>
              <a:rPr>
                <a:latin typeface="Courier"/>
              </a:rPr>
              <a:t>, </a:t>
            </a:r>
            <a:r>
              <a:rPr>
                <a:solidFill>
                  <a:srgbClr val="7D9029"/>
                </a:solidFill>
                <a:latin typeface="Courier"/>
              </a:rPr>
              <a:t>x =</a:t>
            </a:r>
            <a:r>
              <a:rPr>
                <a:latin typeface="Courier"/>
              </a:rPr>
              <a:t> </a:t>
            </a:r>
            <a:r>
              <a:rPr>
                <a:solidFill>
                  <a:srgbClr val="4070A0"/>
                </a:solidFill>
                <a:latin typeface="Courier"/>
              </a:rPr>
              <a:t>"Blood PCV (manual method)"</a:t>
            </a:r>
            <a:r>
              <a:rPr>
                <a:latin typeface="Courier"/>
              </a:rPr>
              <a:t>, </a:t>
            </a:r>
            <a:r>
              <a:rPr>
                <a:solidFill>
                  <a:srgbClr val="7D9029"/>
                </a:solidFill>
                <a:latin typeface="Courier"/>
              </a:rPr>
              <a:t>fill=</a:t>
            </a:r>
            <a:r>
              <a:rPr>
                <a:solidFill>
                  <a:srgbClr val="4070A0"/>
                </a:solidFill>
                <a:latin typeface="Courier"/>
              </a:rPr>
              <a:t>""</a:t>
            </a:r>
            <a:r>
              <a:rPr>
                <a:latin typeface="Courier"/>
              </a:rPr>
              <a:t>)</a:t>
            </a:r>
          </a:p>
          <a:p>
            <a:pPr lvl="0" indent="0">
              <a:buNone/>
            </a:pPr>
            <a:r>
              <a:rPr>
                <a:latin typeface="Courier"/>
              </a:rPr>
              <a:t>## `stat_bin()` using `bins = 30`. Pick better value with `binwidth`.</a:t>
            </a:r>
          </a:p>
          <a:p>
            <a:pPr lvl="0" indent="0">
              <a:buNone/>
            </a:pPr>
            <a:r>
              <a:rPr>
                <a:latin typeface="Courier"/>
              </a:rPr>
              <a:t>## Warning: Removed 1 rows containing non-finite values (`stat_bin()`).</a:t>
            </a:r>
          </a:p>
        </p:txBody>
      </p:sp>
      <p:pic>
        <p:nvPicPr>
          <p:cNvPr descr="test-vIZ-R-R-R_files/figure-pptx/unnamed-chunk-13-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 Boxplots</a:t>
            </a:r>
          </a:p>
          <a:p>
            <a:pPr lvl="0" indent="0" marL="0">
              <a:buNone/>
            </a:pPr>
            <a:r>
              <a:rPr/>
              <a:t>Boxplots are often used in explanatory data analysis and aid in showing the shape of the distribution of the data, the central value and variability, while highlighting the outliers.</a:t>
            </a:r>
          </a:p>
          <a:p>
            <a:pPr lvl="0" indent="0" marL="0">
              <a:buNone/>
            </a:pPr>
            <a:r>
              <a:rPr/>
              <a:t>Source: visualoop.com</a:t>
            </a:r>
          </a:p>
          <a:p>
            <a:pPr lvl="0" indent="0" marL="0">
              <a:buNone/>
            </a:pPr>
            <a:r>
              <a:rPr/>
              <a:t>The image above explains the anatomy of a boxplot. Observations that are 1.5 times more or less than the interquartile range are termed as outliers. #geom_boxplots We use the geom_boxplot() function to visualise boxplots in ggplot2.</a:t>
            </a:r>
          </a:p>
          <a:p>
            <a:pPr lvl="0" indent="0">
              <a:buNone/>
            </a:pPr>
            <a:r>
              <a:rPr>
                <a:solidFill>
                  <a:srgbClr val="06287E"/>
                </a:solidFill>
                <a:latin typeface="Courier"/>
              </a:rPr>
              <a:t>ggplot</a:t>
            </a:r>
            <a:r>
              <a:rPr>
                <a:latin typeface="Courier"/>
              </a:rPr>
              <a:t>(ideal, </a:t>
            </a:r>
            <a:r>
              <a:rPr>
                <a:solidFill>
                  <a:srgbClr val="06287E"/>
                </a:solidFill>
                <a:latin typeface="Courier"/>
              </a:rPr>
              <a:t>aes</a:t>
            </a:r>
            <a:r>
              <a:rPr>
                <a:latin typeface="Courier"/>
              </a:rPr>
              <a:t>(ReasonsLoss1, ManualPCV)) </a:t>
            </a:r>
            <a:r>
              <a:rPr>
                <a:solidFill>
                  <a:srgbClr val="4070A0"/>
                </a:solidFill>
                <a:latin typeface="Courier"/>
              </a:rPr>
              <a:t>+</a:t>
            </a:r>
            <a:r>
              <a:rPr>
                <a:latin typeface="Courier"/>
              </a:rPr>
              <a:t> </a:t>
            </a:r>
            <a:r>
              <a:rPr>
                <a:solidFill>
                  <a:srgbClr val="06287E"/>
                </a:solidFill>
                <a:latin typeface="Courier"/>
              </a:rPr>
              <a:t>theme_bw</a:t>
            </a:r>
            <a:r>
              <a:rPr>
                <a:latin typeface="Courier"/>
              </a:rPr>
              <a:t>() </a:t>
            </a:r>
            <a:r>
              <a:rPr>
                <a:solidFill>
                  <a:srgbClr val="4070A0"/>
                </a:solidFill>
                <a:latin typeface="Courier"/>
              </a:rPr>
              <a:t>+</a:t>
            </a:r>
            <a:br/>
            <a:r>
              <a:rPr>
                <a:latin typeface="Courier"/>
              </a:rPr>
              <a:t>  </a:t>
            </a:r>
            <a:r>
              <a:rPr>
                <a:solidFill>
                  <a:srgbClr val="06287E"/>
                </a:solidFill>
                <a:latin typeface="Courier"/>
              </a:rPr>
              <a:t>geom_boxplot</a:t>
            </a:r>
            <a:r>
              <a:rPr>
                <a:latin typeface="Courier"/>
              </a:rPr>
              <a:t>()</a:t>
            </a:r>
          </a:p>
          <a:p>
            <a:pPr lvl="0" indent="0">
              <a:buNone/>
            </a:pPr>
            <a:r>
              <a:rPr>
                <a:latin typeface="Courier"/>
              </a:rPr>
              <a:t>## Warning: Removed 1 rows containing non-finite values (`stat_boxplot()`).</a:t>
            </a:r>
          </a:p>
        </p:txBody>
      </p:sp>
      <p:pic>
        <p:nvPicPr>
          <p:cNvPr descr="test-vIZ-R-R-R_files/figure-pptx/unnamed-chunk-14-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 Density plots These plots are used to observe the distribution of a variable. To visualise them, you require to input one variable, the x axis.</a:t>
            </a:r>
          </a:p>
          <a:p>
            <a:pPr lvl="0" indent="0" marL="0">
              <a:buNone/>
            </a:pPr>
            <a:r>
              <a:rPr/>
              <a:t>In our case, we will use the density plots to visualise the pack cell volume of the calves per sex.</a:t>
            </a:r>
          </a:p>
          <a:p>
            <a:pPr lvl="0" indent="0" marL="0">
              <a:buNone/>
            </a:pPr>
            <a:r>
              <a:rPr/>
              <a:t>We will also create an object called niceplot1 that containes the graphic.</a:t>
            </a:r>
          </a:p>
          <a:p>
            <a:pPr lvl="0" indent="0">
              <a:buNone/>
            </a:pPr>
            <a:r>
              <a:rPr>
                <a:latin typeface="Courier"/>
              </a:rPr>
              <a:t>ideal</a:t>
            </a:r>
            <a:r>
              <a:rPr>
                <a:solidFill>
                  <a:srgbClr val="007020"/>
                </a:solidFill>
                <a:latin typeface="Courier"/>
              </a:rPr>
              <a:t>&lt;-</a:t>
            </a:r>
            <a:r>
              <a:rPr>
                <a:latin typeface="Courier"/>
              </a:rPr>
              <a:t> ideal</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CalfSex1=</a:t>
            </a:r>
            <a:r>
              <a:rPr>
                <a:solidFill>
                  <a:srgbClr val="06287E"/>
                </a:solidFill>
                <a:latin typeface="Courier"/>
              </a:rPr>
              <a:t>recode</a:t>
            </a:r>
            <a:r>
              <a:rPr>
                <a:latin typeface="Courier"/>
              </a:rPr>
              <a:t>(CalfSex, </a:t>
            </a:r>
            <a:r>
              <a:rPr>
                <a:solidFill>
                  <a:srgbClr val="4070A0"/>
                </a:solidFill>
                <a:latin typeface="Courier"/>
              </a:rPr>
              <a:t>"1"</a:t>
            </a:r>
            <a:r>
              <a:rPr>
                <a:solidFill>
                  <a:srgbClr val="007020"/>
                </a:solidFill>
                <a:latin typeface="Courier"/>
              </a:rPr>
              <a:t>=</a:t>
            </a:r>
            <a:r>
              <a:rPr>
                <a:solidFill>
                  <a:srgbClr val="4070A0"/>
                </a:solidFill>
                <a:latin typeface="Courier"/>
              </a:rPr>
              <a:t>"Male"</a:t>
            </a:r>
            <a:r>
              <a:rPr>
                <a:latin typeface="Courier"/>
              </a:rPr>
              <a:t>, </a:t>
            </a:r>
            <a:r>
              <a:rPr>
                <a:solidFill>
                  <a:srgbClr val="4070A0"/>
                </a:solidFill>
                <a:latin typeface="Courier"/>
              </a:rPr>
              <a:t>"2"</a:t>
            </a:r>
            <a:r>
              <a:rPr>
                <a:solidFill>
                  <a:srgbClr val="007020"/>
                </a:solidFill>
                <a:latin typeface="Courier"/>
              </a:rPr>
              <a:t>=</a:t>
            </a:r>
            <a:r>
              <a:rPr>
                <a:solidFill>
                  <a:srgbClr val="4070A0"/>
                </a:solidFill>
                <a:latin typeface="Courier"/>
              </a:rPr>
              <a:t>"Female"</a:t>
            </a:r>
            <a:r>
              <a:rPr>
                <a:latin typeface="Courier"/>
              </a:rPr>
              <a:t>))</a:t>
            </a:r>
            <a:br/>
            <a:br/>
            <a:r>
              <a:rPr>
                <a:latin typeface="Courier"/>
              </a:rPr>
              <a:t>niceplot1 </a:t>
            </a:r>
            <a:r>
              <a:rPr>
                <a:solidFill>
                  <a:srgbClr val="007020"/>
                </a:solidFill>
                <a:latin typeface="Courier"/>
              </a:rPr>
              <a:t>&lt;-</a:t>
            </a:r>
            <a:r>
              <a:rPr>
                <a:latin typeface="Courier"/>
              </a:rPr>
              <a:t> </a:t>
            </a:r>
            <a:r>
              <a:rPr>
                <a:solidFill>
                  <a:srgbClr val="06287E"/>
                </a:solidFill>
                <a:latin typeface="Courier"/>
              </a:rPr>
              <a:t>ggplot</a:t>
            </a:r>
            <a:r>
              <a:rPr>
                <a:latin typeface="Courier"/>
              </a:rPr>
              <a:t>(ideal, </a:t>
            </a:r>
            <a:r>
              <a:rPr>
                <a:solidFill>
                  <a:srgbClr val="06287E"/>
                </a:solidFill>
                <a:latin typeface="Courier"/>
              </a:rPr>
              <a:t>aes</a:t>
            </a:r>
            <a:r>
              <a:rPr>
                <a:latin typeface="Courier"/>
              </a:rPr>
              <a:t>(</a:t>
            </a:r>
            <a:r>
              <a:rPr>
                <a:solidFill>
                  <a:srgbClr val="7D9029"/>
                </a:solidFill>
                <a:latin typeface="Courier"/>
              </a:rPr>
              <a:t>x=</a:t>
            </a:r>
            <a:r>
              <a:rPr>
                <a:latin typeface="Courier"/>
              </a:rPr>
              <a:t>ManualPCV, </a:t>
            </a:r>
            <a:r>
              <a:rPr>
                <a:solidFill>
                  <a:srgbClr val="7D9029"/>
                </a:solidFill>
                <a:latin typeface="Courier"/>
              </a:rPr>
              <a:t>fill=</a:t>
            </a:r>
            <a:r>
              <a:rPr>
                <a:latin typeface="Courier"/>
              </a:rPr>
              <a:t>CalfSex1)) </a:t>
            </a:r>
            <a:r>
              <a:rPr>
                <a:solidFill>
                  <a:srgbClr val="4070A0"/>
                </a:solidFill>
                <a:latin typeface="Courier"/>
              </a:rPr>
              <a:t>+</a:t>
            </a:r>
            <a:r>
              <a:rPr>
                <a:latin typeface="Courier"/>
              </a:rPr>
              <a:t> </a:t>
            </a:r>
            <a:r>
              <a:rPr>
                <a:solidFill>
                  <a:srgbClr val="06287E"/>
                </a:solidFill>
                <a:latin typeface="Courier"/>
              </a:rPr>
              <a:t>theme_bw</a:t>
            </a:r>
            <a:r>
              <a:rPr>
                <a:latin typeface="Courier"/>
              </a:rPr>
              <a:t>() </a:t>
            </a:r>
            <a:r>
              <a:rPr>
                <a:solidFill>
                  <a:srgbClr val="4070A0"/>
                </a:solidFill>
                <a:latin typeface="Courier"/>
              </a:rPr>
              <a:t>+</a:t>
            </a:r>
            <a:br/>
            <a:r>
              <a:rPr>
                <a:latin typeface="Courier"/>
              </a:rPr>
              <a:t>  </a:t>
            </a:r>
            <a:r>
              <a:rPr i="1">
                <a:solidFill>
                  <a:srgbClr val="60A0B0"/>
                </a:solidFill>
                <a:latin typeface="Courier"/>
              </a:rPr>
              <a:t>#geom_histogram() +</a:t>
            </a:r>
            <a:br/>
            <a:r>
              <a:rPr>
                <a:latin typeface="Courier"/>
              </a:rPr>
              <a:t>  </a:t>
            </a:r>
            <a:r>
              <a:rPr>
                <a:solidFill>
                  <a:srgbClr val="06287E"/>
                </a:solidFill>
                <a:latin typeface="Courier"/>
              </a:rPr>
              <a:t>facet_wrap</a:t>
            </a:r>
            <a:r>
              <a:rPr>
                <a:latin typeface="Courier"/>
              </a:rPr>
              <a:t>(Education</a:t>
            </a:r>
            <a:r>
              <a:rPr>
                <a:solidFill>
                  <a:srgbClr val="4070A0"/>
                </a:solidFill>
                <a:latin typeface="Courier"/>
              </a:rPr>
              <a:t>~</a:t>
            </a:r>
            <a:r>
              <a:rPr>
                <a:latin typeface="Courier"/>
              </a:rPr>
              <a:t>ReasonsLoss1) </a:t>
            </a:r>
            <a:r>
              <a:rPr>
                <a:solidFill>
                  <a:srgbClr val="4070A0"/>
                </a:solidFill>
                <a:latin typeface="Courier"/>
              </a:rPr>
              <a:t>+</a:t>
            </a:r>
            <a:br/>
            <a:r>
              <a:rPr>
                <a:latin typeface="Courier"/>
              </a:rPr>
              <a:t>  </a:t>
            </a:r>
            <a:r>
              <a:rPr>
                <a:solidFill>
                  <a:srgbClr val="06287E"/>
                </a:solidFill>
                <a:latin typeface="Courier"/>
              </a:rPr>
              <a:t>geom_density</a:t>
            </a:r>
            <a:r>
              <a:rPr>
                <a:latin typeface="Courier"/>
              </a:rPr>
              <a:t>(</a:t>
            </a:r>
            <a:r>
              <a:rPr>
                <a:solidFill>
                  <a:srgbClr val="7D9029"/>
                </a:solidFill>
                <a:latin typeface="Courier"/>
              </a:rPr>
              <a:t>alpha =</a:t>
            </a:r>
            <a:r>
              <a:rPr>
                <a:latin typeface="Courier"/>
              </a:rPr>
              <a:t> </a:t>
            </a:r>
            <a:r>
              <a:rPr>
                <a:solidFill>
                  <a:srgbClr val="40A070"/>
                </a:solidFill>
                <a:latin typeface="Courier"/>
              </a:rPr>
              <a:t>0.5</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y =</a:t>
            </a:r>
            <a:r>
              <a:rPr>
                <a:latin typeface="Courier"/>
              </a:rPr>
              <a:t> </a:t>
            </a:r>
            <a:r>
              <a:rPr>
                <a:solidFill>
                  <a:srgbClr val="4070A0"/>
                </a:solidFill>
                <a:latin typeface="Courier"/>
              </a:rPr>
              <a:t>"Number of calves"</a:t>
            </a:r>
            <a:r>
              <a:rPr>
                <a:latin typeface="Courier"/>
              </a:rPr>
              <a:t>, </a:t>
            </a:r>
            <a:r>
              <a:rPr>
                <a:solidFill>
                  <a:srgbClr val="7D9029"/>
                </a:solidFill>
                <a:latin typeface="Courier"/>
              </a:rPr>
              <a:t>x =</a:t>
            </a:r>
            <a:r>
              <a:rPr>
                <a:latin typeface="Courier"/>
              </a:rPr>
              <a:t> </a:t>
            </a:r>
            <a:r>
              <a:rPr>
                <a:solidFill>
                  <a:srgbClr val="4070A0"/>
                </a:solidFill>
                <a:latin typeface="Courier"/>
              </a:rPr>
              <a:t>"ManualPCV"</a:t>
            </a:r>
            <a:r>
              <a:rPr>
                <a:latin typeface="Courier"/>
              </a:rPr>
              <a:t>)</a:t>
            </a:r>
            <a:br/>
            <a:r>
              <a:rPr>
                <a:latin typeface="Courier"/>
              </a:rPr>
              <a:t>niceplot1 </a:t>
            </a:r>
            <a:r>
              <a:rPr i="1">
                <a:solidFill>
                  <a:srgbClr val="60A0B0"/>
                </a:solidFill>
                <a:latin typeface="Courier"/>
              </a:rPr>
              <a:t># object containing the graphic</a:t>
            </a:r>
          </a:p>
          <a:p>
            <a:pPr lvl="0" indent="0">
              <a:buNone/>
            </a:pPr>
            <a:r>
              <a:rPr>
                <a:latin typeface="Courier"/>
              </a:rPr>
              <a:t>## Warning: Removed 1 rows containing non-finite values (`stat_density()`).</a:t>
            </a:r>
          </a:p>
        </p:txBody>
      </p:sp>
      <p:pic>
        <p:nvPicPr>
          <p:cNvPr descr="test-vIZ-R-R-R_files/figure-pptx/unnamed-chunk-15-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 Scatter plots These plots are used when one has two or more variables that pair well together.</a:t>
            </a:r>
          </a:p>
          <a:p>
            <a:pPr lvl="0" indent="0" marL="0">
              <a:buNone/>
            </a:pPr>
            <a:r>
              <a:rPr/>
              <a:t>To visualise scatter plots, we will sue the inbuilt dataset iris. You can type this on your console to learn more about this dataset ?iris</a:t>
            </a:r>
          </a:p>
          <a:p>
            <a:pPr lvl="0" indent="0" marL="0">
              <a:buNone/>
            </a:pPr>
            <a:r>
              <a:rPr/>
              <a:t>5.1.5.1 geom_point</a:t>
            </a:r>
          </a:p>
          <a:p>
            <a:pPr lvl="0" indent="0">
              <a:buNone/>
            </a:pPr>
            <a:r>
              <a:rPr>
                <a:solidFill>
                  <a:srgbClr val="06287E"/>
                </a:solidFill>
                <a:latin typeface="Courier"/>
              </a:rPr>
              <a:t>data</a:t>
            </a:r>
            <a:r>
              <a:rPr>
                <a:latin typeface="Courier"/>
              </a:rPr>
              <a:t>(iris) </a:t>
            </a:r>
            <a:r>
              <a:rPr i="1">
                <a:solidFill>
                  <a:srgbClr val="60A0B0"/>
                </a:solidFill>
                <a:latin typeface="Courier"/>
              </a:rPr>
              <a:t># import the data to your global environment</a:t>
            </a:r>
            <a:br/>
            <a:br/>
            <a:r>
              <a:rPr>
                <a:solidFill>
                  <a:srgbClr val="06287E"/>
                </a:solidFill>
                <a:latin typeface="Courier"/>
              </a:rPr>
              <a:t>ggplot</a:t>
            </a:r>
            <a:r>
              <a:rPr>
                <a:latin typeface="Courier"/>
              </a:rPr>
              <a:t>(iris, </a:t>
            </a:r>
            <a:r>
              <a:rPr>
                <a:solidFill>
                  <a:srgbClr val="06287E"/>
                </a:solidFill>
                <a:latin typeface="Courier"/>
              </a:rPr>
              <a:t>aes</a:t>
            </a:r>
            <a:r>
              <a:rPr>
                <a:latin typeface="Courier"/>
              </a:rPr>
              <a:t>(</a:t>
            </a:r>
            <a:r>
              <a:rPr>
                <a:solidFill>
                  <a:srgbClr val="7D9029"/>
                </a:solidFill>
                <a:latin typeface="Courier"/>
              </a:rPr>
              <a:t>x =</a:t>
            </a:r>
            <a:r>
              <a:rPr>
                <a:latin typeface="Courier"/>
              </a:rPr>
              <a:t> Petal.Length, </a:t>
            </a:r>
            <a:r>
              <a:rPr>
                <a:solidFill>
                  <a:srgbClr val="7D9029"/>
                </a:solidFill>
                <a:latin typeface="Courier"/>
              </a:rPr>
              <a:t>y =</a:t>
            </a:r>
            <a:r>
              <a:rPr>
                <a:latin typeface="Courier"/>
              </a:rPr>
              <a:t> Sepal.Width))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4070A0"/>
                </a:solidFill>
                <a:latin typeface="Courier"/>
              </a:rPr>
              <a:t>+</a:t>
            </a:r>
            <a:r>
              <a:rPr>
                <a:solidFill>
                  <a:srgbClr val="06287E"/>
                </a:solidFill>
                <a:latin typeface="Courier"/>
              </a:rPr>
              <a:t>theme_bw</a:t>
            </a:r>
            <a:r>
              <a:rPr>
                <a:latin typeface="Courier"/>
              </a:rPr>
              <a:t>() </a:t>
            </a:r>
            <a:r>
              <a:rPr i="1">
                <a:solidFill>
                  <a:srgbClr val="60A0B0"/>
                </a:solidFill>
                <a:latin typeface="Courier"/>
              </a:rPr>
              <a:t># cusomtize your x and y axis</a:t>
            </a:r>
          </a:p>
        </p:txBody>
      </p:sp>
      <p:pic>
        <p:nvPicPr>
          <p:cNvPr descr="test-vIZ-R-R-R_files/figure-pptx/unnamed-chunk-16-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We can also add color to our scatter plot</a:t>
            </a:r>
          </a:p>
          <a:p>
            <a:pPr lvl="0" indent="0">
              <a:buNone/>
            </a:pPr>
            <a:r>
              <a:rPr>
                <a:solidFill>
                  <a:srgbClr val="06287E"/>
                </a:solidFill>
                <a:latin typeface="Courier"/>
              </a:rPr>
              <a:t>ggplot</a:t>
            </a:r>
            <a:r>
              <a:rPr>
                <a:latin typeface="Courier"/>
              </a:rPr>
              <a:t>(iris, </a:t>
            </a:r>
            <a:r>
              <a:rPr>
                <a:solidFill>
                  <a:srgbClr val="06287E"/>
                </a:solidFill>
                <a:latin typeface="Courier"/>
              </a:rPr>
              <a:t>aes</a:t>
            </a:r>
            <a:r>
              <a:rPr>
                <a:latin typeface="Courier"/>
              </a:rPr>
              <a:t>(</a:t>
            </a:r>
            <a:r>
              <a:rPr>
                <a:solidFill>
                  <a:srgbClr val="7D9029"/>
                </a:solidFill>
                <a:latin typeface="Courier"/>
              </a:rPr>
              <a:t>x =</a:t>
            </a:r>
            <a:r>
              <a:rPr>
                <a:latin typeface="Courier"/>
              </a:rPr>
              <a:t> Petal.Length, </a:t>
            </a:r>
            <a:r>
              <a:rPr>
                <a:solidFill>
                  <a:srgbClr val="7D9029"/>
                </a:solidFill>
                <a:latin typeface="Courier"/>
              </a:rPr>
              <a:t>y =</a:t>
            </a:r>
            <a:r>
              <a:rPr>
                <a:latin typeface="Courier"/>
              </a:rPr>
              <a:t> Sepal.Width, </a:t>
            </a:r>
            <a:r>
              <a:rPr>
                <a:solidFill>
                  <a:srgbClr val="7D9029"/>
                </a:solidFill>
                <a:latin typeface="Courier"/>
              </a:rPr>
              <a:t>colour =</a:t>
            </a:r>
            <a:r>
              <a:rPr>
                <a:latin typeface="Courier"/>
              </a:rPr>
              <a:t> Species))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4070A0"/>
                </a:solidFill>
                <a:latin typeface="Courier"/>
              </a:rPr>
              <a:t>+</a:t>
            </a:r>
            <a:r>
              <a:rPr>
                <a:solidFill>
                  <a:srgbClr val="06287E"/>
                </a:solidFill>
                <a:latin typeface="Courier"/>
              </a:rPr>
              <a:t>theme_bw</a:t>
            </a:r>
            <a:r>
              <a:rPr>
                <a:latin typeface="Courier"/>
              </a:rPr>
              <a:t>()</a:t>
            </a:r>
          </a:p>
        </p:txBody>
      </p:sp>
      <p:pic>
        <p:nvPicPr>
          <p:cNvPr descr="test-vIZ-R-R-R_files/figure-pptx/unnamed-chunk-17-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Or even change the size of the points</a:t>
            </a:r>
          </a:p>
          <a:p>
            <a:pPr lvl="0" indent="0">
              <a:buNone/>
            </a:pPr>
            <a:r>
              <a:rPr>
                <a:solidFill>
                  <a:srgbClr val="06287E"/>
                </a:solidFill>
                <a:latin typeface="Courier"/>
              </a:rPr>
              <a:t>ggplot</a:t>
            </a:r>
            <a:r>
              <a:rPr>
                <a:latin typeface="Courier"/>
              </a:rPr>
              <a:t>(iris, </a:t>
            </a:r>
            <a:r>
              <a:rPr>
                <a:solidFill>
                  <a:srgbClr val="06287E"/>
                </a:solidFill>
                <a:latin typeface="Courier"/>
              </a:rPr>
              <a:t>aes</a:t>
            </a:r>
            <a:r>
              <a:rPr>
                <a:latin typeface="Courier"/>
              </a:rPr>
              <a:t>(</a:t>
            </a:r>
            <a:r>
              <a:rPr>
                <a:solidFill>
                  <a:srgbClr val="7D9029"/>
                </a:solidFill>
                <a:latin typeface="Courier"/>
              </a:rPr>
              <a:t>x =</a:t>
            </a:r>
            <a:r>
              <a:rPr>
                <a:latin typeface="Courier"/>
              </a:rPr>
              <a:t> Petal.Length, </a:t>
            </a:r>
            <a:r>
              <a:rPr>
                <a:solidFill>
                  <a:srgbClr val="7D9029"/>
                </a:solidFill>
                <a:latin typeface="Courier"/>
              </a:rPr>
              <a:t>y =</a:t>
            </a:r>
            <a:r>
              <a:rPr>
                <a:latin typeface="Courier"/>
              </a:rPr>
              <a:t> Sepal.Width, </a:t>
            </a:r>
            <a:r>
              <a:rPr>
                <a:solidFill>
                  <a:srgbClr val="7D9029"/>
                </a:solidFill>
                <a:latin typeface="Courier"/>
              </a:rPr>
              <a:t>col =</a:t>
            </a:r>
            <a:r>
              <a:rPr>
                <a:latin typeface="Courier"/>
              </a:rPr>
              <a:t> Species, </a:t>
            </a:r>
            <a:r>
              <a:rPr>
                <a:solidFill>
                  <a:srgbClr val="7D9029"/>
                </a:solidFill>
                <a:latin typeface="Courier"/>
              </a:rPr>
              <a:t>size =</a:t>
            </a:r>
            <a:r>
              <a:rPr>
                <a:latin typeface="Courier"/>
              </a:rPr>
              <a:t> Petal.Width))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4070A0"/>
                </a:solidFill>
                <a:latin typeface="Courier"/>
              </a:rPr>
              <a:t>+</a:t>
            </a:r>
            <a:r>
              <a:rPr>
                <a:solidFill>
                  <a:srgbClr val="06287E"/>
                </a:solidFill>
                <a:latin typeface="Courier"/>
              </a:rPr>
              <a:t>theme_bw</a:t>
            </a:r>
            <a:r>
              <a:rPr>
                <a:latin typeface="Courier"/>
              </a:rPr>
              <a:t>()</a:t>
            </a:r>
          </a:p>
        </p:txBody>
      </p:sp>
      <p:pic>
        <p:nvPicPr>
          <p:cNvPr descr="test-vIZ-R-R-R_files/figure-pptx/unnamed-chunk-18-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Data visualisation</a:t>
            </a:r>
          </a:p>
        </p:txBody>
      </p:sp>
      <p:sp>
        <p:nvSpPr>
          <p:cNvPr id="4" name="Text Placeholder 3"/>
          <p:cNvSpPr>
            <a:spLocks noGrp="1"/>
          </p:cNvSpPr>
          <p:nvPr>
            <p:ph idx="2" sz="half" type="body"/>
          </p:nvPr>
        </p:nvSpPr>
        <p:spPr/>
        <p:txBody>
          <a:bodyPr/>
          <a:lstStyle/>
          <a:p>
            <a:pPr lvl="0" indent="0" marL="0">
              <a:buNone/>
            </a:pPr>
            <a:r>
              <a:rPr/>
              <a:t>#Bar graphs</a:t>
            </a:r>
          </a:p>
          <a:p>
            <a:pPr lvl="0" indent="0">
              <a:buNone/>
            </a:pPr>
            <a:r>
              <a:rPr i="1">
                <a:solidFill>
                  <a:srgbClr val="60A0B0"/>
                </a:solidFill>
                <a:latin typeface="Courier"/>
              </a:rPr>
              <a:t>#geom_bar()</a:t>
            </a:r>
            <a:br/>
            <a:r>
              <a:rPr>
                <a:solidFill>
                  <a:srgbClr val="06287E"/>
                </a:solidFill>
                <a:latin typeface="Courier"/>
              </a:rPr>
              <a:t>library</a:t>
            </a:r>
            <a:r>
              <a:rPr>
                <a:latin typeface="Courier"/>
              </a:rPr>
              <a:t>(tidyverse)</a:t>
            </a:r>
          </a:p>
          <a:p>
            <a:pPr lvl="0" indent="0">
              <a:buNone/>
            </a:pPr>
            <a:r>
              <a:rPr>
                <a:latin typeface="Courier"/>
              </a:rPr>
              <a:t>## ── Attaching core tidyverse packages ──────────────────────── tidyverse 2.0.0 ──
## ✔ dplyr     1.1.2     ✔ readr     2.1.4
## ✔ forcats   1.0.0     ✔ stringr   1.5.0
## ✔ ggplot2   3.4.2     ✔ tibble    3.2.1
## ✔ lubridate 1.9.2     ✔ tidyr     1.3.0
## ✔ purrr     1.0.1     
## ── Conflicts ────────────────────────────────────────── tidyverse_conflicts() ──
## ✖ dplyr::filter() masks stats::filter()
## ✖ dplyr::lag()    masks stats::lag()
## ℹ Use the conflicted package (&lt;http://conflicted.r-lib.org/&gt;) to force all conflicts to become errors</a:t>
            </a:r>
          </a:p>
          <a:p>
            <a:pPr lvl="0" indent="0">
              <a:buNone/>
            </a:pPr>
            <a:r>
              <a:rPr>
                <a:latin typeface="Courier"/>
              </a:rPr>
              <a:t>ideal </a:t>
            </a:r>
            <a:r>
              <a:rPr>
                <a:solidFill>
                  <a:srgbClr val="007020"/>
                </a:solidFill>
                <a:latin typeface="Courier"/>
              </a:rPr>
              <a:t>&lt;-</a:t>
            </a:r>
            <a:r>
              <a:rPr>
                <a:latin typeface="Courier"/>
              </a:rPr>
              <a:t> </a:t>
            </a:r>
            <a:r>
              <a:rPr>
                <a:solidFill>
                  <a:srgbClr val="06287E"/>
                </a:solidFill>
                <a:latin typeface="Courier"/>
              </a:rPr>
              <a:t>read_csv</a:t>
            </a:r>
            <a:r>
              <a:rPr>
                <a:latin typeface="Courier"/>
              </a:rPr>
              <a:t>(</a:t>
            </a:r>
            <a:r>
              <a:rPr>
                <a:solidFill>
                  <a:srgbClr val="4070A0"/>
                </a:solidFill>
                <a:latin typeface="Courier"/>
              </a:rPr>
              <a:t>"https://raw.githubusercontent.com/ThumbiMwangi/R_sources/master/ideal3a.csv"</a:t>
            </a:r>
            <a:r>
              <a:rPr>
                <a:latin typeface="Courier"/>
              </a:rPr>
              <a:t>)</a:t>
            </a:r>
          </a:p>
          <a:p>
            <a:pPr lvl="0" indent="0">
              <a:buNone/>
            </a:pPr>
            <a:r>
              <a:rPr>
                <a:latin typeface="Courier"/>
              </a:rPr>
              <a:t>## Rows: 270 Columns: 26
## ── Column specification ────────────────────────────────────────────────────────
## Delimiter: ","
## chr   (8): CalfID, sublocation, CADOB, Education, Distance_water, VisitID, V...
## dbl  (16): CalfSex, ReasonsLoss, RecruitWeight, Weight, ManualPCV, Theileria...
## date  (2): VisitDate1, CADOB1
## 
## ℹ Use `spec()` to retrieve the full column specification for this data.
## ℹ Specify the column types or set `show_col_types = FALSE` to quiet this message.</a:t>
            </a:r>
          </a:p>
          <a:p>
            <a:pPr lvl="0" indent="0">
              <a:buNone/>
            </a:pPr>
            <a:r>
              <a:rPr>
                <a:solidFill>
                  <a:srgbClr val="06287E"/>
                </a:solidFill>
                <a:latin typeface="Courier"/>
              </a:rPr>
              <a:t>ggplot</a:t>
            </a:r>
            <a:r>
              <a:rPr>
                <a:latin typeface="Courier"/>
              </a:rPr>
              <a:t>(</a:t>
            </a:r>
            <a:r>
              <a:rPr>
                <a:solidFill>
                  <a:srgbClr val="7D9029"/>
                </a:solidFill>
                <a:latin typeface="Courier"/>
              </a:rPr>
              <a:t>data=</a:t>
            </a:r>
            <a:r>
              <a:rPr>
                <a:latin typeface="Courier"/>
              </a:rPr>
              <a:t>ideal, </a:t>
            </a:r>
            <a:r>
              <a:rPr>
                <a:solidFill>
                  <a:srgbClr val="06287E"/>
                </a:solidFill>
                <a:latin typeface="Courier"/>
              </a:rPr>
              <a:t>aes</a:t>
            </a:r>
            <a:r>
              <a:rPr>
                <a:latin typeface="Courier"/>
              </a:rPr>
              <a:t>(</a:t>
            </a:r>
            <a:r>
              <a:rPr>
                <a:solidFill>
                  <a:srgbClr val="7D9029"/>
                </a:solidFill>
                <a:latin typeface="Courier"/>
              </a:rPr>
              <a:t>x=</a:t>
            </a:r>
            <a:r>
              <a:rPr>
                <a:latin typeface="Courier"/>
              </a:rPr>
              <a:t>ReasonsLoss1)) </a:t>
            </a:r>
            <a:r>
              <a:rPr>
                <a:solidFill>
                  <a:srgbClr val="4070A0"/>
                </a:solidFill>
                <a:latin typeface="Courier"/>
              </a:rPr>
              <a:t>+</a:t>
            </a:r>
            <a:br/>
            <a:r>
              <a:rPr>
                <a:latin typeface="Courier"/>
              </a:rPr>
              <a:t>  </a:t>
            </a:r>
            <a:r>
              <a:rPr>
                <a:solidFill>
                  <a:srgbClr val="06287E"/>
                </a:solidFill>
                <a:latin typeface="Courier"/>
              </a:rPr>
              <a:t>geom_bar</a:t>
            </a:r>
            <a:r>
              <a:rPr>
                <a:latin typeface="Courier"/>
              </a:rPr>
              <a:t>()</a:t>
            </a:r>
          </a:p>
        </p:txBody>
      </p:sp>
      <p:pic>
        <p:nvPicPr>
          <p:cNvPr descr="test-vIZ-R-R-R_files/figure-pptx/unnamed-chunk-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And the shape of the points</a:t>
            </a:r>
          </a:p>
          <a:p>
            <a:pPr lvl="0" indent="0">
              <a:buNone/>
            </a:pPr>
            <a:r>
              <a:rPr>
                <a:solidFill>
                  <a:srgbClr val="06287E"/>
                </a:solidFill>
                <a:latin typeface="Courier"/>
              </a:rPr>
              <a:t>ggplot</a:t>
            </a:r>
            <a:r>
              <a:rPr>
                <a:latin typeface="Courier"/>
              </a:rPr>
              <a:t>(iris, </a:t>
            </a:r>
            <a:r>
              <a:rPr>
                <a:solidFill>
                  <a:srgbClr val="06287E"/>
                </a:solidFill>
                <a:latin typeface="Courier"/>
              </a:rPr>
              <a:t>aes</a:t>
            </a:r>
            <a:r>
              <a:rPr>
                <a:latin typeface="Courier"/>
              </a:rPr>
              <a:t>(</a:t>
            </a:r>
            <a:r>
              <a:rPr>
                <a:solidFill>
                  <a:srgbClr val="7D9029"/>
                </a:solidFill>
                <a:latin typeface="Courier"/>
              </a:rPr>
              <a:t>x =</a:t>
            </a:r>
            <a:r>
              <a:rPr>
                <a:latin typeface="Courier"/>
              </a:rPr>
              <a:t> Petal.Length, </a:t>
            </a:r>
            <a:r>
              <a:rPr>
                <a:solidFill>
                  <a:srgbClr val="7D9029"/>
                </a:solidFill>
                <a:latin typeface="Courier"/>
              </a:rPr>
              <a:t>y =</a:t>
            </a:r>
            <a:r>
              <a:rPr>
                <a:latin typeface="Courier"/>
              </a:rPr>
              <a:t> Sepal.Width, </a:t>
            </a:r>
            <a:r>
              <a:rPr>
                <a:solidFill>
                  <a:srgbClr val="7D9029"/>
                </a:solidFill>
                <a:latin typeface="Courier"/>
              </a:rPr>
              <a:t>col =</a:t>
            </a:r>
            <a:r>
              <a:rPr>
                <a:latin typeface="Courier"/>
              </a:rPr>
              <a:t> Species, </a:t>
            </a:r>
            <a:br/>
            <a:r>
              <a:rPr>
                <a:latin typeface="Courier"/>
              </a:rPr>
              <a:t>                 </a:t>
            </a:r>
            <a:r>
              <a:rPr>
                <a:solidFill>
                  <a:srgbClr val="7D9029"/>
                </a:solidFill>
                <a:latin typeface="Courier"/>
              </a:rPr>
              <a:t>size =</a:t>
            </a:r>
            <a:r>
              <a:rPr>
                <a:latin typeface="Courier"/>
              </a:rPr>
              <a:t> Petal.Width, </a:t>
            </a:r>
            <a:r>
              <a:rPr>
                <a:solidFill>
                  <a:srgbClr val="7D9029"/>
                </a:solidFill>
                <a:latin typeface="Courier"/>
              </a:rPr>
              <a:t>shape =</a:t>
            </a:r>
            <a:r>
              <a:rPr>
                <a:latin typeface="Courier"/>
              </a:rPr>
              <a:t> Species))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4070A0"/>
                </a:solidFill>
                <a:latin typeface="Courier"/>
              </a:rPr>
              <a:t>+</a:t>
            </a:r>
            <a:r>
              <a:rPr>
                <a:solidFill>
                  <a:srgbClr val="06287E"/>
                </a:solidFill>
                <a:latin typeface="Courier"/>
              </a:rPr>
              <a:t>theme_bw</a:t>
            </a:r>
            <a:r>
              <a:rPr>
                <a:latin typeface="Courier"/>
              </a:rPr>
              <a:t>()</a:t>
            </a:r>
          </a:p>
        </p:txBody>
      </p:sp>
      <p:pic>
        <p:nvPicPr>
          <p:cNvPr descr="test-vIZ-R-R-R_files/figure-pptx/unnamed-chunk-19-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Or the color intensity</a:t>
            </a:r>
          </a:p>
          <a:p>
            <a:pPr lvl="0" indent="0">
              <a:buNone/>
            </a:pPr>
            <a:r>
              <a:rPr>
                <a:solidFill>
                  <a:srgbClr val="06287E"/>
                </a:solidFill>
                <a:latin typeface="Courier"/>
              </a:rPr>
              <a:t>ggplot</a:t>
            </a:r>
            <a:r>
              <a:rPr>
                <a:latin typeface="Courier"/>
              </a:rPr>
              <a:t>(iris, </a:t>
            </a:r>
            <a:r>
              <a:rPr>
                <a:solidFill>
                  <a:srgbClr val="06287E"/>
                </a:solidFill>
                <a:latin typeface="Courier"/>
              </a:rPr>
              <a:t>aes</a:t>
            </a:r>
            <a:r>
              <a:rPr>
                <a:latin typeface="Courier"/>
              </a:rPr>
              <a:t>(</a:t>
            </a:r>
            <a:r>
              <a:rPr>
                <a:solidFill>
                  <a:srgbClr val="7D9029"/>
                </a:solidFill>
                <a:latin typeface="Courier"/>
              </a:rPr>
              <a:t>x =</a:t>
            </a:r>
            <a:r>
              <a:rPr>
                <a:latin typeface="Courier"/>
              </a:rPr>
              <a:t> Petal.Length, </a:t>
            </a:r>
            <a:r>
              <a:rPr>
                <a:solidFill>
                  <a:srgbClr val="7D9029"/>
                </a:solidFill>
                <a:latin typeface="Courier"/>
              </a:rPr>
              <a:t>y =</a:t>
            </a:r>
            <a:r>
              <a:rPr>
                <a:latin typeface="Courier"/>
              </a:rPr>
              <a:t> Sepal.Width, </a:t>
            </a:r>
            <a:r>
              <a:rPr>
                <a:solidFill>
                  <a:srgbClr val="7D9029"/>
                </a:solidFill>
                <a:latin typeface="Courier"/>
              </a:rPr>
              <a:t>col =</a:t>
            </a:r>
            <a:r>
              <a:rPr>
                <a:latin typeface="Courier"/>
              </a:rPr>
              <a:t> Species, </a:t>
            </a:r>
            <a:br/>
            <a:r>
              <a:rPr>
                <a:latin typeface="Courier"/>
              </a:rPr>
              <a:t>                 </a:t>
            </a:r>
            <a:r>
              <a:rPr>
                <a:solidFill>
                  <a:srgbClr val="7D9029"/>
                </a:solidFill>
                <a:latin typeface="Courier"/>
              </a:rPr>
              <a:t>size =</a:t>
            </a:r>
            <a:r>
              <a:rPr>
                <a:latin typeface="Courier"/>
              </a:rPr>
              <a:t> Petal.Width, </a:t>
            </a:r>
            <a:r>
              <a:rPr>
                <a:solidFill>
                  <a:srgbClr val="7D9029"/>
                </a:solidFill>
                <a:latin typeface="Courier"/>
              </a:rPr>
              <a:t>shape =</a:t>
            </a:r>
            <a:r>
              <a:rPr>
                <a:latin typeface="Courier"/>
              </a:rPr>
              <a:t> Species, </a:t>
            </a:r>
            <a:r>
              <a:rPr>
                <a:solidFill>
                  <a:srgbClr val="7D9029"/>
                </a:solidFill>
                <a:latin typeface="Courier"/>
              </a:rPr>
              <a:t>alpha =</a:t>
            </a:r>
            <a:r>
              <a:rPr>
                <a:latin typeface="Courier"/>
              </a:rPr>
              <a:t> Sepal.Length))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4070A0"/>
                </a:solidFill>
                <a:latin typeface="Courier"/>
              </a:rPr>
              <a:t>+</a:t>
            </a:r>
            <a:r>
              <a:rPr>
                <a:solidFill>
                  <a:srgbClr val="06287E"/>
                </a:solidFill>
                <a:latin typeface="Courier"/>
              </a:rPr>
              <a:t>theme_bw</a:t>
            </a:r>
            <a:r>
              <a:rPr>
                <a:latin typeface="Courier"/>
              </a:rPr>
              <a:t>()</a:t>
            </a:r>
          </a:p>
        </p:txBody>
      </p:sp>
      <p:pic>
        <p:nvPicPr>
          <p:cNvPr descr="test-vIZ-R-R-R_files/figure-pptx/unnamed-chunk-20-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You can even add statics on your graphics, as seen in the graphs below</a:t>
            </a:r>
          </a:p>
          <a:p>
            <a:pPr lvl="0" indent="0">
              <a:buNone/>
            </a:pPr>
            <a:r>
              <a:rPr>
                <a:solidFill>
                  <a:srgbClr val="06287E"/>
                </a:solidFill>
                <a:latin typeface="Courier"/>
              </a:rPr>
              <a:t>ggplot</a:t>
            </a:r>
            <a:r>
              <a:rPr>
                <a:latin typeface="Courier"/>
              </a:rPr>
              <a:t>(iris, </a:t>
            </a:r>
            <a:r>
              <a:rPr>
                <a:solidFill>
                  <a:srgbClr val="06287E"/>
                </a:solidFill>
                <a:latin typeface="Courier"/>
              </a:rPr>
              <a:t>aes</a:t>
            </a:r>
            <a:r>
              <a:rPr>
                <a:latin typeface="Courier"/>
              </a:rPr>
              <a:t>(Species, Sepal.Length))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 =</a:t>
            </a:r>
            <a:r>
              <a:rPr>
                <a:latin typeface="Courier"/>
              </a:rPr>
              <a:t> </a:t>
            </a:r>
            <a:r>
              <a:rPr>
                <a:solidFill>
                  <a:srgbClr val="4070A0"/>
                </a:solidFill>
                <a:latin typeface="Courier"/>
              </a:rPr>
              <a:t>"summary"</a:t>
            </a:r>
            <a:r>
              <a:rPr>
                <a:latin typeface="Courier"/>
              </a:rPr>
              <a:t>, </a:t>
            </a:r>
            <a:r>
              <a:rPr>
                <a:solidFill>
                  <a:srgbClr val="7D9029"/>
                </a:solidFill>
                <a:latin typeface="Courier"/>
              </a:rPr>
              <a:t>fun.y =</a:t>
            </a:r>
            <a:r>
              <a:rPr>
                <a:latin typeface="Courier"/>
              </a:rPr>
              <a:t> </a:t>
            </a:r>
            <a:r>
              <a:rPr>
                <a:solidFill>
                  <a:srgbClr val="4070A0"/>
                </a:solidFill>
                <a:latin typeface="Courier"/>
              </a:rPr>
              <a:t>"mean"</a:t>
            </a:r>
            <a:r>
              <a:rPr>
                <a:latin typeface="Courier"/>
              </a:rPr>
              <a:t>, </a:t>
            </a:r>
            <a:r>
              <a:rPr>
                <a:solidFill>
                  <a:srgbClr val="7D9029"/>
                </a:solidFill>
                <a:latin typeface="Courier"/>
              </a:rPr>
              <a:t>fill=</a:t>
            </a:r>
            <a:r>
              <a:rPr>
                <a:solidFill>
                  <a:srgbClr val="4070A0"/>
                </a:solidFill>
                <a:latin typeface="Courier"/>
              </a:rPr>
              <a:t>"blue"</a:t>
            </a:r>
            <a:r>
              <a:rPr>
                <a:latin typeface="Courier"/>
              </a:rPr>
              <a:t>)</a:t>
            </a:r>
            <a:r>
              <a:rPr>
                <a:solidFill>
                  <a:srgbClr val="4070A0"/>
                </a:solidFill>
                <a:latin typeface="Courier"/>
              </a:rPr>
              <a:t>+</a:t>
            </a:r>
            <a:r>
              <a:rPr>
                <a:solidFill>
                  <a:srgbClr val="06287E"/>
                </a:solidFill>
                <a:latin typeface="Courier"/>
              </a:rPr>
              <a:t>theme_bw</a:t>
            </a:r>
            <a:r>
              <a:rPr>
                <a:latin typeface="Courier"/>
              </a:rPr>
              <a:t>()</a:t>
            </a:r>
          </a:p>
          <a:p>
            <a:pPr lvl="0" indent="0">
              <a:buNone/>
            </a:pPr>
            <a:r>
              <a:rPr>
                <a:latin typeface="Courier"/>
              </a:rPr>
              <a:t>## Warning in geom_bar(stat = "summary", fun.y = "mean", fill = "blue"): Ignoring
## unknown parameters: `fun.y`</a:t>
            </a:r>
          </a:p>
          <a:p>
            <a:pPr lvl="0" indent="0">
              <a:buNone/>
            </a:pPr>
            <a:r>
              <a:rPr>
                <a:latin typeface="Courier"/>
              </a:rPr>
              <a:t>## No summary function supplied, defaulting to `mean_se()`</a:t>
            </a:r>
          </a:p>
        </p:txBody>
      </p:sp>
      <p:pic>
        <p:nvPicPr>
          <p:cNvPr descr="test-vIZ-R-R-R_files/figure-pptx/unnamed-chunk-2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And even combine more than one visualisation</a:t>
            </a:r>
          </a:p>
          <a:p>
            <a:pPr lvl="0" indent="0">
              <a:buNone/>
            </a:pPr>
            <a:r>
              <a:rPr>
                <a:solidFill>
                  <a:srgbClr val="06287E"/>
                </a:solidFill>
                <a:latin typeface="Courier"/>
              </a:rPr>
              <a:t>ggplot</a:t>
            </a:r>
            <a:r>
              <a:rPr>
                <a:latin typeface="Courier"/>
              </a:rPr>
              <a:t>(iris, </a:t>
            </a:r>
            <a:r>
              <a:rPr>
                <a:solidFill>
                  <a:srgbClr val="06287E"/>
                </a:solidFill>
                <a:latin typeface="Courier"/>
              </a:rPr>
              <a:t>aes</a:t>
            </a:r>
            <a:r>
              <a:rPr>
                <a:latin typeface="Courier"/>
              </a:rPr>
              <a:t>(Species, Sepal.Length))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 =</a:t>
            </a:r>
            <a:r>
              <a:rPr>
                <a:latin typeface="Courier"/>
              </a:rPr>
              <a:t> </a:t>
            </a:r>
            <a:r>
              <a:rPr>
                <a:solidFill>
                  <a:srgbClr val="4070A0"/>
                </a:solidFill>
                <a:latin typeface="Courier"/>
              </a:rPr>
              <a:t>"summary"</a:t>
            </a:r>
            <a:r>
              <a:rPr>
                <a:latin typeface="Courier"/>
              </a:rPr>
              <a:t>, </a:t>
            </a:r>
            <a:r>
              <a:rPr>
                <a:solidFill>
                  <a:srgbClr val="7D9029"/>
                </a:solidFill>
                <a:latin typeface="Courier"/>
              </a:rPr>
              <a:t>fun.y =</a:t>
            </a:r>
            <a:r>
              <a:rPr>
                <a:latin typeface="Courier"/>
              </a:rPr>
              <a:t> </a:t>
            </a:r>
            <a:r>
              <a:rPr>
                <a:solidFill>
                  <a:srgbClr val="4070A0"/>
                </a:solidFill>
                <a:latin typeface="Courier"/>
              </a:rPr>
              <a:t>"mean"</a:t>
            </a:r>
            <a:r>
              <a:rPr>
                <a:latin typeface="Courier"/>
              </a:rPr>
              <a:t>, </a:t>
            </a:r>
            <a:r>
              <a:rPr>
                <a:solidFill>
                  <a:srgbClr val="7D9029"/>
                </a:solidFill>
                <a:latin typeface="Courier"/>
              </a:rPr>
              <a:t>fill =</a:t>
            </a:r>
            <a:r>
              <a:rPr>
                <a:latin typeface="Courier"/>
              </a:rPr>
              <a:t> </a:t>
            </a:r>
            <a:r>
              <a:rPr>
                <a:solidFill>
                  <a:srgbClr val="4070A0"/>
                </a:solidFill>
                <a:latin typeface="Courier"/>
              </a:rPr>
              <a:t>"#ff0080"</a:t>
            </a:r>
            <a:r>
              <a:rPr>
                <a:latin typeface="Courier"/>
              </a:rPr>
              <a:t>, </a:t>
            </a:r>
            <a:r>
              <a:rPr>
                <a:solidFill>
                  <a:srgbClr val="7D9029"/>
                </a:solidFill>
                <a:latin typeface="Courier"/>
              </a:rPr>
              <a:t>col =</a:t>
            </a:r>
            <a:r>
              <a:rPr>
                <a:latin typeface="Courier"/>
              </a:rPr>
              <a:t> </a:t>
            </a:r>
            <a:r>
              <a:rPr>
                <a:solidFill>
                  <a:srgbClr val="4070A0"/>
                </a:solidFill>
                <a:latin typeface="Courier"/>
              </a:rPr>
              <a:t>"black"</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4070A0"/>
                </a:solidFill>
                <a:latin typeface="Courier"/>
              </a:rPr>
              <a:t>+</a:t>
            </a:r>
            <a:r>
              <a:rPr>
                <a:solidFill>
                  <a:srgbClr val="06287E"/>
                </a:solidFill>
                <a:latin typeface="Courier"/>
              </a:rPr>
              <a:t>theme_bw</a:t>
            </a:r>
            <a:r>
              <a:rPr>
                <a:latin typeface="Courier"/>
              </a:rPr>
              <a:t>()</a:t>
            </a:r>
          </a:p>
          <a:p>
            <a:pPr lvl="0" indent="0">
              <a:buNone/>
            </a:pPr>
            <a:r>
              <a:rPr>
                <a:latin typeface="Courier"/>
              </a:rPr>
              <a:t>## Warning in geom_bar(stat = "summary", fun.y = "mean", fill = "#ff0080", :
## Ignoring unknown parameters: `fun.y`</a:t>
            </a:r>
          </a:p>
          <a:p>
            <a:pPr lvl="0" indent="0">
              <a:buNone/>
            </a:pPr>
            <a:r>
              <a:rPr>
                <a:latin typeface="Courier"/>
              </a:rPr>
              <a:t>## No summary function supplied, defaulting to `mean_se()`</a:t>
            </a:r>
          </a:p>
        </p:txBody>
      </p:sp>
      <p:pic>
        <p:nvPicPr>
          <p:cNvPr descr="test-vIZ-R-R-R_files/figure-pptx/unnamed-chunk-2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solidFill>
                  <a:srgbClr val="06287E"/>
                </a:solidFill>
                <a:latin typeface="Courier"/>
              </a:rPr>
              <a:t>ggplot</a:t>
            </a:r>
            <a:r>
              <a:rPr>
                <a:latin typeface="Courier"/>
              </a:rPr>
              <a:t>(iris, </a:t>
            </a:r>
            <a:r>
              <a:rPr>
                <a:solidFill>
                  <a:srgbClr val="06287E"/>
                </a:solidFill>
                <a:latin typeface="Courier"/>
              </a:rPr>
              <a:t>aes</a:t>
            </a:r>
            <a:r>
              <a:rPr>
                <a:latin typeface="Courier"/>
              </a:rPr>
              <a:t>(Species, Sepal.Length))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 =</a:t>
            </a:r>
            <a:r>
              <a:rPr>
                <a:latin typeface="Courier"/>
              </a:rPr>
              <a:t> </a:t>
            </a:r>
            <a:r>
              <a:rPr>
                <a:solidFill>
                  <a:srgbClr val="4070A0"/>
                </a:solidFill>
                <a:latin typeface="Courier"/>
              </a:rPr>
              <a:t>"summary"</a:t>
            </a:r>
            <a:r>
              <a:rPr>
                <a:latin typeface="Courier"/>
              </a:rPr>
              <a:t>, </a:t>
            </a:r>
            <a:r>
              <a:rPr>
                <a:solidFill>
                  <a:srgbClr val="7D9029"/>
                </a:solidFill>
                <a:latin typeface="Courier"/>
              </a:rPr>
              <a:t>fun.y =</a:t>
            </a:r>
            <a:r>
              <a:rPr>
                <a:latin typeface="Courier"/>
              </a:rPr>
              <a:t> </a:t>
            </a:r>
            <a:r>
              <a:rPr>
                <a:solidFill>
                  <a:srgbClr val="4070A0"/>
                </a:solidFill>
                <a:latin typeface="Courier"/>
              </a:rPr>
              <a:t>"mean"</a:t>
            </a:r>
            <a:r>
              <a:rPr>
                <a:latin typeface="Courier"/>
              </a:rPr>
              <a:t>, </a:t>
            </a:r>
            <a:r>
              <a:rPr>
                <a:solidFill>
                  <a:srgbClr val="7D9029"/>
                </a:solidFill>
                <a:latin typeface="Courier"/>
              </a:rPr>
              <a:t>fill =</a:t>
            </a:r>
            <a:r>
              <a:rPr>
                <a:latin typeface="Courier"/>
              </a:rPr>
              <a:t> </a:t>
            </a:r>
            <a:r>
              <a:rPr>
                <a:solidFill>
                  <a:srgbClr val="4070A0"/>
                </a:solidFill>
                <a:latin typeface="Courier"/>
              </a:rPr>
              <a:t>"gray40"</a:t>
            </a:r>
            <a:r>
              <a:rPr>
                <a:latin typeface="Courier"/>
              </a:rPr>
              <a:t>, </a:t>
            </a:r>
            <a:r>
              <a:rPr>
                <a:solidFill>
                  <a:srgbClr val="7D9029"/>
                </a:solidFill>
                <a:latin typeface="Courier"/>
              </a:rPr>
              <a:t>col =</a:t>
            </a:r>
            <a:r>
              <a:rPr>
                <a:latin typeface="Courier"/>
              </a:rPr>
              <a:t> </a:t>
            </a:r>
            <a:r>
              <a:rPr>
                <a:solidFill>
                  <a:srgbClr val="4070A0"/>
                </a:solidFill>
                <a:latin typeface="Courier"/>
              </a:rPr>
              <a:t>"black"</a:t>
            </a:r>
            <a:r>
              <a:rPr>
                <a:latin typeface="Courier"/>
              </a:rPr>
              <a:t>) </a:t>
            </a:r>
            <a:r>
              <a:rPr>
                <a:solidFill>
                  <a:srgbClr val="4070A0"/>
                </a:solidFill>
                <a:latin typeface="Courier"/>
              </a:rPr>
              <a:t>+</a:t>
            </a:r>
            <a:br/>
            <a:r>
              <a:rPr>
                <a:latin typeface="Courier"/>
              </a:rPr>
              <a:t>  </a:t>
            </a:r>
            <a:r>
              <a:rPr i="1">
                <a:solidFill>
                  <a:srgbClr val="60A0B0"/>
                </a:solidFill>
                <a:latin typeface="Courier"/>
              </a:rPr>
              <a:t>#geom_point() +</a:t>
            </a:r>
            <a:br/>
            <a:r>
              <a:rPr>
                <a:latin typeface="Courier"/>
              </a:rPr>
              <a:t>  </a:t>
            </a:r>
            <a:r>
              <a:rPr>
                <a:solidFill>
                  <a:srgbClr val="06287E"/>
                </a:solidFill>
                <a:latin typeface="Courier"/>
              </a:rPr>
              <a:t>geom_point</a:t>
            </a:r>
            <a:r>
              <a:rPr>
                <a:latin typeface="Courier"/>
              </a:rPr>
              <a:t>(</a:t>
            </a:r>
            <a:r>
              <a:rPr>
                <a:solidFill>
                  <a:srgbClr val="7D9029"/>
                </a:solidFill>
                <a:latin typeface="Courier"/>
              </a:rPr>
              <a:t>position =</a:t>
            </a:r>
            <a:r>
              <a:rPr>
                <a:latin typeface="Courier"/>
              </a:rPr>
              <a:t> </a:t>
            </a:r>
            <a:r>
              <a:rPr>
                <a:solidFill>
                  <a:srgbClr val="06287E"/>
                </a:solidFill>
                <a:latin typeface="Courier"/>
              </a:rPr>
              <a:t>position_jitter</a:t>
            </a:r>
            <a:r>
              <a:rPr>
                <a:latin typeface="Courier"/>
              </a:rPr>
              <a:t>(</a:t>
            </a:r>
            <a:r>
              <a:rPr>
                <a:solidFill>
                  <a:srgbClr val="40A070"/>
                </a:solidFill>
                <a:latin typeface="Courier"/>
              </a:rPr>
              <a:t>0.2</a:t>
            </a:r>
            <a:r>
              <a:rPr>
                <a:latin typeface="Courier"/>
              </a:rPr>
              <a:t>), </a:t>
            </a:r>
            <a:r>
              <a:rPr>
                <a:solidFill>
                  <a:srgbClr val="7D9029"/>
                </a:solidFill>
                <a:latin typeface="Courier"/>
              </a:rPr>
              <a:t>size =</a:t>
            </a:r>
            <a:r>
              <a:rPr>
                <a:latin typeface="Courier"/>
              </a:rPr>
              <a:t> </a:t>
            </a:r>
            <a:r>
              <a:rPr>
                <a:solidFill>
                  <a:srgbClr val="40A070"/>
                </a:solidFill>
                <a:latin typeface="Courier"/>
              </a:rPr>
              <a:t>3</a:t>
            </a:r>
            <a:r>
              <a:rPr>
                <a:latin typeface="Courier"/>
              </a:rPr>
              <a:t>, </a:t>
            </a:r>
            <a:r>
              <a:rPr>
                <a:solidFill>
                  <a:srgbClr val="7D9029"/>
                </a:solidFill>
                <a:latin typeface="Courier"/>
              </a:rPr>
              <a:t>shape =</a:t>
            </a:r>
            <a:r>
              <a:rPr>
                <a:latin typeface="Courier"/>
              </a:rPr>
              <a:t> </a:t>
            </a:r>
            <a:r>
              <a:rPr>
                <a:solidFill>
                  <a:srgbClr val="40A070"/>
                </a:solidFill>
                <a:latin typeface="Courier"/>
              </a:rPr>
              <a:t>21</a:t>
            </a:r>
            <a:r>
              <a:rPr>
                <a:latin typeface="Courier"/>
              </a:rPr>
              <a:t>)</a:t>
            </a:r>
            <a:r>
              <a:rPr>
                <a:solidFill>
                  <a:srgbClr val="4070A0"/>
                </a:solidFill>
                <a:latin typeface="Courier"/>
              </a:rPr>
              <a:t>+</a:t>
            </a:r>
            <a:r>
              <a:rPr>
                <a:solidFill>
                  <a:srgbClr val="06287E"/>
                </a:solidFill>
                <a:latin typeface="Courier"/>
              </a:rPr>
              <a:t>theme_bw</a:t>
            </a:r>
            <a:r>
              <a:rPr>
                <a:latin typeface="Courier"/>
              </a:rPr>
              <a:t>()</a:t>
            </a:r>
          </a:p>
          <a:p>
            <a:pPr lvl="0" indent="0">
              <a:buNone/>
            </a:pPr>
            <a:r>
              <a:rPr>
                <a:latin typeface="Courier"/>
              </a:rPr>
              <a:t>## Warning in geom_bar(stat = "summary", fun.y = "mean", fill = "gray40", col =
## "black"): Ignoring unknown parameters: `fun.y`</a:t>
            </a:r>
          </a:p>
          <a:p>
            <a:pPr lvl="0" indent="0">
              <a:buNone/>
            </a:pPr>
            <a:r>
              <a:rPr>
                <a:latin typeface="Courier"/>
              </a:rPr>
              <a:t>## No summary function supplied, defaulting to `mean_se()`</a:t>
            </a:r>
          </a:p>
        </p:txBody>
      </p:sp>
      <p:pic>
        <p:nvPicPr>
          <p:cNvPr descr="test-vIZ-R-R-R_files/figure-pptx/unnamed-chunk-23-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#More graphic customization ggplot2 package gives the user the power to customise the graphics to their own liking. This is especially where one would like to change the position of the legend, the size of the text, bolding the text etc.</a:t>
            </a:r>
          </a:p>
          <a:p>
            <a:pPr lvl="0" indent="0" marL="0">
              <a:buNone/>
            </a:pPr>
            <a:r>
              <a:rPr/>
              <a:t>The theme() function has alot of capability and I would urge you to go to your console and type ?theme to see how much power you have in your hands.</a:t>
            </a:r>
          </a:p>
          <a:p>
            <a:pPr lvl="0" indent="0" marL="0">
              <a:buNone/>
            </a:pPr>
            <a:r>
              <a:rPr/>
              <a:t>We can try to first change the color of the background of out graphics and the size of the panel border.</a:t>
            </a:r>
          </a:p>
          <a:p>
            <a:pPr lvl="0" indent="0">
              <a:buNone/>
            </a:pPr>
            <a:r>
              <a:rPr>
                <a:latin typeface="Courier"/>
              </a:rPr>
              <a:t>niceplot </a:t>
            </a:r>
            <a:r>
              <a:rPr>
                <a:solidFill>
                  <a:srgbClr val="007020"/>
                </a:solidFill>
                <a:latin typeface="Courier"/>
              </a:rPr>
              <a:t>&lt;-</a:t>
            </a:r>
            <a:r>
              <a:rPr>
                <a:latin typeface="Courier"/>
              </a:rPr>
              <a:t> </a:t>
            </a:r>
            <a:r>
              <a:rPr>
                <a:solidFill>
                  <a:srgbClr val="06287E"/>
                </a:solidFill>
                <a:latin typeface="Courier"/>
              </a:rPr>
              <a:t>ggplot</a:t>
            </a:r>
            <a:r>
              <a:rPr>
                <a:latin typeface="Courier"/>
              </a:rPr>
              <a:t>(iris, </a:t>
            </a:r>
            <a:r>
              <a:rPr>
                <a:solidFill>
                  <a:srgbClr val="06287E"/>
                </a:solidFill>
                <a:latin typeface="Courier"/>
              </a:rPr>
              <a:t>aes</a:t>
            </a:r>
            <a:r>
              <a:rPr>
                <a:latin typeface="Courier"/>
              </a:rPr>
              <a:t>(Species, Sepal.Length))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 =</a:t>
            </a:r>
            <a:r>
              <a:rPr>
                <a:latin typeface="Courier"/>
              </a:rPr>
              <a:t> </a:t>
            </a:r>
            <a:r>
              <a:rPr>
                <a:solidFill>
                  <a:srgbClr val="4070A0"/>
                </a:solidFill>
                <a:latin typeface="Courier"/>
              </a:rPr>
              <a:t>"summary"</a:t>
            </a:r>
            <a:r>
              <a:rPr>
                <a:latin typeface="Courier"/>
              </a:rPr>
              <a:t>, </a:t>
            </a:r>
            <a:r>
              <a:rPr>
                <a:solidFill>
                  <a:srgbClr val="7D9029"/>
                </a:solidFill>
                <a:latin typeface="Courier"/>
              </a:rPr>
              <a:t>fun.y =</a:t>
            </a:r>
            <a:r>
              <a:rPr>
                <a:latin typeface="Courier"/>
              </a:rPr>
              <a:t> </a:t>
            </a:r>
            <a:r>
              <a:rPr>
                <a:solidFill>
                  <a:srgbClr val="4070A0"/>
                </a:solidFill>
                <a:latin typeface="Courier"/>
              </a:rPr>
              <a:t>"mean"</a:t>
            </a:r>
            <a:r>
              <a:rPr>
                <a:latin typeface="Courier"/>
              </a:rPr>
              <a:t>, </a:t>
            </a:r>
            <a:r>
              <a:rPr>
                <a:solidFill>
                  <a:srgbClr val="7D9029"/>
                </a:solidFill>
                <a:latin typeface="Courier"/>
              </a:rPr>
              <a:t>fill =</a:t>
            </a:r>
            <a:r>
              <a:rPr>
                <a:latin typeface="Courier"/>
              </a:rPr>
              <a:t> </a:t>
            </a:r>
            <a:r>
              <a:rPr>
                <a:solidFill>
                  <a:srgbClr val="4070A0"/>
                </a:solidFill>
                <a:latin typeface="Courier"/>
              </a:rPr>
              <a:t>"blue"</a:t>
            </a:r>
            <a:r>
              <a:rPr>
                <a:latin typeface="Courier"/>
              </a:rPr>
              <a:t>, </a:t>
            </a:r>
            <a:r>
              <a:rPr>
                <a:solidFill>
                  <a:srgbClr val="7D9029"/>
                </a:solidFill>
                <a:latin typeface="Courier"/>
              </a:rPr>
              <a:t>col =</a:t>
            </a:r>
            <a:r>
              <a:rPr>
                <a:latin typeface="Courier"/>
              </a:rPr>
              <a:t> </a:t>
            </a:r>
            <a:r>
              <a:rPr>
                <a:solidFill>
                  <a:srgbClr val="4070A0"/>
                </a:solidFill>
                <a:latin typeface="Courier"/>
              </a:rPr>
              <a:t>"black"</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position =</a:t>
            </a:r>
            <a:r>
              <a:rPr>
                <a:latin typeface="Courier"/>
              </a:rPr>
              <a:t> </a:t>
            </a:r>
            <a:r>
              <a:rPr>
                <a:solidFill>
                  <a:srgbClr val="06287E"/>
                </a:solidFill>
                <a:latin typeface="Courier"/>
              </a:rPr>
              <a:t>position_jitter</a:t>
            </a:r>
            <a:r>
              <a:rPr>
                <a:latin typeface="Courier"/>
              </a:rPr>
              <a:t>(</a:t>
            </a:r>
            <a:r>
              <a:rPr>
                <a:solidFill>
                  <a:srgbClr val="40A070"/>
                </a:solidFill>
                <a:latin typeface="Courier"/>
              </a:rPr>
              <a:t>0.2</a:t>
            </a:r>
            <a:r>
              <a:rPr>
                <a:latin typeface="Courier"/>
              </a:rPr>
              <a:t>), </a:t>
            </a:r>
            <a:r>
              <a:rPr>
                <a:solidFill>
                  <a:srgbClr val="7D9029"/>
                </a:solidFill>
                <a:latin typeface="Courier"/>
              </a:rPr>
              <a:t>size =</a:t>
            </a:r>
            <a:r>
              <a:rPr>
                <a:latin typeface="Courier"/>
              </a:rPr>
              <a:t> </a:t>
            </a:r>
            <a:r>
              <a:rPr>
                <a:solidFill>
                  <a:srgbClr val="40A070"/>
                </a:solidFill>
                <a:latin typeface="Courier"/>
              </a:rPr>
              <a:t>3</a:t>
            </a:r>
            <a:r>
              <a:rPr>
                <a:latin typeface="Courier"/>
              </a:rPr>
              <a:t>, </a:t>
            </a:r>
            <a:r>
              <a:rPr>
                <a:solidFill>
                  <a:srgbClr val="7D9029"/>
                </a:solidFill>
                <a:latin typeface="Courier"/>
              </a:rPr>
              <a:t>shape =</a:t>
            </a:r>
            <a:r>
              <a:rPr>
                <a:latin typeface="Courier"/>
              </a:rPr>
              <a:t> </a:t>
            </a:r>
            <a:r>
              <a:rPr>
                <a:solidFill>
                  <a:srgbClr val="40A070"/>
                </a:solidFill>
                <a:latin typeface="Courier"/>
              </a:rPr>
              <a:t>21</a:t>
            </a:r>
            <a:r>
              <a:rPr>
                <a:latin typeface="Courier"/>
              </a:rPr>
              <a:t>)</a:t>
            </a:r>
            <a:r>
              <a:rPr>
                <a:solidFill>
                  <a:srgbClr val="4070A0"/>
                </a:solidFill>
                <a:latin typeface="Courier"/>
              </a:rPr>
              <a:t>+</a:t>
            </a:r>
            <a:r>
              <a:rPr>
                <a:solidFill>
                  <a:srgbClr val="06287E"/>
                </a:solidFill>
                <a:latin typeface="Courier"/>
              </a:rPr>
              <a:t>theme_bw</a:t>
            </a:r>
            <a:r>
              <a:rPr>
                <a:latin typeface="Courier"/>
              </a:rPr>
              <a:t>()</a:t>
            </a:r>
          </a:p>
          <a:p>
            <a:pPr lvl="0" indent="0">
              <a:buNone/>
            </a:pPr>
            <a:r>
              <a:rPr>
                <a:latin typeface="Courier"/>
              </a:rPr>
              <a:t>## Warning in geom_bar(stat = "summary", fun.y = "mean", fill = "blue", col =
## "black"): Ignoring unknown parameters: `fun.y`</a:t>
            </a:r>
          </a:p>
          <a:p>
            <a:pPr lvl="0" indent="0">
              <a:buNone/>
            </a:pPr>
            <a:r>
              <a:rPr>
                <a:latin typeface="Courier"/>
              </a:rPr>
              <a:t>niceplot</a:t>
            </a:r>
          </a:p>
          <a:p>
            <a:pPr lvl="0" indent="0">
              <a:buNone/>
            </a:pPr>
            <a:r>
              <a:rPr>
                <a:latin typeface="Courier"/>
              </a:rPr>
              <a:t>## No summary function supplied, defaulting to `mean_se()`</a:t>
            </a:r>
          </a:p>
        </p:txBody>
      </p:sp>
      <p:pic>
        <p:nvPicPr>
          <p:cNvPr descr="test-vIZ-R-R-R_files/figure-pptx/unnamed-chunk-24-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latin typeface="Courier"/>
              </a:rPr>
              <a:t>niceplot </a:t>
            </a:r>
            <a:r>
              <a:rPr>
                <a:solidFill>
                  <a:srgbClr val="4070A0"/>
                </a:solidFill>
                <a:latin typeface="Courier"/>
              </a:rPr>
              <a:t>+</a:t>
            </a:r>
            <a:r>
              <a:rPr>
                <a:latin typeface="Courier"/>
              </a:rPr>
              <a:t> </a:t>
            </a:r>
            <a:r>
              <a:rPr>
                <a:solidFill>
                  <a:srgbClr val="06287E"/>
                </a:solidFill>
                <a:latin typeface="Courier"/>
              </a:rPr>
              <a:t>theme</a:t>
            </a:r>
            <a:r>
              <a:rPr>
                <a:latin typeface="Courier"/>
              </a:rPr>
              <a:t>(</a:t>
            </a:r>
            <a:r>
              <a:rPr>
                <a:solidFill>
                  <a:srgbClr val="7D9029"/>
                </a:solidFill>
                <a:latin typeface="Courier"/>
              </a:rPr>
              <a:t>panel.grid =</a:t>
            </a:r>
            <a:r>
              <a:rPr>
                <a:latin typeface="Courier"/>
              </a:rPr>
              <a:t> </a:t>
            </a:r>
            <a:r>
              <a:rPr>
                <a:solidFill>
                  <a:srgbClr val="06287E"/>
                </a:solidFill>
                <a:latin typeface="Courier"/>
              </a:rPr>
              <a:t>element_blank</a:t>
            </a:r>
            <a:r>
              <a:rPr>
                <a:latin typeface="Courier"/>
              </a:rPr>
              <a:t>(),</a:t>
            </a:r>
            <a:br/>
            <a:r>
              <a:rPr>
                <a:latin typeface="Courier"/>
              </a:rPr>
              <a:t>               </a:t>
            </a:r>
            <a:r>
              <a:rPr>
                <a:solidFill>
                  <a:srgbClr val="7D9029"/>
                </a:solidFill>
                <a:latin typeface="Courier"/>
              </a:rPr>
              <a:t>panel.background =</a:t>
            </a:r>
            <a:r>
              <a:rPr>
                <a:latin typeface="Courier"/>
              </a:rPr>
              <a:t> </a:t>
            </a:r>
            <a:r>
              <a:rPr>
                <a:solidFill>
                  <a:srgbClr val="06287E"/>
                </a:solidFill>
                <a:latin typeface="Courier"/>
              </a:rPr>
              <a:t>element_rect</a:t>
            </a:r>
            <a:r>
              <a:rPr>
                <a:latin typeface="Courier"/>
              </a:rPr>
              <a:t>(</a:t>
            </a:r>
            <a:r>
              <a:rPr>
                <a:solidFill>
                  <a:srgbClr val="7D9029"/>
                </a:solidFill>
                <a:latin typeface="Courier"/>
              </a:rPr>
              <a:t>fill =</a:t>
            </a:r>
            <a:r>
              <a:rPr>
                <a:latin typeface="Courier"/>
              </a:rPr>
              <a:t> </a:t>
            </a:r>
            <a:r>
              <a:rPr>
                <a:solidFill>
                  <a:srgbClr val="4070A0"/>
                </a:solidFill>
                <a:latin typeface="Courier"/>
              </a:rPr>
              <a:t>"red"</a:t>
            </a:r>
            <a:r>
              <a:rPr>
                <a:latin typeface="Courier"/>
              </a:rPr>
              <a:t>),</a:t>
            </a:r>
            <a:br/>
            <a:r>
              <a:rPr>
                <a:latin typeface="Courier"/>
              </a:rPr>
              <a:t>               </a:t>
            </a:r>
            <a:r>
              <a:rPr>
                <a:solidFill>
                  <a:srgbClr val="7D9029"/>
                </a:solidFill>
                <a:latin typeface="Courier"/>
              </a:rPr>
              <a:t>panel.border =</a:t>
            </a:r>
            <a:r>
              <a:rPr>
                <a:latin typeface="Courier"/>
              </a:rPr>
              <a:t> </a:t>
            </a:r>
            <a:r>
              <a:rPr>
                <a:solidFill>
                  <a:srgbClr val="06287E"/>
                </a:solidFill>
                <a:latin typeface="Courier"/>
              </a:rPr>
              <a:t>element_rect</a:t>
            </a:r>
            <a:r>
              <a:rPr>
                <a:latin typeface="Courier"/>
              </a:rPr>
              <a:t>(</a:t>
            </a:r>
            <a:r>
              <a:rPr>
                <a:solidFill>
                  <a:srgbClr val="7D9029"/>
                </a:solidFill>
                <a:latin typeface="Courier"/>
              </a:rPr>
              <a:t>colour =</a:t>
            </a:r>
            <a:r>
              <a:rPr>
                <a:latin typeface="Courier"/>
              </a:rPr>
              <a:t> </a:t>
            </a:r>
            <a:r>
              <a:rPr>
                <a:solidFill>
                  <a:srgbClr val="4070A0"/>
                </a:solidFill>
                <a:latin typeface="Courier"/>
              </a:rPr>
              <a:t>"blue"</a:t>
            </a:r>
            <a:r>
              <a:rPr>
                <a:latin typeface="Courier"/>
              </a:rPr>
              <a:t>, </a:t>
            </a:r>
            <a:r>
              <a:rPr>
                <a:solidFill>
                  <a:srgbClr val="7D9029"/>
                </a:solidFill>
                <a:latin typeface="Courier"/>
              </a:rPr>
              <a:t>fill =</a:t>
            </a:r>
            <a:r>
              <a:rPr>
                <a:latin typeface="Courier"/>
              </a:rPr>
              <a:t> </a:t>
            </a:r>
            <a:r>
              <a:rPr>
                <a:solidFill>
                  <a:srgbClr val="880000"/>
                </a:solidFill>
                <a:latin typeface="Courier"/>
              </a:rPr>
              <a:t>NA</a:t>
            </a:r>
            <a:r>
              <a:rPr>
                <a:latin typeface="Courier"/>
              </a:rPr>
              <a:t>, </a:t>
            </a:r>
            <a:r>
              <a:rPr>
                <a:solidFill>
                  <a:srgbClr val="7D9029"/>
                </a:solidFill>
                <a:latin typeface="Courier"/>
              </a:rPr>
              <a:t>size =</a:t>
            </a:r>
            <a:r>
              <a:rPr>
                <a:latin typeface="Courier"/>
              </a:rPr>
              <a:t> </a:t>
            </a:r>
            <a:r>
              <a:rPr>
                <a:solidFill>
                  <a:srgbClr val="40A070"/>
                </a:solidFill>
                <a:latin typeface="Courier"/>
              </a:rPr>
              <a:t>0.2</a:t>
            </a:r>
            <a:r>
              <a:rPr>
                <a:latin typeface="Courier"/>
              </a:rPr>
              <a:t>))</a:t>
            </a:r>
          </a:p>
          <a:p>
            <a:pPr lvl="0" indent="0">
              <a:buNone/>
            </a:pPr>
            <a:r>
              <a:rPr>
                <a:latin typeface="Courier"/>
              </a:rPr>
              <a:t>## Warning: The `size` argument of `element_rect()` is deprecated as of ggplot2 3.4.0.
## ℹ Please use the `linewidth` argument instead.
## This warning is displayed once every 8 hours.
## Call `lifecycle::last_lifecycle_warnings()` to see where this warning was
## generated.</a:t>
            </a:r>
          </a:p>
          <a:p>
            <a:pPr lvl="0" indent="0">
              <a:buNone/>
            </a:pPr>
            <a:r>
              <a:rPr>
                <a:latin typeface="Courier"/>
              </a:rPr>
              <a:t>## No summary function supplied, defaulting to `mean_se()`</a:t>
            </a:r>
          </a:p>
        </p:txBody>
      </p:sp>
      <p:pic>
        <p:nvPicPr>
          <p:cNvPr descr="test-vIZ-R-R-R_files/figure-pptx/unnamed-chunk-25-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We can also try and increase the font size of the text and bold them.</a:t>
            </a:r>
          </a:p>
          <a:p>
            <a:pPr lvl="0" indent="0">
              <a:buNone/>
            </a:pPr>
            <a:r>
              <a:rPr>
                <a:solidFill>
                  <a:srgbClr val="06287E"/>
                </a:solidFill>
                <a:latin typeface="Courier"/>
              </a:rPr>
              <a:t>ggplot</a:t>
            </a:r>
            <a:r>
              <a:rPr>
                <a:latin typeface="Courier"/>
              </a:rPr>
              <a:t>(ideal_data1, </a:t>
            </a:r>
            <a:r>
              <a:rPr>
                <a:solidFill>
                  <a:srgbClr val="06287E"/>
                </a:solidFill>
                <a:latin typeface="Courier"/>
              </a:rPr>
              <a:t>aes</a:t>
            </a:r>
            <a:r>
              <a:rPr>
                <a:latin typeface="Courier"/>
              </a:rPr>
              <a:t>(</a:t>
            </a:r>
            <a:r>
              <a:rPr>
                <a:solidFill>
                  <a:srgbClr val="7D9029"/>
                </a:solidFill>
                <a:latin typeface="Courier"/>
              </a:rPr>
              <a:t>x =</a:t>
            </a:r>
            <a:r>
              <a:rPr>
                <a:latin typeface="Courier"/>
              </a:rPr>
              <a:t> VisitDate1, </a:t>
            </a:r>
            <a:r>
              <a:rPr>
                <a:solidFill>
                  <a:srgbClr val="7D9029"/>
                </a:solidFill>
                <a:latin typeface="Courier"/>
              </a:rPr>
              <a:t>y=</a:t>
            </a:r>
            <a:r>
              <a:rPr>
                <a:latin typeface="Courier"/>
              </a:rPr>
              <a:t>ADWG1, </a:t>
            </a:r>
            <a:r>
              <a:rPr>
                <a:solidFill>
                  <a:srgbClr val="7D9029"/>
                </a:solidFill>
                <a:latin typeface="Courier"/>
              </a:rPr>
              <a:t>color=</a:t>
            </a:r>
            <a:r>
              <a:rPr>
                <a:latin typeface="Courier"/>
              </a:rPr>
              <a:t>CalfSex))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4070A0"/>
                </a:solidFill>
                <a:latin typeface="Courier"/>
              </a:rPr>
              <a:t>+</a:t>
            </a:r>
            <a:r>
              <a:rPr>
                <a:solidFill>
                  <a:srgbClr val="06287E"/>
                </a:solidFill>
                <a:latin typeface="Courier"/>
              </a:rPr>
              <a:t>theme_bw</a:t>
            </a:r>
            <a:r>
              <a:rPr>
                <a:latin typeface="Courier"/>
              </a:rPr>
              <a:t>()</a:t>
            </a:r>
            <a:r>
              <a:rPr>
                <a:solidFill>
                  <a:srgbClr val="4070A0"/>
                </a:solidFill>
                <a:latin typeface="Courier"/>
              </a:rPr>
              <a:t>+</a:t>
            </a:r>
            <a:r>
              <a:rPr>
                <a:latin typeface="Courier"/>
              </a:rPr>
              <a:t> </a:t>
            </a:r>
            <a:r>
              <a:rPr>
                <a:solidFill>
                  <a:srgbClr val="06287E"/>
                </a:solidFill>
                <a:latin typeface="Courier"/>
              </a:rPr>
              <a:t>scale_x_date</a:t>
            </a:r>
            <a:r>
              <a:rPr>
                <a:latin typeface="Courier"/>
              </a:rPr>
              <a:t>(</a:t>
            </a:r>
            <a:r>
              <a:rPr>
                <a:solidFill>
                  <a:srgbClr val="7D9029"/>
                </a:solidFill>
                <a:latin typeface="Courier"/>
              </a:rPr>
              <a:t>date_breaks =</a:t>
            </a:r>
            <a:r>
              <a:rPr>
                <a:latin typeface="Courier"/>
              </a:rPr>
              <a:t> </a:t>
            </a:r>
            <a:r>
              <a:rPr>
                <a:solidFill>
                  <a:srgbClr val="4070A0"/>
                </a:solidFill>
                <a:latin typeface="Courier"/>
              </a:rPr>
              <a:t>"6 months"</a:t>
            </a:r>
            <a:r>
              <a:rPr>
                <a:latin typeface="Courier"/>
              </a:rPr>
              <a:t>, </a:t>
            </a:r>
            <a:r>
              <a:rPr>
                <a:solidFill>
                  <a:srgbClr val="7D9029"/>
                </a:solidFill>
                <a:latin typeface="Courier"/>
              </a:rPr>
              <a:t>date_labels =</a:t>
            </a:r>
            <a:r>
              <a:rPr>
                <a:latin typeface="Courier"/>
              </a:rPr>
              <a:t> </a:t>
            </a:r>
            <a:r>
              <a:rPr>
                <a:solidFill>
                  <a:srgbClr val="4070A0"/>
                </a:solidFill>
                <a:latin typeface="Courier"/>
              </a:rPr>
              <a:t>"%b-%Y"</a:t>
            </a:r>
            <a:r>
              <a:rPr>
                <a:latin typeface="Courier"/>
              </a:rPr>
              <a:t>)</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x=</a:t>
            </a:r>
            <a:r>
              <a:rPr>
                <a:latin typeface="Courier"/>
              </a:rPr>
              <a:t> </a:t>
            </a:r>
            <a:r>
              <a:rPr>
                <a:solidFill>
                  <a:srgbClr val="4070A0"/>
                </a:solidFill>
                <a:latin typeface="Courier"/>
              </a:rPr>
              <a:t>"Period (Month-Year)"</a:t>
            </a:r>
            <a:r>
              <a:rPr>
                <a:latin typeface="Courier"/>
              </a:rPr>
              <a:t>, </a:t>
            </a:r>
            <a:r>
              <a:rPr>
                <a:solidFill>
                  <a:srgbClr val="7D9029"/>
                </a:solidFill>
                <a:latin typeface="Courier"/>
              </a:rPr>
              <a:t>y=</a:t>
            </a:r>
            <a:r>
              <a:rPr>
                <a:solidFill>
                  <a:srgbClr val="4070A0"/>
                </a:solidFill>
                <a:latin typeface="Courier"/>
              </a:rPr>
              <a:t>"Average daily weight gain"</a:t>
            </a:r>
            <a:r>
              <a:rPr>
                <a:latin typeface="Courier"/>
              </a:rPr>
              <a:t>, </a:t>
            </a:r>
            <a:r>
              <a:rPr>
                <a:solidFill>
                  <a:srgbClr val="7D9029"/>
                </a:solidFill>
                <a:latin typeface="Courier"/>
              </a:rPr>
              <a:t>color=</a:t>
            </a:r>
            <a:r>
              <a:rPr>
                <a:solidFill>
                  <a:srgbClr val="4070A0"/>
                </a:solidFill>
                <a:latin typeface="Courier"/>
              </a:rPr>
              <a:t>"Calf Sex"</a:t>
            </a:r>
            <a:r>
              <a:rPr>
                <a:latin typeface="Courier"/>
              </a:rPr>
              <a:t>)</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text=</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14</a:t>
            </a:r>
            <a:r>
              <a:rPr>
                <a:latin typeface="Courier"/>
              </a:rPr>
              <a:t>, </a:t>
            </a:r>
            <a:r>
              <a:rPr>
                <a:solidFill>
                  <a:srgbClr val="7D9029"/>
                </a:solidFill>
                <a:latin typeface="Courier"/>
              </a:rPr>
              <a:t>face=</a:t>
            </a:r>
            <a:r>
              <a:rPr>
                <a:solidFill>
                  <a:srgbClr val="4070A0"/>
                </a:solidFill>
                <a:latin typeface="Courier"/>
              </a:rPr>
              <a:t>"bold"</a:t>
            </a:r>
            <a:r>
              <a:rPr>
                <a:latin typeface="Courier"/>
              </a:rPr>
              <a:t>))</a:t>
            </a:r>
            <a:r>
              <a:rPr>
                <a:solidFill>
                  <a:srgbClr val="4070A0"/>
                </a:solidFill>
                <a:latin typeface="Courier"/>
              </a:rPr>
              <a:t>+</a:t>
            </a:r>
            <a:r>
              <a:rPr>
                <a:latin typeface="Courier"/>
              </a:rPr>
              <a:t> </a:t>
            </a:r>
            <a:r>
              <a:rPr i="1">
                <a:solidFill>
                  <a:srgbClr val="60A0B0"/>
                </a:solidFill>
                <a:latin typeface="Courier"/>
              </a:rPr>
              <a:t># increase the font and bold the text</a:t>
            </a:r>
            <a:br/>
            <a:r>
              <a:rPr>
                <a:latin typeface="Courier"/>
              </a:rPr>
              <a:t>  </a:t>
            </a:r>
            <a:r>
              <a:rPr>
                <a:solidFill>
                  <a:srgbClr val="06287E"/>
                </a:solidFill>
                <a:latin typeface="Courier"/>
              </a:rPr>
              <a:t>theme</a:t>
            </a:r>
            <a:r>
              <a:rPr>
                <a:latin typeface="Courier"/>
              </a:rPr>
              <a:t>(</a:t>
            </a:r>
            <a:r>
              <a:rPr>
                <a:solidFill>
                  <a:srgbClr val="7D9029"/>
                </a:solidFill>
                <a:latin typeface="Courier"/>
              </a:rPr>
              <a:t>legend.position =</a:t>
            </a:r>
            <a:r>
              <a:rPr>
                <a:latin typeface="Courier"/>
              </a:rPr>
              <a:t> </a:t>
            </a:r>
            <a:r>
              <a:rPr>
                <a:solidFill>
                  <a:srgbClr val="4070A0"/>
                </a:solidFill>
                <a:latin typeface="Courier"/>
              </a:rPr>
              <a:t>"bottom"</a:t>
            </a:r>
            <a:r>
              <a:rPr>
                <a:latin typeface="Courier"/>
              </a:rPr>
              <a:t>)</a:t>
            </a:r>
          </a:p>
          <a:p>
            <a:pPr lvl="0" indent="0">
              <a:buNone/>
            </a:pPr>
            <a:r>
              <a:rPr>
                <a:latin typeface="Courier"/>
              </a:rPr>
              <a:t>## `geom_smooth()` using method = 'loess' and formula = 'y ~ x'</a:t>
            </a:r>
          </a:p>
        </p:txBody>
      </p:sp>
      <p:pic>
        <p:nvPicPr>
          <p:cNvPr descr="test-vIZ-R-R-R_files/figure-pptx/unnamed-chunk-26-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 Color customisation in graphics If you look at the graphics above, we have been using the primary colors, as R understands them. However, you may be bold and want to explore more color options. R understands colors in hexagon format and you can use this website called !</a:t>
            </a:r>
            <a:r>
              <a:rPr>
                <a:hlinkClick r:id="rId2"/>
              </a:rPr>
              <a:t>https://colorbrewer2.org/#type=sequential&amp;scheme=BuGn&amp;n=3</a:t>
            </a:r>
            <a:r>
              <a:rPr/>
              <a:t> that helps you get the hexagon value of a color while enabling you choose color schemes that are colorblind safe, printer friendly or photocopy safe. These colors are also supported in R and we will try to use them in the visualisation below.</a:t>
            </a:r>
          </a:p>
          <a:p>
            <a:pPr lvl="0" indent="0" marL="0">
              <a:buNone/>
            </a:pPr>
            <a:r>
              <a:rPr/>
              <a:t>We will use the graph above and change the colors. To see the different color palettes, type this in your console ?scale_color_brewer() or ?scale_fill_brewer()</a:t>
            </a:r>
          </a:p>
          <a:p>
            <a:pPr lvl="0" indent="0">
              <a:buNone/>
            </a:pPr>
            <a:r>
              <a:rPr>
                <a:solidFill>
                  <a:srgbClr val="06287E"/>
                </a:solidFill>
                <a:latin typeface="Courier"/>
              </a:rPr>
              <a:t>ggplot</a:t>
            </a:r>
            <a:r>
              <a:rPr>
                <a:latin typeface="Courier"/>
              </a:rPr>
              <a:t>(ideal_data1, </a:t>
            </a:r>
            <a:r>
              <a:rPr>
                <a:solidFill>
                  <a:srgbClr val="06287E"/>
                </a:solidFill>
                <a:latin typeface="Courier"/>
              </a:rPr>
              <a:t>aes</a:t>
            </a:r>
            <a:r>
              <a:rPr>
                <a:latin typeface="Courier"/>
              </a:rPr>
              <a:t>(</a:t>
            </a:r>
            <a:r>
              <a:rPr>
                <a:solidFill>
                  <a:srgbClr val="7D9029"/>
                </a:solidFill>
                <a:latin typeface="Courier"/>
              </a:rPr>
              <a:t>x =</a:t>
            </a:r>
            <a:r>
              <a:rPr>
                <a:latin typeface="Courier"/>
              </a:rPr>
              <a:t> VisitDate1, </a:t>
            </a:r>
            <a:r>
              <a:rPr>
                <a:solidFill>
                  <a:srgbClr val="7D9029"/>
                </a:solidFill>
                <a:latin typeface="Courier"/>
              </a:rPr>
              <a:t>y=</a:t>
            </a:r>
            <a:r>
              <a:rPr>
                <a:latin typeface="Courier"/>
              </a:rPr>
              <a:t>ADWG1, </a:t>
            </a:r>
            <a:r>
              <a:rPr>
                <a:solidFill>
                  <a:srgbClr val="7D9029"/>
                </a:solidFill>
                <a:latin typeface="Courier"/>
              </a:rPr>
              <a:t>color=</a:t>
            </a:r>
            <a:r>
              <a:rPr>
                <a:latin typeface="Courier"/>
              </a:rPr>
              <a:t>CalfSex))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4070A0"/>
                </a:solidFill>
                <a:latin typeface="Courier"/>
              </a:rPr>
              <a:t>+</a:t>
            </a:r>
            <a:r>
              <a:rPr>
                <a:solidFill>
                  <a:srgbClr val="06287E"/>
                </a:solidFill>
                <a:latin typeface="Courier"/>
              </a:rPr>
              <a:t>theme_bw</a:t>
            </a:r>
            <a:r>
              <a:rPr>
                <a:latin typeface="Courier"/>
              </a:rPr>
              <a:t>()</a:t>
            </a:r>
            <a:r>
              <a:rPr>
                <a:solidFill>
                  <a:srgbClr val="4070A0"/>
                </a:solidFill>
                <a:latin typeface="Courier"/>
              </a:rPr>
              <a:t>+</a:t>
            </a:r>
            <a:r>
              <a:rPr>
                <a:latin typeface="Courier"/>
              </a:rPr>
              <a:t> </a:t>
            </a:r>
            <a:r>
              <a:rPr>
                <a:solidFill>
                  <a:srgbClr val="06287E"/>
                </a:solidFill>
                <a:latin typeface="Courier"/>
              </a:rPr>
              <a:t>scale_x_date</a:t>
            </a:r>
            <a:r>
              <a:rPr>
                <a:latin typeface="Courier"/>
              </a:rPr>
              <a:t>(</a:t>
            </a:r>
            <a:r>
              <a:rPr>
                <a:solidFill>
                  <a:srgbClr val="7D9029"/>
                </a:solidFill>
                <a:latin typeface="Courier"/>
              </a:rPr>
              <a:t>date_breaks =</a:t>
            </a:r>
            <a:r>
              <a:rPr>
                <a:latin typeface="Courier"/>
              </a:rPr>
              <a:t> </a:t>
            </a:r>
            <a:r>
              <a:rPr>
                <a:solidFill>
                  <a:srgbClr val="4070A0"/>
                </a:solidFill>
                <a:latin typeface="Courier"/>
              </a:rPr>
              <a:t>"6 months"</a:t>
            </a:r>
            <a:r>
              <a:rPr>
                <a:latin typeface="Courier"/>
              </a:rPr>
              <a:t>, </a:t>
            </a:r>
            <a:r>
              <a:rPr>
                <a:solidFill>
                  <a:srgbClr val="7D9029"/>
                </a:solidFill>
                <a:latin typeface="Courier"/>
              </a:rPr>
              <a:t>date_labels =</a:t>
            </a:r>
            <a:r>
              <a:rPr>
                <a:latin typeface="Courier"/>
              </a:rPr>
              <a:t> </a:t>
            </a:r>
            <a:r>
              <a:rPr>
                <a:solidFill>
                  <a:srgbClr val="4070A0"/>
                </a:solidFill>
                <a:latin typeface="Courier"/>
              </a:rPr>
              <a:t>"%b-%Y"</a:t>
            </a:r>
            <a:r>
              <a:rPr>
                <a:latin typeface="Courier"/>
              </a:rPr>
              <a:t>)</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x=</a:t>
            </a:r>
            <a:r>
              <a:rPr>
                <a:latin typeface="Courier"/>
              </a:rPr>
              <a:t> </a:t>
            </a:r>
            <a:r>
              <a:rPr>
                <a:solidFill>
                  <a:srgbClr val="4070A0"/>
                </a:solidFill>
                <a:latin typeface="Courier"/>
              </a:rPr>
              <a:t>"Period (Month-Year)"</a:t>
            </a:r>
            <a:r>
              <a:rPr>
                <a:latin typeface="Courier"/>
              </a:rPr>
              <a:t>, </a:t>
            </a:r>
            <a:r>
              <a:rPr>
                <a:solidFill>
                  <a:srgbClr val="7D9029"/>
                </a:solidFill>
                <a:latin typeface="Courier"/>
              </a:rPr>
              <a:t>y=</a:t>
            </a:r>
            <a:r>
              <a:rPr>
                <a:solidFill>
                  <a:srgbClr val="4070A0"/>
                </a:solidFill>
                <a:latin typeface="Courier"/>
              </a:rPr>
              <a:t>"Average daily weight gain"</a:t>
            </a:r>
            <a:r>
              <a:rPr>
                <a:latin typeface="Courier"/>
              </a:rPr>
              <a:t>, </a:t>
            </a:r>
            <a:r>
              <a:rPr>
                <a:solidFill>
                  <a:srgbClr val="7D9029"/>
                </a:solidFill>
                <a:latin typeface="Courier"/>
              </a:rPr>
              <a:t>color=</a:t>
            </a:r>
            <a:r>
              <a:rPr>
                <a:solidFill>
                  <a:srgbClr val="4070A0"/>
                </a:solidFill>
                <a:latin typeface="Courier"/>
              </a:rPr>
              <a:t>"Calf Sex"</a:t>
            </a:r>
            <a:r>
              <a:rPr>
                <a:latin typeface="Courier"/>
              </a:rPr>
              <a:t>)</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text=</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14</a:t>
            </a:r>
            <a:r>
              <a:rPr>
                <a:latin typeface="Courier"/>
              </a:rPr>
              <a:t>, </a:t>
            </a:r>
            <a:r>
              <a:rPr>
                <a:solidFill>
                  <a:srgbClr val="7D9029"/>
                </a:solidFill>
                <a:latin typeface="Courier"/>
              </a:rPr>
              <a:t>face=</a:t>
            </a:r>
            <a:r>
              <a:rPr>
                <a:solidFill>
                  <a:srgbClr val="4070A0"/>
                </a:solidFill>
                <a:latin typeface="Courier"/>
              </a:rPr>
              <a:t>"bold"</a:t>
            </a:r>
            <a:r>
              <a:rPr>
                <a:latin typeface="Courier"/>
              </a:rPr>
              <a:t>))</a:t>
            </a:r>
            <a:r>
              <a:rPr>
                <a:solidFill>
                  <a:srgbClr val="4070A0"/>
                </a:solidFill>
                <a:latin typeface="Courier"/>
              </a:rPr>
              <a:t>+</a:t>
            </a:r>
            <a:r>
              <a:rPr>
                <a:latin typeface="Courier"/>
              </a:rPr>
              <a:t> </a:t>
            </a:r>
            <a:br/>
            <a:r>
              <a:rPr>
                <a:latin typeface="Courier"/>
              </a:rPr>
              <a:t>  </a:t>
            </a:r>
            <a:r>
              <a:rPr>
                <a:solidFill>
                  <a:srgbClr val="06287E"/>
                </a:solidFill>
                <a:latin typeface="Courier"/>
              </a:rPr>
              <a:t>theme</a:t>
            </a:r>
            <a:r>
              <a:rPr>
                <a:latin typeface="Courier"/>
              </a:rPr>
              <a:t>(</a:t>
            </a:r>
            <a:r>
              <a:rPr>
                <a:solidFill>
                  <a:srgbClr val="7D9029"/>
                </a:solidFill>
                <a:latin typeface="Courier"/>
              </a:rPr>
              <a:t>legend.position =</a:t>
            </a:r>
            <a:r>
              <a:rPr>
                <a:latin typeface="Courier"/>
              </a:rPr>
              <a:t> </a:t>
            </a:r>
            <a:r>
              <a:rPr>
                <a:solidFill>
                  <a:srgbClr val="4070A0"/>
                </a:solidFill>
                <a:latin typeface="Courier"/>
              </a:rPr>
              <a:t>"bottom"</a:t>
            </a:r>
            <a:r>
              <a:rPr>
                <a:latin typeface="Courier"/>
              </a:rPr>
              <a:t>)</a:t>
            </a:r>
            <a:r>
              <a:rPr>
                <a:solidFill>
                  <a:srgbClr val="4070A0"/>
                </a:solidFill>
                <a:latin typeface="Courier"/>
              </a:rPr>
              <a:t>+</a:t>
            </a:r>
            <a:br/>
            <a:r>
              <a:rPr>
                <a:latin typeface="Courier"/>
              </a:rPr>
              <a:t>  </a:t>
            </a:r>
            <a:r>
              <a:rPr>
                <a:solidFill>
                  <a:srgbClr val="06287E"/>
                </a:solidFill>
                <a:latin typeface="Courier"/>
              </a:rPr>
              <a:t>scale_color_brewer</a:t>
            </a:r>
            <a:r>
              <a:rPr>
                <a:latin typeface="Courier"/>
              </a:rPr>
              <a:t>(</a:t>
            </a:r>
            <a:r>
              <a:rPr>
                <a:solidFill>
                  <a:srgbClr val="7D9029"/>
                </a:solidFill>
                <a:latin typeface="Courier"/>
              </a:rPr>
              <a:t>palette=</a:t>
            </a:r>
            <a:r>
              <a:rPr>
                <a:solidFill>
                  <a:srgbClr val="4070A0"/>
                </a:solidFill>
                <a:latin typeface="Courier"/>
              </a:rPr>
              <a:t>"RdYlBu"</a:t>
            </a:r>
            <a:r>
              <a:rPr>
                <a:latin typeface="Courier"/>
              </a:rPr>
              <a:t>)</a:t>
            </a:r>
          </a:p>
          <a:p>
            <a:pPr lvl="0" indent="0">
              <a:buNone/>
            </a:pPr>
            <a:r>
              <a:rPr>
                <a:latin typeface="Courier"/>
              </a:rPr>
              <a:t>## `geom_smooth()` using method = 'loess' and formula = 'y ~ x'</a:t>
            </a:r>
          </a:p>
        </p:txBody>
      </p:sp>
      <p:pic>
        <p:nvPicPr>
          <p:cNvPr descr="test-vIZ-R-R-R_files/figure-pptx/unnamed-chunk-27-1.png" id="0" name="Picture 1"/>
          <p:cNvPicPr>
            <a:picLocks noGrp="1" noChangeAspect="1"/>
          </p:cNvPicPr>
          <p:nvPr/>
        </p:nvPicPr>
        <p:blipFill>
          <a:blip r:embed="rId3"/>
          <a:stretch>
            <a:fillRect/>
          </a:stretch>
        </p:blipFill>
        <p:spPr bwMode="auto">
          <a:xfrm>
            <a:off x="3568700" y="355600"/>
            <a:ext cx="5105400" cy="4089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If you want to add your own colors, yoi can do that manually using the function scale_color_manual() or scale_fill_manual()</a:t>
            </a:r>
          </a:p>
          <a:p>
            <a:pPr lvl="0" indent="0">
              <a:buNone/>
            </a:pPr>
            <a:r>
              <a:rPr>
                <a:solidFill>
                  <a:srgbClr val="06287E"/>
                </a:solidFill>
                <a:latin typeface="Courier"/>
              </a:rPr>
              <a:t>ggplot</a:t>
            </a:r>
            <a:r>
              <a:rPr>
                <a:latin typeface="Courier"/>
              </a:rPr>
              <a:t>(ideal_data1, </a:t>
            </a:r>
            <a:r>
              <a:rPr>
                <a:solidFill>
                  <a:srgbClr val="06287E"/>
                </a:solidFill>
                <a:latin typeface="Courier"/>
              </a:rPr>
              <a:t>aes</a:t>
            </a:r>
            <a:r>
              <a:rPr>
                <a:latin typeface="Courier"/>
              </a:rPr>
              <a:t>(</a:t>
            </a:r>
            <a:r>
              <a:rPr>
                <a:solidFill>
                  <a:srgbClr val="7D9029"/>
                </a:solidFill>
                <a:latin typeface="Courier"/>
              </a:rPr>
              <a:t>x =</a:t>
            </a:r>
            <a:r>
              <a:rPr>
                <a:latin typeface="Courier"/>
              </a:rPr>
              <a:t> VisitDate1, </a:t>
            </a:r>
            <a:r>
              <a:rPr>
                <a:solidFill>
                  <a:srgbClr val="7D9029"/>
                </a:solidFill>
                <a:latin typeface="Courier"/>
              </a:rPr>
              <a:t>y=</a:t>
            </a:r>
            <a:r>
              <a:rPr>
                <a:latin typeface="Courier"/>
              </a:rPr>
              <a:t>ADWG1, </a:t>
            </a:r>
            <a:r>
              <a:rPr>
                <a:solidFill>
                  <a:srgbClr val="7D9029"/>
                </a:solidFill>
                <a:latin typeface="Courier"/>
              </a:rPr>
              <a:t>color=</a:t>
            </a:r>
            <a:r>
              <a:rPr>
                <a:latin typeface="Courier"/>
              </a:rPr>
              <a:t>CalfSex))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4070A0"/>
                </a:solidFill>
                <a:latin typeface="Courier"/>
              </a:rPr>
              <a:t>+</a:t>
            </a:r>
            <a:r>
              <a:rPr>
                <a:solidFill>
                  <a:srgbClr val="06287E"/>
                </a:solidFill>
                <a:latin typeface="Courier"/>
              </a:rPr>
              <a:t>theme_bw</a:t>
            </a:r>
            <a:r>
              <a:rPr>
                <a:latin typeface="Courier"/>
              </a:rPr>
              <a:t>()</a:t>
            </a:r>
            <a:r>
              <a:rPr>
                <a:solidFill>
                  <a:srgbClr val="4070A0"/>
                </a:solidFill>
                <a:latin typeface="Courier"/>
              </a:rPr>
              <a:t>+</a:t>
            </a:r>
            <a:r>
              <a:rPr>
                <a:latin typeface="Courier"/>
              </a:rPr>
              <a:t> </a:t>
            </a:r>
            <a:r>
              <a:rPr>
                <a:solidFill>
                  <a:srgbClr val="06287E"/>
                </a:solidFill>
                <a:latin typeface="Courier"/>
              </a:rPr>
              <a:t>scale_x_date</a:t>
            </a:r>
            <a:r>
              <a:rPr>
                <a:latin typeface="Courier"/>
              </a:rPr>
              <a:t>(</a:t>
            </a:r>
            <a:r>
              <a:rPr>
                <a:solidFill>
                  <a:srgbClr val="7D9029"/>
                </a:solidFill>
                <a:latin typeface="Courier"/>
              </a:rPr>
              <a:t>date_breaks =</a:t>
            </a:r>
            <a:r>
              <a:rPr>
                <a:latin typeface="Courier"/>
              </a:rPr>
              <a:t> </a:t>
            </a:r>
            <a:r>
              <a:rPr>
                <a:solidFill>
                  <a:srgbClr val="4070A0"/>
                </a:solidFill>
                <a:latin typeface="Courier"/>
              </a:rPr>
              <a:t>"6 months"</a:t>
            </a:r>
            <a:r>
              <a:rPr>
                <a:latin typeface="Courier"/>
              </a:rPr>
              <a:t>, </a:t>
            </a:r>
            <a:r>
              <a:rPr>
                <a:solidFill>
                  <a:srgbClr val="7D9029"/>
                </a:solidFill>
                <a:latin typeface="Courier"/>
              </a:rPr>
              <a:t>date_labels =</a:t>
            </a:r>
            <a:r>
              <a:rPr>
                <a:latin typeface="Courier"/>
              </a:rPr>
              <a:t> </a:t>
            </a:r>
            <a:r>
              <a:rPr>
                <a:solidFill>
                  <a:srgbClr val="4070A0"/>
                </a:solidFill>
                <a:latin typeface="Courier"/>
              </a:rPr>
              <a:t>"%b-%Y"</a:t>
            </a:r>
            <a:r>
              <a:rPr>
                <a:latin typeface="Courier"/>
              </a:rPr>
              <a:t>)</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x=</a:t>
            </a:r>
            <a:r>
              <a:rPr>
                <a:latin typeface="Courier"/>
              </a:rPr>
              <a:t> </a:t>
            </a:r>
            <a:r>
              <a:rPr>
                <a:solidFill>
                  <a:srgbClr val="4070A0"/>
                </a:solidFill>
                <a:latin typeface="Courier"/>
              </a:rPr>
              <a:t>"Period (Month-Year)"</a:t>
            </a:r>
            <a:r>
              <a:rPr>
                <a:latin typeface="Courier"/>
              </a:rPr>
              <a:t>, </a:t>
            </a:r>
            <a:r>
              <a:rPr>
                <a:solidFill>
                  <a:srgbClr val="7D9029"/>
                </a:solidFill>
                <a:latin typeface="Courier"/>
              </a:rPr>
              <a:t>y=</a:t>
            </a:r>
            <a:r>
              <a:rPr>
                <a:solidFill>
                  <a:srgbClr val="4070A0"/>
                </a:solidFill>
                <a:latin typeface="Courier"/>
              </a:rPr>
              <a:t>"Average daily weight gain"</a:t>
            </a:r>
            <a:r>
              <a:rPr>
                <a:latin typeface="Courier"/>
              </a:rPr>
              <a:t>, </a:t>
            </a:r>
            <a:r>
              <a:rPr>
                <a:solidFill>
                  <a:srgbClr val="7D9029"/>
                </a:solidFill>
                <a:latin typeface="Courier"/>
              </a:rPr>
              <a:t>color=</a:t>
            </a:r>
            <a:r>
              <a:rPr>
                <a:solidFill>
                  <a:srgbClr val="4070A0"/>
                </a:solidFill>
                <a:latin typeface="Courier"/>
              </a:rPr>
              <a:t>"Calf Sex"</a:t>
            </a:r>
            <a:r>
              <a:rPr>
                <a:latin typeface="Courier"/>
              </a:rPr>
              <a:t>)</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text=</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14</a:t>
            </a:r>
            <a:r>
              <a:rPr>
                <a:latin typeface="Courier"/>
              </a:rPr>
              <a:t>, </a:t>
            </a:r>
            <a:r>
              <a:rPr>
                <a:solidFill>
                  <a:srgbClr val="7D9029"/>
                </a:solidFill>
                <a:latin typeface="Courier"/>
              </a:rPr>
              <a:t>face=</a:t>
            </a:r>
            <a:r>
              <a:rPr>
                <a:solidFill>
                  <a:srgbClr val="4070A0"/>
                </a:solidFill>
                <a:latin typeface="Courier"/>
              </a:rPr>
              <a:t>"bold"</a:t>
            </a:r>
            <a:r>
              <a:rPr>
                <a:latin typeface="Courier"/>
              </a:rPr>
              <a:t>))</a:t>
            </a:r>
            <a:r>
              <a:rPr>
                <a:solidFill>
                  <a:srgbClr val="4070A0"/>
                </a:solidFill>
                <a:latin typeface="Courier"/>
              </a:rPr>
              <a:t>+</a:t>
            </a:r>
            <a:r>
              <a:rPr>
                <a:latin typeface="Courier"/>
              </a:rPr>
              <a:t> </a:t>
            </a:r>
            <a:br/>
            <a:r>
              <a:rPr>
                <a:latin typeface="Courier"/>
              </a:rPr>
              <a:t>  </a:t>
            </a:r>
            <a:r>
              <a:rPr>
                <a:solidFill>
                  <a:srgbClr val="06287E"/>
                </a:solidFill>
                <a:latin typeface="Courier"/>
              </a:rPr>
              <a:t>theme</a:t>
            </a:r>
            <a:r>
              <a:rPr>
                <a:latin typeface="Courier"/>
              </a:rPr>
              <a:t>(</a:t>
            </a:r>
            <a:r>
              <a:rPr>
                <a:solidFill>
                  <a:srgbClr val="7D9029"/>
                </a:solidFill>
                <a:latin typeface="Courier"/>
              </a:rPr>
              <a:t>legend.position =</a:t>
            </a:r>
            <a:r>
              <a:rPr>
                <a:latin typeface="Courier"/>
              </a:rPr>
              <a:t> </a:t>
            </a:r>
            <a:r>
              <a:rPr>
                <a:solidFill>
                  <a:srgbClr val="4070A0"/>
                </a:solidFill>
                <a:latin typeface="Courier"/>
              </a:rPr>
              <a:t>"bottom"</a:t>
            </a:r>
            <a:r>
              <a:rPr>
                <a:latin typeface="Courier"/>
              </a:rPr>
              <a:t>)</a:t>
            </a:r>
            <a:r>
              <a:rPr>
                <a:solidFill>
                  <a:srgbClr val="4070A0"/>
                </a:solidFill>
                <a:latin typeface="Courier"/>
              </a:rPr>
              <a:t>+</a:t>
            </a:r>
            <a:br/>
            <a:r>
              <a:rPr>
                <a:latin typeface="Courier"/>
              </a:rPr>
              <a:t>  </a:t>
            </a:r>
            <a:r>
              <a:rPr>
                <a:solidFill>
                  <a:srgbClr val="06287E"/>
                </a:solidFill>
                <a:latin typeface="Courier"/>
              </a:rPr>
              <a:t>scale_color_manual</a:t>
            </a:r>
            <a:r>
              <a:rPr>
                <a:latin typeface="Courier"/>
              </a:rPr>
              <a:t>(</a:t>
            </a:r>
            <a:r>
              <a:rPr>
                <a:solidFill>
                  <a:srgbClr val="7D9029"/>
                </a:solidFill>
                <a:latin typeface="Courier"/>
              </a:rPr>
              <a:t>values=</a:t>
            </a:r>
            <a:r>
              <a:rPr>
                <a:solidFill>
                  <a:srgbClr val="06287E"/>
                </a:solidFill>
                <a:latin typeface="Courier"/>
              </a:rPr>
              <a:t>c</a:t>
            </a:r>
            <a:r>
              <a:rPr>
                <a:latin typeface="Courier"/>
              </a:rPr>
              <a:t>(</a:t>
            </a:r>
            <a:r>
              <a:rPr>
                <a:solidFill>
                  <a:srgbClr val="4070A0"/>
                </a:solidFill>
                <a:latin typeface="Courier"/>
              </a:rPr>
              <a:t>"#d8b365"</a:t>
            </a:r>
            <a:r>
              <a:rPr>
                <a:latin typeface="Courier"/>
              </a:rPr>
              <a:t>, </a:t>
            </a:r>
            <a:r>
              <a:rPr>
                <a:solidFill>
                  <a:srgbClr val="4070A0"/>
                </a:solidFill>
                <a:latin typeface="Courier"/>
              </a:rPr>
              <a:t>"#5ab4ac"</a:t>
            </a:r>
            <a:r>
              <a:rPr>
                <a:latin typeface="Courier"/>
              </a:rPr>
              <a:t>))</a:t>
            </a:r>
          </a:p>
          <a:p>
            <a:pPr lvl="0" indent="0">
              <a:buNone/>
            </a:pPr>
            <a:r>
              <a:rPr>
                <a:latin typeface="Courier"/>
              </a:rPr>
              <a:t>## `geom_smooth()` using method = 'loess' and formula = 'y ~ x'</a:t>
            </a:r>
          </a:p>
        </p:txBody>
      </p:sp>
      <p:pic>
        <p:nvPicPr>
          <p:cNvPr descr="test-vIZ-R-R-R_files/figure-pptx/unnamed-chunk-28-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i="1">
                <a:solidFill>
                  <a:srgbClr val="BA2121"/>
                </a:solidFill>
                <a:latin typeface="Courier"/>
              </a:rPr>
              <a:t>## Compare animals from the dataset that died and those that survived</a:t>
            </a:r>
            <a:br/>
            <a:r>
              <a:rPr>
                <a:solidFill>
                  <a:srgbClr val="06287E"/>
                </a:solidFill>
                <a:latin typeface="Courier"/>
              </a:rPr>
              <a:t>ggplot</a:t>
            </a:r>
            <a:r>
              <a:rPr>
                <a:latin typeface="Courier"/>
              </a:rPr>
              <a:t>(</a:t>
            </a:r>
            <a:r>
              <a:rPr>
                <a:solidFill>
                  <a:srgbClr val="7D9029"/>
                </a:solidFill>
                <a:latin typeface="Courier"/>
              </a:rPr>
              <a:t>data=</a:t>
            </a:r>
            <a:r>
              <a:rPr>
                <a:latin typeface="Courier"/>
              </a:rPr>
              <a:t>ideal, </a:t>
            </a:r>
            <a:r>
              <a:rPr>
                <a:solidFill>
                  <a:srgbClr val="06287E"/>
                </a:solidFill>
                <a:latin typeface="Courier"/>
              </a:rPr>
              <a:t>aes</a:t>
            </a:r>
            <a:r>
              <a:rPr>
                <a:latin typeface="Courier"/>
              </a:rPr>
              <a:t>(</a:t>
            </a:r>
            <a:r>
              <a:rPr>
                <a:solidFill>
                  <a:srgbClr val="7D9029"/>
                </a:solidFill>
                <a:latin typeface="Courier"/>
              </a:rPr>
              <a:t>x =</a:t>
            </a:r>
            <a:r>
              <a:rPr>
                <a:latin typeface="Courier"/>
              </a:rPr>
              <a:t> ReasonsLoss1)) </a:t>
            </a:r>
            <a:r>
              <a:rPr>
                <a:solidFill>
                  <a:srgbClr val="4070A0"/>
                </a:solidFill>
                <a:latin typeface="Courier"/>
              </a:rPr>
              <a:t>+</a:t>
            </a:r>
            <a:r>
              <a:rPr>
                <a:latin typeface="Courier"/>
              </a:rPr>
              <a:t> </a:t>
            </a:r>
            <a:r>
              <a:rPr i="1">
                <a:solidFill>
                  <a:srgbClr val="60A0B0"/>
                </a:solidFill>
                <a:latin typeface="Courier"/>
              </a:rPr>
              <a:t># add the data</a:t>
            </a:r>
            <a:br/>
            <a:r>
              <a:rPr>
                <a:latin typeface="Courier"/>
              </a:rPr>
              <a:t>  </a:t>
            </a:r>
            <a:r>
              <a:rPr>
                <a:solidFill>
                  <a:srgbClr val="06287E"/>
                </a:solidFill>
                <a:latin typeface="Courier"/>
              </a:rPr>
              <a:t>geom_bar</a:t>
            </a:r>
            <a:r>
              <a:rPr>
                <a:latin typeface="Courier"/>
              </a:rPr>
              <a:t>() </a:t>
            </a:r>
            <a:r>
              <a:rPr>
                <a:solidFill>
                  <a:srgbClr val="4070A0"/>
                </a:solidFill>
                <a:latin typeface="Courier"/>
              </a:rPr>
              <a:t>+</a:t>
            </a:r>
            <a:r>
              <a:rPr>
                <a:latin typeface="Courier"/>
              </a:rPr>
              <a:t> </a:t>
            </a:r>
            <a:r>
              <a:rPr i="1">
                <a:solidFill>
                  <a:srgbClr val="60A0B0"/>
                </a:solidFill>
                <a:latin typeface="Courier"/>
              </a:rPr>
              <a:t># choose the geom that you want to use to visualise your work</a:t>
            </a:r>
            <a:br/>
            <a:r>
              <a:rPr>
                <a:latin typeface="Courier"/>
              </a:rPr>
              <a:t>  </a:t>
            </a:r>
            <a:r>
              <a:rPr>
                <a:solidFill>
                  <a:srgbClr val="06287E"/>
                </a:solidFill>
                <a:latin typeface="Courier"/>
              </a:rPr>
              <a:t>theme_bw</a:t>
            </a:r>
            <a:r>
              <a:rPr>
                <a:latin typeface="Courier"/>
              </a:rPr>
              <a:t>() </a:t>
            </a:r>
            <a:r>
              <a:rPr>
                <a:solidFill>
                  <a:srgbClr val="4070A0"/>
                </a:solidFill>
                <a:latin typeface="Courier"/>
              </a:rPr>
              <a:t>+</a:t>
            </a:r>
            <a:r>
              <a:rPr>
                <a:latin typeface="Courier"/>
              </a:rPr>
              <a:t> </a:t>
            </a:r>
            <a:r>
              <a:rPr i="1">
                <a:solidFill>
                  <a:srgbClr val="60A0B0"/>
                </a:solidFill>
                <a:latin typeface="Courier"/>
              </a:rPr>
              <a:t># background theme for your graphic. You can try changing the different themes to see the changes</a:t>
            </a:r>
            <a:br/>
            <a:r>
              <a:rPr>
                <a:latin typeface="Courier"/>
              </a:rPr>
              <a:t>  </a:t>
            </a:r>
            <a:r>
              <a:rPr>
                <a:solidFill>
                  <a:srgbClr val="06287E"/>
                </a:solidFill>
                <a:latin typeface="Courier"/>
              </a:rPr>
              <a:t>labs</a:t>
            </a:r>
            <a:r>
              <a:rPr>
                <a:latin typeface="Courier"/>
              </a:rPr>
              <a:t>(</a:t>
            </a:r>
            <a:r>
              <a:rPr>
                <a:solidFill>
                  <a:srgbClr val="7D9029"/>
                </a:solidFill>
                <a:latin typeface="Courier"/>
              </a:rPr>
              <a:t>x=</a:t>
            </a:r>
            <a:r>
              <a:rPr>
                <a:solidFill>
                  <a:srgbClr val="4070A0"/>
                </a:solidFill>
                <a:latin typeface="Courier"/>
              </a:rPr>
              <a:t>""</a:t>
            </a:r>
            <a:r>
              <a:rPr>
                <a:latin typeface="Courier"/>
              </a:rPr>
              <a:t>, </a:t>
            </a:r>
            <a:r>
              <a:rPr>
                <a:solidFill>
                  <a:srgbClr val="7D9029"/>
                </a:solidFill>
                <a:latin typeface="Courier"/>
              </a:rPr>
              <a:t>y =</a:t>
            </a:r>
            <a:r>
              <a:rPr>
                <a:solidFill>
                  <a:srgbClr val="4070A0"/>
                </a:solidFill>
                <a:latin typeface="Courier"/>
              </a:rPr>
              <a:t>"Number of Calves"</a:t>
            </a:r>
            <a:r>
              <a:rPr>
                <a:latin typeface="Courier"/>
              </a:rPr>
              <a:t>, </a:t>
            </a:r>
            <a:r>
              <a:rPr i="1">
                <a:solidFill>
                  <a:srgbClr val="60A0B0"/>
                </a:solidFill>
                <a:latin typeface="Courier"/>
              </a:rPr>
              <a:t># renaming your x and y axis</a:t>
            </a:r>
            <a:br/>
            <a:r>
              <a:rPr>
                <a:latin typeface="Courier"/>
              </a:rPr>
              <a:t>       </a:t>
            </a:r>
            <a:r>
              <a:rPr>
                <a:solidFill>
                  <a:srgbClr val="7D9029"/>
                </a:solidFill>
                <a:latin typeface="Courier"/>
              </a:rPr>
              <a:t>title =</a:t>
            </a:r>
            <a:r>
              <a:rPr>
                <a:latin typeface="Courier"/>
              </a:rPr>
              <a:t> </a:t>
            </a:r>
            <a:r>
              <a:rPr>
                <a:solidFill>
                  <a:srgbClr val="4070A0"/>
                </a:solidFill>
                <a:latin typeface="Courier"/>
              </a:rPr>
              <a:t>"Survival of calves in the first year of life"</a:t>
            </a:r>
            <a:r>
              <a:rPr>
                <a:latin typeface="Courier"/>
              </a:rPr>
              <a:t>) </a:t>
            </a:r>
            <a:r>
              <a:rPr i="1">
                <a:solidFill>
                  <a:srgbClr val="60A0B0"/>
                </a:solidFill>
                <a:latin typeface="Courier"/>
              </a:rPr>
              <a:t># adding a title to your graph</a:t>
            </a:r>
          </a:p>
        </p:txBody>
      </p:sp>
      <p:pic>
        <p:nvPicPr>
          <p:cNvPr descr="test-vIZ-R-R-R_files/figure-pptx/unnamed-chunk-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i="1">
                <a:solidFill>
                  <a:srgbClr val="60A0B0"/>
                </a:solidFill>
                <a:latin typeface="Courier"/>
              </a:rPr>
              <a:t># Try change to the following themes</a:t>
            </a:r>
            <a:br/>
            <a:r>
              <a:rPr i="1">
                <a:solidFill>
                  <a:srgbClr val="BA2121"/>
                </a:solidFill>
                <a:latin typeface="Courier"/>
              </a:rPr>
              <a:t>## theme_dark()</a:t>
            </a:r>
            <a:br/>
            <a:r>
              <a:rPr i="1">
                <a:solidFill>
                  <a:srgbClr val="BA2121"/>
                </a:solidFill>
                <a:latin typeface="Courier"/>
              </a:rPr>
              <a:t>## theme_void()</a:t>
            </a:r>
            <a:br/>
            <a:r>
              <a:rPr i="1">
                <a:solidFill>
                  <a:srgbClr val="BA2121"/>
                </a:solidFill>
                <a:latin typeface="Courier"/>
              </a:rPr>
              <a:t>## theme_classic()</a:t>
            </a:r>
          </a:p>
          <a:p>
            <a:pPr lvl="0" indent="0">
              <a:buNone/>
            </a:pPr>
            <a:r>
              <a:rPr i="1">
                <a:solidFill>
                  <a:srgbClr val="60A0B0"/>
                </a:solidFill>
                <a:latin typeface="Courier"/>
              </a:rPr>
              <a:t>#geom_col()</a:t>
            </a:r>
            <a:br/>
            <a:r>
              <a:rPr i="1">
                <a:solidFill>
                  <a:srgbClr val="60A0B0"/>
                </a:solidFill>
                <a:latin typeface="Courier"/>
              </a:rPr>
              <a:t>#We will first summarise the ideal dataset and do a tally of how many calves were recruited in each sublocation.</a:t>
            </a:r>
            <a:br/>
            <a:br/>
            <a:r>
              <a:rPr>
                <a:latin typeface="Courier"/>
              </a:rPr>
              <a:t>calves_recruited</a:t>
            </a:r>
            <a:r>
              <a:rPr>
                <a:solidFill>
                  <a:srgbClr val="007020"/>
                </a:solidFill>
                <a:latin typeface="Courier"/>
              </a:rPr>
              <a:t>&lt;-</a:t>
            </a:r>
            <a:r>
              <a:rPr>
                <a:latin typeface="Courier"/>
              </a:rPr>
              <a:t> ideal</a:t>
            </a:r>
            <a:r>
              <a:rPr>
                <a:solidFill>
                  <a:srgbClr val="4070A0"/>
                </a:solidFill>
                <a:latin typeface="Courier"/>
              </a:rPr>
              <a:t>%&gt;%</a:t>
            </a:r>
            <a:br/>
            <a:r>
              <a:rPr>
                <a:latin typeface="Courier"/>
              </a:rPr>
              <a:t>  </a:t>
            </a:r>
            <a:r>
              <a:rPr>
                <a:solidFill>
                  <a:srgbClr val="06287E"/>
                </a:solidFill>
                <a:latin typeface="Courier"/>
              </a:rPr>
              <a:t>select</a:t>
            </a:r>
            <a:r>
              <a:rPr>
                <a:latin typeface="Courier"/>
              </a:rPr>
              <a:t>(sublocation)</a:t>
            </a:r>
            <a:r>
              <a:rPr>
                <a:solidFill>
                  <a:srgbClr val="4070A0"/>
                </a:solidFill>
                <a:latin typeface="Courier"/>
              </a:rPr>
              <a:t>%&gt;%</a:t>
            </a:r>
            <a:br/>
            <a:r>
              <a:rPr>
                <a:latin typeface="Courier"/>
              </a:rPr>
              <a:t>  </a:t>
            </a:r>
            <a:r>
              <a:rPr>
                <a:solidFill>
                  <a:srgbClr val="06287E"/>
                </a:solidFill>
                <a:latin typeface="Courier"/>
              </a:rPr>
              <a:t>group_by</a:t>
            </a:r>
            <a:r>
              <a:rPr>
                <a:latin typeface="Courier"/>
              </a:rPr>
              <a:t>(sublocation)</a:t>
            </a:r>
            <a:r>
              <a:rPr>
                <a:solidFill>
                  <a:srgbClr val="4070A0"/>
                </a:solidFill>
                <a:latin typeface="Courier"/>
              </a:rPr>
              <a:t>%&gt;%</a:t>
            </a:r>
            <a:br/>
            <a:r>
              <a:rPr>
                <a:latin typeface="Courier"/>
              </a:rPr>
              <a:t>  dplyr</a:t>
            </a:r>
            <a:r>
              <a:rPr>
                <a:solidFill>
                  <a:srgbClr val="4070A0"/>
                </a:solidFill>
                <a:latin typeface="Courier"/>
              </a:rPr>
              <a:t>::</a:t>
            </a:r>
            <a:r>
              <a:rPr>
                <a:solidFill>
                  <a:srgbClr val="06287E"/>
                </a:solidFill>
                <a:latin typeface="Courier"/>
              </a:rPr>
              <a:t>summarise</a:t>
            </a:r>
            <a:r>
              <a:rPr>
                <a:latin typeface="Courier"/>
              </a:rPr>
              <a:t>(</a:t>
            </a:r>
            <a:r>
              <a:rPr>
                <a:solidFill>
                  <a:srgbClr val="7D9029"/>
                </a:solidFill>
                <a:latin typeface="Courier"/>
              </a:rPr>
              <a:t>freq=</a:t>
            </a:r>
            <a:r>
              <a:rPr>
                <a:solidFill>
                  <a:srgbClr val="06287E"/>
                </a:solidFill>
                <a:latin typeface="Courier"/>
              </a:rPr>
              <a:t>n</a:t>
            </a:r>
            <a:r>
              <a:rPr>
                <a:latin typeface="Courier"/>
              </a:rPr>
              <a:t>())</a:t>
            </a:r>
            <a:br/>
            <a:br/>
            <a:r>
              <a:rPr>
                <a:solidFill>
                  <a:srgbClr val="06287E"/>
                </a:solidFill>
                <a:latin typeface="Courier"/>
              </a:rPr>
              <a:t>ggplot</a:t>
            </a:r>
            <a:r>
              <a:rPr>
                <a:latin typeface="Courier"/>
              </a:rPr>
              <a:t>(calves_recruited, </a:t>
            </a:r>
            <a:r>
              <a:rPr>
                <a:solidFill>
                  <a:srgbClr val="06287E"/>
                </a:solidFill>
                <a:latin typeface="Courier"/>
              </a:rPr>
              <a:t>aes</a:t>
            </a:r>
            <a:r>
              <a:rPr>
                <a:latin typeface="Courier"/>
              </a:rPr>
              <a:t>(</a:t>
            </a:r>
            <a:r>
              <a:rPr>
                <a:solidFill>
                  <a:srgbClr val="7D9029"/>
                </a:solidFill>
                <a:latin typeface="Courier"/>
              </a:rPr>
              <a:t>x=</a:t>
            </a:r>
            <a:r>
              <a:rPr>
                <a:latin typeface="Courier"/>
              </a:rPr>
              <a:t>sublocation, </a:t>
            </a:r>
            <a:r>
              <a:rPr>
                <a:solidFill>
                  <a:srgbClr val="7D9029"/>
                </a:solidFill>
                <a:latin typeface="Courier"/>
              </a:rPr>
              <a:t>y=</a:t>
            </a:r>
            <a:r>
              <a:rPr>
                <a:latin typeface="Courier"/>
              </a:rPr>
              <a:t>freq))</a:t>
            </a:r>
            <a:r>
              <a:rPr>
                <a:solidFill>
                  <a:srgbClr val="4070A0"/>
                </a:solidFill>
                <a:latin typeface="Courier"/>
              </a:rPr>
              <a:t>+</a:t>
            </a:r>
            <a:br/>
            <a:r>
              <a:rPr>
                <a:latin typeface="Courier"/>
              </a:rPr>
              <a:t>  </a:t>
            </a:r>
            <a:r>
              <a:rPr>
                <a:solidFill>
                  <a:srgbClr val="06287E"/>
                </a:solidFill>
                <a:latin typeface="Courier"/>
              </a:rPr>
              <a:t>geom_col</a:t>
            </a:r>
            <a:r>
              <a:rPr>
                <a:latin typeface="Courier"/>
              </a:rPr>
              <a:t>()</a:t>
            </a:r>
            <a:r>
              <a:rPr>
                <a:solidFill>
                  <a:srgbClr val="4070A0"/>
                </a:solidFill>
                <a:latin typeface="Courier"/>
              </a:rPr>
              <a:t>+</a:t>
            </a:r>
            <a:br/>
            <a:r>
              <a:rPr>
                <a:latin typeface="Courier"/>
              </a:rPr>
              <a:t>  </a:t>
            </a:r>
            <a:r>
              <a:rPr>
                <a:solidFill>
                  <a:srgbClr val="06287E"/>
                </a:solidFill>
                <a:latin typeface="Courier"/>
              </a:rPr>
              <a:t>theme_bw</a:t>
            </a:r>
            <a:r>
              <a:rPr>
                <a:latin typeface="Courier"/>
              </a:rPr>
              <a:t>()</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x=</a:t>
            </a:r>
            <a:r>
              <a:rPr>
                <a:solidFill>
                  <a:srgbClr val="4070A0"/>
                </a:solidFill>
                <a:latin typeface="Courier"/>
              </a:rPr>
              <a:t>"Frequency"</a:t>
            </a:r>
            <a:r>
              <a:rPr>
                <a:latin typeface="Courier"/>
              </a:rPr>
              <a:t>, </a:t>
            </a:r>
            <a:r>
              <a:rPr>
                <a:solidFill>
                  <a:srgbClr val="7D9029"/>
                </a:solidFill>
                <a:latin typeface="Courier"/>
              </a:rPr>
              <a:t>y=</a:t>
            </a:r>
            <a:r>
              <a:rPr>
                <a:solidFill>
                  <a:srgbClr val="4070A0"/>
                </a:solidFill>
                <a:latin typeface="Courier"/>
              </a:rPr>
              <a:t>"Sublocation"</a:t>
            </a:r>
            <a:r>
              <a:rPr>
                <a:latin typeface="Courier"/>
              </a:rPr>
              <a:t>)</a:t>
            </a:r>
          </a:p>
        </p:txBody>
      </p:sp>
      <p:pic>
        <p:nvPicPr>
          <p:cNvPr descr="test-vIZ-R-R-R_files/figure-pptx/unnamed-chunk-4-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i="1">
                <a:solidFill>
                  <a:srgbClr val="60A0B0"/>
                </a:solidFill>
                <a:latin typeface="Courier"/>
              </a:rPr>
              <a:t>#When we look at our graph, it has given us the frequencies for each location and we were able to add the x and y axis. However, the sublocations in the x axis seem to be overlapping and so we can use the coordinate system, to flip our graph such that the x axis appears where the y axis is and vice versa</a:t>
            </a:r>
            <a:br/>
            <a:r>
              <a:rPr>
                <a:solidFill>
                  <a:srgbClr val="06287E"/>
                </a:solidFill>
                <a:latin typeface="Courier"/>
              </a:rPr>
              <a:t>ggplot</a:t>
            </a:r>
            <a:r>
              <a:rPr>
                <a:latin typeface="Courier"/>
              </a:rPr>
              <a:t>(calves_recruited, </a:t>
            </a:r>
            <a:r>
              <a:rPr>
                <a:solidFill>
                  <a:srgbClr val="06287E"/>
                </a:solidFill>
                <a:latin typeface="Courier"/>
              </a:rPr>
              <a:t>aes</a:t>
            </a:r>
            <a:r>
              <a:rPr>
                <a:latin typeface="Courier"/>
              </a:rPr>
              <a:t>(</a:t>
            </a:r>
            <a:r>
              <a:rPr>
                <a:solidFill>
                  <a:srgbClr val="7D9029"/>
                </a:solidFill>
                <a:latin typeface="Courier"/>
              </a:rPr>
              <a:t>x=</a:t>
            </a:r>
            <a:r>
              <a:rPr>
                <a:latin typeface="Courier"/>
              </a:rPr>
              <a:t>sublocation, </a:t>
            </a:r>
            <a:r>
              <a:rPr>
                <a:solidFill>
                  <a:srgbClr val="7D9029"/>
                </a:solidFill>
                <a:latin typeface="Courier"/>
              </a:rPr>
              <a:t>y=</a:t>
            </a:r>
            <a:r>
              <a:rPr>
                <a:latin typeface="Courier"/>
              </a:rPr>
              <a:t>freq))</a:t>
            </a:r>
            <a:r>
              <a:rPr>
                <a:solidFill>
                  <a:srgbClr val="4070A0"/>
                </a:solidFill>
                <a:latin typeface="Courier"/>
              </a:rPr>
              <a:t>+</a:t>
            </a:r>
            <a:br/>
            <a:r>
              <a:rPr>
                <a:latin typeface="Courier"/>
              </a:rPr>
              <a:t>  </a:t>
            </a:r>
            <a:r>
              <a:rPr>
                <a:solidFill>
                  <a:srgbClr val="06287E"/>
                </a:solidFill>
                <a:latin typeface="Courier"/>
              </a:rPr>
              <a:t>geom_col</a:t>
            </a:r>
            <a:r>
              <a:rPr>
                <a:latin typeface="Courier"/>
              </a:rPr>
              <a:t>()</a:t>
            </a:r>
            <a:r>
              <a:rPr>
                <a:solidFill>
                  <a:srgbClr val="4070A0"/>
                </a:solidFill>
                <a:latin typeface="Courier"/>
              </a:rPr>
              <a:t>+</a:t>
            </a:r>
            <a:br/>
            <a:r>
              <a:rPr>
                <a:latin typeface="Courier"/>
              </a:rPr>
              <a:t>  </a:t>
            </a:r>
            <a:r>
              <a:rPr>
                <a:solidFill>
                  <a:srgbClr val="06287E"/>
                </a:solidFill>
                <a:latin typeface="Courier"/>
              </a:rPr>
              <a:t>theme_bw</a:t>
            </a:r>
            <a:r>
              <a:rPr>
                <a:latin typeface="Courier"/>
              </a:rPr>
              <a:t>()</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x=</a:t>
            </a:r>
            <a:r>
              <a:rPr>
                <a:solidFill>
                  <a:srgbClr val="4070A0"/>
                </a:solidFill>
                <a:latin typeface="Courier"/>
              </a:rPr>
              <a:t>"Frequency"</a:t>
            </a:r>
            <a:r>
              <a:rPr>
                <a:latin typeface="Courier"/>
              </a:rPr>
              <a:t>, </a:t>
            </a:r>
            <a:r>
              <a:rPr>
                <a:solidFill>
                  <a:srgbClr val="7D9029"/>
                </a:solidFill>
                <a:latin typeface="Courier"/>
              </a:rPr>
              <a:t>y=</a:t>
            </a:r>
            <a:r>
              <a:rPr>
                <a:solidFill>
                  <a:srgbClr val="4070A0"/>
                </a:solidFill>
                <a:latin typeface="Courier"/>
              </a:rPr>
              <a:t>"Sublocation"</a:t>
            </a:r>
            <a:r>
              <a:rPr>
                <a:latin typeface="Courier"/>
              </a:rPr>
              <a:t>)</a:t>
            </a:r>
            <a:r>
              <a:rPr>
                <a:solidFill>
                  <a:srgbClr val="4070A0"/>
                </a:solidFill>
                <a:latin typeface="Courier"/>
              </a:rPr>
              <a:t>+</a:t>
            </a:r>
            <a:br/>
            <a:r>
              <a:rPr>
                <a:latin typeface="Courier"/>
              </a:rPr>
              <a:t>  </a:t>
            </a:r>
            <a:r>
              <a:rPr>
                <a:solidFill>
                  <a:srgbClr val="06287E"/>
                </a:solidFill>
                <a:latin typeface="Courier"/>
              </a:rPr>
              <a:t>coord_flip</a:t>
            </a:r>
            <a:r>
              <a:rPr>
                <a:latin typeface="Courier"/>
              </a:rPr>
              <a:t>() </a:t>
            </a:r>
            <a:r>
              <a:rPr i="1">
                <a:solidFill>
                  <a:srgbClr val="60A0B0"/>
                </a:solidFill>
                <a:latin typeface="Courier"/>
              </a:rPr>
              <a:t># flip our graph</a:t>
            </a:r>
          </a:p>
        </p:txBody>
      </p:sp>
      <p:pic>
        <p:nvPicPr>
          <p:cNvPr descr="test-vIZ-R-R-R_files/figure-pptx/unnamed-chunk-5-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Much better! We are now able to read the sublocations pretty well. But it would make it easier if we were able to arrange the bars in descending order. We can use the reorder() function.</a:t>
            </a:r>
          </a:p>
          <a:p>
            <a:pPr lvl="0" indent="0" marL="0">
              <a:buNone/>
            </a:pPr>
            <a:r>
              <a:rPr/>
              <a:t>We will add this function in the x axis as we want to reorder out sublocations. Remember, the axis has been flipped so do not confuse the x and y axis.</a:t>
            </a:r>
          </a:p>
          <a:p>
            <a:pPr lvl="0" indent="0">
              <a:buNone/>
            </a:pPr>
            <a:r>
              <a:rPr>
                <a:solidFill>
                  <a:srgbClr val="06287E"/>
                </a:solidFill>
                <a:latin typeface="Courier"/>
              </a:rPr>
              <a:t>ggplot</a:t>
            </a:r>
            <a:r>
              <a:rPr>
                <a:latin typeface="Courier"/>
              </a:rPr>
              <a:t>(calves_recruited, </a:t>
            </a:r>
            <a:r>
              <a:rPr>
                <a:solidFill>
                  <a:srgbClr val="06287E"/>
                </a:solidFill>
                <a:latin typeface="Courier"/>
              </a:rPr>
              <a:t>aes</a:t>
            </a:r>
            <a:r>
              <a:rPr>
                <a:latin typeface="Courier"/>
              </a:rPr>
              <a:t>(</a:t>
            </a:r>
            <a:r>
              <a:rPr>
                <a:solidFill>
                  <a:srgbClr val="7D9029"/>
                </a:solidFill>
                <a:latin typeface="Courier"/>
              </a:rPr>
              <a:t>x=</a:t>
            </a:r>
            <a:r>
              <a:rPr>
                <a:solidFill>
                  <a:srgbClr val="06287E"/>
                </a:solidFill>
                <a:latin typeface="Courier"/>
              </a:rPr>
              <a:t>reorder</a:t>
            </a:r>
            <a:r>
              <a:rPr>
                <a:latin typeface="Courier"/>
              </a:rPr>
              <a:t>(sublocation, freq), </a:t>
            </a:r>
            <a:r>
              <a:rPr>
                <a:solidFill>
                  <a:srgbClr val="7D9029"/>
                </a:solidFill>
                <a:latin typeface="Courier"/>
              </a:rPr>
              <a:t>y=</a:t>
            </a:r>
            <a:r>
              <a:rPr>
                <a:latin typeface="Courier"/>
              </a:rPr>
              <a:t>freq))</a:t>
            </a:r>
            <a:r>
              <a:rPr>
                <a:solidFill>
                  <a:srgbClr val="4070A0"/>
                </a:solidFill>
                <a:latin typeface="Courier"/>
              </a:rPr>
              <a:t>+</a:t>
            </a:r>
            <a:r>
              <a:rPr>
                <a:latin typeface="Courier"/>
              </a:rPr>
              <a:t> </a:t>
            </a:r>
            <a:r>
              <a:rPr i="1">
                <a:solidFill>
                  <a:srgbClr val="60A0B0"/>
                </a:solidFill>
                <a:latin typeface="Courier"/>
              </a:rPr>
              <a:t># reorder function used here.</a:t>
            </a:r>
            <a:br/>
            <a:r>
              <a:rPr>
                <a:latin typeface="Courier"/>
              </a:rPr>
              <a:t>  </a:t>
            </a:r>
            <a:r>
              <a:rPr>
                <a:solidFill>
                  <a:srgbClr val="06287E"/>
                </a:solidFill>
                <a:latin typeface="Courier"/>
              </a:rPr>
              <a:t>geom_col</a:t>
            </a:r>
            <a:r>
              <a:rPr>
                <a:latin typeface="Courier"/>
              </a:rPr>
              <a:t>()</a:t>
            </a:r>
            <a:r>
              <a:rPr>
                <a:solidFill>
                  <a:srgbClr val="4070A0"/>
                </a:solidFill>
                <a:latin typeface="Courier"/>
              </a:rPr>
              <a:t>+</a:t>
            </a:r>
            <a:br/>
            <a:r>
              <a:rPr>
                <a:latin typeface="Courier"/>
              </a:rPr>
              <a:t>  </a:t>
            </a:r>
            <a:r>
              <a:rPr>
                <a:solidFill>
                  <a:srgbClr val="06287E"/>
                </a:solidFill>
                <a:latin typeface="Courier"/>
              </a:rPr>
              <a:t>theme_bw</a:t>
            </a:r>
            <a:r>
              <a:rPr>
                <a:latin typeface="Courier"/>
              </a:rPr>
              <a:t>()</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x=</a:t>
            </a:r>
            <a:r>
              <a:rPr>
                <a:solidFill>
                  <a:srgbClr val="4070A0"/>
                </a:solidFill>
                <a:latin typeface="Courier"/>
              </a:rPr>
              <a:t>"Frequency"</a:t>
            </a:r>
            <a:r>
              <a:rPr>
                <a:latin typeface="Courier"/>
              </a:rPr>
              <a:t>, </a:t>
            </a:r>
            <a:r>
              <a:rPr>
                <a:solidFill>
                  <a:srgbClr val="7D9029"/>
                </a:solidFill>
                <a:latin typeface="Courier"/>
              </a:rPr>
              <a:t>y=</a:t>
            </a:r>
            <a:r>
              <a:rPr>
                <a:solidFill>
                  <a:srgbClr val="4070A0"/>
                </a:solidFill>
                <a:latin typeface="Courier"/>
              </a:rPr>
              <a:t>"Sublocation"</a:t>
            </a:r>
            <a:r>
              <a:rPr>
                <a:latin typeface="Courier"/>
              </a:rPr>
              <a:t>)</a:t>
            </a:r>
            <a:r>
              <a:rPr>
                <a:solidFill>
                  <a:srgbClr val="4070A0"/>
                </a:solidFill>
                <a:latin typeface="Courier"/>
              </a:rPr>
              <a:t>+</a:t>
            </a:r>
            <a:br/>
            <a:r>
              <a:rPr>
                <a:latin typeface="Courier"/>
              </a:rPr>
              <a:t>  </a:t>
            </a:r>
            <a:r>
              <a:rPr>
                <a:solidFill>
                  <a:srgbClr val="06287E"/>
                </a:solidFill>
                <a:latin typeface="Courier"/>
              </a:rPr>
              <a:t>coord_flip</a:t>
            </a:r>
            <a:r>
              <a:rPr>
                <a:latin typeface="Courier"/>
              </a:rPr>
              <a:t>() </a:t>
            </a:r>
            <a:r>
              <a:rPr i="1">
                <a:solidFill>
                  <a:srgbClr val="60A0B0"/>
                </a:solidFill>
                <a:latin typeface="Courier"/>
              </a:rPr>
              <a:t># flip our graph</a:t>
            </a:r>
          </a:p>
        </p:txBody>
      </p:sp>
      <p:pic>
        <p:nvPicPr>
          <p:cNvPr descr="test-vIZ-R-R-R_files/figure-pptx/unnamed-chunk-6-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Now, let us say we wanted to know which calves were recruited in each sublocation, based on gender, and enable one to visualise that in the graphic.</a:t>
            </a:r>
          </a:p>
          <a:p>
            <a:pPr lvl="0" indent="0" marL="0">
              <a:buNone/>
            </a:pPr>
            <a:r>
              <a:rPr/>
              <a:t>We will first summarise our data based on how many calves were recruited in each village, based on gender.</a:t>
            </a:r>
          </a:p>
          <a:p>
            <a:pPr lvl="0" indent="0">
              <a:buNone/>
            </a:pPr>
            <a:r>
              <a:rPr>
                <a:latin typeface="Courier"/>
              </a:rPr>
              <a:t>calves_recruited1</a:t>
            </a:r>
            <a:r>
              <a:rPr>
                <a:solidFill>
                  <a:srgbClr val="007020"/>
                </a:solidFill>
                <a:latin typeface="Courier"/>
              </a:rPr>
              <a:t>&lt;-</a:t>
            </a:r>
            <a:r>
              <a:rPr>
                <a:latin typeface="Courier"/>
              </a:rPr>
              <a:t> ideal</a:t>
            </a:r>
            <a:r>
              <a:rPr>
                <a:solidFill>
                  <a:srgbClr val="4070A0"/>
                </a:solidFill>
                <a:latin typeface="Courier"/>
              </a:rPr>
              <a:t>%&gt;%</a:t>
            </a:r>
            <a:br/>
            <a:r>
              <a:rPr>
                <a:latin typeface="Courier"/>
              </a:rPr>
              <a:t>  </a:t>
            </a:r>
            <a:r>
              <a:rPr>
                <a:solidFill>
                  <a:srgbClr val="06287E"/>
                </a:solidFill>
                <a:latin typeface="Courier"/>
              </a:rPr>
              <a:t>select</a:t>
            </a:r>
            <a:r>
              <a:rPr>
                <a:latin typeface="Courier"/>
              </a:rPr>
              <a:t>(sublocation, CalfSex)</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CalfSex=</a:t>
            </a:r>
            <a:r>
              <a:rPr>
                <a:solidFill>
                  <a:srgbClr val="06287E"/>
                </a:solidFill>
                <a:latin typeface="Courier"/>
              </a:rPr>
              <a:t>recode</a:t>
            </a:r>
            <a:r>
              <a:rPr>
                <a:latin typeface="Courier"/>
              </a:rPr>
              <a:t>(CalfSex, </a:t>
            </a:r>
            <a:r>
              <a:rPr>
                <a:solidFill>
                  <a:srgbClr val="4070A0"/>
                </a:solidFill>
                <a:latin typeface="Courier"/>
              </a:rPr>
              <a:t>"1"</a:t>
            </a:r>
            <a:r>
              <a:rPr>
                <a:solidFill>
                  <a:srgbClr val="007020"/>
                </a:solidFill>
                <a:latin typeface="Courier"/>
              </a:rPr>
              <a:t>=</a:t>
            </a:r>
            <a:r>
              <a:rPr>
                <a:solidFill>
                  <a:srgbClr val="4070A0"/>
                </a:solidFill>
                <a:latin typeface="Courier"/>
              </a:rPr>
              <a:t>"Male"</a:t>
            </a:r>
            <a:r>
              <a:rPr>
                <a:latin typeface="Courier"/>
              </a:rPr>
              <a:t>, </a:t>
            </a:r>
            <a:r>
              <a:rPr>
                <a:solidFill>
                  <a:srgbClr val="4070A0"/>
                </a:solidFill>
                <a:latin typeface="Courier"/>
              </a:rPr>
              <a:t>"2"</a:t>
            </a:r>
            <a:r>
              <a:rPr>
                <a:solidFill>
                  <a:srgbClr val="007020"/>
                </a:solidFill>
                <a:latin typeface="Courier"/>
              </a:rPr>
              <a:t>=</a:t>
            </a:r>
            <a:r>
              <a:rPr>
                <a:solidFill>
                  <a:srgbClr val="4070A0"/>
                </a:solidFill>
                <a:latin typeface="Courier"/>
              </a:rPr>
              <a:t>"Female"</a:t>
            </a:r>
            <a:r>
              <a:rPr>
                <a:latin typeface="Courier"/>
              </a:rPr>
              <a:t>))</a:t>
            </a:r>
            <a:r>
              <a:rPr>
                <a:solidFill>
                  <a:srgbClr val="4070A0"/>
                </a:solidFill>
                <a:latin typeface="Courier"/>
              </a:rPr>
              <a:t>%&gt;%</a:t>
            </a:r>
            <a:br/>
            <a:r>
              <a:rPr>
                <a:latin typeface="Courier"/>
              </a:rPr>
              <a:t>  </a:t>
            </a:r>
            <a:r>
              <a:rPr>
                <a:solidFill>
                  <a:srgbClr val="06287E"/>
                </a:solidFill>
                <a:latin typeface="Courier"/>
              </a:rPr>
              <a:t>group_by</a:t>
            </a:r>
            <a:r>
              <a:rPr>
                <a:latin typeface="Courier"/>
              </a:rPr>
              <a:t>(sublocation, CalfSex)</a:t>
            </a:r>
            <a:r>
              <a:rPr>
                <a:solidFill>
                  <a:srgbClr val="4070A0"/>
                </a:solidFill>
                <a:latin typeface="Courier"/>
              </a:rPr>
              <a:t>%&gt;%</a:t>
            </a:r>
            <a:br/>
            <a:r>
              <a:rPr>
                <a:latin typeface="Courier"/>
              </a:rPr>
              <a:t>  dplyr</a:t>
            </a:r>
            <a:r>
              <a:rPr>
                <a:solidFill>
                  <a:srgbClr val="4070A0"/>
                </a:solidFill>
                <a:latin typeface="Courier"/>
              </a:rPr>
              <a:t>::</a:t>
            </a:r>
            <a:r>
              <a:rPr>
                <a:solidFill>
                  <a:srgbClr val="06287E"/>
                </a:solidFill>
                <a:latin typeface="Courier"/>
              </a:rPr>
              <a:t>summarise</a:t>
            </a:r>
            <a:r>
              <a:rPr>
                <a:latin typeface="Courier"/>
              </a:rPr>
              <a:t>(</a:t>
            </a:r>
            <a:r>
              <a:rPr>
                <a:solidFill>
                  <a:srgbClr val="7D9029"/>
                </a:solidFill>
                <a:latin typeface="Courier"/>
              </a:rPr>
              <a:t>freq=</a:t>
            </a:r>
            <a:r>
              <a:rPr>
                <a:solidFill>
                  <a:srgbClr val="06287E"/>
                </a:solidFill>
                <a:latin typeface="Courier"/>
              </a:rPr>
              <a:t>n</a:t>
            </a:r>
            <a:r>
              <a:rPr>
                <a:latin typeface="Courier"/>
              </a:rPr>
              <a:t>())</a:t>
            </a:r>
          </a:p>
          <a:p>
            <a:pPr lvl="0" indent="0">
              <a:buNone/>
            </a:pPr>
            <a:r>
              <a:rPr>
                <a:latin typeface="Courier"/>
              </a:rPr>
              <a:t>## `summarise()` has grouped output by 'sublocation'. You can override using the
## `.groups` argument.</a:t>
            </a:r>
          </a:p>
          <a:p>
            <a:pPr lvl="0" indent="0">
              <a:buNone/>
            </a:pPr>
            <a:r>
              <a:rPr i="1">
                <a:solidFill>
                  <a:srgbClr val="60A0B0"/>
                </a:solidFill>
                <a:latin typeface="Courier"/>
              </a:rPr>
              <a:t># visualise the data using a bar graph</a:t>
            </a:r>
            <a:br/>
            <a:r>
              <a:rPr>
                <a:solidFill>
                  <a:srgbClr val="06287E"/>
                </a:solidFill>
                <a:latin typeface="Courier"/>
              </a:rPr>
              <a:t>ggplot</a:t>
            </a:r>
            <a:r>
              <a:rPr>
                <a:latin typeface="Courier"/>
              </a:rPr>
              <a:t>(calves_recruited1, </a:t>
            </a:r>
            <a:r>
              <a:rPr>
                <a:solidFill>
                  <a:srgbClr val="06287E"/>
                </a:solidFill>
                <a:latin typeface="Courier"/>
              </a:rPr>
              <a:t>aes</a:t>
            </a:r>
            <a:r>
              <a:rPr>
                <a:latin typeface="Courier"/>
              </a:rPr>
              <a:t>(</a:t>
            </a:r>
            <a:r>
              <a:rPr>
                <a:solidFill>
                  <a:srgbClr val="7D9029"/>
                </a:solidFill>
                <a:latin typeface="Courier"/>
              </a:rPr>
              <a:t>x=</a:t>
            </a:r>
            <a:r>
              <a:rPr>
                <a:solidFill>
                  <a:srgbClr val="06287E"/>
                </a:solidFill>
                <a:latin typeface="Courier"/>
              </a:rPr>
              <a:t>reorder</a:t>
            </a:r>
            <a:r>
              <a:rPr>
                <a:latin typeface="Courier"/>
              </a:rPr>
              <a:t>(sublocation,freq), </a:t>
            </a:r>
            <a:r>
              <a:rPr>
                <a:solidFill>
                  <a:srgbClr val="7D9029"/>
                </a:solidFill>
                <a:latin typeface="Courier"/>
              </a:rPr>
              <a:t>y=</a:t>
            </a:r>
            <a:r>
              <a:rPr>
                <a:latin typeface="Courier"/>
              </a:rPr>
              <a:t>freq, </a:t>
            </a:r>
            <a:r>
              <a:rPr>
                <a:solidFill>
                  <a:srgbClr val="7D9029"/>
                </a:solidFill>
                <a:latin typeface="Courier"/>
              </a:rPr>
              <a:t>fill=</a:t>
            </a:r>
            <a:r>
              <a:rPr>
                <a:latin typeface="Courier"/>
              </a:rPr>
              <a:t>CalfSex))</a:t>
            </a:r>
            <a:r>
              <a:rPr>
                <a:solidFill>
                  <a:srgbClr val="4070A0"/>
                </a:solidFill>
                <a:latin typeface="Courier"/>
              </a:rPr>
              <a:t>+</a:t>
            </a:r>
            <a:r>
              <a:rPr>
                <a:latin typeface="Courier"/>
              </a:rPr>
              <a:t> </a:t>
            </a:r>
            <a:r>
              <a:rPr i="1">
                <a:solidFill>
                  <a:srgbClr val="60A0B0"/>
                </a:solidFill>
                <a:latin typeface="Courier"/>
              </a:rPr>
              <a:t># color the graph by sex</a:t>
            </a:r>
            <a:br/>
            <a:r>
              <a:rPr>
                <a:latin typeface="Courier"/>
              </a:rPr>
              <a:t>  </a:t>
            </a:r>
            <a:r>
              <a:rPr>
                <a:solidFill>
                  <a:srgbClr val="06287E"/>
                </a:solidFill>
                <a:latin typeface="Courier"/>
              </a:rPr>
              <a:t>geom_col</a:t>
            </a:r>
            <a:r>
              <a:rPr>
                <a:latin typeface="Courier"/>
              </a:rPr>
              <a:t>()</a:t>
            </a:r>
            <a:r>
              <a:rPr>
                <a:solidFill>
                  <a:srgbClr val="4070A0"/>
                </a:solidFill>
                <a:latin typeface="Courier"/>
              </a:rPr>
              <a:t>+</a:t>
            </a:r>
            <a:br/>
            <a:r>
              <a:rPr>
                <a:latin typeface="Courier"/>
              </a:rPr>
              <a:t>  </a:t>
            </a:r>
            <a:r>
              <a:rPr>
                <a:solidFill>
                  <a:srgbClr val="06287E"/>
                </a:solidFill>
                <a:latin typeface="Courier"/>
              </a:rPr>
              <a:t>theme_bw</a:t>
            </a:r>
            <a:r>
              <a:rPr>
                <a:latin typeface="Courier"/>
              </a:rPr>
              <a:t>()</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x=</a:t>
            </a:r>
            <a:r>
              <a:rPr>
                <a:solidFill>
                  <a:srgbClr val="4070A0"/>
                </a:solidFill>
                <a:latin typeface="Courier"/>
              </a:rPr>
              <a:t>"Frequency"</a:t>
            </a:r>
            <a:r>
              <a:rPr>
                <a:latin typeface="Courier"/>
              </a:rPr>
              <a:t>, </a:t>
            </a:r>
            <a:r>
              <a:rPr>
                <a:solidFill>
                  <a:srgbClr val="7D9029"/>
                </a:solidFill>
                <a:latin typeface="Courier"/>
              </a:rPr>
              <a:t>y=</a:t>
            </a:r>
            <a:r>
              <a:rPr>
                <a:solidFill>
                  <a:srgbClr val="4070A0"/>
                </a:solidFill>
                <a:latin typeface="Courier"/>
              </a:rPr>
              <a:t>"Sublocation"</a:t>
            </a:r>
            <a:r>
              <a:rPr>
                <a:latin typeface="Courier"/>
              </a:rPr>
              <a:t>)</a:t>
            </a:r>
            <a:r>
              <a:rPr>
                <a:solidFill>
                  <a:srgbClr val="4070A0"/>
                </a:solidFill>
                <a:latin typeface="Courier"/>
              </a:rPr>
              <a:t>+</a:t>
            </a:r>
            <a:br/>
            <a:r>
              <a:rPr>
                <a:latin typeface="Courier"/>
              </a:rPr>
              <a:t>  </a:t>
            </a:r>
            <a:r>
              <a:rPr>
                <a:solidFill>
                  <a:srgbClr val="06287E"/>
                </a:solidFill>
                <a:latin typeface="Courier"/>
              </a:rPr>
              <a:t>coord_flip</a:t>
            </a:r>
            <a:r>
              <a:rPr>
                <a:latin typeface="Courier"/>
              </a:rPr>
              <a:t>() </a:t>
            </a:r>
            <a:r>
              <a:rPr i="1">
                <a:solidFill>
                  <a:srgbClr val="60A0B0"/>
                </a:solidFill>
                <a:latin typeface="Courier"/>
              </a:rPr>
              <a:t># flip our graph</a:t>
            </a:r>
          </a:p>
        </p:txBody>
      </p:sp>
      <p:pic>
        <p:nvPicPr>
          <p:cNvPr descr="test-vIZ-R-R-R_files/figure-pptx/unnamed-chunk-7-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 Line graphs Like bar graphs, line graphs are also used to track changes over a time period. They can also be used to compare groups over time.</a:t>
            </a:r>
          </a:p>
          <a:p>
            <a:pPr lvl="0" indent="0" marL="0">
              <a:buNone/>
            </a:pPr>
            <a:r>
              <a:rPr/>
              <a:t>Line graphs require both x and y axis though both axis can only be a numeric variable (continuous or discrete) or a date.</a:t>
            </a:r>
          </a:p>
          <a:p>
            <a:pPr lvl="0" indent="0" marL="0">
              <a:buNone/>
            </a:pPr>
            <a:r>
              <a:rPr/>
              <a:t>To visualise this, we will use the visit date and calculate the average daily weight gain for the calves (using ADWG column).</a:t>
            </a:r>
          </a:p>
          <a:p>
            <a:pPr lvl="0" indent="0">
              <a:buNone/>
            </a:pPr>
            <a:r>
              <a:rPr i="1">
                <a:solidFill>
                  <a:srgbClr val="60A0B0"/>
                </a:solidFill>
                <a:latin typeface="Courier"/>
              </a:rPr>
              <a:t># Survival by CalfSex - use color to add dimension of CalfSex</a:t>
            </a:r>
            <a:br/>
            <a:br/>
            <a:r>
              <a:rPr>
                <a:latin typeface="Courier"/>
              </a:rPr>
              <a:t>ideal_data </a:t>
            </a:r>
            <a:r>
              <a:rPr>
                <a:solidFill>
                  <a:srgbClr val="007020"/>
                </a:solidFill>
                <a:latin typeface="Courier"/>
              </a:rPr>
              <a:t>&lt;-</a:t>
            </a:r>
            <a:r>
              <a:rPr>
                <a:latin typeface="Courier"/>
              </a:rPr>
              <a:t> ideal </a:t>
            </a:r>
            <a:r>
              <a:rPr>
                <a:solidFill>
                  <a:srgbClr val="4070A0"/>
                </a:solidFill>
                <a:latin typeface="Courier"/>
              </a:rPr>
              <a:t>%&gt;%</a:t>
            </a:r>
            <a:r>
              <a:rPr>
                <a:latin typeface="Courier"/>
              </a:rPr>
              <a:t> </a:t>
            </a:r>
            <a:br/>
            <a:r>
              <a:rPr>
                <a:latin typeface="Courier"/>
              </a:rPr>
              <a:t>  </a:t>
            </a:r>
            <a:r>
              <a:rPr>
                <a:solidFill>
                  <a:srgbClr val="06287E"/>
                </a:solidFill>
                <a:latin typeface="Courier"/>
              </a:rPr>
              <a:t>select</a:t>
            </a:r>
            <a:r>
              <a:rPr>
                <a:latin typeface="Courier"/>
              </a:rPr>
              <a:t>(VisitDate1, ADWG)</a:t>
            </a:r>
            <a:r>
              <a:rPr>
                <a:solidFill>
                  <a:srgbClr val="4070A0"/>
                </a:solidFill>
                <a:latin typeface="Courier"/>
              </a:rPr>
              <a:t>%&gt;%</a:t>
            </a:r>
            <a:br/>
            <a:r>
              <a:rPr>
                <a:latin typeface="Courier"/>
              </a:rPr>
              <a:t>  </a:t>
            </a:r>
            <a:r>
              <a:rPr>
                <a:solidFill>
                  <a:srgbClr val="06287E"/>
                </a:solidFill>
                <a:latin typeface="Courier"/>
              </a:rPr>
              <a:t>group_by</a:t>
            </a:r>
            <a:r>
              <a:rPr>
                <a:latin typeface="Courier"/>
              </a:rPr>
              <a:t>(VisitDate1)</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ADWG1=</a:t>
            </a:r>
            <a:r>
              <a:rPr>
                <a:solidFill>
                  <a:srgbClr val="06287E"/>
                </a:solidFill>
                <a:latin typeface="Courier"/>
              </a:rPr>
              <a:t>mean</a:t>
            </a:r>
            <a:r>
              <a:rPr>
                <a:latin typeface="Courier"/>
              </a:rPr>
              <a:t>(ADWG))</a:t>
            </a:r>
            <a:r>
              <a:rPr>
                <a:solidFill>
                  <a:srgbClr val="4070A0"/>
                </a:solidFill>
                <a:latin typeface="Courier"/>
              </a:rPr>
              <a:t>%&gt;%</a:t>
            </a:r>
            <a:br/>
            <a:r>
              <a:rPr>
                <a:latin typeface="Courier"/>
              </a:rPr>
              <a:t>  </a:t>
            </a:r>
            <a:r>
              <a:rPr>
                <a:solidFill>
                  <a:srgbClr val="06287E"/>
                </a:solidFill>
                <a:latin typeface="Courier"/>
              </a:rPr>
              <a:t>ungroup</a:t>
            </a:r>
            <a:r>
              <a:rPr>
                <a:latin typeface="Courier"/>
              </a:rPr>
              <a:t>()</a:t>
            </a:r>
            <a:r>
              <a:rPr>
                <a:solidFill>
                  <a:srgbClr val="4070A0"/>
                </a:solidFill>
                <a:latin typeface="Courier"/>
              </a:rPr>
              <a:t>%&gt;%</a:t>
            </a:r>
            <a:br/>
            <a:r>
              <a:rPr>
                <a:latin typeface="Courier"/>
              </a:rPr>
              <a:t>  </a:t>
            </a:r>
            <a:r>
              <a:rPr>
                <a:solidFill>
                  <a:srgbClr val="06287E"/>
                </a:solidFill>
                <a:latin typeface="Courier"/>
              </a:rPr>
              <a:t>select</a:t>
            </a:r>
            <a:r>
              <a:rPr>
                <a:latin typeface="Courier"/>
              </a:rPr>
              <a:t>(</a:t>
            </a:r>
            <a:r>
              <a:rPr>
                <a:solidFill>
                  <a:srgbClr val="4070A0"/>
                </a:solidFill>
                <a:latin typeface="Courier"/>
              </a:rPr>
              <a:t>-</a:t>
            </a:r>
            <a:r>
              <a:rPr>
                <a:latin typeface="Courier"/>
              </a:rPr>
              <a:t>ADWG)</a:t>
            </a:r>
            <a:r>
              <a:rPr>
                <a:solidFill>
                  <a:srgbClr val="4070A0"/>
                </a:solidFill>
                <a:latin typeface="Courier"/>
              </a:rPr>
              <a:t>%&gt;%</a:t>
            </a:r>
            <a:br/>
            <a:r>
              <a:rPr>
                <a:latin typeface="Courier"/>
              </a:rPr>
              <a:t>  </a:t>
            </a:r>
            <a:r>
              <a:rPr>
                <a:solidFill>
                  <a:srgbClr val="06287E"/>
                </a:solidFill>
                <a:latin typeface="Courier"/>
              </a:rPr>
              <a:t>distinct</a:t>
            </a:r>
            <a:r>
              <a:rPr>
                <a:latin typeface="Courier"/>
              </a:rPr>
              <a:t>()</a:t>
            </a:r>
            <a:br/>
            <a:br/>
            <a:r>
              <a:rPr>
                <a:solidFill>
                  <a:srgbClr val="06287E"/>
                </a:solidFill>
                <a:latin typeface="Courier"/>
              </a:rPr>
              <a:t>ggplot</a:t>
            </a:r>
            <a:r>
              <a:rPr>
                <a:latin typeface="Courier"/>
              </a:rPr>
              <a:t>(ideal_data, </a:t>
            </a:r>
            <a:r>
              <a:rPr>
                <a:solidFill>
                  <a:srgbClr val="06287E"/>
                </a:solidFill>
                <a:latin typeface="Courier"/>
              </a:rPr>
              <a:t>aes</a:t>
            </a:r>
            <a:r>
              <a:rPr>
                <a:latin typeface="Courier"/>
              </a:rPr>
              <a:t>(</a:t>
            </a:r>
            <a:r>
              <a:rPr>
                <a:solidFill>
                  <a:srgbClr val="7D9029"/>
                </a:solidFill>
                <a:latin typeface="Courier"/>
              </a:rPr>
              <a:t>x =</a:t>
            </a:r>
            <a:r>
              <a:rPr>
                <a:latin typeface="Courier"/>
              </a:rPr>
              <a:t> VisitDate1, </a:t>
            </a:r>
            <a:r>
              <a:rPr>
                <a:solidFill>
                  <a:srgbClr val="7D9029"/>
                </a:solidFill>
                <a:latin typeface="Courier"/>
              </a:rPr>
              <a:t>y=</a:t>
            </a:r>
            <a:r>
              <a:rPr>
                <a:latin typeface="Courier"/>
              </a:rPr>
              <a:t>ADWG1)) </a:t>
            </a:r>
            <a:r>
              <a:rPr>
                <a:solidFill>
                  <a:srgbClr val="4070A0"/>
                </a:solidFill>
                <a:latin typeface="Courier"/>
              </a:rPr>
              <a:t>+</a:t>
            </a:r>
            <a:br/>
            <a:r>
              <a:rPr>
                <a:latin typeface="Courier"/>
              </a:rPr>
              <a:t>  </a:t>
            </a:r>
            <a:r>
              <a:rPr>
                <a:solidFill>
                  <a:srgbClr val="06287E"/>
                </a:solidFill>
                <a:latin typeface="Courier"/>
              </a:rPr>
              <a:t>geom_line</a:t>
            </a:r>
            <a:r>
              <a:rPr>
                <a:latin typeface="Courier"/>
              </a:rPr>
              <a:t>()</a:t>
            </a:r>
            <a:r>
              <a:rPr>
                <a:solidFill>
                  <a:srgbClr val="4070A0"/>
                </a:solidFill>
                <a:latin typeface="Courier"/>
              </a:rPr>
              <a:t>+</a:t>
            </a:r>
            <a:r>
              <a:rPr>
                <a:solidFill>
                  <a:srgbClr val="06287E"/>
                </a:solidFill>
                <a:latin typeface="Courier"/>
              </a:rPr>
              <a:t>theme_bw</a:t>
            </a:r>
            <a:r>
              <a:rPr>
                <a:latin typeface="Courier"/>
              </a:rPr>
              <a:t>() </a:t>
            </a:r>
            <a:r>
              <a:rPr i="1">
                <a:solidFill>
                  <a:srgbClr val="60A0B0"/>
                </a:solidFill>
                <a:latin typeface="Courier"/>
              </a:rPr>
              <a:t># customise the x and y axis labels</a:t>
            </a:r>
          </a:p>
        </p:txBody>
      </p:sp>
      <p:pic>
        <p:nvPicPr>
          <p:cNvPr descr="test-vIZ-R-R-R_files/figure-pptx/unnamed-chunk-8-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The graph has shown us the trend over time, but it is diffult for us to understand the trend in the daily weight gain. Also, we would want shorter breaks in our x axis. In the next step, we will introduce the geom_smooth() graph</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viz</dc:title>
  <dc:creator>Elizabeth Josephine</dc:creator>
  <cp:keywords/>
  <dcterms:created xsi:type="dcterms:W3CDTF">2023-07-26T12:57:20Z</dcterms:created>
  <dcterms:modified xsi:type="dcterms:W3CDTF">2023-07-26T12:57:20Z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2023-07-26</vt:lpwstr>
  </property>
  <property fmtid="{D5CDD505-2E9C-101B-9397-08002B2CF9AE}" pid="3" name="output">
    <vt:lpwstr>powerpoint_presentation</vt:lpwstr>
  </property>
</Properties>
</file>