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48" autoAdjust="0"/>
  </p:normalViewPr>
  <p:slideViewPr>
    <p:cSldViewPr snapToGrid="0">
      <p:cViewPr varScale="1">
        <p:scale>
          <a:sx n="57" d="100"/>
          <a:sy n="57" d="100"/>
        </p:scale>
        <p:origin x="1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55FC4-E489-44E3-8DA1-92CF67598A7D}" type="datetimeFigureOut">
              <a:rPr lang="zh-CN" altLang="en-US" smtClean="0"/>
              <a:t>2023/11/27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87B2D-5313-427F-A4F0-F8D91F4508C1}" type="slidenum">
              <a:rPr lang="zh-CN" altLang="en-US" smtClean="0"/>
              <a:t>‹#›</a:t>
            </a:fld>
            <a:endParaRPr lang="zh-CN" altLang="en-US"/>
          </a:p>
        </p:txBody>
      </p:sp>
    </p:spTree>
    <p:extLst>
      <p:ext uri="{BB962C8B-B14F-4D97-AF65-F5344CB8AC3E}">
        <p14:creationId xmlns:p14="http://schemas.microsoft.com/office/powerpoint/2010/main" val="312761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2</a:t>
            </a:fld>
            <a:endParaRPr lang="zh-CN" altLang="en-US"/>
          </a:p>
        </p:txBody>
      </p:sp>
    </p:spTree>
    <p:extLst>
      <p:ext uri="{BB962C8B-B14F-4D97-AF65-F5344CB8AC3E}">
        <p14:creationId xmlns:p14="http://schemas.microsoft.com/office/powerpoint/2010/main" val="390580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3</a:t>
            </a:fld>
            <a:endParaRPr lang="zh-CN" altLang="en-US"/>
          </a:p>
        </p:txBody>
      </p:sp>
    </p:spTree>
    <p:extLst>
      <p:ext uri="{BB962C8B-B14F-4D97-AF65-F5344CB8AC3E}">
        <p14:creationId xmlns:p14="http://schemas.microsoft.com/office/powerpoint/2010/main" val="321815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4</a:t>
            </a:fld>
            <a:endParaRPr lang="zh-CN" altLang="en-US"/>
          </a:p>
        </p:txBody>
      </p:sp>
    </p:spTree>
    <p:extLst>
      <p:ext uri="{BB962C8B-B14F-4D97-AF65-F5344CB8AC3E}">
        <p14:creationId xmlns:p14="http://schemas.microsoft.com/office/powerpoint/2010/main" val="60587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5</a:t>
            </a:fld>
            <a:endParaRPr lang="zh-CN" altLang="en-US"/>
          </a:p>
        </p:txBody>
      </p:sp>
    </p:spTree>
    <p:extLst>
      <p:ext uri="{BB962C8B-B14F-4D97-AF65-F5344CB8AC3E}">
        <p14:creationId xmlns:p14="http://schemas.microsoft.com/office/powerpoint/2010/main" val="412033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6</a:t>
            </a:fld>
            <a:endParaRPr lang="zh-CN" altLang="en-US"/>
          </a:p>
        </p:txBody>
      </p:sp>
    </p:spTree>
    <p:extLst>
      <p:ext uri="{BB962C8B-B14F-4D97-AF65-F5344CB8AC3E}">
        <p14:creationId xmlns:p14="http://schemas.microsoft.com/office/powerpoint/2010/main" val="119157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7</a:t>
            </a:fld>
            <a:endParaRPr lang="zh-CN" altLang="en-US"/>
          </a:p>
        </p:txBody>
      </p:sp>
    </p:spTree>
    <p:extLst>
      <p:ext uri="{BB962C8B-B14F-4D97-AF65-F5344CB8AC3E}">
        <p14:creationId xmlns:p14="http://schemas.microsoft.com/office/powerpoint/2010/main" val="379734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8</a:t>
            </a:fld>
            <a:endParaRPr lang="zh-CN" altLang="en-US"/>
          </a:p>
        </p:txBody>
      </p:sp>
    </p:spTree>
    <p:extLst>
      <p:ext uri="{BB962C8B-B14F-4D97-AF65-F5344CB8AC3E}">
        <p14:creationId xmlns:p14="http://schemas.microsoft.com/office/powerpoint/2010/main" val="3963441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9</a:t>
            </a:fld>
            <a:endParaRPr lang="zh-CN" altLang="en-US"/>
          </a:p>
        </p:txBody>
      </p:sp>
    </p:spTree>
    <p:extLst>
      <p:ext uri="{BB962C8B-B14F-4D97-AF65-F5344CB8AC3E}">
        <p14:creationId xmlns:p14="http://schemas.microsoft.com/office/powerpoint/2010/main" val="49203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87B2D-5313-427F-A4F0-F8D91F4508C1}" type="slidenum">
              <a:rPr lang="zh-CN" altLang="en-US" smtClean="0"/>
              <a:t>10</a:t>
            </a:fld>
            <a:endParaRPr lang="zh-CN" altLang="en-US"/>
          </a:p>
        </p:txBody>
      </p:sp>
    </p:spTree>
    <p:extLst>
      <p:ext uri="{BB962C8B-B14F-4D97-AF65-F5344CB8AC3E}">
        <p14:creationId xmlns:p14="http://schemas.microsoft.com/office/powerpoint/2010/main" val="304560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9CCB1-5DBA-EE9C-F940-0A672AE68EF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BBE550-C8EA-7538-8E50-C32A99E72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B889CE-700A-A24B-5163-B7CA18531659}"/>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8C25D0E8-7FB7-E5BB-DA9F-4CAA02AD5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A1B76A-10F9-DA79-7610-D4FF11461068}"/>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194869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369EA-DE9C-C9A0-A206-88EDD21A95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4077A0-07F6-301F-31CB-B5103C6D5B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2C22D-C04C-A74D-CC1D-48D9B8A76C3E}"/>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5B8AAAE9-B8B8-757C-03F7-A75F5B06B6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C01B3B-D48C-39AF-28BB-34EA0B745813}"/>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376320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BC39ED-E0E7-6ACF-EEF6-CE0F4504C1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78681C-AB9E-3443-6321-FD301C2B98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0C6B05-6EBB-5E80-A284-6F2F8DFB18E5}"/>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781E00B1-32FA-0038-C003-B717CC227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00547-D9BC-5483-FDAB-F0C577C85516}"/>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75482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9C52B-6CCD-DD44-C5F3-A6A7F7B745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FEB106-4D7A-F546-EFB7-EB30045559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B781FF-BC75-AD18-7C0C-B5C608E122EE}"/>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A4B1850C-F0B1-2C7C-107A-59368DDCD1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F83D20-9343-95C2-C934-28A187C38D25}"/>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22143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7341F-6C39-9870-F24D-CA5A0F8755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ABE344-F4EA-5C17-A787-E7CE7CFA5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2C28D1-4333-A7A5-E32A-D7C9B33B9372}"/>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F9DF3CE0-4B6F-4970-8EBE-A52855E28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00DC9-0668-8F33-A5DF-14825DD9216B}"/>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317498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00B39-7B3D-FB2C-4264-FD45786E5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1FEDB8-241E-B72F-F8B8-8ADBA0384A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292F210-D5AA-6243-34F6-F04A5806B0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148037-F184-87AA-7669-ACE52997BF9E}"/>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CD89A40B-9E3D-0930-C94A-DFA5BE0080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1D1861-9F39-2DF4-2E9E-04B3F94E5081}"/>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378382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F95D6-95EC-31B6-EF7F-0BFBAED535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A70258-E843-46FA-429C-AF6249FF7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86AA70-4300-9825-6AE8-305131504D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8E0C8A-350B-8924-C78A-D6B991FC82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AAFCD-AC52-5A35-44DF-B162B11664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8EC5F6-964C-5D13-0047-9923513FC35B}"/>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8" name="页脚占位符 7">
            <a:extLst>
              <a:ext uri="{FF2B5EF4-FFF2-40B4-BE49-F238E27FC236}">
                <a16:creationId xmlns:a16="http://schemas.microsoft.com/office/drawing/2014/main" id="{C30606E8-85B2-ED4A-6125-D20AD441C02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F47B2B-B0A0-891E-D419-7A672E00F612}"/>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255011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481AE-5633-6F29-98BA-57D09EE6ED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4B377A-A803-6484-0577-3DE6F6B07173}"/>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4" name="页脚占位符 3">
            <a:extLst>
              <a:ext uri="{FF2B5EF4-FFF2-40B4-BE49-F238E27FC236}">
                <a16:creationId xmlns:a16="http://schemas.microsoft.com/office/drawing/2014/main" id="{973B69F7-917B-A235-7C0A-48FD9BD9C5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FA2EBC-4328-80F0-F2AA-EDC36F62FC1F}"/>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140773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992BDE-18FE-46E8-9330-F540F140B872}"/>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3" name="页脚占位符 2">
            <a:extLst>
              <a:ext uri="{FF2B5EF4-FFF2-40B4-BE49-F238E27FC236}">
                <a16:creationId xmlns:a16="http://schemas.microsoft.com/office/drawing/2014/main" id="{8E83FF3A-3042-F917-406B-1D1849372C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466322-12A8-4415-9F5D-FCF4D04FA1E4}"/>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238609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0E058-7797-C078-1F6D-34245AB1D3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4F8052-5CCE-87AD-6778-F87628E42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43EF09-8893-BE40-D9E7-B79F8875D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467106-31BB-9C66-9DDD-22399436E28D}"/>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B78EF51F-E400-C126-3BDB-DB37B27A3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6E2E4-A646-4039-092C-EAAE434399B0}"/>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59252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55B10-369F-2C97-0852-3E0482DB13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82F2CC-43F0-925A-3870-5B93F6DA0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259B84-6FED-1ADB-FA99-2BA92E49C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1C2D06-04BA-FB3A-5A66-7C4F4EA80B3B}"/>
              </a:ext>
            </a:extLst>
          </p:cNvPr>
          <p:cNvSpPr>
            <a:spLocks noGrp="1"/>
          </p:cNvSpPr>
          <p:nvPr>
            <p:ph type="dt" sz="half" idx="10"/>
          </p:nvPr>
        </p:nvSpPr>
        <p:spPr/>
        <p:txBody>
          <a:bodyPr/>
          <a:lstStyle/>
          <a:p>
            <a:fld id="{7F5BE4CA-4CE0-4A9B-A67C-3F0AFFFED498}" type="datetimeFigureOut">
              <a:rPr lang="zh-CN" altLang="en-US" smtClean="0"/>
              <a:t>2023/11/27</a:t>
            </a:fld>
            <a:endParaRPr lang="zh-CN" altLang="en-US"/>
          </a:p>
        </p:txBody>
      </p:sp>
      <p:sp>
        <p:nvSpPr>
          <p:cNvPr id="6" name="页脚占位符 5">
            <a:extLst>
              <a:ext uri="{FF2B5EF4-FFF2-40B4-BE49-F238E27FC236}">
                <a16:creationId xmlns:a16="http://schemas.microsoft.com/office/drawing/2014/main" id="{782A6104-DD83-F644-713F-86F3F22CD2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C05B86-D762-B53F-AD75-BC4022440F3E}"/>
              </a:ext>
            </a:extLst>
          </p:cNvPr>
          <p:cNvSpPr>
            <a:spLocks noGrp="1"/>
          </p:cNvSpPr>
          <p:nvPr>
            <p:ph type="sldNum" sz="quarter" idx="12"/>
          </p:nvPr>
        </p:nvSpPr>
        <p:spPr/>
        <p:txBody>
          <a:body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18663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42C39D-9AA4-20B1-4C81-42F24314B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CB476A-ECA1-01BB-C11B-4D42CC2D9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AF3706-3162-8DF4-D2B6-F0A6B2DA2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BE4CA-4CE0-4A9B-A67C-3F0AFFFED498}" type="datetimeFigureOut">
              <a:rPr lang="zh-CN" altLang="en-US" smtClean="0"/>
              <a:t>2023/11/27</a:t>
            </a:fld>
            <a:endParaRPr lang="zh-CN" altLang="en-US"/>
          </a:p>
        </p:txBody>
      </p:sp>
      <p:sp>
        <p:nvSpPr>
          <p:cNvPr id="5" name="页脚占位符 4">
            <a:extLst>
              <a:ext uri="{FF2B5EF4-FFF2-40B4-BE49-F238E27FC236}">
                <a16:creationId xmlns:a16="http://schemas.microsoft.com/office/drawing/2014/main" id="{32EB2F97-494D-FB4F-982C-591A8CBC0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14B4F6-326C-9722-C67F-887C17467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E9362-B3A0-4A48-BBAC-5D8AB669022D}" type="slidenum">
              <a:rPr lang="zh-CN" altLang="en-US" smtClean="0"/>
              <a:t>‹#›</a:t>
            </a:fld>
            <a:endParaRPr lang="zh-CN" altLang="en-US"/>
          </a:p>
        </p:txBody>
      </p:sp>
    </p:spTree>
    <p:extLst>
      <p:ext uri="{BB962C8B-B14F-4D97-AF65-F5344CB8AC3E}">
        <p14:creationId xmlns:p14="http://schemas.microsoft.com/office/powerpoint/2010/main" val="2743029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2057E-A93E-5B15-0B46-D54EEDD58CEB}"/>
              </a:ext>
            </a:extLst>
          </p:cNvPr>
          <p:cNvSpPr>
            <a:spLocks noGrp="1"/>
          </p:cNvSpPr>
          <p:nvPr>
            <p:ph type="ctrTitle"/>
          </p:nvPr>
        </p:nvSpPr>
        <p:spPr/>
        <p:txBody>
          <a:bodyPr/>
          <a:lstStyle/>
          <a:p>
            <a:r>
              <a:rPr lang="zh-CN" altLang="en-US" sz="5400" b="1" i="0" dirty="0">
                <a:solidFill>
                  <a:srgbClr val="121212"/>
                </a:solidFill>
                <a:effectLst/>
                <a:latin typeface="华文宋体" panose="02010600040101010101" pitchFamily="2" charset="-122"/>
                <a:ea typeface="华文宋体" panose="02010600040101010101" pitchFamily="2" charset="-122"/>
              </a:rPr>
              <a:t>解耦图社交推荐</a:t>
            </a:r>
            <a:r>
              <a:rPr lang="en-US" altLang="zh-CN" dirty="0">
                <a:latin typeface="Times New Roman" panose="02020603050405020304" pitchFamily="18" charset="0"/>
                <a:ea typeface="华文隶书" panose="02010800040101010101" pitchFamily="2" charset="-122"/>
                <a:cs typeface="Times New Roman" panose="02020603050405020304" pitchFamily="18" charset="0"/>
              </a:rPr>
              <a:t>DGNN</a:t>
            </a:r>
            <a:endParaRPr lang="zh-CN" altLang="en-US" dirty="0">
              <a:latin typeface="Times New Roman" panose="02020603050405020304" pitchFamily="18" charset="0"/>
              <a:ea typeface="华文隶书" panose="0201080004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ADA62AE6-36CE-984D-D2EF-C5133FE9D3F8}"/>
              </a:ext>
            </a:extLst>
          </p:cNvPr>
          <p:cNvSpPr>
            <a:spLocks noGrp="1"/>
          </p:cNvSpPr>
          <p:nvPr>
            <p:ph type="subTitle" idx="1"/>
          </p:nvPr>
        </p:nvSpPr>
        <p:spPr/>
        <p:txBody>
          <a:bodyPr/>
          <a:lstStyle/>
          <a:p>
            <a:r>
              <a:rPr lang="en-US" altLang="zh-CN" dirty="0"/>
              <a:t>11/28</a:t>
            </a:r>
            <a:endParaRPr lang="zh-CN" altLang="en-US" dirty="0"/>
          </a:p>
        </p:txBody>
      </p:sp>
    </p:spTree>
    <p:extLst>
      <p:ext uri="{BB962C8B-B14F-4D97-AF65-F5344CB8AC3E}">
        <p14:creationId xmlns:p14="http://schemas.microsoft.com/office/powerpoint/2010/main" val="336485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726A7-6AD1-8F32-BAF9-C4A8B507AA82}"/>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cs typeface="Times New Roman" panose="02020603050405020304" pitchFamily="18" charset="0"/>
              </a:rPr>
              <a:t>数据集</a:t>
            </a:r>
          </a:p>
        </p:txBody>
      </p:sp>
      <p:pic>
        <p:nvPicPr>
          <p:cNvPr id="5" name="图片 4">
            <a:extLst>
              <a:ext uri="{FF2B5EF4-FFF2-40B4-BE49-F238E27FC236}">
                <a16:creationId xmlns:a16="http://schemas.microsoft.com/office/drawing/2014/main" id="{405F462F-BF96-20F0-4ED2-28717D30A800}"/>
              </a:ext>
            </a:extLst>
          </p:cNvPr>
          <p:cNvPicPr>
            <a:picLocks noChangeAspect="1"/>
          </p:cNvPicPr>
          <p:nvPr/>
        </p:nvPicPr>
        <p:blipFill>
          <a:blip r:embed="rId3"/>
          <a:stretch>
            <a:fillRect/>
          </a:stretch>
        </p:blipFill>
        <p:spPr>
          <a:xfrm>
            <a:off x="1630444" y="1690688"/>
            <a:ext cx="8931111" cy="4058402"/>
          </a:xfrm>
          <a:prstGeom prst="rect">
            <a:avLst/>
          </a:prstGeom>
        </p:spPr>
      </p:pic>
    </p:spTree>
    <p:extLst>
      <p:ext uri="{BB962C8B-B14F-4D97-AF65-F5344CB8AC3E}">
        <p14:creationId xmlns:p14="http://schemas.microsoft.com/office/powerpoint/2010/main" val="67314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6C6B8-B52A-963A-2614-0F7AE2F2743C}"/>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实验结果</a:t>
            </a:r>
          </a:p>
        </p:txBody>
      </p:sp>
      <p:pic>
        <p:nvPicPr>
          <p:cNvPr id="5" name="图片 4">
            <a:extLst>
              <a:ext uri="{FF2B5EF4-FFF2-40B4-BE49-F238E27FC236}">
                <a16:creationId xmlns:a16="http://schemas.microsoft.com/office/drawing/2014/main" id="{9E7873E4-E692-6527-0C43-46F392CB697B}"/>
              </a:ext>
            </a:extLst>
          </p:cNvPr>
          <p:cNvPicPr>
            <a:picLocks noChangeAspect="1"/>
          </p:cNvPicPr>
          <p:nvPr/>
        </p:nvPicPr>
        <p:blipFill>
          <a:blip r:embed="rId2"/>
          <a:stretch>
            <a:fillRect/>
          </a:stretch>
        </p:blipFill>
        <p:spPr>
          <a:xfrm>
            <a:off x="0" y="1555637"/>
            <a:ext cx="12192000" cy="3746725"/>
          </a:xfrm>
          <a:prstGeom prst="rect">
            <a:avLst/>
          </a:prstGeom>
        </p:spPr>
      </p:pic>
    </p:spTree>
    <p:extLst>
      <p:ext uri="{BB962C8B-B14F-4D97-AF65-F5344CB8AC3E}">
        <p14:creationId xmlns:p14="http://schemas.microsoft.com/office/powerpoint/2010/main" val="70979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59BEC-B695-BE61-D392-3FCCB4DC47E1}"/>
              </a:ext>
            </a:extLst>
          </p:cNvPr>
          <p:cNvSpPr>
            <a:spLocks noGrp="1"/>
          </p:cNvSpPr>
          <p:nvPr>
            <p:ph type="title"/>
          </p:nvPr>
        </p:nvSpPr>
        <p:spPr/>
        <p:txBody>
          <a:bodyPr/>
          <a:lstStyle/>
          <a:p>
            <a:r>
              <a:rPr lang="zh-CN" altLang="en-US" b="1" i="0" dirty="0">
                <a:solidFill>
                  <a:srgbClr val="121212"/>
                </a:solidFill>
                <a:effectLst/>
                <a:latin typeface="华文隶书" panose="02010800040101010101" pitchFamily="2" charset="-122"/>
                <a:ea typeface="华文隶书" panose="02010800040101010101" pitchFamily="2" charset="-122"/>
              </a:rPr>
              <a:t>总结</a:t>
            </a:r>
            <a:endParaRPr lang="zh-CN" altLang="en-US" dirty="0">
              <a:latin typeface="华文隶书" panose="02010800040101010101" pitchFamily="2" charset="-122"/>
              <a:ea typeface="华文隶书" panose="02010800040101010101" pitchFamily="2" charset="-122"/>
            </a:endParaRPr>
          </a:p>
        </p:txBody>
      </p:sp>
      <p:sp>
        <p:nvSpPr>
          <p:cNvPr id="3" name="内容占位符 2">
            <a:extLst>
              <a:ext uri="{FF2B5EF4-FFF2-40B4-BE49-F238E27FC236}">
                <a16:creationId xmlns:a16="http://schemas.microsoft.com/office/drawing/2014/main" id="{90827A9B-55C3-BE16-5CDF-751AB2770F6F}"/>
              </a:ext>
            </a:extLst>
          </p:cNvPr>
          <p:cNvSpPr>
            <a:spLocks noGrp="1"/>
          </p:cNvSpPr>
          <p:nvPr>
            <p:ph idx="1"/>
          </p:nvPr>
        </p:nvSpPr>
        <p:spPr/>
        <p:txBody>
          <a:bodyPr/>
          <a:lstStyle/>
          <a:p>
            <a:pPr algn="l"/>
            <a:r>
              <a:rPr lang="zh-CN" altLang="en-US" b="0" i="0" dirty="0">
                <a:solidFill>
                  <a:srgbClr val="121212"/>
                </a:solidFill>
                <a:effectLst/>
                <a:latin typeface="华文宋体" panose="02010600040101010101" pitchFamily="2" charset="-122"/>
                <a:ea typeface="华文宋体" panose="02010600040101010101" pitchFamily="2" charset="-122"/>
              </a:rPr>
              <a:t>本文提出了一种异构图神经网络（</a:t>
            </a:r>
            <a:r>
              <a:rPr lang="en-US" altLang="zh-CN" b="0" i="0" dirty="0">
                <a:solidFill>
                  <a:srgbClr val="121212"/>
                </a:solidFill>
                <a:effectLst/>
                <a:latin typeface="华文宋体" panose="02010600040101010101" pitchFamily="2" charset="-122"/>
                <a:ea typeface="华文宋体" panose="02010600040101010101" pitchFamily="2" charset="-122"/>
              </a:rPr>
              <a:t>DGNN</a:t>
            </a:r>
            <a:r>
              <a:rPr lang="zh-CN" altLang="en-US" b="0" i="0" dirty="0">
                <a:solidFill>
                  <a:srgbClr val="121212"/>
                </a:solidFill>
                <a:effectLst/>
                <a:latin typeface="华文宋体" panose="02010600040101010101" pitchFamily="2" charset="-122"/>
                <a:ea typeface="华文宋体" panose="02010600040101010101" pitchFamily="2" charset="-122"/>
              </a:rPr>
              <a:t>），将基于扩展记忆网络的解耦和方法与异构图神经网络相结合，并用于对社交关系、商品关系、以及用户行为图数据的综合建模。通过这种方式，扩展了协同过滤方法使用的数据类型，从而得到更好的协同过滤效果；并且，通过嵌入的异构表征解耦，对多种数据类型进行更加细致的表征学习，取得更好的表征效果。将上述方法整合到图神经网络架构中，从而对高阶关系进行了提取。在三个数据集上的充分对比实验，验证了这种方法对有效性。</a:t>
            </a:r>
          </a:p>
          <a:p>
            <a:endParaRPr lang="zh-CN" altLang="en-US" dirty="0"/>
          </a:p>
        </p:txBody>
      </p:sp>
    </p:spTree>
    <p:extLst>
      <p:ext uri="{BB962C8B-B14F-4D97-AF65-F5344CB8AC3E}">
        <p14:creationId xmlns:p14="http://schemas.microsoft.com/office/powerpoint/2010/main" val="416316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0E5FB-FE6B-7AC7-88FB-6E3C8EB0FB9C}"/>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问题</a:t>
            </a:r>
          </a:p>
        </p:txBody>
      </p:sp>
      <p:sp>
        <p:nvSpPr>
          <p:cNvPr id="3" name="内容占位符 2">
            <a:extLst>
              <a:ext uri="{FF2B5EF4-FFF2-40B4-BE49-F238E27FC236}">
                <a16:creationId xmlns:a16="http://schemas.microsoft.com/office/drawing/2014/main" id="{D7B167EB-0D15-6FF1-A23F-5E66D1070805}"/>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solidFill>
                  <a:srgbClr val="121212"/>
                </a:solidFill>
                <a:effectLst/>
                <a:latin typeface="华文宋体" panose="02010600040101010101" pitchFamily="2" charset="-122"/>
                <a:ea typeface="华文宋体" panose="02010600040101010101" pitchFamily="2" charset="-122"/>
              </a:rPr>
              <a:t>现有的社交推荐方法仅利用用户之间的额外关系数据来增强协同过滤，忽略了商品之间同样存在广泛的关联关系，可以用于更好地提取商品特征。</a:t>
            </a:r>
            <a:endParaRPr lang="en-US" altLang="zh-CN" b="0" i="0" dirty="0">
              <a:solidFill>
                <a:srgbClr val="121212"/>
              </a:solidFill>
              <a:effectLst/>
              <a:latin typeface="华文宋体" panose="02010600040101010101" pitchFamily="2" charset="-122"/>
              <a:ea typeface="华文宋体" panose="02010600040101010101" pitchFamily="2" charset="-122"/>
            </a:endParaRPr>
          </a:p>
          <a:p>
            <a:pPr algn="l">
              <a:buFont typeface="Arial" panose="020B0604020202020204" pitchFamily="34" charset="0"/>
              <a:buChar char="•"/>
            </a:pPr>
            <a:r>
              <a:rPr lang="zh-CN" altLang="en-US" b="0" i="0" dirty="0">
                <a:solidFill>
                  <a:srgbClr val="121212"/>
                </a:solidFill>
                <a:effectLst/>
                <a:latin typeface="华文宋体" panose="02010600040101010101" pitchFamily="2" charset="-122"/>
                <a:ea typeface="华文宋体" panose="02010600040101010101" pitchFamily="2" charset="-122"/>
              </a:rPr>
              <a:t>大多数现有研究忽视了关系数据背后复杂的影响因素。</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88002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87F6-765F-4F41-60F0-B358DCDBF527}"/>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解决方案</a:t>
            </a:r>
          </a:p>
        </p:txBody>
      </p:sp>
      <p:sp>
        <p:nvSpPr>
          <p:cNvPr id="3" name="内容占位符 2">
            <a:extLst>
              <a:ext uri="{FF2B5EF4-FFF2-40B4-BE49-F238E27FC236}">
                <a16:creationId xmlns:a16="http://schemas.microsoft.com/office/drawing/2014/main" id="{AB6255EA-796B-6607-30DA-EBA0D0F37501}"/>
              </a:ext>
            </a:extLst>
          </p:cNvPr>
          <p:cNvSpPr>
            <a:spLocks noGrp="1"/>
          </p:cNvSpPr>
          <p:nvPr>
            <p:ph idx="1"/>
          </p:nvPr>
        </p:nvSpPr>
        <p:spPr/>
        <p:txBody>
          <a:bodyPr/>
          <a:lstStyle/>
          <a:p>
            <a:r>
              <a:rPr lang="zh-CN" altLang="en-US" b="0" i="0" dirty="0">
                <a:solidFill>
                  <a:srgbClr val="121212"/>
                </a:solidFill>
                <a:effectLst/>
                <a:latin typeface="华文宋体" panose="02010600040101010101" pitchFamily="2" charset="-122"/>
                <a:ea typeface="华文宋体" panose="02010600040101010101" pitchFamily="2" charset="-122"/>
              </a:rPr>
              <a:t>解耦图神经网络</a:t>
            </a:r>
            <a:r>
              <a:rPr lang="en-US" altLang="zh-CN" b="0" i="0" dirty="0">
                <a:solidFill>
                  <a:srgbClr val="121212"/>
                </a:solidFill>
                <a:effectLst/>
                <a:latin typeface="华文宋体" panose="02010600040101010101" pitchFamily="2" charset="-122"/>
                <a:ea typeface="华文宋体" panose="02010600040101010101" pitchFamily="2" charset="-122"/>
              </a:rPr>
              <a:t>DGNN</a:t>
            </a:r>
            <a:r>
              <a:rPr lang="zh-CN" altLang="en-US" b="0" i="0" dirty="0">
                <a:solidFill>
                  <a:srgbClr val="121212"/>
                </a:solidFill>
                <a:effectLst/>
                <a:latin typeface="华文宋体" panose="02010600040101010101" pitchFamily="2" charset="-122"/>
                <a:ea typeface="华文宋体" panose="02010600040101010101" pitchFamily="2" charset="-122"/>
              </a:rPr>
              <a:t>，对社交推荐进行异构的解耦表征学习。通过引入商品间关系，我们进一步扩展了协同过滤框架所利用的数据信息。为了对异构关系数据进行解耦表征学习，我们建立了一种针对不同节点、不同边类别的记忆扩展网络，以针对不同类型的节点和边进行不同的表征空间分解。</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20962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930FF-04C1-F73F-719A-92AE9EA8465A}"/>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构建异构图</a:t>
            </a:r>
          </a:p>
        </p:txBody>
      </p:sp>
      <p:grpSp>
        <p:nvGrpSpPr>
          <p:cNvPr id="7" name="组合 6">
            <a:extLst>
              <a:ext uri="{FF2B5EF4-FFF2-40B4-BE49-F238E27FC236}">
                <a16:creationId xmlns:a16="http://schemas.microsoft.com/office/drawing/2014/main" id="{643E3E04-6C9F-9C31-C926-F93AF8450C20}"/>
              </a:ext>
            </a:extLst>
          </p:cNvPr>
          <p:cNvGrpSpPr/>
          <p:nvPr/>
        </p:nvGrpSpPr>
        <p:grpSpPr>
          <a:xfrm>
            <a:off x="5219181" y="1906660"/>
            <a:ext cx="6207486" cy="4036940"/>
            <a:chOff x="5801226" y="999752"/>
            <a:chExt cx="8553450" cy="5562600"/>
          </a:xfrm>
        </p:grpSpPr>
        <p:pic>
          <p:nvPicPr>
            <p:cNvPr id="5" name="图片 4">
              <a:extLst>
                <a:ext uri="{FF2B5EF4-FFF2-40B4-BE49-F238E27FC236}">
                  <a16:creationId xmlns:a16="http://schemas.microsoft.com/office/drawing/2014/main" id="{3285DEC1-7C88-E81F-FE79-C1D24D2F388B}"/>
                </a:ext>
              </a:extLst>
            </p:cNvPr>
            <p:cNvPicPr>
              <a:picLocks noChangeAspect="1"/>
            </p:cNvPicPr>
            <p:nvPr/>
          </p:nvPicPr>
          <p:blipFill>
            <a:blip r:embed="rId3"/>
            <a:stretch>
              <a:fillRect/>
            </a:stretch>
          </p:blipFill>
          <p:spPr>
            <a:xfrm>
              <a:off x="5801226" y="999752"/>
              <a:ext cx="8553450" cy="5562600"/>
            </a:xfrm>
            <a:prstGeom prst="rect">
              <a:avLst/>
            </a:prstGeom>
          </p:spPr>
        </p:pic>
        <p:sp>
          <p:nvSpPr>
            <p:cNvPr id="6" name="矩形 5">
              <a:extLst>
                <a:ext uri="{FF2B5EF4-FFF2-40B4-BE49-F238E27FC236}">
                  <a16:creationId xmlns:a16="http://schemas.microsoft.com/office/drawing/2014/main" id="{EAF6E585-AFC5-426C-36AD-311935906F8B}"/>
                </a:ext>
              </a:extLst>
            </p:cNvPr>
            <p:cNvSpPr/>
            <p:nvPr/>
          </p:nvSpPr>
          <p:spPr>
            <a:xfrm>
              <a:off x="10077951" y="5470358"/>
              <a:ext cx="589547" cy="4170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C490F114-6B05-9533-6DA6-1236DECCEC70}"/>
              </a:ext>
            </a:extLst>
          </p:cNvPr>
          <p:cNvSpPr txBox="1"/>
          <p:nvPr/>
        </p:nvSpPr>
        <p:spPr>
          <a:xfrm>
            <a:off x="574862" y="1944179"/>
            <a:ext cx="4292973" cy="1938992"/>
          </a:xfrm>
          <a:prstGeom prst="rect">
            <a:avLst/>
          </a:prstGeom>
          <a:noFill/>
        </p:spPr>
        <p:txBody>
          <a:bodyPr wrap="square">
            <a:spAutoFit/>
          </a:bodyPr>
          <a:lstStyle/>
          <a:p>
            <a:r>
              <a:rPr lang="zh-CN" altLang="en-US" sz="2000" b="0" i="0" dirty="0">
                <a:solidFill>
                  <a:srgbClr val="121212"/>
                </a:solidFill>
                <a:effectLst/>
                <a:latin typeface="华文宋体" panose="02010600040101010101" pitchFamily="2" charset="-122"/>
                <a:ea typeface="华文宋体" panose="02010600040101010101" pitchFamily="2" charset="-122"/>
              </a:rPr>
              <a:t>        为了综合利用用户之间的社交信息、商品之间的关系信息以及用户和商品的交互记录，</a:t>
            </a:r>
            <a:r>
              <a:rPr lang="en-US" altLang="zh-CN" sz="2000" b="0" i="0" dirty="0">
                <a:solidFill>
                  <a:srgbClr val="121212"/>
                </a:solidFill>
                <a:effectLst/>
                <a:latin typeface="华文宋体" panose="02010600040101010101" pitchFamily="2" charset="-122"/>
                <a:ea typeface="华文宋体" panose="02010600040101010101" pitchFamily="2" charset="-122"/>
              </a:rPr>
              <a:t>DGNN</a:t>
            </a:r>
            <a:r>
              <a:rPr lang="zh-CN" altLang="en-US" sz="2000" b="0" i="0" dirty="0">
                <a:solidFill>
                  <a:srgbClr val="121212"/>
                </a:solidFill>
                <a:effectLst/>
                <a:latin typeface="华文宋体" panose="02010600040101010101" pitchFamily="2" charset="-122"/>
                <a:ea typeface="华文宋体" panose="02010600040101010101" pitchFamily="2" charset="-122"/>
              </a:rPr>
              <a:t>将三种数据结合起来，构建了一份协同异构图，其中商品间关联数据根据关系类别进行构建。</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82521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EFBF5-B285-9281-C045-A34290F3AEE6}"/>
              </a:ext>
            </a:extLst>
          </p:cNvPr>
          <p:cNvSpPr>
            <a:spLocks noGrp="1"/>
          </p:cNvSpPr>
          <p:nvPr>
            <p:ph type="title"/>
          </p:nvPr>
        </p:nvSpPr>
        <p:spPr/>
        <p:txBody>
          <a:bodyPr/>
          <a:lstStyle/>
          <a:p>
            <a:r>
              <a:rPr lang="zh-CN" altLang="en-US" b="1" i="0" dirty="0">
                <a:solidFill>
                  <a:srgbClr val="121212"/>
                </a:solidFill>
                <a:effectLst/>
                <a:latin typeface="华文隶书" panose="02010800040101010101" pitchFamily="2" charset="-122"/>
                <a:ea typeface="华文隶书" panose="02010800040101010101" pitchFamily="2" charset="-122"/>
              </a:rPr>
              <a:t>解耦异构图记忆网络</a:t>
            </a:r>
            <a:endParaRPr lang="zh-CN" altLang="en-US" b="1" dirty="0">
              <a:latin typeface="华文隶书" panose="02010800040101010101" pitchFamily="2" charset="-122"/>
              <a:ea typeface="华文隶书" panose="02010800040101010101" pitchFamily="2" charset="-122"/>
            </a:endParaRPr>
          </a:p>
        </p:txBody>
      </p:sp>
      <p:pic>
        <p:nvPicPr>
          <p:cNvPr id="5" name="图片 4">
            <a:extLst>
              <a:ext uri="{FF2B5EF4-FFF2-40B4-BE49-F238E27FC236}">
                <a16:creationId xmlns:a16="http://schemas.microsoft.com/office/drawing/2014/main" id="{ADBDE0F1-7F97-13FA-32F8-D29B5922DA56}"/>
              </a:ext>
            </a:extLst>
          </p:cNvPr>
          <p:cNvPicPr>
            <a:picLocks noChangeAspect="1"/>
          </p:cNvPicPr>
          <p:nvPr/>
        </p:nvPicPr>
        <p:blipFill>
          <a:blip r:embed="rId3"/>
          <a:stretch>
            <a:fillRect/>
          </a:stretch>
        </p:blipFill>
        <p:spPr>
          <a:xfrm>
            <a:off x="838200" y="2157867"/>
            <a:ext cx="10635916" cy="4134178"/>
          </a:xfrm>
          <a:prstGeom prst="rect">
            <a:avLst/>
          </a:prstGeom>
        </p:spPr>
      </p:pic>
      <p:sp>
        <p:nvSpPr>
          <p:cNvPr id="7" name="文本框 6">
            <a:extLst>
              <a:ext uri="{FF2B5EF4-FFF2-40B4-BE49-F238E27FC236}">
                <a16:creationId xmlns:a16="http://schemas.microsoft.com/office/drawing/2014/main" id="{73DACC97-5A54-1A8B-325F-EE16E2EF3BFC}"/>
              </a:ext>
            </a:extLst>
          </p:cNvPr>
          <p:cNvSpPr txBox="1"/>
          <p:nvPr/>
        </p:nvSpPr>
        <p:spPr>
          <a:xfrm>
            <a:off x="1049077" y="1367522"/>
            <a:ext cx="10425039" cy="646331"/>
          </a:xfrm>
          <a:prstGeom prst="rect">
            <a:avLst/>
          </a:prstGeom>
          <a:noFill/>
        </p:spPr>
        <p:txBody>
          <a:bodyPr wrap="square">
            <a:spAutoFit/>
          </a:bodyPr>
          <a:lstStyle/>
          <a:p>
            <a:r>
              <a:rPr lang="zh-CN" altLang="en-US" b="0" i="0" dirty="0">
                <a:solidFill>
                  <a:srgbClr val="121212"/>
                </a:solidFill>
                <a:effectLst/>
                <a:latin typeface="-apple-system"/>
              </a:rPr>
              <a:t>         </a:t>
            </a:r>
            <a:r>
              <a:rPr lang="zh-CN" altLang="en-US" b="0" i="0" dirty="0">
                <a:solidFill>
                  <a:srgbClr val="121212"/>
                </a:solidFill>
                <a:effectLst/>
                <a:latin typeface="华文宋体" panose="02010600040101010101" pitchFamily="2" charset="-122"/>
                <a:ea typeface="华文宋体" panose="02010600040101010101" pitchFamily="2" charset="-122"/>
              </a:rPr>
              <a:t>针对包含了三种异构关系的协同图数据，</a:t>
            </a:r>
            <a:r>
              <a:rPr lang="en-US" altLang="zh-CN" b="0" i="0" dirty="0">
                <a:solidFill>
                  <a:srgbClr val="121212"/>
                </a:solidFill>
                <a:effectLst/>
                <a:latin typeface="华文宋体" panose="02010600040101010101" pitchFamily="2" charset="-122"/>
                <a:ea typeface="华文宋体" panose="02010600040101010101" pitchFamily="2" charset="-122"/>
              </a:rPr>
              <a:t>DGNN</a:t>
            </a:r>
            <a:r>
              <a:rPr lang="zh-CN" altLang="en-US" b="0" i="0" dirty="0">
                <a:solidFill>
                  <a:srgbClr val="121212"/>
                </a:solidFill>
                <a:effectLst/>
                <a:latin typeface="华文宋体" panose="02010600040101010101" pitchFamily="2" charset="-122"/>
                <a:ea typeface="华文宋体" panose="02010600040101010101" pitchFamily="2" charset="-122"/>
              </a:rPr>
              <a:t>提出了一种解耦异构图网络进行建模，其架构设计如下图所示。该网络结构分为记忆增强的信息传播过程和包含异构关系的信息聚合过程两个部分。</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14839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55C48-CFC2-8543-1A35-14104642D485}"/>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信息传播</a:t>
            </a:r>
          </a:p>
        </p:txBody>
      </p:sp>
      <p:pic>
        <p:nvPicPr>
          <p:cNvPr id="5" name="图片 4">
            <a:extLst>
              <a:ext uri="{FF2B5EF4-FFF2-40B4-BE49-F238E27FC236}">
                <a16:creationId xmlns:a16="http://schemas.microsoft.com/office/drawing/2014/main" id="{BF2807A3-9B75-7AA5-84A8-6F8F0DE9E4AE}"/>
              </a:ext>
            </a:extLst>
          </p:cNvPr>
          <p:cNvPicPr>
            <a:picLocks noChangeAspect="1"/>
          </p:cNvPicPr>
          <p:nvPr/>
        </p:nvPicPr>
        <p:blipFill>
          <a:blip r:embed="rId3"/>
          <a:stretch>
            <a:fillRect/>
          </a:stretch>
        </p:blipFill>
        <p:spPr>
          <a:xfrm>
            <a:off x="1779032" y="2106186"/>
            <a:ext cx="8633936" cy="4026067"/>
          </a:xfrm>
          <a:prstGeom prst="rect">
            <a:avLst/>
          </a:prstGeom>
        </p:spPr>
      </p:pic>
      <p:sp>
        <p:nvSpPr>
          <p:cNvPr id="7" name="文本框 6">
            <a:extLst>
              <a:ext uri="{FF2B5EF4-FFF2-40B4-BE49-F238E27FC236}">
                <a16:creationId xmlns:a16="http://schemas.microsoft.com/office/drawing/2014/main" id="{7AF70115-4A03-BF2F-0B49-413949BB7F41}"/>
              </a:ext>
            </a:extLst>
          </p:cNvPr>
          <p:cNvSpPr txBox="1"/>
          <p:nvPr/>
        </p:nvSpPr>
        <p:spPr>
          <a:xfrm>
            <a:off x="1313329" y="1275189"/>
            <a:ext cx="10040471" cy="830997"/>
          </a:xfrm>
          <a:prstGeom prst="rect">
            <a:avLst/>
          </a:prstGeom>
          <a:noFill/>
        </p:spPr>
        <p:txBody>
          <a:bodyPr wrap="square">
            <a:spAutoFit/>
          </a:bodyPr>
          <a:lstStyle/>
          <a:p>
            <a:r>
              <a:rPr lang="zh-CN" altLang="en-US" b="0" i="0" dirty="0">
                <a:solidFill>
                  <a:srgbClr val="121212"/>
                </a:solidFill>
                <a:effectLst/>
                <a:latin typeface="-apple-system"/>
              </a:rPr>
              <a:t>            </a:t>
            </a:r>
            <a:r>
              <a:rPr lang="zh-CN" altLang="en-US" sz="2400" b="0" i="0" dirty="0">
                <a:solidFill>
                  <a:srgbClr val="121212"/>
                </a:solidFill>
                <a:effectLst/>
                <a:latin typeface="华文宋体" panose="02010600040101010101" pitchFamily="2" charset="-122"/>
                <a:ea typeface="华文宋体" panose="02010600040101010101" pitchFamily="2" charset="-122"/>
              </a:rPr>
              <a:t>为了更好地保留异构关系数据的特点，这一记忆注意力网络对每种异构类型的边采用不同的独立权重集合。该模块的具体做法如下图所示。</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08285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D8909-19C5-31F1-73FD-771121BD997B}"/>
              </a:ext>
            </a:extLst>
          </p:cNvPr>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信息聚合</a:t>
            </a:r>
            <a:endParaRPr lang="zh-CN" altLang="en-US" dirty="0"/>
          </a:p>
        </p:txBody>
      </p:sp>
      <p:sp>
        <p:nvSpPr>
          <p:cNvPr id="5" name="文本框 4">
            <a:extLst>
              <a:ext uri="{FF2B5EF4-FFF2-40B4-BE49-F238E27FC236}">
                <a16:creationId xmlns:a16="http://schemas.microsoft.com/office/drawing/2014/main" id="{DA1254E8-D4FC-D9F6-AF6F-E0BB1C70B6FE}"/>
              </a:ext>
            </a:extLst>
          </p:cNvPr>
          <p:cNvSpPr txBox="1"/>
          <p:nvPr/>
        </p:nvSpPr>
        <p:spPr>
          <a:xfrm>
            <a:off x="1491916" y="1690688"/>
            <a:ext cx="9861884" cy="3046988"/>
          </a:xfrm>
          <a:prstGeom prst="rect">
            <a:avLst/>
          </a:prstGeom>
          <a:noFill/>
        </p:spPr>
        <p:txBody>
          <a:bodyPr wrap="square">
            <a:spAutoFit/>
          </a:bodyPr>
          <a:lstStyle/>
          <a:p>
            <a:pPr marL="285750" indent="-285750">
              <a:buFont typeface="Arial" panose="020B0604020202020204" pitchFamily="34" charset="0"/>
              <a:buChar char="•"/>
            </a:pPr>
            <a:r>
              <a:rPr lang="zh-CN" altLang="en-US" sz="2400" b="0" i="0" dirty="0">
                <a:solidFill>
                  <a:srgbClr val="121212"/>
                </a:solidFill>
                <a:effectLst/>
                <a:latin typeface="华文宋体" panose="02010600040101010101" pitchFamily="2" charset="-122"/>
                <a:ea typeface="华文宋体" panose="02010600040101010101" pitchFamily="2" charset="-122"/>
              </a:rPr>
              <a:t>对于用户节点，需要聚合用户</a:t>
            </a:r>
            <a:r>
              <a:rPr lang="en-US" altLang="zh-CN" sz="2400" b="0" i="0" dirty="0">
                <a:solidFill>
                  <a:srgbClr val="121212"/>
                </a:solidFill>
                <a:effectLst/>
                <a:latin typeface="华文宋体" panose="02010600040101010101" pitchFamily="2" charset="-122"/>
                <a:ea typeface="华文宋体" panose="02010600040101010101" pitchFamily="2" charset="-122"/>
              </a:rPr>
              <a:t>-</a:t>
            </a:r>
            <a:r>
              <a:rPr lang="zh-CN" altLang="en-US" sz="2400" b="0" i="0" dirty="0">
                <a:solidFill>
                  <a:srgbClr val="121212"/>
                </a:solidFill>
                <a:effectLst/>
                <a:latin typeface="华文宋体" panose="02010600040101010101" pitchFamily="2" charset="-122"/>
                <a:ea typeface="华文宋体" panose="02010600040101010101" pitchFamily="2" charset="-122"/>
              </a:rPr>
              <a:t>用户社交关系带来的传播信息以及用户</a:t>
            </a:r>
            <a:r>
              <a:rPr lang="en-US" altLang="zh-CN" sz="2400" b="0" i="0" dirty="0">
                <a:solidFill>
                  <a:srgbClr val="121212"/>
                </a:solidFill>
                <a:effectLst/>
                <a:latin typeface="华文宋体" panose="02010600040101010101" pitchFamily="2" charset="-122"/>
                <a:ea typeface="华文宋体" panose="02010600040101010101" pitchFamily="2" charset="-122"/>
              </a:rPr>
              <a:t>-</a:t>
            </a:r>
            <a:r>
              <a:rPr lang="zh-CN" altLang="en-US" sz="2400" b="0" i="0" dirty="0">
                <a:solidFill>
                  <a:srgbClr val="121212"/>
                </a:solidFill>
                <a:effectLst/>
                <a:latin typeface="华文宋体" panose="02010600040101010101" pitchFamily="2" charset="-122"/>
                <a:ea typeface="华文宋体" panose="02010600040101010101" pitchFamily="2" charset="-122"/>
              </a:rPr>
              <a:t>商品交互关系的传播信息。</a:t>
            </a:r>
            <a:endParaRPr lang="en-US" altLang="zh-CN" sz="2400" b="0" i="0" dirty="0">
              <a:solidFill>
                <a:srgbClr val="121212"/>
              </a:solidFill>
              <a:effectLst/>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sz="2400" b="0" i="0" dirty="0">
                <a:solidFill>
                  <a:srgbClr val="121212"/>
                </a:solidFill>
                <a:effectLst/>
                <a:latin typeface="华文宋体" panose="02010600040101010101" pitchFamily="2" charset="-122"/>
                <a:ea typeface="华文宋体" panose="02010600040101010101" pitchFamily="2" charset="-122"/>
              </a:rPr>
              <a:t>对于商品节点来说，则需要聚合商品</a:t>
            </a:r>
            <a:r>
              <a:rPr lang="en-US" altLang="zh-CN" sz="2400" b="0" i="0" dirty="0">
                <a:solidFill>
                  <a:srgbClr val="121212"/>
                </a:solidFill>
                <a:effectLst/>
                <a:latin typeface="华文宋体" panose="02010600040101010101" pitchFamily="2" charset="-122"/>
                <a:ea typeface="华文宋体" panose="02010600040101010101" pitchFamily="2" charset="-122"/>
              </a:rPr>
              <a:t>-</a:t>
            </a:r>
            <a:r>
              <a:rPr lang="zh-CN" altLang="en-US" sz="2400" b="0" i="0" dirty="0">
                <a:solidFill>
                  <a:srgbClr val="121212"/>
                </a:solidFill>
                <a:effectLst/>
                <a:latin typeface="华文宋体" panose="02010600040101010101" pitchFamily="2" charset="-122"/>
                <a:ea typeface="华文宋体" panose="02010600040101010101" pitchFamily="2" charset="-122"/>
              </a:rPr>
              <a:t>商品关系的传播信息以及用户通过交互行为传播的用户信息。</a:t>
            </a:r>
            <a:endParaRPr lang="en-US" altLang="zh-CN" sz="2400" b="0" i="0" dirty="0">
              <a:solidFill>
                <a:srgbClr val="121212"/>
              </a:solidFill>
              <a:effectLst/>
              <a:latin typeface="华文宋体" panose="02010600040101010101" pitchFamily="2" charset="-122"/>
              <a:ea typeface="华文宋体" panose="02010600040101010101" pitchFamily="2" charset="-122"/>
            </a:endParaRPr>
          </a:p>
          <a:p>
            <a:r>
              <a:rPr lang="zh-CN" altLang="en-US" sz="2400" b="0" i="0" dirty="0">
                <a:solidFill>
                  <a:srgbClr val="121212"/>
                </a:solidFill>
                <a:effectLst/>
                <a:latin typeface="华文宋体" panose="02010600040101010101" pitchFamily="2" charset="-122"/>
                <a:ea typeface="华文宋体" panose="02010600040101010101" pitchFamily="2" charset="-122"/>
              </a:rPr>
              <a:t>         因此，对用户和商品节点来说，需要进行两种类型节点的信息聚合。</a:t>
            </a:r>
            <a:r>
              <a:rPr lang="en-US" altLang="zh-CN" sz="2400" b="0" i="0" dirty="0">
                <a:solidFill>
                  <a:srgbClr val="121212"/>
                </a:solidFill>
                <a:effectLst/>
                <a:latin typeface="华文宋体" panose="02010600040101010101" pitchFamily="2" charset="-122"/>
                <a:ea typeface="华文宋体" panose="02010600040101010101" pitchFamily="2" charset="-122"/>
              </a:rPr>
              <a:t>DGNN</a:t>
            </a:r>
            <a:r>
              <a:rPr lang="zh-CN" altLang="en-US" sz="2400" b="0" i="0" dirty="0">
                <a:solidFill>
                  <a:srgbClr val="121212"/>
                </a:solidFill>
                <a:effectLst/>
                <a:latin typeface="华文宋体" panose="02010600040101010101" pitchFamily="2" charset="-122"/>
                <a:ea typeface="华文宋体" panose="02010600040101010101" pitchFamily="2" charset="-122"/>
              </a:rPr>
              <a:t>采取了先聚合单种关系的所有信息，再综合多种关系的做法。此外，</a:t>
            </a:r>
            <a:r>
              <a:rPr lang="en-US" altLang="zh-CN" sz="2400" b="0" i="0" dirty="0">
                <a:solidFill>
                  <a:srgbClr val="121212"/>
                </a:solidFill>
                <a:effectLst/>
                <a:latin typeface="华文宋体" panose="02010600040101010101" pitchFamily="2" charset="-122"/>
                <a:ea typeface="华文宋体" panose="02010600040101010101" pitchFamily="2" charset="-122"/>
              </a:rPr>
              <a:t>DGNN</a:t>
            </a:r>
            <a:r>
              <a:rPr lang="zh-CN" altLang="en-US" sz="2400" b="0" i="0" dirty="0">
                <a:solidFill>
                  <a:srgbClr val="121212"/>
                </a:solidFill>
                <a:effectLst/>
                <a:latin typeface="华文宋体" panose="02010600040101010101" pitchFamily="2" charset="-122"/>
                <a:ea typeface="华文宋体" panose="02010600040101010101" pitchFamily="2" charset="-122"/>
              </a:rPr>
              <a:t>还进行了商品的关系类别节点的信息聚合，采取类似用户和商品节点的做法。</a:t>
            </a:r>
            <a:endParaRPr lang="zh-CN" altLang="en-US" sz="2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92665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1316F-94DB-999F-3668-B972D8F21A62}"/>
              </a:ext>
            </a:extLst>
          </p:cNvPr>
          <p:cNvSpPr>
            <a:spLocks noGrp="1"/>
          </p:cNvSpPr>
          <p:nvPr>
            <p:ph type="title"/>
          </p:nvPr>
        </p:nvSpPr>
        <p:spPr/>
        <p:txBody>
          <a:bodyPr/>
          <a:lstStyle/>
          <a:p>
            <a:r>
              <a:rPr lang="zh-CN" altLang="en-US" b="0" i="0" dirty="0">
                <a:solidFill>
                  <a:srgbClr val="121212"/>
                </a:solidFill>
                <a:effectLst/>
                <a:latin typeface="华文隶书" panose="02010800040101010101" pitchFamily="2" charset="-122"/>
                <a:ea typeface="华文隶书" panose="02010800040101010101" pitchFamily="2" charset="-122"/>
              </a:rPr>
              <a:t>迭代图信息传播</a:t>
            </a:r>
            <a:endParaRPr lang="zh-CN" altLang="en-US" dirty="0">
              <a:latin typeface="华文隶书" panose="02010800040101010101" pitchFamily="2" charset="-122"/>
              <a:ea typeface="华文隶书" panose="02010800040101010101" pitchFamily="2" charset="-122"/>
            </a:endParaRPr>
          </a:p>
        </p:txBody>
      </p:sp>
      <p:pic>
        <p:nvPicPr>
          <p:cNvPr id="5" name="图片 4">
            <a:extLst>
              <a:ext uri="{FF2B5EF4-FFF2-40B4-BE49-F238E27FC236}">
                <a16:creationId xmlns:a16="http://schemas.microsoft.com/office/drawing/2014/main" id="{2AD982CD-38AD-8676-817B-A6FBADA83C95}"/>
              </a:ext>
            </a:extLst>
          </p:cNvPr>
          <p:cNvPicPr>
            <a:picLocks noChangeAspect="1"/>
          </p:cNvPicPr>
          <p:nvPr/>
        </p:nvPicPr>
        <p:blipFill>
          <a:blip r:embed="rId3"/>
          <a:stretch>
            <a:fillRect/>
          </a:stretch>
        </p:blipFill>
        <p:spPr>
          <a:xfrm>
            <a:off x="1667252" y="1998319"/>
            <a:ext cx="8857496" cy="4382252"/>
          </a:xfrm>
          <a:prstGeom prst="rect">
            <a:avLst/>
          </a:prstGeom>
        </p:spPr>
      </p:pic>
      <p:sp>
        <p:nvSpPr>
          <p:cNvPr id="7" name="文本框 6">
            <a:extLst>
              <a:ext uri="{FF2B5EF4-FFF2-40B4-BE49-F238E27FC236}">
                <a16:creationId xmlns:a16="http://schemas.microsoft.com/office/drawing/2014/main" id="{270E3E55-47A7-45E4-8722-5D86B5104935}"/>
              </a:ext>
            </a:extLst>
          </p:cNvPr>
          <p:cNvSpPr txBox="1"/>
          <p:nvPr/>
        </p:nvSpPr>
        <p:spPr>
          <a:xfrm>
            <a:off x="2084111" y="1290433"/>
            <a:ext cx="8095313" cy="707886"/>
          </a:xfrm>
          <a:prstGeom prst="rect">
            <a:avLst/>
          </a:prstGeom>
          <a:noFill/>
        </p:spPr>
        <p:txBody>
          <a:bodyPr wrap="square">
            <a:spAutoFit/>
          </a:bodyPr>
          <a:lstStyle/>
          <a:p>
            <a:r>
              <a:rPr lang="zh-CN" altLang="en-US" sz="2000" b="0" i="0" dirty="0">
                <a:solidFill>
                  <a:srgbClr val="121212"/>
                </a:solidFill>
                <a:effectLst/>
                <a:latin typeface="华文宋体" panose="02010600040101010101" pitchFamily="2" charset="-122"/>
                <a:ea typeface="华文宋体" panose="02010600040101010101" pitchFamily="2" charset="-122"/>
              </a:rPr>
              <a:t>        通过如下所示的迭代图信息传播过程，</a:t>
            </a:r>
            <a:r>
              <a:rPr lang="en-US" altLang="zh-CN" sz="2000" b="0" i="0" dirty="0">
                <a:solidFill>
                  <a:srgbClr val="121212"/>
                </a:solidFill>
                <a:effectLst/>
                <a:latin typeface="华文宋体" panose="02010600040101010101" pitchFamily="2" charset="-122"/>
                <a:ea typeface="华文宋体" panose="02010600040101010101" pitchFamily="2" charset="-122"/>
              </a:rPr>
              <a:t>DGNN</a:t>
            </a:r>
            <a:r>
              <a:rPr lang="zh-CN" altLang="en-US" sz="2000" b="0" i="0" dirty="0">
                <a:solidFill>
                  <a:srgbClr val="121212"/>
                </a:solidFill>
                <a:effectLst/>
                <a:latin typeface="华文宋体" panose="02010600040101010101" pitchFamily="2" charset="-122"/>
                <a:ea typeface="华文宋体" panose="02010600040101010101" pitchFamily="2" charset="-122"/>
              </a:rPr>
              <a:t>可以在捕捉高阶关系的同时进行表征的解耦，从而进行更加精准的交互模式学习。</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56427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61B31-17AD-EA7E-9C3E-617F1E0AFD7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Case study</a:t>
            </a:r>
            <a:endParaRPr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45576C6A-5ABE-FF7A-1F37-633461307AF2}"/>
              </a:ext>
            </a:extLst>
          </p:cNvPr>
          <p:cNvPicPr>
            <a:picLocks noGrp="1" noChangeAspect="1"/>
          </p:cNvPicPr>
          <p:nvPr>
            <p:ph idx="1"/>
          </p:nvPr>
        </p:nvPicPr>
        <p:blipFill>
          <a:blip r:embed="rId3"/>
          <a:stretch>
            <a:fillRect/>
          </a:stretch>
        </p:blipFill>
        <p:spPr>
          <a:xfrm>
            <a:off x="2230604" y="1526831"/>
            <a:ext cx="8121470" cy="3374033"/>
          </a:xfrm>
        </p:spPr>
      </p:pic>
      <p:sp>
        <p:nvSpPr>
          <p:cNvPr id="7" name="文本框 6">
            <a:extLst>
              <a:ext uri="{FF2B5EF4-FFF2-40B4-BE49-F238E27FC236}">
                <a16:creationId xmlns:a16="http://schemas.microsoft.com/office/drawing/2014/main" id="{6B7F5FF5-1C08-1329-6714-454ABE8B5C74}"/>
              </a:ext>
            </a:extLst>
          </p:cNvPr>
          <p:cNvSpPr txBox="1"/>
          <p:nvPr/>
        </p:nvSpPr>
        <p:spPr>
          <a:xfrm>
            <a:off x="1550897" y="5462370"/>
            <a:ext cx="9480884" cy="1015663"/>
          </a:xfrm>
          <a:prstGeom prst="rect">
            <a:avLst/>
          </a:prstGeom>
          <a:noFill/>
        </p:spPr>
        <p:txBody>
          <a:bodyPr wrap="square">
            <a:spAutoFit/>
          </a:bodyPr>
          <a:lstStyle/>
          <a:p>
            <a:r>
              <a:rPr lang="en-US" altLang="zh-CN" sz="2000" b="0" i="0" dirty="0">
                <a:solidFill>
                  <a:srgbClr val="121212"/>
                </a:solidFill>
                <a:effectLst/>
                <a:latin typeface="华文宋体" panose="02010600040101010101" pitchFamily="2" charset="-122"/>
                <a:ea typeface="华文宋体" panose="02010600040101010101" pitchFamily="2" charset="-122"/>
              </a:rPr>
              <a:t>         DGNN</a:t>
            </a:r>
            <a:r>
              <a:rPr lang="zh-CN" altLang="en-US" sz="2000" b="0" i="0" dirty="0">
                <a:solidFill>
                  <a:srgbClr val="121212"/>
                </a:solidFill>
                <a:effectLst/>
                <a:latin typeface="华文宋体" panose="02010600040101010101" pitchFamily="2" charset="-122"/>
                <a:ea typeface="华文宋体" panose="02010600040101010101" pitchFamily="2" charset="-122"/>
              </a:rPr>
              <a:t>的异构建模能够很好地反映出节点之间的交互关系类别。在进行社交关系建模时，表征的相似性能够准确地反映社交关系维度的相关性；在进行交互关系建模时，得到的表征又很能够反映出观测的交互记录。</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193584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640</Words>
  <Application>Microsoft Office PowerPoint</Application>
  <PresentationFormat>宽屏</PresentationFormat>
  <Paragraphs>34</Paragraphs>
  <Slides>12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-apple-system</vt:lpstr>
      <vt:lpstr>等线</vt:lpstr>
      <vt:lpstr>等线 Light</vt:lpstr>
      <vt:lpstr>华文隶书</vt:lpstr>
      <vt:lpstr>华文宋体</vt:lpstr>
      <vt:lpstr>Arial</vt:lpstr>
      <vt:lpstr>Times New Roman</vt:lpstr>
      <vt:lpstr>Office 主题​​</vt:lpstr>
      <vt:lpstr>解耦图社交推荐DGNN</vt:lpstr>
      <vt:lpstr>问题</vt:lpstr>
      <vt:lpstr>解决方案</vt:lpstr>
      <vt:lpstr>构建异构图</vt:lpstr>
      <vt:lpstr>解耦异构图记忆网络</vt:lpstr>
      <vt:lpstr>信息传播</vt:lpstr>
      <vt:lpstr>信息聚合</vt:lpstr>
      <vt:lpstr>迭代图信息传播</vt:lpstr>
      <vt:lpstr>Case study</vt:lpstr>
      <vt:lpstr>数据集</vt:lpstr>
      <vt:lpstr>实验结果</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解耦图社交推荐DGNN</dc:title>
  <dc:creator>zh xm</dc:creator>
  <cp:lastModifiedBy>zh xm</cp:lastModifiedBy>
  <cp:revision>3</cp:revision>
  <dcterms:created xsi:type="dcterms:W3CDTF">2023-11-27T08:10:49Z</dcterms:created>
  <dcterms:modified xsi:type="dcterms:W3CDTF">2023-11-27T09:22:53Z</dcterms:modified>
</cp:coreProperties>
</file>