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0" r:id="rId5"/>
    <p:sldId id="259" r:id="rId6"/>
    <p:sldId id="261" r:id="rId7"/>
    <p:sldId id="263" r:id="rId8"/>
    <p:sldId id="267" r:id="rId9"/>
    <p:sldId id="268" r:id="rId10"/>
    <p:sldId id="269" r:id="rId11"/>
    <p:sldId id="270" r:id="rId12"/>
    <p:sldId id="271" r:id="rId13"/>
    <p:sldId id="265" r:id="rId14"/>
    <p:sldId id="273" r:id="rId15"/>
    <p:sldId id="274" r:id="rId16"/>
    <p:sldId id="275" r:id="rId17"/>
    <p:sldId id="264" r:id="rId18"/>
    <p:sldId id="276" r:id="rId19"/>
    <p:sldId id="277"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2591" autoAdjust="0"/>
  </p:normalViewPr>
  <p:slideViewPr>
    <p:cSldViewPr snapToGrid="0">
      <p:cViewPr varScale="1">
        <p:scale>
          <a:sx n="62" d="100"/>
          <a:sy n="62" d="100"/>
        </p:scale>
        <p:origin x="13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536F-4095-48FA-8DEB-3B6AB924460C}" type="datetimeFigureOut">
              <a:rPr lang="zh-CN" altLang="en-US" smtClean="0"/>
              <a:t>2023/11/13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55B1D-32AE-4EC3-91F1-6F23C1BE80CE}" type="slidenum">
              <a:rPr lang="zh-CN" altLang="en-US" smtClean="0"/>
              <a:t>‹#›</a:t>
            </a:fld>
            <a:endParaRPr lang="zh-CN" altLang="en-US"/>
          </a:p>
        </p:txBody>
      </p:sp>
    </p:spTree>
    <p:extLst>
      <p:ext uri="{BB962C8B-B14F-4D97-AF65-F5344CB8AC3E}">
        <p14:creationId xmlns:p14="http://schemas.microsoft.com/office/powerpoint/2010/main" val="182202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3</a:t>
            </a:fld>
            <a:endParaRPr lang="zh-CN" altLang="en-US"/>
          </a:p>
        </p:txBody>
      </p:sp>
    </p:spTree>
    <p:extLst>
      <p:ext uri="{BB962C8B-B14F-4D97-AF65-F5344CB8AC3E}">
        <p14:creationId xmlns:p14="http://schemas.microsoft.com/office/powerpoint/2010/main" val="3596118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12</a:t>
            </a:fld>
            <a:endParaRPr lang="zh-CN" altLang="en-US"/>
          </a:p>
        </p:txBody>
      </p:sp>
    </p:spTree>
    <p:extLst>
      <p:ext uri="{BB962C8B-B14F-4D97-AF65-F5344CB8AC3E}">
        <p14:creationId xmlns:p14="http://schemas.microsoft.com/office/powerpoint/2010/main" val="2057494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13</a:t>
            </a:fld>
            <a:endParaRPr lang="zh-CN" altLang="en-US"/>
          </a:p>
        </p:txBody>
      </p:sp>
    </p:spTree>
    <p:extLst>
      <p:ext uri="{BB962C8B-B14F-4D97-AF65-F5344CB8AC3E}">
        <p14:creationId xmlns:p14="http://schemas.microsoft.com/office/powerpoint/2010/main" val="1284364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14</a:t>
            </a:fld>
            <a:endParaRPr lang="zh-CN" altLang="en-US"/>
          </a:p>
        </p:txBody>
      </p:sp>
    </p:spTree>
    <p:extLst>
      <p:ext uri="{BB962C8B-B14F-4D97-AF65-F5344CB8AC3E}">
        <p14:creationId xmlns:p14="http://schemas.microsoft.com/office/powerpoint/2010/main" val="3158195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5AB55B1D-32AE-4EC3-91F1-6F23C1BE80CE}" type="slidenum">
              <a:rPr lang="zh-CN" altLang="en-US" smtClean="0"/>
              <a:t>15</a:t>
            </a:fld>
            <a:endParaRPr lang="zh-CN" altLang="en-US"/>
          </a:p>
        </p:txBody>
      </p:sp>
    </p:spTree>
    <p:extLst>
      <p:ext uri="{BB962C8B-B14F-4D97-AF65-F5344CB8AC3E}">
        <p14:creationId xmlns:p14="http://schemas.microsoft.com/office/powerpoint/2010/main" val="3215515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16</a:t>
            </a:fld>
            <a:endParaRPr lang="zh-CN" altLang="en-US"/>
          </a:p>
        </p:txBody>
      </p:sp>
    </p:spTree>
    <p:extLst>
      <p:ext uri="{BB962C8B-B14F-4D97-AF65-F5344CB8AC3E}">
        <p14:creationId xmlns:p14="http://schemas.microsoft.com/office/powerpoint/2010/main" val="1439066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17</a:t>
            </a:fld>
            <a:endParaRPr lang="zh-CN" altLang="en-US"/>
          </a:p>
        </p:txBody>
      </p:sp>
    </p:spTree>
    <p:extLst>
      <p:ext uri="{BB962C8B-B14F-4D97-AF65-F5344CB8AC3E}">
        <p14:creationId xmlns:p14="http://schemas.microsoft.com/office/powerpoint/2010/main" val="188493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18</a:t>
            </a:fld>
            <a:endParaRPr lang="zh-CN" altLang="en-US"/>
          </a:p>
        </p:txBody>
      </p:sp>
    </p:spTree>
    <p:extLst>
      <p:ext uri="{BB962C8B-B14F-4D97-AF65-F5344CB8AC3E}">
        <p14:creationId xmlns:p14="http://schemas.microsoft.com/office/powerpoint/2010/main" val="639738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19</a:t>
            </a:fld>
            <a:endParaRPr lang="zh-CN" altLang="en-US"/>
          </a:p>
        </p:txBody>
      </p:sp>
    </p:spTree>
    <p:extLst>
      <p:ext uri="{BB962C8B-B14F-4D97-AF65-F5344CB8AC3E}">
        <p14:creationId xmlns:p14="http://schemas.microsoft.com/office/powerpoint/2010/main" val="387412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20</a:t>
            </a:fld>
            <a:endParaRPr lang="zh-CN" altLang="en-US"/>
          </a:p>
        </p:txBody>
      </p:sp>
    </p:spTree>
    <p:extLst>
      <p:ext uri="{BB962C8B-B14F-4D97-AF65-F5344CB8AC3E}">
        <p14:creationId xmlns:p14="http://schemas.microsoft.com/office/powerpoint/2010/main" val="123877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4</a:t>
            </a:fld>
            <a:endParaRPr lang="zh-CN" altLang="en-US"/>
          </a:p>
        </p:txBody>
      </p:sp>
    </p:spTree>
    <p:extLst>
      <p:ext uri="{BB962C8B-B14F-4D97-AF65-F5344CB8AC3E}">
        <p14:creationId xmlns:p14="http://schemas.microsoft.com/office/powerpoint/2010/main" val="252818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5</a:t>
            </a:fld>
            <a:endParaRPr lang="zh-CN" altLang="en-US"/>
          </a:p>
        </p:txBody>
      </p:sp>
    </p:spTree>
    <p:extLst>
      <p:ext uri="{BB962C8B-B14F-4D97-AF65-F5344CB8AC3E}">
        <p14:creationId xmlns:p14="http://schemas.microsoft.com/office/powerpoint/2010/main" val="2448680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6</a:t>
            </a:fld>
            <a:endParaRPr lang="zh-CN" altLang="en-US"/>
          </a:p>
        </p:txBody>
      </p:sp>
    </p:spTree>
    <p:extLst>
      <p:ext uri="{BB962C8B-B14F-4D97-AF65-F5344CB8AC3E}">
        <p14:creationId xmlns:p14="http://schemas.microsoft.com/office/powerpoint/2010/main" val="14761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7</a:t>
            </a:fld>
            <a:endParaRPr lang="zh-CN" altLang="en-US"/>
          </a:p>
        </p:txBody>
      </p:sp>
    </p:spTree>
    <p:extLst>
      <p:ext uri="{BB962C8B-B14F-4D97-AF65-F5344CB8AC3E}">
        <p14:creationId xmlns:p14="http://schemas.microsoft.com/office/powerpoint/2010/main" val="2913024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8</a:t>
            </a:fld>
            <a:endParaRPr lang="zh-CN" altLang="en-US"/>
          </a:p>
        </p:txBody>
      </p:sp>
    </p:spTree>
    <p:extLst>
      <p:ext uri="{BB962C8B-B14F-4D97-AF65-F5344CB8AC3E}">
        <p14:creationId xmlns:p14="http://schemas.microsoft.com/office/powerpoint/2010/main" val="3705938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5AB55B1D-32AE-4EC3-91F1-6F23C1BE80CE}" type="slidenum">
              <a:rPr lang="zh-CN" altLang="en-US" smtClean="0"/>
              <a:t>9</a:t>
            </a:fld>
            <a:endParaRPr lang="zh-CN" altLang="en-US"/>
          </a:p>
        </p:txBody>
      </p:sp>
    </p:spTree>
    <p:extLst>
      <p:ext uri="{BB962C8B-B14F-4D97-AF65-F5344CB8AC3E}">
        <p14:creationId xmlns:p14="http://schemas.microsoft.com/office/powerpoint/2010/main" val="802607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10</a:t>
            </a:fld>
            <a:endParaRPr lang="zh-CN" altLang="en-US"/>
          </a:p>
        </p:txBody>
      </p:sp>
    </p:spTree>
    <p:extLst>
      <p:ext uri="{BB962C8B-B14F-4D97-AF65-F5344CB8AC3E}">
        <p14:creationId xmlns:p14="http://schemas.microsoft.com/office/powerpoint/2010/main" val="171189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B55B1D-32AE-4EC3-91F1-6F23C1BE80CE}" type="slidenum">
              <a:rPr lang="zh-CN" altLang="en-US" smtClean="0"/>
              <a:t>11</a:t>
            </a:fld>
            <a:endParaRPr lang="zh-CN" altLang="en-US"/>
          </a:p>
        </p:txBody>
      </p:sp>
    </p:spTree>
    <p:extLst>
      <p:ext uri="{BB962C8B-B14F-4D97-AF65-F5344CB8AC3E}">
        <p14:creationId xmlns:p14="http://schemas.microsoft.com/office/powerpoint/2010/main" val="15463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8F98E-9FD8-8E39-F951-F541C03A7C9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158B47D-3E55-181C-26CA-74D9FAA81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82DEF96-DC56-39D2-9121-DD9E0B8A36F2}"/>
              </a:ext>
            </a:extLst>
          </p:cNvPr>
          <p:cNvSpPr>
            <a:spLocks noGrp="1"/>
          </p:cNvSpPr>
          <p:nvPr>
            <p:ph type="dt" sz="half" idx="10"/>
          </p:nvPr>
        </p:nvSpPr>
        <p:spPr/>
        <p:txBody>
          <a:bodyPr/>
          <a:lstStyle/>
          <a:p>
            <a:fld id="{22A0F8F7-8075-4257-A893-7A6BBA729BBF}"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C85409CA-2411-8DF5-FF21-92360208B8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A2DDC0-DA82-7BAB-11F4-37DA8C5DE405}"/>
              </a:ext>
            </a:extLst>
          </p:cNvPr>
          <p:cNvSpPr>
            <a:spLocks noGrp="1"/>
          </p:cNvSpPr>
          <p:nvPr>
            <p:ph type="sldNum" sz="quarter" idx="12"/>
          </p:nvPr>
        </p:nvSpPr>
        <p:spPr/>
        <p:txBody>
          <a:body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333216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29C68-404D-02C3-A46A-64B5DB7F645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8A74A4-887B-6BC0-47F8-78BD3C4DC5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516258-BD71-EE86-A391-9881B3C840F9}"/>
              </a:ext>
            </a:extLst>
          </p:cNvPr>
          <p:cNvSpPr>
            <a:spLocks noGrp="1"/>
          </p:cNvSpPr>
          <p:nvPr>
            <p:ph type="dt" sz="half" idx="10"/>
          </p:nvPr>
        </p:nvSpPr>
        <p:spPr/>
        <p:txBody>
          <a:bodyPr/>
          <a:lstStyle/>
          <a:p>
            <a:fld id="{22A0F8F7-8075-4257-A893-7A6BBA729BBF}"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25A17876-6B37-128D-4BCC-A30F0534F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2D1766-BDF8-1543-60F2-4CB515D6358B}"/>
              </a:ext>
            </a:extLst>
          </p:cNvPr>
          <p:cNvSpPr>
            <a:spLocks noGrp="1"/>
          </p:cNvSpPr>
          <p:nvPr>
            <p:ph type="sldNum" sz="quarter" idx="12"/>
          </p:nvPr>
        </p:nvSpPr>
        <p:spPr/>
        <p:txBody>
          <a:body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153633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C42E35-6561-7631-3909-5D969EE40B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3D6D51-1FEA-65F8-057D-B9E43242C1A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94E93B-F9C6-9466-1CA2-570D1A220E6C}"/>
              </a:ext>
            </a:extLst>
          </p:cNvPr>
          <p:cNvSpPr>
            <a:spLocks noGrp="1"/>
          </p:cNvSpPr>
          <p:nvPr>
            <p:ph type="dt" sz="half" idx="10"/>
          </p:nvPr>
        </p:nvSpPr>
        <p:spPr/>
        <p:txBody>
          <a:bodyPr/>
          <a:lstStyle/>
          <a:p>
            <a:fld id="{22A0F8F7-8075-4257-A893-7A6BBA729BBF}"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7979AD64-3238-5600-261A-8F503E1F1E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1CBE25-E043-3DF7-31BB-3F166B0109FB}"/>
              </a:ext>
            </a:extLst>
          </p:cNvPr>
          <p:cNvSpPr>
            <a:spLocks noGrp="1"/>
          </p:cNvSpPr>
          <p:nvPr>
            <p:ph type="sldNum" sz="quarter" idx="12"/>
          </p:nvPr>
        </p:nvSpPr>
        <p:spPr/>
        <p:txBody>
          <a:body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20260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252C6-8C51-9DCE-14D5-6B1CC23F2C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0FF790-360F-0D85-7EF0-97312BAC56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567B50-61D9-8CC6-5A19-49243FF9A9F7}"/>
              </a:ext>
            </a:extLst>
          </p:cNvPr>
          <p:cNvSpPr>
            <a:spLocks noGrp="1"/>
          </p:cNvSpPr>
          <p:nvPr>
            <p:ph type="dt" sz="half" idx="10"/>
          </p:nvPr>
        </p:nvSpPr>
        <p:spPr/>
        <p:txBody>
          <a:bodyPr/>
          <a:lstStyle/>
          <a:p>
            <a:fld id="{22A0F8F7-8075-4257-A893-7A6BBA729BBF}"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B414A025-5B23-BD28-F4B9-948F4BC558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5DB3E8-EDCD-5BAC-0F0F-8F9783D5E880}"/>
              </a:ext>
            </a:extLst>
          </p:cNvPr>
          <p:cNvSpPr>
            <a:spLocks noGrp="1"/>
          </p:cNvSpPr>
          <p:nvPr>
            <p:ph type="sldNum" sz="quarter" idx="12"/>
          </p:nvPr>
        </p:nvSpPr>
        <p:spPr/>
        <p:txBody>
          <a:body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149325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2E9C4-5973-2F0D-9E08-666C47F4898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D09DD9-1DDA-7562-931F-5DA776AC4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97EE6DF-BC82-3D43-49A1-878F4DC52874}"/>
              </a:ext>
            </a:extLst>
          </p:cNvPr>
          <p:cNvSpPr>
            <a:spLocks noGrp="1"/>
          </p:cNvSpPr>
          <p:nvPr>
            <p:ph type="dt" sz="half" idx="10"/>
          </p:nvPr>
        </p:nvSpPr>
        <p:spPr/>
        <p:txBody>
          <a:bodyPr/>
          <a:lstStyle/>
          <a:p>
            <a:fld id="{22A0F8F7-8075-4257-A893-7A6BBA729BBF}"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F49D2D3E-AA01-BB98-6FBF-F252D8BBE2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BCEC8A-F175-A368-FF51-824980B23336}"/>
              </a:ext>
            </a:extLst>
          </p:cNvPr>
          <p:cNvSpPr>
            <a:spLocks noGrp="1"/>
          </p:cNvSpPr>
          <p:nvPr>
            <p:ph type="sldNum" sz="quarter" idx="12"/>
          </p:nvPr>
        </p:nvSpPr>
        <p:spPr/>
        <p:txBody>
          <a:body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337874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67182-FAAD-EFF0-D163-D7945FB44F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77293A-116C-4340-F7D2-EC0D603F46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DA4178-6590-5B3E-1E64-EDBD8469FA3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5040F3-8F7E-DBCB-823E-E4E2EE5E208B}"/>
              </a:ext>
            </a:extLst>
          </p:cNvPr>
          <p:cNvSpPr>
            <a:spLocks noGrp="1"/>
          </p:cNvSpPr>
          <p:nvPr>
            <p:ph type="dt" sz="half" idx="10"/>
          </p:nvPr>
        </p:nvSpPr>
        <p:spPr/>
        <p:txBody>
          <a:bodyPr/>
          <a:lstStyle/>
          <a:p>
            <a:fld id="{22A0F8F7-8075-4257-A893-7A6BBA729BBF}" type="datetimeFigureOut">
              <a:rPr lang="zh-CN" altLang="en-US" smtClean="0"/>
              <a:t>2023/11/13</a:t>
            </a:fld>
            <a:endParaRPr lang="zh-CN" altLang="en-US"/>
          </a:p>
        </p:txBody>
      </p:sp>
      <p:sp>
        <p:nvSpPr>
          <p:cNvPr id="6" name="页脚占位符 5">
            <a:extLst>
              <a:ext uri="{FF2B5EF4-FFF2-40B4-BE49-F238E27FC236}">
                <a16:creationId xmlns:a16="http://schemas.microsoft.com/office/drawing/2014/main" id="{310CFF73-D22A-8ED2-4BFC-90ED9398E8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F1BB6E-BC5F-6E91-0704-F9FC0DE714C2}"/>
              </a:ext>
            </a:extLst>
          </p:cNvPr>
          <p:cNvSpPr>
            <a:spLocks noGrp="1"/>
          </p:cNvSpPr>
          <p:nvPr>
            <p:ph type="sldNum" sz="quarter" idx="12"/>
          </p:nvPr>
        </p:nvSpPr>
        <p:spPr/>
        <p:txBody>
          <a:body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92468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D3262-9491-0DEB-C5D3-5C83751A586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8526B4-1C9E-398A-750B-52DCCF1CE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E1A6E6-52C5-4D88-2D39-1811BB1F217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4A997CA-717A-0453-731D-A677CA3B0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BB914B-60EA-9979-34E6-27C6C24E3A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1346440-26CE-358D-6764-E4F8F06E0ED7}"/>
              </a:ext>
            </a:extLst>
          </p:cNvPr>
          <p:cNvSpPr>
            <a:spLocks noGrp="1"/>
          </p:cNvSpPr>
          <p:nvPr>
            <p:ph type="dt" sz="half" idx="10"/>
          </p:nvPr>
        </p:nvSpPr>
        <p:spPr/>
        <p:txBody>
          <a:bodyPr/>
          <a:lstStyle/>
          <a:p>
            <a:fld id="{22A0F8F7-8075-4257-A893-7A6BBA729BBF}" type="datetimeFigureOut">
              <a:rPr lang="zh-CN" altLang="en-US" smtClean="0"/>
              <a:t>2023/11/13</a:t>
            </a:fld>
            <a:endParaRPr lang="zh-CN" altLang="en-US"/>
          </a:p>
        </p:txBody>
      </p:sp>
      <p:sp>
        <p:nvSpPr>
          <p:cNvPr id="8" name="页脚占位符 7">
            <a:extLst>
              <a:ext uri="{FF2B5EF4-FFF2-40B4-BE49-F238E27FC236}">
                <a16:creationId xmlns:a16="http://schemas.microsoft.com/office/drawing/2014/main" id="{85141F0B-C5DD-B00E-3A17-D53F6D3693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E247F22-8FCD-B467-BDCD-E0B60B0FEEDE}"/>
              </a:ext>
            </a:extLst>
          </p:cNvPr>
          <p:cNvSpPr>
            <a:spLocks noGrp="1"/>
          </p:cNvSpPr>
          <p:nvPr>
            <p:ph type="sldNum" sz="quarter" idx="12"/>
          </p:nvPr>
        </p:nvSpPr>
        <p:spPr/>
        <p:txBody>
          <a:body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313055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68E48-8EC2-7A29-2333-0F59D61EE5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E307DB-CF95-B544-6B0E-BF8F106D91A9}"/>
              </a:ext>
            </a:extLst>
          </p:cNvPr>
          <p:cNvSpPr>
            <a:spLocks noGrp="1"/>
          </p:cNvSpPr>
          <p:nvPr>
            <p:ph type="dt" sz="half" idx="10"/>
          </p:nvPr>
        </p:nvSpPr>
        <p:spPr/>
        <p:txBody>
          <a:bodyPr/>
          <a:lstStyle/>
          <a:p>
            <a:fld id="{22A0F8F7-8075-4257-A893-7A6BBA729BBF}" type="datetimeFigureOut">
              <a:rPr lang="zh-CN" altLang="en-US" smtClean="0"/>
              <a:t>2023/11/13</a:t>
            </a:fld>
            <a:endParaRPr lang="zh-CN" altLang="en-US"/>
          </a:p>
        </p:txBody>
      </p:sp>
      <p:sp>
        <p:nvSpPr>
          <p:cNvPr id="4" name="页脚占位符 3">
            <a:extLst>
              <a:ext uri="{FF2B5EF4-FFF2-40B4-BE49-F238E27FC236}">
                <a16:creationId xmlns:a16="http://schemas.microsoft.com/office/drawing/2014/main" id="{028020AE-8B47-1FA3-363D-D6828FA847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2ADF99-4B80-E41E-F13F-329A3E6B77AC}"/>
              </a:ext>
            </a:extLst>
          </p:cNvPr>
          <p:cNvSpPr>
            <a:spLocks noGrp="1"/>
          </p:cNvSpPr>
          <p:nvPr>
            <p:ph type="sldNum" sz="quarter" idx="12"/>
          </p:nvPr>
        </p:nvSpPr>
        <p:spPr/>
        <p:txBody>
          <a:body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46189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02537E-6EE7-135B-4FB1-B7F7E5D7E16F}"/>
              </a:ext>
            </a:extLst>
          </p:cNvPr>
          <p:cNvSpPr>
            <a:spLocks noGrp="1"/>
          </p:cNvSpPr>
          <p:nvPr>
            <p:ph type="dt" sz="half" idx="10"/>
          </p:nvPr>
        </p:nvSpPr>
        <p:spPr/>
        <p:txBody>
          <a:bodyPr/>
          <a:lstStyle/>
          <a:p>
            <a:fld id="{22A0F8F7-8075-4257-A893-7A6BBA729BBF}" type="datetimeFigureOut">
              <a:rPr lang="zh-CN" altLang="en-US" smtClean="0"/>
              <a:t>2023/11/13</a:t>
            </a:fld>
            <a:endParaRPr lang="zh-CN" altLang="en-US"/>
          </a:p>
        </p:txBody>
      </p:sp>
      <p:sp>
        <p:nvSpPr>
          <p:cNvPr id="3" name="页脚占位符 2">
            <a:extLst>
              <a:ext uri="{FF2B5EF4-FFF2-40B4-BE49-F238E27FC236}">
                <a16:creationId xmlns:a16="http://schemas.microsoft.com/office/drawing/2014/main" id="{9789922D-7F56-FB5E-C208-DE9AC5395E9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B76D9E3-393A-ED80-0A4A-7644869B6469}"/>
              </a:ext>
            </a:extLst>
          </p:cNvPr>
          <p:cNvSpPr>
            <a:spLocks noGrp="1"/>
          </p:cNvSpPr>
          <p:nvPr>
            <p:ph type="sldNum" sz="quarter" idx="12"/>
          </p:nvPr>
        </p:nvSpPr>
        <p:spPr/>
        <p:txBody>
          <a:body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344788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B43A2-4912-9CBF-C9B3-2F2F38D2F4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4BA5DA-3587-4A5A-B8C2-F34C92E4C1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6C4FC5B-E56A-E2BD-35E7-A5C343AA5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F6B764-49F3-A2E3-227F-FC4B7FA70194}"/>
              </a:ext>
            </a:extLst>
          </p:cNvPr>
          <p:cNvSpPr>
            <a:spLocks noGrp="1"/>
          </p:cNvSpPr>
          <p:nvPr>
            <p:ph type="dt" sz="half" idx="10"/>
          </p:nvPr>
        </p:nvSpPr>
        <p:spPr/>
        <p:txBody>
          <a:bodyPr/>
          <a:lstStyle/>
          <a:p>
            <a:fld id="{22A0F8F7-8075-4257-A893-7A6BBA729BBF}" type="datetimeFigureOut">
              <a:rPr lang="zh-CN" altLang="en-US" smtClean="0"/>
              <a:t>2023/11/13</a:t>
            </a:fld>
            <a:endParaRPr lang="zh-CN" altLang="en-US"/>
          </a:p>
        </p:txBody>
      </p:sp>
      <p:sp>
        <p:nvSpPr>
          <p:cNvPr id="6" name="页脚占位符 5">
            <a:extLst>
              <a:ext uri="{FF2B5EF4-FFF2-40B4-BE49-F238E27FC236}">
                <a16:creationId xmlns:a16="http://schemas.microsoft.com/office/drawing/2014/main" id="{52D542C1-FB7B-C93D-40FE-640D7D844C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65BA5D-CEDE-D1B0-AF7C-29B898BE2823}"/>
              </a:ext>
            </a:extLst>
          </p:cNvPr>
          <p:cNvSpPr>
            <a:spLocks noGrp="1"/>
          </p:cNvSpPr>
          <p:nvPr>
            <p:ph type="sldNum" sz="quarter" idx="12"/>
          </p:nvPr>
        </p:nvSpPr>
        <p:spPr/>
        <p:txBody>
          <a:body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262137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B94B0-E10D-B068-0DE6-71C4500F15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21E5B5D-E820-0822-2685-58ACDA946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30BBD5F-ECB7-99B9-9089-4EA4D1057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82B45D-164D-71E4-90C4-8065583E9F1E}"/>
              </a:ext>
            </a:extLst>
          </p:cNvPr>
          <p:cNvSpPr>
            <a:spLocks noGrp="1"/>
          </p:cNvSpPr>
          <p:nvPr>
            <p:ph type="dt" sz="half" idx="10"/>
          </p:nvPr>
        </p:nvSpPr>
        <p:spPr/>
        <p:txBody>
          <a:bodyPr/>
          <a:lstStyle/>
          <a:p>
            <a:fld id="{22A0F8F7-8075-4257-A893-7A6BBA729BBF}" type="datetimeFigureOut">
              <a:rPr lang="zh-CN" altLang="en-US" smtClean="0"/>
              <a:t>2023/11/13</a:t>
            </a:fld>
            <a:endParaRPr lang="zh-CN" altLang="en-US"/>
          </a:p>
        </p:txBody>
      </p:sp>
      <p:sp>
        <p:nvSpPr>
          <p:cNvPr id="6" name="页脚占位符 5">
            <a:extLst>
              <a:ext uri="{FF2B5EF4-FFF2-40B4-BE49-F238E27FC236}">
                <a16:creationId xmlns:a16="http://schemas.microsoft.com/office/drawing/2014/main" id="{6BB91974-E417-12DF-CE4E-2DC01017A6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A19D9F-E796-7597-7DFD-D79C7BE77EB6}"/>
              </a:ext>
            </a:extLst>
          </p:cNvPr>
          <p:cNvSpPr>
            <a:spLocks noGrp="1"/>
          </p:cNvSpPr>
          <p:nvPr>
            <p:ph type="sldNum" sz="quarter" idx="12"/>
          </p:nvPr>
        </p:nvSpPr>
        <p:spPr/>
        <p:txBody>
          <a:body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180885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3B313C-7309-6DFF-8FFA-DF78F36B1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19AC29-734D-9BA6-4FAB-27C7575B2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28AD41-52E4-591E-542B-925341B3F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0F8F7-8075-4257-A893-7A6BBA729BBF}"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28B1C7AA-93A9-D0F3-888A-3F1C40BDE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51CA06-0635-BEFD-9C34-A42790682B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E988F-B412-4B49-A06D-89579B2E36C5}" type="slidenum">
              <a:rPr lang="zh-CN" altLang="en-US" smtClean="0"/>
              <a:t>‹#›</a:t>
            </a:fld>
            <a:endParaRPr lang="zh-CN" altLang="en-US"/>
          </a:p>
        </p:txBody>
      </p:sp>
    </p:spTree>
    <p:extLst>
      <p:ext uri="{BB962C8B-B14F-4D97-AF65-F5344CB8AC3E}">
        <p14:creationId xmlns:p14="http://schemas.microsoft.com/office/powerpoint/2010/main" val="1391038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E2097-30A8-C0C6-39DC-A7D5931C58BA}"/>
              </a:ext>
            </a:extLst>
          </p:cNvPr>
          <p:cNvSpPr>
            <a:spLocks noGrp="1"/>
          </p:cNvSpPr>
          <p:nvPr>
            <p:ph type="ctrTitle"/>
          </p:nvPr>
        </p:nvSpPr>
        <p:spPr/>
        <p:txBody>
          <a:bodyPr/>
          <a:lstStyle/>
          <a:p>
            <a:r>
              <a:rPr lang="zh-CN" altLang="en-US" sz="4800" dirty="0">
                <a:latin typeface="宋体" panose="02010600030101010101" pitchFamily="2" charset="-122"/>
                <a:ea typeface="宋体" panose="02010600030101010101" pitchFamily="2" charset="-122"/>
                <a:cs typeface="Times New Roman" panose="02020603050405020304" pitchFamily="18" charset="0"/>
              </a:rPr>
              <a:t>推荐系统中的图对比学习</a:t>
            </a:r>
            <a:br>
              <a:rPr lang="en-US" altLang="zh-CN" sz="4800" dirty="0">
                <a:latin typeface="宋体" panose="02010600030101010101" pitchFamily="2" charset="-122"/>
                <a:ea typeface="宋体" panose="02010600030101010101" pitchFamily="2" charset="-122"/>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GNN+CL in RS</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9ECA5E6B-F386-3229-111A-602BEEF96A59}"/>
              </a:ext>
            </a:extLst>
          </p:cNvPr>
          <p:cNvSpPr>
            <a:spLocks noGrp="1"/>
          </p:cNvSpPr>
          <p:nvPr>
            <p:ph type="subTitle" idx="1"/>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11/14</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5746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11B31-58D2-9807-F636-05E3D2C5316C}"/>
              </a:ext>
            </a:extLst>
          </p:cNvPr>
          <p:cNvSpPr>
            <a:spLocks noGrp="1"/>
          </p:cNvSpPr>
          <p:nvPr>
            <p:ph type="title"/>
          </p:nvPr>
        </p:nvSpPr>
        <p:spPr/>
        <p:txBody>
          <a:bodyPr/>
          <a:lstStyle/>
          <a:p>
            <a:r>
              <a:rPr lang="zh-CN" altLang="en-US" b="1" i="0" dirty="0">
                <a:solidFill>
                  <a:srgbClr val="121212"/>
                </a:solidFill>
                <a:effectLst/>
                <a:latin typeface="隶书" panose="02010509060101010101" pitchFamily="49" charset="-122"/>
                <a:ea typeface="隶书" panose="02010509060101010101" pitchFamily="49" charset="-122"/>
              </a:rPr>
              <a:t>图增强是否有必要？</a:t>
            </a:r>
            <a:r>
              <a:rPr lang="en-US" altLang="zh-CN" i="0" dirty="0">
                <a:solidFill>
                  <a:srgbClr val="121212"/>
                </a:solidFill>
                <a:effectLst/>
                <a:latin typeface="Times New Roman" panose="02020603050405020304" pitchFamily="18" charset="0"/>
                <a:ea typeface="隶书" panose="02010509060101010101" pitchFamily="49" charset="-122"/>
                <a:cs typeface="Times New Roman" panose="02020603050405020304" pitchFamily="18" charset="0"/>
              </a:rPr>
              <a:t>SIMGCL</a:t>
            </a:r>
            <a:br>
              <a:rPr lang="zh-CN" altLang="en-US" b="1" i="0" dirty="0">
                <a:solidFill>
                  <a:srgbClr val="121212"/>
                </a:solidFill>
                <a:effectLst/>
                <a:latin typeface="-apple-system"/>
              </a:rPr>
            </a:br>
            <a:endParaRPr lang="zh-CN" altLang="en-US" dirty="0"/>
          </a:p>
        </p:txBody>
      </p:sp>
      <p:sp>
        <p:nvSpPr>
          <p:cNvPr id="9" name="文本框 8">
            <a:extLst>
              <a:ext uri="{FF2B5EF4-FFF2-40B4-BE49-F238E27FC236}">
                <a16:creationId xmlns:a16="http://schemas.microsoft.com/office/drawing/2014/main" id="{764E981C-85C6-52E8-333B-9970A8059E3B}"/>
              </a:ext>
            </a:extLst>
          </p:cNvPr>
          <p:cNvSpPr txBox="1"/>
          <p:nvPr/>
        </p:nvSpPr>
        <p:spPr>
          <a:xfrm>
            <a:off x="1691640" y="3878262"/>
            <a:ext cx="9022080" cy="2646878"/>
          </a:xfrm>
          <a:prstGeom prst="rect">
            <a:avLst/>
          </a:prstGeom>
          <a:noFill/>
        </p:spPr>
        <p:txBody>
          <a:bodyPr wrap="square">
            <a:spAutoFit/>
          </a:bodyPr>
          <a:lstStyle/>
          <a:p>
            <a:pPr algn="l"/>
            <a:r>
              <a:rPr lang="zh-CN" altLang="en-US" dirty="0">
                <a:solidFill>
                  <a:srgbClr val="121212"/>
                </a:solidFill>
                <a:latin typeface="宋体" panose="02010600030101010101" pitchFamily="2" charset="-122"/>
                <a:ea typeface="宋体" panose="02010600030101010101" pitchFamily="2" charset="-122"/>
              </a:rPr>
              <a:t>以往做法：</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）通过结构扰动增强</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user-item</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二部图，得到不同对比视图；</a:t>
            </a:r>
            <a:endPar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）最大化不同对比视图之间节点表示的一致性（</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consistency</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b="0" i="0" dirty="0">
                <a:solidFill>
                  <a:srgbClr val="121212"/>
                </a:solidFill>
                <a:effectLst/>
                <a:latin typeface="宋体" panose="02010600030101010101" pitchFamily="2" charset="-122"/>
                <a:ea typeface="宋体" panose="02010600030101010101" pitchFamily="2" charset="-122"/>
              </a:rPr>
              <a:t>本文</a:t>
            </a:r>
            <a:r>
              <a:rPr lang="zh-CN" altLang="en-US" dirty="0">
                <a:solidFill>
                  <a:srgbClr val="121212"/>
                </a:solidFill>
                <a:latin typeface="宋体" panose="02010600030101010101" pitchFamily="2" charset="-122"/>
                <a:ea typeface="宋体" panose="02010600030101010101" pitchFamily="2" charset="-122"/>
              </a:rPr>
              <a:t>：</a:t>
            </a:r>
            <a:endParaRPr lang="zh-CN" altLang="en-US" b="0" i="0" dirty="0">
              <a:solidFill>
                <a:srgbClr val="121212"/>
              </a:solidFill>
              <a:effectLst/>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b="0" i="0" dirty="0">
                <a:solidFill>
                  <a:srgbClr val="121212"/>
                </a:solidFill>
                <a:effectLst/>
                <a:latin typeface="宋体" panose="02010600030101010101" pitchFamily="2" charset="-122"/>
                <a:ea typeface="宋体" panose="02010600030101010101" pitchFamily="2" charset="-122"/>
              </a:rPr>
              <a:t>对比学习通过学习更均匀的用户，商品表征来隐式的减轻流行度偏差。</a:t>
            </a:r>
          </a:p>
          <a:p>
            <a:pPr algn="l">
              <a:buFont typeface="Arial" panose="020B0604020202020204" pitchFamily="34" charset="0"/>
              <a:buChar char="•"/>
            </a:pPr>
            <a:r>
              <a:rPr lang="zh-CN" altLang="en-US" b="0" i="0" dirty="0">
                <a:solidFill>
                  <a:srgbClr val="121212"/>
                </a:solidFill>
                <a:effectLst/>
                <a:latin typeface="宋体" panose="02010600030101010101" pitchFamily="2" charset="-122"/>
                <a:ea typeface="宋体" panose="02010600030101010101" pitchFamily="2" charset="-122"/>
              </a:rPr>
              <a:t>图增强只起到了很小的作用。</a:t>
            </a:r>
          </a:p>
          <a:p>
            <a:r>
              <a:rPr lang="zh-CN" altLang="en-US" b="0" i="0" dirty="0">
                <a:effectLst/>
                <a:latin typeface="宋体" panose="02010600030101010101" pitchFamily="2" charset="-122"/>
                <a:ea typeface="宋体" panose="02010600030101010101" pitchFamily="2" charset="-122"/>
              </a:rPr>
              <a:t>不再进行图增强，而是</a:t>
            </a:r>
            <a:r>
              <a:rPr lang="zh-CN" altLang="en-US" b="1" i="0" dirty="0">
                <a:effectLst/>
                <a:latin typeface="宋体" panose="02010600030101010101" pitchFamily="2" charset="-122"/>
                <a:ea typeface="宋体" panose="02010600030101010101" pitchFamily="2" charset="-122"/>
              </a:rPr>
              <a:t>直接在</a:t>
            </a:r>
            <a:r>
              <a:rPr lang="en-US" altLang="zh-CN" b="1" i="0" dirty="0">
                <a:effectLst/>
                <a:latin typeface="宋体" panose="02010600030101010101" pitchFamily="2" charset="-122"/>
                <a:ea typeface="宋体" panose="02010600030101010101" pitchFamily="2" charset="-122"/>
              </a:rPr>
              <a:t>embedding</a:t>
            </a:r>
            <a:r>
              <a:rPr lang="zh-CN" altLang="en-US" b="1" i="0" dirty="0">
                <a:effectLst/>
                <a:latin typeface="宋体" panose="02010600030101010101" pitchFamily="2" charset="-122"/>
                <a:ea typeface="宋体" panose="02010600030101010101" pitchFamily="2" charset="-122"/>
              </a:rPr>
              <a:t>空间增加均匀噪声</a:t>
            </a:r>
            <a:r>
              <a:rPr lang="zh-CN" altLang="en-US" b="0" i="0" dirty="0">
                <a:effectLst/>
                <a:latin typeface="宋体" panose="02010600030101010101" pitchFamily="2" charset="-122"/>
                <a:ea typeface="宋体" panose="02010600030101010101" pitchFamily="2" charset="-122"/>
              </a:rPr>
              <a:t>，从而创建不同对比视图。</a:t>
            </a:r>
            <a:endParaRPr lang="en-US" altLang="zh-CN" b="0" i="0" dirty="0">
              <a:effectLst/>
              <a:latin typeface="宋体" panose="02010600030101010101" pitchFamily="2" charset="-122"/>
              <a:ea typeface="宋体" panose="02010600030101010101" pitchFamily="2" charset="-122"/>
            </a:endParaRPr>
          </a:p>
          <a:p>
            <a:endParaRPr lang="en-US" altLang="zh-CN" b="0" i="0" dirty="0">
              <a:effectLst/>
              <a:latin typeface="宋体" panose="02010600030101010101" pitchFamily="2" charset="-122"/>
              <a:ea typeface="宋体" panose="02010600030101010101" pitchFamily="2" charset="-122"/>
            </a:endParaRPr>
          </a:p>
          <a:p>
            <a:pPr algn="l"/>
            <a:r>
              <a:rPr lang="zh-CN" altLang="en-US" sz="2000" b="1" i="0"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000" b="1" i="0"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dropout</a:t>
            </a:r>
            <a:r>
              <a:rPr lang="zh-CN" altLang="en-US" sz="2000" b="1" i="0"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的图增强并不是影响推荐效果的至关因素，</a:t>
            </a:r>
            <a:endParaRPr lang="en-US" altLang="zh-CN" sz="2000" b="1" i="0"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sz="2000" b="1" i="0"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对比损失函数</a:t>
            </a:r>
            <a:r>
              <a:rPr lang="en-US" altLang="zh-CN" sz="2000" b="1" i="0" dirty="0" err="1">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InfoNCE</a:t>
            </a:r>
            <a:r>
              <a:rPr lang="zh-CN" altLang="en-US" sz="2000" b="1" i="0"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才是决定性因子。</a:t>
            </a:r>
          </a:p>
        </p:txBody>
      </p:sp>
      <p:pic>
        <p:nvPicPr>
          <p:cNvPr id="11" name="图片 10">
            <a:extLst>
              <a:ext uri="{FF2B5EF4-FFF2-40B4-BE49-F238E27FC236}">
                <a16:creationId xmlns:a16="http://schemas.microsoft.com/office/drawing/2014/main" id="{68DBFFE3-37C7-D239-AE66-DCAA09AC40F0}"/>
              </a:ext>
            </a:extLst>
          </p:cNvPr>
          <p:cNvPicPr>
            <a:picLocks noChangeAspect="1"/>
          </p:cNvPicPr>
          <p:nvPr/>
        </p:nvPicPr>
        <p:blipFill>
          <a:blip r:embed="rId3"/>
          <a:stretch>
            <a:fillRect/>
          </a:stretch>
        </p:blipFill>
        <p:spPr>
          <a:xfrm>
            <a:off x="3718560" y="1178470"/>
            <a:ext cx="8341360" cy="2533703"/>
          </a:xfrm>
          <a:prstGeom prst="rect">
            <a:avLst/>
          </a:prstGeom>
        </p:spPr>
      </p:pic>
      <p:grpSp>
        <p:nvGrpSpPr>
          <p:cNvPr id="13" name="组合 12">
            <a:extLst>
              <a:ext uri="{FF2B5EF4-FFF2-40B4-BE49-F238E27FC236}">
                <a16:creationId xmlns:a16="http://schemas.microsoft.com/office/drawing/2014/main" id="{7F97E25D-2DB5-91CD-AF84-6A7FDE521D84}"/>
              </a:ext>
            </a:extLst>
          </p:cNvPr>
          <p:cNvGrpSpPr/>
          <p:nvPr/>
        </p:nvGrpSpPr>
        <p:grpSpPr>
          <a:xfrm>
            <a:off x="-5080" y="1270343"/>
            <a:ext cx="3723640" cy="2349956"/>
            <a:chOff x="-5080" y="1196128"/>
            <a:chExt cx="3723640" cy="2349956"/>
          </a:xfrm>
        </p:grpSpPr>
        <p:pic>
          <p:nvPicPr>
            <p:cNvPr id="7" name="图片 6">
              <a:extLst>
                <a:ext uri="{FF2B5EF4-FFF2-40B4-BE49-F238E27FC236}">
                  <a16:creationId xmlns:a16="http://schemas.microsoft.com/office/drawing/2014/main" id="{7C9E8833-8E4E-A184-3265-3DD414B17BB2}"/>
                </a:ext>
              </a:extLst>
            </p:cNvPr>
            <p:cNvPicPr>
              <a:picLocks noChangeAspect="1"/>
            </p:cNvPicPr>
            <p:nvPr/>
          </p:nvPicPr>
          <p:blipFill rotWithShape="1">
            <a:blip r:embed="rId4"/>
            <a:srcRect l="57021"/>
            <a:stretch/>
          </p:blipFill>
          <p:spPr>
            <a:xfrm>
              <a:off x="1168400" y="1196128"/>
              <a:ext cx="2550160" cy="2349956"/>
            </a:xfrm>
            <a:prstGeom prst="rect">
              <a:avLst/>
            </a:prstGeom>
          </p:spPr>
        </p:pic>
        <p:pic>
          <p:nvPicPr>
            <p:cNvPr id="12" name="图片 11">
              <a:extLst>
                <a:ext uri="{FF2B5EF4-FFF2-40B4-BE49-F238E27FC236}">
                  <a16:creationId xmlns:a16="http://schemas.microsoft.com/office/drawing/2014/main" id="{E7E34803-6C3B-EB69-CBE6-9D82293F0F79}"/>
                </a:ext>
              </a:extLst>
            </p:cNvPr>
            <p:cNvPicPr>
              <a:picLocks noChangeAspect="1"/>
            </p:cNvPicPr>
            <p:nvPr/>
          </p:nvPicPr>
          <p:blipFill rotWithShape="1">
            <a:blip r:embed="rId4"/>
            <a:srcRect r="80223"/>
            <a:stretch/>
          </p:blipFill>
          <p:spPr>
            <a:xfrm>
              <a:off x="-5080" y="1196128"/>
              <a:ext cx="1173480" cy="2349956"/>
            </a:xfrm>
            <a:prstGeom prst="rect">
              <a:avLst/>
            </a:prstGeom>
          </p:spPr>
        </p:pic>
      </p:grpSp>
      <p:sp>
        <p:nvSpPr>
          <p:cNvPr id="15" name="文本框 14">
            <a:extLst>
              <a:ext uri="{FF2B5EF4-FFF2-40B4-BE49-F238E27FC236}">
                <a16:creationId xmlns:a16="http://schemas.microsoft.com/office/drawing/2014/main" id="{B59EEB84-6008-B510-4C99-BCEA3FFD4979}"/>
              </a:ext>
            </a:extLst>
          </p:cNvPr>
          <p:cNvSpPr txBox="1"/>
          <p:nvPr/>
        </p:nvSpPr>
        <p:spPr>
          <a:xfrm>
            <a:off x="480060" y="6413771"/>
            <a:ext cx="10360660" cy="369332"/>
          </a:xfrm>
          <a:prstGeom prst="rect">
            <a:avLst/>
          </a:prstGeom>
          <a:noFill/>
        </p:spPr>
        <p:txBody>
          <a:bodyPr wrap="square">
            <a:spAutoFit/>
          </a:bodyPr>
          <a:lstStyle/>
          <a:p>
            <a:pPr algn="l"/>
            <a:r>
              <a:rPr lang="en-US" altLang="zh-CN" b="1" i="0" dirty="0">
                <a:solidFill>
                  <a:srgbClr val="1F2328"/>
                </a:solidFill>
                <a:effectLst/>
                <a:latin typeface="-apple-system"/>
              </a:rPr>
              <a:t>Are graph augmentations necessary? simple graph contrastive learning for recommendation</a:t>
            </a:r>
            <a:r>
              <a:rPr lang="en-US" altLang="zh-CN" b="0" i="0" dirty="0">
                <a:solidFill>
                  <a:srgbClr val="1F2328"/>
                </a:solidFill>
                <a:effectLst/>
                <a:latin typeface="-apple-system"/>
              </a:rPr>
              <a:t> SIGIR 2022</a:t>
            </a:r>
          </a:p>
        </p:txBody>
      </p:sp>
    </p:spTree>
    <p:extLst>
      <p:ext uri="{BB962C8B-B14F-4D97-AF65-F5344CB8AC3E}">
        <p14:creationId xmlns:p14="http://schemas.microsoft.com/office/powerpoint/2010/main" val="376374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379BF-B7E1-8617-3062-DDEB8AA0F4A6}"/>
              </a:ext>
            </a:extLst>
          </p:cNvPr>
          <p:cNvSpPr>
            <a:spLocks noGrp="1"/>
          </p:cNvSpPr>
          <p:nvPr>
            <p:ph type="title"/>
          </p:nvPr>
        </p:nvSpPr>
        <p:spPr>
          <a:xfrm>
            <a:off x="838200" y="0"/>
            <a:ext cx="10515600" cy="1325563"/>
          </a:xfrm>
        </p:spPr>
        <p:txBody>
          <a:bodyPr/>
          <a:lstStyle/>
          <a:p>
            <a:r>
              <a:rPr lang="zh-CN" altLang="en-US" dirty="0">
                <a:latin typeface="隶书" panose="02010509060101010101" pitchFamily="49" charset="-122"/>
                <a:ea typeface="隶书" panose="02010509060101010101" pitchFamily="49" charset="-122"/>
                <a:cs typeface="Times New Roman" panose="02020603050405020304" pitchFamily="18" charset="0"/>
              </a:rPr>
              <a:t>极简对比学习</a:t>
            </a:r>
            <a:r>
              <a:rPr lang="en-US" altLang="zh-CN" dirty="0" err="1">
                <a:latin typeface="Times New Roman" panose="02020603050405020304" pitchFamily="18" charset="0"/>
                <a:cs typeface="Times New Roman" panose="02020603050405020304" pitchFamily="18" charset="0"/>
              </a:rPr>
              <a:t>XSimGCL</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91563D6-28E8-E983-0984-ADBE38E92E3C}"/>
              </a:ext>
            </a:extLst>
          </p:cNvPr>
          <p:cNvPicPr>
            <a:picLocks noChangeAspect="1"/>
          </p:cNvPicPr>
          <p:nvPr/>
        </p:nvPicPr>
        <p:blipFill>
          <a:blip r:embed="rId3"/>
          <a:stretch>
            <a:fillRect/>
          </a:stretch>
        </p:blipFill>
        <p:spPr>
          <a:xfrm>
            <a:off x="838200" y="1014671"/>
            <a:ext cx="4556760" cy="5400298"/>
          </a:xfrm>
          <a:prstGeom prst="rect">
            <a:avLst/>
          </a:prstGeom>
        </p:spPr>
      </p:pic>
      <p:sp>
        <p:nvSpPr>
          <p:cNvPr id="7" name="文本框 6">
            <a:extLst>
              <a:ext uri="{FF2B5EF4-FFF2-40B4-BE49-F238E27FC236}">
                <a16:creationId xmlns:a16="http://schemas.microsoft.com/office/drawing/2014/main" id="{FF847F60-C84D-4953-107E-DA0595E687EA}"/>
              </a:ext>
            </a:extLst>
          </p:cNvPr>
          <p:cNvSpPr txBox="1"/>
          <p:nvPr/>
        </p:nvSpPr>
        <p:spPr>
          <a:xfrm>
            <a:off x="5659120" y="1443841"/>
            <a:ext cx="6096000" cy="3970318"/>
          </a:xfrm>
          <a:prstGeom prst="rect">
            <a:avLst/>
          </a:prstGeom>
          <a:noFill/>
        </p:spPr>
        <p:txBody>
          <a:bodyPr wrap="square">
            <a:spAutoFit/>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SimGCL</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的不足：</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除了推荐任务的向前</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向后传递外，还需要对小批量对比任务进行两次额外的向前</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反向传递。</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XSimGCL</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新体系结构在小型批处理计算中只有一次向前</a:t>
            </a:r>
            <a:r>
              <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向后传递。</a:t>
            </a:r>
            <a:endPar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SimGCL</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XSimGCL</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使用相同的输入：初始嵌入和邻接矩阵。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不同之处</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SimGCL</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对比了所学的两种最终表示，使用不同的噪声并依赖于普通表示进行推荐。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XSimGCL</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对两个任务使用相同的扰动表示，并用跨层对比替换</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SimGCL</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中的最终层对比。</a:t>
            </a:r>
          </a:p>
        </p:txBody>
      </p:sp>
      <p:sp>
        <p:nvSpPr>
          <p:cNvPr id="9" name="文本框 8">
            <a:extLst>
              <a:ext uri="{FF2B5EF4-FFF2-40B4-BE49-F238E27FC236}">
                <a16:creationId xmlns:a16="http://schemas.microsoft.com/office/drawing/2014/main" id="{CA1384D3-0607-1980-6814-69175B58BA26}"/>
              </a:ext>
            </a:extLst>
          </p:cNvPr>
          <p:cNvSpPr txBox="1"/>
          <p:nvPr/>
        </p:nvSpPr>
        <p:spPr>
          <a:xfrm>
            <a:off x="665480" y="6414969"/>
            <a:ext cx="10515600" cy="369332"/>
          </a:xfrm>
          <a:prstGeom prst="rect">
            <a:avLst/>
          </a:prstGeom>
          <a:noFill/>
        </p:spPr>
        <p:txBody>
          <a:bodyPr wrap="square">
            <a:spAutoFit/>
          </a:bodyPr>
          <a:lstStyle/>
          <a:p>
            <a:pPr algn="l"/>
            <a:r>
              <a:rPr lang="en-US" altLang="zh-CN" b="1" i="0" dirty="0" err="1">
                <a:solidFill>
                  <a:srgbClr val="1F2328"/>
                </a:solidFill>
                <a:effectLst/>
                <a:latin typeface="-apple-system"/>
              </a:rPr>
              <a:t>XSimGCL</a:t>
            </a:r>
            <a:r>
              <a:rPr lang="en-US" altLang="zh-CN" b="1" i="0" dirty="0">
                <a:solidFill>
                  <a:srgbClr val="1F2328"/>
                </a:solidFill>
                <a:effectLst/>
                <a:latin typeface="-apple-system"/>
              </a:rPr>
              <a:t>: Towards Extremely Simple Graph Contrastive Learning for Recommendation </a:t>
            </a:r>
            <a:r>
              <a:rPr lang="en-US" altLang="zh-CN" b="0" i="0" dirty="0">
                <a:solidFill>
                  <a:srgbClr val="1F2328"/>
                </a:solidFill>
                <a:effectLst/>
                <a:latin typeface="-apple-system"/>
              </a:rPr>
              <a:t>TKDE 2022</a:t>
            </a:r>
          </a:p>
        </p:txBody>
      </p:sp>
    </p:spTree>
    <p:extLst>
      <p:ext uri="{BB962C8B-B14F-4D97-AF65-F5344CB8AC3E}">
        <p14:creationId xmlns:p14="http://schemas.microsoft.com/office/powerpoint/2010/main" val="9717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03738-9153-9504-9ECB-8ED10C692021}"/>
              </a:ext>
            </a:extLst>
          </p:cNvPr>
          <p:cNvSpPr>
            <a:spLocks noGrp="1"/>
          </p:cNvSpPr>
          <p:nvPr>
            <p:ph type="title"/>
          </p:nvPr>
        </p:nvSpPr>
        <p:spPr/>
        <p:txBody>
          <a:bodyPr>
            <a:normAutofit/>
          </a:bodyPr>
          <a:lstStyle/>
          <a:p>
            <a:r>
              <a:rPr lang="zh-CN" altLang="en-US" i="0" dirty="0">
                <a:solidFill>
                  <a:srgbClr val="121212"/>
                </a:solidFill>
                <a:effectLst/>
                <a:latin typeface="隶书" panose="02010509060101010101" pitchFamily="49" charset="-122"/>
                <a:ea typeface="隶书" panose="02010509060101010101" pitchFamily="49" charset="-122"/>
              </a:rPr>
              <a:t>简单且高效的图对比学习</a:t>
            </a:r>
            <a:r>
              <a:rPr lang="en-US" altLang="zh-CN" i="0" dirty="0" err="1">
                <a:solidFill>
                  <a:srgbClr val="121212"/>
                </a:solidFill>
                <a:effectLst/>
                <a:latin typeface="Times New Roman" panose="02020603050405020304" pitchFamily="18" charset="0"/>
                <a:cs typeface="Times New Roman" panose="02020603050405020304" pitchFamily="18" charset="0"/>
              </a:rPr>
              <a:t>LightGCL</a:t>
            </a:r>
            <a:br>
              <a:rPr lang="zh-CN" altLang="en-US" b="1" i="0" dirty="0">
                <a:solidFill>
                  <a:srgbClr val="121212"/>
                </a:solidFill>
                <a:effectLst/>
                <a:latin typeface="-apple-system"/>
              </a:rPr>
            </a:br>
            <a:endParaRPr lang="zh-CN" altLang="en-US" dirty="0"/>
          </a:p>
        </p:txBody>
      </p:sp>
      <p:pic>
        <p:nvPicPr>
          <p:cNvPr id="5" name="图片 4">
            <a:extLst>
              <a:ext uri="{FF2B5EF4-FFF2-40B4-BE49-F238E27FC236}">
                <a16:creationId xmlns:a16="http://schemas.microsoft.com/office/drawing/2014/main" id="{2F2E9D45-F96B-1307-B279-32A88A78464B}"/>
              </a:ext>
            </a:extLst>
          </p:cNvPr>
          <p:cNvPicPr>
            <a:picLocks noChangeAspect="1"/>
          </p:cNvPicPr>
          <p:nvPr/>
        </p:nvPicPr>
        <p:blipFill>
          <a:blip r:embed="rId3"/>
          <a:stretch>
            <a:fillRect/>
          </a:stretch>
        </p:blipFill>
        <p:spPr>
          <a:xfrm>
            <a:off x="391160" y="1690688"/>
            <a:ext cx="7561898" cy="3995270"/>
          </a:xfrm>
          <a:prstGeom prst="rect">
            <a:avLst/>
          </a:prstGeom>
        </p:spPr>
      </p:pic>
      <p:sp>
        <p:nvSpPr>
          <p:cNvPr id="7" name="文本框 6">
            <a:extLst>
              <a:ext uri="{FF2B5EF4-FFF2-40B4-BE49-F238E27FC236}">
                <a16:creationId xmlns:a16="http://schemas.microsoft.com/office/drawing/2014/main" id="{796D727A-E876-F9CE-BE43-FB6B48ADAB3C}"/>
              </a:ext>
            </a:extLst>
          </p:cNvPr>
          <p:cNvSpPr txBox="1"/>
          <p:nvPr/>
        </p:nvSpPr>
        <p:spPr>
          <a:xfrm>
            <a:off x="8305800" y="1419275"/>
            <a:ext cx="6096000" cy="1754326"/>
          </a:xfrm>
          <a:prstGeom prst="rect">
            <a:avLst/>
          </a:prstGeom>
          <a:noFill/>
        </p:spPr>
        <p:txBody>
          <a:bodyPr wrap="square">
            <a:spAutoFit/>
          </a:bodyPr>
          <a:lstStyle/>
          <a:p>
            <a:r>
              <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图</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数据增强方法：</a:t>
            </a:r>
            <a:endPar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基于随机过程（</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stochastic-based</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基于经验的（</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heuristic-based</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LightGCL</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奇异值分解及重构</a:t>
            </a:r>
            <a:endParaRPr lang="en-US" altLang="zh-CN"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AC580B12-481C-9B09-F26F-EBADA470CC73}"/>
              </a:ext>
            </a:extLst>
          </p:cNvPr>
          <p:cNvSpPr txBox="1"/>
          <p:nvPr/>
        </p:nvSpPr>
        <p:spPr>
          <a:xfrm>
            <a:off x="7953058" y="3429000"/>
            <a:ext cx="4238942" cy="2585323"/>
          </a:xfrm>
          <a:prstGeom prst="rect">
            <a:avLst/>
          </a:prstGeom>
          <a:noFill/>
        </p:spPr>
        <p:txBody>
          <a:bodyPr wrap="square">
            <a:spAutoFit/>
          </a:bodyPr>
          <a:lstStyle/>
          <a:p>
            <a:pPr algn="l"/>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传统的图对比学习方法（</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SGL</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SimGCL</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等）需要创建两个增强图，而在原图上产生的表征向量并不参与对比学习。</a:t>
            </a:r>
            <a:endPar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LightGCL</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增强图包含奇异值分解带来的有效信息，产生的表征向量与原图产生的表征向量直接进行对比学习，可以加强主任务的学习。模型只需计算一个增强图，大大简化了对比学习的范式。</a:t>
            </a:r>
          </a:p>
        </p:txBody>
      </p:sp>
      <p:sp>
        <p:nvSpPr>
          <p:cNvPr id="11" name="文本框 10">
            <a:extLst>
              <a:ext uri="{FF2B5EF4-FFF2-40B4-BE49-F238E27FC236}">
                <a16:creationId xmlns:a16="http://schemas.microsoft.com/office/drawing/2014/main" id="{64E6AF1D-B501-36FF-3996-E59558B8A05A}"/>
              </a:ext>
            </a:extLst>
          </p:cNvPr>
          <p:cNvSpPr txBox="1"/>
          <p:nvPr/>
        </p:nvSpPr>
        <p:spPr>
          <a:xfrm>
            <a:off x="838200" y="6269722"/>
            <a:ext cx="7980680" cy="369332"/>
          </a:xfrm>
          <a:prstGeom prst="rect">
            <a:avLst/>
          </a:prstGeom>
          <a:noFill/>
        </p:spPr>
        <p:txBody>
          <a:bodyPr wrap="square">
            <a:spAutoFit/>
          </a:bodyPr>
          <a:lstStyle/>
          <a:p>
            <a:r>
              <a:rPr lang="en-US" altLang="zh-CN" b="0" i="0" dirty="0">
                <a:solidFill>
                  <a:srgbClr val="121212"/>
                </a:solidFill>
                <a:effectLst/>
                <a:latin typeface="-apple-system"/>
              </a:rPr>
              <a:t> </a:t>
            </a:r>
            <a:r>
              <a:rPr lang="en-US" altLang="zh-CN" b="1" i="0" dirty="0">
                <a:solidFill>
                  <a:srgbClr val="121212"/>
                </a:solidFill>
                <a:effectLst/>
                <a:latin typeface="-apple-system"/>
              </a:rPr>
              <a:t>Simple Yet Effective Graph Contrastive Learning for Recommendation  </a:t>
            </a:r>
            <a:r>
              <a:rPr lang="en-US" altLang="zh-CN" i="0" dirty="0">
                <a:solidFill>
                  <a:srgbClr val="121212"/>
                </a:solidFill>
                <a:effectLst/>
                <a:latin typeface="-apple-system"/>
              </a:rPr>
              <a:t>ICLR2023</a:t>
            </a:r>
            <a:endParaRPr lang="zh-CN" altLang="en-US" dirty="0"/>
          </a:p>
        </p:txBody>
      </p:sp>
    </p:spTree>
    <p:extLst>
      <p:ext uri="{BB962C8B-B14F-4D97-AF65-F5344CB8AC3E}">
        <p14:creationId xmlns:p14="http://schemas.microsoft.com/office/powerpoint/2010/main" val="369237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6BFDB-572A-872C-F06E-1448D12C3D7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Theme2 </a:t>
            </a:r>
            <a:r>
              <a:rPr lang="zh-CN" altLang="en-US" sz="4000" dirty="0">
                <a:latin typeface="宋体" panose="02010600030101010101" pitchFamily="2" charset="-122"/>
                <a:ea typeface="宋体" panose="02010600030101010101" pitchFamily="2" charset="-122"/>
                <a:cs typeface="Times New Roman" panose="02020603050405020304" pitchFamily="18" charset="0"/>
              </a:rPr>
              <a:t>知识图谱</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D1543C22-9F44-A47C-7C7C-A27B88469DCD}"/>
              </a:ext>
            </a:extLst>
          </p:cNvPr>
          <p:cNvSpPr>
            <a:spLocks noGrp="1"/>
          </p:cNvSpPr>
          <p:nvPr>
            <p:ph idx="1"/>
          </p:nvPr>
        </p:nvSpPr>
        <p:spPr/>
        <p:txBody>
          <a:bodyPr/>
          <a:lstStyle/>
          <a:p>
            <a:r>
              <a:rPr lang="zh-CN" altLang="en-US" i="0" dirty="0">
                <a:solidFill>
                  <a:srgbClr val="121212"/>
                </a:solidFill>
                <a:effectLst/>
                <a:latin typeface="隶书" panose="02010509060101010101" pitchFamily="49" charset="-122"/>
                <a:ea typeface="隶书" panose="02010509060101010101" pitchFamily="49" charset="-122"/>
              </a:rPr>
              <a:t>知识图谱对比学习</a:t>
            </a:r>
            <a:r>
              <a:rPr lang="en-US" altLang="zh-CN" i="0" dirty="0">
                <a:solidFill>
                  <a:srgbClr val="121212"/>
                </a:solidFill>
                <a:effectLst/>
                <a:latin typeface="Times New Roman" panose="02020603050405020304" pitchFamily="18" charset="0"/>
                <a:cs typeface="Times New Roman" panose="02020603050405020304" pitchFamily="18" charset="0"/>
              </a:rPr>
              <a:t>KGCL</a:t>
            </a:r>
          </a:p>
          <a:p>
            <a:pPr algn="l">
              <a:lnSpc>
                <a:spcPct val="100000"/>
              </a:lnSpc>
            </a:pPr>
            <a:r>
              <a:rPr lang="zh-CN" altLang="en-US" sz="1400" b="0" i="0" dirty="0">
                <a:solidFill>
                  <a:srgbClr val="121212"/>
                </a:solidFill>
                <a:effectLst/>
                <a:latin typeface="宋体" panose="02010600030101010101" pitchFamily="2" charset="-122"/>
                <a:ea typeface="宋体" panose="02010600030101010101" pitchFamily="2" charset="-122"/>
              </a:rPr>
              <a:t>无法学习到高质量的用户和商品表征：</a:t>
            </a:r>
            <a:endParaRPr lang="en-US" altLang="zh-CN" sz="1400" b="0" i="0" dirty="0">
              <a:solidFill>
                <a:srgbClr val="121212"/>
              </a:solidFill>
              <a:effectLst/>
              <a:latin typeface="宋体" panose="02010600030101010101" pitchFamily="2" charset="-122"/>
              <a:ea typeface="宋体" panose="02010600030101010101" pitchFamily="2" charset="-122"/>
            </a:endParaRPr>
          </a:p>
          <a:p>
            <a:pPr algn="l">
              <a:lnSpc>
                <a:spcPct val="100000"/>
              </a:lnSpc>
            </a:pPr>
            <a:r>
              <a:rPr lang="en-US" altLang="zh-CN" sz="1400" b="0" i="0" dirty="0" err="1">
                <a:solidFill>
                  <a:schemeClr val="tx1"/>
                </a:solidFill>
                <a:effectLst/>
                <a:latin typeface="宋体" panose="02010600030101010101" pitchFamily="2" charset="-122"/>
                <a:ea typeface="宋体" panose="02010600030101010101" pitchFamily="2" charset="-122"/>
              </a:rPr>
              <a:t>i</a:t>
            </a:r>
            <a:r>
              <a:rPr lang="zh-CN" altLang="en-US" sz="1400" b="0" i="0" dirty="0">
                <a:solidFill>
                  <a:schemeClr val="tx1"/>
                </a:solidFill>
                <a:effectLst/>
                <a:latin typeface="宋体" panose="02010600030101010101" pitchFamily="2" charset="-122"/>
                <a:ea typeface="宋体" panose="02010600030101010101" pitchFamily="2" charset="-122"/>
              </a:rPr>
              <a:t>）</a:t>
            </a:r>
            <a:r>
              <a:rPr lang="en-US" altLang="zh-CN" sz="1400" b="0" i="0" dirty="0">
                <a:solidFill>
                  <a:schemeClr val="tx1"/>
                </a:solidFill>
                <a:effectLst/>
                <a:latin typeface="宋体" panose="02010600030101010101" pitchFamily="2" charset="-122"/>
                <a:ea typeface="宋体" panose="02010600030101010101" pitchFamily="2" charset="-122"/>
              </a:rPr>
              <a:t>Entity </a:t>
            </a:r>
            <a:r>
              <a:rPr lang="zh-CN" altLang="en-US" sz="1400" b="0" i="0" dirty="0">
                <a:solidFill>
                  <a:schemeClr val="tx1"/>
                </a:solidFill>
                <a:effectLst/>
                <a:latin typeface="宋体" panose="02010600030101010101" pitchFamily="2" charset="-122"/>
                <a:ea typeface="宋体" panose="02010600030101010101" pitchFamily="2" charset="-122"/>
              </a:rPr>
              <a:t>的长尾分布导致基于 </a:t>
            </a:r>
            <a:r>
              <a:rPr lang="en-US" altLang="zh-CN" sz="1400" b="0" i="0" dirty="0">
                <a:solidFill>
                  <a:schemeClr val="tx1"/>
                </a:solidFill>
                <a:effectLst/>
                <a:latin typeface="宋体" panose="02010600030101010101" pitchFamily="2" charset="-122"/>
                <a:ea typeface="宋体" panose="02010600030101010101" pitchFamily="2" charset="-122"/>
              </a:rPr>
              <a:t>KG </a:t>
            </a:r>
            <a:r>
              <a:rPr lang="zh-CN" altLang="en-US" sz="1400" b="0" i="0" dirty="0">
                <a:solidFill>
                  <a:schemeClr val="tx1"/>
                </a:solidFill>
                <a:effectLst/>
                <a:latin typeface="宋体" panose="02010600030101010101" pitchFamily="2" charset="-122"/>
                <a:ea typeface="宋体" panose="02010600030101010101" pitchFamily="2" charset="-122"/>
              </a:rPr>
              <a:t>的物品表征的监督信号变得稀疏；</a:t>
            </a:r>
          </a:p>
          <a:p>
            <a:pPr>
              <a:lnSpc>
                <a:spcPct val="100000"/>
              </a:lnSpc>
            </a:pPr>
            <a:r>
              <a:rPr lang="en-US" altLang="zh-CN" sz="1400" b="0" i="0" dirty="0">
                <a:solidFill>
                  <a:schemeClr val="tx1"/>
                </a:solidFill>
                <a:effectLst/>
                <a:latin typeface="宋体" panose="02010600030101010101" pitchFamily="2" charset="-122"/>
                <a:ea typeface="宋体" panose="02010600030101010101" pitchFamily="2" charset="-122"/>
              </a:rPr>
              <a:t>ii</a:t>
            </a:r>
            <a:r>
              <a:rPr lang="zh-CN" altLang="en-US" sz="1400" b="0" i="0" dirty="0">
                <a:solidFill>
                  <a:schemeClr val="tx1"/>
                </a:solidFill>
                <a:effectLst/>
                <a:latin typeface="宋体" panose="02010600030101010101" pitchFamily="2" charset="-122"/>
                <a:ea typeface="宋体" panose="02010600030101010101" pitchFamily="2" charset="-122"/>
              </a:rPr>
              <a:t>）实际应用中的知识图谱往往是有噪声的，比如知识图谱的链接中也包含了很多物品和 </a:t>
            </a:r>
            <a:r>
              <a:rPr lang="en-US" altLang="zh-CN" sz="1400" b="0" i="0" dirty="0">
                <a:solidFill>
                  <a:schemeClr val="tx1"/>
                </a:solidFill>
                <a:effectLst/>
                <a:latin typeface="宋体" panose="02010600030101010101" pitchFamily="2" charset="-122"/>
                <a:ea typeface="宋体" panose="02010600030101010101" pitchFamily="2" charset="-122"/>
              </a:rPr>
              <a:t>Entity </a:t>
            </a:r>
            <a:r>
              <a:rPr lang="zh-CN" altLang="en-US" sz="1400" b="0" i="0" dirty="0">
                <a:solidFill>
                  <a:schemeClr val="tx1"/>
                </a:solidFill>
                <a:effectLst/>
                <a:latin typeface="宋体" panose="02010600030101010101" pitchFamily="2" charset="-122"/>
                <a:ea typeface="宋体" panose="02010600030101010101" pitchFamily="2" charset="-122"/>
              </a:rPr>
              <a:t>之间弱关联甚至不太相关的噪音连接信息。</a:t>
            </a:r>
            <a:endParaRPr lang="en-US" altLang="zh-CN" sz="1400" b="0" i="0" dirty="0">
              <a:solidFill>
                <a:schemeClr val="tx1"/>
              </a:solidFill>
              <a:effectLst/>
              <a:latin typeface="宋体" panose="02010600030101010101" pitchFamily="2" charset="-122"/>
              <a:ea typeface="宋体" panose="02010600030101010101" pitchFamily="2" charset="-122"/>
            </a:endParaRPr>
          </a:p>
          <a:p>
            <a:pPr>
              <a:lnSpc>
                <a:spcPct val="100000"/>
              </a:lnSpc>
            </a:pPr>
            <a:r>
              <a:rPr lang="zh-CN" altLang="en-US" i="0" dirty="0">
                <a:solidFill>
                  <a:srgbClr val="121212"/>
                </a:solidFill>
                <a:effectLst/>
                <a:latin typeface="隶书" panose="02010509060101010101" pitchFamily="49" charset="-122"/>
                <a:ea typeface="隶书" panose="02010509060101010101" pitchFamily="49" charset="-122"/>
              </a:rPr>
              <a:t>历史对比学习知识图谱推理</a:t>
            </a:r>
            <a:r>
              <a:rPr lang="en-US" altLang="zh-CN" i="0" dirty="0">
                <a:solidFill>
                  <a:srgbClr val="121212"/>
                </a:solidFill>
                <a:effectLst/>
                <a:latin typeface="Times New Roman" panose="02020603050405020304" pitchFamily="18" charset="0"/>
                <a:cs typeface="Times New Roman" panose="02020603050405020304" pitchFamily="18" charset="0"/>
              </a:rPr>
              <a:t>CENET</a:t>
            </a:r>
            <a:endParaRPr lang="en-US" altLang="zh-CN" sz="900" b="0" i="0" dirty="0">
              <a:solidFill>
                <a:srgbClr val="4D4D4D"/>
              </a:solidFill>
              <a:effectLst/>
              <a:latin typeface="-apple-system"/>
            </a:endParaRPr>
          </a:p>
          <a:p>
            <a:pPr>
              <a:lnSpc>
                <a:spcPct val="100000"/>
              </a:lnSpc>
            </a:pPr>
            <a:r>
              <a:rPr lang="en-US" altLang="zh-CN" sz="1400" dirty="0">
                <a:latin typeface="宋体" panose="02010600030101010101" pitchFamily="2" charset="-122"/>
                <a:ea typeface="宋体" panose="02010600030101010101" pitchFamily="2" charset="-122"/>
              </a:rPr>
              <a:t>TKG </a:t>
            </a:r>
            <a:r>
              <a:rPr lang="zh-CN" altLang="en-US" sz="1400" dirty="0">
                <a:latin typeface="宋体" panose="02010600030101010101" pitchFamily="2" charset="-122"/>
                <a:ea typeface="宋体" panose="02010600030101010101" pitchFamily="2" charset="-122"/>
              </a:rPr>
              <a:t>中的事件不仅与其历史事件相关，还与未观察到的潜在因素间接相关。</a:t>
            </a:r>
            <a:endParaRPr lang="en-US" altLang="zh-CN" sz="1400" dirty="0">
              <a:latin typeface="宋体" panose="02010600030101010101" pitchFamily="2" charset="-122"/>
              <a:ea typeface="宋体" panose="02010600030101010101" pitchFamily="2" charset="-122"/>
            </a:endParaRPr>
          </a:p>
          <a:p>
            <a:pPr>
              <a:lnSpc>
                <a:spcPct val="100000"/>
              </a:lnSpc>
            </a:pPr>
            <a:r>
              <a:rPr lang="zh-CN" altLang="en-US" sz="1400" dirty="0">
                <a:latin typeface="宋体" panose="02010600030101010101" pitchFamily="2" charset="-122"/>
                <a:ea typeface="宋体" panose="02010600030101010101" pitchFamily="2" charset="-122"/>
              </a:rPr>
              <a:t>学习整个实体集的令人信服的分布，并在对比学习框架中从历史和非历史依赖性中识别重要实体。</a:t>
            </a:r>
            <a:endParaRPr lang="en-US" altLang="zh-CN" sz="1400" dirty="0">
              <a:latin typeface="宋体" panose="02010600030101010101" pitchFamily="2" charset="-122"/>
              <a:ea typeface="宋体" panose="02010600030101010101" pitchFamily="2" charset="-122"/>
            </a:endParaRPr>
          </a:p>
          <a:p>
            <a:r>
              <a:rPr lang="zh-CN" altLang="en-US" dirty="0">
                <a:solidFill>
                  <a:srgbClr val="121212"/>
                </a:solidFill>
                <a:latin typeface="隶书" panose="02010509060101010101" pitchFamily="49" charset="-122"/>
                <a:ea typeface="隶书" panose="02010509060101010101" pitchFamily="49" charset="-122"/>
              </a:rPr>
              <a:t>生成式知识图谱自监督</a:t>
            </a:r>
            <a:r>
              <a:rPr lang="en-US" altLang="zh-CN" dirty="0" err="1">
                <a:solidFill>
                  <a:srgbClr val="121212"/>
                </a:solidFill>
                <a:latin typeface="Times New Roman" panose="02020603050405020304" pitchFamily="18" charset="0"/>
                <a:ea typeface="隶书" panose="02010509060101010101" pitchFamily="49" charset="-122"/>
                <a:cs typeface="Times New Roman" panose="02020603050405020304" pitchFamily="18" charset="0"/>
              </a:rPr>
              <a:t>KGRec</a:t>
            </a:r>
            <a:endParaRPr lang="en-US" altLang="zh-CN" dirty="0">
              <a:solidFill>
                <a:srgbClr val="121212"/>
              </a:solidFill>
              <a:latin typeface="Times New Roman" panose="02020603050405020304" pitchFamily="18" charset="0"/>
              <a:ea typeface="隶书" panose="02010509060101010101" pitchFamily="49" charset="-122"/>
              <a:cs typeface="Times New Roman" panose="02020603050405020304" pitchFamily="18" charset="0"/>
            </a:endParaRPr>
          </a:p>
          <a:p>
            <a:pPr>
              <a:lnSpc>
                <a:spcPct val="100000"/>
              </a:lnSpc>
            </a:pPr>
            <a:r>
              <a:rPr lang="zh-CN" altLang="en-US" sz="1400" dirty="0">
                <a:latin typeface="宋体" panose="02010600030101010101" pitchFamily="2" charset="-122"/>
                <a:ea typeface="宋体" panose="02010600030101010101" pitchFamily="2" charset="-122"/>
              </a:rPr>
              <a:t>在大量的知识图谱关系中，仅有一小部分在预测推荐列表时起到了重要作用，即知识三元组的重要性构成了典型的长尾分布。</a:t>
            </a:r>
            <a:endParaRPr lang="en-US" altLang="zh-CN" sz="1400" dirty="0">
              <a:latin typeface="宋体" panose="02010600030101010101" pitchFamily="2" charset="-122"/>
              <a:ea typeface="宋体" panose="02010600030101010101" pitchFamily="2" charset="-122"/>
            </a:endParaRPr>
          </a:p>
          <a:p>
            <a:pPr>
              <a:lnSpc>
                <a:spcPct val="100000"/>
              </a:lnSpc>
            </a:pPr>
            <a:endParaRPr lang="en-US" altLang="zh-CN" sz="1400" b="0" i="0" dirty="0">
              <a:solidFill>
                <a:schemeClr val="tx1"/>
              </a:solidFill>
              <a:effectLst/>
              <a:latin typeface="宋体" panose="02010600030101010101" pitchFamily="2" charset="-122"/>
              <a:ea typeface="宋体" panose="02010600030101010101" pitchFamily="2" charset="-122"/>
            </a:endParaRPr>
          </a:p>
          <a:p>
            <a:endParaRPr lang="en-US" altLang="zh-CN" i="0" dirty="0">
              <a:solidFill>
                <a:srgbClr val="121212"/>
              </a:solidFill>
              <a:effectLst/>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83330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CC06B-237B-FD2F-0096-08A3211C8DE0}"/>
              </a:ext>
            </a:extLst>
          </p:cNvPr>
          <p:cNvSpPr>
            <a:spLocks noGrp="1"/>
          </p:cNvSpPr>
          <p:nvPr>
            <p:ph type="title"/>
          </p:nvPr>
        </p:nvSpPr>
        <p:spPr/>
        <p:txBody>
          <a:bodyPr/>
          <a:lstStyle/>
          <a:p>
            <a:r>
              <a:rPr lang="zh-CN" altLang="en-US" i="0" dirty="0">
                <a:solidFill>
                  <a:srgbClr val="121212"/>
                </a:solidFill>
                <a:effectLst/>
                <a:latin typeface="隶书" panose="02010509060101010101" pitchFamily="49" charset="-122"/>
                <a:ea typeface="隶书" panose="02010509060101010101" pitchFamily="49" charset="-122"/>
              </a:rPr>
              <a:t>知识图谱对比学习</a:t>
            </a:r>
            <a:r>
              <a:rPr lang="en-US" altLang="zh-CN" i="0" dirty="0">
                <a:solidFill>
                  <a:srgbClr val="121212"/>
                </a:solidFill>
                <a:effectLst/>
                <a:latin typeface="Times New Roman" panose="02020603050405020304" pitchFamily="18" charset="0"/>
                <a:cs typeface="Times New Roman" panose="02020603050405020304" pitchFamily="18" charset="0"/>
              </a:rPr>
              <a:t>KGCL</a:t>
            </a:r>
            <a:br>
              <a:rPr lang="zh-CN" altLang="en-US" b="1" i="0" dirty="0">
                <a:solidFill>
                  <a:srgbClr val="121212"/>
                </a:solidFill>
                <a:effectLst/>
                <a:latin typeface="-apple-system"/>
              </a:rPr>
            </a:br>
            <a:endParaRPr lang="zh-CN" altLang="en-US" dirty="0"/>
          </a:p>
        </p:txBody>
      </p:sp>
      <p:pic>
        <p:nvPicPr>
          <p:cNvPr id="5" name="图片 4">
            <a:extLst>
              <a:ext uri="{FF2B5EF4-FFF2-40B4-BE49-F238E27FC236}">
                <a16:creationId xmlns:a16="http://schemas.microsoft.com/office/drawing/2014/main" id="{B803FE23-8F5B-B980-000C-DED4F25C92BE}"/>
              </a:ext>
            </a:extLst>
          </p:cNvPr>
          <p:cNvPicPr>
            <a:picLocks noChangeAspect="1"/>
          </p:cNvPicPr>
          <p:nvPr/>
        </p:nvPicPr>
        <p:blipFill>
          <a:blip r:embed="rId3"/>
          <a:stretch>
            <a:fillRect/>
          </a:stretch>
        </p:blipFill>
        <p:spPr>
          <a:xfrm>
            <a:off x="0" y="2065712"/>
            <a:ext cx="12192000" cy="2726575"/>
          </a:xfrm>
          <a:prstGeom prst="rect">
            <a:avLst/>
          </a:prstGeom>
        </p:spPr>
      </p:pic>
      <p:sp>
        <p:nvSpPr>
          <p:cNvPr id="8" name="矩形: 圆角 7">
            <a:extLst>
              <a:ext uri="{FF2B5EF4-FFF2-40B4-BE49-F238E27FC236}">
                <a16:creationId xmlns:a16="http://schemas.microsoft.com/office/drawing/2014/main" id="{93F6DBBE-3225-B9E0-9940-5DEA9E4DE83E}"/>
              </a:ext>
            </a:extLst>
          </p:cNvPr>
          <p:cNvSpPr/>
          <p:nvPr/>
        </p:nvSpPr>
        <p:spPr>
          <a:xfrm>
            <a:off x="589280" y="1546809"/>
            <a:ext cx="2794000" cy="41407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tLang="zh-CN" b="1" i="0" dirty="0">
              <a:solidFill>
                <a:srgbClr val="121212"/>
              </a:solidFill>
              <a:effectLst/>
              <a:latin typeface="-apple-system"/>
            </a:endParaRPr>
          </a:p>
          <a:p>
            <a:pPr algn="ctr"/>
            <a:r>
              <a:rPr lang="zh-CN" altLang="en-US" b="1" i="0" dirty="0">
                <a:solidFill>
                  <a:srgbClr val="121212"/>
                </a:solidFill>
                <a:effectLst/>
                <a:latin typeface="宋体" panose="02010600030101010101" pitchFamily="2" charset="-122"/>
                <a:ea typeface="宋体" panose="02010600030101010101" pitchFamily="2" charset="-122"/>
              </a:rPr>
              <a:t>关系感知的知识聚合</a:t>
            </a:r>
          </a:p>
          <a:p>
            <a:pPr algn="ctr"/>
            <a:endParaRPr lang="zh-CN" altLang="en-US" dirty="0"/>
          </a:p>
        </p:txBody>
      </p:sp>
      <p:sp>
        <p:nvSpPr>
          <p:cNvPr id="9" name="矩形: 圆角 8">
            <a:extLst>
              <a:ext uri="{FF2B5EF4-FFF2-40B4-BE49-F238E27FC236}">
                <a16:creationId xmlns:a16="http://schemas.microsoft.com/office/drawing/2014/main" id="{4A32A109-C3F1-165F-67AB-A3D8DF0A6E0E}"/>
              </a:ext>
            </a:extLst>
          </p:cNvPr>
          <p:cNvSpPr/>
          <p:nvPr/>
        </p:nvSpPr>
        <p:spPr>
          <a:xfrm>
            <a:off x="4064000" y="1546808"/>
            <a:ext cx="2794000" cy="41407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i="0" dirty="0">
                <a:solidFill>
                  <a:srgbClr val="121212"/>
                </a:solidFill>
                <a:effectLst/>
                <a:latin typeface="宋体" panose="02010600030101010101" pitchFamily="2" charset="-122"/>
                <a:ea typeface="宋体" panose="02010600030101010101" pitchFamily="2" charset="-122"/>
              </a:rPr>
              <a:t>基于知识图谱的图增强</a:t>
            </a:r>
            <a:endParaRPr lang="zh-CN" altLang="en-US" dirty="0"/>
          </a:p>
        </p:txBody>
      </p:sp>
      <p:sp>
        <p:nvSpPr>
          <p:cNvPr id="10" name="矩形: 圆角 9">
            <a:extLst>
              <a:ext uri="{FF2B5EF4-FFF2-40B4-BE49-F238E27FC236}">
                <a16:creationId xmlns:a16="http://schemas.microsoft.com/office/drawing/2014/main" id="{EDBA79F2-78CC-E9DA-FC3B-16A6B48B44EB}"/>
              </a:ext>
            </a:extLst>
          </p:cNvPr>
          <p:cNvSpPr/>
          <p:nvPr/>
        </p:nvSpPr>
        <p:spPr>
          <a:xfrm>
            <a:off x="8737600" y="1546808"/>
            <a:ext cx="1879600" cy="41407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tLang="zh-CN" b="1" i="0" dirty="0">
              <a:solidFill>
                <a:srgbClr val="121212"/>
              </a:solidFill>
              <a:effectLst/>
              <a:latin typeface="-apple-system"/>
            </a:endParaRPr>
          </a:p>
          <a:p>
            <a:pPr algn="ctr"/>
            <a:r>
              <a:rPr lang="zh-CN" altLang="en-US" b="1" i="0" dirty="0">
                <a:solidFill>
                  <a:srgbClr val="121212"/>
                </a:solidFill>
                <a:effectLst/>
                <a:latin typeface="宋体" panose="02010600030101010101" pitchFamily="2" charset="-122"/>
                <a:ea typeface="宋体" panose="02010600030101010101" pitchFamily="2" charset="-122"/>
              </a:rPr>
              <a:t>跨视图对比学习</a:t>
            </a:r>
          </a:p>
          <a:p>
            <a:pPr algn="ctr"/>
            <a:endParaRPr lang="zh-CN" altLang="en-US" dirty="0"/>
          </a:p>
        </p:txBody>
      </p:sp>
      <p:sp>
        <p:nvSpPr>
          <p:cNvPr id="12" name="文本框 11">
            <a:extLst>
              <a:ext uri="{FF2B5EF4-FFF2-40B4-BE49-F238E27FC236}">
                <a16:creationId xmlns:a16="http://schemas.microsoft.com/office/drawing/2014/main" id="{BAAA0E8E-1C19-E0C1-B3B4-28267B52C199}"/>
              </a:ext>
            </a:extLst>
          </p:cNvPr>
          <p:cNvSpPr txBox="1"/>
          <p:nvPr/>
        </p:nvSpPr>
        <p:spPr>
          <a:xfrm>
            <a:off x="111760" y="4897116"/>
            <a:ext cx="3322320" cy="646331"/>
          </a:xfrm>
          <a:prstGeom prst="rect">
            <a:avLst/>
          </a:prstGeom>
          <a:noFill/>
        </p:spPr>
        <p:txBody>
          <a:bodyPr wrap="square">
            <a:spAutoFit/>
          </a:bodyPr>
          <a:lstStyle/>
          <a:p>
            <a:pPr algn="ctr"/>
            <a:r>
              <a:rPr lang="zh-CN" altLang="en-US" b="0" i="0" dirty="0">
                <a:solidFill>
                  <a:srgbClr val="121212"/>
                </a:solidFill>
                <a:effectLst/>
                <a:latin typeface="宋体" panose="02010600030101010101" pitchFamily="2" charset="-122"/>
                <a:ea typeface="宋体" panose="02010600030101010101" pitchFamily="2" charset="-122"/>
              </a:rPr>
              <a:t>在聚合物品知识时反映</a:t>
            </a:r>
            <a:endParaRPr lang="en-US" altLang="zh-CN" b="0" i="0" dirty="0">
              <a:solidFill>
                <a:srgbClr val="121212"/>
              </a:solidFill>
              <a:effectLst/>
              <a:latin typeface="宋体" panose="02010600030101010101" pitchFamily="2" charset="-122"/>
              <a:ea typeface="宋体" panose="02010600030101010101" pitchFamily="2" charset="-122"/>
            </a:endParaRPr>
          </a:p>
          <a:p>
            <a:pPr algn="ctr"/>
            <a:r>
              <a:rPr lang="zh-CN" altLang="en-US" b="0" i="0" dirty="0">
                <a:solidFill>
                  <a:srgbClr val="121212"/>
                </a:solidFill>
                <a:effectLst/>
                <a:latin typeface="宋体" panose="02010600030101010101" pitchFamily="2" charset="-122"/>
                <a:ea typeface="宋体" panose="02010600030101010101" pitchFamily="2" charset="-122"/>
              </a:rPr>
              <a:t>知识图谱结构上的关系异质性。</a:t>
            </a:r>
            <a:endParaRPr lang="zh-CN" altLang="en-US" dirty="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0F3DDD0F-2481-F4E3-C396-73796FFE972A}"/>
              </a:ext>
            </a:extLst>
          </p:cNvPr>
          <p:cNvSpPr txBox="1"/>
          <p:nvPr/>
        </p:nvSpPr>
        <p:spPr>
          <a:xfrm>
            <a:off x="3434080" y="4897116"/>
            <a:ext cx="3891280" cy="646331"/>
          </a:xfrm>
          <a:prstGeom prst="rect">
            <a:avLst/>
          </a:prstGeom>
          <a:noFill/>
        </p:spPr>
        <p:txBody>
          <a:bodyPr wrap="square">
            <a:spAutoFit/>
          </a:bodyPr>
          <a:lstStyle/>
          <a:p>
            <a:pPr algn="ctr"/>
            <a:r>
              <a:rPr lang="zh-CN" altLang="en-US" dirty="0">
                <a:solidFill>
                  <a:srgbClr val="121212"/>
                </a:solidFill>
                <a:latin typeface="宋体" panose="02010600030101010101" pitchFamily="2" charset="-122"/>
                <a:ea typeface="宋体" panose="02010600030101010101" pitchFamily="2" charset="-122"/>
              </a:rPr>
              <a:t>生成不同的知识图谱结构视图，</a:t>
            </a:r>
            <a:endParaRPr lang="en-US" altLang="zh-CN" dirty="0">
              <a:solidFill>
                <a:srgbClr val="121212"/>
              </a:solidFill>
              <a:latin typeface="宋体" panose="02010600030101010101" pitchFamily="2" charset="-122"/>
              <a:ea typeface="宋体" panose="02010600030101010101" pitchFamily="2" charset="-122"/>
            </a:endParaRPr>
          </a:p>
          <a:p>
            <a:pPr algn="ctr"/>
            <a:r>
              <a:rPr lang="zh-CN" altLang="en-US" dirty="0">
                <a:solidFill>
                  <a:srgbClr val="121212"/>
                </a:solidFill>
                <a:latin typeface="宋体" panose="02010600030101010101" pitchFamily="2" charset="-122"/>
                <a:ea typeface="宋体" panose="02010600030101010101" pitchFamily="2" charset="-122"/>
              </a:rPr>
              <a:t>以进行知识实体自区分式的对比学习。</a:t>
            </a:r>
          </a:p>
        </p:txBody>
      </p:sp>
      <p:sp>
        <p:nvSpPr>
          <p:cNvPr id="16" name="文本框 15">
            <a:extLst>
              <a:ext uri="{FF2B5EF4-FFF2-40B4-BE49-F238E27FC236}">
                <a16:creationId xmlns:a16="http://schemas.microsoft.com/office/drawing/2014/main" id="{37C37D0C-CF90-4544-24F7-B0F2B3D0E948}"/>
              </a:ext>
            </a:extLst>
          </p:cNvPr>
          <p:cNvSpPr txBox="1"/>
          <p:nvPr/>
        </p:nvSpPr>
        <p:spPr>
          <a:xfrm>
            <a:off x="7274560" y="4849528"/>
            <a:ext cx="5496560" cy="923330"/>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user-item</a:t>
            </a:r>
            <a:r>
              <a:rPr lang="zh-CN" altLang="en-US" dirty="0">
                <a:latin typeface="宋体" panose="02010600030101010101" pitchFamily="2" charset="-122"/>
                <a:ea typeface="宋体" panose="02010600030101010101" pitchFamily="2" charset="-122"/>
              </a:rPr>
              <a:t>设计了知识指导的对比学习范式，</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去噪的物品知识用来指导用户和物品的表示学习，</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并缓解监督信号的稀疏性。</a:t>
            </a:r>
          </a:p>
        </p:txBody>
      </p:sp>
      <p:sp>
        <p:nvSpPr>
          <p:cNvPr id="18" name="文本框 17">
            <a:extLst>
              <a:ext uri="{FF2B5EF4-FFF2-40B4-BE49-F238E27FC236}">
                <a16:creationId xmlns:a16="http://schemas.microsoft.com/office/drawing/2014/main" id="{4B495195-BAC1-D0C4-FEE7-02BF579B2AA9}"/>
              </a:ext>
            </a:extLst>
          </p:cNvPr>
          <p:cNvSpPr txBox="1"/>
          <p:nvPr/>
        </p:nvSpPr>
        <p:spPr>
          <a:xfrm>
            <a:off x="838200" y="6308209"/>
            <a:ext cx="8580120" cy="369332"/>
          </a:xfrm>
          <a:prstGeom prst="rect">
            <a:avLst/>
          </a:prstGeom>
          <a:noFill/>
        </p:spPr>
        <p:txBody>
          <a:bodyPr wrap="square">
            <a:spAutoFit/>
          </a:bodyPr>
          <a:lstStyle/>
          <a:p>
            <a:pPr algn="l"/>
            <a:r>
              <a:rPr lang="en-US" altLang="zh-CN" b="1" i="0" dirty="0">
                <a:solidFill>
                  <a:srgbClr val="1F2328"/>
                </a:solidFill>
                <a:effectLst/>
                <a:latin typeface="-apple-system"/>
              </a:rPr>
              <a:t>Knowledge Graph Contrastive Learning for Recommendation</a:t>
            </a:r>
            <a:r>
              <a:rPr lang="en-US" altLang="zh-CN" b="0" i="0" dirty="0">
                <a:solidFill>
                  <a:srgbClr val="1F2328"/>
                </a:solidFill>
                <a:effectLst/>
                <a:latin typeface="-apple-system"/>
              </a:rPr>
              <a:t>  SIGIR 2022</a:t>
            </a:r>
          </a:p>
        </p:txBody>
      </p:sp>
    </p:spTree>
    <p:extLst>
      <p:ext uri="{BB962C8B-B14F-4D97-AF65-F5344CB8AC3E}">
        <p14:creationId xmlns:p14="http://schemas.microsoft.com/office/powerpoint/2010/main" val="59478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CC06B-237B-FD2F-0096-08A3211C8DE0}"/>
              </a:ext>
            </a:extLst>
          </p:cNvPr>
          <p:cNvSpPr>
            <a:spLocks noGrp="1"/>
          </p:cNvSpPr>
          <p:nvPr>
            <p:ph type="title"/>
          </p:nvPr>
        </p:nvSpPr>
        <p:spPr/>
        <p:txBody>
          <a:bodyPr>
            <a:normAutofit/>
          </a:bodyPr>
          <a:lstStyle/>
          <a:p>
            <a:r>
              <a:rPr lang="zh-CN" altLang="en-US" i="0" dirty="0">
                <a:solidFill>
                  <a:srgbClr val="121212"/>
                </a:solidFill>
                <a:effectLst/>
                <a:latin typeface="隶书" panose="02010509060101010101" pitchFamily="49" charset="-122"/>
                <a:ea typeface="隶书" panose="02010509060101010101" pitchFamily="49" charset="-122"/>
              </a:rPr>
              <a:t>历史对比学习知识图谱推理</a:t>
            </a:r>
            <a:r>
              <a:rPr lang="en-US" altLang="zh-CN" i="0" dirty="0">
                <a:solidFill>
                  <a:srgbClr val="121212"/>
                </a:solidFill>
                <a:effectLst/>
                <a:latin typeface="Times New Roman" panose="02020603050405020304" pitchFamily="18" charset="0"/>
                <a:cs typeface="Times New Roman" panose="02020603050405020304" pitchFamily="18" charset="0"/>
              </a:rPr>
              <a:t>CENET</a:t>
            </a:r>
            <a:br>
              <a:rPr lang="zh-CN" altLang="en-US" b="1" i="0" dirty="0">
                <a:solidFill>
                  <a:srgbClr val="121212"/>
                </a:solidFill>
                <a:effectLst/>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556F7D88-521D-6491-190F-AB211A900B6C}"/>
              </a:ext>
            </a:extLst>
          </p:cNvPr>
          <p:cNvSpPr txBox="1"/>
          <p:nvPr/>
        </p:nvSpPr>
        <p:spPr>
          <a:xfrm>
            <a:off x="1005840" y="1027906"/>
            <a:ext cx="8493760" cy="923330"/>
          </a:xfrm>
          <a:prstGeom prst="rect">
            <a:avLst/>
          </a:prstGeom>
          <a:noFill/>
        </p:spPr>
        <p:txBody>
          <a:bodyPr wrap="square">
            <a:spAutoFit/>
          </a:bodyPr>
          <a:lstStyle/>
          <a:p>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静态知识图谱</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三元组（</a:t>
            </a:r>
            <a:r>
              <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rPr>
              <a:t>s, p, o</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主语（头实体</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rPr>
              <a:t>o :</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宾语（尾实体）实体</a:t>
            </a:r>
            <a:r>
              <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rPr>
              <a:t>, p:</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关系类型表示谓词。</a:t>
            </a:r>
            <a:endParaRPr lang="en-US" altLang="zh-CN" b="1" i="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时序知识图谱（</a:t>
            </a:r>
            <a:r>
              <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rPr>
              <a:t>TKG</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增加了时间戳 </a:t>
            </a:r>
            <a:r>
              <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，即（</a:t>
            </a:r>
            <a:r>
              <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rPr>
              <a:t>s, p, o, t</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038A00C7-924B-A9B0-AAB0-63D664439264}"/>
              </a:ext>
            </a:extLst>
          </p:cNvPr>
          <p:cNvPicPr>
            <a:picLocks noChangeAspect="1"/>
          </p:cNvPicPr>
          <p:nvPr/>
        </p:nvPicPr>
        <p:blipFill>
          <a:blip r:embed="rId3"/>
          <a:stretch>
            <a:fillRect/>
          </a:stretch>
        </p:blipFill>
        <p:spPr>
          <a:xfrm>
            <a:off x="1845835" y="1961577"/>
            <a:ext cx="8500330" cy="3295015"/>
          </a:xfrm>
          <a:prstGeom prst="rect">
            <a:avLst/>
          </a:prstGeom>
        </p:spPr>
      </p:pic>
      <p:sp>
        <p:nvSpPr>
          <p:cNvPr id="13" name="文本框 12">
            <a:extLst>
              <a:ext uri="{FF2B5EF4-FFF2-40B4-BE49-F238E27FC236}">
                <a16:creationId xmlns:a16="http://schemas.microsoft.com/office/drawing/2014/main" id="{B688BB3F-5591-B7E3-CF4A-23106E1AEFEA}"/>
              </a:ext>
            </a:extLst>
          </p:cNvPr>
          <p:cNvSpPr txBox="1"/>
          <p:nvPr/>
        </p:nvSpPr>
        <p:spPr>
          <a:xfrm>
            <a:off x="30480" y="2847984"/>
            <a:ext cx="1950720" cy="923330"/>
          </a:xfrm>
          <a:prstGeom prst="rect">
            <a:avLst/>
          </a:prstGeom>
          <a:noFill/>
        </p:spPr>
        <p:txBody>
          <a:bodyPr wrap="square">
            <a:spAutoFit/>
          </a:bodyPr>
          <a:lstStyle/>
          <a:p>
            <a:r>
              <a:rPr lang="zh-CN" altLang="en-US" b="0" i="0" dirty="0">
                <a:solidFill>
                  <a:srgbClr val="333333"/>
                </a:solidFill>
                <a:effectLst/>
                <a:latin typeface="宋体" panose="02010600030101010101" pitchFamily="2" charset="-122"/>
                <a:ea typeface="宋体" panose="02010600030101010101" pitchFamily="2" charset="-122"/>
              </a:rPr>
              <a:t>从历史和非历史依赖关系中学习实体的分布。</a:t>
            </a:r>
            <a:endParaRPr lang="zh-CN" altLang="en-US" dirty="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2DFB8547-6BD7-8829-6564-415035A34979}"/>
              </a:ext>
            </a:extLst>
          </p:cNvPr>
          <p:cNvSpPr txBox="1"/>
          <p:nvPr/>
        </p:nvSpPr>
        <p:spPr>
          <a:xfrm>
            <a:off x="8305800" y="5292546"/>
            <a:ext cx="3048000" cy="923330"/>
          </a:xfrm>
          <a:prstGeom prst="rect">
            <a:avLst/>
          </a:prstGeom>
          <a:noFill/>
        </p:spPr>
        <p:txBody>
          <a:bodyPr wrap="square">
            <a:spAutoFit/>
          </a:bodyPr>
          <a:lstStyle/>
          <a:p>
            <a:r>
              <a:rPr lang="zh-CN" altLang="en-US" b="0" i="0" dirty="0">
                <a:solidFill>
                  <a:srgbClr val="333333"/>
                </a:solidFill>
                <a:effectLst/>
                <a:latin typeface="宋体" panose="02010600030101010101" pitchFamily="2" charset="-122"/>
                <a:ea typeface="宋体" panose="02010600030101010101" pitchFamily="2" charset="-122"/>
              </a:rPr>
              <a:t>历史对比学习的两个阶段</a:t>
            </a:r>
            <a:endParaRPr lang="en-US" altLang="zh-CN" b="0" i="0" dirty="0">
              <a:solidFill>
                <a:srgbClr val="333333"/>
              </a:solidFill>
              <a:effectLst/>
              <a:latin typeface="宋体" panose="02010600030101010101" pitchFamily="2" charset="-122"/>
              <a:ea typeface="宋体" panose="02010600030101010101" pitchFamily="2" charset="-122"/>
            </a:endParaRPr>
          </a:p>
          <a:p>
            <a:r>
              <a:rPr lang="zh-CN" altLang="en-US" b="0" i="0" dirty="0">
                <a:solidFill>
                  <a:srgbClr val="333333"/>
                </a:solidFill>
                <a:effectLst/>
                <a:latin typeface="宋体" panose="02010600030101010101" pitchFamily="2" charset="-122"/>
                <a:ea typeface="宋体" panose="02010600030101010101" pitchFamily="2" charset="-122"/>
              </a:rPr>
              <a:t>目的是识别高度相关的实体，输出是布尔掩码向量。</a:t>
            </a:r>
            <a:endParaRPr lang="zh-CN" altLang="en-US"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63C28507-7853-35FB-A19A-6D3E67A0D823}"/>
              </a:ext>
            </a:extLst>
          </p:cNvPr>
          <p:cNvSpPr txBox="1"/>
          <p:nvPr/>
        </p:nvSpPr>
        <p:spPr>
          <a:xfrm>
            <a:off x="4237990" y="5292546"/>
            <a:ext cx="3716020" cy="1200329"/>
          </a:xfrm>
          <a:prstGeom prst="rect">
            <a:avLst/>
          </a:prstGeom>
          <a:noFill/>
        </p:spPr>
        <p:txBody>
          <a:bodyPr wrap="square">
            <a:spAutoFit/>
          </a:bodyPr>
          <a:lstStyle/>
          <a:p>
            <a:r>
              <a:rPr lang="zh-CN" altLang="en-US" b="0" i="0" dirty="0">
                <a:solidFill>
                  <a:srgbClr val="333333"/>
                </a:solidFill>
                <a:effectLst/>
                <a:latin typeface="宋体" panose="02010600030101010101" pitchFamily="2" charset="-122"/>
                <a:ea typeface="宋体" panose="02010600030101010101" pitchFamily="2" charset="-122"/>
              </a:rPr>
              <a:t>基于掩码的推理过程</a:t>
            </a:r>
            <a:endParaRPr lang="en-US" altLang="zh-CN" dirty="0">
              <a:solidFill>
                <a:srgbClr val="333333"/>
              </a:solidFill>
              <a:latin typeface="宋体" panose="02010600030101010101" pitchFamily="2" charset="-122"/>
              <a:ea typeface="宋体" panose="02010600030101010101" pitchFamily="2" charset="-122"/>
            </a:endParaRPr>
          </a:p>
          <a:p>
            <a:r>
              <a:rPr lang="zh-CN" altLang="en-US" b="0" i="0" dirty="0">
                <a:solidFill>
                  <a:srgbClr val="333333"/>
                </a:solidFill>
                <a:effectLst/>
                <a:latin typeface="宋体" panose="02010600030101010101" pitchFamily="2" charset="-122"/>
                <a:ea typeface="宋体" panose="02010600030101010101" pitchFamily="2" charset="-122"/>
              </a:rPr>
              <a:t>将从历史和非历史依赖关系中学习到的分布与掩码向量相结合，以生成最终结果。</a:t>
            </a:r>
            <a:endParaRPr lang="zh-CN" altLang="en-US" dirty="0">
              <a:latin typeface="宋体" panose="02010600030101010101" pitchFamily="2" charset="-122"/>
              <a:ea typeface="宋体" panose="02010600030101010101" pitchFamily="2" charset="-122"/>
            </a:endParaRPr>
          </a:p>
        </p:txBody>
      </p:sp>
      <p:sp>
        <p:nvSpPr>
          <p:cNvPr id="21" name="文本框 20">
            <a:extLst>
              <a:ext uri="{FF2B5EF4-FFF2-40B4-BE49-F238E27FC236}">
                <a16:creationId xmlns:a16="http://schemas.microsoft.com/office/drawing/2014/main" id="{056FB454-30B7-A220-2EAE-29A9FEDB0DE4}"/>
              </a:ext>
            </a:extLst>
          </p:cNvPr>
          <p:cNvSpPr txBox="1"/>
          <p:nvPr/>
        </p:nvSpPr>
        <p:spPr>
          <a:xfrm>
            <a:off x="838200" y="6488668"/>
            <a:ext cx="8681720" cy="369332"/>
          </a:xfrm>
          <a:prstGeom prst="rect">
            <a:avLst/>
          </a:prstGeom>
          <a:noFill/>
        </p:spPr>
        <p:txBody>
          <a:bodyPr wrap="square">
            <a:spAutoFit/>
          </a:bodyPr>
          <a:lstStyle/>
          <a:p>
            <a:pPr algn="l"/>
            <a:r>
              <a:rPr lang="en-US" altLang="zh-CN" b="1" i="0" dirty="0">
                <a:solidFill>
                  <a:srgbClr val="1F2328"/>
                </a:solidFill>
                <a:effectLst/>
                <a:latin typeface="-apple-system"/>
              </a:rPr>
              <a:t>Temporal Knowledge Graph Reasoning with Historical Contrastive Learning</a:t>
            </a:r>
            <a:r>
              <a:rPr lang="en-US" altLang="zh-CN" b="0" i="0" dirty="0">
                <a:solidFill>
                  <a:srgbClr val="1F2328"/>
                </a:solidFill>
                <a:effectLst/>
                <a:latin typeface="-apple-system"/>
              </a:rPr>
              <a:t>   IJCAI 2022</a:t>
            </a:r>
          </a:p>
        </p:txBody>
      </p:sp>
    </p:spTree>
    <p:extLst>
      <p:ext uri="{BB962C8B-B14F-4D97-AF65-F5344CB8AC3E}">
        <p14:creationId xmlns:p14="http://schemas.microsoft.com/office/powerpoint/2010/main" val="1204124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FFFEB-D801-F6B5-9F2D-62728E52FF3F}"/>
              </a:ext>
            </a:extLst>
          </p:cNvPr>
          <p:cNvSpPr>
            <a:spLocks noGrp="1"/>
          </p:cNvSpPr>
          <p:nvPr>
            <p:ph type="title"/>
          </p:nvPr>
        </p:nvSpPr>
        <p:spPr/>
        <p:txBody>
          <a:bodyPr>
            <a:normAutofit/>
          </a:bodyPr>
          <a:lstStyle/>
          <a:p>
            <a:r>
              <a:rPr lang="zh-CN" altLang="en-US" dirty="0">
                <a:solidFill>
                  <a:srgbClr val="121212"/>
                </a:solidFill>
                <a:latin typeface="隶书" panose="02010509060101010101" pitchFamily="49" charset="-122"/>
                <a:ea typeface="隶书" panose="02010509060101010101" pitchFamily="49" charset="-122"/>
              </a:rPr>
              <a:t>生成式知识图谱自监督</a:t>
            </a:r>
            <a:r>
              <a:rPr lang="en-US" altLang="zh-CN" dirty="0" err="1">
                <a:solidFill>
                  <a:srgbClr val="121212"/>
                </a:solidFill>
                <a:latin typeface="Times New Roman" panose="02020603050405020304" pitchFamily="18" charset="0"/>
                <a:ea typeface="隶书" panose="02010509060101010101" pitchFamily="49" charset="-122"/>
                <a:cs typeface="Times New Roman" panose="02020603050405020304" pitchFamily="18" charset="0"/>
              </a:rPr>
              <a:t>KGRec</a:t>
            </a:r>
            <a:endParaRPr lang="zh-CN" altLang="en-US" dirty="0"/>
          </a:p>
        </p:txBody>
      </p:sp>
      <p:sp>
        <p:nvSpPr>
          <p:cNvPr id="5" name="文本框 4">
            <a:extLst>
              <a:ext uri="{FF2B5EF4-FFF2-40B4-BE49-F238E27FC236}">
                <a16:creationId xmlns:a16="http://schemas.microsoft.com/office/drawing/2014/main" id="{798D5471-B657-A095-A817-127ED078D6C9}"/>
              </a:ext>
            </a:extLst>
          </p:cNvPr>
          <p:cNvSpPr txBox="1"/>
          <p:nvPr/>
        </p:nvSpPr>
        <p:spPr>
          <a:xfrm>
            <a:off x="502920" y="6308209"/>
            <a:ext cx="8122920" cy="369332"/>
          </a:xfrm>
          <a:prstGeom prst="rect">
            <a:avLst/>
          </a:prstGeom>
          <a:noFill/>
        </p:spPr>
        <p:txBody>
          <a:bodyPr wrap="square">
            <a:spAutoFit/>
          </a:bodyPr>
          <a:lstStyle/>
          <a:p>
            <a:r>
              <a:rPr lang="en-US" altLang="zh-CN" b="1" i="0" dirty="0">
                <a:solidFill>
                  <a:srgbClr val="121212"/>
                </a:solidFill>
                <a:effectLst/>
                <a:latin typeface="-apple-system"/>
              </a:rPr>
              <a:t>Knowledge Graph Self-Supervised Rationalization for Recommendation </a:t>
            </a:r>
            <a:r>
              <a:rPr lang="en-US" altLang="zh-CN" b="0" i="0" dirty="0">
                <a:solidFill>
                  <a:srgbClr val="121212"/>
                </a:solidFill>
                <a:effectLst/>
                <a:latin typeface="-apple-system"/>
              </a:rPr>
              <a:t>KDD</a:t>
            </a:r>
            <a:r>
              <a:rPr lang="en-US" altLang="zh-CN" dirty="0">
                <a:solidFill>
                  <a:srgbClr val="121212"/>
                </a:solidFill>
                <a:latin typeface="-apple-system"/>
              </a:rPr>
              <a:t>20</a:t>
            </a:r>
            <a:r>
              <a:rPr lang="en-US" altLang="zh-CN" b="0" i="0" dirty="0">
                <a:solidFill>
                  <a:srgbClr val="121212"/>
                </a:solidFill>
                <a:effectLst/>
                <a:latin typeface="-apple-system"/>
              </a:rPr>
              <a:t>23</a:t>
            </a:r>
            <a:endParaRPr lang="zh-CN" altLang="en-US" dirty="0"/>
          </a:p>
        </p:txBody>
      </p:sp>
      <p:pic>
        <p:nvPicPr>
          <p:cNvPr id="7" name="图片 6">
            <a:extLst>
              <a:ext uri="{FF2B5EF4-FFF2-40B4-BE49-F238E27FC236}">
                <a16:creationId xmlns:a16="http://schemas.microsoft.com/office/drawing/2014/main" id="{5E530AD4-6D77-100B-C2F0-5865D4F3C41F}"/>
              </a:ext>
            </a:extLst>
          </p:cNvPr>
          <p:cNvPicPr>
            <a:picLocks noChangeAspect="1"/>
          </p:cNvPicPr>
          <p:nvPr/>
        </p:nvPicPr>
        <p:blipFill>
          <a:blip r:embed="rId3"/>
          <a:stretch>
            <a:fillRect/>
          </a:stretch>
        </p:blipFill>
        <p:spPr>
          <a:xfrm>
            <a:off x="838200" y="1273329"/>
            <a:ext cx="10861040" cy="3967539"/>
          </a:xfrm>
          <a:prstGeom prst="rect">
            <a:avLst/>
          </a:prstGeom>
        </p:spPr>
      </p:pic>
      <p:sp>
        <p:nvSpPr>
          <p:cNvPr id="11" name="文本框 10">
            <a:extLst>
              <a:ext uri="{FF2B5EF4-FFF2-40B4-BE49-F238E27FC236}">
                <a16:creationId xmlns:a16="http://schemas.microsoft.com/office/drawing/2014/main" id="{118527C5-39F1-F5AD-AD43-0C87E73564C3}"/>
              </a:ext>
            </a:extLst>
          </p:cNvPr>
          <p:cNvSpPr txBox="1"/>
          <p:nvPr/>
        </p:nvSpPr>
        <p:spPr>
          <a:xfrm>
            <a:off x="1341120" y="5240868"/>
            <a:ext cx="9509760" cy="923330"/>
          </a:xfrm>
          <a:prstGeom prst="rect">
            <a:avLst/>
          </a:prstGeom>
          <a:noFill/>
        </p:spPr>
        <p:txBody>
          <a:bodyPr wrap="square">
            <a:spAutoFit/>
          </a:bodyPr>
          <a:lstStyle/>
          <a:p>
            <a:r>
              <a:rPr lang="zh-CN" altLang="en-US" b="0" i="0" dirty="0">
                <a:effectLst/>
                <a:latin typeface="宋体" panose="02010600030101010101" pitchFamily="2" charset="-122"/>
                <a:ea typeface="宋体" panose="02010600030101010101" pitchFamily="2" charset="-122"/>
              </a:rPr>
              <a:t>从协同过滤信号中学习知识图谱中重要的知识结构（</a:t>
            </a:r>
            <a:r>
              <a:rPr lang="en-US" altLang="zh-CN" b="0" i="0" dirty="0">
                <a:effectLst/>
                <a:latin typeface="宋体" panose="02010600030101010101" pitchFamily="2" charset="-122"/>
                <a:ea typeface="宋体" panose="02010600030101010101" pitchFamily="2" charset="-122"/>
              </a:rPr>
              <a:t>rationales</a:t>
            </a:r>
            <a:r>
              <a:rPr lang="zh-CN" altLang="en-US" b="0" i="0" dirty="0">
                <a:effectLst/>
                <a:latin typeface="宋体" panose="02010600030101010101" pitchFamily="2" charset="-122"/>
                <a:ea typeface="宋体" panose="02010600030101010101" pitchFamily="2" charset="-122"/>
              </a:rPr>
              <a:t>），并且统一生成式（</a:t>
            </a:r>
            <a:r>
              <a:rPr lang="en-US" altLang="zh-CN" b="0" i="0" dirty="0">
                <a:effectLst/>
                <a:latin typeface="宋体" panose="02010600030101010101" pitchFamily="2" charset="-122"/>
                <a:ea typeface="宋体" panose="02010600030101010101" pitchFamily="2" charset="-122"/>
              </a:rPr>
              <a:t>generative</a:t>
            </a:r>
            <a:r>
              <a:rPr lang="zh-CN" altLang="en-US" b="0" i="0" dirty="0">
                <a:effectLst/>
                <a:latin typeface="宋体" panose="02010600030101010101" pitchFamily="2" charset="-122"/>
                <a:ea typeface="宋体" panose="02010600030101010101" pitchFamily="2" charset="-122"/>
              </a:rPr>
              <a:t>）和对比式（</a:t>
            </a:r>
            <a:r>
              <a:rPr lang="en-US" altLang="zh-CN" b="0" i="0" dirty="0">
                <a:effectLst/>
                <a:latin typeface="宋体" panose="02010600030101010101" pitchFamily="2" charset="-122"/>
                <a:ea typeface="宋体" panose="02010600030101010101" pitchFamily="2" charset="-122"/>
              </a:rPr>
              <a:t>contrastive</a:t>
            </a:r>
            <a:r>
              <a:rPr lang="zh-CN" altLang="en-US" b="0" i="0" dirty="0">
                <a:effectLst/>
                <a:latin typeface="宋体" panose="02010600030101010101" pitchFamily="2" charset="-122"/>
                <a:ea typeface="宋体" panose="02010600030101010101" pitchFamily="2" charset="-122"/>
              </a:rPr>
              <a:t>）的自监督学习来促进</a:t>
            </a:r>
            <a:r>
              <a:rPr lang="en-US" altLang="zh-CN" b="0" i="0" dirty="0">
                <a:effectLst/>
                <a:latin typeface="宋体" panose="02010600030101010101" pitchFamily="2" charset="-122"/>
                <a:ea typeface="宋体" panose="02010600030101010101" pitchFamily="2" charset="-122"/>
              </a:rPr>
              <a:t>rationales</a:t>
            </a:r>
            <a:r>
              <a:rPr lang="zh-CN" altLang="en-US" b="0" i="0" dirty="0">
                <a:effectLst/>
                <a:latin typeface="宋体" panose="02010600030101010101" pitchFamily="2" charset="-122"/>
                <a:ea typeface="宋体" panose="02010600030101010101" pitchFamily="2" charset="-122"/>
              </a:rPr>
              <a:t>的产生、显试地强调这些</a:t>
            </a:r>
            <a:r>
              <a:rPr lang="en-US" altLang="zh-CN" b="0" i="0" dirty="0">
                <a:effectLst/>
                <a:latin typeface="宋体" panose="02010600030101010101" pitchFamily="2" charset="-122"/>
                <a:ea typeface="宋体" panose="02010600030101010101" pitchFamily="2" charset="-122"/>
              </a:rPr>
              <a:t>rationales</a:t>
            </a:r>
            <a:r>
              <a:rPr lang="zh-CN" altLang="en-US" b="0" i="0" dirty="0">
                <a:effectLst/>
                <a:latin typeface="宋体" panose="02010600030101010101" pitchFamily="2" charset="-122"/>
                <a:ea typeface="宋体" panose="02010600030101010101" pitchFamily="2" charset="-122"/>
              </a:rPr>
              <a:t>，并且抑制噪声知识，以进一步提升推荐模型性能。</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51380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6BFDB-572A-872C-F06E-1448D12C3D7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Theme3</a:t>
            </a:r>
            <a:r>
              <a:rPr lang="zh-CN" altLang="en-US" dirty="0">
                <a:latin typeface="隶书" panose="02010509060101010101" pitchFamily="49" charset="-122"/>
                <a:ea typeface="隶书" panose="02010509060101010101" pitchFamily="49" charset="-122"/>
                <a:cs typeface="Times New Roman" panose="02020603050405020304" pitchFamily="18" charset="0"/>
              </a:rPr>
              <a:t>其他场景</a:t>
            </a:r>
          </a:p>
        </p:txBody>
      </p:sp>
      <p:sp>
        <p:nvSpPr>
          <p:cNvPr id="3" name="内容占位符 2">
            <a:extLst>
              <a:ext uri="{FF2B5EF4-FFF2-40B4-BE49-F238E27FC236}">
                <a16:creationId xmlns:a16="http://schemas.microsoft.com/office/drawing/2014/main" id="{D1543C22-9F44-A47C-7C7C-A27B88469DCD}"/>
              </a:ext>
            </a:extLst>
          </p:cNvPr>
          <p:cNvSpPr>
            <a:spLocks noGrp="1"/>
          </p:cNvSpPr>
          <p:nvPr>
            <p:ph idx="1"/>
          </p:nvPr>
        </p:nvSpPr>
        <p:spPr/>
        <p:txBody>
          <a:bodyPr>
            <a:normAutofit fontScale="92500" lnSpcReduction="10000"/>
          </a:bodyPr>
          <a:lstStyle/>
          <a:p>
            <a:r>
              <a:rPr lang="zh-CN" altLang="en-US" b="0" i="0" dirty="0">
                <a:effectLst/>
                <a:latin typeface="隶书" panose="02010509060101010101" pitchFamily="49" charset="-122"/>
                <a:ea typeface="隶书" panose="02010509060101010101" pitchFamily="49" charset="-122"/>
              </a:rPr>
              <a:t>双通道超图卷积网络</a:t>
            </a:r>
            <a:r>
              <a:rPr lang="zh-CN" altLang="en-US" dirty="0">
                <a:latin typeface="隶书" panose="02010509060101010101" pitchFamily="49" charset="-122"/>
                <a:ea typeface="隶书" panose="02010509060101010101" pitchFamily="49" charset="-122"/>
              </a:rPr>
              <a:t>的会话推荐</a:t>
            </a:r>
            <a:r>
              <a:rPr lang="en-US" altLang="zh-CN" b="0" i="0" dirty="0">
                <a:effectLst/>
                <a:latin typeface="Times New Roman" panose="02020603050405020304" pitchFamily="18" charset="0"/>
                <a:cs typeface="Times New Roman" panose="02020603050405020304" pitchFamily="18" charset="0"/>
              </a:rPr>
              <a:t>DHCN</a:t>
            </a:r>
          </a:p>
          <a:p>
            <a:r>
              <a:rPr lang="zh-CN" altLang="en-US"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GNNs</a:t>
            </a:r>
            <a:r>
              <a:rPr lang="zh-CN" altLang="en-US"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SBR</a:t>
            </a:r>
            <a:r>
              <a:rPr lang="zh-CN" altLang="en-US"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方法将</a:t>
            </a:r>
            <a:r>
              <a:rPr lang="en-US" altLang="zh-CN"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altLang="en-US"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之间的转换视为成对关系，从而忽略</a:t>
            </a:r>
            <a:r>
              <a:rPr lang="en-US" altLang="zh-CN"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altLang="en-US"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之间复杂的高阶信息。</a:t>
            </a:r>
            <a:endParaRPr lang="en-US" altLang="zh-CN" sz="2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solidFill>
                <a:srgbClr val="121212"/>
              </a:solidFill>
              <a:latin typeface="宋体" panose="02010600030101010101" pitchFamily="2" charset="-122"/>
              <a:ea typeface="宋体" panose="02010600030101010101" pitchFamily="2" charset="-122"/>
              <a:cs typeface="Times New Roman" panose="02020603050405020304" pitchFamily="18" charset="0"/>
            </a:endParaRPr>
          </a:p>
          <a:p>
            <a:r>
              <a:rPr lang="zh-CN" altLang="en-US" i="0" dirty="0">
                <a:solidFill>
                  <a:srgbClr val="121212"/>
                </a:solidFill>
                <a:effectLst/>
                <a:latin typeface="隶书" panose="02010509060101010101" pitchFamily="49" charset="-122"/>
                <a:ea typeface="隶书" panose="02010509060101010101" pitchFamily="49" charset="-122"/>
              </a:rPr>
              <a:t>自监督图协同训练的会话推荐</a:t>
            </a:r>
            <a:r>
              <a:rPr lang="en-US" altLang="zh-CN" b="0" i="0" dirty="0">
                <a:solidFill>
                  <a:srgbClr val="121212"/>
                </a:solidFill>
                <a:effectLst/>
                <a:latin typeface="Times New Roman" panose="02020603050405020304" pitchFamily="18" charset="0"/>
                <a:ea typeface="隶书" panose="02010509060101010101" pitchFamily="49" charset="-122"/>
                <a:cs typeface="Times New Roman" panose="02020603050405020304" pitchFamily="18" charset="0"/>
              </a:rPr>
              <a:t>COTREC</a:t>
            </a:r>
            <a:endParaRPr lang="en-US" altLang="zh-CN" sz="1600" b="0" i="0" dirty="0">
              <a:effectLst/>
              <a:latin typeface="Times New Roman" panose="02020603050405020304" pitchFamily="18" charset="0"/>
              <a:ea typeface="隶书" panose="02010509060101010101" pitchFamily="49" charset="-122"/>
              <a:cs typeface="Times New Roman" panose="02020603050405020304" pitchFamily="18" charset="0"/>
            </a:endParaRPr>
          </a:p>
          <a:p>
            <a:pPr algn="l"/>
            <a:r>
              <a:rPr lang="zh-CN" altLang="en-US" sz="1800" b="0" i="0" dirty="0">
                <a:solidFill>
                  <a:srgbClr val="121212"/>
                </a:solidFill>
                <a:effectLst/>
                <a:latin typeface="宋体" panose="02010600030101010101" pitchFamily="2" charset="-122"/>
                <a:ea typeface="宋体" panose="02010600030101010101" pitchFamily="2" charset="-122"/>
              </a:rPr>
              <a:t>通过自监督学习图协同训练来对稀疏的序列进行增强，从而提升模型的性能。</a:t>
            </a:r>
          </a:p>
          <a:p>
            <a:pPr algn="l">
              <a:buFont typeface="Arial" panose="020B0604020202020204" pitchFamily="34" charset="0"/>
              <a:buChar char="•"/>
            </a:pPr>
            <a:r>
              <a:rPr lang="zh-CN" altLang="en-US" sz="1800" b="0" i="0" dirty="0">
                <a:solidFill>
                  <a:srgbClr val="121212"/>
                </a:solidFill>
                <a:effectLst/>
                <a:latin typeface="宋体" panose="02010600030101010101" pitchFamily="2" charset="-122"/>
                <a:ea typeface="宋体" panose="02010600030101010101" pitchFamily="2" charset="-122"/>
              </a:rPr>
              <a:t>一方面通过构建两类图分别从会话内和会话间两个角度来对关系进行挖掘。</a:t>
            </a:r>
          </a:p>
          <a:p>
            <a:pPr algn="l">
              <a:buFont typeface="Arial" panose="020B0604020202020204" pitchFamily="34" charset="0"/>
              <a:buChar char="•"/>
            </a:pPr>
            <a:r>
              <a:rPr lang="zh-CN" altLang="en-US" sz="1800" b="0" i="0" dirty="0">
                <a:solidFill>
                  <a:srgbClr val="121212"/>
                </a:solidFill>
                <a:effectLst/>
                <a:latin typeface="宋体" panose="02010600030101010101" pitchFamily="2" charset="-122"/>
                <a:ea typeface="宋体" panose="02010600030101010101" pitchFamily="2" charset="-122"/>
              </a:rPr>
              <a:t>另一方面在两个图上构建了两个不同的图编码器，它们利用不同的连接信息来生成为标签，通过对比学习相互监督。并且利用</a:t>
            </a:r>
            <a:r>
              <a:rPr lang="en-US" altLang="zh-CN" sz="1800" b="0" i="0" dirty="0">
                <a:solidFill>
                  <a:srgbClr val="121212"/>
                </a:solidFill>
                <a:effectLst/>
                <a:latin typeface="宋体" panose="02010600030101010101" pitchFamily="2" charset="-122"/>
                <a:ea typeface="宋体" panose="02010600030101010101" pitchFamily="2" charset="-122"/>
              </a:rPr>
              <a:t>KL</a:t>
            </a:r>
            <a:r>
              <a:rPr lang="zh-CN" altLang="en-US" sz="1800" b="0" i="0" dirty="0">
                <a:solidFill>
                  <a:srgbClr val="121212"/>
                </a:solidFill>
                <a:effectLst/>
                <a:latin typeface="宋体" panose="02010600030101010101" pitchFamily="2" charset="-122"/>
                <a:ea typeface="宋体" panose="02010600030101010101" pitchFamily="2" charset="-122"/>
              </a:rPr>
              <a:t>散度对两个编码器进行约束。</a:t>
            </a:r>
            <a:endParaRPr lang="en-US" altLang="zh-CN" sz="1800" b="0" i="0" dirty="0">
              <a:solidFill>
                <a:srgbClr val="121212"/>
              </a:solidFill>
              <a:effectLst/>
              <a:latin typeface="宋体" panose="02010600030101010101" pitchFamily="2" charset="-122"/>
              <a:ea typeface="宋体" panose="02010600030101010101" pitchFamily="2" charset="-122"/>
            </a:endParaRPr>
          </a:p>
          <a:p>
            <a:pPr algn="l">
              <a:buFont typeface="Arial" panose="020B0604020202020204" pitchFamily="34" charset="0"/>
              <a:buChar char="•"/>
            </a:pPr>
            <a:endParaRPr lang="en-US" altLang="zh-CN" sz="1800" dirty="0">
              <a:solidFill>
                <a:srgbClr val="121212"/>
              </a:solidFill>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sz="3200" i="0" dirty="0">
                <a:solidFill>
                  <a:srgbClr val="121212"/>
                </a:solidFill>
                <a:effectLst/>
                <a:latin typeface="隶书" panose="02010509060101010101" pitchFamily="49" charset="-122"/>
                <a:ea typeface="隶书" panose="02010509060101010101" pitchFamily="49" charset="-122"/>
              </a:rPr>
              <a:t>解耦对比学习的社会推荐</a:t>
            </a:r>
            <a:r>
              <a:rPr lang="en-US" altLang="zh-CN" sz="3200" i="0" dirty="0" err="1">
                <a:solidFill>
                  <a:srgbClr val="121212"/>
                </a:solidFill>
                <a:effectLst/>
                <a:latin typeface="Times New Roman" panose="02020603050405020304" pitchFamily="18" charset="0"/>
                <a:cs typeface="Times New Roman" panose="02020603050405020304" pitchFamily="18" charset="0"/>
              </a:rPr>
              <a:t>DcRec</a:t>
            </a:r>
            <a:endParaRPr lang="en-US" altLang="zh-CN" sz="3200" i="0" dirty="0">
              <a:solidFill>
                <a:srgbClr val="121212"/>
              </a:solidFill>
              <a:effectLst/>
              <a:latin typeface="Times New Roman" panose="02020603050405020304" pitchFamily="18" charset="0"/>
              <a:cs typeface="Times New Roman" panose="02020603050405020304" pitchFamily="18" charset="0"/>
            </a:endParaRPr>
          </a:p>
          <a:p>
            <a:pPr>
              <a:lnSpc>
                <a:spcPct val="100000"/>
              </a:lnSpc>
            </a:pPr>
            <a:r>
              <a:rPr lang="zh-CN" altLang="en-US" sz="1800" dirty="0">
                <a:solidFill>
                  <a:srgbClr val="121212"/>
                </a:solidFill>
                <a:latin typeface="宋体" panose="02010600030101010101" pitchFamily="2" charset="-122"/>
                <a:ea typeface="宋体" panose="02010600030101010101" pitchFamily="2" charset="-122"/>
              </a:rPr>
              <a:t>将用户行为解耦为两个域，以便在社交推荐任务中学习分解的用户表示，而不是统一的用户表示。主要的挑战是如何在两个领域中学习这样的用户表示，同时将知识从社交领域转移到协作领域以进行社交推荐。</a:t>
            </a:r>
            <a:endParaRPr lang="en-US" altLang="zh-CN" sz="1800" dirty="0">
              <a:solidFill>
                <a:srgbClr val="121212"/>
              </a:solidFill>
              <a:latin typeface="宋体" panose="02010600030101010101" pitchFamily="2" charset="-122"/>
              <a:ea typeface="宋体" panose="02010600030101010101" pitchFamily="2" charset="-122"/>
            </a:endParaRPr>
          </a:p>
          <a:p>
            <a:pPr algn="l">
              <a:buFont typeface="Arial" panose="020B0604020202020204" pitchFamily="34" charset="0"/>
              <a:buChar char="•"/>
            </a:pPr>
            <a:endParaRPr lang="en-US" altLang="zh-CN" sz="1800" i="0" dirty="0">
              <a:solidFill>
                <a:srgbClr val="121212"/>
              </a:solidFill>
              <a:effectLst/>
              <a:latin typeface="宋体" panose="02010600030101010101" pitchFamily="2" charset="-122"/>
              <a:ea typeface="宋体" panose="02010600030101010101" pitchFamily="2" charset="-122"/>
              <a:cs typeface="Times New Roman" panose="02020603050405020304" pitchFamily="18" charset="0"/>
            </a:endParaRPr>
          </a:p>
          <a:p>
            <a:pPr algn="l">
              <a:buFont typeface="Arial" panose="020B0604020202020204" pitchFamily="34" charset="0"/>
              <a:buChar char="•"/>
            </a:pPr>
            <a:endParaRPr lang="zh-CN" altLang="en-US" sz="1800" b="0" i="0" dirty="0">
              <a:solidFill>
                <a:srgbClr val="121212"/>
              </a:solidFill>
              <a:effectLst/>
              <a:latin typeface="宋体" panose="02010600030101010101" pitchFamily="2" charset="-122"/>
              <a:ea typeface="宋体" panose="02010600030101010101" pitchFamily="2" charset="-122"/>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68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B15E6-4BA9-81DD-89C5-8371F50A179C}"/>
              </a:ext>
            </a:extLst>
          </p:cNvPr>
          <p:cNvSpPr>
            <a:spLocks noGrp="1"/>
          </p:cNvSpPr>
          <p:nvPr>
            <p:ph type="title"/>
          </p:nvPr>
        </p:nvSpPr>
        <p:spPr/>
        <p:txBody>
          <a:bodyPr/>
          <a:lstStyle/>
          <a:p>
            <a:r>
              <a:rPr lang="zh-CN" altLang="en-US" b="0" i="0" dirty="0">
                <a:effectLst/>
                <a:latin typeface="隶书" panose="02010509060101010101" pitchFamily="49" charset="-122"/>
                <a:ea typeface="隶书" panose="02010509060101010101" pitchFamily="49" charset="-122"/>
              </a:rPr>
              <a:t>双通道超图卷积网络 </a:t>
            </a:r>
            <a:r>
              <a:rPr lang="en-US" altLang="zh-CN" b="0" i="0" dirty="0">
                <a:effectLst/>
                <a:latin typeface="Times New Roman" panose="02020603050405020304" pitchFamily="18" charset="0"/>
                <a:cs typeface="Times New Roman" panose="02020603050405020304" pitchFamily="18" charset="0"/>
              </a:rPr>
              <a:t>DHCN</a:t>
            </a:r>
            <a:endParaRPr lang="zh-CN" altLang="en-US" dirty="0"/>
          </a:p>
        </p:txBody>
      </p:sp>
      <p:pic>
        <p:nvPicPr>
          <p:cNvPr id="5" name="图片 4">
            <a:extLst>
              <a:ext uri="{FF2B5EF4-FFF2-40B4-BE49-F238E27FC236}">
                <a16:creationId xmlns:a16="http://schemas.microsoft.com/office/drawing/2014/main" id="{B0EFC42D-E06B-8585-B7EB-D44A0FA2B566}"/>
              </a:ext>
            </a:extLst>
          </p:cNvPr>
          <p:cNvPicPr>
            <a:picLocks noChangeAspect="1"/>
          </p:cNvPicPr>
          <p:nvPr/>
        </p:nvPicPr>
        <p:blipFill>
          <a:blip r:embed="rId3"/>
          <a:stretch>
            <a:fillRect/>
          </a:stretch>
        </p:blipFill>
        <p:spPr>
          <a:xfrm>
            <a:off x="0" y="1439020"/>
            <a:ext cx="12192000" cy="3979959"/>
          </a:xfrm>
          <a:prstGeom prst="rect">
            <a:avLst/>
          </a:prstGeom>
        </p:spPr>
      </p:pic>
      <p:sp>
        <p:nvSpPr>
          <p:cNvPr id="7" name="文本框 6">
            <a:extLst>
              <a:ext uri="{FF2B5EF4-FFF2-40B4-BE49-F238E27FC236}">
                <a16:creationId xmlns:a16="http://schemas.microsoft.com/office/drawing/2014/main" id="{C7716E40-DBC4-3DB8-4BC5-23673091C16A}"/>
              </a:ext>
            </a:extLst>
          </p:cNvPr>
          <p:cNvSpPr txBox="1"/>
          <p:nvPr/>
        </p:nvSpPr>
        <p:spPr>
          <a:xfrm>
            <a:off x="518160" y="6397675"/>
            <a:ext cx="9936480" cy="369332"/>
          </a:xfrm>
          <a:prstGeom prst="rect">
            <a:avLst/>
          </a:prstGeom>
          <a:noFill/>
        </p:spPr>
        <p:txBody>
          <a:bodyPr wrap="square">
            <a:spAutoFit/>
          </a:bodyPr>
          <a:lstStyle/>
          <a:p>
            <a:pPr latinLnBrk="1"/>
            <a:r>
              <a:rPr lang="en-US" altLang="zh-CN" b="1" i="0" dirty="0">
                <a:solidFill>
                  <a:srgbClr val="222226"/>
                </a:solidFill>
                <a:effectLst/>
                <a:latin typeface="PingFang SC"/>
              </a:rPr>
              <a:t>Self-Supervised Hypergraph Convolutional Networks for Session-based Recommendation AAAI 2021 </a:t>
            </a:r>
          </a:p>
        </p:txBody>
      </p:sp>
      <p:sp>
        <p:nvSpPr>
          <p:cNvPr id="9" name="文本框 8">
            <a:extLst>
              <a:ext uri="{FF2B5EF4-FFF2-40B4-BE49-F238E27FC236}">
                <a16:creationId xmlns:a16="http://schemas.microsoft.com/office/drawing/2014/main" id="{D434D5C3-35FD-8F47-FC1F-5E65E9830782}"/>
              </a:ext>
            </a:extLst>
          </p:cNvPr>
          <p:cNvSpPr txBox="1"/>
          <p:nvPr/>
        </p:nvSpPr>
        <p:spPr>
          <a:xfrm>
            <a:off x="1943100" y="5418979"/>
            <a:ext cx="8305800" cy="1200329"/>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解决现有的基于</a:t>
            </a:r>
            <a:r>
              <a:rPr lang="en-US" altLang="zh-CN" b="0" i="0" dirty="0">
                <a:solidFill>
                  <a:srgbClr val="121212"/>
                </a:solidFill>
                <a:effectLst/>
                <a:latin typeface="宋体" panose="02010600030101010101" pitchFamily="2" charset="-122"/>
                <a:ea typeface="宋体" panose="02010600030101010101" pitchFamily="2" charset="-122"/>
              </a:rPr>
              <a:t>GNNs</a:t>
            </a:r>
            <a:r>
              <a:rPr lang="zh-CN" altLang="en-US" b="0" i="0" dirty="0">
                <a:solidFill>
                  <a:srgbClr val="121212"/>
                </a:solidFill>
                <a:effectLst/>
                <a:latin typeface="宋体" panose="02010600030101010101" pitchFamily="2" charset="-122"/>
                <a:ea typeface="宋体" panose="02010600030101010101" pitchFamily="2" charset="-122"/>
              </a:rPr>
              <a:t>的</a:t>
            </a:r>
            <a:r>
              <a:rPr lang="en-US" altLang="zh-CN" b="0" i="0" dirty="0">
                <a:solidFill>
                  <a:srgbClr val="121212"/>
                </a:solidFill>
                <a:effectLst/>
                <a:latin typeface="宋体" panose="02010600030101010101" pitchFamily="2" charset="-122"/>
                <a:ea typeface="宋体" panose="02010600030101010101" pitchFamily="2" charset="-122"/>
              </a:rPr>
              <a:t>SBR</a:t>
            </a:r>
            <a:r>
              <a:rPr lang="zh-CN" altLang="en-US" b="0" i="0" dirty="0">
                <a:solidFill>
                  <a:srgbClr val="121212"/>
                </a:solidFill>
                <a:effectLst/>
                <a:latin typeface="宋体" panose="02010600030101010101" pitchFamily="2" charset="-122"/>
                <a:ea typeface="宋体" panose="02010600030101010101" pitchFamily="2" charset="-122"/>
              </a:rPr>
              <a:t>模型无法捕捉</a:t>
            </a:r>
            <a:r>
              <a:rPr lang="en-US" altLang="zh-CN" b="0" i="0" dirty="0">
                <a:solidFill>
                  <a:srgbClr val="121212"/>
                </a:solidFill>
                <a:effectLst/>
                <a:latin typeface="宋体" panose="02010600030101010101" pitchFamily="2" charset="-122"/>
                <a:ea typeface="宋体" panose="02010600030101010101" pitchFamily="2" charset="-122"/>
              </a:rPr>
              <a:t>item</a:t>
            </a:r>
            <a:r>
              <a:rPr lang="zh-CN" altLang="en-US" b="0" i="0" dirty="0">
                <a:solidFill>
                  <a:srgbClr val="121212"/>
                </a:solidFill>
                <a:effectLst/>
                <a:latin typeface="宋体" panose="02010600030101010101" pitchFamily="2" charset="-122"/>
                <a:ea typeface="宋体" panose="02010600030101010101" pitchFamily="2" charset="-122"/>
              </a:rPr>
              <a:t>之间的高阶相关性的问题。</a:t>
            </a:r>
            <a:endParaRPr lang="en-US" altLang="zh-CN" b="0" i="0" dirty="0">
              <a:solidFill>
                <a:srgbClr val="121212"/>
              </a:solidFill>
              <a:effectLst/>
              <a:latin typeface="宋体" panose="02010600030101010101" pitchFamily="2" charset="-122"/>
              <a:ea typeface="宋体" panose="02010600030101010101" pitchFamily="2" charset="-122"/>
            </a:endParaRPr>
          </a:p>
          <a:p>
            <a:r>
              <a:rPr lang="zh-CN" altLang="en-US" b="0" i="0" dirty="0">
                <a:solidFill>
                  <a:srgbClr val="121212"/>
                </a:solidFill>
                <a:effectLst/>
                <a:latin typeface="宋体" panose="02010600030101010101" pitchFamily="2" charset="-122"/>
                <a:ea typeface="宋体" panose="02010600030101010101" pitchFamily="2" charset="-122"/>
              </a:rPr>
              <a:t>将自监督学习融入到训练中，从而最大化两个通道学习的会话表示之间的互信息，改进推荐任务。</a:t>
            </a:r>
            <a:endParaRPr lang="zh-CN" altLang="en-US" b="0" i="0" dirty="0">
              <a:effectLst/>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2700757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A6BC7-22DD-095C-4F8C-CA807FFB9D8B}"/>
              </a:ext>
            </a:extLst>
          </p:cNvPr>
          <p:cNvSpPr>
            <a:spLocks noGrp="1"/>
          </p:cNvSpPr>
          <p:nvPr>
            <p:ph type="title"/>
          </p:nvPr>
        </p:nvSpPr>
        <p:spPr/>
        <p:txBody>
          <a:bodyPr/>
          <a:lstStyle/>
          <a:p>
            <a:r>
              <a:rPr lang="zh-CN" altLang="en-US" i="0" dirty="0">
                <a:solidFill>
                  <a:srgbClr val="121212"/>
                </a:solidFill>
                <a:effectLst/>
                <a:latin typeface="隶书" panose="02010509060101010101" pitchFamily="49" charset="-122"/>
                <a:ea typeface="隶书" panose="02010509060101010101" pitchFamily="49" charset="-122"/>
              </a:rPr>
              <a:t>自监督图协同训练</a:t>
            </a:r>
            <a:r>
              <a:rPr lang="en-US" altLang="zh-CN" b="0" i="0" dirty="0">
                <a:solidFill>
                  <a:srgbClr val="121212"/>
                </a:solidFill>
                <a:effectLst/>
                <a:latin typeface="Times New Roman" panose="02020603050405020304" pitchFamily="18" charset="0"/>
                <a:cs typeface="Times New Roman" panose="02020603050405020304" pitchFamily="18" charset="0"/>
              </a:rPr>
              <a:t>COTREC</a:t>
            </a:r>
            <a:endParaRPr lang="zh-CN" altLang="en-US" dirty="0">
              <a:latin typeface="Times New Roman" panose="02020603050405020304" pitchFamily="18" charset="0"/>
              <a:ea typeface="隶书" panose="020105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E7FD583D-3B2E-8148-FE89-8B2AA76610DA}"/>
              </a:ext>
            </a:extLst>
          </p:cNvPr>
          <p:cNvSpPr txBox="1"/>
          <p:nvPr/>
        </p:nvSpPr>
        <p:spPr>
          <a:xfrm>
            <a:off x="838200" y="5846544"/>
            <a:ext cx="7548880" cy="646331"/>
          </a:xfrm>
          <a:prstGeom prst="rect">
            <a:avLst/>
          </a:prstGeom>
          <a:noFill/>
        </p:spPr>
        <p:txBody>
          <a:bodyPr wrap="square">
            <a:spAutoFit/>
          </a:bodyPr>
          <a:lstStyle/>
          <a:p>
            <a:pPr algn="l"/>
            <a:r>
              <a:rPr lang="en-US" altLang="zh-CN" b="1" i="0" dirty="0">
                <a:solidFill>
                  <a:srgbClr val="121212"/>
                </a:solidFill>
                <a:effectLst/>
                <a:latin typeface="-apple-system"/>
              </a:rPr>
              <a:t>Self-Supervised Graph Co-Training for Session-based Recommendation CIKM2021</a:t>
            </a:r>
          </a:p>
        </p:txBody>
      </p:sp>
      <p:pic>
        <p:nvPicPr>
          <p:cNvPr id="7" name="图片 6">
            <a:extLst>
              <a:ext uri="{FF2B5EF4-FFF2-40B4-BE49-F238E27FC236}">
                <a16:creationId xmlns:a16="http://schemas.microsoft.com/office/drawing/2014/main" id="{7F5B4ED4-7CD4-0372-7D56-CC43546EEC16}"/>
              </a:ext>
            </a:extLst>
          </p:cNvPr>
          <p:cNvPicPr>
            <a:picLocks noChangeAspect="1"/>
          </p:cNvPicPr>
          <p:nvPr/>
        </p:nvPicPr>
        <p:blipFill>
          <a:blip r:embed="rId3"/>
          <a:stretch>
            <a:fillRect/>
          </a:stretch>
        </p:blipFill>
        <p:spPr>
          <a:xfrm>
            <a:off x="1021873" y="1473517"/>
            <a:ext cx="10148253" cy="3438271"/>
          </a:xfrm>
          <a:prstGeom prst="rect">
            <a:avLst/>
          </a:prstGeom>
        </p:spPr>
      </p:pic>
      <p:sp>
        <p:nvSpPr>
          <p:cNvPr id="11" name="文本框 10">
            <a:extLst>
              <a:ext uri="{FF2B5EF4-FFF2-40B4-BE49-F238E27FC236}">
                <a16:creationId xmlns:a16="http://schemas.microsoft.com/office/drawing/2014/main" id="{95E36F00-AF08-3648-FA43-55DBA64AFBD4}"/>
              </a:ext>
            </a:extLst>
          </p:cNvPr>
          <p:cNvSpPr txBox="1"/>
          <p:nvPr/>
        </p:nvSpPr>
        <p:spPr>
          <a:xfrm>
            <a:off x="914400" y="4911788"/>
            <a:ext cx="6096000"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首先从会话数据中导出两个不同的图</a:t>
            </a:r>
            <a:endParaRPr lang="en-US" altLang="zh-CN" b="0" i="0" dirty="0">
              <a:solidFill>
                <a:srgbClr val="121212"/>
              </a:solidFill>
              <a:effectLst/>
              <a:latin typeface="宋体" panose="02010600030101010101" pitchFamily="2" charset="-122"/>
              <a:ea typeface="宋体" panose="02010600030101010101" pitchFamily="2" charset="-122"/>
            </a:endParaRPr>
          </a:p>
          <a:p>
            <a:r>
              <a:rPr lang="zh-CN" altLang="en-US" b="0" i="0" dirty="0">
                <a:solidFill>
                  <a:srgbClr val="121212"/>
                </a:solidFill>
                <a:effectLst/>
                <a:latin typeface="宋体" panose="02010600030101010101" pitchFamily="2" charset="-122"/>
                <a:ea typeface="宋体" panose="02010600030101010101" pitchFamily="2" charset="-122"/>
              </a:rPr>
              <a:t>即商品图和会话图。</a:t>
            </a:r>
            <a:endParaRPr lang="zh-CN" altLang="en-US"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752C5AFF-2E18-B4CC-7E50-419868B7F21D}"/>
              </a:ext>
            </a:extLst>
          </p:cNvPr>
          <p:cNvSpPr txBox="1"/>
          <p:nvPr/>
        </p:nvSpPr>
        <p:spPr>
          <a:xfrm>
            <a:off x="5074126" y="4911788"/>
            <a:ext cx="6096000"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构建两个基于图卷积的编码器提取信息</a:t>
            </a:r>
            <a:endParaRPr lang="en-US" altLang="zh-CN" b="0" i="0" dirty="0">
              <a:solidFill>
                <a:srgbClr val="121212"/>
              </a:solidFill>
              <a:effectLst/>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8214754F-9254-D85A-A2A4-49A21C7C5381}"/>
              </a:ext>
            </a:extLst>
          </p:cNvPr>
          <p:cNvSpPr txBox="1"/>
          <p:nvPr/>
        </p:nvSpPr>
        <p:spPr>
          <a:xfrm>
            <a:off x="8797766" y="3988458"/>
            <a:ext cx="3160554" cy="646331"/>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利用另一个视图的信息来细化每个编码器。协同训练来实现</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6794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13209-2826-1BD5-E701-44254A2BFC6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GNN,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43E3FBE-F8B0-E777-0A89-65E0DEFDFBA3}"/>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是什么？</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为什么？</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怎么应用的？</a:t>
            </a:r>
          </a:p>
        </p:txBody>
      </p:sp>
    </p:spTree>
    <p:extLst>
      <p:ext uri="{BB962C8B-B14F-4D97-AF65-F5344CB8AC3E}">
        <p14:creationId xmlns:p14="http://schemas.microsoft.com/office/powerpoint/2010/main" val="2085138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29434-4F5F-6262-9448-08DFC27F86F0}"/>
              </a:ext>
            </a:extLst>
          </p:cNvPr>
          <p:cNvSpPr>
            <a:spLocks noGrp="1"/>
          </p:cNvSpPr>
          <p:nvPr>
            <p:ph type="title"/>
          </p:nvPr>
        </p:nvSpPr>
        <p:spPr/>
        <p:txBody>
          <a:bodyPr>
            <a:normAutofit/>
          </a:bodyPr>
          <a:lstStyle/>
          <a:p>
            <a:r>
              <a:rPr lang="zh-CN" altLang="en-US" i="0" dirty="0">
                <a:solidFill>
                  <a:srgbClr val="121212"/>
                </a:solidFill>
                <a:effectLst/>
                <a:latin typeface="隶书" panose="02010509060101010101" pitchFamily="49" charset="-122"/>
                <a:ea typeface="隶书" panose="02010509060101010101" pitchFamily="49" charset="-122"/>
              </a:rPr>
              <a:t>解耦对比学习的社会推荐</a:t>
            </a:r>
            <a:r>
              <a:rPr lang="en-US" altLang="zh-CN" i="0" dirty="0" err="1">
                <a:solidFill>
                  <a:srgbClr val="121212"/>
                </a:solidFill>
                <a:effectLst/>
                <a:latin typeface="Times New Roman" panose="02020603050405020304" pitchFamily="18" charset="0"/>
                <a:cs typeface="Times New Roman" panose="02020603050405020304" pitchFamily="18" charset="0"/>
              </a:rPr>
              <a:t>DcRec</a:t>
            </a:r>
            <a:endParaRPr lang="zh-CN" altLang="en-US" dirty="0"/>
          </a:p>
        </p:txBody>
      </p:sp>
      <p:pic>
        <p:nvPicPr>
          <p:cNvPr id="5" name="图片 4">
            <a:extLst>
              <a:ext uri="{FF2B5EF4-FFF2-40B4-BE49-F238E27FC236}">
                <a16:creationId xmlns:a16="http://schemas.microsoft.com/office/drawing/2014/main" id="{B2B1B82F-D297-1C9C-405B-A67CD3854A75}"/>
              </a:ext>
            </a:extLst>
          </p:cNvPr>
          <p:cNvPicPr>
            <a:picLocks noChangeAspect="1"/>
          </p:cNvPicPr>
          <p:nvPr/>
        </p:nvPicPr>
        <p:blipFill>
          <a:blip r:embed="rId3"/>
          <a:stretch>
            <a:fillRect/>
          </a:stretch>
        </p:blipFill>
        <p:spPr>
          <a:xfrm>
            <a:off x="1139507" y="1390192"/>
            <a:ext cx="4956493" cy="4591190"/>
          </a:xfrm>
          <a:prstGeom prst="rect">
            <a:avLst/>
          </a:prstGeom>
        </p:spPr>
      </p:pic>
      <p:sp>
        <p:nvSpPr>
          <p:cNvPr id="7" name="文本框 6">
            <a:extLst>
              <a:ext uri="{FF2B5EF4-FFF2-40B4-BE49-F238E27FC236}">
                <a16:creationId xmlns:a16="http://schemas.microsoft.com/office/drawing/2014/main" id="{BC7E80C1-A119-5E96-F794-50CFA6A01CDC}"/>
              </a:ext>
            </a:extLst>
          </p:cNvPr>
          <p:cNvSpPr txBox="1"/>
          <p:nvPr/>
        </p:nvSpPr>
        <p:spPr>
          <a:xfrm>
            <a:off x="6761480" y="2254626"/>
            <a:ext cx="4592320" cy="2862322"/>
          </a:xfrm>
          <a:prstGeom prst="rect">
            <a:avLst/>
          </a:prstGeom>
          <a:noFill/>
        </p:spPr>
        <p:txBody>
          <a:bodyPr wrap="square">
            <a:spAutoFit/>
          </a:bodyPr>
          <a:lstStyle/>
          <a:p>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        将用户行为解耦为两个域，以便在社交推荐任务中学习分解的用户表示，而不是统一的用户表示</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解耦的用户的表示来反映用户对物品和社交朋友两个领域的偏好。</a:t>
            </a:r>
            <a:endPar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        提出了一种新的社会推荐的解耦对比学习框架</a:t>
            </a:r>
            <a:r>
              <a:rPr lang="en-US" altLang="zh-CN" b="0" i="0" dirty="0" err="1">
                <a:effectLst/>
                <a:latin typeface="Times New Roman" panose="02020603050405020304" pitchFamily="18" charset="0"/>
                <a:ea typeface="宋体" panose="02010600030101010101" pitchFamily="2" charset="-122"/>
                <a:cs typeface="Times New Roman" panose="02020603050405020304" pitchFamily="18" charset="0"/>
              </a:rPr>
              <a:t>DcRec</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，它可以利用对比学习将知识从社会领域转移到协作领域。</a:t>
            </a:r>
          </a:p>
          <a:p>
            <a:endParaRPr lang="zh-CN" altLang="en-US" b="0" i="0" dirty="0">
              <a:solidFill>
                <a:srgbClr val="121212"/>
              </a:solidFill>
              <a:effectLst/>
              <a:latin typeface="宋体" panose="02010600030101010101" pitchFamily="2" charset="-122"/>
              <a:ea typeface="宋体" panose="02010600030101010101" pitchFamily="2" charset="-122"/>
            </a:endParaRPr>
          </a:p>
          <a:p>
            <a:endParaRPr lang="zh-CN" altLang="en-US" dirty="0"/>
          </a:p>
        </p:txBody>
      </p:sp>
      <p:sp>
        <p:nvSpPr>
          <p:cNvPr id="9" name="文本框 8">
            <a:extLst>
              <a:ext uri="{FF2B5EF4-FFF2-40B4-BE49-F238E27FC236}">
                <a16:creationId xmlns:a16="http://schemas.microsoft.com/office/drawing/2014/main" id="{DC2CD327-5F79-27A4-0589-73E13B67788B}"/>
              </a:ext>
            </a:extLst>
          </p:cNvPr>
          <p:cNvSpPr txBox="1"/>
          <p:nvPr/>
        </p:nvSpPr>
        <p:spPr>
          <a:xfrm>
            <a:off x="685800" y="6308209"/>
            <a:ext cx="7594600" cy="369332"/>
          </a:xfrm>
          <a:prstGeom prst="rect">
            <a:avLst/>
          </a:prstGeom>
          <a:noFill/>
        </p:spPr>
        <p:txBody>
          <a:bodyPr wrap="square">
            <a:spAutoFit/>
          </a:bodyPr>
          <a:lstStyle/>
          <a:p>
            <a:pPr algn="l"/>
            <a:r>
              <a:rPr lang="en-US" altLang="zh-CN" b="1" i="0" dirty="0">
                <a:solidFill>
                  <a:srgbClr val="1F2328"/>
                </a:solidFill>
                <a:effectLst/>
                <a:latin typeface="-apple-system"/>
              </a:rPr>
              <a:t>Disentangled Contrastive Learning for Social Recommendation </a:t>
            </a:r>
            <a:r>
              <a:rPr lang="en-US" altLang="zh-CN" b="0" i="0" dirty="0">
                <a:solidFill>
                  <a:srgbClr val="1F2328"/>
                </a:solidFill>
                <a:effectLst/>
                <a:latin typeface="-apple-system"/>
              </a:rPr>
              <a:t>CIKM 2022</a:t>
            </a:r>
          </a:p>
        </p:txBody>
      </p:sp>
    </p:spTree>
    <p:extLst>
      <p:ext uri="{BB962C8B-B14F-4D97-AF65-F5344CB8AC3E}">
        <p14:creationId xmlns:p14="http://schemas.microsoft.com/office/powerpoint/2010/main" val="255527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E9AB0-40B9-5712-3C99-1C358A5102B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GNN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C7EFCA6-662C-ED8F-5B6D-D4D04CDC85B8}"/>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图神经网络（</a:t>
            </a:r>
            <a:r>
              <a:rPr lang="en-US" altLang="zh-CN" sz="2000" dirty="0">
                <a:latin typeface="宋体" panose="02010600030101010101" pitchFamily="2" charset="-122"/>
                <a:ea typeface="宋体" panose="02010600030101010101" pitchFamily="2" charset="-122"/>
              </a:rPr>
              <a:t>Graph Neural Networks, GNN</a:t>
            </a:r>
            <a:r>
              <a:rPr lang="zh-CN" altLang="en-US" sz="2000" dirty="0">
                <a:latin typeface="宋体" panose="02010600030101010101" pitchFamily="2" charset="-122"/>
                <a:ea typeface="宋体" panose="02010600030101010101" pitchFamily="2" charset="-122"/>
              </a:rPr>
              <a:t>）是一类专门处理不规则的图结构数据的神经网络模型，如社交网络、知识图谱等。图结构数据是一种由节点和边组成的复杂关系网络，其中节点代表实体，边代表实体之间的关系。</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图神经网络的核心思想是将每个节点的特征与周围节点的特征进行聚合形成新的节点表示。</a:t>
            </a:r>
          </a:p>
          <a:p>
            <a:pPr marL="0" indent="0">
              <a:buNone/>
            </a:pPr>
            <a:endParaRPr lang="en-US" altLang="zh-CN" dirty="0"/>
          </a:p>
        </p:txBody>
      </p:sp>
      <p:pic>
        <p:nvPicPr>
          <p:cNvPr id="7" name="图片 6">
            <a:extLst>
              <a:ext uri="{FF2B5EF4-FFF2-40B4-BE49-F238E27FC236}">
                <a16:creationId xmlns:a16="http://schemas.microsoft.com/office/drawing/2014/main" id="{B9D8D961-7ABB-2A26-68A8-5AAED135EC3C}"/>
              </a:ext>
            </a:extLst>
          </p:cNvPr>
          <p:cNvPicPr>
            <a:picLocks noChangeAspect="1"/>
          </p:cNvPicPr>
          <p:nvPr/>
        </p:nvPicPr>
        <p:blipFill>
          <a:blip r:embed="rId3"/>
          <a:stretch>
            <a:fillRect/>
          </a:stretch>
        </p:blipFill>
        <p:spPr>
          <a:xfrm>
            <a:off x="2740025" y="3429000"/>
            <a:ext cx="6711950" cy="2902377"/>
          </a:xfrm>
          <a:prstGeom prst="rect">
            <a:avLst/>
          </a:prstGeom>
        </p:spPr>
      </p:pic>
    </p:spTree>
    <p:extLst>
      <p:ext uri="{BB962C8B-B14F-4D97-AF65-F5344CB8AC3E}">
        <p14:creationId xmlns:p14="http://schemas.microsoft.com/office/powerpoint/2010/main" val="316666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F1143-DC42-C66A-791D-53A5E05A4BA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GNN</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RS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15B304F-82E8-F700-6CE4-DD5EA8F6C5C0}"/>
              </a:ext>
            </a:extLst>
          </p:cNvPr>
          <p:cNvSpPr>
            <a:spLocks noGrp="1"/>
          </p:cNvSpPr>
          <p:nvPr>
            <p:ph idx="1"/>
          </p:nvPr>
        </p:nvSpPr>
        <p:spPr/>
        <p:txBody>
          <a:bodyPr>
            <a:normAutofit/>
          </a:bodyPr>
          <a:lstStyle/>
          <a:p>
            <a:pPr algn="l"/>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推荐系统中用到的数据，主要包括以下几种：</a:t>
            </a:r>
          </a:p>
          <a:p>
            <a:pPr marL="0" indent="0" algn="l">
              <a:buNone/>
            </a:pP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    对于 </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general recommendation</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i="0" dirty="0">
                <a:effectLst/>
                <a:latin typeface="Times New Roman" panose="02020603050405020304" pitchFamily="18" charset="0"/>
                <a:ea typeface="宋体" panose="02010600030101010101" pitchFamily="2" charset="-122"/>
                <a:cs typeface="Times New Roman" panose="02020603050405020304" pitchFamily="18" charset="0"/>
              </a:rPr>
              <a:t>交互数据</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，可以看作二部图（</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bipartite graph</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lgn="l">
              <a:buNone/>
            </a:pP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    对于 </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sequential recommendation</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i="0" dirty="0">
                <a:effectLst/>
                <a:latin typeface="Times New Roman" panose="02020603050405020304" pitchFamily="18" charset="0"/>
                <a:ea typeface="宋体" panose="02010600030101010101" pitchFamily="2" charset="-122"/>
                <a:cs typeface="Times New Roman" panose="02020603050405020304" pitchFamily="18" charset="0"/>
              </a:rPr>
              <a:t>物品序列</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，可以抽象成序列图（</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sequence graph</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lgn="l">
              <a:buNone/>
            </a:pP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    其他辅助信息：</a:t>
            </a:r>
            <a:r>
              <a:rPr lang="zh-CN" altLang="en-US" sz="2000" b="1" i="0" dirty="0">
                <a:effectLst/>
                <a:latin typeface="Times New Roman" panose="02020603050405020304" pitchFamily="18" charset="0"/>
                <a:ea typeface="宋体" panose="02010600030101010101" pitchFamily="2" charset="-122"/>
                <a:cs typeface="Times New Roman" panose="02020603050405020304" pitchFamily="18" charset="0"/>
              </a:rPr>
              <a:t>社会关系</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social relationship</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i="0" dirty="0">
                <a:effectLst/>
                <a:latin typeface="Times New Roman" panose="02020603050405020304" pitchFamily="18" charset="0"/>
                <a:ea typeface="宋体" panose="02010600030101010101" pitchFamily="2" charset="-122"/>
                <a:cs typeface="Times New Roman" panose="02020603050405020304" pitchFamily="18" charset="0"/>
              </a:rPr>
              <a:t>知识图谱</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knowledge graph</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除了数据方面，对于具体的学习过程而言，</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具有以下优点 ：</a:t>
            </a:r>
          </a:p>
          <a:p>
            <a:pPr algn="l">
              <a:buFont typeface="Arial" panose="020B0604020202020204" pitchFamily="34" charset="0"/>
              <a:buChar char="•"/>
            </a:pP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对于 </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general recommendation</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可以通过节点聚合显式地编码协同信号来增强用户和物品的表示学习能力，相比与其他模型，</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对多跳信息的建模更加灵活方便。</a:t>
            </a:r>
          </a:p>
          <a:p>
            <a:pPr algn="l">
              <a:buFont typeface="Arial" panose="020B0604020202020204" pitchFamily="34" charset="0"/>
              <a:buChar char="•"/>
            </a:pP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对于 </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sequential recommendation</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：将序列数据转换为序列图可以更灵活地进行项目选择的原始转换，并且，</a:t>
            </a:r>
            <a:r>
              <a:rPr lang="en-US" altLang="zh-CN" sz="2000" b="0" i="0" dirty="0">
                <a:effectLst/>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b="0" i="0" dirty="0">
                <a:effectLst/>
                <a:latin typeface="Times New Roman" panose="02020603050405020304" pitchFamily="18" charset="0"/>
                <a:ea typeface="宋体" panose="02010600030101010101" pitchFamily="2" charset="-122"/>
                <a:cs typeface="Times New Roman" panose="02020603050405020304" pitchFamily="18" charset="0"/>
              </a:rPr>
              <a:t>可以通过环的结构捕获隐含在顺序行为中的复杂用户偏好。</a:t>
            </a:r>
          </a:p>
          <a:p>
            <a:endParaRPr lang="zh-CN" altLang="en-US" dirty="0"/>
          </a:p>
        </p:txBody>
      </p:sp>
    </p:spTree>
    <p:extLst>
      <p:ext uri="{BB962C8B-B14F-4D97-AF65-F5344CB8AC3E}">
        <p14:creationId xmlns:p14="http://schemas.microsoft.com/office/powerpoint/2010/main" val="242678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19386-2CB5-D7F2-6601-4B6AEFF926E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CL</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00749B8-4AF4-96CA-7B34-98B1D6987555}"/>
              </a:ext>
            </a:extLst>
          </p:cNvPr>
          <p:cNvSpPr>
            <a:spLocks noGrp="1"/>
          </p:cNvSpPr>
          <p:nvPr>
            <p:ph idx="1"/>
          </p:nvPr>
        </p:nvSpPr>
        <p:spPr>
          <a:xfrm>
            <a:off x="838200" y="1439545"/>
            <a:ext cx="10515600" cy="4351338"/>
          </a:xfrm>
        </p:spPr>
        <p:txBody>
          <a:bodyPr>
            <a:normAutofit/>
          </a:bodyPr>
          <a:lstStyle/>
          <a:p>
            <a:r>
              <a:rPr lang="zh-CN" altLang="en-US" sz="1800" dirty="0">
                <a:latin typeface="宋体" panose="02010600030101010101" pitchFamily="2" charset="-122"/>
                <a:ea typeface="宋体" panose="02010600030101010101" pitchFamily="2" charset="-122"/>
              </a:rPr>
              <a:t>“</a:t>
            </a:r>
            <a:r>
              <a:rPr lang="zh-CN" altLang="en-US" sz="1800" b="0" i="0" dirty="0">
                <a:solidFill>
                  <a:srgbClr val="121212"/>
                </a:solidFill>
                <a:effectLst/>
                <a:latin typeface="宋体" panose="02010600030101010101" pitchFamily="2" charset="-122"/>
                <a:ea typeface="宋体" panose="02010600030101010101" pitchFamily="2" charset="-122"/>
              </a:rPr>
              <a:t>知道谁与谁相似，谁与谁不相似”</a:t>
            </a:r>
            <a:endParaRPr lang="en-US" altLang="zh-CN" sz="1800" b="0" i="0" dirty="0">
              <a:solidFill>
                <a:srgbClr val="121212"/>
              </a:solidFill>
              <a:effectLst/>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对比学习是一种自监督学习方法，即</a:t>
            </a:r>
            <a:r>
              <a:rPr lang="zh-CN" altLang="en-US" sz="1800" b="0" i="0" dirty="0">
                <a:solidFill>
                  <a:srgbClr val="121212"/>
                </a:solidFill>
                <a:effectLst/>
                <a:latin typeface="宋体" panose="02010600030101010101" pitchFamily="2" charset="-122"/>
                <a:ea typeface="宋体" panose="02010600030101010101" pitchFamily="2" charset="-122"/>
              </a:rPr>
              <a:t>在没有任何注解和标签的情况，训练模型以学习物体表征的知识。</a:t>
            </a:r>
            <a:endParaRPr lang="en-US" altLang="zh-CN" sz="1800" b="0" i="0" dirty="0">
              <a:solidFill>
                <a:srgbClr val="121212"/>
              </a:solidFill>
              <a:effectLst/>
              <a:latin typeface="宋体" panose="02010600030101010101" pitchFamily="2" charset="-122"/>
              <a:ea typeface="宋体" panose="02010600030101010101" pitchFamily="2" charset="-122"/>
            </a:endParaRPr>
          </a:p>
          <a:p>
            <a:r>
              <a:rPr lang="zh-CN" altLang="en-US" sz="1800" b="0" i="0" dirty="0">
                <a:solidFill>
                  <a:srgbClr val="121212"/>
                </a:solidFill>
                <a:effectLst/>
                <a:latin typeface="宋体" panose="02010600030101010101" pitchFamily="2" charset="-122"/>
                <a:ea typeface="宋体" panose="02010600030101010101" pitchFamily="2" charset="-122"/>
              </a:rPr>
              <a:t>目标是学习一个编码器，此编码器</a:t>
            </a:r>
            <a:r>
              <a:rPr lang="zh-CN" altLang="en-US" sz="1800" b="1" i="0" dirty="0">
                <a:solidFill>
                  <a:srgbClr val="121212"/>
                </a:solidFill>
                <a:effectLst/>
                <a:latin typeface="宋体" panose="02010600030101010101" pitchFamily="2" charset="-122"/>
                <a:ea typeface="宋体" panose="02010600030101010101" pitchFamily="2" charset="-122"/>
              </a:rPr>
              <a:t>对同类数据进行相似的编码，不同类数据的编码结果尽可能不同</a:t>
            </a:r>
            <a:r>
              <a:rPr lang="zh-CN" altLang="en-US" sz="1800" b="0" i="0" dirty="0">
                <a:solidFill>
                  <a:srgbClr val="121212"/>
                </a:solidFill>
                <a:effectLst/>
                <a:latin typeface="宋体" panose="02010600030101010101" pitchFamily="2" charset="-122"/>
                <a:ea typeface="宋体" panose="02010600030101010101" pitchFamily="2" charset="-122"/>
              </a:rPr>
              <a:t>。</a:t>
            </a:r>
            <a:endParaRPr lang="zh-CN" altLang="en-US" sz="1800" dirty="0">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DFD6FBC6-A87D-EAFE-6D34-D47AA3731147}"/>
              </a:ext>
            </a:extLst>
          </p:cNvPr>
          <p:cNvGrpSpPr/>
          <p:nvPr/>
        </p:nvGrpSpPr>
        <p:grpSpPr>
          <a:xfrm>
            <a:off x="3837705" y="2842382"/>
            <a:ext cx="4757655" cy="3792733"/>
            <a:chOff x="3918985" y="2943124"/>
            <a:chExt cx="4452855" cy="3549751"/>
          </a:xfrm>
        </p:grpSpPr>
        <p:pic>
          <p:nvPicPr>
            <p:cNvPr id="5" name="图片 4">
              <a:extLst>
                <a:ext uri="{FF2B5EF4-FFF2-40B4-BE49-F238E27FC236}">
                  <a16:creationId xmlns:a16="http://schemas.microsoft.com/office/drawing/2014/main" id="{AD26B069-DE98-205A-EBA3-7B73D61C2534}"/>
                </a:ext>
              </a:extLst>
            </p:cNvPr>
            <p:cNvPicPr>
              <a:picLocks noChangeAspect="1"/>
            </p:cNvPicPr>
            <p:nvPr/>
          </p:nvPicPr>
          <p:blipFill>
            <a:blip r:embed="rId3"/>
            <a:stretch>
              <a:fillRect/>
            </a:stretch>
          </p:blipFill>
          <p:spPr>
            <a:xfrm>
              <a:off x="3918985" y="2943124"/>
              <a:ext cx="4354030" cy="3549751"/>
            </a:xfrm>
            <a:prstGeom prst="rect">
              <a:avLst/>
            </a:prstGeom>
          </p:spPr>
        </p:pic>
        <p:sp>
          <p:nvSpPr>
            <p:cNvPr id="6" name="矩形 5">
              <a:extLst>
                <a:ext uri="{FF2B5EF4-FFF2-40B4-BE49-F238E27FC236}">
                  <a16:creationId xmlns:a16="http://schemas.microsoft.com/office/drawing/2014/main" id="{1782E800-4749-65B6-86F0-39D6EBDC6DAB}"/>
                </a:ext>
              </a:extLst>
            </p:cNvPr>
            <p:cNvSpPr/>
            <p:nvPr/>
          </p:nvSpPr>
          <p:spPr>
            <a:xfrm>
              <a:off x="7152640" y="6014720"/>
              <a:ext cx="1219200" cy="4781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234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84313-0A0D-A0B6-3AB3-94704F3E17F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CL</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RS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2A4371A-71B8-6059-5586-7F0AEEF21C44}"/>
              </a:ext>
            </a:extLst>
          </p:cNvPr>
          <p:cNvSpPr>
            <a:spLocks noGrp="1"/>
          </p:cNvSpPr>
          <p:nvPr>
            <p:ph idx="1"/>
          </p:nvPr>
        </p:nvSpPr>
        <p:spPr/>
        <p:txBody>
          <a:bodyPr/>
          <a:lstStyle/>
          <a:p>
            <a:r>
              <a:rPr lang="zh-CN" altLang="en-US" b="1" dirty="0">
                <a:effectLst/>
                <a:latin typeface="宋体" panose="02010600030101010101" pitchFamily="2" charset="-122"/>
                <a:ea typeface="宋体" panose="02010600030101010101" pitchFamily="2" charset="-122"/>
              </a:rPr>
              <a:t>在实际的应用场景中，数据往往十分稀疏，导致监督学习无充分的信息可供利用。为了解决信息稀疏问题，最新的模型往往采用对比学习来对数据进行增强操作。</a:t>
            </a:r>
            <a:endParaRPr lang="en-US" altLang="zh-CN" b="1" dirty="0">
              <a:effectLst/>
              <a:latin typeface="宋体" panose="02010600030101010101" pitchFamily="2" charset="-122"/>
              <a:ea typeface="宋体" panose="02010600030101010101" pitchFamily="2" charset="-122"/>
            </a:endParaRPr>
          </a:p>
          <a:p>
            <a:r>
              <a:rPr lang="zh-CN" altLang="en-US" b="1" dirty="0">
                <a:effectLst/>
                <a:latin typeface="宋体" panose="02010600030101010101" pitchFamily="2" charset="-122"/>
                <a:ea typeface="宋体" panose="02010600030101010101" pitchFamily="2" charset="-122"/>
              </a:rPr>
              <a:t>具体来说，对比学习的主旨是在原有图结构的基础上略作扰动，并以此增强后的新图产生一组新的表征向量，然后将这组新的表征向量与原图产生的表征向量进行对齐，并将不属于同一</a:t>
            </a:r>
            <a:r>
              <a:rPr lang="zh-CN" altLang="en-US" b="1" dirty="0">
                <a:latin typeface="宋体" panose="02010600030101010101" pitchFamily="2" charset="-122"/>
                <a:ea typeface="宋体" panose="02010600030101010101" pitchFamily="2" charset="-122"/>
              </a:rPr>
              <a:t>节</a:t>
            </a:r>
            <a:r>
              <a:rPr lang="zh-CN" altLang="en-US" b="1" dirty="0">
                <a:effectLst/>
                <a:latin typeface="宋体" panose="02010600030101010101" pitchFamily="2" charset="-122"/>
                <a:ea typeface="宋体" panose="02010600030101010101" pitchFamily="2" charset="-122"/>
              </a:rPr>
              <a:t>点的表征向量互相推远。</a:t>
            </a:r>
          </a:p>
          <a:p>
            <a:endParaRPr lang="zh-CN" altLang="en-US" dirty="0"/>
          </a:p>
        </p:txBody>
      </p:sp>
    </p:spTree>
    <p:extLst>
      <p:ext uri="{BB962C8B-B14F-4D97-AF65-F5344CB8AC3E}">
        <p14:creationId xmlns:p14="http://schemas.microsoft.com/office/powerpoint/2010/main" val="331772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6BFDB-572A-872C-F06E-1448D12C3D76}"/>
              </a:ext>
            </a:extLst>
          </p:cNvPr>
          <p:cNvSpPr>
            <a:spLocks noGrp="1"/>
          </p:cNvSpPr>
          <p:nvPr>
            <p:ph type="title"/>
          </p:nvPr>
        </p:nvSpPr>
        <p:spPr>
          <a:xfrm>
            <a:off x="563880" y="100965"/>
            <a:ext cx="10515600" cy="1325563"/>
          </a:xfrm>
        </p:spPr>
        <p:txBody>
          <a:bodyPr/>
          <a:lstStyle/>
          <a:p>
            <a:r>
              <a:rPr lang="en-US" altLang="zh-CN" dirty="0">
                <a:latin typeface="Times New Roman" panose="02020603050405020304" pitchFamily="18" charset="0"/>
                <a:cs typeface="Times New Roman" panose="02020603050405020304" pitchFamily="18" charset="0"/>
              </a:rPr>
              <a:t>Theme1 </a:t>
            </a:r>
            <a:r>
              <a:rPr lang="zh-CN" altLang="en-US" dirty="0">
                <a:latin typeface="隶书" panose="02010509060101010101" pitchFamily="49" charset="-122"/>
                <a:ea typeface="隶书" panose="02010509060101010101" pitchFamily="49" charset="-122"/>
                <a:cs typeface="Times New Roman" panose="02020603050405020304" pitchFamily="18" charset="0"/>
              </a:rPr>
              <a:t>二分图</a:t>
            </a:r>
          </a:p>
        </p:txBody>
      </p:sp>
      <p:sp>
        <p:nvSpPr>
          <p:cNvPr id="3" name="内容占位符 2">
            <a:extLst>
              <a:ext uri="{FF2B5EF4-FFF2-40B4-BE49-F238E27FC236}">
                <a16:creationId xmlns:a16="http://schemas.microsoft.com/office/drawing/2014/main" id="{D1543C22-9F44-A47C-7C7C-A27B88469DCD}"/>
              </a:ext>
            </a:extLst>
          </p:cNvPr>
          <p:cNvSpPr>
            <a:spLocks noGrp="1"/>
          </p:cNvSpPr>
          <p:nvPr>
            <p:ph idx="1"/>
          </p:nvPr>
        </p:nvSpPr>
        <p:spPr>
          <a:xfrm>
            <a:off x="0" y="1317625"/>
            <a:ext cx="12922562" cy="5347335"/>
          </a:xfrm>
        </p:spPr>
        <p:txBody>
          <a:bodyPr>
            <a:normAutofit fontScale="47500" lnSpcReduction="20000"/>
          </a:bodyPr>
          <a:lstStyle/>
          <a:p>
            <a:pPr algn="l"/>
            <a:r>
              <a:rPr lang="zh-CN" altLang="en-US" sz="5000" dirty="0">
                <a:latin typeface="隶书" panose="02010509060101010101" pitchFamily="49" charset="-122"/>
                <a:ea typeface="隶书" panose="02010509060101010101" pitchFamily="49" charset="-122"/>
                <a:cs typeface="Times New Roman" panose="02020603050405020304" pitchFamily="18" charset="0"/>
              </a:rPr>
              <a:t>图自监督学习</a:t>
            </a:r>
            <a:r>
              <a:rPr lang="en-US" altLang="zh-CN" sz="5000" dirty="0">
                <a:latin typeface="Times New Roman" panose="02020603050405020304" pitchFamily="18" charset="0"/>
                <a:ea typeface="宋体" panose="02010600030101010101" pitchFamily="2" charset="-122"/>
                <a:cs typeface="Times New Roman" panose="02020603050405020304" pitchFamily="18" charset="0"/>
              </a:rPr>
              <a:t>SGL</a:t>
            </a:r>
          </a:p>
          <a:p>
            <a:pPr algn="l">
              <a:buFont typeface="Arial" panose="020B0604020202020204" pitchFamily="34" charset="0"/>
              <a:buChar char="•"/>
            </a:pPr>
            <a:r>
              <a:rPr lang="zh-CN" altLang="en-US" b="1"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「长尾问题」</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high-degree</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高度的结点对表征学习起了主导作用，导致低度的结点，即长尾的</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item</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的学习很困难。</a:t>
            </a:r>
          </a:p>
          <a:p>
            <a:pPr algn="l">
              <a:buFont typeface="Arial" panose="020B0604020202020204" pitchFamily="34" charset="0"/>
              <a:buChar char="•"/>
            </a:pPr>
            <a:r>
              <a:rPr lang="zh-CN" altLang="en-US" b="1"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「鲁棒性问题」</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。交互数据中包含着很多噪声。而基于邻域结点汇聚的范式，会扩大</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噪声观测边</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的影响力，导致最终学习的表征受到噪声交互数据的影响比较大。</a:t>
            </a:r>
            <a:endPar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buFont typeface="Arial" panose="020B0604020202020204" pitchFamily="34" charset="0"/>
              <a:buChar char="•"/>
            </a:pPr>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pPr algn="l">
              <a:buFont typeface="Arial" panose="020B0604020202020204" pitchFamily="34" charset="0"/>
              <a:buChar char="•"/>
            </a:pPr>
            <a:r>
              <a:rPr lang="zh-CN" altLang="en-US" sz="5000" b="0" i="0" dirty="0">
                <a:solidFill>
                  <a:srgbClr val="121212"/>
                </a:solidFill>
                <a:effectLst/>
                <a:latin typeface="隶书" panose="02010509060101010101" pitchFamily="49" charset="-122"/>
                <a:ea typeface="隶书" panose="02010509060101010101" pitchFamily="49" charset="-122"/>
                <a:cs typeface="Times New Roman" panose="02020603050405020304" pitchFamily="18" charset="0"/>
              </a:rPr>
              <a:t>信息瓶颈</a:t>
            </a:r>
            <a:r>
              <a:rPr lang="en-US" altLang="zh-CN" sz="5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CGI</a:t>
            </a:r>
            <a:endParaRPr lang="zh-CN" altLang="en-US" sz="50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随机删除边</a:t>
            </a:r>
            <a:r>
              <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节点来改变图结构、由这些方法创建的结构可能不适合推荐任务，也缺乏说服力的理由来解释为什么随机丢弃的边</a:t>
            </a:r>
            <a:r>
              <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节点可以缓解流行性偏差和交互噪声。</a:t>
            </a:r>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最大化视图之间的节点表示的一致性来生成多个视图，以作为辅助任务，可能会使不同视图中的用户或物品表示捕获与推荐任务无关的信息。</a:t>
            </a:r>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5000" dirty="0">
                <a:solidFill>
                  <a:srgbClr val="121212"/>
                </a:solidFill>
                <a:latin typeface="隶书" panose="02010509060101010101" pitchFamily="49" charset="-122"/>
                <a:ea typeface="隶书" panose="02010509060101010101" pitchFamily="49" charset="-122"/>
                <a:cs typeface="Times New Roman" panose="02020603050405020304" pitchFamily="18" charset="0"/>
              </a:rPr>
              <a:t>图增强是否必要？</a:t>
            </a:r>
            <a:r>
              <a:rPr lang="en-US" altLang="zh-CN" sz="5000" dirty="0" err="1">
                <a:solidFill>
                  <a:srgbClr val="121212"/>
                </a:solidFill>
                <a:latin typeface="Times New Roman" panose="02020603050405020304" pitchFamily="18" charset="0"/>
                <a:ea typeface="宋体" panose="02010600030101010101" pitchFamily="2" charset="-122"/>
                <a:cs typeface="Times New Roman" panose="02020603050405020304" pitchFamily="18" charset="0"/>
              </a:rPr>
              <a:t>SimGCL</a:t>
            </a:r>
            <a:endParaRPr lang="en-US" altLang="zh-CN" sz="5000"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dropout</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的图增强并不是影响推荐效果的至关因素，对比损失函数</a:t>
            </a:r>
            <a:r>
              <a:rPr lang="en-US" altLang="zh-CN" dirty="0" err="1">
                <a:solidFill>
                  <a:srgbClr val="121212"/>
                </a:solidFill>
                <a:latin typeface="Times New Roman" panose="02020603050405020304" pitchFamily="18" charset="0"/>
                <a:ea typeface="宋体" panose="02010600030101010101" pitchFamily="2" charset="-122"/>
                <a:cs typeface="Times New Roman" panose="02020603050405020304" pitchFamily="18" charset="0"/>
              </a:rPr>
              <a:t>InfoNCE</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才是决定性因子。</a:t>
            </a:r>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5000" dirty="0">
                <a:latin typeface="隶书" panose="02010509060101010101" pitchFamily="49" charset="-122"/>
                <a:ea typeface="隶书" panose="02010509060101010101" pitchFamily="49" charset="-122"/>
                <a:cs typeface="Times New Roman" panose="02020603050405020304" pitchFamily="18" charset="0"/>
              </a:rPr>
              <a:t>极简对比学习</a:t>
            </a:r>
            <a:r>
              <a:rPr lang="en-US" altLang="zh-CN" sz="5000" dirty="0" err="1">
                <a:latin typeface="Times New Roman" panose="02020603050405020304" pitchFamily="18" charset="0"/>
                <a:cs typeface="Times New Roman" panose="02020603050405020304" pitchFamily="18" charset="0"/>
              </a:rPr>
              <a:t>XSimGCL</a:t>
            </a:r>
            <a:endParaRPr lang="en-US" altLang="zh-CN" sz="5000" dirty="0">
              <a:latin typeface="Times New Roman" panose="02020603050405020304" pitchFamily="18" charset="0"/>
              <a:cs typeface="Times New Roman" panose="02020603050405020304" pitchFamily="18" charset="0"/>
            </a:endParaRPr>
          </a:p>
          <a:p>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新体系结构在小型批处理计算中只有一次向前</a:t>
            </a:r>
            <a:r>
              <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向后传递。</a:t>
            </a:r>
            <a:r>
              <a:rPr lang="en-US" altLang="zh-CN" dirty="0" err="1">
                <a:solidFill>
                  <a:srgbClr val="121212"/>
                </a:solidFill>
                <a:latin typeface="Times New Roman" panose="02020603050405020304" pitchFamily="18" charset="0"/>
                <a:ea typeface="宋体" panose="02010600030101010101" pitchFamily="2" charset="-122"/>
                <a:cs typeface="Times New Roman" panose="02020603050405020304" pitchFamily="18" charset="0"/>
              </a:rPr>
              <a:t>XSimGCL</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对两个任务使用相同的扰动表示，并用跨层对比替换</a:t>
            </a:r>
            <a:r>
              <a:rPr lang="en-US" altLang="zh-CN" dirty="0" err="1">
                <a:solidFill>
                  <a:srgbClr val="121212"/>
                </a:solidFill>
                <a:latin typeface="Times New Roman" panose="02020603050405020304" pitchFamily="18" charset="0"/>
                <a:ea typeface="宋体" panose="02010600030101010101" pitchFamily="2" charset="-122"/>
                <a:cs typeface="Times New Roman" panose="02020603050405020304" pitchFamily="18" charset="0"/>
              </a:rPr>
              <a:t>SimGCL</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中的最终层对比。</a:t>
            </a:r>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5000" i="0" dirty="0">
                <a:solidFill>
                  <a:srgbClr val="121212"/>
                </a:solidFill>
                <a:effectLst/>
                <a:latin typeface="隶书" panose="02010509060101010101" pitchFamily="49" charset="-122"/>
                <a:ea typeface="隶书" panose="02010509060101010101" pitchFamily="49" charset="-122"/>
              </a:rPr>
              <a:t>简单且高效的图对比学习</a:t>
            </a:r>
            <a:r>
              <a:rPr lang="en-US" altLang="zh-CN" sz="5000" i="0" dirty="0" err="1">
                <a:solidFill>
                  <a:srgbClr val="121212"/>
                </a:solidFill>
                <a:effectLst/>
                <a:latin typeface="Times New Roman" panose="02020603050405020304" pitchFamily="18" charset="0"/>
                <a:ea typeface="隶书" panose="02010509060101010101" pitchFamily="49" charset="-122"/>
                <a:cs typeface="Times New Roman" panose="02020603050405020304" pitchFamily="18" charset="0"/>
              </a:rPr>
              <a:t>LightGCL</a:t>
            </a:r>
            <a:endParaRPr lang="en-US" altLang="zh-CN" sz="5000" i="0" dirty="0">
              <a:solidFill>
                <a:srgbClr val="121212"/>
              </a:solidFill>
              <a:effectLst/>
              <a:latin typeface="Times New Roman" panose="02020603050405020304" pitchFamily="18" charset="0"/>
              <a:ea typeface="隶书" panose="02010509060101010101" pitchFamily="49" charset="-122"/>
              <a:cs typeface="Times New Roman" panose="02020603050405020304" pitchFamily="18" charset="0"/>
            </a:endParaRPr>
          </a:p>
          <a:p>
            <a:r>
              <a:rPr lang="zh-CN" altLang="en-US" b="0" i="0" dirty="0">
                <a:effectLst/>
                <a:latin typeface="宋体" panose="02010600030101010101" pitchFamily="2" charset="-122"/>
                <a:ea typeface="宋体" panose="02010600030101010101" pitchFamily="2" charset="-122"/>
              </a:rPr>
              <a:t>基于随机过程的图数据增强可能会损失图中重要的结构信息，从而误导模型；</a:t>
            </a:r>
            <a:endParaRPr lang="en-US" altLang="zh-CN" b="0" i="0" dirty="0">
              <a:effectLst/>
              <a:latin typeface="宋体" panose="02010600030101010101" pitchFamily="2" charset="-122"/>
              <a:ea typeface="宋体" panose="02010600030101010101" pitchFamily="2" charset="-122"/>
            </a:endParaRPr>
          </a:p>
          <a:p>
            <a:r>
              <a:rPr lang="zh-CN" altLang="en-US" b="0" i="0" dirty="0">
                <a:effectLst/>
                <a:latin typeface="宋体" panose="02010600030101010101" pitchFamily="2" charset="-122"/>
                <a:ea typeface="宋体" panose="02010600030101010101" pitchFamily="2" charset="-122"/>
              </a:rPr>
              <a:t>基于经验的对比学习方法建立在对数据分布较强的假设上，而这会限制模型的普适性，并容易受数据中的噪声影响。</a:t>
            </a:r>
            <a:endParaRPr lang="zh-CN" altLang="en-US" sz="50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700" b="0" i="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2099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E10D5-6622-05B4-A5AA-3A8D24A111A3}"/>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cs typeface="Times New Roman" panose="02020603050405020304" pitchFamily="18" charset="0"/>
              </a:rPr>
              <a:t>图自监督学习</a:t>
            </a:r>
            <a:r>
              <a:rPr lang="en-US" altLang="zh-CN" dirty="0">
                <a:latin typeface="Times New Roman" panose="02020603050405020304" pitchFamily="18" charset="0"/>
                <a:ea typeface="宋体" panose="02010600030101010101" pitchFamily="2" charset="-122"/>
                <a:cs typeface="Times New Roman" panose="02020603050405020304" pitchFamily="18" charset="0"/>
              </a:rPr>
              <a:t>SGL</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629A6EAD-79E2-4F96-33FD-542DB146877B}"/>
              </a:ext>
            </a:extLst>
          </p:cNvPr>
          <p:cNvPicPr>
            <a:picLocks noChangeAspect="1"/>
          </p:cNvPicPr>
          <p:nvPr/>
        </p:nvPicPr>
        <p:blipFill>
          <a:blip r:embed="rId3"/>
          <a:stretch>
            <a:fillRect/>
          </a:stretch>
        </p:blipFill>
        <p:spPr>
          <a:xfrm>
            <a:off x="838200" y="1656808"/>
            <a:ext cx="7617781" cy="3544384"/>
          </a:xfrm>
          <a:prstGeom prst="rect">
            <a:avLst/>
          </a:prstGeom>
        </p:spPr>
      </p:pic>
      <p:sp>
        <p:nvSpPr>
          <p:cNvPr id="8" name="矩形: 圆角 7">
            <a:extLst>
              <a:ext uri="{FF2B5EF4-FFF2-40B4-BE49-F238E27FC236}">
                <a16:creationId xmlns:a16="http://schemas.microsoft.com/office/drawing/2014/main" id="{B85D9081-4511-DC98-8B68-4321B98AF686}"/>
              </a:ext>
            </a:extLst>
          </p:cNvPr>
          <p:cNvSpPr/>
          <p:nvPr/>
        </p:nvSpPr>
        <p:spPr>
          <a:xfrm>
            <a:off x="1873188" y="2383146"/>
            <a:ext cx="1145219" cy="4310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rPr>
              <a:t>有监督</a:t>
            </a:r>
          </a:p>
        </p:txBody>
      </p:sp>
      <p:sp>
        <p:nvSpPr>
          <p:cNvPr id="9" name="矩形: 圆角 8">
            <a:extLst>
              <a:ext uri="{FF2B5EF4-FFF2-40B4-BE49-F238E27FC236}">
                <a16:creationId xmlns:a16="http://schemas.microsoft.com/office/drawing/2014/main" id="{34518E76-6DC7-5A23-035B-94224805805B}"/>
              </a:ext>
            </a:extLst>
          </p:cNvPr>
          <p:cNvSpPr/>
          <p:nvPr/>
        </p:nvSpPr>
        <p:spPr>
          <a:xfrm>
            <a:off x="1873187" y="5263336"/>
            <a:ext cx="1145219" cy="4310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rPr>
              <a:t>自监督</a:t>
            </a:r>
          </a:p>
        </p:txBody>
      </p:sp>
      <p:sp>
        <p:nvSpPr>
          <p:cNvPr id="11" name="文本框 10">
            <a:extLst>
              <a:ext uri="{FF2B5EF4-FFF2-40B4-BE49-F238E27FC236}">
                <a16:creationId xmlns:a16="http://schemas.microsoft.com/office/drawing/2014/main" id="{31D0E4A3-C1F4-0D3B-E131-3E673CAE6998}"/>
              </a:ext>
            </a:extLst>
          </p:cNvPr>
          <p:cNvSpPr txBox="1"/>
          <p:nvPr/>
        </p:nvSpPr>
        <p:spPr>
          <a:xfrm>
            <a:off x="978761" y="6308209"/>
            <a:ext cx="6886853" cy="369332"/>
          </a:xfrm>
          <a:prstGeom prst="rect">
            <a:avLst/>
          </a:prstGeom>
          <a:noFill/>
        </p:spPr>
        <p:txBody>
          <a:bodyPr wrap="square">
            <a:spAutoFit/>
          </a:bodyPr>
          <a:lstStyle/>
          <a:p>
            <a:r>
              <a:rPr lang="zh-CN" altLang="en-US" b="1" dirty="0">
                <a:solidFill>
                  <a:srgbClr val="1F2328"/>
                </a:solidFill>
                <a:latin typeface="-apple-system"/>
              </a:rPr>
              <a:t>Self-supervised Graph Learning for Recommendation </a:t>
            </a:r>
            <a:r>
              <a:rPr lang="en-US" altLang="zh-CN" dirty="0">
                <a:solidFill>
                  <a:srgbClr val="1F2328"/>
                </a:solidFill>
                <a:latin typeface="-apple-system"/>
              </a:rPr>
              <a:t>SIGIR2021</a:t>
            </a:r>
            <a:endParaRPr lang="zh-CN" altLang="en-US" dirty="0">
              <a:solidFill>
                <a:srgbClr val="1F2328"/>
              </a:solidFill>
              <a:latin typeface="-apple-system"/>
            </a:endParaRPr>
          </a:p>
        </p:txBody>
      </p:sp>
      <p:sp>
        <p:nvSpPr>
          <p:cNvPr id="12" name="文本框 11">
            <a:extLst>
              <a:ext uri="{FF2B5EF4-FFF2-40B4-BE49-F238E27FC236}">
                <a16:creationId xmlns:a16="http://schemas.microsoft.com/office/drawing/2014/main" id="{EA249AB4-DF22-681C-AA84-33486C05207B}"/>
              </a:ext>
            </a:extLst>
          </p:cNvPr>
          <p:cNvSpPr txBox="1"/>
          <p:nvPr/>
        </p:nvSpPr>
        <p:spPr>
          <a:xfrm>
            <a:off x="8821270" y="2383146"/>
            <a:ext cx="2864223" cy="2862322"/>
          </a:xfrm>
          <a:prstGeom prst="rect">
            <a:avLst/>
          </a:prstGeom>
          <a:noFill/>
        </p:spPr>
        <p:txBody>
          <a:bodyPr wrap="square" rtlCol="0">
            <a:spAutoFit/>
          </a:bodyPr>
          <a:lstStyle/>
          <a:p>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数据增强：</a:t>
            </a:r>
            <a:endParaRPr lang="en-US" altLang="zh-CN" b="1"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3</a:t>
            </a:r>
            <a:r>
              <a:rPr lang="zh-CN" altLang="en-US" dirty="0">
                <a:latin typeface="宋体" panose="02010600030101010101" pitchFamily="2" charset="-122"/>
                <a:ea typeface="宋体" panose="02010600030101010101" pitchFamily="2" charset="-122"/>
              </a:rPr>
              <a:t>种方式对同一节点产生不同视图。</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Node dropout</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Edge dropout</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Random walk</a:t>
            </a: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对比学习：</a:t>
            </a:r>
            <a:endParaRPr lang="en-US"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最大化同一个节点不同视图表征之间的相似性。</a:t>
            </a:r>
          </a:p>
        </p:txBody>
      </p:sp>
    </p:spTree>
    <p:extLst>
      <p:ext uri="{BB962C8B-B14F-4D97-AF65-F5344CB8AC3E}">
        <p14:creationId xmlns:p14="http://schemas.microsoft.com/office/powerpoint/2010/main" val="314223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139E9-C58C-DBFA-E88E-1D0FC20E46E3}"/>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cs typeface="Times New Roman" panose="02020603050405020304" pitchFamily="18" charset="0"/>
              </a:rPr>
              <a:t>信息瓶颈</a:t>
            </a:r>
            <a:r>
              <a:rPr lang="en-US" altLang="zh-CN" dirty="0">
                <a:latin typeface="Times New Roman" panose="02020603050405020304" pitchFamily="18" charset="0"/>
                <a:ea typeface="宋体" panose="02010600030101010101" pitchFamily="2" charset="-122"/>
                <a:cs typeface="Times New Roman" panose="02020603050405020304" pitchFamily="18" charset="0"/>
              </a:rPr>
              <a:t>CGI</a:t>
            </a:r>
            <a:endParaRPr lang="zh-CN" altLang="en-US" dirty="0"/>
          </a:p>
        </p:txBody>
      </p:sp>
      <p:pic>
        <p:nvPicPr>
          <p:cNvPr id="5" name="图片 4">
            <a:extLst>
              <a:ext uri="{FF2B5EF4-FFF2-40B4-BE49-F238E27FC236}">
                <a16:creationId xmlns:a16="http://schemas.microsoft.com/office/drawing/2014/main" id="{4A867F96-BC79-4C86-FAA6-09D096DE1A6C}"/>
              </a:ext>
            </a:extLst>
          </p:cNvPr>
          <p:cNvPicPr>
            <a:picLocks noChangeAspect="1"/>
          </p:cNvPicPr>
          <p:nvPr/>
        </p:nvPicPr>
        <p:blipFill>
          <a:blip r:embed="rId3"/>
          <a:stretch>
            <a:fillRect/>
          </a:stretch>
        </p:blipFill>
        <p:spPr>
          <a:xfrm>
            <a:off x="838200" y="1951248"/>
            <a:ext cx="7172185" cy="3618453"/>
          </a:xfrm>
          <a:prstGeom prst="rect">
            <a:avLst/>
          </a:prstGeom>
        </p:spPr>
      </p:pic>
      <p:sp>
        <p:nvSpPr>
          <p:cNvPr id="7" name="文本框 6">
            <a:extLst>
              <a:ext uri="{FF2B5EF4-FFF2-40B4-BE49-F238E27FC236}">
                <a16:creationId xmlns:a16="http://schemas.microsoft.com/office/drawing/2014/main" id="{F4C405BE-BDA4-37FD-6098-0E91AC78B1CD}"/>
              </a:ext>
            </a:extLst>
          </p:cNvPr>
          <p:cNvSpPr txBox="1"/>
          <p:nvPr/>
        </p:nvSpPr>
        <p:spPr>
          <a:xfrm>
            <a:off x="8010385" y="1953533"/>
            <a:ext cx="3702003" cy="3693319"/>
          </a:xfrm>
          <a:prstGeom prst="rect">
            <a:avLst/>
          </a:prstGeom>
          <a:noFill/>
        </p:spPr>
        <p:txBody>
          <a:bodyPr wrap="square">
            <a:spAutoFit/>
          </a:bodyPr>
          <a:lstStyle/>
          <a:p>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可学习图增强：</a:t>
            </a:r>
            <a:endParaRPr lang="en-US" altLang="zh-CN" b="1" dirty="0">
              <a:latin typeface="宋体" panose="02010600030101010101" pitchFamily="2" charset="-122"/>
              <a:ea typeface="宋体" panose="02010600030101010101" pitchFamily="2" charset="-122"/>
            </a:endParaRPr>
          </a:p>
          <a:p>
            <a:r>
              <a:rPr lang="zh-CN" altLang="en-US" b="0" i="0" dirty="0">
                <a:solidFill>
                  <a:srgbClr val="121212"/>
                </a:solidFill>
                <a:effectLst/>
                <a:latin typeface="-apple-system"/>
              </a:rPr>
              <a:t>  自适应地学习是丢弃边还是节点来构建优化的图结构，以用于用户和物品的多视图表示学习，为缓解流行偏见提供了依据。</a:t>
            </a: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信息瓶颈对比学习：</a:t>
            </a:r>
            <a:endParaRPr lang="en-US" altLang="zh-CN" b="1" dirty="0">
              <a:latin typeface="宋体" panose="02010600030101010101" pitchFamily="2" charset="-122"/>
              <a:ea typeface="宋体" panose="02010600030101010101" pitchFamily="2" charset="-122"/>
            </a:endParaRPr>
          </a:p>
          <a:p>
            <a:r>
              <a:rPr lang="en-US" altLang="zh-CN" b="0" i="0" dirty="0">
                <a:solidFill>
                  <a:srgbClr val="121212"/>
                </a:solidFill>
                <a:effectLst/>
                <a:latin typeface="-apple-system"/>
              </a:rPr>
              <a:t>   IB</a:t>
            </a:r>
            <a:r>
              <a:rPr lang="zh-CN" altLang="en-US" b="0" i="0" dirty="0">
                <a:solidFill>
                  <a:srgbClr val="121212"/>
                </a:solidFill>
                <a:effectLst/>
                <a:latin typeface="-apple-system"/>
              </a:rPr>
              <a:t>原则有助于不同视图的表示来捕获不同语义的协作信息。避免在不同视图之间捕获不相关的信息。更好地缓解交互噪声。</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endParaRPr lang="zh-CN" altLang="en-US"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526060FD-56C0-3732-29B3-423670706B15}"/>
              </a:ext>
            </a:extLst>
          </p:cNvPr>
          <p:cNvSpPr txBox="1"/>
          <p:nvPr/>
        </p:nvSpPr>
        <p:spPr>
          <a:xfrm>
            <a:off x="868680" y="6308209"/>
            <a:ext cx="9631680" cy="369332"/>
          </a:xfrm>
          <a:prstGeom prst="rect">
            <a:avLst/>
          </a:prstGeom>
          <a:noFill/>
        </p:spPr>
        <p:txBody>
          <a:bodyPr wrap="square">
            <a:spAutoFit/>
          </a:bodyPr>
          <a:lstStyle/>
          <a:p>
            <a:pPr algn="l"/>
            <a:r>
              <a:rPr lang="en-US" altLang="zh-CN" b="1" i="0" dirty="0">
                <a:solidFill>
                  <a:srgbClr val="1F2328"/>
                </a:solidFill>
                <a:effectLst/>
                <a:latin typeface="-apple-system"/>
              </a:rPr>
              <a:t>Contrastive Graph Structure Learning via Information Bottleneck for Recommendation </a:t>
            </a:r>
            <a:r>
              <a:rPr lang="en-US" altLang="zh-CN" b="0" i="0" dirty="0" err="1">
                <a:solidFill>
                  <a:srgbClr val="1F2328"/>
                </a:solidFill>
                <a:effectLst/>
                <a:latin typeface="-apple-system"/>
              </a:rPr>
              <a:t>NeurIPS</a:t>
            </a:r>
            <a:r>
              <a:rPr lang="en-US" altLang="zh-CN" b="0" i="0" dirty="0">
                <a:solidFill>
                  <a:srgbClr val="1F2328"/>
                </a:solidFill>
                <a:effectLst/>
                <a:latin typeface="-apple-system"/>
              </a:rPr>
              <a:t> 2022</a:t>
            </a:r>
          </a:p>
        </p:txBody>
      </p:sp>
    </p:spTree>
    <p:extLst>
      <p:ext uri="{BB962C8B-B14F-4D97-AF65-F5344CB8AC3E}">
        <p14:creationId xmlns:p14="http://schemas.microsoft.com/office/powerpoint/2010/main" val="17452881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2170</Words>
  <Application>Microsoft Office PowerPoint</Application>
  <PresentationFormat>宽屏</PresentationFormat>
  <Paragraphs>179</Paragraphs>
  <Slides>20</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-apple-system</vt:lpstr>
      <vt:lpstr>PingFang SC</vt:lpstr>
      <vt:lpstr>等线</vt:lpstr>
      <vt:lpstr>等线 Light</vt:lpstr>
      <vt:lpstr>隶书</vt:lpstr>
      <vt:lpstr>宋体</vt:lpstr>
      <vt:lpstr>Arial</vt:lpstr>
      <vt:lpstr>Times New Roman</vt:lpstr>
      <vt:lpstr>Office 主题​​</vt:lpstr>
      <vt:lpstr>推荐系统中的图对比学习 GNN+CL in RS</vt:lpstr>
      <vt:lpstr>GNN, CL</vt:lpstr>
      <vt:lpstr>GNN</vt:lpstr>
      <vt:lpstr>GNNRS</vt:lpstr>
      <vt:lpstr>CL</vt:lpstr>
      <vt:lpstr>CLRS</vt:lpstr>
      <vt:lpstr>Theme1 二分图</vt:lpstr>
      <vt:lpstr>图自监督学习SGL</vt:lpstr>
      <vt:lpstr>信息瓶颈CGI</vt:lpstr>
      <vt:lpstr>图增强是否有必要？SIMGCL </vt:lpstr>
      <vt:lpstr>极简对比学习XSimGCL</vt:lpstr>
      <vt:lpstr>简单且高效的图对比学习LightGCL </vt:lpstr>
      <vt:lpstr>Theme2 知识图谱</vt:lpstr>
      <vt:lpstr>知识图谱对比学习KGCL </vt:lpstr>
      <vt:lpstr>历史对比学习知识图谱推理CENET </vt:lpstr>
      <vt:lpstr>生成式知识图谱自监督KGRec</vt:lpstr>
      <vt:lpstr>Theme3其他场景</vt:lpstr>
      <vt:lpstr>双通道超图卷积网络 DHCN</vt:lpstr>
      <vt:lpstr>自监督图协同训练COTREC</vt:lpstr>
      <vt:lpstr>解耦对比学习的社会推荐DcRec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推荐系统中的图对比学习 GNN+CL in RS</dc:title>
  <dc:creator>zh xm</dc:creator>
  <cp:lastModifiedBy>zh xm</cp:lastModifiedBy>
  <cp:revision>6</cp:revision>
  <dcterms:created xsi:type="dcterms:W3CDTF">2023-11-12T13:23:39Z</dcterms:created>
  <dcterms:modified xsi:type="dcterms:W3CDTF">2023-11-13T09:49:49Z</dcterms:modified>
</cp:coreProperties>
</file>