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0" r:id="rId4"/>
    <p:sldId id="262" r:id="rId5"/>
    <p:sldId id="258" r:id="rId6"/>
    <p:sldId id="268" r:id="rId7"/>
    <p:sldId id="269" r:id="rId8"/>
    <p:sldId id="264" r:id="rId9"/>
    <p:sldId id="261" r:id="rId10"/>
    <p:sldId id="263" r:id="rId11"/>
    <p:sldId id="267" r:id="rId12"/>
    <p:sldId id="257" r:id="rId13"/>
    <p:sldId id="266" r:id="rId14"/>
    <p:sldId id="25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74194" autoAdjust="0"/>
  </p:normalViewPr>
  <p:slideViewPr>
    <p:cSldViewPr snapToGrid="0">
      <p:cViewPr varScale="1">
        <p:scale>
          <a:sx n="60" d="100"/>
          <a:sy n="60" d="100"/>
        </p:scale>
        <p:origin x="704"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0685A-5AC4-4760-8E6D-2CBE8827E981}" type="datetimeFigureOut">
              <a:rPr lang="zh-CN" altLang="en-US" smtClean="0"/>
              <a:t>2024/3/18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BFE33-CF99-490A-98C6-8C45A608B943}" type="slidenum">
              <a:rPr lang="zh-CN" altLang="en-US" smtClean="0"/>
              <a:t>‹#›</a:t>
            </a:fld>
            <a:endParaRPr lang="zh-CN" altLang="en-US"/>
          </a:p>
        </p:txBody>
      </p:sp>
    </p:spTree>
    <p:extLst>
      <p:ext uri="{BB962C8B-B14F-4D97-AF65-F5344CB8AC3E}">
        <p14:creationId xmlns:p14="http://schemas.microsoft.com/office/powerpoint/2010/main" val="293666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基于会话的推荐（</a:t>
            </a:r>
            <a:r>
              <a:rPr lang="en-US" altLang="zh-CN" dirty="0"/>
              <a:t>SBR</a:t>
            </a:r>
            <a:r>
              <a:rPr lang="zh-CN" altLang="en-US" dirty="0"/>
              <a:t>）关注于在某个时间点下一次产生交互项目的预测。由于在这个场景中，用户信息通常不可用，因此，在项目转换时捕捉用户的意图显得尤为重要。</a:t>
            </a:r>
          </a:p>
        </p:txBody>
      </p:sp>
      <p:sp>
        <p:nvSpPr>
          <p:cNvPr id="4" name="灯片编号占位符 3"/>
          <p:cNvSpPr>
            <a:spLocks noGrp="1"/>
          </p:cNvSpPr>
          <p:nvPr>
            <p:ph type="sldNum" sz="quarter" idx="5"/>
          </p:nvPr>
        </p:nvSpPr>
        <p:spPr/>
        <p:txBody>
          <a:bodyPr/>
          <a:lstStyle/>
          <a:p>
            <a:fld id="{EDFBFE33-CF99-490A-98C6-8C45A608B943}" type="slidenum">
              <a:rPr lang="zh-CN" altLang="en-US" smtClean="0"/>
              <a:t>2</a:t>
            </a:fld>
            <a:endParaRPr lang="zh-CN" altLang="en-US"/>
          </a:p>
        </p:txBody>
      </p:sp>
    </p:spTree>
    <p:extLst>
      <p:ext uri="{BB962C8B-B14F-4D97-AF65-F5344CB8AC3E}">
        <p14:creationId xmlns:p14="http://schemas.microsoft.com/office/powerpoint/2010/main" val="29270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。严格且唯一的对项目的相对顺序建模可能导致推荐模型易于过拟合。</a:t>
            </a:r>
            <a:endParaRPr lang="en-US" altLang="zh-CN" dirty="0"/>
          </a:p>
          <a:p>
            <a:r>
              <a:rPr lang="zh-CN" altLang="en-US" dirty="0"/>
              <a:t>。这种做法稍微放宽了连续项目之间时间相关性的假设。然而，因为将会话数据建模为有向子图这种做法忽略了基于会话的数据中复杂的项目相关性，现有模型与基于</a:t>
            </a:r>
            <a:r>
              <a:rPr lang="en-US" altLang="zh-CN" dirty="0"/>
              <a:t>RNN</a:t>
            </a:r>
            <a:r>
              <a:rPr lang="zh-CN" altLang="en-US" dirty="0"/>
              <a:t>的方法相比，仅显示出微不足道的改进。</a:t>
            </a:r>
            <a:endParaRPr lang="en-US" altLang="zh-CN" dirty="0"/>
          </a:p>
          <a:p>
            <a:r>
              <a:rPr lang="zh-CN" altLang="en-US" dirty="0"/>
              <a:t>在真实场景中，项目转换往往由一系列先前项目点击的共同作用所出发，这也揭示了项目间存在着多对多的高阶关系。简单图无法描述这种项目间复杂的高阶信息。而超图则能够轻松捕捉超对关系，但它在</a:t>
            </a:r>
            <a:r>
              <a:rPr lang="en-US" altLang="zh-CN" dirty="0"/>
              <a:t>SBR</a:t>
            </a:r>
            <a:r>
              <a:rPr lang="zh-CN" altLang="en-US" dirty="0"/>
              <a:t>问题上的潜力尚待挖掘。</a:t>
            </a:r>
          </a:p>
        </p:txBody>
      </p:sp>
      <p:sp>
        <p:nvSpPr>
          <p:cNvPr id="4" name="灯片编号占位符 3"/>
          <p:cNvSpPr>
            <a:spLocks noGrp="1"/>
          </p:cNvSpPr>
          <p:nvPr>
            <p:ph type="sldNum" sz="quarter" idx="5"/>
          </p:nvPr>
        </p:nvSpPr>
        <p:spPr/>
        <p:txBody>
          <a:bodyPr/>
          <a:lstStyle/>
          <a:p>
            <a:fld id="{EDFBFE33-CF99-490A-98C6-8C45A608B943}" type="slidenum">
              <a:rPr lang="zh-CN" altLang="en-US" smtClean="0"/>
              <a:t>3</a:t>
            </a:fld>
            <a:endParaRPr lang="zh-CN" altLang="en-US"/>
          </a:p>
        </p:txBody>
      </p:sp>
    </p:spTree>
    <p:extLst>
      <p:ext uri="{BB962C8B-B14F-4D97-AF65-F5344CB8AC3E}">
        <p14:creationId xmlns:p14="http://schemas.microsoft.com/office/powerpoint/2010/main" val="381085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FBFE33-CF99-490A-98C6-8C45A608B943}" type="slidenum">
              <a:rPr lang="zh-CN" altLang="en-US" smtClean="0"/>
              <a:t>4</a:t>
            </a:fld>
            <a:endParaRPr lang="zh-CN" altLang="en-US"/>
          </a:p>
        </p:txBody>
      </p:sp>
    </p:spTree>
    <p:extLst>
      <p:ext uri="{BB962C8B-B14F-4D97-AF65-F5344CB8AC3E}">
        <p14:creationId xmlns:p14="http://schemas.microsoft.com/office/powerpoint/2010/main" val="389125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FBFE33-CF99-490A-98C6-8C45A608B943}" type="slidenum">
              <a:rPr lang="zh-CN" altLang="en-US" smtClean="0"/>
              <a:t>5</a:t>
            </a:fld>
            <a:endParaRPr lang="zh-CN" altLang="en-US"/>
          </a:p>
        </p:txBody>
      </p:sp>
    </p:spTree>
    <p:extLst>
      <p:ext uri="{BB962C8B-B14F-4D97-AF65-F5344CB8AC3E}">
        <p14:creationId xmlns:p14="http://schemas.microsoft.com/office/powerpoint/2010/main" val="262585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从技术上讲，为每个会话建模一条超边。</a:t>
            </a:r>
            <a:endParaRPr lang="en-US" altLang="zh-CN" dirty="0"/>
          </a:p>
          <a:p>
            <a:r>
              <a:rPr lang="zh-CN" altLang="en-US" dirty="0"/>
              <a:t>同一条超边中的所有项目都互相连接，不同超边通过共享的项目所连接并构成包含项目级高阶相关性的超图。</a:t>
            </a:r>
            <a:endParaRPr lang="en-US" altLang="zh-CN" dirty="0"/>
          </a:p>
          <a:p>
            <a:r>
              <a:rPr lang="zh-CN" altLang="en-US" dirty="0"/>
              <a:t>在超图的基础上，通过将每条超边建模为一个节点，并关注超边的连通性来构建线图，该图描述了会话级的关系。</a:t>
            </a:r>
            <a:endParaRPr lang="en-US" altLang="zh-CN" dirty="0"/>
          </a:p>
          <a:p>
            <a:endParaRPr lang="en-US" altLang="zh-CN" dirty="0"/>
          </a:p>
          <a:p>
            <a:r>
              <a:rPr lang="zh-CN" altLang="en-US" dirty="0"/>
              <a:t>由于会话的数据稀疏性可能会妨碍超图建模，从而导致推荐性能不佳，作者将自监督学习融入到网络中来增强超图建模（作为一个辅助任务），</a:t>
            </a:r>
            <a:endParaRPr lang="en-US" altLang="zh-CN" dirty="0"/>
          </a:p>
          <a:p>
            <a:r>
              <a:rPr lang="zh-CN" altLang="en-US" dirty="0"/>
              <a:t>两个通道学习到的会话表示经过自监督学习，使得两种会话表示间的互信息最大化，两个通道能够从彼此获取新信息，从而分别改进它们自己在项目特征提取和会话特征提取中的表现。</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DFBFE33-CF99-490A-98C6-8C45A608B943}" type="slidenum">
              <a:rPr lang="zh-CN" altLang="en-US" smtClean="0"/>
              <a:t>9</a:t>
            </a:fld>
            <a:endParaRPr lang="zh-CN" altLang="en-US"/>
          </a:p>
        </p:txBody>
      </p:sp>
    </p:spTree>
    <p:extLst>
      <p:ext uri="{BB962C8B-B14F-4D97-AF65-F5344CB8AC3E}">
        <p14:creationId xmlns:p14="http://schemas.microsoft.com/office/powerpoint/2010/main" val="2959096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a:t>
            </a:r>
            <a:r>
              <a:rPr lang="en-US" altLang="zh-CN" dirty="0"/>
              <a:t>embedding</a:t>
            </a:r>
            <a:r>
              <a:rPr lang="zh-CN" altLang="en-US" dirty="0"/>
              <a:t>经过</a:t>
            </a:r>
            <a:r>
              <a:rPr lang="en-US" altLang="zh-CN" dirty="0"/>
              <a:t>L</a:t>
            </a:r>
            <a:r>
              <a:rPr lang="zh-CN" altLang="en-US" dirty="0"/>
              <a:t>超图卷积层后，对每一层得到的项目嵌入取平均，得到最终的项目嵌入。</a:t>
            </a:r>
            <a:endParaRPr lang="en-US" altLang="zh-CN" dirty="0"/>
          </a:p>
          <a:p>
            <a:r>
              <a:rPr lang="zh-CN" altLang="en-US" dirty="0"/>
              <a:t>会话嵌入则是通过对该会话中所有向目标是的聚合来表示。遵循</a:t>
            </a:r>
            <a:r>
              <a:rPr lang="en-US" altLang="zh-CN" dirty="0"/>
              <a:t>SR-GNN</a:t>
            </a:r>
            <a:r>
              <a:rPr lang="zh-CN" altLang="en-US" dirty="0"/>
              <a:t>中使用的策略来细化会话嵌入，得到整个会话的用户一般兴趣嵌入。</a:t>
            </a:r>
            <a:endParaRPr lang="en-US" altLang="zh-CN" dirty="0"/>
          </a:p>
          <a:p>
            <a:endParaRPr lang="en-US" altLang="zh-CN" dirty="0"/>
          </a:p>
          <a:p>
            <a:r>
              <a:rPr lang="zh-CN" altLang="en-US" dirty="0"/>
              <a:t>对每个会话涉及到的项目的</a:t>
            </a:r>
            <a:r>
              <a:rPr lang="en-US" altLang="zh-CN" dirty="0"/>
              <a:t>Item embedding</a:t>
            </a:r>
            <a:r>
              <a:rPr lang="zh-CN" altLang="en-US" dirty="0"/>
              <a:t>取平均来初始化特定通道的会话嵌入。</a:t>
            </a:r>
          </a:p>
        </p:txBody>
      </p:sp>
      <p:sp>
        <p:nvSpPr>
          <p:cNvPr id="4" name="灯片编号占位符 3"/>
          <p:cNvSpPr>
            <a:spLocks noGrp="1"/>
          </p:cNvSpPr>
          <p:nvPr>
            <p:ph type="sldNum" sz="quarter" idx="5"/>
          </p:nvPr>
        </p:nvSpPr>
        <p:spPr/>
        <p:txBody>
          <a:bodyPr/>
          <a:lstStyle/>
          <a:p>
            <a:fld id="{EDFBFE33-CF99-490A-98C6-8C45A608B943}" type="slidenum">
              <a:rPr lang="zh-CN" altLang="en-US" smtClean="0"/>
              <a:t>10</a:t>
            </a:fld>
            <a:endParaRPr lang="zh-CN" altLang="en-US"/>
          </a:p>
        </p:txBody>
      </p:sp>
    </p:spTree>
    <p:extLst>
      <p:ext uri="{BB962C8B-B14F-4D97-AF65-F5344CB8AC3E}">
        <p14:creationId xmlns:p14="http://schemas.microsoft.com/office/powerpoint/2010/main" val="293335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只包含少数项目的会话可以利用跨会话信息来改进它们的嵌入。</a:t>
            </a:r>
          </a:p>
        </p:txBody>
      </p:sp>
      <p:sp>
        <p:nvSpPr>
          <p:cNvPr id="4" name="灯片编号占位符 3"/>
          <p:cNvSpPr>
            <a:spLocks noGrp="1"/>
          </p:cNvSpPr>
          <p:nvPr>
            <p:ph type="sldNum" sz="quarter" idx="5"/>
          </p:nvPr>
        </p:nvSpPr>
        <p:spPr/>
        <p:txBody>
          <a:bodyPr/>
          <a:lstStyle/>
          <a:p>
            <a:fld id="{EDFBFE33-CF99-490A-98C6-8C45A608B943}" type="slidenum">
              <a:rPr lang="zh-CN" altLang="en-US" smtClean="0"/>
              <a:t>11</a:t>
            </a:fld>
            <a:endParaRPr lang="zh-CN" altLang="en-US"/>
          </a:p>
        </p:txBody>
      </p:sp>
    </p:spTree>
    <p:extLst>
      <p:ext uri="{BB962C8B-B14F-4D97-AF65-F5344CB8AC3E}">
        <p14:creationId xmlns:p14="http://schemas.microsoft.com/office/powerpoint/2010/main" val="58353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FBFE33-CF99-490A-98C6-8C45A608B943}" type="slidenum">
              <a:rPr lang="zh-CN" altLang="en-US" smtClean="0"/>
              <a:t>13</a:t>
            </a:fld>
            <a:endParaRPr lang="zh-CN" altLang="en-US"/>
          </a:p>
        </p:txBody>
      </p:sp>
    </p:spTree>
    <p:extLst>
      <p:ext uri="{BB962C8B-B14F-4D97-AF65-F5344CB8AC3E}">
        <p14:creationId xmlns:p14="http://schemas.microsoft.com/office/powerpoint/2010/main" val="39245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90782-65BA-08DF-71D1-0C129FA92D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067349-CD82-C508-CB51-D893AB9BC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61137E-8CE6-303A-D2A0-EAD98562298C}"/>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5126BA57-36A9-C072-C470-D45EDB98F9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CA4CE6-2144-8797-8AF9-28E4261A1F66}"/>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389059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AC52E-0BE0-EBCB-66FC-CED099A60D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8D4D8D-ED85-D77E-8B8F-FC443B2D74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87D713-1BBC-5B27-3ECE-3ABD86DB5234}"/>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24CB8BC3-BA55-1D34-D11F-D4DA7DF30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1F2A23-81F9-42D3-C44C-B1A28CC65169}"/>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378916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826BA9-D39A-9ED7-5123-5CA6EAD67F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1E8501-7D6E-4868-2EDB-29A7A98330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9A7C4E-F9AD-0954-0A3F-E53D143C9D8F}"/>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CAA527D2-4EC8-E344-4B5D-57128ADED5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59996-3813-9760-DA4F-E95DF10BC5BA}"/>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147253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50AF-28A0-07AC-8050-B51CE58FF5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390973-77F5-9F1F-7576-EEE6AACBAA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070333-DAD4-640F-F81E-210649AD0EA3}"/>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51FD01C0-F759-4330-9373-73DD12C03F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2E069-BD44-B4F3-A07B-40AE48ABF5D9}"/>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88705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24E51-2205-E515-72D1-92B7667FAF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17EE99-E6F1-808B-E162-8799F6E9C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6863ED-4D2E-1444-F4E9-5280E738101A}"/>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1F1452F8-D035-8786-B8CF-AFCC08988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9B760D-BA39-F052-873F-58D00884C23F}"/>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32330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B521C-C763-CBDB-6992-FF0078E80C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C349EE-119A-6348-DF91-B9AC977B5B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D19ECE-BF7C-6877-5411-BEC2F51D68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DCD529-7EF1-8DF4-C452-631308F82B90}"/>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A183C13B-8A1E-ACEE-A00F-8C0835C1D5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5298E6-DE38-9855-6FE6-7EE58E838D8F}"/>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197881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C0F3B-529D-4B56-4525-096CD911E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5877C8-0977-3AE0-FFBA-12EE1790D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9DA527-CCE1-17FA-4541-C0B5234AE8B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0F23DA-5224-704C-D27C-53FF81AB8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3A820F-F57A-4379-6B23-4710C3CA28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94E469-8B65-94C0-D613-A592A1A56593}"/>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8" name="页脚占位符 7">
            <a:extLst>
              <a:ext uri="{FF2B5EF4-FFF2-40B4-BE49-F238E27FC236}">
                <a16:creationId xmlns:a16="http://schemas.microsoft.com/office/drawing/2014/main" id="{2F9B6E48-90C5-A202-4C05-6B0D03D1AB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E08119-062B-BEA0-EBC5-67629FEBDBAB}"/>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74983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E49CC-9F84-639B-6390-5F5C02309B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35C75E-263B-B8AE-E033-A9DD189D725D}"/>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4" name="页脚占位符 3">
            <a:extLst>
              <a:ext uri="{FF2B5EF4-FFF2-40B4-BE49-F238E27FC236}">
                <a16:creationId xmlns:a16="http://schemas.microsoft.com/office/drawing/2014/main" id="{4E4E40D6-C231-F2DD-9589-02FF8AED91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C30C75-8F17-1675-DB23-C1B185D014E9}"/>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216603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8C2005-1E29-1225-8DEB-E4B63D3E6616}"/>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3" name="页脚占位符 2">
            <a:extLst>
              <a:ext uri="{FF2B5EF4-FFF2-40B4-BE49-F238E27FC236}">
                <a16:creationId xmlns:a16="http://schemas.microsoft.com/office/drawing/2014/main" id="{9D726F2A-2944-7167-0CA0-3E4CE04B98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061205-987B-51ED-00B1-B192C71223E5}"/>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18762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9C52E-4399-542E-BC8A-0D6AF81865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4666A8-C3B1-117B-AFE9-4EEE76B78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3DF6C0-4853-535D-AE41-90653C7E2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765D12-8A87-7B5F-281A-D9986D5D3974}"/>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B9215875-865D-4E38-D9FC-D8BDB4BD0C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3366C3-850D-30F4-8976-F214341FA7DB}"/>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182044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86F13-61C0-2CA3-A82B-8B90A8D3EB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B8D9A7-696A-75E4-24BE-21B7C855D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99F08E-69AB-24AD-AF6B-7FB9E9E0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B3C82B-4629-CF22-7242-E94ECB85CEC5}"/>
              </a:ext>
            </a:extLst>
          </p:cNvPr>
          <p:cNvSpPr>
            <a:spLocks noGrp="1"/>
          </p:cNvSpPr>
          <p:nvPr>
            <p:ph type="dt" sz="half" idx="10"/>
          </p:nvPr>
        </p:nvSpPr>
        <p:spPr/>
        <p:txBody>
          <a:bodyPr/>
          <a:lstStyle/>
          <a:p>
            <a:fld id="{0D244B13-496B-4C6F-8416-AA9242FF0861}"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A2BBFADB-909D-06B2-0AC2-C348D2C0A7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C6C048-418F-CA1A-1910-60A163106DB3}"/>
              </a:ext>
            </a:extLst>
          </p:cNvPr>
          <p:cNvSpPr>
            <a:spLocks noGrp="1"/>
          </p:cNvSpPr>
          <p:nvPr>
            <p:ph type="sldNum" sz="quarter" idx="12"/>
          </p:nvPr>
        </p:nvSpPr>
        <p:spPr/>
        <p:txBody>
          <a:body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309901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D79C19-604E-59C0-239C-800EDBE90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B38E04-BC32-69E7-24CE-D95DC3EC8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291F38-934D-7A44-FDCC-EB241547C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44B13-496B-4C6F-8416-AA9242FF0861}"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FEBFC4E0-72C1-8826-3D82-3A10B59F3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63E187-3DA7-40DA-9451-CA835984A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098DE-75C7-48CF-9391-6A0A52071791}" type="slidenum">
              <a:rPr lang="zh-CN" altLang="en-US" smtClean="0"/>
              <a:t>‹#›</a:t>
            </a:fld>
            <a:endParaRPr lang="zh-CN" altLang="en-US"/>
          </a:p>
        </p:txBody>
      </p:sp>
    </p:spTree>
    <p:extLst>
      <p:ext uri="{BB962C8B-B14F-4D97-AF65-F5344CB8AC3E}">
        <p14:creationId xmlns:p14="http://schemas.microsoft.com/office/powerpoint/2010/main" val="57390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170.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1.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B2B24-7B7E-B3D8-186B-53A0D227A5EC}"/>
              </a:ext>
            </a:extLst>
          </p:cNvPr>
          <p:cNvSpPr>
            <a:spLocks noGrp="1"/>
          </p:cNvSpPr>
          <p:nvPr>
            <p:ph type="ctrTitle"/>
          </p:nvPr>
        </p:nvSpPr>
        <p:spPr>
          <a:xfrm>
            <a:off x="474562" y="1214438"/>
            <a:ext cx="11242876" cy="2387600"/>
          </a:xfrm>
        </p:spPr>
        <p:txBody>
          <a:bodyPr>
            <a:normAutofit/>
          </a:bodyPr>
          <a:lstStyle/>
          <a:p>
            <a:r>
              <a:rPr lang="en-US" altLang="zh-CN" sz="4000" dirty="0">
                <a:latin typeface="Times New Roman" panose="02020603050405020304" pitchFamily="18" charset="0"/>
                <a:cs typeface="Times New Roman" panose="02020603050405020304" pitchFamily="18" charset="0"/>
              </a:rPr>
              <a:t>Self-Supervised Hypergraph Convolutional Networks for Session-based Recommendation</a:t>
            </a:r>
            <a:br>
              <a:rPr lang="en-US" altLang="zh-CN" sz="4000" dirty="0">
                <a:latin typeface="Times New Roman" panose="02020603050405020304" pitchFamily="18" charset="0"/>
                <a:cs typeface="Times New Roman" panose="02020603050405020304" pitchFamily="18" charset="0"/>
              </a:rPr>
            </a:br>
            <a:r>
              <a:rPr lang="zh-CN" altLang="en-US" sz="3200" dirty="0">
                <a:latin typeface="宋体" panose="02010600030101010101" pitchFamily="2" charset="-122"/>
                <a:ea typeface="宋体" panose="02010600030101010101" pitchFamily="2" charset="-122"/>
                <a:cs typeface="Times New Roman" panose="02020603050405020304" pitchFamily="18" charset="0"/>
              </a:rPr>
              <a:t>基于自监督超图卷积网络的会话推荐方法</a:t>
            </a:r>
            <a:endParaRPr lang="zh-CN" altLang="en-US" sz="4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D4D43438-84E1-7F5C-EB6E-F4405E848990}"/>
              </a:ext>
            </a:extLst>
          </p:cNvPr>
          <p:cNvSpPr>
            <a:spLocks noGrp="1"/>
          </p:cNvSpPr>
          <p:nvPr>
            <p:ph type="subTitle"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Week 4 </a:t>
            </a:r>
            <a:r>
              <a:rPr lang="zh-CN" altLang="en-US" dirty="0">
                <a:latin typeface="宋体" panose="02010600030101010101" pitchFamily="2" charset="-122"/>
                <a:ea typeface="宋体" panose="02010600030101010101" pitchFamily="2" charset="-122"/>
              </a:rPr>
              <a:t>张雨桐</a:t>
            </a:r>
          </a:p>
        </p:txBody>
      </p:sp>
      <p:sp>
        <p:nvSpPr>
          <p:cNvPr id="5" name="文本框 4">
            <a:extLst>
              <a:ext uri="{FF2B5EF4-FFF2-40B4-BE49-F238E27FC236}">
                <a16:creationId xmlns:a16="http://schemas.microsoft.com/office/drawing/2014/main" id="{B548BA10-8AF8-D1B7-6869-A22377BA958B}"/>
              </a:ext>
            </a:extLst>
          </p:cNvPr>
          <p:cNvSpPr txBox="1"/>
          <p:nvPr/>
        </p:nvSpPr>
        <p:spPr>
          <a:xfrm>
            <a:off x="0" y="6402840"/>
            <a:ext cx="7133733" cy="369332"/>
          </a:xfrm>
          <a:prstGeom prst="rect">
            <a:avLst/>
          </a:prstGeom>
          <a:noFill/>
        </p:spPr>
        <p:txBody>
          <a:bodyPr wrap="square">
            <a:spAutoFit/>
          </a:bodyPr>
          <a:lstStyle/>
          <a:p>
            <a:r>
              <a:rPr lang="en-US" altLang="zh-CN" dirty="0"/>
              <a:t>The Thirty-Fifth AAAI Conference on Artificial Intelligence (AAAI-21) </a:t>
            </a:r>
            <a:endParaRPr lang="zh-CN" altLang="en-US" dirty="0"/>
          </a:p>
        </p:txBody>
      </p:sp>
    </p:spTree>
    <p:extLst>
      <p:ext uri="{BB962C8B-B14F-4D97-AF65-F5344CB8AC3E}">
        <p14:creationId xmlns:p14="http://schemas.microsoft.com/office/powerpoint/2010/main" val="197531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F0CB46CE-F4A6-A60A-29EB-8C4815174411}"/>
              </a:ext>
            </a:extLst>
          </p:cNvPr>
          <p:cNvGrpSpPr/>
          <p:nvPr/>
        </p:nvGrpSpPr>
        <p:grpSpPr>
          <a:xfrm>
            <a:off x="1085371" y="317820"/>
            <a:ext cx="10775776" cy="4778200"/>
            <a:chOff x="1308683" y="966521"/>
            <a:chExt cx="10775776" cy="4778200"/>
          </a:xfrm>
        </p:grpSpPr>
        <p:grpSp>
          <p:nvGrpSpPr>
            <p:cNvPr id="43" name="组合 42">
              <a:extLst>
                <a:ext uri="{FF2B5EF4-FFF2-40B4-BE49-F238E27FC236}">
                  <a16:creationId xmlns:a16="http://schemas.microsoft.com/office/drawing/2014/main" id="{7E0F673A-D8B3-327F-5CAC-6028E6DD50BD}"/>
                </a:ext>
              </a:extLst>
            </p:cNvPr>
            <p:cNvGrpSpPr/>
            <p:nvPr/>
          </p:nvGrpSpPr>
          <p:grpSpPr>
            <a:xfrm>
              <a:off x="1308683" y="998290"/>
              <a:ext cx="4239979" cy="4539030"/>
              <a:chOff x="1308683" y="998290"/>
              <a:chExt cx="4239979" cy="4539030"/>
            </a:xfrm>
          </p:grpSpPr>
          <p:sp>
            <p:nvSpPr>
              <p:cNvPr id="5" name="文本框 4">
                <a:extLst>
                  <a:ext uri="{FF2B5EF4-FFF2-40B4-BE49-F238E27FC236}">
                    <a16:creationId xmlns:a16="http://schemas.microsoft.com/office/drawing/2014/main" id="{372089DD-7111-DB00-9A1D-CFB0B6B538E8}"/>
                  </a:ext>
                </a:extLst>
              </p:cNvPr>
              <p:cNvSpPr txBox="1"/>
              <p:nvPr/>
            </p:nvSpPr>
            <p:spPr>
              <a:xfrm>
                <a:off x="1308683" y="998290"/>
                <a:ext cx="20133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超图卷积</a:t>
                </a:r>
              </a:p>
            </p:txBody>
          </p:sp>
          <p:pic>
            <p:nvPicPr>
              <p:cNvPr id="7" name="图片 6">
                <a:extLst>
                  <a:ext uri="{FF2B5EF4-FFF2-40B4-BE49-F238E27FC236}">
                    <a16:creationId xmlns:a16="http://schemas.microsoft.com/office/drawing/2014/main" id="{630A87F3-4716-D285-E4A6-685A14987968}"/>
                  </a:ext>
                </a:extLst>
              </p:cNvPr>
              <p:cNvPicPr>
                <a:picLocks noChangeAspect="1"/>
              </p:cNvPicPr>
              <p:nvPr/>
            </p:nvPicPr>
            <p:blipFill>
              <a:blip r:embed="rId3"/>
              <a:stretch>
                <a:fillRect/>
              </a:stretch>
            </p:blipFill>
            <p:spPr>
              <a:xfrm>
                <a:off x="1333849" y="1499803"/>
                <a:ext cx="4162425" cy="733425"/>
              </a:xfrm>
              <a:prstGeom prst="rect">
                <a:avLst/>
              </a:prstGeom>
            </p:spPr>
          </p:pic>
          <p:sp>
            <p:nvSpPr>
              <p:cNvPr id="8" name="文本框 7">
                <a:extLst>
                  <a:ext uri="{FF2B5EF4-FFF2-40B4-BE49-F238E27FC236}">
                    <a16:creationId xmlns:a16="http://schemas.microsoft.com/office/drawing/2014/main" id="{ABD3DDD6-2E98-FED6-1503-BE8EF8096333}"/>
                  </a:ext>
                </a:extLst>
              </p:cNvPr>
              <p:cNvSpPr txBox="1"/>
              <p:nvPr/>
            </p:nvSpPr>
            <p:spPr>
              <a:xfrm>
                <a:off x="1308683" y="2273076"/>
                <a:ext cx="20133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最终项目嵌入</a:t>
                </a:r>
              </a:p>
            </p:txBody>
          </p:sp>
          <p:grpSp>
            <p:nvGrpSpPr>
              <p:cNvPr id="13" name="组合 12">
                <a:extLst>
                  <a:ext uri="{FF2B5EF4-FFF2-40B4-BE49-F238E27FC236}">
                    <a16:creationId xmlns:a16="http://schemas.microsoft.com/office/drawing/2014/main" id="{9B939B86-C887-D335-CE2A-7A6A46F59494}"/>
                  </a:ext>
                </a:extLst>
              </p:cNvPr>
              <p:cNvGrpSpPr/>
              <p:nvPr/>
            </p:nvGrpSpPr>
            <p:grpSpPr>
              <a:xfrm>
                <a:off x="1386237" y="2836370"/>
                <a:ext cx="3048000" cy="549654"/>
                <a:chOff x="1361070" y="2774589"/>
                <a:chExt cx="3048000" cy="549654"/>
              </a:xfrm>
            </p:grpSpPr>
            <p:pic>
              <p:nvPicPr>
                <p:cNvPr id="10" name="图片 9">
                  <a:extLst>
                    <a:ext uri="{FF2B5EF4-FFF2-40B4-BE49-F238E27FC236}">
                      <a16:creationId xmlns:a16="http://schemas.microsoft.com/office/drawing/2014/main" id="{D9615268-FAA8-888D-A6F0-383EAA18EEAB}"/>
                    </a:ext>
                  </a:extLst>
                </p:cNvPr>
                <p:cNvPicPr>
                  <a:picLocks noChangeAspect="1"/>
                </p:cNvPicPr>
                <p:nvPr/>
              </p:nvPicPr>
              <p:blipFill>
                <a:blip r:embed="rId4"/>
                <a:stretch>
                  <a:fillRect/>
                </a:stretch>
              </p:blipFill>
              <p:spPr>
                <a:xfrm>
                  <a:off x="1361070" y="2847993"/>
                  <a:ext cx="1009650" cy="476250"/>
                </a:xfrm>
                <a:prstGeom prst="rect">
                  <a:avLst/>
                </a:prstGeom>
              </p:spPr>
            </p:pic>
            <p:pic>
              <p:nvPicPr>
                <p:cNvPr id="12" name="图片 11">
                  <a:extLst>
                    <a:ext uri="{FF2B5EF4-FFF2-40B4-BE49-F238E27FC236}">
                      <a16:creationId xmlns:a16="http://schemas.microsoft.com/office/drawing/2014/main" id="{4DD7DB3E-B2D8-4E4B-6555-16C962070BB8}"/>
                    </a:ext>
                  </a:extLst>
                </p:cNvPr>
                <p:cNvPicPr>
                  <a:picLocks noChangeAspect="1"/>
                </p:cNvPicPr>
                <p:nvPr/>
              </p:nvPicPr>
              <p:blipFill>
                <a:blip r:embed="rId5"/>
                <a:stretch>
                  <a:fillRect/>
                </a:stretch>
              </p:blipFill>
              <p:spPr>
                <a:xfrm>
                  <a:off x="2370720" y="2774589"/>
                  <a:ext cx="2038350" cy="485775"/>
                </a:xfrm>
                <a:prstGeom prst="rect">
                  <a:avLst/>
                </a:prstGeom>
              </p:spPr>
            </p:pic>
          </p:grpSp>
          <p:sp>
            <p:nvSpPr>
              <p:cNvPr id="14" name="文本框 13">
                <a:extLst>
                  <a:ext uri="{FF2B5EF4-FFF2-40B4-BE49-F238E27FC236}">
                    <a16:creationId xmlns:a16="http://schemas.microsoft.com/office/drawing/2014/main" id="{4D60DAE0-3ECB-8F46-C06F-DF7CCC9C122D}"/>
                  </a:ext>
                </a:extLst>
              </p:cNvPr>
              <p:cNvSpPr txBox="1"/>
              <p:nvPr/>
            </p:nvSpPr>
            <p:spPr>
              <a:xfrm>
                <a:off x="1333849" y="3570067"/>
                <a:ext cx="20133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细化会话嵌入</a:t>
                </a:r>
              </a:p>
            </p:txBody>
          </p:sp>
          <p:pic>
            <p:nvPicPr>
              <p:cNvPr id="16" name="图片 15">
                <a:extLst>
                  <a:ext uri="{FF2B5EF4-FFF2-40B4-BE49-F238E27FC236}">
                    <a16:creationId xmlns:a16="http://schemas.microsoft.com/office/drawing/2014/main" id="{30B9C55C-32C5-FEED-0446-8B37730CED59}"/>
                  </a:ext>
                </a:extLst>
              </p:cNvPr>
              <p:cNvPicPr>
                <a:picLocks noChangeAspect="1"/>
              </p:cNvPicPr>
              <p:nvPr/>
            </p:nvPicPr>
            <p:blipFill>
              <a:blip r:embed="rId6"/>
              <a:stretch>
                <a:fillRect/>
              </a:stretch>
            </p:blipFill>
            <p:spPr>
              <a:xfrm>
                <a:off x="1386237" y="4076700"/>
                <a:ext cx="4162425" cy="666750"/>
              </a:xfrm>
              <a:prstGeom prst="rect">
                <a:avLst/>
              </a:prstGeom>
            </p:spPr>
          </p:pic>
          <p:pic>
            <p:nvPicPr>
              <p:cNvPr id="18" name="图片 17">
                <a:extLst>
                  <a:ext uri="{FF2B5EF4-FFF2-40B4-BE49-F238E27FC236}">
                    <a16:creationId xmlns:a16="http://schemas.microsoft.com/office/drawing/2014/main" id="{81991C4A-1698-E8F7-D87A-0F99E892773A}"/>
                  </a:ext>
                </a:extLst>
              </p:cNvPr>
              <p:cNvPicPr>
                <a:picLocks noChangeAspect="1"/>
              </p:cNvPicPr>
              <p:nvPr/>
            </p:nvPicPr>
            <p:blipFill>
              <a:blip r:embed="rId7"/>
              <a:stretch>
                <a:fillRect/>
              </a:stretch>
            </p:blipFill>
            <p:spPr>
              <a:xfrm>
                <a:off x="1452911" y="4575295"/>
                <a:ext cx="1962150" cy="962025"/>
              </a:xfrm>
              <a:prstGeom prst="rect">
                <a:avLst/>
              </a:prstGeom>
            </p:spPr>
          </p:pic>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74753C1-A8A7-DE66-2681-A38DCEC64EFF}"/>
                    </a:ext>
                  </a:extLst>
                </p:cNvPr>
                <p:cNvSpPr txBox="1"/>
                <p:nvPr/>
              </p:nvSpPr>
              <p:spPr>
                <a:xfrm>
                  <a:off x="6307517" y="966521"/>
                  <a:ext cx="4865616" cy="55976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初始化会话嵌入</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rPr>
                          </m:ctrlPr>
                        </m:sSubSupPr>
                        <m:e>
                          <m:r>
                            <a:rPr lang="zh-CN" altLang="en-US" sz="2400" i="1" smtClean="0">
                              <a:latin typeface="Cambria Math" panose="02040503050406030204" pitchFamily="18" charset="0"/>
                              <a:ea typeface="宋体" panose="02010600030101010101" pitchFamily="2" charset="-122"/>
                            </a:rPr>
                            <m:t>𝜃</m:t>
                          </m:r>
                        </m:e>
                        <m:sub>
                          <m:r>
                            <a:rPr lang="en-US" altLang="zh-CN" sz="2400" b="0" i="1" smtClean="0">
                              <a:latin typeface="Cambria Math" panose="02040503050406030204" pitchFamily="18" charset="0"/>
                              <a:ea typeface="宋体" panose="02010600030101010101" pitchFamily="2" charset="-122"/>
                            </a:rPr>
                            <m:t>𝑙</m:t>
                          </m:r>
                        </m:sub>
                        <m:sup>
                          <m:r>
                            <a:rPr lang="en-US" altLang="zh-CN" sz="2400" b="0" i="1" smtClean="0">
                              <a:latin typeface="Cambria Math" panose="02040503050406030204" pitchFamily="18" charset="0"/>
                              <a:ea typeface="宋体" panose="02010600030101010101" pitchFamily="2" charset="-122"/>
                            </a:rPr>
                            <m:t>(0)</m:t>
                          </m:r>
                        </m:sup>
                      </m:sSubSup>
                    </m:oMath>
                  </a14:m>
                  <a:endParaRPr lang="zh-CN" altLang="en-US" sz="2400"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C74753C1-A8A7-DE66-2681-A38DCEC64EFF}"/>
                    </a:ext>
                  </a:extLst>
                </p:cNvPr>
                <p:cNvSpPr txBox="1">
                  <a:spLocks noRot="1" noChangeAspect="1" noMove="1" noResize="1" noEditPoints="1" noAdjustHandles="1" noChangeArrowheads="1" noChangeShapeType="1" noTextEdit="1"/>
                </p:cNvSpPr>
                <p:nvPr/>
              </p:nvSpPr>
              <p:spPr>
                <a:xfrm>
                  <a:off x="6307517" y="966521"/>
                  <a:ext cx="4865616" cy="559769"/>
                </a:xfrm>
                <a:prstGeom prst="rect">
                  <a:avLst/>
                </a:prstGeom>
                <a:blipFill>
                  <a:blip r:embed="rId8"/>
                  <a:stretch>
                    <a:fillRect l="-2005"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2F16C38-629B-44C4-B6DE-C4B8835082CD}"/>
                    </a:ext>
                  </a:extLst>
                </p:cNvPr>
                <p:cNvSpPr txBox="1"/>
                <p:nvPr/>
              </p:nvSpPr>
              <p:spPr>
                <a:xfrm>
                  <a:off x="8833602" y="2292821"/>
                  <a:ext cx="2931952" cy="461665"/>
                </a:xfrm>
                <a:prstGeom prst="rect">
                  <a:avLst/>
                </a:prstGeom>
                <a:noFill/>
              </p:spPr>
              <p:txBody>
                <a:bodyPr wrap="square" rtlCol="0">
                  <a:spAutoFit/>
                </a:bodyPr>
                <a:lstStyle/>
                <a:p>
                  <a14:m>
                    <m:oMath xmlns:m="http://schemas.openxmlformats.org/officeDocument/2006/math">
                      <m:r>
                        <m:rPr>
                          <m:sty m:val="p"/>
                        </m:rPr>
                        <a:rPr lang="en-US" altLang="zh-CN" sz="2400" i="1" smtClean="0">
                          <a:latin typeface="Cambria Math" panose="02040503050406030204" pitchFamily="18" charset="0"/>
                          <a:ea typeface="Cambria Math" panose="02040503050406030204" pitchFamily="18" charset="0"/>
                        </a:rPr>
                        <m:t>M</m:t>
                      </m:r>
                    </m:oMath>
                  </a14:m>
                  <a:r>
                    <a:rPr lang="zh-CN" altLang="en-US" sz="2400" dirty="0">
                      <a:latin typeface="宋体" panose="02010600030101010101" pitchFamily="2" charset="-122"/>
                      <a:ea typeface="宋体" panose="02010600030101010101" pitchFamily="2" charset="-122"/>
                    </a:rPr>
                    <a:t>为线图中的节点数</a:t>
                  </a:r>
                </a:p>
              </p:txBody>
            </p:sp>
          </mc:Choice>
          <mc:Fallback xmlns="">
            <p:sp>
              <p:nvSpPr>
                <p:cNvPr id="22" name="文本框 21">
                  <a:extLst>
                    <a:ext uri="{FF2B5EF4-FFF2-40B4-BE49-F238E27FC236}">
                      <a16:creationId xmlns:a16="http://schemas.microsoft.com/office/drawing/2014/main" id="{92F16C38-629B-44C4-B6DE-C4B8835082CD}"/>
                    </a:ext>
                  </a:extLst>
                </p:cNvPr>
                <p:cNvSpPr txBox="1">
                  <a:spLocks noRot="1" noChangeAspect="1" noMove="1" noResize="1" noEditPoints="1" noAdjustHandles="1" noChangeArrowheads="1" noChangeShapeType="1" noTextEdit="1"/>
                </p:cNvSpPr>
                <p:nvPr/>
              </p:nvSpPr>
              <p:spPr>
                <a:xfrm>
                  <a:off x="8833602" y="2292821"/>
                  <a:ext cx="2931952" cy="461665"/>
                </a:xfrm>
                <a:prstGeom prst="rect">
                  <a:avLst/>
                </a:prstGeom>
                <a:blipFill>
                  <a:blip r:embed="rId9"/>
                  <a:stretch>
                    <a:fillRect l="-416" t="-14474" r="-1247" b="-25000"/>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21AC3AEB-FA09-C88D-997B-60BC89C18A1F}"/>
                </a:ext>
              </a:extLst>
            </p:cNvPr>
            <p:cNvGrpSpPr/>
            <p:nvPr/>
          </p:nvGrpSpPr>
          <p:grpSpPr>
            <a:xfrm>
              <a:off x="6415775" y="1751592"/>
              <a:ext cx="4324958" cy="468205"/>
              <a:chOff x="6401256" y="2020741"/>
              <a:chExt cx="6411041" cy="468205"/>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147D986-FB0E-2163-DB45-336C6EF4DF38}"/>
                      </a:ext>
                    </a:extLst>
                  </p:cNvPr>
                  <p:cNvSpPr txBox="1"/>
                  <p:nvPr/>
                </p:nvSpPr>
                <p:spPr>
                  <a:xfrm>
                    <a:off x="7309119" y="2020741"/>
                    <a:ext cx="5503178" cy="46820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的关联矩阵为</a:t>
                    </a: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Α</m:t>
                        </m:r>
                        <m:r>
                          <a:rPr lang="zh-CN" altLang="el-GR" sz="2400" i="1" smtClean="0">
                            <a:latin typeface="Cambria Math" panose="02040503050406030204" pitchFamily="18" charset="0"/>
                            <a:ea typeface="Cambria Math" panose="02040503050406030204" pitchFamily="18" charset="0"/>
                          </a:rPr>
                          <m:t>𝜖</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ℝ</m:t>
                            </m:r>
                          </m:e>
                          <m:sup>
                            <m:r>
                              <m:rPr>
                                <m:sty m:val="p"/>
                              </m:rPr>
                              <a:rPr lang="en-US" altLang="zh-CN" sz="2400" i="1">
                                <a:latin typeface="Cambria Math" panose="02040503050406030204" pitchFamily="18" charset="0"/>
                                <a:ea typeface="Cambria Math" panose="02040503050406030204" pitchFamily="18" charset="0"/>
                              </a:rPr>
                              <m:t>M</m:t>
                            </m:r>
                            <m:r>
                              <a:rPr lang="en-US" altLang="zh-CN" sz="240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M</m:t>
                            </m:r>
                          </m:sup>
                        </m:sSup>
                      </m:oMath>
                    </a14:m>
                    <a:endParaRPr lang="zh-CN" altLang="en-US" sz="2400" dirty="0">
                      <a:latin typeface="宋体" panose="02010600030101010101" pitchFamily="2" charset="-122"/>
                      <a:ea typeface="宋体" panose="02010600030101010101" pitchFamily="2" charset="-122"/>
                    </a:endParaRPr>
                  </a:p>
                </p:txBody>
              </p:sp>
            </mc:Choice>
            <mc:Fallback xmlns="">
              <p:sp>
                <p:nvSpPr>
                  <p:cNvPr id="20" name="文本框 19">
                    <a:extLst>
                      <a:ext uri="{FF2B5EF4-FFF2-40B4-BE49-F238E27FC236}">
                        <a16:creationId xmlns:a16="http://schemas.microsoft.com/office/drawing/2014/main" id="{F147D986-FB0E-2163-DB45-336C6EF4DF38}"/>
                      </a:ext>
                    </a:extLst>
                  </p:cNvPr>
                  <p:cNvSpPr txBox="1">
                    <a:spLocks noRot="1" noChangeAspect="1" noMove="1" noResize="1" noEditPoints="1" noAdjustHandles="1" noChangeArrowheads="1" noChangeShapeType="1" noTextEdit="1"/>
                  </p:cNvSpPr>
                  <p:nvPr/>
                </p:nvSpPr>
                <p:spPr>
                  <a:xfrm>
                    <a:off x="7309119" y="2020741"/>
                    <a:ext cx="5503178" cy="468205"/>
                  </a:xfrm>
                  <a:prstGeom prst="rect">
                    <a:avLst/>
                  </a:prstGeom>
                  <a:blipFill>
                    <a:blip r:embed="rId10"/>
                    <a:stretch>
                      <a:fillRect l="-2463" t="-12987" b="-24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DDFE8A0-20C2-5360-33E8-1ADBE472D71A}"/>
                      </a:ext>
                    </a:extLst>
                  </p:cNvPr>
                  <p:cNvSpPr txBox="1"/>
                  <p:nvPr/>
                </p:nvSpPr>
                <p:spPr>
                  <a:xfrm>
                    <a:off x="6401256" y="2081636"/>
                    <a:ext cx="7398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ℒ</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𝐺</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23" name="文本框 22">
                    <a:extLst>
                      <a:ext uri="{FF2B5EF4-FFF2-40B4-BE49-F238E27FC236}">
                        <a16:creationId xmlns:a16="http://schemas.microsoft.com/office/drawing/2014/main" id="{CDDFE8A0-20C2-5360-33E8-1ADBE472D71A}"/>
                      </a:ext>
                    </a:extLst>
                  </p:cNvPr>
                  <p:cNvSpPr txBox="1">
                    <a:spLocks noRot="1" noChangeAspect="1" noMove="1" noResize="1" noEditPoints="1" noAdjustHandles="1" noChangeArrowheads="1" noChangeShapeType="1" noTextEdit="1"/>
                  </p:cNvSpPr>
                  <p:nvPr/>
                </p:nvSpPr>
                <p:spPr>
                  <a:xfrm>
                    <a:off x="6401256" y="2081636"/>
                    <a:ext cx="739818" cy="369332"/>
                  </a:xfrm>
                  <a:prstGeom prst="rect">
                    <a:avLst/>
                  </a:prstGeom>
                  <a:blipFill>
                    <a:blip r:embed="rId11"/>
                    <a:stretch>
                      <a:fillRect l="-21951" r="-58537" b="-34426"/>
                    </a:stretch>
                  </a:blipFill>
                </p:spPr>
                <p:txBody>
                  <a:bodyPr/>
                  <a:lstStyle/>
                  <a:p>
                    <a:r>
                      <a:rPr lang="zh-CN" altLang="en-US">
                        <a:noFill/>
                      </a:rPr>
                      <a:t> </a:t>
                    </a:r>
                  </a:p>
                </p:txBody>
              </p:sp>
            </mc:Fallback>
          </mc:AlternateContent>
        </p:grpSp>
        <p:pic>
          <p:nvPicPr>
            <p:cNvPr id="27" name="图片 26">
              <a:extLst>
                <a:ext uri="{FF2B5EF4-FFF2-40B4-BE49-F238E27FC236}">
                  <a16:creationId xmlns:a16="http://schemas.microsoft.com/office/drawing/2014/main" id="{6E68DA9C-6616-D41F-FF0A-10D8B36EE0EA}"/>
                </a:ext>
              </a:extLst>
            </p:cNvPr>
            <p:cNvPicPr>
              <a:picLocks noChangeAspect="1"/>
            </p:cNvPicPr>
            <p:nvPr/>
          </p:nvPicPr>
          <p:blipFill>
            <a:blip r:embed="rId12"/>
            <a:stretch>
              <a:fillRect/>
            </a:stretch>
          </p:blipFill>
          <p:spPr>
            <a:xfrm>
              <a:off x="6401256" y="2760648"/>
              <a:ext cx="1771650" cy="476250"/>
            </a:xfrm>
            <a:prstGeom prst="rect">
              <a:avLst/>
            </a:prstGeom>
          </p:spPr>
        </p:pic>
        <p:pic>
          <p:nvPicPr>
            <p:cNvPr id="29" name="图片 28">
              <a:extLst>
                <a:ext uri="{FF2B5EF4-FFF2-40B4-BE49-F238E27FC236}">
                  <a16:creationId xmlns:a16="http://schemas.microsoft.com/office/drawing/2014/main" id="{3D1236C9-448C-98ED-FB59-2046BF5F6B7B}"/>
                </a:ext>
              </a:extLst>
            </p:cNvPr>
            <p:cNvPicPr>
              <a:picLocks noChangeAspect="1"/>
            </p:cNvPicPr>
            <p:nvPr/>
          </p:nvPicPr>
          <p:blipFill>
            <a:blip r:embed="rId13"/>
            <a:stretch>
              <a:fillRect/>
            </a:stretch>
          </p:blipFill>
          <p:spPr>
            <a:xfrm>
              <a:off x="10096150" y="1793527"/>
              <a:ext cx="1952625" cy="504825"/>
            </a:xfrm>
            <a:prstGeom prst="rect">
              <a:avLst/>
            </a:prstGeom>
          </p:spPr>
        </p:pic>
        <p:pic>
          <p:nvPicPr>
            <p:cNvPr id="33" name="图片 32">
              <a:extLst>
                <a:ext uri="{FF2B5EF4-FFF2-40B4-BE49-F238E27FC236}">
                  <a16:creationId xmlns:a16="http://schemas.microsoft.com/office/drawing/2014/main" id="{F513B4D9-CA0B-8E4C-31AB-954BEF6B7808}"/>
                </a:ext>
              </a:extLst>
            </p:cNvPr>
            <p:cNvPicPr>
              <a:picLocks noChangeAspect="1"/>
            </p:cNvPicPr>
            <p:nvPr/>
          </p:nvPicPr>
          <p:blipFill>
            <a:blip r:embed="rId14"/>
            <a:stretch>
              <a:fillRect/>
            </a:stretch>
          </p:blipFill>
          <p:spPr>
            <a:xfrm>
              <a:off x="6415612" y="3437839"/>
              <a:ext cx="2843317" cy="509065"/>
            </a:xfrm>
            <a:prstGeom prst="rect">
              <a:avLst/>
            </a:prstGeom>
          </p:spPr>
        </p:pic>
        <p:grpSp>
          <p:nvGrpSpPr>
            <p:cNvPr id="37" name="组合 36">
              <a:extLst>
                <a:ext uri="{FF2B5EF4-FFF2-40B4-BE49-F238E27FC236}">
                  <a16:creationId xmlns:a16="http://schemas.microsoft.com/office/drawing/2014/main" id="{BC03E1C1-D749-39A2-B7A7-CB0F23A615E6}"/>
                </a:ext>
              </a:extLst>
            </p:cNvPr>
            <p:cNvGrpSpPr/>
            <p:nvPr/>
          </p:nvGrpSpPr>
          <p:grpSpPr>
            <a:xfrm>
              <a:off x="9397007" y="3546794"/>
              <a:ext cx="2687452" cy="400110"/>
              <a:chOff x="9331708" y="3600844"/>
              <a:chExt cx="2687452" cy="400110"/>
            </a:xfrm>
          </p:grpSpPr>
          <p:pic>
            <p:nvPicPr>
              <p:cNvPr id="35" name="图片 34">
                <a:extLst>
                  <a:ext uri="{FF2B5EF4-FFF2-40B4-BE49-F238E27FC236}">
                    <a16:creationId xmlns:a16="http://schemas.microsoft.com/office/drawing/2014/main" id="{BA8C0B71-BB6A-D8B0-FB09-03CF16E19E49}"/>
                  </a:ext>
                </a:extLst>
              </p:cNvPr>
              <p:cNvPicPr>
                <a:picLocks noChangeAspect="1"/>
              </p:cNvPicPr>
              <p:nvPr/>
            </p:nvPicPr>
            <p:blipFill>
              <a:blip r:embed="rId15"/>
              <a:stretch>
                <a:fillRect/>
              </a:stretch>
            </p:blipFill>
            <p:spPr>
              <a:xfrm>
                <a:off x="10730907" y="3663458"/>
                <a:ext cx="1288253" cy="274882"/>
              </a:xfrm>
              <a:prstGeom prst="rect">
                <a:avLst/>
              </a:prstGeom>
            </p:spPr>
          </p:pic>
          <p:sp>
            <p:nvSpPr>
              <p:cNvPr id="36" name="文本框 35">
                <a:extLst>
                  <a:ext uri="{FF2B5EF4-FFF2-40B4-BE49-F238E27FC236}">
                    <a16:creationId xmlns:a16="http://schemas.microsoft.com/office/drawing/2014/main" id="{5F3B7311-6BFB-0186-6088-5C7FC864889B}"/>
                  </a:ext>
                </a:extLst>
              </p:cNvPr>
              <p:cNvSpPr txBox="1"/>
              <p:nvPr/>
            </p:nvSpPr>
            <p:spPr>
              <a:xfrm>
                <a:off x="9331708" y="3600844"/>
                <a:ext cx="2574235"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对角度矩阵</a:t>
                </a:r>
              </a:p>
            </p:txBody>
          </p:sp>
        </p:grpSp>
        <p:sp>
          <p:nvSpPr>
            <p:cNvPr id="38" name="文本框 37">
              <a:extLst>
                <a:ext uri="{FF2B5EF4-FFF2-40B4-BE49-F238E27FC236}">
                  <a16:creationId xmlns:a16="http://schemas.microsoft.com/office/drawing/2014/main" id="{C2FC2174-492D-6B0D-DA9E-55B2AE299D5F}"/>
                </a:ext>
              </a:extLst>
            </p:cNvPr>
            <p:cNvSpPr txBox="1"/>
            <p:nvPr/>
          </p:nvSpPr>
          <p:spPr>
            <a:xfrm>
              <a:off x="6367180" y="4147845"/>
              <a:ext cx="310055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线图卷积</a:t>
              </a:r>
            </a:p>
          </p:txBody>
        </p:sp>
        <p:pic>
          <p:nvPicPr>
            <p:cNvPr id="40" name="图片 39">
              <a:extLst>
                <a:ext uri="{FF2B5EF4-FFF2-40B4-BE49-F238E27FC236}">
                  <a16:creationId xmlns:a16="http://schemas.microsoft.com/office/drawing/2014/main" id="{A8BBD1A3-7FE8-1023-FC50-0CCC74CA2DB0}"/>
                </a:ext>
              </a:extLst>
            </p:cNvPr>
            <p:cNvPicPr>
              <a:picLocks noChangeAspect="1"/>
            </p:cNvPicPr>
            <p:nvPr/>
          </p:nvPicPr>
          <p:blipFill>
            <a:blip r:embed="rId16"/>
            <a:stretch>
              <a:fillRect/>
            </a:stretch>
          </p:blipFill>
          <p:spPr>
            <a:xfrm>
              <a:off x="6469659" y="4665659"/>
              <a:ext cx="2735222" cy="499287"/>
            </a:xfrm>
            <a:prstGeom prst="rect">
              <a:avLst/>
            </a:prstGeom>
          </p:spPr>
        </p:pic>
        <p:pic>
          <p:nvPicPr>
            <p:cNvPr id="42" name="图片 41">
              <a:extLst>
                <a:ext uri="{FF2B5EF4-FFF2-40B4-BE49-F238E27FC236}">
                  <a16:creationId xmlns:a16="http://schemas.microsoft.com/office/drawing/2014/main" id="{666BAF2B-40F2-D760-CB85-4C2974322A1A}"/>
                </a:ext>
              </a:extLst>
            </p:cNvPr>
            <p:cNvPicPr>
              <a:picLocks noChangeAspect="1"/>
            </p:cNvPicPr>
            <p:nvPr/>
          </p:nvPicPr>
          <p:blipFill>
            <a:blip r:embed="rId17"/>
            <a:stretch>
              <a:fillRect/>
            </a:stretch>
          </p:blipFill>
          <p:spPr>
            <a:xfrm>
              <a:off x="6469660" y="5202696"/>
              <a:ext cx="2998074" cy="542025"/>
            </a:xfrm>
            <a:prstGeom prst="rect">
              <a:avLst/>
            </a:prstGeom>
          </p:spPr>
        </p:pic>
      </p:grpSp>
      <p:pic>
        <p:nvPicPr>
          <p:cNvPr id="48" name="图片 47">
            <a:extLst>
              <a:ext uri="{FF2B5EF4-FFF2-40B4-BE49-F238E27FC236}">
                <a16:creationId xmlns:a16="http://schemas.microsoft.com/office/drawing/2014/main" id="{0B05EB4B-B938-4958-5A6F-19C32713FCA7}"/>
              </a:ext>
            </a:extLst>
          </p:cNvPr>
          <p:cNvPicPr>
            <a:picLocks noChangeAspect="1"/>
          </p:cNvPicPr>
          <p:nvPr/>
        </p:nvPicPr>
        <p:blipFill>
          <a:blip r:embed="rId18"/>
          <a:stretch>
            <a:fillRect/>
          </a:stretch>
        </p:blipFill>
        <p:spPr>
          <a:xfrm>
            <a:off x="1110537" y="5639288"/>
            <a:ext cx="2362200" cy="542925"/>
          </a:xfrm>
          <a:prstGeom prst="rect">
            <a:avLst/>
          </a:prstGeom>
        </p:spPr>
      </p:pic>
      <p:pic>
        <p:nvPicPr>
          <p:cNvPr id="50" name="图片 49">
            <a:extLst>
              <a:ext uri="{FF2B5EF4-FFF2-40B4-BE49-F238E27FC236}">
                <a16:creationId xmlns:a16="http://schemas.microsoft.com/office/drawing/2014/main" id="{A9DD995D-07E9-6A12-A37E-70B01C5D0595}"/>
              </a:ext>
            </a:extLst>
          </p:cNvPr>
          <p:cNvPicPr>
            <a:picLocks noChangeAspect="1"/>
          </p:cNvPicPr>
          <p:nvPr/>
        </p:nvPicPr>
        <p:blipFill>
          <a:blip r:embed="rId19"/>
          <a:stretch>
            <a:fillRect/>
          </a:stretch>
        </p:blipFill>
        <p:spPr>
          <a:xfrm>
            <a:off x="5394473" y="5533662"/>
            <a:ext cx="6429375" cy="1133475"/>
          </a:xfrm>
          <a:prstGeom prst="rect">
            <a:avLst/>
          </a:prstGeom>
        </p:spPr>
      </p:pic>
      <p:pic>
        <p:nvPicPr>
          <p:cNvPr id="3" name="图片 2">
            <a:extLst>
              <a:ext uri="{FF2B5EF4-FFF2-40B4-BE49-F238E27FC236}">
                <a16:creationId xmlns:a16="http://schemas.microsoft.com/office/drawing/2014/main" id="{655911C3-AA6B-3FCC-672C-B2865B02867C}"/>
              </a:ext>
            </a:extLst>
          </p:cNvPr>
          <p:cNvPicPr>
            <a:picLocks noChangeAspect="1"/>
          </p:cNvPicPr>
          <p:nvPr/>
        </p:nvPicPr>
        <p:blipFill>
          <a:blip r:embed="rId20"/>
          <a:stretch>
            <a:fillRect/>
          </a:stretch>
        </p:blipFill>
        <p:spPr>
          <a:xfrm>
            <a:off x="1110537" y="5032590"/>
            <a:ext cx="2362200" cy="501072"/>
          </a:xfrm>
          <a:prstGeom prst="rect">
            <a:avLst/>
          </a:prstGeom>
        </p:spPr>
      </p:pic>
    </p:spTree>
    <p:extLst>
      <p:ext uri="{BB962C8B-B14F-4D97-AF65-F5344CB8AC3E}">
        <p14:creationId xmlns:p14="http://schemas.microsoft.com/office/powerpoint/2010/main" val="72546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FB667-855C-9F05-E838-2D68D6E4BEF3}"/>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自监督学习</a:t>
            </a:r>
          </a:p>
        </p:txBody>
      </p:sp>
      <p:cxnSp>
        <p:nvCxnSpPr>
          <p:cNvPr id="5" name="直接连接符 4">
            <a:extLst>
              <a:ext uri="{FF2B5EF4-FFF2-40B4-BE49-F238E27FC236}">
                <a16:creationId xmlns:a16="http://schemas.microsoft.com/office/drawing/2014/main" id="{D61261B6-8E92-0259-BBD1-E5F2A51C81BF}"/>
              </a:ext>
            </a:extLst>
          </p:cNvPr>
          <p:cNvCxnSpPr>
            <a:cxnSpLocks/>
          </p:cNvCxnSpPr>
          <p:nvPr/>
        </p:nvCxnSpPr>
        <p:spPr>
          <a:xfrm>
            <a:off x="6199695" y="1843088"/>
            <a:ext cx="0" cy="4493296"/>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D59B6C6-E7D6-DAE5-F2A8-0CF4CA37AB8F}"/>
              </a:ext>
            </a:extLst>
          </p:cNvPr>
          <p:cNvSpPr txBox="1"/>
          <p:nvPr/>
        </p:nvSpPr>
        <p:spPr>
          <a:xfrm>
            <a:off x="8535185" y="1701134"/>
            <a:ext cx="2818615"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参照学习</a:t>
            </a:r>
          </a:p>
        </p:txBody>
      </p:sp>
      <p:sp>
        <p:nvSpPr>
          <p:cNvPr id="7" name="文本框 6">
            <a:extLst>
              <a:ext uri="{FF2B5EF4-FFF2-40B4-BE49-F238E27FC236}">
                <a16:creationId xmlns:a16="http://schemas.microsoft.com/office/drawing/2014/main" id="{41CDA7C7-B4E3-40C0-9B77-2062E9D0AC85}"/>
              </a:ext>
            </a:extLst>
          </p:cNvPr>
          <p:cNvSpPr txBox="1"/>
          <p:nvPr/>
        </p:nvSpPr>
        <p:spPr>
          <a:xfrm>
            <a:off x="2192521" y="1701134"/>
            <a:ext cx="2818615"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产生自监督信号</a:t>
            </a:r>
          </a:p>
        </p:txBody>
      </p:sp>
      <p:grpSp>
        <p:nvGrpSpPr>
          <p:cNvPr id="12" name="组合 11">
            <a:extLst>
              <a:ext uri="{FF2B5EF4-FFF2-40B4-BE49-F238E27FC236}">
                <a16:creationId xmlns:a16="http://schemas.microsoft.com/office/drawing/2014/main" id="{AF3F67C3-557A-9E6B-B1FC-3F8024700F84}"/>
              </a:ext>
            </a:extLst>
          </p:cNvPr>
          <p:cNvGrpSpPr/>
          <p:nvPr/>
        </p:nvGrpSpPr>
        <p:grpSpPr>
          <a:xfrm>
            <a:off x="838200" y="2364820"/>
            <a:ext cx="4992276" cy="1800035"/>
            <a:chOff x="1178351" y="2160413"/>
            <a:chExt cx="4992276" cy="1800035"/>
          </a:xfrm>
        </p:grpSpPr>
        <p:sp>
          <p:nvSpPr>
            <p:cNvPr id="8" name="文本框 7">
              <a:extLst>
                <a:ext uri="{FF2B5EF4-FFF2-40B4-BE49-F238E27FC236}">
                  <a16:creationId xmlns:a16="http://schemas.microsoft.com/office/drawing/2014/main" id="{1BB52C42-B64E-C67C-90E6-CD6FEF5FDD17}"/>
                </a:ext>
              </a:extLst>
            </p:cNvPr>
            <p:cNvSpPr txBox="1"/>
            <p:nvPr/>
          </p:nvSpPr>
          <p:spPr>
            <a:xfrm>
              <a:off x="1178351" y="2667786"/>
              <a:ext cx="3676453" cy="369332"/>
            </a:xfrm>
            <a:prstGeom prst="rect">
              <a:avLst/>
            </a:prstGeom>
            <a:noFill/>
          </p:spPr>
          <p:txBody>
            <a:bodyPr wrap="square" rtlCol="0">
              <a:spAutoFit/>
            </a:bodyPr>
            <a:lstStyle/>
            <a:p>
              <a:r>
                <a:rPr lang="zh-CN" altLang="en-US" dirty="0"/>
                <a:t>两个通道</a:t>
              </a:r>
              <a:r>
                <a:rPr lang="en-US" altLang="zh-CN" dirty="0"/>
                <a:t>-&gt;</a:t>
              </a:r>
              <a:r>
                <a:rPr lang="zh-CN" altLang="en-US" dirty="0"/>
                <a:t>两组会话嵌入</a:t>
              </a:r>
            </a:p>
          </p:txBody>
        </p:sp>
        <p:sp>
          <p:nvSpPr>
            <p:cNvPr id="9" name="左大括号 8">
              <a:extLst>
                <a:ext uri="{FF2B5EF4-FFF2-40B4-BE49-F238E27FC236}">
                  <a16:creationId xmlns:a16="http://schemas.microsoft.com/office/drawing/2014/main" id="{79EC1937-5F6E-FE75-B05A-3AC83350597C}"/>
                </a:ext>
              </a:extLst>
            </p:cNvPr>
            <p:cNvSpPr/>
            <p:nvPr/>
          </p:nvSpPr>
          <p:spPr>
            <a:xfrm>
              <a:off x="3941980" y="2346009"/>
              <a:ext cx="141400" cy="9214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C8F8229-EC0F-79F9-83F0-3B1C344A02E6}"/>
                </a:ext>
              </a:extLst>
            </p:cNvPr>
            <p:cNvSpPr txBox="1"/>
            <p:nvPr/>
          </p:nvSpPr>
          <p:spPr>
            <a:xfrm>
              <a:off x="4128164" y="2160413"/>
              <a:ext cx="2042463" cy="646331"/>
            </a:xfrm>
            <a:prstGeom prst="rect">
              <a:avLst/>
            </a:prstGeom>
            <a:noFill/>
          </p:spPr>
          <p:txBody>
            <a:bodyPr wrap="square" rtlCol="0">
              <a:spAutoFit/>
            </a:bodyPr>
            <a:lstStyle/>
            <a:p>
              <a:r>
                <a:rPr lang="zh-CN" altLang="en-US" dirty="0"/>
                <a:t>项目级</a:t>
              </a:r>
              <a:endParaRPr lang="en-US" altLang="zh-CN" dirty="0"/>
            </a:p>
            <a:p>
              <a:r>
                <a:rPr lang="zh-CN" altLang="en-US" dirty="0"/>
                <a:t>（会话内结构信息）</a:t>
              </a:r>
            </a:p>
          </p:txBody>
        </p:sp>
        <p:sp>
          <p:nvSpPr>
            <p:cNvPr id="11" name="文本框 10">
              <a:extLst>
                <a:ext uri="{FF2B5EF4-FFF2-40B4-BE49-F238E27FC236}">
                  <a16:creationId xmlns:a16="http://schemas.microsoft.com/office/drawing/2014/main" id="{9B349905-3738-C57F-AE4D-4328E93272F6}"/>
                </a:ext>
              </a:extLst>
            </p:cNvPr>
            <p:cNvSpPr txBox="1"/>
            <p:nvPr/>
          </p:nvSpPr>
          <p:spPr>
            <a:xfrm>
              <a:off x="4128166" y="3037118"/>
              <a:ext cx="2042461" cy="923330"/>
            </a:xfrm>
            <a:prstGeom prst="rect">
              <a:avLst/>
            </a:prstGeom>
            <a:noFill/>
          </p:spPr>
          <p:txBody>
            <a:bodyPr wrap="square" rtlCol="0">
              <a:spAutoFit/>
            </a:bodyPr>
            <a:lstStyle/>
            <a:p>
              <a:r>
                <a:rPr lang="zh-CN" altLang="en-US" dirty="0"/>
                <a:t>会话级</a:t>
              </a:r>
              <a:endParaRPr lang="en-US" altLang="zh-CN" dirty="0"/>
            </a:p>
            <a:p>
              <a:r>
                <a:rPr lang="zh-CN" altLang="en-US" dirty="0"/>
                <a:t>（会话间结构信息）</a:t>
              </a:r>
            </a:p>
            <a:p>
              <a:endParaRPr lang="zh-CN" altLang="en-US" dirty="0"/>
            </a:p>
          </p:txBody>
        </p:sp>
      </p:grpSp>
      <p:sp>
        <p:nvSpPr>
          <p:cNvPr id="13" name="文本框 12">
            <a:extLst>
              <a:ext uri="{FF2B5EF4-FFF2-40B4-BE49-F238E27FC236}">
                <a16:creationId xmlns:a16="http://schemas.microsoft.com/office/drawing/2014/main" id="{779EB3B3-CBA1-852E-B46F-FADB402B814B}"/>
              </a:ext>
            </a:extLst>
          </p:cNvPr>
          <p:cNvSpPr txBox="1"/>
          <p:nvPr/>
        </p:nvSpPr>
        <p:spPr>
          <a:xfrm>
            <a:off x="1097439" y="4506012"/>
            <a:ext cx="4562572" cy="1908215"/>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   两个组可以是自监督学习的</a:t>
            </a:r>
            <a:r>
              <a:rPr lang="en-US" altLang="zh-CN" sz="2000" dirty="0">
                <a:latin typeface="宋体" panose="02010600030101010101" pitchFamily="2" charset="-122"/>
                <a:ea typeface="宋体" panose="02010600030101010101" pitchFamily="2" charset="-122"/>
              </a:rPr>
              <a:t>ground-truth</a:t>
            </a:r>
            <a:r>
              <a:rPr lang="zh-CN" altLang="en-US" sz="2000" dirty="0">
                <a:latin typeface="宋体" panose="02010600030101010101" pitchFamily="2" charset="-122"/>
                <a:ea typeface="宋体" panose="02010600030101010101" pitchFamily="2" charset="-122"/>
              </a:rPr>
              <a:t>，一对一的映射被视为标签扩充。如果两个会话嵌入在两个视图中表示的是同一会话，将这一对标记为</a:t>
            </a:r>
            <a:r>
              <a:rPr lang="en-US" altLang="zh-CN" sz="2000" dirty="0">
                <a:latin typeface="宋体" panose="02010600030101010101" pitchFamily="2" charset="-122"/>
                <a:ea typeface="宋体" panose="02010600030101010101" pitchFamily="2" charset="-122"/>
              </a:rPr>
              <a:t>ground-truth, </a:t>
            </a:r>
            <a:r>
              <a:rPr lang="zh-CN" altLang="en-US" sz="2000" dirty="0">
                <a:latin typeface="宋体" panose="02010600030101010101" pitchFamily="2" charset="-122"/>
                <a:ea typeface="宋体" panose="02010600030101010101" pitchFamily="2" charset="-122"/>
              </a:rPr>
              <a:t>否则将其标记为</a:t>
            </a:r>
            <a:r>
              <a:rPr lang="en-US" altLang="zh-CN" sz="2000" dirty="0">
                <a:latin typeface="宋体" panose="02010600030101010101" pitchFamily="2" charset="-122"/>
                <a:ea typeface="宋体" panose="02010600030101010101" pitchFamily="2" charset="-122"/>
              </a:rPr>
              <a:t>negative</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EC8A177-B107-803F-9083-A2AA2A24F5E1}"/>
                  </a:ext>
                </a:extLst>
              </p:cNvPr>
              <p:cNvSpPr txBox="1"/>
              <p:nvPr/>
            </p:nvSpPr>
            <p:spPr>
              <a:xfrm>
                <a:off x="7019035" y="2595194"/>
                <a:ext cx="4834593" cy="414537"/>
              </a:xfrm>
              <a:prstGeom prst="rect">
                <a:avLst/>
              </a:prstGeom>
              <a:noFill/>
            </p:spPr>
            <p:txBody>
              <a:bodyPr wrap="none" lIns="0" tIns="0" rIns="0" bIns="0" rtlCol="0">
                <a:spAutoFit/>
              </a:bodyPr>
              <a:lstStyle/>
              <a:p>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m:rPr>
                            <m:sty m:val="p"/>
                          </m:rPr>
                          <a:rPr lang="en-US" altLang="zh-CN" b="0" i="0" smtClean="0">
                            <a:latin typeface="Cambria Math" panose="02040503050406030204" pitchFamily="18" charset="0"/>
                            <a:ea typeface="Cambria Math" panose="02040503050406030204" pitchFamily="18" charset="0"/>
                          </a:rPr>
                          <m:t>s</m:t>
                        </m:r>
                      </m:sub>
                    </m:sSub>
                  </m:oMath>
                </a14:m>
                <a:r>
                  <a:rPr lang="en-US" altLang="zh-CN" b="0" dirty="0">
                    <a:ea typeface="Cambria Math" panose="02040503050406030204" pitchFamily="18" charset="0"/>
                  </a:rPr>
                  <a:t> =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𝑙𝑜𝑔</m:t>
                    </m:r>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𝐷</m:t>
                            </m:r>
                          </m:sub>
                        </m:sSub>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h</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𝑙</m:t>
                                </m:r>
                              </m:sup>
                            </m:sSubSup>
                          </m:e>
                        </m:d>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r>
                      <a:rPr lang="zh-CN" altLang="en-US" i="1">
                        <a:latin typeface="Cambria Math" panose="02040503050406030204" pitchFamily="18" charset="0"/>
                        <a:ea typeface="Cambria Math" panose="02040503050406030204" pitchFamily="18" charset="0"/>
                      </a:rPr>
                      <m:t>𝜎</m:t>
                    </m:r>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𝐷</m:t>
                            </m:r>
                          </m:sub>
                        </m:sSub>
                        <m:d>
                          <m:dPr>
                            <m:ctrlPr>
                              <a:rPr lang="en-US" altLang="zh-CN" i="1">
                                <a:latin typeface="Cambria Math" panose="02040503050406030204" pitchFamily="18" charset="0"/>
                                <a:ea typeface="Cambria Math" panose="02040503050406030204" pitchFamily="18" charset="0"/>
                              </a:rPr>
                            </m:ctrlPr>
                          </m:dPr>
                          <m:e>
                            <m:sSubSup>
                              <m:sSubSupPr>
                                <m:ctrlPr>
                                  <a:rPr lang="en-US" altLang="zh-CN" i="1">
                                    <a:latin typeface="Cambria Math" panose="02040503050406030204" pitchFamily="18" charset="0"/>
                                    <a:ea typeface="Cambria Math" panose="02040503050406030204" pitchFamily="18" charset="0"/>
                                  </a:rPr>
                                </m:ctrlPr>
                              </m:sSubSupPr>
                              <m:e>
                                <m:acc>
                                  <m:accPr>
                                    <m:chr m:val="̃"/>
                                    <m:ctrlPr>
                                      <a:rPr lang="en-US" altLang="zh-CN" b="0" i="1" smtClean="0">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𝜃</m:t>
                                    </m:r>
                                  </m:e>
                                </m:acc>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h</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𝜃</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𝑙</m:t>
                                </m:r>
                              </m:sup>
                            </m:sSubSup>
                          </m:e>
                        </m:d>
                      </m:e>
                    </m:d>
                  </m:oMath>
                </a14:m>
                <a:endParaRPr lang="en-US" altLang="zh-CN" b="0" dirty="0">
                  <a:ea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FEC8A177-B107-803F-9083-A2AA2A24F5E1}"/>
                  </a:ext>
                </a:extLst>
              </p:cNvPr>
              <p:cNvSpPr txBox="1">
                <a:spLocks noRot="1" noChangeAspect="1" noMove="1" noResize="1" noEditPoints="1" noAdjustHandles="1" noChangeArrowheads="1" noChangeShapeType="1" noTextEdit="1"/>
              </p:cNvSpPr>
              <p:nvPr/>
            </p:nvSpPr>
            <p:spPr>
              <a:xfrm>
                <a:off x="7019035" y="2595194"/>
                <a:ext cx="4834593" cy="414537"/>
              </a:xfrm>
              <a:prstGeom prst="rect">
                <a:avLst/>
              </a:prstGeom>
              <a:blipFill>
                <a:blip r:embed="rId3"/>
                <a:stretch>
                  <a:fillRect l="-1639" t="-1471" b="-17647"/>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A76459DD-7F6D-FA36-238F-2A9AD9DA0233}"/>
              </a:ext>
            </a:extLst>
          </p:cNvPr>
          <p:cNvGrpSpPr/>
          <p:nvPr/>
        </p:nvGrpSpPr>
        <p:grpSpPr>
          <a:xfrm>
            <a:off x="8279934" y="2687985"/>
            <a:ext cx="318782" cy="553540"/>
            <a:chOff x="8279934" y="2687985"/>
            <a:chExt cx="318782" cy="553540"/>
          </a:xfrm>
        </p:grpSpPr>
        <p:sp>
          <p:nvSpPr>
            <p:cNvPr id="15" name="椭圆 14">
              <a:extLst>
                <a:ext uri="{FF2B5EF4-FFF2-40B4-BE49-F238E27FC236}">
                  <a16:creationId xmlns:a16="http://schemas.microsoft.com/office/drawing/2014/main" id="{744574A7-61D1-58C6-D31A-B22FF7907395}"/>
                </a:ext>
              </a:extLst>
            </p:cNvPr>
            <p:cNvSpPr/>
            <p:nvPr/>
          </p:nvSpPr>
          <p:spPr>
            <a:xfrm>
              <a:off x="8279934" y="2687985"/>
              <a:ext cx="318782" cy="3217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308B20ED-6D91-426F-3D0F-6B78AB73AF92}"/>
                </a:ext>
              </a:extLst>
            </p:cNvPr>
            <p:cNvCxnSpPr>
              <a:stCxn id="15" idx="4"/>
            </p:cNvCxnSpPr>
            <p:nvPr/>
          </p:nvCxnSpPr>
          <p:spPr>
            <a:xfrm flipH="1">
              <a:off x="8430936" y="3009731"/>
              <a:ext cx="8389" cy="23179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12B4010E-D3FE-DED1-EDA8-B46625837475}"/>
              </a:ext>
            </a:extLst>
          </p:cNvPr>
          <p:cNvSpPr txBox="1"/>
          <p:nvPr/>
        </p:nvSpPr>
        <p:spPr>
          <a:xfrm>
            <a:off x="6409189" y="3241525"/>
            <a:ext cx="461394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鉴别函数，以两个向量作为输入，计算它们的相似度分数。</a:t>
            </a:r>
          </a:p>
        </p:txBody>
      </p:sp>
      <p:sp>
        <p:nvSpPr>
          <p:cNvPr id="19" name="文本框 18">
            <a:extLst>
              <a:ext uri="{FF2B5EF4-FFF2-40B4-BE49-F238E27FC236}">
                <a16:creationId xmlns:a16="http://schemas.microsoft.com/office/drawing/2014/main" id="{F2465E5A-2FE9-FDB2-3536-00AC016B4987}"/>
              </a:ext>
            </a:extLst>
          </p:cNvPr>
          <p:cNvSpPr txBox="1"/>
          <p:nvPr/>
        </p:nvSpPr>
        <p:spPr>
          <a:xfrm>
            <a:off x="6568915" y="4506012"/>
            <a:ext cx="5092118" cy="163121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    学习目标：最大化在不同视图中学习的会话嵌入之间的互信息。通过这样做从彼此获取信息，从而通过卷积运算来提高它们自身在项目</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会话特征中提取的性能。</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grpSp>
        <p:nvGrpSpPr>
          <p:cNvPr id="4" name="组合 3">
            <a:extLst>
              <a:ext uri="{FF2B5EF4-FFF2-40B4-BE49-F238E27FC236}">
                <a16:creationId xmlns:a16="http://schemas.microsoft.com/office/drawing/2014/main" id="{A2389863-2231-DE52-8D36-8652F3AB300F}"/>
              </a:ext>
            </a:extLst>
          </p:cNvPr>
          <p:cNvGrpSpPr/>
          <p:nvPr/>
        </p:nvGrpSpPr>
        <p:grpSpPr>
          <a:xfrm rot="10800000">
            <a:off x="11023134" y="1701134"/>
            <a:ext cx="318782" cy="1246999"/>
            <a:chOff x="8279934" y="2687985"/>
            <a:chExt cx="318782" cy="1246999"/>
          </a:xfrm>
        </p:grpSpPr>
        <p:sp>
          <p:nvSpPr>
            <p:cNvPr id="16" name="椭圆 15">
              <a:extLst>
                <a:ext uri="{FF2B5EF4-FFF2-40B4-BE49-F238E27FC236}">
                  <a16:creationId xmlns:a16="http://schemas.microsoft.com/office/drawing/2014/main" id="{7A657CF6-4AD1-D699-ED4A-C261357276AB}"/>
                </a:ext>
              </a:extLst>
            </p:cNvPr>
            <p:cNvSpPr/>
            <p:nvPr/>
          </p:nvSpPr>
          <p:spPr>
            <a:xfrm>
              <a:off x="8279934" y="2687985"/>
              <a:ext cx="318782" cy="3217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F1190FAB-E437-8D86-8105-43DCA820F256}"/>
                </a:ext>
              </a:extLst>
            </p:cNvPr>
            <p:cNvCxnSpPr>
              <a:cxnSpLocks/>
              <a:stCxn id="16" idx="4"/>
            </p:cNvCxnSpPr>
            <p:nvPr/>
          </p:nvCxnSpPr>
          <p:spPr>
            <a:xfrm rot="10800000" flipV="1">
              <a:off x="8439325" y="3009731"/>
              <a:ext cx="0" cy="9252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FEBF7B6-6CA4-A173-7830-F77FAB211740}"/>
                  </a:ext>
                </a:extLst>
              </p:cNvPr>
              <p:cNvSpPr txBox="1"/>
              <p:nvPr/>
            </p:nvSpPr>
            <p:spPr>
              <a:xfrm>
                <a:off x="9436331" y="1022107"/>
                <a:ext cx="2896998" cy="668581"/>
              </a:xfrm>
              <a:prstGeom prst="rect">
                <a:avLst/>
              </a:prstGeom>
              <a:noFill/>
            </p:spPr>
            <p:txBody>
              <a:bodyPr wrap="square" rtlCol="0">
                <a:spAutoFit/>
              </a:bodyPr>
              <a:lstStyle/>
              <a:p>
                <a:r>
                  <a:rPr lang="zh-CN" altLang="en-US" b="0" i="0" dirty="0">
                    <a:solidFill>
                      <a:srgbClr val="333333"/>
                    </a:solidFill>
                    <a:effectLst/>
                    <a:latin typeface="宋体" panose="02010600030101010101" pitchFamily="2" charset="-122"/>
                    <a:ea typeface="宋体" panose="02010600030101010101" pitchFamily="2" charset="-122"/>
                  </a:rPr>
                  <a:t>通过使用逐行和逐列进行破坏</a:t>
                </a:r>
                <a14:m>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h</m:t>
                        </m:r>
                      </m:sup>
                    </m:sSubSup>
                  </m:oMath>
                </a14:m>
                <a:r>
                  <a:rPr lang="zh-CN" altLang="en-US" b="0" i="0" dirty="0">
                    <a:solidFill>
                      <a:srgbClr val="333333"/>
                    </a:solidFill>
                    <a:effectLst/>
                    <a:latin typeface="宋体" panose="02010600030101010101" pitchFamily="2" charset="-122"/>
                    <a:ea typeface="宋体" panose="02010600030101010101" pitchFamily="2" charset="-122"/>
                  </a:rPr>
                  <a:t>而获得的负样本</a:t>
                </a:r>
                <a:endParaRPr lang="zh-CN" altLang="en-US" dirty="0">
                  <a:latin typeface="宋体" panose="02010600030101010101" pitchFamily="2" charset="-122"/>
                  <a:ea typeface="宋体" panose="02010600030101010101" pitchFamily="2" charset="-122"/>
                </a:endParaRPr>
              </a:p>
            </p:txBody>
          </p:sp>
        </mc:Choice>
        <mc:Fallback xmlns="">
          <p:sp>
            <p:nvSpPr>
              <p:cNvPr id="21" name="文本框 20">
                <a:extLst>
                  <a:ext uri="{FF2B5EF4-FFF2-40B4-BE49-F238E27FC236}">
                    <a16:creationId xmlns:a16="http://schemas.microsoft.com/office/drawing/2014/main" id="{7FEBF7B6-6CA4-A173-7830-F77FAB211740}"/>
                  </a:ext>
                </a:extLst>
              </p:cNvPr>
              <p:cNvSpPr txBox="1">
                <a:spLocks noRot="1" noChangeAspect="1" noMove="1" noResize="1" noEditPoints="1" noAdjustHandles="1" noChangeArrowheads="1" noChangeShapeType="1" noTextEdit="1"/>
              </p:cNvSpPr>
              <p:nvPr/>
            </p:nvSpPr>
            <p:spPr>
              <a:xfrm>
                <a:off x="9436331" y="1022107"/>
                <a:ext cx="2896998" cy="668581"/>
              </a:xfrm>
              <a:prstGeom prst="rect">
                <a:avLst/>
              </a:prstGeom>
              <a:blipFill>
                <a:blip r:embed="rId4"/>
                <a:stretch>
                  <a:fillRect l="-1895" t="-5505" b="-11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386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0AE25A-B4B3-6104-99AF-A656F3502AC4}"/>
              </a:ext>
            </a:extLst>
          </p:cNvPr>
          <p:cNvPicPr>
            <a:picLocks noChangeAspect="1"/>
          </p:cNvPicPr>
          <p:nvPr/>
        </p:nvPicPr>
        <p:blipFill>
          <a:blip r:embed="rId2"/>
          <a:stretch>
            <a:fillRect/>
          </a:stretch>
        </p:blipFill>
        <p:spPr>
          <a:xfrm>
            <a:off x="0" y="689911"/>
            <a:ext cx="12192000" cy="4863699"/>
          </a:xfrm>
          <a:prstGeom prst="rect">
            <a:avLst/>
          </a:prstGeom>
        </p:spPr>
      </p:pic>
      <p:graphicFrame>
        <p:nvGraphicFramePr>
          <p:cNvPr id="6" name="表格 5">
            <a:extLst>
              <a:ext uri="{FF2B5EF4-FFF2-40B4-BE49-F238E27FC236}">
                <a16:creationId xmlns:a16="http://schemas.microsoft.com/office/drawing/2014/main" id="{88DC1AD4-DE13-2DEB-C82E-A60AE63EF21E}"/>
              </a:ext>
            </a:extLst>
          </p:cNvPr>
          <p:cNvGraphicFramePr>
            <a:graphicFrameLocks noGrp="1"/>
          </p:cNvGraphicFramePr>
          <p:nvPr>
            <p:extLst>
              <p:ext uri="{D42A27DB-BD31-4B8C-83A1-F6EECF244321}">
                <p14:modId xmlns:p14="http://schemas.microsoft.com/office/powerpoint/2010/main" val="178158371"/>
              </p:ext>
            </p:extLst>
          </p:nvPr>
        </p:nvGraphicFramePr>
        <p:xfrm>
          <a:off x="1446783" y="4743026"/>
          <a:ext cx="10664748" cy="579120"/>
        </p:xfrm>
        <a:graphic>
          <a:graphicData uri="http://schemas.openxmlformats.org/drawingml/2006/table">
            <a:tbl>
              <a:tblPr firstRow="1" bandRow="1">
                <a:tableStyleId>{5C22544A-7EE6-4342-B048-85BDC9FD1C3A}</a:tableStyleId>
              </a:tblPr>
              <a:tblGrid>
                <a:gridCol w="888729">
                  <a:extLst>
                    <a:ext uri="{9D8B030D-6E8A-4147-A177-3AD203B41FA5}">
                      <a16:colId xmlns:a16="http://schemas.microsoft.com/office/drawing/2014/main" val="1875930925"/>
                    </a:ext>
                  </a:extLst>
                </a:gridCol>
                <a:gridCol w="888729">
                  <a:extLst>
                    <a:ext uri="{9D8B030D-6E8A-4147-A177-3AD203B41FA5}">
                      <a16:colId xmlns:a16="http://schemas.microsoft.com/office/drawing/2014/main" val="1763650536"/>
                    </a:ext>
                  </a:extLst>
                </a:gridCol>
                <a:gridCol w="888729">
                  <a:extLst>
                    <a:ext uri="{9D8B030D-6E8A-4147-A177-3AD203B41FA5}">
                      <a16:colId xmlns:a16="http://schemas.microsoft.com/office/drawing/2014/main" val="322648433"/>
                    </a:ext>
                  </a:extLst>
                </a:gridCol>
                <a:gridCol w="888729">
                  <a:extLst>
                    <a:ext uri="{9D8B030D-6E8A-4147-A177-3AD203B41FA5}">
                      <a16:colId xmlns:a16="http://schemas.microsoft.com/office/drawing/2014/main" val="2554823470"/>
                    </a:ext>
                  </a:extLst>
                </a:gridCol>
                <a:gridCol w="888729">
                  <a:extLst>
                    <a:ext uri="{9D8B030D-6E8A-4147-A177-3AD203B41FA5}">
                      <a16:colId xmlns:a16="http://schemas.microsoft.com/office/drawing/2014/main" val="700233400"/>
                    </a:ext>
                  </a:extLst>
                </a:gridCol>
                <a:gridCol w="888729">
                  <a:extLst>
                    <a:ext uri="{9D8B030D-6E8A-4147-A177-3AD203B41FA5}">
                      <a16:colId xmlns:a16="http://schemas.microsoft.com/office/drawing/2014/main" val="4215489734"/>
                    </a:ext>
                  </a:extLst>
                </a:gridCol>
                <a:gridCol w="888729">
                  <a:extLst>
                    <a:ext uri="{9D8B030D-6E8A-4147-A177-3AD203B41FA5}">
                      <a16:colId xmlns:a16="http://schemas.microsoft.com/office/drawing/2014/main" val="1497978669"/>
                    </a:ext>
                  </a:extLst>
                </a:gridCol>
                <a:gridCol w="888729">
                  <a:extLst>
                    <a:ext uri="{9D8B030D-6E8A-4147-A177-3AD203B41FA5}">
                      <a16:colId xmlns:a16="http://schemas.microsoft.com/office/drawing/2014/main" val="894554306"/>
                    </a:ext>
                  </a:extLst>
                </a:gridCol>
                <a:gridCol w="888729">
                  <a:extLst>
                    <a:ext uri="{9D8B030D-6E8A-4147-A177-3AD203B41FA5}">
                      <a16:colId xmlns:a16="http://schemas.microsoft.com/office/drawing/2014/main" val="1908858301"/>
                    </a:ext>
                  </a:extLst>
                </a:gridCol>
                <a:gridCol w="888729">
                  <a:extLst>
                    <a:ext uri="{9D8B030D-6E8A-4147-A177-3AD203B41FA5}">
                      <a16:colId xmlns:a16="http://schemas.microsoft.com/office/drawing/2014/main" val="4235370320"/>
                    </a:ext>
                  </a:extLst>
                </a:gridCol>
                <a:gridCol w="888729">
                  <a:extLst>
                    <a:ext uri="{9D8B030D-6E8A-4147-A177-3AD203B41FA5}">
                      <a16:colId xmlns:a16="http://schemas.microsoft.com/office/drawing/2014/main" val="575768558"/>
                    </a:ext>
                  </a:extLst>
                </a:gridCol>
                <a:gridCol w="888729">
                  <a:extLst>
                    <a:ext uri="{9D8B030D-6E8A-4147-A177-3AD203B41FA5}">
                      <a16:colId xmlns:a16="http://schemas.microsoft.com/office/drawing/2014/main" val="38043696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5">
                              <a:lumMod val="50000"/>
                            </a:schemeClr>
                          </a:solidFill>
                          <a:latin typeface="Times New Roman" panose="02020603050405020304" pitchFamily="18" charset="0"/>
                          <a:ea typeface="+mn-ea"/>
                          <a:cs typeface="Times New Roman" panose="02020603050405020304" pitchFamily="18" charset="0"/>
                        </a:rPr>
                        <a:t>28.6139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5">
                              <a:lumMod val="50000"/>
                            </a:schemeClr>
                          </a:solidFill>
                          <a:latin typeface="Times New Roman" panose="02020603050405020304" pitchFamily="18" charset="0"/>
                          <a:ea typeface="+mn-ea"/>
                          <a:cs typeface="Times New Roman" panose="02020603050405020304" pitchFamily="18" charset="0"/>
                        </a:rPr>
                        <a:t>16.0918</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5">
                              <a:lumMod val="50000"/>
                            </a:schemeClr>
                          </a:solidFill>
                          <a:latin typeface="Times New Roman" panose="02020603050405020304" pitchFamily="18" charset="0"/>
                          <a:ea typeface="+mn-ea"/>
                          <a:cs typeface="Times New Roman" panose="02020603050405020304" pitchFamily="18" charset="0"/>
                        </a:rPr>
                        <a:t>34.4479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5">
                              <a:lumMod val="50000"/>
                            </a:schemeClr>
                          </a:solidFill>
                          <a:latin typeface="Times New Roman" panose="02020603050405020304" pitchFamily="18" charset="0"/>
                          <a:ea typeface="+mn-ea"/>
                          <a:cs typeface="Times New Roman" panose="02020603050405020304" pitchFamily="18" charset="0"/>
                        </a:rPr>
                        <a:t>16.5024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17.3793</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7.7813</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23.1201</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8.1807</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39.6700</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17.2588</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53.0755</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accent5">
                              <a:lumMod val="50000"/>
                            </a:schemeClr>
                          </a:solidFill>
                          <a:latin typeface="Times New Roman" panose="02020603050405020304" pitchFamily="18" charset="0"/>
                          <a:cs typeface="Times New Roman" panose="02020603050405020304" pitchFamily="18" charset="0"/>
                        </a:rPr>
                        <a:t>18.1785</a:t>
                      </a:r>
                    </a:p>
                    <a:p>
                      <a:pPr algn="ctr"/>
                      <a:endParaRPr lang="zh-CN" altLang="en-US" sz="1600" dirty="0">
                        <a:solidFill>
                          <a:schemeClr val="accent5">
                            <a:lumMod val="50000"/>
                          </a:schemeClr>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val="2639935544"/>
                  </a:ext>
                </a:extLst>
              </a:tr>
            </a:tbl>
          </a:graphicData>
        </a:graphic>
      </p:graphicFrame>
    </p:spTree>
    <p:extLst>
      <p:ext uri="{BB962C8B-B14F-4D97-AF65-F5344CB8AC3E}">
        <p14:creationId xmlns:p14="http://schemas.microsoft.com/office/powerpoint/2010/main" val="251419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73343-8AB7-8035-6F4F-1F34A767FC78}"/>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总结</a:t>
            </a:r>
          </a:p>
        </p:txBody>
      </p:sp>
      <p:sp>
        <p:nvSpPr>
          <p:cNvPr id="3" name="内容占位符 2">
            <a:extLst>
              <a:ext uri="{FF2B5EF4-FFF2-40B4-BE49-F238E27FC236}">
                <a16:creationId xmlns:a16="http://schemas.microsoft.com/office/drawing/2014/main" id="{78A0ED15-6CBE-EEFD-7193-4B5BCD168BFA}"/>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将会话中项目间的高阶关系建模为超图，并且提出了一个双通道超图卷积网络来改进基于会话的推荐。此外，为了提高超图建模的质量，将经过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DHCN</a:t>
            </a:r>
            <a:r>
              <a:rPr lang="zh-CN" altLang="en-US" dirty="0">
                <a:latin typeface="宋体" panose="02010600030101010101" pitchFamily="2" charset="-122"/>
                <a:ea typeface="宋体" panose="02010600030101010101" pitchFamily="2" charset="-122"/>
              </a:rPr>
              <a:t>中的两个通道学习出的会话表示的互信息最大化，借助它创新性的将自监督学习整合到我们网络的训练中，并将这个整合的任务作为改进推荐任务的辅助任务。</a:t>
            </a:r>
          </a:p>
        </p:txBody>
      </p:sp>
    </p:spTree>
    <p:extLst>
      <p:ext uri="{BB962C8B-B14F-4D97-AF65-F5344CB8AC3E}">
        <p14:creationId xmlns:p14="http://schemas.microsoft.com/office/powerpoint/2010/main" val="405254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521C2-6923-DED5-B6F2-10CC560CD1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The End.</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73FD7B3-55E5-7AC6-BC8F-81B1AB7A3C9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4204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D6F47-262B-0CD9-04E5-9359DF766E3D}"/>
              </a:ext>
            </a:extLst>
          </p:cNvPr>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任务场景</a:t>
            </a:r>
          </a:p>
        </p:txBody>
      </p:sp>
      <p:sp>
        <p:nvSpPr>
          <p:cNvPr id="3" name="内容占位符 2">
            <a:extLst>
              <a:ext uri="{FF2B5EF4-FFF2-40B4-BE49-F238E27FC236}">
                <a16:creationId xmlns:a16="http://schemas.microsoft.com/office/drawing/2014/main" id="{C5147ED6-5362-EA58-ADEE-0036AEB95469}"/>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会话推荐</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(Session-based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Recommendation,SBR</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rPr>
              <a:t>只利用用户在最近一段会话内的交互物品序列去预测用户下一次可能交互的物品。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特点：</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b="1" dirty="0">
                <a:solidFill>
                  <a:schemeClr val="accent1"/>
                </a:solidFill>
                <a:latin typeface="宋体" panose="02010600030101010101" pitchFamily="2" charset="-122"/>
                <a:ea typeface="宋体" panose="02010600030101010101" pitchFamily="2" charset="-122"/>
              </a:rPr>
              <a:t>长期用户属性通常不可用</a:t>
            </a:r>
            <a:r>
              <a:rPr lang="zh-CN" altLang="en-US" sz="2400" dirty="0">
                <a:latin typeface="宋体" panose="02010600030101010101" pitchFamily="2" charset="-122"/>
                <a:ea typeface="宋体" panose="02010600030101010101" pitchFamily="2" charset="-122"/>
              </a:rPr>
              <a:t>，因此在项目转换中捕捉用户的意图尤为重要。</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b="1" dirty="0">
                <a:solidFill>
                  <a:schemeClr val="accent1"/>
                </a:solidFill>
                <a:latin typeface="宋体" panose="02010600030101010101" pitchFamily="2" charset="-122"/>
                <a:ea typeface="宋体" panose="02010600030101010101" pitchFamily="2" charset="-122"/>
              </a:rPr>
              <a:t>数据产生于很短的时间段并且可能具有暂时的依赖性</a:t>
            </a:r>
            <a:r>
              <a:rPr lang="zh-CN" altLang="en-US" sz="2400" dirty="0">
                <a:latin typeface="宋体" panose="02010600030101010101" pitchFamily="2" charset="-122"/>
                <a:ea typeface="宋体" panose="02010600030101010101" pitchFamily="2" charset="-122"/>
              </a:rPr>
              <a:t>，会话内的交互物品序列通常能够准确捕捉用户的短期偏好，这对于当前时间点推荐具有重要意义。</a:t>
            </a:r>
          </a:p>
        </p:txBody>
      </p:sp>
    </p:spTree>
    <p:extLst>
      <p:ext uri="{BB962C8B-B14F-4D97-AF65-F5344CB8AC3E}">
        <p14:creationId xmlns:p14="http://schemas.microsoft.com/office/powerpoint/2010/main" val="381493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56A70-804E-42FC-B04B-21EEEC77A4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D2814D8-9A0C-ABB6-B9CD-AAEF751A8A70}"/>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存在的问题</a:t>
            </a:r>
          </a:p>
        </p:txBody>
      </p:sp>
      <p:sp>
        <p:nvSpPr>
          <p:cNvPr id="3" name="内容占位符 2">
            <a:extLst>
              <a:ext uri="{FF2B5EF4-FFF2-40B4-BE49-F238E27FC236}">
                <a16:creationId xmlns:a16="http://schemas.microsoft.com/office/drawing/2014/main" id="{5A5CC990-B667-3AC1-31D6-81F3B89276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dirty="0">
                <a:latin typeface="宋体" panose="02010600030101010101" pitchFamily="2" charset="-122"/>
                <a:ea typeface="宋体" panose="02010600030101010101" pitchFamily="2" charset="-122"/>
              </a:rPr>
              <a:t>的方法将基于会话的数据建模为单项序列。</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不同于具有严格语法顺序生成的语言序列，实际上用户的这些行为并没有严格的时间先后顺序。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dirty="0">
                <a:latin typeface="宋体" panose="02010600030101010101" pitchFamily="2" charset="-122"/>
                <a:ea typeface="宋体" panose="02010600030101010101" pitchFamily="2" charset="-122"/>
              </a:rPr>
              <a:t>的方法将基于会话的数据建模为一个有向子图、将项目转换建模为成对关系。</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忽略了基于会话的数据中复杂的项目相关性。简单图无法描述这种集合关系。</a:t>
            </a:r>
          </a:p>
        </p:txBody>
      </p:sp>
    </p:spTree>
    <p:extLst>
      <p:ext uri="{BB962C8B-B14F-4D97-AF65-F5344CB8AC3E}">
        <p14:creationId xmlns:p14="http://schemas.microsoft.com/office/powerpoint/2010/main" val="376339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1D9DA-04CB-4B1A-CD8F-9EE07FF021B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E17874-ECB8-9EED-672D-31D469A82611}"/>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解决方法</a:t>
            </a:r>
          </a:p>
        </p:txBody>
      </p:sp>
      <p:sp>
        <p:nvSpPr>
          <p:cNvPr id="3" name="内容占位符 2">
            <a:extLst>
              <a:ext uri="{FF2B5EF4-FFF2-40B4-BE49-F238E27FC236}">
                <a16:creationId xmlns:a16="http://schemas.microsoft.com/office/drawing/2014/main" id="{660FB3B7-27DC-EA30-902D-BA0E0CBBCF95}"/>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为解决</a:t>
            </a:r>
            <a:r>
              <a:rPr lang="en-US" altLang="zh-CN" dirty="0">
                <a:latin typeface="Times New Roman" panose="02020603050405020304" pitchFamily="18" charset="0"/>
                <a:ea typeface="宋体" panose="02010600030101010101" pitchFamily="2" charset="-122"/>
                <a:cs typeface="Times New Roman" panose="02020603050405020304" pitchFamily="18" charset="0"/>
              </a:rPr>
              <a:t>SBR</a:t>
            </a:r>
            <a:r>
              <a:rPr lang="zh-CN" altLang="en-US" dirty="0">
                <a:latin typeface="宋体" panose="02010600030101010101" pitchFamily="2" charset="-122"/>
                <a:ea typeface="宋体" panose="02010600030101010101" pitchFamily="2" charset="-122"/>
              </a:rPr>
              <a:t>问题提出了一个新的双通道图卷积网络，它能够借助超图建模来捕获</a:t>
            </a:r>
            <a:r>
              <a:rPr lang="zh-CN" altLang="en-US" dirty="0">
                <a:solidFill>
                  <a:srgbClr val="C00000"/>
                </a:solidFill>
                <a:latin typeface="宋体" panose="02010600030101010101" pitchFamily="2" charset="-122"/>
                <a:ea typeface="宋体" panose="02010600030101010101" pitchFamily="2" charset="-122"/>
              </a:rPr>
              <a:t>项目间的超对关系和跨会话信息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p>
          <a:p>
            <a:r>
              <a:rPr lang="zh-CN" altLang="en-US" dirty="0">
                <a:latin typeface="宋体" panose="02010600030101010101" pitchFamily="2" charset="-122"/>
                <a:ea typeface="宋体" panose="02010600030101010101" pitchFamily="2" charset="-122"/>
                <a:cs typeface="Times New Roman" panose="02020603050405020304" pitchFamily="18" charset="0"/>
              </a:rPr>
              <a:t>创新的将自监督任务整合到网络的训练中来增强超图建模的质量并改进推荐任务。</a:t>
            </a:r>
          </a:p>
        </p:txBody>
      </p:sp>
    </p:spTree>
    <p:extLst>
      <p:ext uri="{BB962C8B-B14F-4D97-AF65-F5344CB8AC3E}">
        <p14:creationId xmlns:p14="http://schemas.microsoft.com/office/powerpoint/2010/main" val="305903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F4CA0-DBC6-E0D0-DCF2-70DC7C9B728F}"/>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超图的数学基础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139C37-CF16-B04B-4FF1-C3BAE2CF731D}"/>
                  </a:ext>
                </a:extLst>
              </p:cNvPr>
              <p:cNvSpPr>
                <a:spLocks noGrp="1"/>
              </p:cNvSpPr>
              <p:nvPr>
                <p:ph idx="1"/>
              </p:nvPr>
            </p:nvSpPr>
            <p:spPr>
              <a:xfrm>
                <a:off x="838200" y="1557268"/>
                <a:ext cx="10515600" cy="4351338"/>
              </a:xfrm>
            </p:spPr>
            <p:txBody>
              <a:bodyPr/>
              <a:lstStyle/>
              <a:p>
                <a:r>
                  <a:rPr lang="zh-CN" altLang="en-US" dirty="0">
                    <a:latin typeface="宋体" panose="02010600030101010101" pitchFamily="2" charset="-122"/>
                    <a:ea typeface="宋体" panose="02010600030101010101" pitchFamily="2" charset="-122"/>
                  </a:rPr>
                  <a:t>超图是一种广义上的图，它的边可以连接任意数量的顶点。</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形式上，超图</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G</m:t>
                    </m:r>
                  </m:oMath>
                </a14:m>
                <a:r>
                  <a:rPr lang="zh-CN" altLang="en-US" dirty="0">
                    <a:latin typeface="宋体" panose="02010600030101010101" pitchFamily="2" charset="-122"/>
                    <a:ea typeface="宋体" panose="02010600030101010101" pitchFamily="2" charset="-122"/>
                  </a:rPr>
                  <a:t>是一个集合组</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G</m:t>
                    </m:r>
                    <m:r>
                      <a:rPr lang="en-US" altLang="zh-CN" i="1" dirty="0" smtClean="0">
                        <a:latin typeface="Cambria Math" panose="02040503050406030204" pitchFamily="18" charset="0"/>
                        <a:ea typeface="宋体" panose="02010600030101010101" pitchFamily="2" charset="-122"/>
                      </a:rPr>
                      <m:t>=</m:t>
                    </m:r>
                    <m:r>
                      <a:rPr lang="en-US" altLang="zh-CN" b="0" i="0" dirty="0" smtClean="0">
                        <a:latin typeface="Cambria Math" panose="02040503050406030204" pitchFamily="18" charset="0"/>
                        <a:ea typeface="宋体" panose="02010600030101010101" pitchFamily="2" charset="-122"/>
                      </a:rPr>
                      <m:t>(</m:t>
                    </m:r>
                    <m:r>
                      <m:rPr>
                        <m:sty m:val="p"/>
                      </m:rPr>
                      <a:rPr lang="en-US" altLang="zh-CN" i="1" dirty="0">
                        <a:latin typeface="Cambria Math" panose="02040503050406030204" pitchFamily="18" charset="0"/>
                        <a:ea typeface="宋体" panose="02010600030101010101" pitchFamily="2" charset="-122"/>
                      </a:rPr>
                      <m:t>V</m:t>
                    </m:r>
                    <m:r>
                      <a:rPr lang="en-US" altLang="zh-CN" b="0" i="0" dirty="0" smtClean="0">
                        <a:latin typeface="Cambria Math" panose="02040503050406030204" pitchFamily="18" charset="0"/>
                        <a:ea typeface="宋体" panose="02010600030101010101" pitchFamily="2" charset="-122"/>
                      </a:rPr>
                      <m:t>, </m:t>
                    </m:r>
                    <m:r>
                      <m:rPr>
                        <m:sty m:val="p"/>
                      </m:rPr>
                      <a:rPr lang="en-US" altLang="zh-CN" b="0" i="0" dirty="0" smtClean="0">
                        <a:latin typeface="Cambria Math" panose="02040503050406030204" pitchFamily="18" charset="0"/>
                        <a:ea typeface="宋体" panose="02010600030101010101" pitchFamily="2" charset="-122"/>
                      </a:rPr>
                      <m:t>E</m:t>
                    </m:r>
                    <m:r>
                      <a:rPr lang="en-US" altLang="zh-CN" b="0" i="0"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，其中</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V</m:t>
                    </m:r>
                  </m:oMath>
                </a14:m>
                <a:r>
                  <a:rPr lang="zh-CN" altLang="en-US" dirty="0">
                    <a:latin typeface="宋体" panose="02010600030101010101" pitchFamily="2" charset="-122"/>
                    <a:ea typeface="宋体" panose="02010600030101010101" pitchFamily="2" charset="-122"/>
                  </a:rPr>
                  <a:t>是一个有限集合，该集合的元素被称为节点或顶点，</a:t>
                </a:r>
                <a:r>
                  <a:rPr lang="en-US" altLang="zh-CN" dirty="0">
                    <a:ea typeface="宋体" panose="02010600030101010101" pitchFamily="2" charset="-122"/>
                  </a:rPr>
                  <a:t> </a:t>
                </a:r>
                <a14:m>
                  <m:oMath xmlns:m="http://schemas.openxmlformats.org/officeDocument/2006/math">
                    <m:r>
                      <m:rPr>
                        <m:sty m:val="p"/>
                      </m:rPr>
                      <a:rPr lang="en-US" altLang="zh-CN" i="1" dirty="0" smtClean="0">
                        <a:latin typeface="Cambria Math" panose="02040503050406030204" pitchFamily="18" charset="0"/>
                        <a:ea typeface="宋体" panose="02010600030101010101" pitchFamily="2" charset="-122"/>
                      </a:rPr>
                      <m:t>E</m:t>
                    </m:r>
                  </m:oMath>
                </a14:m>
                <a:r>
                  <a:rPr lang="zh-CN" altLang="en-US" dirty="0">
                    <a:latin typeface="宋体" panose="02010600030101010101" pitchFamily="2" charset="-122"/>
                    <a:ea typeface="宋体" panose="02010600030101010101" pitchFamily="2" charset="-122"/>
                  </a:rPr>
                  <a:t>是</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rPr>
                      <m:t>V</m:t>
                    </m:r>
                  </m:oMath>
                </a14:m>
                <a:r>
                  <a:rPr lang="zh-CN" altLang="en-US" dirty="0">
                    <a:latin typeface="宋体" panose="02010600030101010101" pitchFamily="2" charset="-122"/>
                    <a:ea typeface="宋体" panose="02010600030101010101" pitchFamily="2" charset="-122"/>
                  </a:rPr>
                  <a:t>的非空子集的集合，被称为超边。</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超边可以连接任意数量的顶点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可以编码高阶数据相关性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超边是顶点的集合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相关元素的一致性，而非其相对顺序。</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1139C37-CF16-B04B-4FF1-C3BAE2CF731D}"/>
                  </a:ext>
                </a:extLst>
              </p:cNvPr>
              <p:cNvSpPr>
                <a:spLocks noGrp="1" noRot="1" noChangeAspect="1" noMove="1" noResize="1" noEditPoints="1" noAdjustHandles="1" noChangeArrowheads="1" noChangeShapeType="1" noTextEdit="1"/>
              </p:cNvSpPr>
              <p:nvPr>
                <p:ph idx="1"/>
              </p:nvPr>
            </p:nvSpPr>
            <p:spPr>
              <a:xfrm>
                <a:off x="838200" y="1557268"/>
                <a:ext cx="10515600" cy="4351338"/>
              </a:xfrm>
              <a:blipFill>
                <a:blip r:embed="rId3"/>
                <a:stretch>
                  <a:fillRect l="-1043" t="-2381" r="-458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3423AAF-E61E-5E1A-6367-9FD1BAC4E150}"/>
              </a:ext>
            </a:extLst>
          </p:cNvPr>
          <p:cNvPicPr>
            <a:picLocks noChangeAspect="1"/>
          </p:cNvPicPr>
          <p:nvPr/>
        </p:nvPicPr>
        <p:blipFill>
          <a:blip r:embed="rId4"/>
          <a:stretch>
            <a:fillRect/>
          </a:stretch>
        </p:blipFill>
        <p:spPr>
          <a:xfrm>
            <a:off x="0" y="1557268"/>
            <a:ext cx="12192000" cy="2318136"/>
          </a:xfrm>
          <a:prstGeom prst="rect">
            <a:avLst/>
          </a:prstGeom>
        </p:spPr>
      </p:pic>
    </p:spTree>
    <p:extLst>
      <p:ext uri="{BB962C8B-B14F-4D97-AF65-F5344CB8AC3E}">
        <p14:creationId xmlns:p14="http://schemas.microsoft.com/office/powerpoint/2010/main" val="51314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9FC6E9-CEF1-7774-8EA6-D52C8EDCF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6850"/>
            <a:ext cx="10414000" cy="6464300"/>
          </a:xfrm>
          <a:prstGeom prst="rect">
            <a:avLst/>
          </a:prstGeom>
        </p:spPr>
      </p:pic>
    </p:spTree>
    <p:extLst>
      <p:ext uri="{BB962C8B-B14F-4D97-AF65-F5344CB8AC3E}">
        <p14:creationId xmlns:p14="http://schemas.microsoft.com/office/powerpoint/2010/main" val="151022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100CF2-D383-3E0F-A5A0-E10564CA0717}"/>
              </a:ext>
            </a:extLst>
          </p:cNvPr>
          <p:cNvPicPr>
            <a:picLocks noChangeAspect="1"/>
          </p:cNvPicPr>
          <p:nvPr/>
        </p:nvPicPr>
        <p:blipFill>
          <a:blip r:embed="rId2"/>
          <a:stretch>
            <a:fillRect/>
          </a:stretch>
        </p:blipFill>
        <p:spPr>
          <a:xfrm>
            <a:off x="995362" y="185737"/>
            <a:ext cx="10201275" cy="2219325"/>
          </a:xfrm>
          <a:prstGeom prst="rect">
            <a:avLst/>
          </a:prstGeom>
        </p:spPr>
      </p:pic>
      <p:pic>
        <p:nvPicPr>
          <p:cNvPr id="9" name="图片 8">
            <a:extLst>
              <a:ext uri="{FF2B5EF4-FFF2-40B4-BE49-F238E27FC236}">
                <a16:creationId xmlns:a16="http://schemas.microsoft.com/office/drawing/2014/main" id="{07893ECD-2308-0B76-AC47-7C82A9037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17" y="2497139"/>
            <a:ext cx="9902364" cy="4175124"/>
          </a:xfrm>
          <a:prstGeom prst="rect">
            <a:avLst/>
          </a:prstGeom>
        </p:spPr>
      </p:pic>
    </p:spTree>
    <p:extLst>
      <p:ext uri="{BB962C8B-B14F-4D97-AF65-F5344CB8AC3E}">
        <p14:creationId xmlns:p14="http://schemas.microsoft.com/office/powerpoint/2010/main" val="100813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79C21-7717-3FA6-E2BE-738A7389AE3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线图的数学基础</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9904236-4D00-8E97-8F1B-4D7CBD86138B}"/>
                  </a:ext>
                </a:extLst>
              </p:cNvPr>
              <p:cNvSpPr txBox="1"/>
              <p:nvPr/>
            </p:nvSpPr>
            <p:spPr>
              <a:xfrm>
                <a:off x="1501629" y="1887523"/>
                <a:ext cx="7533314" cy="1815882"/>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对于给定的超图</a:t>
                </a:r>
                <a14:m>
                  <m:oMath xmlns:m="http://schemas.openxmlformats.org/officeDocument/2006/math">
                    <m:r>
                      <m:rPr>
                        <m:sty m:val="p"/>
                      </m:rPr>
                      <a:rPr lang="en-US" altLang="zh-CN" sz="2400" i="1" dirty="0" smtClean="0">
                        <a:latin typeface="Cambria Math" panose="02040503050406030204" pitchFamily="18" charset="0"/>
                        <a:ea typeface="宋体" panose="02010600030101010101" pitchFamily="2" charset="-122"/>
                      </a:rPr>
                      <m:t>G</m:t>
                    </m:r>
                    <m:r>
                      <a:rPr lang="en-US" altLang="zh-CN" sz="2400" i="1" dirty="0" smtClean="0">
                        <a:latin typeface="Cambria Math" panose="02040503050406030204" pitchFamily="18" charset="0"/>
                        <a:ea typeface="宋体" panose="02010600030101010101" pitchFamily="2" charset="-122"/>
                      </a:rPr>
                      <m:t>=</m:t>
                    </m:r>
                    <m:d>
                      <m:dPr>
                        <m:ctrlPr>
                          <a:rPr lang="en-US" altLang="zh-CN" sz="2400" b="0" i="1" dirty="0" smtClean="0">
                            <a:latin typeface="Cambria Math" panose="02040503050406030204" pitchFamily="18" charset="0"/>
                            <a:ea typeface="宋体" panose="02010600030101010101" pitchFamily="2" charset="-122"/>
                          </a:rPr>
                        </m:ctrlPr>
                      </m:dPr>
                      <m:e>
                        <m:r>
                          <m:rPr>
                            <m:sty m:val="p"/>
                          </m:rPr>
                          <a:rPr lang="en-US" altLang="zh-CN" sz="2400" i="1" dirty="0">
                            <a:latin typeface="Cambria Math" panose="02040503050406030204" pitchFamily="18" charset="0"/>
                            <a:ea typeface="宋体" panose="02010600030101010101" pitchFamily="2" charset="-122"/>
                          </a:rPr>
                          <m:t>V</m:t>
                        </m:r>
                        <m:r>
                          <a:rPr lang="en-US" altLang="zh-CN" sz="2400" b="0" i="0" dirty="0" smtClean="0">
                            <a:latin typeface="Cambria Math" panose="02040503050406030204" pitchFamily="18" charset="0"/>
                            <a:ea typeface="宋体" panose="02010600030101010101" pitchFamily="2" charset="-122"/>
                          </a:rPr>
                          <m:t>, </m:t>
                        </m:r>
                        <m:r>
                          <m:rPr>
                            <m:sty m:val="p"/>
                          </m:rPr>
                          <a:rPr lang="en-US" altLang="zh-CN" sz="2400" b="0" i="0" dirty="0" smtClean="0">
                            <a:latin typeface="Cambria Math" panose="02040503050406030204" pitchFamily="18" charset="0"/>
                            <a:ea typeface="宋体" panose="02010600030101010101" pitchFamily="2" charset="-122"/>
                          </a:rPr>
                          <m:t>E</m:t>
                        </m:r>
                      </m:e>
                    </m:d>
                    <m:r>
                      <a:rPr lang="en-US" altLang="zh-CN" sz="2400" b="0" i="0" dirty="0" smtClean="0">
                        <a:latin typeface="Cambria Math" panose="02040503050406030204" pitchFamily="18" charset="0"/>
                        <a:ea typeface="宋体" panose="02010600030101010101" pitchFamily="2" charset="-122"/>
                      </a:rPr>
                      <m:t>, </m:t>
                    </m:r>
                    <m:r>
                      <a:rPr lang="zh-CN" altLang="en-US" sz="2400" i="1" dirty="0">
                        <a:latin typeface="Cambria Math" panose="02040503050406030204" pitchFamily="18" charset="0"/>
                        <a:ea typeface="宋体" panose="02010600030101010101" pitchFamily="2" charset="-122"/>
                      </a:rPr>
                      <m:t>令</m:t>
                    </m:r>
                  </m:oMath>
                </a14:m>
                <a:r>
                  <a:rPr lang="en-US" altLang="zh-CN" sz="2400" dirty="0">
                    <a:latin typeface="宋体" panose="02010600030101010101" pitchFamily="2" charset="-122"/>
                    <a:ea typeface="宋体" panose="02010600030101010101" pitchFamily="2" charset="-122"/>
                    <a:cs typeface="Times New Roman" panose="02020603050405020304" pitchFamily="18" charset="0"/>
                  </a:rPr>
                  <a:t>L(G)</a:t>
                </a:r>
                <a:r>
                  <a:rPr lang="zh-CN" altLang="en-US" sz="2400" dirty="0">
                    <a:latin typeface="宋体" panose="02010600030101010101" pitchFamily="2" charset="-122"/>
                    <a:ea typeface="宋体" panose="02010600030101010101" pitchFamily="2" charset="-122"/>
                    <a:cs typeface="Times New Roman" panose="02020603050405020304" pitchFamily="18" charset="0"/>
                  </a:rPr>
                  <a:t>表示该超图</a:t>
                </a:r>
                <a:r>
                  <a:rPr lang="en-US" altLang="zh-CN" sz="2400" dirty="0">
                    <a:latin typeface="宋体" panose="02010600030101010101" pitchFamily="2" charset="-122"/>
                    <a:ea typeface="宋体" panose="02010600030101010101" pitchFamily="2" charset="-122"/>
                    <a:cs typeface="Times New Roman" panose="02020603050405020304" pitchFamily="18" charset="0"/>
                  </a:rPr>
                  <a:t>G</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的线图。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ea typeface="宋体" panose="02010600030101010101" pitchFamily="2" charset="-122"/>
                    <a:cs typeface="Times New Roman" panose="02020603050405020304" pitchFamily="18" charset="0"/>
                  </a:rPr>
                  <a:t>L(G)</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的顶点是</a:t>
                </a:r>
                <a:r>
                  <a:rPr lang="en-US" altLang="zh-CN" sz="2400" dirty="0">
                    <a:latin typeface="宋体" panose="02010600030101010101" pitchFamily="2" charset="-122"/>
                    <a:ea typeface="宋体" panose="02010600030101010101" pitchFamily="2" charset="-122"/>
                    <a:cs typeface="Times New Roman" panose="02020603050405020304" pitchFamily="18" charset="0"/>
                  </a:rPr>
                  <a:t>G</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中的超边，如果</a:t>
                </a:r>
                <a:r>
                  <a:rPr lang="en-US" altLang="zh-CN" sz="2400" dirty="0">
                    <a:latin typeface="宋体" panose="02010600030101010101" pitchFamily="2" charset="-122"/>
                    <a:ea typeface="宋体" panose="02010600030101010101" pitchFamily="2" charset="-122"/>
                    <a:cs typeface="Times New Roman" panose="02020603050405020304" pitchFamily="18" charset="0"/>
                  </a:rPr>
                  <a:t>G</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中的两条超边共享节点，则在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L(G)</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中将对应的顶点连接起来。</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59904236-4D00-8E97-8F1B-4D7CBD86138B}"/>
                  </a:ext>
                </a:extLst>
              </p:cNvPr>
              <p:cNvSpPr txBox="1">
                <a:spLocks noRot="1" noChangeAspect="1" noMove="1" noResize="1" noEditPoints="1" noAdjustHandles="1" noChangeArrowheads="1" noChangeShapeType="1" noTextEdit="1"/>
              </p:cNvSpPr>
              <p:nvPr/>
            </p:nvSpPr>
            <p:spPr>
              <a:xfrm>
                <a:off x="1501629" y="1887523"/>
                <a:ext cx="7533314" cy="1815882"/>
              </a:xfrm>
              <a:prstGeom prst="rect">
                <a:avLst/>
              </a:prstGeom>
              <a:blipFill>
                <a:blip r:embed="rId2"/>
                <a:stretch>
                  <a:fillRect l="-1214" t="-3691" r="-53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D707DD-DA7C-49B3-D112-84ABFBAAFBBD}"/>
                  </a:ext>
                </a:extLst>
              </p:cNvPr>
              <p:cNvSpPr txBox="1"/>
              <p:nvPr/>
            </p:nvSpPr>
            <p:spPr>
              <a:xfrm>
                <a:off x="1501629" y="3429000"/>
                <a:ext cx="4320331"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符号化表示为：</a:t>
                </a:r>
                <a14:m>
                  <m:oMath xmlns:m="http://schemas.openxmlformats.org/officeDocument/2006/math">
                    <m:r>
                      <m:rPr>
                        <m:sty m:val="p"/>
                      </m:rPr>
                      <a:rPr lang="en-US" altLang="zh-CN" sz="2400" i="1" dirty="0">
                        <a:latin typeface="Cambria Math" panose="02040503050406030204" pitchFamily="18" charset="0"/>
                      </a:rPr>
                      <m:t>L</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𝐺</m:t>
                        </m:r>
                      </m:e>
                    </m:d>
                    <m:r>
                      <a:rPr lang="en-US" altLang="zh-CN" sz="2400" b="0" i="1"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𝑉</m:t>
                            </m:r>
                          </m:e>
                          <m:sub>
                            <m:r>
                              <a:rPr lang="en-US" altLang="zh-CN" sz="2400" b="0" i="1" dirty="0" smtClean="0">
                                <a:latin typeface="Cambria Math" panose="02040503050406030204" pitchFamily="18" charset="0"/>
                              </a:rPr>
                              <m:t>𝐿</m:t>
                            </m:r>
                          </m:sub>
                        </m:sSub>
                        <m:r>
                          <a:rPr lang="en-US" altLang="zh-CN" sz="2400" b="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𝐸</m:t>
                            </m:r>
                          </m:e>
                          <m:sub>
                            <m:r>
                              <a:rPr lang="en-US" altLang="zh-CN" sz="2400" b="0" i="1" dirty="0" smtClean="0">
                                <a:latin typeface="Cambria Math" panose="02040503050406030204" pitchFamily="18" charset="0"/>
                              </a:rPr>
                              <m:t>𝐿</m:t>
                            </m:r>
                          </m:sub>
                        </m:sSub>
                      </m:e>
                    </m:d>
                  </m:oMath>
                </a14:m>
                <a:endParaRPr lang="en-US" altLang="zh-CN" sz="2400" b="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其中，</a:t>
                </a:r>
                <a:endParaRPr lang="en-US" altLang="zh-CN" sz="2400" b="0"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04D707DD-DA7C-49B3-D112-84ABFBAAFBBD}"/>
                  </a:ext>
                </a:extLst>
              </p:cNvPr>
              <p:cNvSpPr txBox="1">
                <a:spLocks noRot="1" noChangeAspect="1" noMove="1" noResize="1" noEditPoints="1" noAdjustHandles="1" noChangeArrowheads="1" noChangeShapeType="1" noTextEdit="1"/>
              </p:cNvSpPr>
              <p:nvPr/>
            </p:nvSpPr>
            <p:spPr>
              <a:xfrm>
                <a:off x="1501629" y="3429000"/>
                <a:ext cx="4320331" cy="830997"/>
              </a:xfrm>
              <a:prstGeom prst="rect">
                <a:avLst/>
              </a:prstGeom>
              <a:blipFill>
                <a:blip r:embed="rId3"/>
                <a:stretch>
                  <a:fillRect l="-2116" t="-8088" b="-1544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509E387-3168-34D9-2060-EC7CC043953E}"/>
              </a:ext>
            </a:extLst>
          </p:cNvPr>
          <p:cNvPicPr>
            <a:picLocks noChangeAspect="1"/>
          </p:cNvPicPr>
          <p:nvPr/>
        </p:nvPicPr>
        <p:blipFill>
          <a:blip r:embed="rId4"/>
          <a:stretch>
            <a:fillRect/>
          </a:stretch>
        </p:blipFill>
        <p:spPr>
          <a:xfrm>
            <a:off x="2647077" y="3900240"/>
            <a:ext cx="3448923" cy="376607"/>
          </a:xfrm>
          <a:prstGeom prst="rect">
            <a:avLst/>
          </a:prstGeom>
        </p:spPr>
      </p:pic>
      <p:grpSp>
        <p:nvGrpSpPr>
          <p:cNvPr id="14" name="组合 13">
            <a:extLst>
              <a:ext uri="{FF2B5EF4-FFF2-40B4-BE49-F238E27FC236}">
                <a16:creationId xmlns:a16="http://schemas.microsoft.com/office/drawing/2014/main" id="{15D7B260-5EB2-D9DE-72EF-B526CFB73C25}"/>
              </a:ext>
            </a:extLst>
          </p:cNvPr>
          <p:cNvGrpSpPr/>
          <p:nvPr/>
        </p:nvGrpSpPr>
        <p:grpSpPr>
          <a:xfrm>
            <a:off x="2647077" y="4473681"/>
            <a:ext cx="6837385" cy="376608"/>
            <a:chOff x="2647077" y="4473681"/>
            <a:chExt cx="6837385" cy="376608"/>
          </a:xfrm>
        </p:grpSpPr>
        <p:pic>
          <p:nvPicPr>
            <p:cNvPr id="11" name="图片 10">
              <a:extLst>
                <a:ext uri="{FF2B5EF4-FFF2-40B4-BE49-F238E27FC236}">
                  <a16:creationId xmlns:a16="http://schemas.microsoft.com/office/drawing/2014/main" id="{2EC6516F-27BA-CFC4-E510-C1FB0F8B5132}"/>
                </a:ext>
              </a:extLst>
            </p:cNvPr>
            <p:cNvPicPr>
              <a:picLocks noChangeAspect="1"/>
            </p:cNvPicPr>
            <p:nvPr/>
          </p:nvPicPr>
          <p:blipFill>
            <a:blip r:embed="rId5"/>
            <a:stretch>
              <a:fillRect/>
            </a:stretch>
          </p:blipFill>
          <p:spPr>
            <a:xfrm>
              <a:off x="2647077" y="4473682"/>
              <a:ext cx="3622853" cy="376607"/>
            </a:xfrm>
            <a:prstGeom prst="rect">
              <a:avLst/>
            </a:prstGeom>
          </p:spPr>
        </p:pic>
        <p:pic>
          <p:nvPicPr>
            <p:cNvPr id="13" name="图片 12">
              <a:extLst>
                <a:ext uri="{FF2B5EF4-FFF2-40B4-BE49-F238E27FC236}">
                  <a16:creationId xmlns:a16="http://schemas.microsoft.com/office/drawing/2014/main" id="{64CAD974-F3EF-3344-7DEF-8DAA7C081FE0}"/>
                </a:ext>
              </a:extLst>
            </p:cNvPr>
            <p:cNvPicPr>
              <a:picLocks noChangeAspect="1"/>
            </p:cNvPicPr>
            <p:nvPr/>
          </p:nvPicPr>
          <p:blipFill>
            <a:blip r:embed="rId6"/>
            <a:stretch>
              <a:fillRect/>
            </a:stretch>
          </p:blipFill>
          <p:spPr>
            <a:xfrm>
              <a:off x="6169261" y="4473681"/>
              <a:ext cx="3315201" cy="376607"/>
            </a:xfrm>
            <a:prstGeom prst="rect">
              <a:avLst/>
            </a:prstGeom>
          </p:spPr>
        </p:pic>
      </p:grpSp>
      <p:grpSp>
        <p:nvGrpSpPr>
          <p:cNvPr id="19" name="组合 18">
            <a:extLst>
              <a:ext uri="{FF2B5EF4-FFF2-40B4-BE49-F238E27FC236}">
                <a16:creationId xmlns:a16="http://schemas.microsoft.com/office/drawing/2014/main" id="{9677B13A-2746-7C2C-6065-0844AC8862BC}"/>
              </a:ext>
            </a:extLst>
          </p:cNvPr>
          <p:cNvGrpSpPr/>
          <p:nvPr/>
        </p:nvGrpSpPr>
        <p:grpSpPr>
          <a:xfrm>
            <a:off x="1501629" y="5030273"/>
            <a:ext cx="4840448" cy="424991"/>
            <a:chOff x="2449585" y="5114621"/>
            <a:chExt cx="4840448" cy="424991"/>
          </a:xfrm>
        </p:grpSpPr>
        <p:sp>
          <p:nvSpPr>
            <p:cNvPr id="15" name="文本框 14">
              <a:extLst>
                <a:ext uri="{FF2B5EF4-FFF2-40B4-BE49-F238E27FC236}">
                  <a16:creationId xmlns:a16="http://schemas.microsoft.com/office/drawing/2014/main" id="{77AD5D02-EEA4-3023-2D1F-6110DB3C27D1}"/>
                </a:ext>
              </a:extLst>
            </p:cNvPr>
            <p:cNvSpPr txBox="1"/>
            <p:nvPr/>
          </p:nvSpPr>
          <p:spPr>
            <a:xfrm>
              <a:off x="2449585" y="5142451"/>
              <a:ext cx="484044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为每条边</a:t>
              </a:r>
            </a:p>
          </p:txBody>
        </p:sp>
        <p:pic>
          <p:nvPicPr>
            <p:cNvPr id="17" name="图片 16">
              <a:extLst>
                <a:ext uri="{FF2B5EF4-FFF2-40B4-BE49-F238E27FC236}">
                  <a16:creationId xmlns:a16="http://schemas.microsoft.com/office/drawing/2014/main" id="{9E8AF3B4-AC8D-97AA-13DC-ED661C46D813}"/>
                </a:ext>
              </a:extLst>
            </p:cNvPr>
            <p:cNvPicPr>
              <a:picLocks noChangeAspect="1"/>
            </p:cNvPicPr>
            <p:nvPr/>
          </p:nvPicPr>
          <p:blipFill>
            <a:blip r:embed="rId7"/>
            <a:stretch>
              <a:fillRect/>
            </a:stretch>
          </p:blipFill>
          <p:spPr>
            <a:xfrm>
              <a:off x="3524004" y="5114621"/>
              <a:ext cx="1345805" cy="424991"/>
            </a:xfrm>
            <a:prstGeom prst="rect">
              <a:avLst/>
            </a:prstGeom>
          </p:spPr>
        </p:pic>
        <p:sp>
          <p:nvSpPr>
            <p:cNvPr id="18" name="文本框 17">
              <a:extLst>
                <a:ext uri="{FF2B5EF4-FFF2-40B4-BE49-F238E27FC236}">
                  <a16:creationId xmlns:a16="http://schemas.microsoft.com/office/drawing/2014/main" id="{D6C14981-3C11-CEF4-026B-A75BAB25840B}"/>
                </a:ext>
              </a:extLst>
            </p:cNvPr>
            <p:cNvSpPr txBox="1"/>
            <p:nvPr/>
          </p:nvSpPr>
          <p:spPr>
            <a:xfrm>
              <a:off x="4752363" y="5159301"/>
              <a:ext cx="253767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赋一个权值，</a:t>
              </a:r>
            </a:p>
          </p:txBody>
        </p:sp>
      </p:grpSp>
      <p:pic>
        <p:nvPicPr>
          <p:cNvPr id="21" name="图片 20">
            <a:extLst>
              <a:ext uri="{FF2B5EF4-FFF2-40B4-BE49-F238E27FC236}">
                <a16:creationId xmlns:a16="http://schemas.microsoft.com/office/drawing/2014/main" id="{943EECAB-74C6-4D25-B28A-E6CE9517B0D9}"/>
              </a:ext>
            </a:extLst>
          </p:cNvPr>
          <p:cNvPicPr>
            <a:picLocks noChangeAspect="1"/>
          </p:cNvPicPr>
          <p:nvPr/>
        </p:nvPicPr>
        <p:blipFill>
          <a:blip r:embed="rId8"/>
          <a:stretch>
            <a:fillRect/>
          </a:stretch>
        </p:blipFill>
        <p:spPr>
          <a:xfrm>
            <a:off x="5268286" y="5113537"/>
            <a:ext cx="3230799" cy="336237"/>
          </a:xfrm>
          <a:prstGeom prst="rect">
            <a:avLst/>
          </a:prstGeom>
        </p:spPr>
      </p:pic>
      <p:pic>
        <p:nvPicPr>
          <p:cNvPr id="6" name="图片 5">
            <a:extLst>
              <a:ext uri="{FF2B5EF4-FFF2-40B4-BE49-F238E27FC236}">
                <a16:creationId xmlns:a16="http://schemas.microsoft.com/office/drawing/2014/main" id="{B025337E-4FCF-6FA0-A63E-019593AC80B6}"/>
              </a:ext>
            </a:extLst>
          </p:cNvPr>
          <p:cNvPicPr>
            <a:picLocks noChangeAspect="1"/>
          </p:cNvPicPr>
          <p:nvPr/>
        </p:nvPicPr>
        <p:blipFill>
          <a:blip r:embed="rId9"/>
          <a:stretch>
            <a:fillRect/>
          </a:stretch>
        </p:blipFill>
        <p:spPr>
          <a:xfrm>
            <a:off x="9632820" y="2601124"/>
            <a:ext cx="1840256" cy="1815882"/>
          </a:xfrm>
          <a:prstGeom prst="rect">
            <a:avLst/>
          </a:prstGeom>
        </p:spPr>
      </p:pic>
    </p:spTree>
    <p:extLst>
      <p:ext uri="{BB962C8B-B14F-4D97-AF65-F5344CB8AC3E}">
        <p14:creationId xmlns:p14="http://schemas.microsoft.com/office/powerpoint/2010/main" val="405216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B74D-06AA-DDAE-3562-D71EE54CBCC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D3B9B4-2C20-A703-8109-243B920DAAA0}"/>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模型结构</a:t>
            </a:r>
          </a:p>
        </p:txBody>
      </p:sp>
      <p:pic>
        <p:nvPicPr>
          <p:cNvPr id="5" name="图片 4">
            <a:extLst>
              <a:ext uri="{FF2B5EF4-FFF2-40B4-BE49-F238E27FC236}">
                <a16:creationId xmlns:a16="http://schemas.microsoft.com/office/drawing/2014/main" id="{46D1864B-B07E-67D1-93D6-0CF6267FE181}"/>
              </a:ext>
            </a:extLst>
          </p:cNvPr>
          <p:cNvPicPr>
            <a:picLocks noChangeAspect="1"/>
          </p:cNvPicPr>
          <p:nvPr/>
        </p:nvPicPr>
        <p:blipFill>
          <a:blip r:embed="rId3"/>
          <a:stretch>
            <a:fillRect/>
          </a:stretch>
        </p:blipFill>
        <p:spPr>
          <a:xfrm>
            <a:off x="657149" y="1690688"/>
            <a:ext cx="10877702" cy="4160792"/>
          </a:xfrm>
          <a:prstGeom prst="rect">
            <a:avLst/>
          </a:prstGeom>
        </p:spPr>
      </p:pic>
      <p:sp>
        <p:nvSpPr>
          <p:cNvPr id="6" name="文本框 5">
            <a:extLst>
              <a:ext uri="{FF2B5EF4-FFF2-40B4-BE49-F238E27FC236}">
                <a16:creationId xmlns:a16="http://schemas.microsoft.com/office/drawing/2014/main" id="{AB257E9A-7679-B728-52A8-29699CAA09BA}"/>
              </a:ext>
            </a:extLst>
          </p:cNvPr>
          <p:cNvSpPr txBox="1"/>
          <p:nvPr/>
        </p:nvSpPr>
        <p:spPr>
          <a:xfrm>
            <a:off x="3463029" y="652577"/>
            <a:ext cx="8631206"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双通道超图卷积网络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DHCN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宋体" panose="02010600030101010101" pitchFamily="2" charset="-122"/>
                <a:ea typeface="宋体" panose="02010600030101010101" pitchFamily="2" charset="-122"/>
              </a:rPr>
              <a:t>通过它的两个图中的两个通道分别来捕捉复杂的项目相关性和跨会话信息。</a:t>
            </a:r>
          </a:p>
        </p:txBody>
      </p:sp>
    </p:spTree>
    <p:extLst>
      <p:ext uri="{BB962C8B-B14F-4D97-AF65-F5344CB8AC3E}">
        <p14:creationId xmlns:p14="http://schemas.microsoft.com/office/powerpoint/2010/main" val="3392075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1260</Words>
  <Application>Microsoft Office PowerPoint</Application>
  <PresentationFormat>宽屏</PresentationFormat>
  <Paragraphs>96</Paragraphs>
  <Slides>14</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宋体</vt:lpstr>
      <vt:lpstr>Arial</vt:lpstr>
      <vt:lpstr>Cambria Math</vt:lpstr>
      <vt:lpstr>Times New Roman</vt:lpstr>
      <vt:lpstr>Office 主题​​</vt:lpstr>
      <vt:lpstr>Self-Supervised Hypergraph Convolutional Networks for Session-based Recommendation 基于自监督超图卷积网络的会话推荐方法</vt:lpstr>
      <vt:lpstr>任务场景</vt:lpstr>
      <vt:lpstr>存在的问题</vt:lpstr>
      <vt:lpstr>解决方法</vt:lpstr>
      <vt:lpstr>超图的数学基础</vt:lpstr>
      <vt:lpstr>PowerPoint 演示文稿</vt:lpstr>
      <vt:lpstr>PowerPoint 演示文稿</vt:lpstr>
      <vt:lpstr>线图的数学基础</vt:lpstr>
      <vt:lpstr>模型结构</vt:lpstr>
      <vt:lpstr>PowerPoint 演示文稿</vt:lpstr>
      <vt:lpstr>自监督学习</vt:lpstr>
      <vt:lpstr>PowerPoint 演示文稿</vt:lpstr>
      <vt:lpstr>总结</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Hypergraph Convolutional Networks for Session-based Recommendation</dc:title>
  <dc:creator>雨桐 张</dc:creator>
  <cp:lastModifiedBy>zyt429nemo@126.com</cp:lastModifiedBy>
  <cp:revision>27</cp:revision>
  <dcterms:created xsi:type="dcterms:W3CDTF">2024-03-03T05:05:10Z</dcterms:created>
  <dcterms:modified xsi:type="dcterms:W3CDTF">2024-03-19T01:03:28Z</dcterms:modified>
</cp:coreProperties>
</file>