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2" r:id="rId3"/>
    <p:sldId id="279" r:id="rId4"/>
    <p:sldId id="280" r:id="rId5"/>
    <p:sldId id="281" r:id="rId6"/>
    <p:sldId id="282" r:id="rId7"/>
    <p:sldId id="283" r:id="rId8"/>
    <p:sldId id="284" r:id="rId9"/>
    <p:sldId id="285" r:id="rId10"/>
    <p:sldId id="286" r:id="rId11"/>
    <p:sldId id="288" r:id="rId12"/>
    <p:sldId id="289" r:id="rId13"/>
    <p:sldId id="287" r:id="rId14"/>
    <p:sldId id="290" r:id="rId15"/>
    <p:sldId id="291" r:id="rId16"/>
    <p:sldId id="292" r:id="rId17"/>
    <p:sldId id="293" r:id="rId18"/>
    <p:sldId id="274" r:id="rId19"/>
    <p:sldId id="276" r:id="rId20"/>
    <p:sldId id="27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雨桐 张" initials="雨张" lastIdx="1" clrIdx="0">
    <p:extLst>
      <p:ext uri="{19B8F6BF-5375-455C-9EA6-DF929625EA0E}">
        <p15:presenceInfo xmlns:p15="http://schemas.microsoft.com/office/powerpoint/2012/main" userId="8027d2ecb30605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1424" autoAdjust="0"/>
  </p:normalViewPr>
  <p:slideViewPr>
    <p:cSldViewPr snapToGrid="0">
      <p:cViewPr varScale="1">
        <p:scale>
          <a:sx n="76" d="100"/>
          <a:sy n="76" d="100"/>
        </p:scale>
        <p:origin x="4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FA17A-F4E8-4F5D-B982-99142102E4E9}" type="datetimeFigureOut">
              <a:rPr lang="zh-CN" altLang="en-US" smtClean="0"/>
              <a:t>2024/6/16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F579A-05DB-4ADD-90A8-6E15177D22C1}" type="slidenum">
              <a:rPr lang="zh-CN" altLang="en-US" smtClean="0"/>
              <a:t>‹#›</a:t>
            </a:fld>
            <a:endParaRPr lang="zh-CN" altLang="en-US"/>
          </a:p>
        </p:txBody>
      </p:sp>
    </p:spTree>
    <p:extLst>
      <p:ext uri="{BB962C8B-B14F-4D97-AF65-F5344CB8AC3E}">
        <p14:creationId xmlns:p14="http://schemas.microsoft.com/office/powerpoint/2010/main" val="840475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2</a:t>
            </a:fld>
            <a:endParaRPr lang="zh-CN" altLang="en-US"/>
          </a:p>
        </p:txBody>
      </p:sp>
    </p:spTree>
    <p:extLst>
      <p:ext uri="{BB962C8B-B14F-4D97-AF65-F5344CB8AC3E}">
        <p14:creationId xmlns:p14="http://schemas.microsoft.com/office/powerpoint/2010/main" val="110707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11</a:t>
            </a:fld>
            <a:endParaRPr lang="zh-CN" altLang="en-US"/>
          </a:p>
        </p:txBody>
      </p:sp>
    </p:spTree>
    <p:extLst>
      <p:ext uri="{BB962C8B-B14F-4D97-AF65-F5344CB8AC3E}">
        <p14:creationId xmlns:p14="http://schemas.microsoft.com/office/powerpoint/2010/main" val="484403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12</a:t>
            </a:fld>
            <a:endParaRPr lang="zh-CN" altLang="en-US"/>
          </a:p>
        </p:txBody>
      </p:sp>
    </p:spTree>
    <p:extLst>
      <p:ext uri="{BB962C8B-B14F-4D97-AF65-F5344CB8AC3E}">
        <p14:creationId xmlns:p14="http://schemas.microsoft.com/office/powerpoint/2010/main" val="132710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13</a:t>
            </a:fld>
            <a:endParaRPr lang="zh-CN" altLang="en-US"/>
          </a:p>
        </p:txBody>
      </p:sp>
    </p:spTree>
    <p:extLst>
      <p:ext uri="{BB962C8B-B14F-4D97-AF65-F5344CB8AC3E}">
        <p14:creationId xmlns:p14="http://schemas.microsoft.com/office/powerpoint/2010/main" val="1298705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14</a:t>
            </a:fld>
            <a:endParaRPr lang="zh-CN" altLang="en-US"/>
          </a:p>
        </p:txBody>
      </p:sp>
    </p:spTree>
    <p:extLst>
      <p:ext uri="{BB962C8B-B14F-4D97-AF65-F5344CB8AC3E}">
        <p14:creationId xmlns:p14="http://schemas.microsoft.com/office/powerpoint/2010/main" val="733569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15</a:t>
            </a:fld>
            <a:endParaRPr lang="zh-CN" altLang="en-US"/>
          </a:p>
        </p:txBody>
      </p:sp>
    </p:spTree>
    <p:extLst>
      <p:ext uri="{BB962C8B-B14F-4D97-AF65-F5344CB8AC3E}">
        <p14:creationId xmlns:p14="http://schemas.microsoft.com/office/powerpoint/2010/main" val="444253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16</a:t>
            </a:fld>
            <a:endParaRPr lang="zh-CN" altLang="en-US"/>
          </a:p>
        </p:txBody>
      </p:sp>
    </p:spTree>
    <p:extLst>
      <p:ext uri="{BB962C8B-B14F-4D97-AF65-F5344CB8AC3E}">
        <p14:creationId xmlns:p14="http://schemas.microsoft.com/office/powerpoint/2010/main" val="3731761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17</a:t>
            </a:fld>
            <a:endParaRPr lang="zh-CN" altLang="en-US"/>
          </a:p>
        </p:txBody>
      </p:sp>
    </p:spTree>
    <p:extLst>
      <p:ext uri="{BB962C8B-B14F-4D97-AF65-F5344CB8AC3E}">
        <p14:creationId xmlns:p14="http://schemas.microsoft.com/office/powerpoint/2010/main" val="3560438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18</a:t>
            </a:fld>
            <a:endParaRPr lang="zh-CN" altLang="en-US"/>
          </a:p>
        </p:txBody>
      </p:sp>
    </p:spTree>
    <p:extLst>
      <p:ext uri="{BB962C8B-B14F-4D97-AF65-F5344CB8AC3E}">
        <p14:creationId xmlns:p14="http://schemas.microsoft.com/office/powerpoint/2010/main" val="1020727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19</a:t>
            </a:fld>
            <a:endParaRPr lang="zh-CN" altLang="en-US"/>
          </a:p>
        </p:txBody>
      </p:sp>
    </p:spTree>
    <p:extLst>
      <p:ext uri="{BB962C8B-B14F-4D97-AF65-F5344CB8AC3E}">
        <p14:creationId xmlns:p14="http://schemas.microsoft.com/office/powerpoint/2010/main" val="3078205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20</a:t>
            </a:fld>
            <a:endParaRPr lang="zh-CN" altLang="en-US"/>
          </a:p>
        </p:txBody>
      </p:sp>
    </p:spTree>
    <p:extLst>
      <p:ext uri="{BB962C8B-B14F-4D97-AF65-F5344CB8AC3E}">
        <p14:creationId xmlns:p14="http://schemas.microsoft.com/office/powerpoint/2010/main" val="1672926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3</a:t>
            </a:fld>
            <a:endParaRPr lang="zh-CN" altLang="en-US"/>
          </a:p>
        </p:txBody>
      </p:sp>
    </p:spTree>
    <p:extLst>
      <p:ext uri="{BB962C8B-B14F-4D97-AF65-F5344CB8AC3E}">
        <p14:creationId xmlns:p14="http://schemas.microsoft.com/office/powerpoint/2010/main" val="3441461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4</a:t>
            </a:fld>
            <a:endParaRPr lang="zh-CN" altLang="en-US"/>
          </a:p>
        </p:txBody>
      </p:sp>
    </p:spTree>
    <p:extLst>
      <p:ext uri="{BB962C8B-B14F-4D97-AF65-F5344CB8AC3E}">
        <p14:creationId xmlns:p14="http://schemas.microsoft.com/office/powerpoint/2010/main" val="19633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5</a:t>
            </a:fld>
            <a:endParaRPr lang="zh-CN" altLang="en-US"/>
          </a:p>
        </p:txBody>
      </p:sp>
    </p:spTree>
    <p:extLst>
      <p:ext uri="{BB962C8B-B14F-4D97-AF65-F5344CB8AC3E}">
        <p14:creationId xmlns:p14="http://schemas.microsoft.com/office/powerpoint/2010/main" val="160922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6</a:t>
            </a:fld>
            <a:endParaRPr lang="zh-CN" altLang="en-US"/>
          </a:p>
        </p:txBody>
      </p:sp>
    </p:spTree>
    <p:extLst>
      <p:ext uri="{BB962C8B-B14F-4D97-AF65-F5344CB8AC3E}">
        <p14:creationId xmlns:p14="http://schemas.microsoft.com/office/powerpoint/2010/main" val="1867703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7</a:t>
            </a:fld>
            <a:endParaRPr lang="zh-CN" altLang="en-US"/>
          </a:p>
        </p:txBody>
      </p:sp>
    </p:spTree>
    <p:extLst>
      <p:ext uri="{BB962C8B-B14F-4D97-AF65-F5344CB8AC3E}">
        <p14:creationId xmlns:p14="http://schemas.microsoft.com/office/powerpoint/2010/main" val="3305895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i="0" dirty="0">
              <a:solidFill>
                <a:srgbClr val="4D4D4D"/>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727F579A-05DB-4ADD-90A8-6E15177D22C1}" type="slidenum">
              <a:rPr lang="zh-CN" altLang="en-US" smtClean="0"/>
              <a:t>8</a:t>
            </a:fld>
            <a:endParaRPr lang="zh-CN" altLang="en-US"/>
          </a:p>
        </p:txBody>
      </p:sp>
    </p:spTree>
    <p:extLst>
      <p:ext uri="{BB962C8B-B14F-4D97-AF65-F5344CB8AC3E}">
        <p14:creationId xmlns:p14="http://schemas.microsoft.com/office/powerpoint/2010/main" val="8056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9</a:t>
            </a:fld>
            <a:endParaRPr lang="zh-CN" altLang="en-US"/>
          </a:p>
        </p:txBody>
      </p:sp>
    </p:spTree>
    <p:extLst>
      <p:ext uri="{BB962C8B-B14F-4D97-AF65-F5344CB8AC3E}">
        <p14:creationId xmlns:p14="http://schemas.microsoft.com/office/powerpoint/2010/main" val="411483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10</a:t>
            </a:fld>
            <a:endParaRPr lang="zh-CN" altLang="en-US"/>
          </a:p>
        </p:txBody>
      </p:sp>
    </p:spTree>
    <p:extLst>
      <p:ext uri="{BB962C8B-B14F-4D97-AF65-F5344CB8AC3E}">
        <p14:creationId xmlns:p14="http://schemas.microsoft.com/office/powerpoint/2010/main" val="2774121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427F1-2CEC-E571-051A-0D55CFB099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3BE703-8141-D243-384B-F55E091D70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B2266C-81C4-D506-207A-FBC8DD9A908A}"/>
              </a:ext>
            </a:extLst>
          </p:cNvPr>
          <p:cNvSpPr>
            <a:spLocks noGrp="1"/>
          </p:cNvSpPr>
          <p:nvPr>
            <p:ph type="dt" sz="half" idx="10"/>
          </p:nvPr>
        </p:nvSpPr>
        <p:spPr/>
        <p:txBody>
          <a:bodyPr/>
          <a:lstStyle/>
          <a:p>
            <a:fld id="{7B0704DC-A1D1-406A-AC9C-B4B4EBC5987B}" type="datetimeFigureOut">
              <a:rPr lang="zh-CN" altLang="en-US" smtClean="0"/>
              <a:t>2024/6/16</a:t>
            </a:fld>
            <a:endParaRPr lang="zh-CN" altLang="en-US"/>
          </a:p>
        </p:txBody>
      </p:sp>
      <p:sp>
        <p:nvSpPr>
          <p:cNvPr id="5" name="页脚占位符 4">
            <a:extLst>
              <a:ext uri="{FF2B5EF4-FFF2-40B4-BE49-F238E27FC236}">
                <a16:creationId xmlns:a16="http://schemas.microsoft.com/office/drawing/2014/main" id="{D9617162-DCA4-33F2-0897-14CE1121F7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4CF898-D2D7-3A42-2340-5D04089D15CA}"/>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717514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4C383-6E96-13AF-6B93-5DBF7E8229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22B809-EF11-BB54-5CAA-A7C8CDF162A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54D239-F1A3-B8BD-D4A3-A92CCE341FDD}"/>
              </a:ext>
            </a:extLst>
          </p:cNvPr>
          <p:cNvSpPr>
            <a:spLocks noGrp="1"/>
          </p:cNvSpPr>
          <p:nvPr>
            <p:ph type="dt" sz="half" idx="10"/>
          </p:nvPr>
        </p:nvSpPr>
        <p:spPr/>
        <p:txBody>
          <a:bodyPr/>
          <a:lstStyle/>
          <a:p>
            <a:fld id="{7B0704DC-A1D1-406A-AC9C-B4B4EBC5987B}" type="datetimeFigureOut">
              <a:rPr lang="zh-CN" altLang="en-US" smtClean="0"/>
              <a:t>2024/6/16</a:t>
            </a:fld>
            <a:endParaRPr lang="zh-CN" altLang="en-US"/>
          </a:p>
        </p:txBody>
      </p:sp>
      <p:sp>
        <p:nvSpPr>
          <p:cNvPr id="5" name="页脚占位符 4">
            <a:extLst>
              <a:ext uri="{FF2B5EF4-FFF2-40B4-BE49-F238E27FC236}">
                <a16:creationId xmlns:a16="http://schemas.microsoft.com/office/drawing/2014/main" id="{B9FBC717-9013-6074-40B7-B3859C3D97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F7AB71-2E3C-B54D-2DEB-6C4B3C022512}"/>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349587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2DF2279-8892-965D-0522-EDBD4FDB01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14F9F4-BCD9-59FD-E8B5-72E7527668F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7C0213-C9B3-6564-9989-BE5D80BE39E9}"/>
              </a:ext>
            </a:extLst>
          </p:cNvPr>
          <p:cNvSpPr>
            <a:spLocks noGrp="1"/>
          </p:cNvSpPr>
          <p:nvPr>
            <p:ph type="dt" sz="half" idx="10"/>
          </p:nvPr>
        </p:nvSpPr>
        <p:spPr/>
        <p:txBody>
          <a:bodyPr/>
          <a:lstStyle/>
          <a:p>
            <a:fld id="{7B0704DC-A1D1-406A-AC9C-B4B4EBC5987B}" type="datetimeFigureOut">
              <a:rPr lang="zh-CN" altLang="en-US" smtClean="0"/>
              <a:t>2024/6/16</a:t>
            </a:fld>
            <a:endParaRPr lang="zh-CN" altLang="en-US"/>
          </a:p>
        </p:txBody>
      </p:sp>
      <p:sp>
        <p:nvSpPr>
          <p:cNvPr id="5" name="页脚占位符 4">
            <a:extLst>
              <a:ext uri="{FF2B5EF4-FFF2-40B4-BE49-F238E27FC236}">
                <a16:creationId xmlns:a16="http://schemas.microsoft.com/office/drawing/2014/main" id="{BCBE0DCA-B6F4-B2D6-D5E1-ACF783ACF4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76DAC4-952F-CDF2-5FD5-494C144C1C6B}"/>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412063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ED3C6-6997-C88A-B1CD-57C971F712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A8B68B-B0FE-2BBC-0CEA-9BC166D3393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C2CA2E-E452-1515-F7A8-410AC32D66E2}"/>
              </a:ext>
            </a:extLst>
          </p:cNvPr>
          <p:cNvSpPr>
            <a:spLocks noGrp="1"/>
          </p:cNvSpPr>
          <p:nvPr>
            <p:ph type="dt" sz="half" idx="10"/>
          </p:nvPr>
        </p:nvSpPr>
        <p:spPr/>
        <p:txBody>
          <a:bodyPr/>
          <a:lstStyle/>
          <a:p>
            <a:fld id="{7B0704DC-A1D1-406A-AC9C-B4B4EBC5987B}" type="datetimeFigureOut">
              <a:rPr lang="zh-CN" altLang="en-US" smtClean="0"/>
              <a:t>2024/6/16</a:t>
            </a:fld>
            <a:endParaRPr lang="zh-CN" altLang="en-US"/>
          </a:p>
        </p:txBody>
      </p:sp>
      <p:sp>
        <p:nvSpPr>
          <p:cNvPr id="5" name="页脚占位符 4">
            <a:extLst>
              <a:ext uri="{FF2B5EF4-FFF2-40B4-BE49-F238E27FC236}">
                <a16:creationId xmlns:a16="http://schemas.microsoft.com/office/drawing/2014/main" id="{ADDB1878-97B1-8156-82B8-A92CED7770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82B2A3-F70F-EEDF-6A13-D73453E9947B}"/>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377500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128A9-D9AF-0807-0913-8E8B437707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DA4F3D-D9BB-9511-8CB0-526D3A6B4F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753D310-D9DF-0A0C-201F-FCAE74CF8879}"/>
              </a:ext>
            </a:extLst>
          </p:cNvPr>
          <p:cNvSpPr>
            <a:spLocks noGrp="1"/>
          </p:cNvSpPr>
          <p:nvPr>
            <p:ph type="dt" sz="half" idx="10"/>
          </p:nvPr>
        </p:nvSpPr>
        <p:spPr/>
        <p:txBody>
          <a:bodyPr/>
          <a:lstStyle/>
          <a:p>
            <a:fld id="{7B0704DC-A1D1-406A-AC9C-B4B4EBC5987B}" type="datetimeFigureOut">
              <a:rPr lang="zh-CN" altLang="en-US" smtClean="0"/>
              <a:t>2024/6/16</a:t>
            </a:fld>
            <a:endParaRPr lang="zh-CN" altLang="en-US"/>
          </a:p>
        </p:txBody>
      </p:sp>
      <p:sp>
        <p:nvSpPr>
          <p:cNvPr id="5" name="页脚占位符 4">
            <a:extLst>
              <a:ext uri="{FF2B5EF4-FFF2-40B4-BE49-F238E27FC236}">
                <a16:creationId xmlns:a16="http://schemas.microsoft.com/office/drawing/2014/main" id="{0D2E2B20-97B8-E8E2-67FE-6E58E1067F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4AA91-AC83-9443-4823-A26DFE428756}"/>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391090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0E835-1C13-1E11-A246-8B002E298D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44B8BC-CE27-1586-2DEE-777976CD976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B59F86-C603-3AF4-7F4B-60895E5C142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B91A140-D95A-F19A-F1A9-716CB5EFC185}"/>
              </a:ext>
            </a:extLst>
          </p:cNvPr>
          <p:cNvSpPr>
            <a:spLocks noGrp="1"/>
          </p:cNvSpPr>
          <p:nvPr>
            <p:ph type="dt" sz="half" idx="10"/>
          </p:nvPr>
        </p:nvSpPr>
        <p:spPr/>
        <p:txBody>
          <a:bodyPr/>
          <a:lstStyle/>
          <a:p>
            <a:fld id="{7B0704DC-A1D1-406A-AC9C-B4B4EBC5987B}" type="datetimeFigureOut">
              <a:rPr lang="zh-CN" altLang="en-US" smtClean="0"/>
              <a:t>2024/6/16</a:t>
            </a:fld>
            <a:endParaRPr lang="zh-CN" altLang="en-US"/>
          </a:p>
        </p:txBody>
      </p:sp>
      <p:sp>
        <p:nvSpPr>
          <p:cNvPr id="6" name="页脚占位符 5">
            <a:extLst>
              <a:ext uri="{FF2B5EF4-FFF2-40B4-BE49-F238E27FC236}">
                <a16:creationId xmlns:a16="http://schemas.microsoft.com/office/drawing/2014/main" id="{D48CD2BA-00EC-EFE0-CEC5-856303D7C4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C873D3-230F-0C85-33E6-54AC6DFDBE09}"/>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119747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C2F1-2249-6AEA-429B-BF30F44A68D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42D37B-40D5-9CBB-BA5A-853914245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29DFE4C-A10C-674D-662C-A4CFEB32B2E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B4134D2-C303-0DCE-5228-2E28D0E8F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0B0538A-D408-7288-5776-5E6DAEA8C0C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C5A214-A100-7020-3A27-57C93CD6D2B9}"/>
              </a:ext>
            </a:extLst>
          </p:cNvPr>
          <p:cNvSpPr>
            <a:spLocks noGrp="1"/>
          </p:cNvSpPr>
          <p:nvPr>
            <p:ph type="dt" sz="half" idx="10"/>
          </p:nvPr>
        </p:nvSpPr>
        <p:spPr/>
        <p:txBody>
          <a:bodyPr/>
          <a:lstStyle/>
          <a:p>
            <a:fld id="{7B0704DC-A1D1-406A-AC9C-B4B4EBC5987B}" type="datetimeFigureOut">
              <a:rPr lang="zh-CN" altLang="en-US" smtClean="0"/>
              <a:t>2024/6/16</a:t>
            </a:fld>
            <a:endParaRPr lang="zh-CN" altLang="en-US"/>
          </a:p>
        </p:txBody>
      </p:sp>
      <p:sp>
        <p:nvSpPr>
          <p:cNvPr id="8" name="页脚占位符 7">
            <a:extLst>
              <a:ext uri="{FF2B5EF4-FFF2-40B4-BE49-F238E27FC236}">
                <a16:creationId xmlns:a16="http://schemas.microsoft.com/office/drawing/2014/main" id="{AE10B9E4-5009-E273-FCAE-D435525549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FC52B5-46D9-D04E-13AA-3709E4FA946D}"/>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292639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21349-6ACE-2F7A-5A92-95D070C6821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6093C2-9802-FBF0-5E72-07B3B71055B4}"/>
              </a:ext>
            </a:extLst>
          </p:cNvPr>
          <p:cNvSpPr>
            <a:spLocks noGrp="1"/>
          </p:cNvSpPr>
          <p:nvPr>
            <p:ph type="dt" sz="half" idx="10"/>
          </p:nvPr>
        </p:nvSpPr>
        <p:spPr/>
        <p:txBody>
          <a:bodyPr/>
          <a:lstStyle/>
          <a:p>
            <a:fld id="{7B0704DC-A1D1-406A-AC9C-B4B4EBC5987B}" type="datetimeFigureOut">
              <a:rPr lang="zh-CN" altLang="en-US" smtClean="0"/>
              <a:t>2024/6/16</a:t>
            </a:fld>
            <a:endParaRPr lang="zh-CN" altLang="en-US"/>
          </a:p>
        </p:txBody>
      </p:sp>
      <p:sp>
        <p:nvSpPr>
          <p:cNvPr id="4" name="页脚占位符 3">
            <a:extLst>
              <a:ext uri="{FF2B5EF4-FFF2-40B4-BE49-F238E27FC236}">
                <a16:creationId xmlns:a16="http://schemas.microsoft.com/office/drawing/2014/main" id="{C89ED351-095C-C572-4EB6-CE8EB529BA7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204DC5-936E-923B-5598-1CFB320E08E0}"/>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71995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A535D-C452-7FC6-8527-1688CD2AE938}"/>
              </a:ext>
            </a:extLst>
          </p:cNvPr>
          <p:cNvSpPr>
            <a:spLocks noGrp="1"/>
          </p:cNvSpPr>
          <p:nvPr>
            <p:ph type="dt" sz="half" idx="10"/>
          </p:nvPr>
        </p:nvSpPr>
        <p:spPr/>
        <p:txBody>
          <a:bodyPr/>
          <a:lstStyle/>
          <a:p>
            <a:fld id="{7B0704DC-A1D1-406A-AC9C-B4B4EBC5987B}" type="datetimeFigureOut">
              <a:rPr lang="zh-CN" altLang="en-US" smtClean="0"/>
              <a:t>2024/6/16</a:t>
            </a:fld>
            <a:endParaRPr lang="zh-CN" altLang="en-US"/>
          </a:p>
        </p:txBody>
      </p:sp>
      <p:sp>
        <p:nvSpPr>
          <p:cNvPr id="3" name="页脚占位符 2">
            <a:extLst>
              <a:ext uri="{FF2B5EF4-FFF2-40B4-BE49-F238E27FC236}">
                <a16:creationId xmlns:a16="http://schemas.microsoft.com/office/drawing/2014/main" id="{9BDD1893-B9AE-3875-FA19-622ADABE59C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41F9865-7E45-959F-D43E-59945010B1C4}"/>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29041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0373D-0819-C2FB-A643-A3DAF7E113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18000D-BE62-C5E0-9EB9-B7CEA9E68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220AB7-333F-B0A9-AB8C-FD0783AD6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49A909-1E5E-1590-CE23-7BAA65A7A7FA}"/>
              </a:ext>
            </a:extLst>
          </p:cNvPr>
          <p:cNvSpPr>
            <a:spLocks noGrp="1"/>
          </p:cNvSpPr>
          <p:nvPr>
            <p:ph type="dt" sz="half" idx="10"/>
          </p:nvPr>
        </p:nvSpPr>
        <p:spPr/>
        <p:txBody>
          <a:bodyPr/>
          <a:lstStyle/>
          <a:p>
            <a:fld id="{7B0704DC-A1D1-406A-AC9C-B4B4EBC5987B}" type="datetimeFigureOut">
              <a:rPr lang="zh-CN" altLang="en-US" smtClean="0"/>
              <a:t>2024/6/16</a:t>
            </a:fld>
            <a:endParaRPr lang="zh-CN" altLang="en-US"/>
          </a:p>
        </p:txBody>
      </p:sp>
      <p:sp>
        <p:nvSpPr>
          <p:cNvPr id="6" name="页脚占位符 5">
            <a:extLst>
              <a:ext uri="{FF2B5EF4-FFF2-40B4-BE49-F238E27FC236}">
                <a16:creationId xmlns:a16="http://schemas.microsoft.com/office/drawing/2014/main" id="{1EF75DAB-5CCC-909F-20FF-31D5AC2DD7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8DBB9E-3027-C51C-1B94-997675179347}"/>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152838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1CF63-F3D2-7608-524E-1655D25180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A56B9B-168D-7D90-6AF0-6C5714D22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5122DA-CE17-7789-6772-6D32B99CE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9D5868-B02B-EF74-13FD-E2244D27F8D1}"/>
              </a:ext>
            </a:extLst>
          </p:cNvPr>
          <p:cNvSpPr>
            <a:spLocks noGrp="1"/>
          </p:cNvSpPr>
          <p:nvPr>
            <p:ph type="dt" sz="half" idx="10"/>
          </p:nvPr>
        </p:nvSpPr>
        <p:spPr/>
        <p:txBody>
          <a:bodyPr/>
          <a:lstStyle/>
          <a:p>
            <a:fld id="{7B0704DC-A1D1-406A-AC9C-B4B4EBC5987B}" type="datetimeFigureOut">
              <a:rPr lang="zh-CN" altLang="en-US" smtClean="0"/>
              <a:t>2024/6/16</a:t>
            </a:fld>
            <a:endParaRPr lang="zh-CN" altLang="en-US"/>
          </a:p>
        </p:txBody>
      </p:sp>
      <p:sp>
        <p:nvSpPr>
          <p:cNvPr id="6" name="页脚占位符 5">
            <a:extLst>
              <a:ext uri="{FF2B5EF4-FFF2-40B4-BE49-F238E27FC236}">
                <a16:creationId xmlns:a16="http://schemas.microsoft.com/office/drawing/2014/main" id="{E2CA8046-FBE9-EA29-0453-D53BA7A2AF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E6F104-61ED-D299-7329-2CDC2B2814FF}"/>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191668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AEDD4E-1E86-CA6F-2546-218E496C4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482F70D-7566-969A-6A15-CA4962DDC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ED6FE5-1289-DF34-E430-FEC5571EB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704DC-A1D1-406A-AC9C-B4B4EBC5987B}" type="datetimeFigureOut">
              <a:rPr lang="zh-CN" altLang="en-US" smtClean="0"/>
              <a:t>2024/6/16</a:t>
            </a:fld>
            <a:endParaRPr lang="zh-CN" altLang="en-US"/>
          </a:p>
        </p:txBody>
      </p:sp>
      <p:sp>
        <p:nvSpPr>
          <p:cNvPr id="5" name="页脚占位符 4">
            <a:extLst>
              <a:ext uri="{FF2B5EF4-FFF2-40B4-BE49-F238E27FC236}">
                <a16:creationId xmlns:a16="http://schemas.microsoft.com/office/drawing/2014/main" id="{DD12785B-EE72-221F-7D7B-B44B5C46C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828D0F-C3F0-B78B-69A6-4B939D94BD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359562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43F99-D9BB-16DD-4133-433E8466F5B7}"/>
              </a:ext>
            </a:extLst>
          </p:cNvPr>
          <p:cNvSpPr>
            <a:spLocks noGrp="1"/>
          </p:cNvSpPr>
          <p:nvPr>
            <p:ph type="ctrTitle"/>
          </p:nvPr>
        </p:nvSpPr>
        <p:spPr/>
        <p:txBody>
          <a:bodyPr>
            <a:normAutofit/>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Multimodal Hypergraph</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a:extLst>
              <a:ext uri="{FF2B5EF4-FFF2-40B4-BE49-F238E27FC236}">
                <a16:creationId xmlns:a16="http://schemas.microsoft.com/office/drawing/2014/main" id="{5EC63572-D42A-8712-A4D0-B0ECEA140157}"/>
              </a:ext>
            </a:extLst>
          </p:cNvPr>
          <p:cNvSpPr>
            <a:spLocks noGrp="1"/>
          </p:cNvSpPr>
          <p:nvPr>
            <p:ph type="subTitle" idx="1"/>
          </p:nvPr>
        </p:nvSpPr>
        <p:spPr/>
        <p:txBody>
          <a:bodyPr/>
          <a:lstStyle/>
          <a:p>
            <a:r>
              <a:rPr lang="en-US" altLang="zh-CN" dirty="0"/>
              <a:t>Week17 </a:t>
            </a:r>
            <a:r>
              <a:rPr lang="en-US" altLang="zh-CN" dirty="0" err="1"/>
              <a:t>yutong</a:t>
            </a:r>
            <a:endParaRPr lang="zh-CN" altLang="en-US" dirty="0"/>
          </a:p>
        </p:txBody>
      </p:sp>
    </p:spTree>
    <p:extLst>
      <p:ext uri="{BB962C8B-B14F-4D97-AF65-F5344CB8AC3E}">
        <p14:creationId xmlns:p14="http://schemas.microsoft.com/office/powerpoint/2010/main" val="367420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85539-1577-12C6-B7B2-D808AE4213D7}"/>
              </a:ext>
            </a:extLst>
          </p:cNvPr>
          <p:cNvSpPr>
            <a:spLocks noGrp="1"/>
          </p:cNvSpPr>
          <p:nvPr>
            <p:ph type="title"/>
          </p:nvPr>
        </p:nvSpPr>
        <p:spPr/>
        <p:txBody>
          <a:bodyPr>
            <a:normAutofit/>
          </a:bodyPr>
          <a:lstStyle/>
          <a:p>
            <a:r>
              <a:rPr lang="zh-CN" altLang="en-US" sz="3600" b="1" dirty="0">
                <a:latin typeface="宋体" panose="02010600030101010101" pitchFamily="2" charset="-122"/>
                <a:ea typeface="宋体" panose="02010600030101010101" pitchFamily="2" charset="-122"/>
              </a:rPr>
              <a:t>问题</a:t>
            </a:r>
          </a:p>
        </p:txBody>
      </p:sp>
      <p:sp>
        <p:nvSpPr>
          <p:cNvPr id="3" name="内容占位符 2">
            <a:extLst>
              <a:ext uri="{FF2B5EF4-FFF2-40B4-BE49-F238E27FC236}">
                <a16:creationId xmlns:a16="http://schemas.microsoft.com/office/drawing/2014/main" id="{72286CD7-0038-52B5-534E-8748D6770B40}"/>
              </a:ext>
            </a:extLst>
          </p:cNvPr>
          <p:cNvSpPr>
            <a:spLocks noGrp="1"/>
          </p:cNvSpPr>
          <p:nvPr>
            <p:ph idx="1"/>
          </p:nvPr>
        </p:nvSpPr>
        <p:spPr/>
        <p:txBody>
          <a:bodyPr>
            <a:normAutofit/>
          </a:bodyPr>
          <a:lstStyle/>
          <a:p>
            <a:r>
              <a:rPr lang="zh-CN" altLang="en-US" b="0" i="0" dirty="0">
                <a:solidFill>
                  <a:srgbClr val="0D0D0D"/>
                </a:solidFill>
                <a:effectLst/>
                <a:highlight>
                  <a:srgbClr val="FFFFFF"/>
                </a:highlight>
                <a:latin typeface="宋体" panose="02010600030101010101" pitchFamily="2" charset="-122"/>
                <a:ea typeface="宋体" panose="02010600030101010101" pitchFamily="2" charset="-122"/>
              </a:rPr>
              <a:t>图像检索是一种根据关键词来查找相关图像的任务，在实际场景中有很广泛的需求。然而，现有的方法要么依赖于人工设计的多阶段重排策略来增加结果的多样性，要么通过一个隐式的生成器来扩展子语义，这些方法要么需要人工劳动，要么缺乏可解释性。</a:t>
            </a:r>
          </a:p>
        </p:txBody>
      </p:sp>
      <p:sp>
        <p:nvSpPr>
          <p:cNvPr id="5" name="文本框 4">
            <a:extLst>
              <a:ext uri="{FF2B5EF4-FFF2-40B4-BE49-F238E27FC236}">
                <a16:creationId xmlns:a16="http://schemas.microsoft.com/office/drawing/2014/main" id="{46B9CAA1-C3DA-7315-8683-4503B4F9D485}"/>
              </a:ext>
            </a:extLst>
          </p:cNvPr>
          <p:cNvSpPr txBox="1"/>
          <p:nvPr/>
        </p:nvSpPr>
        <p:spPr>
          <a:xfrm>
            <a:off x="326203" y="180459"/>
            <a:ext cx="6814335" cy="369332"/>
          </a:xfrm>
          <a:prstGeom prst="rect">
            <a:avLst/>
          </a:prstGeom>
          <a:noFill/>
        </p:spPr>
        <p:txBody>
          <a:bodyPr wrap="square">
            <a:spAutoFit/>
          </a:bodyPr>
          <a:lstStyle/>
          <a:p>
            <a:r>
              <a:rPr lang="en-US" altLang="zh-CN" dirty="0"/>
              <a:t>Multi-Modal Knowledge Hypergraph for Diverse Image Retrieval</a:t>
            </a:r>
            <a:endParaRPr lang="zh-CN" altLang="en-US" dirty="0"/>
          </a:p>
        </p:txBody>
      </p:sp>
    </p:spTree>
    <p:extLst>
      <p:ext uri="{BB962C8B-B14F-4D97-AF65-F5344CB8AC3E}">
        <p14:creationId xmlns:p14="http://schemas.microsoft.com/office/powerpoint/2010/main" val="903777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85539-1577-12C6-B7B2-D808AE4213D7}"/>
              </a:ext>
            </a:extLst>
          </p:cNvPr>
          <p:cNvSpPr>
            <a:spLocks noGrp="1"/>
          </p:cNvSpPr>
          <p:nvPr>
            <p:ph type="title"/>
          </p:nvPr>
        </p:nvSpPr>
        <p:spPr/>
        <p:txBody>
          <a:bodyPr>
            <a:normAutofit/>
          </a:bodyPr>
          <a:lstStyle/>
          <a:p>
            <a:r>
              <a:rPr lang="zh-CN" altLang="en-US" sz="3600" b="1" dirty="0">
                <a:latin typeface="宋体" panose="02010600030101010101" pitchFamily="2" charset="-122"/>
                <a:ea typeface="宋体" panose="02010600030101010101" pitchFamily="2" charset="-122"/>
              </a:rPr>
              <a:t>解决</a:t>
            </a:r>
            <a:endParaRPr lang="zh-CN" altLang="en-US" sz="3600" b="1" dirty="0"/>
          </a:p>
        </p:txBody>
      </p:sp>
      <p:sp>
        <p:nvSpPr>
          <p:cNvPr id="3" name="内容占位符 2">
            <a:extLst>
              <a:ext uri="{FF2B5EF4-FFF2-40B4-BE49-F238E27FC236}">
                <a16:creationId xmlns:a16="http://schemas.microsoft.com/office/drawing/2014/main" id="{72286CD7-0038-52B5-534E-8748D6770B40}"/>
              </a:ext>
            </a:extLst>
          </p:cNvPr>
          <p:cNvSpPr>
            <a:spLocks noGrp="1"/>
          </p:cNvSpPr>
          <p:nvPr>
            <p:ph idx="1"/>
          </p:nvPr>
        </p:nvSpPr>
        <p:spPr/>
        <p:txBody>
          <a:bodyPr>
            <a:normAutofit/>
          </a:bodyPr>
          <a:lstStyle/>
          <a:p>
            <a:pPr>
              <a:lnSpc>
                <a:spcPct val="11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为了学习更多样化和可解释性更强的表示，这篇论文利用了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MMKG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，它包含了丰富的实体和关系，并能够连接视觉和文本。然而，现成的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MMKG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和检索数据集之间存在巨大的领域差距，以及图像和文本之间存在语义差距，这使得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MMKG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的融合变得困难。</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为了解决这个问题，这篇论文提出了一种基于超图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(hypergraph)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的解决方案，它能够建模多对多的关系，来应对异构数据源和异构模态的挑战。具体来说，一个基于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hyperlink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的解决方案，</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Multi-Modal Knowledge Hyper Graph (MKHG)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被提出，它通过各种超链接来连接异构数据，从而增加子语义的多样性。</a:t>
            </a:r>
          </a:p>
        </p:txBody>
      </p:sp>
    </p:spTree>
    <p:extLst>
      <p:ext uri="{BB962C8B-B14F-4D97-AF65-F5344CB8AC3E}">
        <p14:creationId xmlns:p14="http://schemas.microsoft.com/office/powerpoint/2010/main" val="386017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2B247-1534-B4A7-3489-BEEB4EEF6E6C}"/>
              </a:ext>
            </a:extLst>
          </p:cNvPr>
          <p:cNvSpPr>
            <a:spLocks noGrp="1"/>
          </p:cNvSpPr>
          <p:nvPr>
            <p:ph type="title"/>
          </p:nvPr>
        </p:nvSpPr>
        <p:spPr>
          <a:xfrm>
            <a:off x="449317" y="-128861"/>
            <a:ext cx="10515600" cy="1325563"/>
          </a:xfrm>
        </p:spPr>
        <p:txBody>
          <a:bodyPr>
            <a:normAutofit/>
          </a:bodyPr>
          <a:lstStyle/>
          <a:p>
            <a:r>
              <a:rPr lang="zh-CN" altLang="en-US" sz="3600" b="1" dirty="0">
                <a:latin typeface="宋体" panose="02010600030101010101" pitchFamily="2" charset="-122"/>
                <a:ea typeface="宋体" panose="02010600030101010101" pitchFamily="2" charset="-122"/>
              </a:rPr>
              <a:t>模型结构</a:t>
            </a:r>
          </a:p>
        </p:txBody>
      </p:sp>
      <p:pic>
        <p:nvPicPr>
          <p:cNvPr id="4" name="图片 3">
            <a:extLst>
              <a:ext uri="{FF2B5EF4-FFF2-40B4-BE49-F238E27FC236}">
                <a16:creationId xmlns:a16="http://schemas.microsoft.com/office/drawing/2014/main" id="{CE23DFC3-64E5-4A0A-C2F6-28DCC640B1F6}"/>
              </a:ext>
            </a:extLst>
          </p:cNvPr>
          <p:cNvPicPr>
            <a:picLocks noChangeAspect="1"/>
          </p:cNvPicPr>
          <p:nvPr/>
        </p:nvPicPr>
        <p:blipFill>
          <a:blip r:embed="rId3"/>
          <a:stretch>
            <a:fillRect/>
          </a:stretch>
        </p:blipFill>
        <p:spPr>
          <a:xfrm>
            <a:off x="47625" y="914881"/>
            <a:ext cx="12096750" cy="5172075"/>
          </a:xfrm>
          <a:prstGeom prst="rect">
            <a:avLst/>
          </a:prstGeom>
        </p:spPr>
      </p:pic>
    </p:spTree>
    <p:extLst>
      <p:ext uri="{BB962C8B-B14F-4D97-AF65-F5344CB8AC3E}">
        <p14:creationId xmlns:p14="http://schemas.microsoft.com/office/powerpoint/2010/main" val="367598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82C636-44C0-5642-691B-191A698F0572}"/>
              </a:ext>
            </a:extLst>
          </p:cNvPr>
          <p:cNvSpPr>
            <a:spLocks noGrp="1"/>
          </p:cNvSpPr>
          <p:nvPr>
            <p:ph type="title"/>
          </p:nvPr>
        </p:nvSpPr>
        <p:spPr>
          <a:xfrm>
            <a:off x="838200" y="199912"/>
            <a:ext cx="10515600" cy="1325563"/>
          </a:xfrm>
        </p:spPr>
        <p:txBody>
          <a:bodyPr>
            <a:normAutofit/>
          </a:bodyPr>
          <a:lstStyle/>
          <a:p>
            <a:r>
              <a:rPr lang="zh-CN" altLang="en-US" sz="3600" b="1" dirty="0">
                <a:latin typeface="宋体" panose="02010600030101010101" pitchFamily="2" charset="-122"/>
                <a:ea typeface="宋体" panose="02010600030101010101" pitchFamily="2" charset="-122"/>
              </a:rPr>
              <a:t>知识超图的构建</a:t>
            </a:r>
          </a:p>
        </p:txBody>
      </p:sp>
      <p:pic>
        <p:nvPicPr>
          <p:cNvPr id="6" name="图片 5">
            <a:extLst>
              <a:ext uri="{FF2B5EF4-FFF2-40B4-BE49-F238E27FC236}">
                <a16:creationId xmlns:a16="http://schemas.microsoft.com/office/drawing/2014/main" id="{7DD520F5-AE51-E44C-1E18-72F07EF038EB}"/>
              </a:ext>
            </a:extLst>
          </p:cNvPr>
          <p:cNvPicPr>
            <a:picLocks noChangeAspect="1"/>
          </p:cNvPicPr>
          <p:nvPr/>
        </p:nvPicPr>
        <p:blipFill>
          <a:blip r:embed="rId3"/>
          <a:stretch>
            <a:fillRect/>
          </a:stretch>
        </p:blipFill>
        <p:spPr>
          <a:xfrm>
            <a:off x="1366259" y="1740774"/>
            <a:ext cx="9459482" cy="2047822"/>
          </a:xfrm>
          <a:prstGeom prst="rect">
            <a:avLst/>
          </a:prstGeom>
        </p:spPr>
      </p:pic>
      <p:sp>
        <p:nvSpPr>
          <p:cNvPr id="8" name="文本框 7">
            <a:extLst>
              <a:ext uri="{FF2B5EF4-FFF2-40B4-BE49-F238E27FC236}">
                <a16:creationId xmlns:a16="http://schemas.microsoft.com/office/drawing/2014/main" id="{947E4B9F-8F9E-649A-0E81-A275D20DFCE6}"/>
              </a:ext>
            </a:extLst>
          </p:cNvPr>
          <p:cNvSpPr txBox="1"/>
          <p:nvPr/>
        </p:nvSpPr>
        <p:spPr>
          <a:xfrm>
            <a:off x="1366259" y="4275125"/>
            <a:ext cx="8571217" cy="1569660"/>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    视觉实体和文本实体之间的语义关系往往是多对多的形式，很难通过一对一的连通图静态捕捉。自然地，每个实体应该与各种语义和各种模态的实体相关联，而彼此的实体也应该与多个实体相关联。因此，这些事实启发我们去探索超图结构。</a:t>
            </a:r>
          </a:p>
        </p:txBody>
      </p:sp>
      <p:sp>
        <p:nvSpPr>
          <p:cNvPr id="12" name="文本框 11">
            <a:extLst>
              <a:ext uri="{FF2B5EF4-FFF2-40B4-BE49-F238E27FC236}">
                <a16:creationId xmlns:a16="http://schemas.microsoft.com/office/drawing/2014/main" id="{91822966-7D42-689A-8795-7304AD25AE01}"/>
              </a:ext>
            </a:extLst>
          </p:cNvPr>
          <p:cNvSpPr txBox="1"/>
          <p:nvPr/>
        </p:nvSpPr>
        <p:spPr>
          <a:xfrm>
            <a:off x="5011220" y="476078"/>
            <a:ext cx="6097712" cy="1200329"/>
          </a:xfrm>
          <a:prstGeom prst="rect">
            <a:avLst/>
          </a:prstGeom>
          <a:noFill/>
        </p:spPr>
        <p:txBody>
          <a:bodyPr wrap="square">
            <a:spAutoFit/>
          </a:bodyPr>
          <a:lstStyle/>
          <a:p>
            <a:pPr marL="285750" indent="-285750" algn="l">
              <a:buFont typeface="Arial" panose="020B0604020202020204" pitchFamily="34" charset="0"/>
              <a:buChar char="•"/>
            </a:pPr>
            <a:r>
              <a:rPr lang="zh-CN" altLang="en-US" b="1"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选择基础图</a:t>
            </a:r>
            <a:r>
              <a:rPr lang="zh-CN" altLang="en-US"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：现成多模态知识图谱（</a:t>
            </a:r>
            <a:r>
              <a:rPr lang="en-US" altLang="zh-CN"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MMKG</a:t>
            </a:r>
            <a:r>
              <a:rPr lang="zh-CN" altLang="en-US"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err="1">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ImageGraph</a:t>
            </a:r>
            <a:r>
              <a:rPr lang="zh-CN" altLang="en-US"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作为基础图。这个图包含多个实体和它们之间的关系。用集合</a:t>
            </a:r>
            <a:r>
              <a:rPr lang="en-US" altLang="zh-CN"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X</a:t>
            </a:r>
            <a:r>
              <a:rPr lang="zh-CN" altLang="en-US"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表示多模态实体，</a:t>
            </a:r>
            <a:r>
              <a:rPr lang="en-US" altLang="zh-CN"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R</a:t>
            </a:r>
            <a:r>
              <a:rPr lang="zh-CN" altLang="en-US"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表示关系（包括属性），</a:t>
            </a:r>
            <a:r>
              <a:rPr lang="en-US" altLang="zh-CN"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E</a:t>
            </a:r>
            <a:r>
              <a:rPr lang="zh-CN" altLang="en-US"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表示边。基础图可以表示</a:t>
            </a:r>
            <a:r>
              <a:rPr lang="en-US" altLang="zh-CN" b="0" i="1"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G</a:t>
            </a:r>
            <a:r>
              <a:rPr lang="en-US" altLang="zh-CN"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b="0" i="1"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X</a:t>
            </a:r>
            <a:r>
              <a:rPr lang="en-US" altLang="zh-CN"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b="0" i="1"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R</a:t>
            </a:r>
            <a:r>
              <a:rPr lang="en-US" altLang="zh-CN"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b="0" i="1"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E</a:t>
            </a:r>
            <a:r>
              <a:rPr lang="en-US" altLang="zh-CN"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060607"/>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14" name="图片 13">
            <a:extLst>
              <a:ext uri="{FF2B5EF4-FFF2-40B4-BE49-F238E27FC236}">
                <a16:creationId xmlns:a16="http://schemas.microsoft.com/office/drawing/2014/main" id="{AC7813FC-E83F-F9EB-DAF7-3118BAEDC858}"/>
              </a:ext>
            </a:extLst>
          </p:cNvPr>
          <p:cNvPicPr>
            <a:picLocks noChangeAspect="1"/>
          </p:cNvPicPr>
          <p:nvPr/>
        </p:nvPicPr>
        <p:blipFill>
          <a:blip r:embed="rId4"/>
          <a:stretch>
            <a:fillRect/>
          </a:stretch>
        </p:blipFill>
        <p:spPr>
          <a:xfrm>
            <a:off x="6560316" y="3861020"/>
            <a:ext cx="2009775" cy="285750"/>
          </a:xfrm>
          <a:prstGeom prst="rect">
            <a:avLst/>
          </a:prstGeom>
        </p:spPr>
      </p:pic>
      <p:sp>
        <p:nvSpPr>
          <p:cNvPr id="16" name="文本框 15">
            <a:extLst>
              <a:ext uri="{FF2B5EF4-FFF2-40B4-BE49-F238E27FC236}">
                <a16:creationId xmlns:a16="http://schemas.microsoft.com/office/drawing/2014/main" id="{F9A480D9-7917-FEA1-5570-FF1EAE6547E8}"/>
              </a:ext>
            </a:extLst>
          </p:cNvPr>
          <p:cNvSpPr txBox="1"/>
          <p:nvPr/>
        </p:nvSpPr>
        <p:spPr>
          <a:xfrm>
            <a:off x="8570091" y="3792568"/>
            <a:ext cx="6097712" cy="369332"/>
          </a:xfrm>
          <a:prstGeom prst="rect">
            <a:avLst/>
          </a:prstGeom>
          <a:noFill/>
        </p:spPr>
        <p:txBody>
          <a:bodyPr wrap="square">
            <a:spAutoFit/>
          </a:bodyPr>
          <a:lstStyle/>
          <a:p>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多个实体之间的语义相似组。</a:t>
            </a:r>
            <a:endParaRPr lang="zh-CN" altLang="en-US" dirty="0"/>
          </a:p>
        </p:txBody>
      </p:sp>
    </p:spTree>
    <p:extLst>
      <p:ext uri="{BB962C8B-B14F-4D97-AF65-F5344CB8AC3E}">
        <p14:creationId xmlns:p14="http://schemas.microsoft.com/office/powerpoint/2010/main" val="191549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82C636-44C0-5642-691B-191A698F0572}"/>
              </a:ext>
            </a:extLst>
          </p:cNvPr>
          <p:cNvSpPr>
            <a:spLocks noGrp="1"/>
          </p:cNvSpPr>
          <p:nvPr>
            <p:ph type="title"/>
          </p:nvPr>
        </p:nvSpPr>
        <p:spPr>
          <a:xfrm>
            <a:off x="838200" y="199912"/>
            <a:ext cx="10515600" cy="1325563"/>
          </a:xfrm>
        </p:spPr>
        <p:txBody>
          <a:bodyPr>
            <a:normAutofit/>
          </a:bodyPr>
          <a:lstStyle/>
          <a:p>
            <a:r>
              <a:rPr lang="zh-CN" altLang="en-US" sz="3600" b="1" dirty="0">
                <a:latin typeface="宋体" panose="02010600030101010101" pitchFamily="2" charset="-122"/>
                <a:ea typeface="宋体" panose="02010600030101010101" pitchFamily="2" charset="-122"/>
              </a:rPr>
              <a:t>超图构建与表示</a:t>
            </a:r>
          </a:p>
        </p:txBody>
      </p:sp>
      <p:pic>
        <p:nvPicPr>
          <p:cNvPr id="6" name="图片 5">
            <a:extLst>
              <a:ext uri="{FF2B5EF4-FFF2-40B4-BE49-F238E27FC236}">
                <a16:creationId xmlns:a16="http://schemas.microsoft.com/office/drawing/2014/main" id="{7DD520F5-AE51-E44C-1E18-72F07EF038EB}"/>
              </a:ext>
            </a:extLst>
          </p:cNvPr>
          <p:cNvPicPr>
            <a:picLocks noChangeAspect="1"/>
          </p:cNvPicPr>
          <p:nvPr/>
        </p:nvPicPr>
        <p:blipFill>
          <a:blip r:embed="rId3"/>
          <a:stretch>
            <a:fillRect/>
          </a:stretch>
        </p:blipFill>
        <p:spPr>
          <a:xfrm>
            <a:off x="1366259" y="1381178"/>
            <a:ext cx="9459482" cy="2047822"/>
          </a:xfrm>
          <a:prstGeom prst="rect">
            <a:avLst/>
          </a:prstGeom>
        </p:spPr>
      </p:pic>
      <p:sp>
        <p:nvSpPr>
          <p:cNvPr id="7" name="文本框 6">
            <a:extLst>
              <a:ext uri="{FF2B5EF4-FFF2-40B4-BE49-F238E27FC236}">
                <a16:creationId xmlns:a16="http://schemas.microsoft.com/office/drawing/2014/main" id="{0BB3188F-CDC2-EE25-1AF8-F1D08633DF6E}"/>
              </a:ext>
            </a:extLst>
          </p:cNvPr>
          <p:cNvSpPr txBox="1"/>
          <p:nvPr/>
        </p:nvSpPr>
        <p:spPr>
          <a:xfrm>
            <a:off x="1366259" y="3899418"/>
            <a:ext cx="9148281" cy="1754326"/>
          </a:xfrm>
          <a:prstGeom prst="rect">
            <a:avLst/>
          </a:prstGeom>
          <a:noFill/>
        </p:spPr>
        <p:txBody>
          <a:bodyPr wrap="square">
            <a:spAutoFit/>
          </a:bodyPr>
          <a:lstStyle/>
          <a:p>
            <a:pPr marL="742950" lvl="1" indent="-285750" algn="l">
              <a:buFont typeface="+mj-lt"/>
              <a:buAutoNum type="arabicPeriod"/>
            </a:pPr>
            <a:r>
              <a:rPr lang="zh-CN" altLang="en-US" b="1" i="0" dirty="0">
                <a:solidFill>
                  <a:srgbClr val="060607"/>
                </a:solidFill>
                <a:effectLst/>
                <a:highlight>
                  <a:srgbClr val="FFFFFF"/>
                </a:highlight>
                <a:latin typeface="宋体" panose="02010600030101010101" pitchFamily="2" charset="-122"/>
                <a:ea typeface="宋体" panose="02010600030101010101" pitchFamily="2" charset="-122"/>
              </a:rPr>
              <a:t>视觉超边</a:t>
            </a:r>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：将知识图谱</a:t>
            </a:r>
            <a:r>
              <a:rPr lang="en-US" altLang="zh-CN" b="0" i="0" dirty="0">
                <a:solidFill>
                  <a:srgbClr val="060607"/>
                </a:solidFill>
                <a:effectLst/>
                <a:highlight>
                  <a:srgbClr val="FFFFFF"/>
                </a:highlight>
                <a:latin typeface="宋体" panose="02010600030101010101" pitchFamily="2" charset="-122"/>
                <a:ea typeface="宋体" panose="02010600030101010101" pitchFamily="2" charset="-122"/>
              </a:rPr>
              <a:t>G</a:t>
            </a:r>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中的所有图像和检索数据集中的图像构成视觉池，并进行聚类，同一聚类中的样本共享一个视觉超边。</a:t>
            </a:r>
          </a:p>
          <a:p>
            <a:pPr marL="742950" lvl="1" indent="-285750" algn="l">
              <a:buFont typeface="+mj-lt"/>
              <a:buAutoNum type="arabicPeriod"/>
            </a:pPr>
            <a:r>
              <a:rPr lang="zh-CN" altLang="en-US" b="1" i="0" dirty="0">
                <a:solidFill>
                  <a:srgbClr val="060607"/>
                </a:solidFill>
                <a:effectLst/>
                <a:highlight>
                  <a:srgbClr val="FFFFFF"/>
                </a:highlight>
                <a:latin typeface="宋体" panose="02010600030101010101" pitchFamily="2" charset="-122"/>
                <a:ea typeface="宋体" panose="02010600030101010101" pitchFamily="2" charset="-122"/>
              </a:rPr>
              <a:t>文本超边</a:t>
            </a:r>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：类似地，将所有文本构成文本池并聚类，同一聚类中的文本共享一个文本超边。</a:t>
            </a:r>
          </a:p>
          <a:p>
            <a:pPr marL="742950" lvl="1" indent="-285750" algn="l">
              <a:buFont typeface="+mj-lt"/>
              <a:buAutoNum type="arabicPeriod"/>
            </a:pPr>
            <a:r>
              <a:rPr lang="zh-CN" altLang="en-US" b="1" i="0" dirty="0">
                <a:solidFill>
                  <a:srgbClr val="060607"/>
                </a:solidFill>
                <a:effectLst/>
                <a:highlight>
                  <a:srgbClr val="FFFFFF"/>
                </a:highlight>
                <a:latin typeface="宋体" panose="02010600030101010101" pitchFamily="2" charset="-122"/>
                <a:ea typeface="宋体" panose="02010600030101010101" pitchFamily="2" charset="-122"/>
              </a:rPr>
              <a:t>属性超边</a:t>
            </a:r>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：对于具有相同属性的样本（例如城市），它们共享一个属性超边，这可以进一步丰富实体间的关系。</a:t>
            </a:r>
          </a:p>
        </p:txBody>
      </p:sp>
      <p:pic>
        <p:nvPicPr>
          <p:cNvPr id="10" name="图片 9">
            <a:extLst>
              <a:ext uri="{FF2B5EF4-FFF2-40B4-BE49-F238E27FC236}">
                <a16:creationId xmlns:a16="http://schemas.microsoft.com/office/drawing/2014/main" id="{C295508F-9F3C-AC53-2497-8C46B45D28FF}"/>
              </a:ext>
            </a:extLst>
          </p:cNvPr>
          <p:cNvPicPr>
            <a:picLocks noChangeAspect="1"/>
          </p:cNvPicPr>
          <p:nvPr/>
        </p:nvPicPr>
        <p:blipFill>
          <a:blip r:embed="rId4"/>
          <a:stretch>
            <a:fillRect/>
          </a:stretch>
        </p:blipFill>
        <p:spPr>
          <a:xfrm>
            <a:off x="2232541" y="5828337"/>
            <a:ext cx="4562475" cy="400050"/>
          </a:xfrm>
          <a:prstGeom prst="rect">
            <a:avLst/>
          </a:prstGeom>
        </p:spPr>
      </p:pic>
    </p:spTree>
    <p:extLst>
      <p:ext uri="{BB962C8B-B14F-4D97-AF65-F5344CB8AC3E}">
        <p14:creationId xmlns:p14="http://schemas.microsoft.com/office/powerpoint/2010/main" val="173905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82C636-44C0-5642-691B-191A698F0572}"/>
              </a:ext>
            </a:extLst>
          </p:cNvPr>
          <p:cNvSpPr>
            <a:spLocks noGrp="1"/>
          </p:cNvSpPr>
          <p:nvPr>
            <p:ph type="title"/>
          </p:nvPr>
        </p:nvSpPr>
        <p:spPr>
          <a:xfrm>
            <a:off x="838200" y="199912"/>
            <a:ext cx="10515600" cy="1325563"/>
          </a:xfrm>
        </p:spPr>
        <p:txBody>
          <a:bodyPr>
            <a:normAutofit/>
          </a:bodyPr>
          <a:lstStyle/>
          <a:p>
            <a:r>
              <a:rPr lang="zh-CN" altLang="en-US" sz="3600" b="1" dirty="0">
                <a:latin typeface="宋体" panose="02010600030101010101" pitchFamily="2" charset="-122"/>
                <a:ea typeface="宋体" panose="02010600030101010101" pitchFamily="2" charset="-122"/>
              </a:rPr>
              <a:t>多模态实例打包</a:t>
            </a:r>
          </a:p>
        </p:txBody>
      </p:sp>
      <p:pic>
        <p:nvPicPr>
          <p:cNvPr id="3" name="图片 2">
            <a:extLst>
              <a:ext uri="{FF2B5EF4-FFF2-40B4-BE49-F238E27FC236}">
                <a16:creationId xmlns:a16="http://schemas.microsoft.com/office/drawing/2014/main" id="{798FECBA-9C53-A77B-1AA5-EE294BEC3D98}"/>
              </a:ext>
            </a:extLst>
          </p:cNvPr>
          <p:cNvPicPr>
            <a:picLocks noChangeAspect="1"/>
          </p:cNvPicPr>
          <p:nvPr/>
        </p:nvPicPr>
        <p:blipFill>
          <a:blip r:embed="rId3"/>
          <a:stretch>
            <a:fillRect/>
          </a:stretch>
        </p:blipFill>
        <p:spPr>
          <a:xfrm>
            <a:off x="838200" y="1812050"/>
            <a:ext cx="5314950" cy="2905125"/>
          </a:xfrm>
          <a:prstGeom prst="rect">
            <a:avLst/>
          </a:prstGeom>
        </p:spPr>
      </p:pic>
      <p:sp>
        <p:nvSpPr>
          <p:cNvPr id="11" name="文本框 10">
            <a:extLst>
              <a:ext uri="{FF2B5EF4-FFF2-40B4-BE49-F238E27FC236}">
                <a16:creationId xmlns:a16="http://schemas.microsoft.com/office/drawing/2014/main" id="{A5C544EF-A01C-3224-5567-396146FF35ED}"/>
              </a:ext>
            </a:extLst>
          </p:cNvPr>
          <p:cNvSpPr txBox="1"/>
          <p:nvPr/>
        </p:nvSpPr>
        <p:spPr>
          <a:xfrm>
            <a:off x="6709024" y="1812050"/>
            <a:ext cx="4893067" cy="2246769"/>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多模态实例打包的目的是形成一个包含多种模态信息的丰富实例集合，这个集合能够更全面地代表查询的语义，从而提高检索的准确性和多样性。通过这种方式，可以显式地选择多样化的实例来代表查询的不同方面，而不是仅仅依赖于单一的语义表示。</a:t>
            </a:r>
            <a:endParaRPr lang="zh-CN" altLang="en-US" dirty="0">
              <a:latin typeface="宋体" panose="02010600030101010101" pitchFamily="2" charset="-122"/>
              <a:ea typeface="宋体" panose="02010600030101010101" pitchFamily="2" charset="-122"/>
            </a:endParaRPr>
          </a:p>
        </p:txBody>
      </p:sp>
      <p:pic>
        <p:nvPicPr>
          <p:cNvPr id="13" name="图片 12">
            <a:extLst>
              <a:ext uri="{FF2B5EF4-FFF2-40B4-BE49-F238E27FC236}">
                <a16:creationId xmlns:a16="http://schemas.microsoft.com/office/drawing/2014/main" id="{DA090281-9A19-3524-B4F2-DFF59096B0D6}"/>
              </a:ext>
            </a:extLst>
          </p:cNvPr>
          <p:cNvPicPr>
            <a:picLocks noChangeAspect="1"/>
          </p:cNvPicPr>
          <p:nvPr/>
        </p:nvPicPr>
        <p:blipFill>
          <a:blip r:embed="rId4"/>
          <a:stretch>
            <a:fillRect/>
          </a:stretch>
        </p:blipFill>
        <p:spPr>
          <a:xfrm>
            <a:off x="7551827" y="4173944"/>
            <a:ext cx="2533650" cy="342900"/>
          </a:xfrm>
          <a:prstGeom prst="rect">
            <a:avLst/>
          </a:prstGeom>
        </p:spPr>
      </p:pic>
    </p:spTree>
    <p:extLst>
      <p:ext uri="{BB962C8B-B14F-4D97-AF65-F5344CB8AC3E}">
        <p14:creationId xmlns:p14="http://schemas.microsoft.com/office/powerpoint/2010/main" val="1531082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3A14D-AA7B-A5A7-7FF8-1EF4C2BC9903}"/>
              </a:ext>
            </a:extLst>
          </p:cNvPr>
          <p:cNvSpPr>
            <a:spLocks noGrp="1"/>
          </p:cNvSpPr>
          <p:nvPr>
            <p:ph type="title"/>
          </p:nvPr>
        </p:nvSpPr>
        <p:spPr/>
        <p:txBody>
          <a:bodyPr>
            <a:normAutofit/>
          </a:bodyPr>
          <a:lstStyle/>
          <a:p>
            <a:r>
              <a:rPr lang="zh-CN" altLang="en-US" sz="3600" b="1" i="0" dirty="0">
                <a:solidFill>
                  <a:srgbClr val="060607"/>
                </a:solidFill>
                <a:effectLst/>
                <a:highlight>
                  <a:srgbClr val="FFFFFF"/>
                </a:highlight>
                <a:latin typeface="宋体" panose="02010600030101010101" pitchFamily="2" charset="-122"/>
                <a:ea typeface="宋体" panose="02010600030101010101" pitchFamily="2" charset="-122"/>
              </a:rPr>
              <a:t>多样化概念聚合器</a:t>
            </a:r>
            <a:endParaRPr lang="zh-CN" altLang="en-US" sz="3600" b="1"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F32183B5-312F-8B80-5FE8-867DF767BE0B}"/>
              </a:ext>
            </a:extLst>
          </p:cNvPr>
          <p:cNvPicPr>
            <a:picLocks noChangeAspect="1"/>
          </p:cNvPicPr>
          <p:nvPr/>
        </p:nvPicPr>
        <p:blipFill>
          <a:blip r:embed="rId3"/>
          <a:stretch>
            <a:fillRect/>
          </a:stretch>
        </p:blipFill>
        <p:spPr>
          <a:xfrm>
            <a:off x="1260457" y="1988251"/>
            <a:ext cx="3095625" cy="2933700"/>
          </a:xfrm>
          <a:prstGeom prst="rect">
            <a:avLst/>
          </a:prstGeom>
        </p:spPr>
      </p:pic>
      <p:sp>
        <p:nvSpPr>
          <p:cNvPr id="7" name="文本框 6">
            <a:extLst>
              <a:ext uri="{FF2B5EF4-FFF2-40B4-BE49-F238E27FC236}">
                <a16:creationId xmlns:a16="http://schemas.microsoft.com/office/drawing/2014/main" id="{ACD9C926-0BD4-A3D5-408C-A15A84935B8F}"/>
              </a:ext>
            </a:extLst>
          </p:cNvPr>
          <p:cNvSpPr txBox="1"/>
          <p:nvPr/>
        </p:nvSpPr>
        <p:spPr>
          <a:xfrm>
            <a:off x="4833831" y="1803585"/>
            <a:ext cx="6097712" cy="369332"/>
          </a:xfrm>
          <a:prstGeom prst="rect">
            <a:avLst/>
          </a:prstGeom>
          <a:noFill/>
        </p:spPr>
        <p:txBody>
          <a:bodyPr wrap="square">
            <a:spAutoFit/>
          </a:bodyPr>
          <a:lstStyle/>
          <a:p>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节点间的边基于实例间的亲和度分数来建立：</a:t>
            </a:r>
            <a:endParaRPr lang="zh-CN" altLang="en-US" dirty="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A5C9CFC5-6469-F9D1-597B-0D71ED039F7D}"/>
              </a:ext>
            </a:extLst>
          </p:cNvPr>
          <p:cNvPicPr>
            <a:picLocks noChangeAspect="1"/>
          </p:cNvPicPr>
          <p:nvPr/>
        </p:nvPicPr>
        <p:blipFill>
          <a:blip r:embed="rId4"/>
          <a:stretch>
            <a:fillRect/>
          </a:stretch>
        </p:blipFill>
        <p:spPr>
          <a:xfrm>
            <a:off x="9558872" y="1744292"/>
            <a:ext cx="1971675" cy="428625"/>
          </a:xfrm>
          <a:prstGeom prst="rect">
            <a:avLst/>
          </a:prstGeom>
        </p:spPr>
      </p:pic>
      <p:sp>
        <p:nvSpPr>
          <p:cNvPr id="11" name="文本框 10">
            <a:extLst>
              <a:ext uri="{FF2B5EF4-FFF2-40B4-BE49-F238E27FC236}">
                <a16:creationId xmlns:a16="http://schemas.microsoft.com/office/drawing/2014/main" id="{63163AEC-3DC7-67B0-481C-D00F60FBECBA}"/>
              </a:ext>
            </a:extLst>
          </p:cNvPr>
          <p:cNvSpPr txBox="1"/>
          <p:nvPr/>
        </p:nvSpPr>
        <p:spPr>
          <a:xfrm>
            <a:off x="4833831" y="2389211"/>
            <a:ext cx="6097712" cy="369332"/>
          </a:xfrm>
          <a:prstGeom prst="rect">
            <a:avLst/>
          </a:prstGeom>
          <a:noFill/>
        </p:spPr>
        <p:txBody>
          <a:bodyPr wrap="square">
            <a:spAutoFit/>
          </a:bodyPr>
          <a:lstStyle/>
          <a:p>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设置阈值</a:t>
            </a:r>
            <a:r>
              <a:rPr lang="en-US" altLang="zh-CN" b="0" i="1" dirty="0">
                <a:solidFill>
                  <a:srgbClr val="060607"/>
                </a:solidFill>
                <a:effectLst/>
                <a:highlight>
                  <a:srgbClr val="FFFFFF"/>
                </a:highlight>
                <a:latin typeface="宋体" panose="02010600030101010101" pitchFamily="2" charset="-122"/>
                <a:ea typeface="宋体" panose="02010600030101010101" pitchFamily="2" charset="-122"/>
              </a:rPr>
              <a:t>τ</a:t>
            </a:r>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，只有亲和度分数超过</a:t>
            </a:r>
            <a:r>
              <a:rPr lang="en-US" altLang="zh-CN" b="0" i="1" dirty="0">
                <a:solidFill>
                  <a:srgbClr val="060607"/>
                </a:solidFill>
                <a:effectLst/>
                <a:highlight>
                  <a:srgbClr val="FFFFFF"/>
                </a:highlight>
                <a:latin typeface="宋体" panose="02010600030101010101" pitchFamily="2" charset="-122"/>
                <a:ea typeface="宋体" panose="02010600030101010101" pitchFamily="2" charset="-122"/>
              </a:rPr>
              <a:t>τ</a:t>
            </a:r>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的实例间才会形成边</a:t>
            </a:r>
            <a:r>
              <a:rPr lang="zh-CN" altLang="en-US" dirty="0">
                <a:solidFill>
                  <a:srgbClr val="060607"/>
                </a:solidFill>
                <a:highlight>
                  <a:srgbClr val="FFFFFF"/>
                </a:highlight>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9841BAB0-4DA7-CB3E-F04D-CA5C4BA5BC40}"/>
              </a:ext>
            </a:extLst>
          </p:cNvPr>
          <p:cNvSpPr txBox="1"/>
          <p:nvPr/>
        </p:nvSpPr>
        <p:spPr>
          <a:xfrm>
            <a:off x="4833831" y="2974837"/>
            <a:ext cx="6097712" cy="369332"/>
          </a:xfrm>
          <a:prstGeom prst="rect">
            <a:avLst/>
          </a:prstGeom>
          <a:noFill/>
        </p:spPr>
        <p:txBody>
          <a:bodyPr wrap="square">
            <a:spAutoFit/>
          </a:bodyPr>
          <a:lstStyle/>
          <a:p>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每个实例 </a:t>
            </a:r>
            <a:r>
              <a:rPr lang="en-US" altLang="zh-CN" b="0" i="1" dirty="0">
                <a:solidFill>
                  <a:srgbClr val="060607"/>
                </a:solidFill>
                <a:effectLst/>
                <a:highlight>
                  <a:srgbClr val="FFFFFF"/>
                </a:highlight>
                <a:latin typeface="宋体" panose="02010600030101010101" pitchFamily="2" charset="-122"/>
                <a:ea typeface="宋体" panose="02010600030101010101" pitchFamily="2" charset="-122"/>
              </a:rPr>
              <a:t>xi</a:t>
            </a:r>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 聚合其邻居节点的信息 </a:t>
            </a:r>
            <a:r>
              <a:rPr lang="en-US" altLang="zh-CN" b="0" i="1" dirty="0" err="1">
                <a:solidFill>
                  <a:srgbClr val="060607"/>
                </a:solidFill>
                <a:effectLst/>
                <a:highlight>
                  <a:srgbClr val="FFFFFF"/>
                </a:highlight>
                <a:latin typeface="宋体" panose="02010600030101010101" pitchFamily="2" charset="-122"/>
                <a:ea typeface="宋体" panose="02010600030101010101" pitchFamily="2" charset="-122"/>
              </a:rPr>
              <a:t>xN</a:t>
            </a:r>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a:t>
            </a:r>
            <a:r>
              <a:rPr lang="en-US" altLang="zh-CN" b="0" i="0" dirty="0">
                <a:solidFill>
                  <a:srgbClr val="060607"/>
                </a:solidFill>
                <a:effectLst/>
                <a:highlight>
                  <a:srgbClr val="FFFFFF"/>
                </a:highlight>
                <a:latin typeface="宋体" panose="02010600030101010101" pitchFamily="2" charset="-122"/>
                <a:ea typeface="宋体" panose="02010600030101010101" pitchFamily="2" charset="-122"/>
              </a:rPr>
              <a:t>(</a:t>
            </a:r>
            <a:r>
              <a:rPr lang="en-US" altLang="zh-CN" b="0" i="1" dirty="0">
                <a:solidFill>
                  <a:srgbClr val="060607"/>
                </a:solidFill>
                <a:effectLst/>
                <a:highlight>
                  <a:srgbClr val="FFFFFF"/>
                </a:highlight>
                <a:latin typeface="宋体" panose="02010600030101010101" pitchFamily="2" charset="-122"/>
                <a:ea typeface="宋体" panose="02010600030101010101" pitchFamily="2" charset="-122"/>
              </a:rPr>
              <a:t>xi</a:t>
            </a:r>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a:t>
            </a:r>
            <a:r>
              <a:rPr lang="en-US" altLang="zh-CN" b="0" i="0" dirty="0">
                <a:solidFill>
                  <a:srgbClr val="060607"/>
                </a:solidFill>
                <a:effectLst/>
                <a:highlight>
                  <a:srgbClr val="FFFFFF"/>
                </a:highlight>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pic>
        <p:nvPicPr>
          <p:cNvPr id="15" name="图片 14">
            <a:extLst>
              <a:ext uri="{FF2B5EF4-FFF2-40B4-BE49-F238E27FC236}">
                <a16:creationId xmlns:a16="http://schemas.microsoft.com/office/drawing/2014/main" id="{99851D1E-681E-9917-F61A-158F43F3868B}"/>
              </a:ext>
            </a:extLst>
          </p:cNvPr>
          <p:cNvPicPr>
            <a:picLocks noChangeAspect="1"/>
          </p:cNvPicPr>
          <p:nvPr/>
        </p:nvPicPr>
        <p:blipFill>
          <a:blip r:embed="rId5"/>
          <a:stretch>
            <a:fillRect/>
          </a:stretch>
        </p:blipFill>
        <p:spPr>
          <a:xfrm>
            <a:off x="4833831" y="3429000"/>
            <a:ext cx="4619625" cy="390525"/>
          </a:xfrm>
          <a:prstGeom prst="rect">
            <a:avLst/>
          </a:prstGeom>
        </p:spPr>
      </p:pic>
      <p:sp>
        <p:nvSpPr>
          <p:cNvPr id="17" name="文本框 16">
            <a:extLst>
              <a:ext uri="{FF2B5EF4-FFF2-40B4-BE49-F238E27FC236}">
                <a16:creationId xmlns:a16="http://schemas.microsoft.com/office/drawing/2014/main" id="{1F39AA75-970A-F19A-4CC3-A20BB7A4BBAF}"/>
              </a:ext>
            </a:extLst>
          </p:cNvPr>
          <p:cNvSpPr txBox="1"/>
          <p:nvPr/>
        </p:nvSpPr>
        <p:spPr>
          <a:xfrm>
            <a:off x="4833831" y="3944581"/>
            <a:ext cx="6097712" cy="369332"/>
          </a:xfrm>
          <a:prstGeom prst="rect">
            <a:avLst/>
          </a:prstGeom>
          <a:noFill/>
        </p:spPr>
        <p:txBody>
          <a:bodyPr wrap="square">
            <a:spAutoFit/>
          </a:bodyPr>
          <a:lstStyle/>
          <a:p>
            <a:r>
              <a:rPr lang="zh-CN" altLang="en-US" b="0" i="0" dirty="0">
                <a:solidFill>
                  <a:srgbClr val="060607"/>
                </a:solidFill>
                <a:effectLst/>
                <a:highlight>
                  <a:srgbClr val="FFFFFF"/>
                </a:highlight>
                <a:latin typeface="宋体" panose="02010600030101010101" pitchFamily="2" charset="-122"/>
                <a:ea typeface="宋体" panose="02010600030101010101" pitchFamily="2" charset="-122"/>
              </a:rPr>
              <a:t>实例的特征向量通过聚合邻居信息进行更新</a:t>
            </a:r>
            <a:endParaRPr lang="zh-CN" altLang="en-US" dirty="0">
              <a:latin typeface="宋体" panose="02010600030101010101" pitchFamily="2" charset="-122"/>
              <a:ea typeface="宋体" panose="02010600030101010101" pitchFamily="2" charset="-122"/>
            </a:endParaRPr>
          </a:p>
        </p:txBody>
      </p:sp>
      <p:pic>
        <p:nvPicPr>
          <p:cNvPr id="19" name="图片 18">
            <a:extLst>
              <a:ext uri="{FF2B5EF4-FFF2-40B4-BE49-F238E27FC236}">
                <a16:creationId xmlns:a16="http://schemas.microsoft.com/office/drawing/2014/main" id="{5CEA428B-08C3-CCBD-22F8-79614C499B5F}"/>
              </a:ext>
            </a:extLst>
          </p:cNvPr>
          <p:cNvPicPr>
            <a:picLocks noChangeAspect="1"/>
          </p:cNvPicPr>
          <p:nvPr/>
        </p:nvPicPr>
        <p:blipFill>
          <a:blip r:embed="rId6"/>
          <a:stretch>
            <a:fillRect/>
          </a:stretch>
        </p:blipFill>
        <p:spPr>
          <a:xfrm>
            <a:off x="4833831" y="4417681"/>
            <a:ext cx="3829050" cy="409575"/>
          </a:xfrm>
          <a:prstGeom prst="rect">
            <a:avLst/>
          </a:prstGeom>
        </p:spPr>
      </p:pic>
    </p:spTree>
    <p:extLst>
      <p:ext uri="{BB962C8B-B14F-4D97-AF65-F5344CB8AC3E}">
        <p14:creationId xmlns:p14="http://schemas.microsoft.com/office/powerpoint/2010/main" val="99756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549BC-74BE-4C3B-D090-769BFD70FD53}"/>
              </a:ext>
            </a:extLst>
          </p:cNvPr>
          <p:cNvSpPr>
            <a:spLocks noGrp="1"/>
          </p:cNvSpPr>
          <p:nvPr>
            <p:ph type="title"/>
          </p:nvPr>
        </p:nvSpPr>
        <p:spPr/>
        <p:txBody>
          <a:bodyPr>
            <a:normAutofit/>
          </a:bodyPr>
          <a:lstStyle/>
          <a:p>
            <a:r>
              <a:rPr lang="zh-CN" altLang="en-US" sz="3600" b="1" dirty="0">
                <a:latin typeface="宋体" panose="02010600030101010101" pitchFamily="2" charset="-122"/>
                <a:ea typeface="宋体" panose="02010600030101010101" pitchFamily="2" charset="-122"/>
              </a:rPr>
              <a:t>损失函数</a:t>
            </a:r>
          </a:p>
        </p:txBody>
      </p:sp>
      <p:sp>
        <p:nvSpPr>
          <p:cNvPr id="3" name="内容占位符 2">
            <a:extLst>
              <a:ext uri="{FF2B5EF4-FFF2-40B4-BE49-F238E27FC236}">
                <a16:creationId xmlns:a16="http://schemas.microsoft.com/office/drawing/2014/main" id="{2FA47340-D2AA-2C34-46CB-772C9B006F36}"/>
              </a:ext>
            </a:extLst>
          </p:cNvPr>
          <p:cNvSpPr>
            <a:spLocks noGrp="1"/>
          </p:cNvSpPr>
          <p:nvPr>
            <p:ph idx="1"/>
          </p:nvPr>
        </p:nvSpPr>
        <p:spPr>
          <a:xfrm>
            <a:off x="838200" y="1435207"/>
            <a:ext cx="10515600" cy="4351338"/>
          </a:xfrm>
        </p:spPr>
        <p:txBody>
          <a:bodyPr>
            <a:normAutofit fontScale="92500" lnSpcReduction="20000"/>
          </a:bodyPr>
          <a:lstStyle/>
          <a:p>
            <a:r>
              <a:rPr lang="zh-CN" altLang="en-US" b="1" i="0" dirty="0">
                <a:solidFill>
                  <a:srgbClr val="060607"/>
                </a:solidFill>
                <a:effectLst/>
                <a:highlight>
                  <a:srgbClr val="FFFFFF"/>
                </a:highlight>
                <a:latin typeface="-apple-system"/>
              </a:rPr>
              <a:t>图匹配损失</a:t>
            </a:r>
            <a:endParaRPr lang="en-US" altLang="zh-CN" b="1" i="0" dirty="0">
              <a:solidFill>
                <a:srgbClr val="060607"/>
              </a:solidFill>
              <a:effectLst/>
              <a:highlight>
                <a:srgbClr val="FFFFFF"/>
              </a:highlight>
              <a:latin typeface="-apple-system"/>
            </a:endParaRPr>
          </a:p>
          <a:p>
            <a:pPr marL="0" indent="0">
              <a:buNone/>
            </a:pPr>
            <a:r>
              <a:rPr lang="zh-CN" altLang="en-US" b="0" i="0" dirty="0">
                <a:solidFill>
                  <a:srgbClr val="060607"/>
                </a:solidFill>
                <a:effectLst/>
                <a:highlight>
                  <a:srgbClr val="FFFFFF"/>
                </a:highlight>
                <a:latin typeface="-apple-system"/>
              </a:rPr>
              <a:t>    测量文本实例包和视觉实例包之间的语义匹配程度。</a:t>
            </a:r>
          </a:p>
          <a:p>
            <a:endParaRPr lang="en-US" altLang="zh-CN" b="1" i="0" dirty="0">
              <a:solidFill>
                <a:srgbClr val="060607"/>
              </a:solidFill>
              <a:effectLst/>
              <a:highlight>
                <a:srgbClr val="FFFFFF"/>
              </a:highlight>
              <a:latin typeface="-apple-system"/>
            </a:endParaRPr>
          </a:p>
          <a:p>
            <a:r>
              <a:rPr lang="zh-CN" altLang="en-US" b="1" i="0" dirty="0">
                <a:solidFill>
                  <a:srgbClr val="060607"/>
                </a:solidFill>
                <a:effectLst/>
                <a:highlight>
                  <a:srgbClr val="FFFFFF"/>
                </a:highlight>
                <a:latin typeface="-apple-system"/>
              </a:rPr>
              <a:t>实例级损失</a:t>
            </a:r>
            <a:endParaRPr lang="en-US" altLang="zh-CN" b="1" i="0" dirty="0">
              <a:solidFill>
                <a:srgbClr val="060607"/>
              </a:solidFill>
              <a:effectLst/>
              <a:highlight>
                <a:srgbClr val="FFFFFF"/>
              </a:highlight>
              <a:latin typeface="-apple-system"/>
            </a:endParaRPr>
          </a:p>
          <a:p>
            <a:pPr marL="0" indent="0">
              <a:buNone/>
            </a:pPr>
            <a:r>
              <a:rPr lang="zh-CN" altLang="en-US" b="0" i="0" dirty="0">
                <a:solidFill>
                  <a:srgbClr val="060607"/>
                </a:solidFill>
                <a:effectLst/>
                <a:highlight>
                  <a:srgbClr val="FFFFFF"/>
                </a:highlight>
                <a:latin typeface="-apple-system"/>
              </a:rPr>
              <a:t>   增强实例包的可区分性，使得语义相关的实例更接近，不相关的实例更远离。</a:t>
            </a:r>
          </a:p>
          <a:p>
            <a:endParaRPr lang="en-US" altLang="zh-CN" b="1" i="0" dirty="0">
              <a:solidFill>
                <a:srgbClr val="060607"/>
              </a:solidFill>
              <a:effectLst/>
              <a:highlight>
                <a:srgbClr val="FFFFFF"/>
              </a:highlight>
              <a:latin typeface="-apple-system"/>
            </a:endParaRPr>
          </a:p>
          <a:p>
            <a:r>
              <a:rPr lang="zh-CN" altLang="en-US" b="1" i="0" dirty="0">
                <a:solidFill>
                  <a:srgbClr val="060607"/>
                </a:solidFill>
                <a:effectLst/>
                <a:highlight>
                  <a:srgbClr val="FFFFFF"/>
                </a:highlight>
                <a:latin typeface="-apple-system"/>
              </a:rPr>
              <a:t>知识级损失</a:t>
            </a:r>
            <a:endParaRPr lang="en-US" altLang="zh-CN" b="1" i="0" dirty="0">
              <a:solidFill>
                <a:srgbClr val="060607"/>
              </a:solidFill>
              <a:effectLst/>
              <a:highlight>
                <a:srgbClr val="FFFFFF"/>
              </a:highlight>
              <a:latin typeface="-apple-system"/>
            </a:endParaRPr>
          </a:p>
          <a:p>
            <a:pPr marL="0" indent="0">
              <a:buNone/>
            </a:pPr>
            <a:r>
              <a:rPr lang="zh-CN" altLang="en-US" b="0" i="0" dirty="0">
                <a:solidFill>
                  <a:srgbClr val="060607"/>
                </a:solidFill>
                <a:effectLst/>
                <a:highlight>
                  <a:srgbClr val="FFFFFF"/>
                </a:highlight>
                <a:latin typeface="-apple-system"/>
              </a:rPr>
              <a:t>   关注于超图中实体间的链接关系，鼓励实体学习与链接相关的特征。</a:t>
            </a:r>
          </a:p>
          <a:p>
            <a:pPr marL="0" indent="0" algn="l">
              <a:buNone/>
            </a:pPr>
            <a:endParaRPr lang="en-US" altLang="zh-CN" b="1" i="0" dirty="0">
              <a:solidFill>
                <a:srgbClr val="060607"/>
              </a:solidFill>
              <a:effectLst/>
              <a:highlight>
                <a:srgbClr val="FFFFFF"/>
              </a:highlight>
              <a:latin typeface="-apple-system"/>
            </a:endParaRPr>
          </a:p>
          <a:p>
            <a:pPr marL="0" indent="0" algn="l">
              <a:buNone/>
            </a:pPr>
            <a:r>
              <a:rPr lang="zh-CN" altLang="en-US" b="1" i="0" dirty="0">
                <a:solidFill>
                  <a:srgbClr val="060607"/>
                </a:solidFill>
                <a:effectLst/>
                <a:highlight>
                  <a:srgbClr val="FFFFFF"/>
                </a:highlight>
                <a:latin typeface="-apple-system"/>
              </a:rPr>
              <a:t>总体损失函数</a:t>
            </a:r>
            <a:endParaRPr lang="zh-CN" altLang="en-US" b="0" i="0" dirty="0">
              <a:solidFill>
                <a:srgbClr val="060607"/>
              </a:solidFill>
              <a:effectLst/>
              <a:highlight>
                <a:srgbClr val="FFFFFF"/>
              </a:highlight>
              <a:latin typeface="-apple-system"/>
            </a:endParaRPr>
          </a:p>
          <a:p>
            <a:endParaRPr lang="zh-CN" altLang="en-US" dirty="0"/>
          </a:p>
        </p:txBody>
      </p:sp>
      <p:pic>
        <p:nvPicPr>
          <p:cNvPr id="5" name="图片 4">
            <a:extLst>
              <a:ext uri="{FF2B5EF4-FFF2-40B4-BE49-F238E27FC236}">
                <a16:creationId xmlns:a16="http://schemas.microsoft.com/office/drawing/2014/main" id="{37E06A2F-C1E1-81C5-F550-01383727F3EB}"/>
              </a:ext>
            </a:extLst>
          </p:cNvPr>
          <p:cNvPicPr>
            <a:picLocks noChangeAspect="1"/>
          </p:cNvPicPr>
          <p:nvPr/>
        </p:nvPicPr>
        <p:blipFill>
          <a:blip r:embed="rId3"/>
          <a:stretch>
            <a:fillRect/>
          </a:stretch>
        </p:blipFill>
        <p:spPr>
          <a:xfrm>
            <a:off x="4089167" y="2270607"/>
            <a:ext cx="4486275" cy="676275"/>
          </a:xfrm>
          <a:prstGeom prst="rect">
            <a:avLst/>
          </a:prstGeom>
        </p:spPr>
      </p:pic>
      <p:pic>
        <p:nvPicPr>
          <p:cNvPr id="7" name="图片 6">
            <a:extLst>
              <a:ext uri="{FF2B5EF4-FFF2-40B4-BE49-F238E27FC236}">
                <a16:creationId xmlns:a16="http://schemas.microsoft.com/office/drawing/2014/main" id="{CD189CCD-9553-D30F-F269-D18E3E0C5238}"/>
              </a:ext>
            </a:extLst>
          </p:cNvPr>
          <p:cNvPicPr>
            <a:picLocks noChangeAspect="1"/>
          </p:cNvPicPr>
          <p:nvPr/>
        </p:nvPicPr>
        <p:blipFill>
          <a:blip r:embed="rId4"/>
          <a:stretch>
            <a:fillRect/>
          </a:stretch>
        </p:blipFill>
        <p:spPr>
          <a:xfrm>
            <a:off x="4089167" y="3404858"/>
            <a:ext cx="4238625" cy="800100"/>
          </a:xfrm>
          <a:prstGeom prst="rect">
            <a:avLst/>
          </a:prstGeom>
        </p:spPr>
      </p:pic>
      <p:pic>
        <p:nvPicPr>
          <p:cNvPr id="9" name="图片 8">
            <a:extLst>
              <a:ext uri="{FF2B5EF4-FFF2-40B4-BE49-F238E27FC236}">
                <a16:creationId xmlns:a16="http://schemas.microsoft.com/office/drawing/2014/main" id="{2E627923-2757-137E-7872-8210E48656BA}"/>
              </a:ext>
            </a:extLst>
          </p:cNvPr>
          <p:cNvPicPr>
            <a:picLocks noChangeAspect="1"/>
          </p:cNvPicPr>
          <p:nvPr/>
        </p:nvPicPr>
        <p:blipFill>
          <a:blip r:embed="rId5"/>
          <a:stretch>
            <a:fillRect/>
          </a:stretch>
        </p:blipFill>
        <p:spPr>
          <a:xfrm>
            <a:off x="4089167" y="4838754"/>
            <a:ext cx="4314825" cy="762000"/>
          </a:xfrm>
          <a:prstGeom prst="rect">
            <a:avLst/>
          </a:prstGeom>
        </p:spPr>
      </p:pic>
      <p:pic>
        <p:nvPicPr>
          <p:cNvPr id="11" name="图片 10">
            <a:extLst>
              <a:ext uri="{FF2B5EF4-FFF2-40B4-BE49-F238E27FC236}">
                <a16:creationId xmlns:a16="http://schemas.microsoft.com/office/drawing/2014/main" id="{4109DEA8-368F-4A75-9C70-A07894BADF82}"/>
              </a:ext>
            </a:extLst>
          </p:cNvPr>
          <p:cNvPicPr>
            <a:picLocks noChangeAspect="1"/>
          </p:cNvPicPr>
          <p:nvPr/>
        </p:nvPicPr>
        <p:blipFill>
          <a:blip r:embed="rId6"/>
          <a:stretch>
            <a:fillRect/>
          </a:stretch>
        </p:blipFill>
        <p:spPr>
          <a:xfrm>
            <a:off x="1137916" y="5795909"/>
            <a:ext cx="3114675" cy="466725"/>
          </a:xfrm>
          <a:prstGeom prst="rect">
            <a:avLst/>
          </a:prstGeom>
        </p:spPr>
      </p:pic>
      <p:pic>
        <p:nvPicPr>
          <p:cNvPr id="13" name="图片 12">
            <a:extLst>
              <a:ext uri="{FF2B5EF4-FFF2-40B4-BE49-F238E27FC236}">
                <a16:creationId xmlns:a16="http://schemas.microsoft.com/office/drawing/2014/main" id="{FEA62282-2F9A-2767-EC17-855C74CF8195}"/>
              </a:ext>
            </a:extLst>
          </p:cNvPr>
          <p:cNvPicPr>
            <a:picLocks noChangeAspect="1"/>
          </p:cNvPicPr>
          <p:nvPr/>
        </p:nvPicPr>
        <p:blipFill>
          <a:blip r:embed="rId7"/>
          <a:stretch>
            <a:fillRect/>
          </a:stretch>
        </p:blipFill>
        <p:spPr>
          <a:xfrm>
            <a:off x="4089167" y="1071455"/>
            <a:ext cx="5734050" cy="752475"/>
          </a:xfrm>
          <a:prstGeom prst="rect">
            <a:avLst/>
          </a:prstGeom>
        </p:spPr>
      </p:pic>
    </p:spTree>
    <p:extLst>
      <p:ext uri="{BB962C8B-B14F-4D97-AF65-F5344CB8AC3E}">
        <p14:creationId xmlns:p14="http://schemas.microsoft.com/office/powerpoint/2010/main" val="2907620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BB4A2-8070-6CF7-6138-FD2AC356BF59}"/>
              </a:ext>
            </a:extLst>
          </p:cNvPr>
          <p:cNvSpPr>
            <a:spLocks noGrp="1"/>
          </p:cNvSpPr>
          <p:nvPr>
            <p:ph type="title"/>
          </p:nvPr>
        </p:nvSpPr>
        <p:spPr/>
        <p:txBody>
          <a:bodyPr>
            <a:normAutofit/>
          </a:bodyPr>
          <a:lstStyle/>
          <a:p>
            <a:r>
              <a:rPr lang="zh-CN" altLang="en-US" sz="4000" dirty="0">
                <a:latin typeface="宋体" panose="02010600030101010101" pitchFamily="2" charset="-122"/>
                <a:ea typeface="宋体" panose="02010600030101010101" pitchFamily="2" charset="-122"/>
              </a:rPr>
              <a:t>研究计划</a:t>
            </a:r>
          </a:p>
        </p:txBody>
      </p:sp>
      <p:sp>
        <p:nvSpPr>
          <p:cNvPr id="3" name="内容占位符 2">
            <a:extLst>
              <a:ext uri="{FF2B5EF4-FFF2-40B4-BE49-F238E27FC236}">
                <a16:creationId xmlns:a16="http://schemas.microsoft.com/office/drawing/2014/main" id="{EE6C63D0-A1EB-340E-28BF-A6FF00BAD985}"/>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存在的问题：</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）会话推荐中，用户和项目交互很稀疏，那么在考虑多模态的时候，如</a:t>
            </a:r>
            <a:r>
              <a:rPr lang="en-US" altLang="zh-CN" dirty="0">
                <a:latin typeface="宋体" panose="02010600030101010101" pitchFamily="2" charset="-122"/>
                <a:ea typeface="宋体" panose="02010600030101010101" pitchFamily="2" charset="-122"/>
              </a:rPr>
              <a:t>item</a:t>
            </a:r>
            <a:r>
              <a:rPr lang="zh-CN" altLang="en-US" dirty="0">
                <a:latin typeface="宋体" panose="02010600030101010101" pitchFamily="2" charset="-122"/>
                <a:ea typeface="宋体" panose="02010600030101010101" pitchFamily="2" charset="-122"/>
              </a:rPr>
              <a:t>的视觉和文本特征时，数据集的稀疏性会进一步增加。因此，如何在不影响多模态特征性能的情况下，有效地缓解多模态特征所引入的稀疏性，是一关键问题。</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）现有的多模态研究往往侧重于整合共同信息</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通过模态对齐来强调不同模态间的一致性。然而，共同信息往往主导了网络对多模态信息的对齐和整合，导致了对模态特定信息的抑制，从而忽视了独特视角蕴含的丰富信息。</a:t>
            </a:r>
          </a:p>
        </p:txBody>
      </p:sp>
    </p:spTree>
    <p:extLst>
      <p:ext uri="{BB962C8B-B14F-4D97-AF65-F5344CB8AC3E}">
        <p14:creationId xmlns:p14="http://schemas.microsoft.com/office/powerpoint/2010/main" val="1612463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BB4A2-8070-6CF7-6138-FD2AC356BF59}"/>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研究计划</a:t>
            </a:r>
          </a:p>
        </p:txBody>
      </p:sp>
      <p:sp>
        <p:nvSpPr>
          <p:cNvPr id="3" name="内容占位符 2">
            <a:extLst>
              <a:ext uri="{FF2B5EF4-FFF2-40B4-BE49-F238E27FC236}">
                <a16:creationId xmlns:a16="http://schemas.microsoft.com/office/drawing/2014/main" id="{EE6C63D0-A1EB-340E-28BF-A6FF00BAD985}"/>
              </a:ext>
            </a:extLst>
          </p:cNvPr>
          <p:cNvSpPr>
            <a:spLocks noGrp="1"/>
          </p:cNvSpPr>
          <p:nvPr>
            <p:ph idx="1"/>
          </p:nvPr>
        </p:nvSpPr>
        <p:spPr>
          <a:xfrm>
            <a:off x="838199" y="1825625"/>
            <a:ext cx="10883747" cy="4351338"/>
          </a:xfrm>
        </p:spPr>
        <p:txBody>
          <a:bodyPr/>
          <a:lstStyle/>
          <a:p>
            <a:r>
              <a:rPr lang="zh-CN" altLang="en-US" dirty="0">
                <a:latin typeface="宋体" panose="02010600030101010101" pitchFamily="2" charset="-122"/>
                <a:ea typeface="宋体" panose="02010600030101010101" pitchFamily="2" charset="-122"/>
              </a:rPr>
              <a:t>拟解决方案：</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针对考虑多模态信息时放大的稀疏性问题，利用面向多模态的超图。超图允许超边连接两个以上的节点，从而实现了对高阶关系的表示。多模态超图网络能够捕获多模态元素之间错综复杂的关系，以缓解在会话推荐中引入多模态信息带来的稀疏性问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）掺杂在一起的模态信息带来模态间冗余，针对此问题，可以将多模态信息解耦为模态共同的知识和模态特异的知识。通过分解提取共享和独立的特征，增强不同特征的有效性，丢弃冗余信息。</a:t>
            </a:r>
          </a:p>
        </p:txBody>
      </p:sp>
    </p:spTree>
    <p:extLst>
      <p:ext uri="{BB962C8B-B14F-4D97-AF65-F5344CB8AC3E}">
        <p14:creationId xmlns:p14="http://schemas.microsoft.com/office/powerpoint/2010/main" val="210711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3D669D-A9B2-1B6A-5111-7E4BB4D5139A}"/>
              </a:ext>
            </a:extLst>
          </p:cNvPr>
          <p:cNvSpPr>
            <a:spLocks noGrp="1"/>
          </p:cNvSpPr>
          <p:nvPr>
            <p:ph idx="1"/>
          </p:nvPr>
        </p:nvSpPr>
        <p:spPr>
          <a:xfrm>
            <a:off x="838200" y="1253331"/>
            <a:ext cx="10515600" cy="4351338"/>
          </a:xfrm>
        </p:spPr>
        <p:txBody>
          <a:bodyPr>
            <a:normAutofit/>
          </a:bodyPr>
          <a:lstStyle/>
          <a:p>
            <a:pPr marL="0" indent="0">
              <a:buNone/>
            </a:pPr>
            <a:r>
              <a:rPr lang="en-US" altLang="zh-CN" sz="2400" i="0" dirty="0">
                <a:solidFill>
                  <a:srgbClr val="222226"/>
                </a:solidFill>
                <a:effectLst/>
                <a:highlight>
                  <a:srgbClr val="FFFFFF"/>
                </a:highlight>
                <a:latin typeface="宋体" panose="02010600030101010101" pitchFamily="2" charset="-122"/>
                <a:ea typeface="宋体" panose="02010600030101010101" pitchFamily="2" charset="-122"/>
              </a:rPr>
              <a:t>1</a:t>
            </a:r>
            <a:r>
              <a:rPr lang="zh-CN" altLang="en-US" sz="2400" i="0" dirty="0">
                <a:solidFill>
                  <a:srgbClr val="222226"/>
                </a:solidFill>
                <a:effectLst/>
                <a:highlight>
                  <a:srgbClr val="FFFFFF"/>
                </a:highlight>
                <a:latin typeface="宋体" panose="02010600030101010101" pitchFamily="2" charset="-122"/>
                <a:ea typeface="宋体" panose="02010600030101010101" pitchFamily="2" charset="-122"/>
              </a:rPr>
              <a:t>）用于多模态注意力学习的超图注意力网络</a:t>
            </a:r>
            <a:endParaRPr lang="en-US" altLang="zh-CN" sz="2400" i="0" dirty="0">
              <a:solidFill>
                <a:srgbClr val="222226"/>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endParaRPr>
          </a:p>
          <a:p>
            <a:r>
              <a:rPr lang="en-US" altLang="zh-CN" sz="2400" i="0" dirty="0">
                <a:solidFill>
                  <a:srgbClr val="222226"/>
                </a:solidFill>
                <a:effectLst/>
                <a:highlight>
                  <a:srgbClr val="FFFFFF"/>
                </a:highlight>
                <a:latin typeface="Times New Roman" panose="02020603050405020304" pitchFamily="18" charset="0"/>
                <a:cs typeface="Times New Roman" panose="02020603050405020304" pitchFamily="18" charset="0"/>
              </a:rPr>
              <a:t>《Hypergraph Attention Networks for Multimodal Learning》 CVPR2020</a:t>
            </a:r>
          </a:p>
          <a:p>
            <a:endParaRPr lang="en-US" altLang="zh-CN" sz="2400" dirty="0">
              <a:solidFill>
                <a:srgbClr val="222226"/>
              </a:solidFill>
              <a:highlight>
                <a:srgbClr val="FFFFFF"/>
              </a:highlight>
              <a:latin typeface="Times New Roman" panose="02020603050405020304" pitchFamily="18" charset="0"/>
              <a:cs typeface="Times New Roman" panose="02020603050405020304" pitchFamily="18" charset="0"/>
            </a:endParaRPr>
          </a:p>
          <a:p>
            <a:pPr marL="0" indent="0">
              <a:buNone/>
            </a:pPr>
            <a:r>
              <a:rPr lang="en-US" altLang="zh-CN" sz="2400" i="0" dirty="0">
                <a:solidFill>
                  <a:srgbClr val="222226"/>
                </a:solidFill>
                <a:effectLst/>
                <a:highlight>
                  <a:srgbClr val="FFFFFF"/>
                </a:highlight>
                <a:latin typeface="Times New Roman" panose="02020603050405020304" pitchFamily="18" charset="0"/>
                <a:cs typeface="Times New Roman" panose="02020603050405020304" pitchFamily="18" charset="0"/>
              </a:rPr>
              <a:t>2</a:t>
            </a:r>
            <a:r>
              <a:rPr lang="zh-CN" altLang="en-US" sz="2400" i="0" dirty="0">
                <a:solidFill>
                  <a:srgbClr val="222226"/>
                </a:solidFill>
                <a:effectLst/>
                <a:highlight>
                  <a:srgbClr val="FFFFFF"/>
                </a:highlight>
                <a:latin typeface="Times New Roman" panose="02020603050405020304" pitchFamily="18" charset="0"/>
                <a:cs typeface="Times New Roman" panose="02020603050405020304" pitchFamily="18" charset="0"/>
              </a:rPr>
              <a:t>）</a:t>
            </a:r>
            <a:r>
              <a:rPr lang="zh-CN" altLang="en-US" sz="2400" i="0" dirty="0">
                <a:solidFill>
                  <a:srgbClr val="222226"/>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使用多模态知识图谱提高图像检索的多样性</a:t>
            </a:r>
            <a:endParaRPr lang="en-US" altLang="zh-CN" sz="2400" i="0" dirty="0">
              <a:solidFill>
                <a:srgbClr val="222226"/>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endParaRPr>
          </a:p>
          <a:p>
            <a:r>
              <a:rPr lang="en-US" altLang="zh-CN" sz="2400" dirty="0">
                <a:solidFill>
                  <a:srgbClr val="222226"/>
                </a:solidFill>
                <a:highlight>
                  <a:srgbClr val="FFFFFF"/>
                </a:highlight>
                <a:latin typeface="Times New Roman" panose="02020603050405020304" pitchFamily="18" charset="0"/>
                <a:cs typeface="Times New Roman" panose="02020603050405020304" pitchFamily="18" charset="0"/>
              </a:rPr>
              <a:t>《Multi-Modal Knowledge Hypergraph for Diverse Image Retrieval》AAAI2023</a:t>
            </a:r>
          </a:p>
          <a:p>
            <a:endParaRPr lang="en-US" altLang="zh-CN" sz="2400" i="0" dirty="0">
              <a:solidFill>
                <a:srgbClr val="222226"/>
              </a:solidFill>
              <a:effectLst/>
              <a:highlight>
                <a:srgbClr val="FFFFFF"/>
              </a:highlight>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89918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4FC6E-57BC-F7F4-DB0E-21F9109820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111AC38-15B4-6990-0937-5BA001AA328D}"/>
              </a:ext>
            </a:extLst>
          </p:cNvPr>
          <p:cNvSpPr>
            <a:spLocks noGrp="1"/>
          </p:cNvSpPr>
          <p:nvPr>
            <p:ph idx="1"/>
          </p:nvPr>
        </p:nvSpPr>
        <p:spPr/>
        <p:txBody>
          <a:bodyPr/>
          <a:lstStyle/>
          <a:p>
            <a:r>
              <a:rPr lang="en-US" altLang="zh-CN" dirty="0"/>
              <a:t>The End</a:t>
            </a:r>
            <a:r>
              <a:rPr lang="zh-CN" altLang="en-US" dirty="0"/>
              <a:t>。</a:t>
            </a:r>
          </a:p>
        </p:txBody>
      </p:sp>
    </p:spTree>
    <p:extLst>
      <p:ext uri="{BB962C8B-B14F-4D97-AF65-F5344CB8AC3E}">
        <p14:creationId xmlns:p14="http://schemas.microsoft.com/office/powerpoint/2010/main" val="301944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85539-1577-12C6-B7B2-D808AE4213D7}"/>
              </a:ext>
            </a:extLst>
          </p:cNvPr>
          <p:cNvSpPr>
            <a:spLocks noGrp="1"/>
          </p:cNvSpPr>
          <p:nvPr>
            <p:ph type="title"/>
          </p:nvPr>
        </p:nvSpPr>
        <p:spPr/>
        <p:txBody>
          <a:bodyPr>
            <a:normAutofit/>
          </a:bodyPr>
          <a:lstStyle/>
          <a:p>
            <a:r>
              <a:rPr lang="zh-CN" altLang="en-US" sz="3600" b="1" dirty="0">
                <a:latin typeface="宋体" panose="02010600030101010101" pitchFamily="2" charset="-122"/>
                <a:ea typeface="宋体" panose="02010600030101010101" pitchFamily="2" charset="-122"/>
              </a:rPr>
              <a:t>问题</a:t>
            </a:r>
            <a:endParaRPr lang="zh-CN" altLang="en-US" sz="3600" b="1" dirty="0"/>
          </a:p>
        </p:txBody>
      </p:sp>
      <p:sp>
        <p:nvSpPr>
          <p:cNvPr id="3" name="内容占位符 2">
            <a:extLst>
              <a:ext uri="{FF2B5EF4-FFF2-40B4-BE49-F238E27FC236}">
                <a16:creationId xmlns:a16="http://schemas.microsoft.com/office/drawing/2014/main" id="{72286CD7-0038-52B5-534E-8748D6770B40}"/>
              </a:ext>
            </a:extLst>
          </p:cNvPr>
          <p:cNvSpPr>
            <a:spLocks noGrp="1"/>
          </p:cNvSpPr>
          <p:nvPr>
            <p:ph idx="1"/>
          </p:nvPr>
        </p:nvSpPr>
        <p:spPr/>
        <p:txBody>
          <a:bodyPr>
            <a:normAutofit/>
          </a:bodyPr>
          <a:lstStyle/>
          <a:p>
            <a:r>
              <a:rPr lang="zh-CN" altLang="en-US" dirty="0">
                <a:latin typeface="华文宋体" panose="02010600040101010101" pitchFamily="2" charset="-122"/>
                <a:ea typeface="华文宋体" panose="02010600040101010101" pitchFamily="2" charset="-122"/>
              </a:rPr>
              <a:t>不同模态信息的</a:t>
            </a:r>
            <a:r>
              <a:rPr lang="en-US" altLang="zh-CN" dirty="0">
                <a:latin typeface="华文宋体" panose="02010600040101010101" pitchFamily="2" charset="-122"/>
                <a:ea typeface="华文宋体" panose="02010600040101010101" pitchFamily="2" charset="-122"/>
              </a:rPr>
              <a:t>level</a:t>
            </a:r>
            <a:r>
              <a:rPr lang="zh-CN" altLang="en-US" dirty="0">
                <a:latin typeface="华文宋体" panose="02010600040101010101" pitchFamily="2" charset="-122"/>
                <a:ea typeface="华文宋体" panose="02010600040101010101" pitchFamily="2" charset="-122"/>
              </a:rPr>
              <a:t>是不同的，也就是不同模态之间存在</a:t>
            </a:r>
            <a:r>
              <a:rPr lang="en-US" altLang="zh-CN" dirty="0">
                <a:latin typeface="华文宋体" panose="02010600040101010101" pitchFamily="2" charset="-122"/>
                <a:ea typeface="华文宋体" panose="02010600040101010101" pitchFamily="2" charset="-122"/>
              </a:rPr>
              <a:t>gap</a:t>
            </a:r>
            <a:r>
              <a:rPr lang="zh-CN" altLang="en-US" dirty="0">
                <a:latin typeface="华文宋体" panose="02010600040101010101" pitchFamily="2" charset="-122"/>
                <a:ea typeface="华文宋体" panose="02010600040101010101" pitchFamily="2" charset="-122"/>
              </a:rPr>
              <a:t>。</a:t>
            </a:r>
            <a:endParaRPr lang="en-US" altLang="zh-CN" dirty="0">
              <a:latin typeface="华文宋体" panose="02010600040101010101" pitchFamily="2" charset="-122"/>
              <a:ea typeface="华文宋体" panose="02010600040101010101" pitchFamily="2" charset="-122"/>
            </a:endParaRPr>
          </a:p>
          <a:p>
            <a:pPr marL="0" indent="0">
              <a:buNone/>
            </a:pPr>
            <a:r>
              <a:rPr lang="zh-CN" altLang="en-US" dirty="0">
                <a:latin typeface="华文宋体" panose="02010600040101010101" pitchFamily="2" charset="-122"/>
                <a:ea typeface="华文宋体" panose="02010600040101010101" pitchFamily="2" charset="-122"/>
              </a:rPr>
              <a:t>现有的多模态学习方法：</a:t>
            </a:r>
            <a:endParaRPr lang="en-US" altLang="zh-CN" dirty="0">
              <a:latin typeface="华文宋体" panose="02010600040101010101" pitchFamily="2" charset="-122"/>
              <a:ea typeface="华文宋体" panose="02010600040101010101" pitchFamily="2" charset="-122"/>
            </a:endParaRPr>
          </a:p>
          <a:p>
            <a:pPr marL="0" indent="0">
              <a:buNone/>
            </a:pPr>
            <a:r>
              <a:rPr lang="en-US" altLang="zh-CN" dirty="0">
                <a:latin typeface="华文宋体" panose="02010600040101010101" pitchFamily="2" charset="-122"/>
                <a:ea typeface="华文宋体" panose="02010600040101010101" pitchFamily="2" charset="-122"/>
              </a:rPr>
              <a:t>1. </a:t>
            </a:r>
            <a:r>
              <a:rPr lang="zh-CN" altLang="en-US" dirty="0">
                <a:latin typeface="华文宋体" panose="02010600040101010101" pitchFamily="2" charset="-122"/>
                <a:ea typeface="华文宋体" panose="02010600040101010101" pitchFamily="2" charset="-122"/>
              </a:rPr>
              <a:t>将不同模态的数据，经过预处理、预训练后，得到特征向量。</a:t>
            </a:r>
            <a:endParaRPr lang="en-US" altLang="zh-CN" dirty="0">
              <a:latin typeface="华文宋体" panose="02010600040101010101" pitchFamily="2" charset="-122"/>
              <a:ea typeface="华文宋体" panose="02010600040101010101" pitchFamily="2" charset="-122"/>
            </a:endParaRPr>
          </a:p>
          <a:p>
            <a:pPr marL="0" indent="0">
              <a:buNone/>
            </a:pPr>
            <a:r>
              <a:rPr lang="en-US" altLang="zh-CN" dirty="0">
                <a:latin typeface="华文宋体" panose="02010600040101010101" pitchFamily="2" charset="-122"/>
                <a:ea typeface="华文宋体" panose="02010600040101010101" pitchFamily="2" charset="-122"/>
              </a:rPr>
              <a:t>2. </a:t>
            </a:r>
            <a:r>
              <a:rPr lang="zh-CN" altLang="en-US" dirty="0">
                <a:latin typeface="华文宋体" panose="02010600040101010101" pitchFamily="2" charset="-122"/>
                <a:ea typeface="华文宋体" panose="02010600040101010101" pitchFamily="2" charset="-122"/>
              </a:rPr>
              <a:t>将不同模态的特征向量集成到公共向量空间。</a:t>
            </a:r>
            <a:endParaRPr lang="en-US" altLang="zh-CN" dirty="0">
              <a:latin typeface="华文宋体" panose="02010600040101010101" pitchFamily="2" charset="-122"/>
              <a:ea typeface="华文宋体" panose="02010600040101010101" pitchFamily="2" charset="-122"/>
            </a:endParaRPr>
          </a:p>
          <a:p>
            <a:pPr marL="0" indent="0">
              <a:buNone/>
            </a:pPr>
            <a:r>
              <a:rPr lang="en-US" altLang="zh-CN" dirty="0">
                <a:latin typeface="华文宋体" panose="02010600040101010101" pitchFamily="2" charset="-122"/>
                <a:ea typeface="华文宋体" panose="02010600040101010101" pitchFamily="2" charset="-122"/>
              </a:rPr>
              <a:t>3. </a:t>
            </a:r>
            <a:r>
              <a:rPr lang="zh-CN" altLang="en-US" dirty="0">
                <a:latin typeface="华文宋体" panose="02010600040101010101" pitchFamily="2" charset="-122"/>
                <a:ea typeface="华文宋体" panose="02010600040101010101" pitchFamily="2" charset="-122"/>
              </a:rPr>
              <a:t>添加一个</a:t>
            </a:r>
            <a:r>
              <a:rPr lang="en-US" altLang="zh-CN" dirty="0">
                <a:latin typeface="华文宋体" panose="02010600040101010101" pitchFamily="2" charset="-122"/>
                <a:ea typeface="华文宋体" panose="02010600040101010101" pitchFamily="2" charset="-122"/>
              </a:rPr>
              <a:t>problem-specific</a:t>
            </a:r>
            <a:r>
              <a:rPr lang="zh-CN" altLang="en-US" dirty="0">
                <a:latin typeface="华文宋体" panose="02010600040101010101" pitchFamily="2" charset="-122"/>
                <a:ea typeface="华文宋体" panose="02010600040101010101" pitchFamily="2" charset="-122"/>
              </a:rPr>
              <a:t>模块。</a:t>
            </a:r>
            <a:endParaRPr lang="en-US" altLang="zh-CN" dirty="0">
              <a:latin typeface="华文宋体" panose="02010600040101010101" pitchFamily="2" charset="-122"/>
              <a:ea typeface="华文宋体" panose="02010600040101010101" pitchFamily="2" charset="-122"/>
            </a:endParaRPr>
          </a:p>
          <a:p>
            <a:r>
              <a:rPr lang="zh-CN" altLang="en-US" dirty="0">
                <a:latin typeface="华文宋体" panose="02010600040101010101" pitchFamily="2" charset="-122"/>
                <a:ea typeface="华文宋体" panose="02010600040101010101" pitchFamily="2" charset="-122"/>
              </a:rPr>
              <a:t>这样做的弊端是：不同模态的特征，重要性相同。</a:t>
            </a:r>
          </a:p>
          <a:p>
            <a:r>
              <a:rPr lang="zh-CN" altLang="en-US" dirty="0">
                <a:latin typeface="华文宋体" panose="02010600040101010101" pitchFamily="2" charset="-122"/>
                <a:ea typeface="华文宋体" panose="02010600040101010101" pitchFamily="2" charset="-122"/>
              </a:rPr>
              <a:t>作者认为</a:t>
            </a:r>
            <a:r>
              <a:rPr lang="zh-CN" altLang="en-US" b="1" dirty="0">
                <a:latin typeface="华文宋体" panose="02010600040101010101" pitchFamily="2" charset="-122"/>
                <a:ea typeface="华文宋体" panose="02010600040101010101" pitchFamily="2" charset="-122"/>
              </a:rPr>
              <a:t>对齐异质模态的信息水平</a:t>
            </a:r>
            <a:r>
              <a:rPr lang="zh-CN" altLang="en-US" dirty="0">
                <a:latin typeface="华文宋体" panose="02010600040101010101" pitchFamily="2" charset="-122"/>
                <a:ea typeface="华文宋体" panose="02010600040101010101" pitchFamily="2" charset="-122"/>
              </a:rPr>
              <a:t>是多模态学习的一个基本问题，并提出了一种新的方法来将模态绑定在共同的语义水平上。</a:t>
            </a:r>
          </a:p>
        </p:txBody>
      </p:sp>
    </p:spTree>
    <p:extLst>
      <p:ext uri="{BB962C8B-B14F-4D97-AF65-F5344CB8AC3E}">
        <p14:creationId xmlns:p14="http://schemas.microsoft.com/office/powerpoint/2010/main" val="339161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85539-1577-12C6-B7B2-D808AE4213D7}"/>
              </a:ext>
            </a:extLst>
          </p:cNvPr>
          <p:cNvSpPr>
            <a:spLocks noGrp="1"/>
          </p:cNvSpPr>
          <p:nvPr>
            <p:ph type="title"/>
          </p:nvPr>
        </p:nvSpPr>
        <p:spPr/>
        <p:txBody>
          <a:bodyPr>
            <a:normAutofit/>
          </a:bodyPr>
          <a:lstStyle/>
          <a:p>
            <a:r>
              <a:rPr lang="zh-CN" altLang="en-US" sz="3600" b="1" dirty="0">
                <a:latin typeface="宋体" panose="02010600030101010101" pitchFamily="2" charset="-122"/>
                <a:ea typeface="宋体" panose="02010600030101010101" pitchFamily="2" charset="-122"/>
              </a:rPr>
              <a:t>解决</a:t>
            </a:r>
            <a:endParaRPr lang="zh-CN" altLang="en-US" sz="3600" b="1" dirty="0"/>
          </a:p>
        </p:txBody>
      </p:sp>
      <p:sp>
        <p:nvSpPr>
          <p:cNvPr id="3" name="内容占位符 2">
            <a:extLst>
              <a:ext uri="{FF2B5EF4-FFF2-40B4-BE49-F238E27FC236}">
                <a16:creationId xmlns:a16="http://schemas.microsoft.com/office/drawing/2014/main" id="{72286CD7-0038-52B5-534E-8748D6770B40}"/>
              </a:ext>
            </a:extLst>
          </p:cNvPr>
          <p:cNvSpPr>
            <a:spLocks noGrp="1"/>
          </p:cNvSpPr>
          <p:nvPr>
            <p:ph idx="1"/>
          </p:nvPr>
        </p:nvSpPr>
        <p:spPr/>
        <p:txBody>
          <a:bodyPr>
            <a:normAutofit fontScale="77500" lnSpcReduction="20000"/>
          </a:bodyPr>
          <a:lstStyle/>
          <a:p>
            <a:pPr>
              <a:lnSpc>
                <a:spcPct val="110000"/>
              </a:lnSpc>
            </a:pPr>
            <a:r>
              <a:rPr lang="zh-CN" altLang="en-US" dirty="0">
                <a:latin typeface="华文宋体" panose="02010600040101010101" pitchFamily="2" charset="-122"/>
                <a:ea typeface="华文宋体" panose="02010600040101010101" pitchFamily="2" charset="-122"/>
              </a:rPr>
              <a:t>使用</a:t>
            </a:r>
            <a:r>
              <a:rPr lang="zh-CN" altLang="en-US" b="1" dirty="0">
                <a:latin typeface="华文宋体" panose="02010600040101010101" pitchFamily="2" charset="-122"/>
                <a:ea typeface="华文宋体" panose="02010600040101010101" pitchFamily="2" charset="-122"/>
              </a:rPr>
              <a:t>符号图</a:t>
            </a:r>
            <a:r>
              <a:rPr lang="zh-CN" altLang="en-US" dirty="0">
                <a:latin typeface="华文宋体" panose="02010600040101010101" pitchFamily="2" charset="-122"/>
                <a:ea typeface="华文宋体" panose="02010600040101010101" pitchFamily="2" charset="-122"/>
              </a:rPr>
              <a:t>作为多模态学习的公共语义空间。</a:t>
            </a:r>
            <a:endParaRPr lang="en-US" altLang="zh-CN" dirty="0">
              <a:latin typeface="华文宋体" panose="02010600040101010101" pitchFamily="2" charset="-122"/>
              <a:ea typeface="华文宋体" panose="02010600040101010101" pitchFamily="2" charset="-122"/>
            </a:endParaRPr>
          </a:p>
          <a:p>
            <a:pPr marL="0" indent="0">
              <a:lnSpc>
                <a:spcPct val="110000"/>
              </a:lnSpc>
              <a:buNone/>
            </a:pPr>
            <a:r>
              <a:rPr lang="zh-CN" altLang="en-US" dirty="0">
                <a:latin typeface="华文宋体" panose="02010600040101010101" pitchFamily="2" charset="-122"/>
                <a:ea typeface="华文宋体" panose="02010600040101010101" pitchFamily="2" charset="-122"/>
              </a:rPr>
              <a:t>        将符号图定义为包含</a:t>
            </a:r>
            <a:r>
              <a:rPr lang="zh-CN" altLang="en-US" b="1" dirty="0">
                <a:latin typeface="华文宋体" panose="02010600040101010101" pitchFamily="2" charset="-122"/>
                <a:ea typeface="华文宋体" panose="02010600040101010101" pitchFamily="2" charset="-122"/>
              </a:rPr>
              <a:t>节点</a:t>
            </a:r>
            <a:r>
              <a:rPr lang="zh-CN" altLang="en-US" dirty="0">
                <a:latin typeface="华文宋体" panose="02010600040101010101" pitchFamily="2" charset="-122"/>
                <a:ea typeface="华文宋体" panose="02010600040101010101" pitchFamily="2" charset="-122"/>
              </a:rPr>
              <a:t>和</a:t>
            </a:r>
            <a:r>
              <a:rPr lang="zh-CN" altLang="en-US" b="1" dirty="0">
                <a:latin typeface="华文宋体" panose="02010600040101010101" pitchFamily="2" charset="-122"/>
                <a:ea typeface="华文宋体" panose="02010600040101010101" pitchFamily="2" charset="-122"/>
              </a:rPr>
              <a:t>边</a:t>
            </a:r>
            <a:r>
              <a:rPr lang="zh-CN" altLang="en-US" dirty="0">
                <a:latin typeface="华文宋体" panose="02010600040101010101" pitchFamily="2" charset="-122"/>
                <a:ea typeface="华文宋体" panose="02010600040101010101" pitchFamily="2" charset="-122"/>
              </a:rPr>
              <a:t>的有向图，节点表示具有文本形式的语义单元，边表示它们之间的关系。例如，场景图可以用作图像模态的符号图，也可以用作文本模态的自然句子中的依存树。通过从每个低层输入中提取符号图，我们可以比较同一抽象层中模态之间的语义。基于相同语义空间上的符号图，可以有效地集成多模态输入。</a:t>
            </a:r>
          </a:p>
          <a:p>
            <a:pPr>
              <a:lnSpc>
                <a:spcPct val="110000"/>
              </a:lnSpc>
            </a:pPr>
            <a:r>
              <a:rPr lang="zh-CN" altLang="en-US" dirty="0">
                <a:latin typeface="华文宋体" panose="02010600040101010101" pitchFamily="2" charset="-122"/>
                <a:ea typeface="华文宋体" panose="02010600040101010101" pitchFamily="2" charset="-122"/>
              </a:rPr>
              <a:t>提出</a:t>
            </a:r>
            <a:r>
              <a:rPr lang="en-US" altLang="zh-CN" dirty="0">
                <a:latin typeface="华文宋体" panose="02010600040101010101" pitchFamily="2" charset="-122"/>
                <a:ea typeface="华文宋体" panose="02010600040101010101" pitchFamily="2" charset="-122"/>
              </a:rPr>
              <a:t>HANs</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Hypergraph Attention Networks</a:t>
            </a:r>
            <a:r>
              <a:rPr lang="zh-CN" altLang="en-US" dirty="0">
                <a:latin typeface="华文宋体" panose="02010600040101010101" pitchFamily="2" charset="-122"/>
                <a:ea typeface="华文宋体" panose="02010600040101010101" pitchFamily="2" charset="-122"/>
              </a:rPr>
              <a:t>，超图注意力网络），考虑结构相似度（高等级语义相似度）构造</a:t>
            </a:r>
            <a:r>
              <a:rPr lang="en-US" altLang="zh-CN" dirty="0">
                <a:latin typeface="华文宋体" panose="02010600040101010101" pitchFamily="2" charset="-122"/>
                <a:ea typeface="华文宋体" panose="02010600040101010101" pitchFamily="2" charset="-122"/>
              </a:rPr>
              <a:t>co-attention</a:t>
            </a:r>
            <a:r>
              <a:rPr lang="zh-CN" altLang="en-US" dirty="0">
                <a:latin typeface="华文宋体" panose="02010600040101010101" pitchFamily="2" charset="-122"/>
                <a:ea typeface="华文宋体" panose="02010600040101010101" pitchFamily="2" charset="-122"/>
              </a:rPr>
              <a:t>。</a:t>
            </a:r>
            <a:endParaRPr lang="en-US" altLang="zh-CN" dirty="0">
              <a:latin typeface="华文宋体" panose="02010600040101010101" pitchFamily="2" charset="-122"/>
              <a:ea typeface="华文宋体" panose="02010600040101010101" pitchFamily="2" charset="-122"/>
            </a:endParaRPr>
          </a:p>
          <a:p>
            <a:pPr marL="0" indent="0">
              <a:lnSpc>
                <a:spcPct val="110000"/>
              </a:lnSpc>
              <a:buNone/>
            </a:pPr>
            <a:r>
              <a:rPr lang="zh-CN" altLang="en-US" dirty="0">
                <a:latin typeface="华文宋体" panose="02010600040101010101" pitchFamily="2" charset="-122"/>
                <a:ea typeface="华文宋体" panose="02010600040101010101" pitchFamily="2" charset="-122"/>
              </a:rPr>
              <a:t>        利用图的子结构来集成符号信息。</a:t>
            </a:r>
            <a:r>
              <a:rPr lang="en-US" altLang="zh-CN" dirty="0">
                <a:latin typeface="华文宋体" panose="02010600040101010101" pitchFamily="2" charset="-122"/>
                <a:ea typeface="华文宋体" panose="02010600040101010101" pitchFamily="2" charset="-122"/>
              </a:rPr>
              <a:t>HANs</a:t>
            </a:r>
            <a:r>
              <a:rPr lang="zh-CN" altLang="en-US" dirty="0">
                <a:latin typeface="华文宋体" panose="02010600040101010101" pitchFamily="2" charset="-122"/>
                <a:ea typeface="华文宋体" panose="02010600040101010101" pitchFamily="2" charset="-122"/>
              </a:rPr>
              <a:t>的主要思想是构造多模态输入间的共同注意力图，并将输入与共同注意力图进行集成。传统的注意方法通常独立比较节点值来制作注意图，而</a:t>
            </a:r>
            <a:r>
              <a:rPr lang="en-US" altLang="zh-CN" dirty="0">
                <a:latin typeface="华文宋体" panose="02010600040101010101" pitchFamily="2" charset="-122"/>
                <a:ea typeface="华文宋体" panose="02010600040101010101" pitchFamily="2" charset="-122"/>
              </a:rPr>
              <a:t>HANs</a:t>
            </a:r>
            <a:r>
              <a:rPr lang="zh-CN" altLang="en-US" dirty="0">
                <a:latin typeface="华文宋体" panose="02010600040101010101" pitchFamily="2" charset="-122"/>
                <a:ea typeface="华文宋体" panose="02010600040101010101" pitchFamily="2" charset="-122"/>
              </a:rPr>
              <a:t>通过结构相似度来考虑高层语义相似度。</a:t>
            </a:r>
          </a:p>
        </p:txBody>
      </p:sp>
    </p:spTree>
    <p:extLst>
      <p:ext uri="{BB962C8B-B14F-4D97-AF65-F5344CB8AC3E}">
        <p14:creationId xmlns:p14="http://schemas.microsoft.com/office/powerpoint/2010/main" val="244158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2B247-1534-B4A7-3489-BEEB4EEF6E6C}"/>
              </a:ext>
            </a:extLst>
          </p:cNvPr>
          <p:cNvSpPr>
            <a:spLocks noGrp="1"/>
          </p:cNvSpPr>
          <p:nvPr>
            <p:ph type="title"/>
          </p:nvPr>
        </p:nvSpPr>
        <p:spPr>
          <a:xfrm>
            <a:off x="449317" y="-128861"/>
            <a:ext cx="10515600" cy="1325563"/>
          </a:xfrm>
        </p:spPr>
        <p:txBody>
          <a:bodyPr>
            <a:normAutofit/>
          </a:bodyPr>
          <a:lstStyle/>
          <a:p>
            <a:r>
              <a:rPr lang="zh-CN" altLang="en-US" sz="3600" b="1" dirty="0">
                <a:latin typeface="宋体" panose="02010600030101010101" pitchFamily="2" charset="-122"/>
                <a:ea typeface="宋体" panose="02010600030101010101" pitchFamily="2" charset="-122"/>
              </a:rPr>
              <a:t>模型结构</a:t>
            </a:r>
          </a:p>
        </p:txBody>
      </p:sp>
      <p:pic>
        <p:nvPicPr>
          <p:cNvPr id="5" name="图片 4">
            <a:extLst>
              <a:ext uri="{FF2B5EF4-FFF2-40B4-BE49-F238E27FC236}">
                <a16:creationId xmlns:a16="http://schemas.microsoft.com/office/drawing/2014/main" id="{1C180084-D43F-91E7-5FCF-68DFFE58535E}"/>
              </a:ext>
            </a:extLst>
          </p:cNvPr>
          <p:cNvPicPr>
            <a:picLocks noChangeAspect="1"/>
          </p:cNvPicPr>
          <p:nvPr/>
        </p:nvPicPr>
        <p:blipFill>
          <a:blip r:embed="rId3"/>
          <a:stretch>
            <a:fillRect/>
          </a:stretch>
        </p:blipFill>
        <p:spPr>
          <a:xfrm>
            <a:off x="598443" y="830318"/>
            <a:ext cx="10995113" cy="5750708"/>
          </a:xfrm>
          <a:prstGeom prst="rect">
            <a:avLst/>
          </a:prstGeom>
        </p:spPr>
      </p:pic>
    </p:spTree>
    <p:extLst>
      <p:ext uri="{BB962C8B-B14F-4D97-AF65-F5344CB8AC3E}">
        <p14:creationId xmlns:p14="http://schemas.microsoft.com/office/powerpoint/2010/main" val="21136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07A902B7-544A-7402-1F03-B97959C728B6}"/>
              </a:ext>
            </a:extLst>
          </p:cNvPr>
          <p:cNvPicPr>
            <a:picLocks noChangeAspect="1"/>
          </p:cNvPicPr>
          <p:nvPr/>
        </p:nvPicPr>
        <p:blipFill>
          <a:blip r:embed="rId3"/>
          <a:stretch>
            <a:fillRect/>
          </a:stretch>
        </p:blipFill>
        <p:spPr>
          <a:xfrm>
            <a:off x="0" y="79356"/>
            <a:ext cx="12192000" cy="1469824"/>
          </a:xfrm>
          <a:prstGeom prst="rect">
            <a:avLst/>
          </a:prstGeom>
        </p:spPr>
      </p:pic>
      <p:sp>
        <p:nvSpPr>
          <p:cNvPr id="2" name="标题 1">
            <a:extLst>
              <a:ext uri="{FF2B5EF4-FFF2-40B4-BE49-F238E27FC236}">
                <a16:creationId xmlns:a16="http://schemas.microsoft.com/office/drawing/2014/main" id="{E36E51F5-0D44-A318-60DD-096BC18D7E75}"/>
              </a:ext>
            </a:extLst>
          </p:cNvPr>
          <p:cNvSpPr>
            <a:spLocks noGrp="1"/>
          </p:cNvSpPr>
          <p:nvPr>
            <p:ph type="title"/>
          </p:nvPr>
        </p:nvSpPr>
        <p:spPr>
          <a:xfrm>
            <a:off x="8787829" y="496494"/>
            <a:ext cx="10515600" cy="1325563"/>
          </a:xfrm>
        </p:spPr>
        <p:txBody>
          <a:bodyPr>
            <a:normAutofit/>
          </a:bodyPr>
          <a:lstStyle/>
          <a:p>
            <a:r>
              <a:rPr lang="zh-CN" altLang="en-US" sz="3600" b="1" i="0" dirty="0">
                <a:effectLst/>
                <a:highlight>
                  <a:srgbClr val="FFFFFF"/>
                </a:highlight>
                <a:latin typeface="宋体" panose="02010600030101010101" pitchFamily="2" charset="-122"/>
                <a:ea typeface="宋体" panose="02010600030101010101" pitchFamily="2" charset="-122"/>
              </a:rPr>
              <a:t>构建符号图</a:t>
            </a:r>
            <a:endParaRPr lang="zh-CN" altLang="en-US" sz="3600"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60595C09-1A40-F12A-EDAE-C5F7FB1E0520}"/>
              </a:ext>
            </a:extLst>
          </p:cNvPr>
          <p:cNvPicPr>
            <a:picLocks noChangeAspect="1"/>
          </p:cNvPicPr>
          <p:nvPr/>
        </p:nvPicPr>
        <p:blipFill>
          <a:blip r:embed="rId4"/>
          <a:stretch>
            <a:fillRect/>
          </a:stretch>
        </p:blipFill>
        <p:spPr>
          <a:xfrm>
            <a:off x="1088633" y="1822057"/>
            <a:ext cx="4343400" cy="3028950"/>
          </a:xfrm>
          <a:prstGeom prst="rect">
            <a:avLst/>
          </a:prstGeom>
        </p:spPr>
      </p:pic>
      <p:pic>
        <p:nvPicPr>
          <p:cNvPr id="9" name="图片 8">
            <a:extLst>
              <a:ext uri="{FF2B5EF4-FFF2-40B4-BE49-F238E27FC236}">
                <a16:creationId xmlns:a16="http://schemas.microsoft.com/office/drawing/2014/main" id="{85DFD3F2-011E-4401-8BC4-0CC88C014383}"/>
              </a:ext>
            </a:extLst>
          </p:cNvPr>
          <p:cNvPicPr>
            <a:picLocks noChangeAspect="1"/>
          </p:cNvPicPr>
          <p:nvPr/>
        </p:nvPicPr>
        <p:blipFill>
          <a:blip r:embed="rId5"/>
          <a:stretch>
            <a:fillRect/>
          </a:stretch>
        </p:blipFill>
        <p:spPr>
          <a:xfrm>
            <a:off x="6616129" y="1943100"/>
            <a:ext cx="4343400" cy="2971800"/>
          </a:xfrm>
          <a:prstGeom prst="rect">
            <a:avLst/>
          </a:prstGeom>
        </p:spPr>
      </p:pic>
      <p:sp>
        <p:nvSpPr>
          <p:cNvPr id="13" name="文本框 12">
            <a:extLst>
              <a:ext uri="{FF2B5EF4-FFF2-40B4-BE49-F238E27FC236}">
                <a16:creationId xmlns:a16="http://schemas.microsoft.com/office/drawing/2014/main" id="{EE2844AD-0655-660B-B985-DD99FABD7ED5}"/>
              </a:ext>
            </a:extLst>
          </p:cNvPr>
          <p:cNvSpPr txBox="1"/>
          <p:nvPr/>
        </p:nvSpPr>
        <p:spPr>
          <a:xfrm>
            <a:off x="1088632" y="5044872"/>
            <a:ext cx="10515599" cy="400110"/>
          </a:xfrm>
          <a:prstGeom prst="rect">
            <a:avLst/>
          </a:prstGeom>
          <a:noFill/>
        </p:spPr>
        <p:txBody>
          <a:bodyPr wrap="square">
            <a:spAutoFit/>
          </a:bodyPr>
          <a:lstStyle/>
          <a:p>
            <a:r>
              <a:rPr lang="zh-CN" altLang="en-US" sz="2000"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对于</a:t>
            </a:r>
            <a:r>
              <a:rPr lang="en-US" altLang="zh-CN" sz="2000"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Image</a:t>
            </a:r>
            <a:r>
              <a:rPr lang="zh-CN" altLang="en-US" sz="2000"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，使用场景图（</a:t>
            </a:r>
            <a:r>
              <a:rPr lang="en-US" altLang="zh-CN" sz="2000"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CVPR2015</a:t>
            </a:r>
            <a:r>
              <a:rPr lang="zh-CN" altLang="en-US" sz="2000"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               对于</a:t>
            </a:r>
            <a:r>
              <a:rPr lang="en-US" altLang="zh-CN" sz="2000"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text</a:t>
            </a:r>
            <a:r>
              <a:rPr lang="zh-CN" altLang="en-US" sz="2000"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b="0" i="0" u="none" strike="noStrike"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Spacy library</a:t>
            </a:r>
            <a:r>
              <a:rPr lang="zh-CN" altLang="en-US" sz="2000"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获得依赖树。</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70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D8F35-1FB5-83BD-A517-3272CF9F2897}"/>
              </a:ext>
            </a:extLst>
          </p:cNvPr>
          <p:cNvSpPr>
            <a:spLocks noGrp="1"/>
          </p:cNvSpPr>
          <p:nvPr>
            <p:ph type="title"/>
          </p:nvPr>
        </p:nvSpPr>
        <p:spPr>
          <a:xfrm>
            <a:off x="764568" y="0"/>
            <a:ext cx="10515600" cy="1325563"/>
          </a:xfrm>
        </p:spPr>
        <p:txBody>
          <a:bodyPr>
            <a:normAutofit/>
          </a:bodyPr>
          <a:lstStyle/>
          <a:p>
            <a:r>
              <a:rPr lang="zh-CN" altLang="en-US" sz="3600" b="1" i="0" dirty="0">
                <a:effectLst/>
                <a:highlight>
                  <a:srgbClr val="FFFFFF"/>
                </a:highlight>
                <a:latin typeface="宋体" panose="02010600030101010101" pitchFamily="2" charset="-122"/>
                <a:ea typeface="宋体" panose="02010600030101010101" pitchFamily="2" charset="-122"/>
              </a:rPr>
              <a:t>构造超图</a:t>
            </a:r>
            <a:endParaRPr lang="zh-CN" altLang="en-US" sz="3600" b="1" dirty="0"/>
          </a:p>
        </p:txBody>
      </p:sp>
      <p:sp>
        <p:nvSpPr>
          <p:cNvPr id="5" name="文本框 4">
            <a:extLst>
              <a:ext uri="{FF2B5EF4-FFF2-40B4-BE49-F238E27FC236}">
                <a16:creationId xmlns:a16="http://schemas.microsoft.com/office/drawing/2014/main" id="{24664511-53B2-4B53-CAB0-F871387805C3}"/>
              </a:ext>
            </a:extLst>
          </p:cNvPr>
          <p:cNvSpPr txBox="1"/>
          <p:nvPr/>
        </p:nvSpPr>
        <p:spPr>
          <a:xfrm>
            <a:off x="5586572" y="1325563"/>
            <a:ext cx="6097712" cy="1631216"/>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    在构建了两个符号图之后，将通过匹配子图的语义来构建共同注意力图。本文提出了一种简单但功能强大的近似算法HANs。本文将每个超边(通过随机游走算法采样的带有有向边的节点序列)视为一个子图，因此通过计算</a:t>
            </a:r>
            <a:r>
              <a:rPr lang="en-US" altLang="zh-CN" sz="2000" dirty="0">
                <a:latin typeface="宋体" panose="02010600030101010101" pitchFamily="2" charset="-122"/>
                <a:ea typeface="宋体" panose="02010600030101010101" pitchFamily="2" charset="-122"/>
              </a:rPr>
              <a:t>Gi</a:t>
            </a:r>
            <a:r>
              <a:rPr lang="zh-CN" altLang="en-US" sz="2000" dirty="0">
                <a:latin typeface="宋体" panose="02010600030101010101" pitchFamily="2" charset="-122"/>
                <a:ea typeface="宋体" panose="02010600030101010101" pitchFamily="2" charset="-122"/>
              </a:rPr>
              <a:t>和</a:t>
            </a:r>
            <a:r>
              <a:rPr lang="en-US" altLang="zh-CN" sz="2000" dirty="0" err="1">
                <a:latin typeface="宋体" panose="02010600030101010101" pitchFamily="2" charset="-122"/>
                <a:ea typeface="宋体" panose="02010600030101010101" pitchFamily="2" charset="-122"/>
              </a:rPr>
              <a:t>Gq</a:t>
            </a:r>
            <a:r>
              <a:rPr lang="zh-CN" altLang="en-US" sz="2000" dirty="0">
                <a:latin typeface="宋体" panose="02010600030101010101" pitchFamily="2" charset="-122"/>
                <a:ea typeface="宋体" panose="02010600030101010101" pitchFamily="2" charset="-122"/>
              </a:rPr>
              <a:t>的超边之间的相似性来构建</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a:t>
            </a:r>
          </a:p>
        </p:txBody>
      </p:sp>
      <p:pic>
        <p:nvPicPr>
          <p:cNvPr id="7" name="图片 6">
            <a:extLst>
              <a:ext uri="{FF2B5EF4-FFF2-40B4-BE49-F238E27FC236}">
                <a16:creationId xmlns:a16="http://schemas.microsoft.com/office/drawing/2014/main" id="{F5902B5E-56CA-A629-B44E-291CEA51C9E3}"/>
              </a:ext>
            </a:extLst>
          </p:cNvPr>
          <p:cNvPicPr>
            <a:picLocks noChangeAspect="1"/>
          </p:cNvPicPr>
          <p:nvPr/>
        </p:nvPicPr>
        <p:blipFill>
          <a:blip r:embed="rId3"/>
          <a:stretch>
            <a:fillRect/>
          </a:stretch>
        </p:blipFill>
        <p:spPr>
          <a:xfrm>
            <a:off x="1300132" y="1212350"/>
            <a:ext cx="3750877" cy="4998378"/>
          </a:xfrm>
          <a:prstGeom prst="rect">
            <a:avLst/>
          </a:prstGeom>
        </p:spPr>
      </p:pic>
      <p:grpSp>
        <p:nvGrpSpPr>
          <p:cNvPr id="16" name="组合 15">
            <a:extLst>
              <a:ext uri="{FF2B5EF4-FFF2-40B4-BE49-F238E27FC236}">
                <a16:creationId xmlns:a16="http://schemas.microsoft.com/office/drawing/2014/main" id="{50101A0A-8147-B6E6-8841-9509ACA0D07B}"/>
              </a:ext>
            </a:extLst>
          </p:cNvPr>
          <p:cNvGrpSpPr/>
          <p:nvPr/>
        </p:nvGrpSpPr>
        <p:grpSpPr>
          <a:xfrm>
            <a:off x="5586572" y="3076838"/>
            <a:ext cx="6395664" cy="3056143"/>
            <a:chOff x="5884524" y="3241225"/>
            <a:chExt cx="6395664" cy="3056143"/>
          </a:xfrm>
        </p:grpSpPr>
        <p:pic>
          <p:nvPicPr>
            <p:cNvPr id="9" name="图片 8">
              <a:extLst>
                <a:ext uri="{FF2B5EF4-FFF2-40B4-BE49-F238E27FC236}">
                  <a16:creationId xmlns:a16="http://schemas.microsoft.com/office/drawing/2014/main" id="{F723B752-6BF0-D75D-35BA-518A71B56365}"/>
                </a:ext>
              </a:extLst>
            </p:cNvPr>
            <p:cNvPicPr>
              <a:picLocks noChangeAspect="1"/>
            </p:cNvPicPr>
            <p:nvPr/>
          </p:nvPicPr>
          <p:blipFill>
            <a:blip r:embed="rId4"/>
            <a:stretch>
              <a:fillRect/>
            </a:stretch>
          </p:blipFill>
          <p:spPr>
            <a:xfrm>
              <a:off x="6096000" y="3616775"/>
              <a:ext cx="3236896" cy="972348"/>
            </a:xfrm>
            <a:prstGeom prst="rect">
              <a:avLst/>
            </a:prstGeom>
          </p:spPr>
        </p:pic>
        <p:pic>
          <p:nvPicPr>
            <p:cNvPr id="11" name="图片 10">
              <a:extLst>
                <a:ext uri="{FF2B5EF4-FFF2-40B4-BE49-F238E27FC236}">
                  <a16:creationId xmlns:a16="http://schemas.microsoft.com/office/drawing/2014/main" id="{B761AA92-B8F3-EBB3-5B14-4E64D98E8BC2}"/>
                </a:ext>
              </a:extLst>
            </p:cNvPr>
            <p:cNvPicPr>
              <a:picLocks noChangeAspect="1"/>
            </p:cNvPicPr>
            <p:nvPr/>
          </p:nvPicPr>
          <p:blipFill>
            <a:blip r:embed="rId5"/>
            <a:stretch>
              <a:fillRect/>
            </a:stretch>
          </p:blipFill>
          <p:spPr>
            <a:xfrm>
              <a:off x="6022368" y="5119791"/>
              <a:ext cx="4829388" cy="1177577"/>
            </a:xfrm>
            <a:prstGeom prst="rect">
              <a:avLst/>
            </a:prstGeom>
          </p:spPr>
        </p:pic>
        <p:sp>
          <p:nvSpPr>
            <p:cNvPr id="13" name="文本框 12">
              <a:extLst>
                <a:ext uri="{FF2B5EF4-FFF2-40B4-BE49-F238E27FC236}">
                  <a16:creationId xmlns:a16="http://schemas.microsoft.com/office/drawing/2014/main" id="{DE773608-F913-C83E-8E7E-48C5B18BCA3B}"/>
                </a:ext>
              </a:extLst>
            </p:cNvPr>
            <p:cNvSpPr txBox="1"/>
            <p:nvPr/>
          </p:nvSpPr>
          <p:spPr>
            <a:xfrm>
              <a:off x="5884524" y="3241225"/>
              <a:ext cx="6097712"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节点</a:t>
              </a:r>
              <a:r>
                <a:rPr lang="en-US" altLang="zh-CN" dirty="0">
                  <a:latin typeface="宋体" panose="02010600030101010101" pitchFamily="2" charset="-122"/>
                  <a:ea typeface="宋体" panose="02010600030101010101" pitchFamily="2" charset="-122"/>
                </a:rPr>
                <a:t>Vi</a:t>
              </a:r>
              <a:r>
                <a:rPr lang="zh-CN" altLang="en-US" dirty="0">
                  <a:latin typeface="宋体" panose="02010600030101010101" pitchFamily="2" charset="-122"/>
                  <a:ea typeface="宋体" panose="02010600030101010101" pitchFamily="2" charset="-122"/>
                </a:rPr>
                <a:t>被选中的初始概率定义为：</a:t>
              </a:r>
            </a:p>
          </p:txBody>
        </p:sp>
        <p:sp>
          <p:nvSpPr>
            <p:cNvPr id="15" name="文本框 14">
              <a:extLst>
                <a:ext uri="{FF2B5EF4-FFF2-40B4-BE49-F238E27FC236}">
                  <a16:creationId xmlns:a16="http://schemas.microsoft.com/office/drawing/2014/main" id="{B4105FBD-F19D-BB57-C98F-A748B537C2C2}"/>
                </a:ext>
              </a:extLst>
            </p:cNvPr>
            <p:cNvSpPr txBox="1"/>
            <p:nvPr/>
          </p:nvSpPr>
          <p:spPr>
            <a:xfrm>
              <a:off x="5884524" y="4676640"/>
              <a:ext cx="6395664" cy="369332"/>
            </a:xfrm>
            <a:prstGeom prst="rect">
              <a:avLst/>
            </a:prstGeom>
            <a:noFill/>
          </p:spPr>
          <p:txBody>
            <a:bodyPr wrap="square">
              <a:spAutoFit/>
            </a:bodyPr>
            <a:lstStyle/>
            <a:p>
              <a:r>
                <a:rPr lang="zh-CN" altLang="en-US" dirty="0"/>
                <a:t>N表示总节点数，</a:t>
              </a:r>
              <a:r>
                <a:rPr lang="en-US" altLang="zh-CN" dirty="0"/>
                <a:t>deg(Vi)</a:t>
              </a:r>
              <a:r>
                <a:rPr lang="zh-CN" altLang="en-US" dirty="0"/>
                <a:t>表示节点</a:t>
              </a:r>
              <a:r>
                <a:rPr lang="en-US" altLang="zh-CN" dirty="0"/>
                <a:t>Vi</a:t>
              </a:r>
              <a:r>
                <a:rPr lang="zh-CN" altLang="en-US" dirty="0"/>
                <a:t>的出度。</a:t>
              </a:r>
              <a:r>
                <a:rPr lang="en-US" altLang="zh-CN" dirty="0" err="1"/>
                <a:t>Pq</a:t>
              </a:r>
              <a:r>
                <a:rPr lang="zh-CN" altLang="en-US" dirty="0"/>
                <a:t>和</a:t>
              </a:r>
              <a:r>
                <a:rPr lang="en-US" altLang="zh-CN" dirty="0"/>
                <a:t>Pi</a:t>
              </a:r>
              <a:r>
                <a:rPr lang="zh-CN" altLang="en-US" dirty="0"/>
                <a:t>定义如下：</a:t>
              </a:r>
            </a:p>
          </p:txBody>
        </p:sp>
      </p:grpSp>
    </p:spTree>
    <p:extLst>
      <p:ext uri="{BB962C8B-B14F-4D97-AF65-F5344CB8AC3E}">
        <p14:creationId xmlns:p14="http://schemas.microsoft.com/office/powerpoint/2010/main" val="2258404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2C2F1-61FA-0974-684E-9406AA4D9776}"/>
              </a:ext>
            </a:extLst>
          </p:cNvPr>
          <p:cNvSpPr>
            <a:spLocks noGrp="1"/>
          </p:cNvSpPr>
          <p:nvPr>
            <p:ph type="title"/>
          </p:nvPr>
        </p:nvSpPr>
        <p:spPr>
          <a:xfrm>
            <a:off x="838200" y="0"/>
            <a:ext cx="10515600" cy="1325563"/>
          </a:xfrm>
        </p:spPr>
        <p:txBody>
          <a:bodyPr>
            <a:normAutofit/>
          </a:bodyPr>
          <a:lstStyle/>
          <a:p>
            <a:r>
              <a:rPr lang="zh-CN" altLang="en-US" sz="3200" b="1" i="0" dirty="0">
                <a:effectLst/>
                <a:highlight>
                  <a:srgbClr val="FFFFFF"/>
                </a:highlight>
                <a:latin typeface="宋体" panose="02010600030101010101" pitchFamily="2" charset="-122"/>
                <a:ea typeface="宋体" panose="02010600030101010101" pitchFamily="2" charset="-122"/>
              </a:rPr>
              <a:t>构建共同注意力图</a:t>
            </a:r>
            <a:endParaRPr lang="zh-CN" altLang="en-US" sz="32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E570721A-2668-64C1-4857-57932A33C57A}"/>
              </a:ext>
            </a:extLst>
          </p:cNvPr>
          <p:cNvPicPr>
            <a:picLocks noChangeAspect="1"/>
          </p:cNvPicPr>
          <p:nvPr/>
        </p:nvPicPr>
        <p:blipFill>
          <a:blip r:embed="rId3"/>
          <a:stretch>
            <a:fillRect/>
          </a:stretch>
        </p:blipFill>
        <p:spPr>
          <a:xfrm>
            <a:off x="925745" y="1392041"/>
            <a:ext cx="6210300" cy="4895850"/>
          </a:xfrm>
          <a:prstGeom prst="rect">
            <a:avLst/>
          </a:prstGeom>
        </p:spPr>
      </p:pic>
      <p:pic>
        <p:nvPicPr>
          <p:cNvPr id="7" name="图片 6">
            <a:extLst>
              <a:ext uri="{FF2B5EF4-FFF2-40B4-BE49-F238E27FC236}">
                <a16:creationId xmlns:a16="http://schemas.microsoft.com/office/drawing/2014/main" id="{429CD040-4C2F-1A56-370A-9649C127D77F}"/>
              </a:ext>
            </a:extLst>
          </p:cNvPr>
          <p:cNvPicPr>
            <a:picLocks noChangeAspect="1"/>
          </p:cNvPicPr>
          <p:nvPr/>
        </p:nvPicPr>
        <p:blipFill>
          <a:blip r:embed="rId4"/>
          <a:stretch>
            <a:fillRect/>
          </a:stretch>
        </p:blipFill>
        <p:spPr>
          <a:xfrm>
            <a:off x="7908532" y="1598647"/>
            <a:ext cx="2619375" cy="352425"/>
          </a:xfrm>
          <a:prstGeom prst="rect">
            <a:avLst/>
          </a:prstGeom>
        </p:spPr>
      </p:pic>
      <p:sp>
        <p:nvSpPr>
          <p:cNvPr id="9" name="文本框 8">
            <a:extLst>
              <a:ext uri="{FF2B5EF4-FFF2-40B4-BE49-F238E27FC236}">
                <a16:creationId xmlns:a16="http://schemas.microsoft.com/office/drawing/2014/main" id="{88B592B6-B4BC-6D29-D926-5707FE0BEB7E}"/>
              </a:ext>
            </a:extLst>
          </p:cNvPr>
          <p:cNvSpPr txBox="1"/>
          <p:nvPr/>
        </p:nvSpPr>
        <p:spPr>
          <a:xfrm>
            <a:off x="7908532" y="1092773"/>
            <a:ext cx="6097712" cy="400110"/>
          </a:xfrm>
          <a:prstGeom prst="rect">
            <a:avLst/>
          </a:prstGeom>
          <a:noFill/>
        </p:spPr>
        <p:txBody>
          <a:bodyPr wrap="square">
            <a:spAutoFit/>
          </a:bodyPr>
          <a:lstStyle/>
          <a:p>
            <a:r>
              <a:rPr lang="zh-CN" altLang="en-US" sz="2000" b="0" i="0" dirty="0">
                <a:solidFill>
                  <a:srgbClr val="4D4D4D"/>
                </a:solidFill>
                <a:effectLst/>
                <a:highlight>
                  <a:srgbClr val="FFFFFF"/>
                </a:highlight>
                <a:latin typeface="宋体" panose="02010600030101010101" pitchFamily="2" charset="-122"/>
                <a:ea typeface="宋体" panose="02010600030101010101" pitchFamily="2" charset="-122"/>
              </a:rPr>
              <a:t>超边的语义定义如下：</a:t>
            </a:r>
            <a:endParaRPr lang="zh-CN" altLang="en-US" sz="2000"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5B9D1B2B-0B5B-FDD6-6E3D-0307E97A66BE}"/>
              </a:ext>
            </a:extLst>
          </p:cNvPr>
          <p:cNvSpPr txBox="1"/>
          <p:nvPr/>
        </p:nvSpPr>
        <p:spPr>
          <a:xfrm>
            <a:off x="7534863" y="2184292"/>
            <a:ext cx="3366712" cy="646331"/>
          </a:xfrm>
          <a:prstGeom prst="rect">
            <a:avLst/>
          </a:prstGeom>
          <a:noFill/>
        </p:spPr>
        <p:txBody>
          <a:bodyPr wrap="square">
            <a:spAutoFit/>
          </a:bodyPr>
          <a:lstStyle/>
          <a:p>
            <a:r>
              <a:rPr lang="zh-CN" altLang="en-US" dirty="0"/>
              <a:t>       </a:t>
            </a:r>
            <a:r>
              <a:rPr lang="zh-CN" altLang="en-US" dirty="0">
                <a:latin typeface="宋体" panose="02010600030101010101" pitchFamily="2" charset="-122"/>
                <a:ea typeface="宋体" panose="02010600030101010101" pitchFamily="2" charset="-122"/>
              </a:rPr>
              <a:t>通过测量两个超语义之间的相似性来构建共同注意力映射</a:t>
            </a:r>
            <a:r>
              <a:rPr lang="en-US" altLang="zh-CN" dirty="0">
                <a:latin typeface="宋体" panose="02010600030101010101" pitchFamily="2" charset="-122"/>
                <a:ea typeface="宋体" panose="02010600030101010101" pitchFamily="2" charset="-122"/>
              </a:rPr>
              <a:t>A:</a:t>
            </a:r>
            <a:endParaRPr lang="zh-CN" altLang="en-US" dirty="0">
              <a:latin typeface="宋体" panose="02010600030101010101" pitchFamily="2" charset="-122"/>
              <a:ea typeface="宋体" panose="02010600030101010101" pitchFamily="2" charset="-122"/>
            </a:endParaRPr>
          </a:p>
        </p:txBody>
      </p:sp>
      <p:pic>
        <p:nvPicPr>
          <p:cNvPr id="13" name="图片 12">
            <a:extLst>
              <a:ext uri="{FF2B5EF4-FFF2-40B4-BE49-F238E27FC236}">
                <a16:creationId xmlns:a16="http://schemas.microsoft.com/office/drawing/2014/main" id="{F9892F1B-27D6-239A-5E3F-3E0AEF8EED20}"/>
              </a:ext>
            </a:extLst>
          </p:cNvPr>
          <p:cNvPicPr>
            <a:picLocks noChangeAspect="1"/>
          </p:cNvPicPr>
          <p:nvPr/>
        </p:nvPicPr>
        <p:blipFill>
          <a:blip r:embed="rId5"/>
          <a:stretch>
            <a:fillRect/>
          </a:stretch>
        </p:blipFill>
        <p:spPr>
          <a:xfrm>
            <a:off x="7908532" y="2830623"/>
            <a:ext cx="3743325" cy="447675"/>
          </a:xfrm>
          <a:prstGeom prst="rect">
            <a:avLst/>
          </a:prstGeom>
        </p:spPr>
      </p:pic>
      <p:sp>
        <p:nvSpPr>
          <p:cNvPr id="15" name="文本框 14">
            <a:extLst>
              <a:ext uri="{FF2B5EF4-FFF2-40B4-BE49-F238E27FC236}">
                <a16:creationId xmlns:a16="http://schemas.microsoft.com/office/drawing/2014/main" id="{5EBFAF97-F3F0-739D-7CD1-265D473359F4}"/>
              </a:ext>
            </a:extLst>
          </p:cNvPr>
          <p:cNvSpPr txBox="1"/>
          <p:nvPr/>
        </p:nvSpPr>
        <p:spPr>
          <a:xfrm>
            <a:off x="7908532" y="3429000"/>
            <a:ext cx="3743325" cy="642707"/>
          </a:xfrm>
          <a:prstGeom prst="rect">
            <a:avLst/>
          </a:prstGeom>
          <a:noFill/>
        </p:spPr>
        <p:txBody>
          <a:bodyPr wrap="square">
            <a:spAutoFit/>
          </a:bodyPr>
          <a:lstStyle/>
          <a:p>
            <a:r>
              <a:rPr lang="zh-CN" altLang="en-US" b="0" i="0" dirty="0">
                <a:effectLst/>
                <a:highlight>
                  <a:srgbClr val="FFFFFF"/>
                </a:highlight>
                <a:latin typeface="宋体" panose="02010600030101010101" pitchFamily="2" charset="-122"/>
                <a:ea typeface="宋体" panose="02010600030101010101" pitchFamily="2" charset="-122"/>
              </a:rPr>
              <a:t>利用符号图的结构信息，节点特征矩阵</a:t>
            </a:r>
            <a:r>
              <a:rPr lang="en-US" altLang="zh-CN" b="0" i="0" dirty="0">
                <a:effectLst/>
                <a:highlight>
                  <a:srgbClr val="FFFFFF"/>
                </a:highlight>
                <a:latin typeface="宋体" panose="02010600030101010101" pitchFamily="2" charset="-122"/>
                <a:ea typeface="宋体" panose="02010600030101010101" pitchFamily="2" charset="-122"/>
              </a:rPr>
              <a:t>X</a:t>
            </a:r>
            <a:r>
              <a:rPr lang="zh-CN" altLang="en-US" b="0" i="0" dirty="0">
                <a:effectLst/>
                <a:highlight>
                  <a:srgbClr val="FFFFFF"/>
                </a:highlight>
                <a:latin typeface="宋体" panose="02010600030101010101" pitchFamily="2" charset="-122"/>
                <a:ea typeface="宋体" panose="02010600030101010101" pitchFamily="2" charset="-122"/>
              </a:rPr>
              <a:t>的更新方式如下：</a:t>
            </a:r>
            <a:endParaRPr lang="zh-CN" altLang="en-US" dirty="0">
              <a:latin typeface="宋体" panose="02010600030101010101" pitchFamily="2" charset="-122"/>
              <a:ea typeface="宋体" panose="02010600030101010101" pitchFamily="2" charset="-122"/>
            </a:endParaRPr>
          </a:p>
        </p:txBody>
      </p:sp>
      <p:pic>
        <p:nvPicPr>
          <p:cNvPr id="17" name="图片 16">
            <a:extLst>
              <a:ext uri="{FF2B5EF4-FFF2-40B4-BE49-F238E27FC236}">
                <a16:creationId xmlns:a16="http://schemas.microsoft.com/office/drawing/2014/main" id="{44D20800-A146-467B-F8DA-2E70574E6EF1}"/>
              </a:ext>
            </a:extLst>
          </p:cNvPr>
          <p:cNvPicPr>
            <a:picLocks noChangeAspect="1"/>
          </p:cNvPicPr>
          <p:nvPr/>
        </p:nvPicPr>
        <p:blipFill>
          <a:blip r:embed="rId6"/>
          <a:stretch>
            <a:fillRect/>
          </a:stretch>
        </p:blipFill>
        <p:spPr>
          <a:xfrm>
            <a:off x="7908532" y="4168363"/>
            <a:ext cx="3762375" cy="1181100"/>
          </a:xfrm>
          <a:prstGeom prst="rect">
            <a:avLst/>
          </a:prstGeom>
        </p:spPr>
      </p:pic>
    </p:spTree>
    <p:extLst>
      <p:ext uri="{BB962C8B-B14F-4D97-AF65-F5344CB8AC3E}">
        <p14:creationId xmlns:p14="http://schemas.microsoft.com/office/powerpoint/2010/main" val="2302374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147D4-41BC-F0F5-FABE-AB2635882EF6}"/>
              </a:ext>
            </a:extLst>
          </p:cNvPr>
          <p:cNvSpPr>
            <a:spLocks noGrp="1"/>
          </p:cNvSpPr>
          <p:nvPr>
            <p:ph type="title"/>
          </p:nvPr>
        </p:nvSpPr>
        <p:spPr/>
        <p:txBody>
          <a:bodyPr>
            <a:normAutofit/>
          </a:bodyPr>
          <a:lstStyle/>
          <a:p>
            <a:r>
              <a:rPr lang="zh-CN" altLang="en-US" sz="3600" b="1" dirty="0">
                <a:latin typeface="宋体" panose="02010600030101010101" pitchFamily="2" charset="-122"/>
                <a:ea typeface="宋体" panose="02010600030101010101" pitchFamily="2" charset="-122"/>
              </a:rPr>
              <a:t>获得最终表示</a:t>
            </a:r>
          </a:p>
        </p:txBody>
      </p:sp>
      <p:grpSp>
        <p:nvGrpSpPr>
          <p:cNvPr id="12" name="组合 11">
            <a:extLst>
              <a:ext uri="{FF2B5EF4-FFF2-40B4-BE49-F238E27FC236}">
                <a16:creationId xmlns:a16="http://schemas.microsoft.com/office/drawing/2014/main" id="{03D421E1-B607-FE6D-1D34-BB58C28E9D4F}"/>
              </a:ext>
            </a:extLst>
          </p:cNvPr>
          <p:cNvGrpSpPr/>
          <p:nvPr/>
        </p:nvGrpSpPr>
        <p:grpSpPr>
          <a:xfrm>
            <a:off x="838200" y="2458038"/>
            <a:ext cx="7906018" cy="1043559"/>
            <a:chOff x="1032498" y="1576350"/>
            <a:chExt cx="7906018" cy="1043559"/>
          </a:xfrm>
        </p:grpSpPr>
        <p:pic>
          <p:nvPicPr>
            <p:cNvPr id="5" name="图片 4">
              <a:extLst>
                <a:ext uri="{FF2B5EF4-FFF2-40B4-BE49-F238E27FC236}">
                  <a16:creationId xmlns:a16="http://schemas.microsoft.com/office/drawing/2014/main" id="{EC99E9BD-5782-C000-C1AB-E1BB3D554FB1}"/>
                </a:ext>
              </a:extLst>
            </p:cNvPr>
            <p:cNvPicPr>
              <a:picLocks noChangeAspect="1"/>
            </p:cNvPicPr>
            <p:nvPr/>
          </p:nvPicPr>
          <p:blipFill>
            <a:blip r:embed="rId3"/>
            <a:stretch>
              <a:fillRect/>
            </a:stretch>
          </p:blipFill>
          <p:spPr>
            <a:xfrm>
              <a:off x="1032498" y="2108342"/>
              <a:ext cx="3389131" cy="511567"/>
            </a:xfrm>
            <a:prstGeom prst="rect">
              <a:avLst/>
            </a:prstGeom>
          </p:spPr>
        </p:pic>
        <p:sp>
          <p:nvSpPr>
            <p:cNvPr id="7" name="文本框 6">
              <a:extLst>
                <a:ext uri="{FF2B5EF4-FFF2-40B4-BE49-F238E27FC236}">
                  <a16:creationId xmlns:a16="http://schemas.microsoft.com/office/drawing/2014/main" id="{8DB88406-9452-3BA5-69E6-159C7611B6E4}"/>
                </a:ext>
              </a:extLst>
            </p:cNvPr>
            <p:cNvSpPr txBox="1"/>
            <p:nvPr/>
          </p:nvSpPr>
          <p:spPr>
            <a:xfrm>
              <a:off x="1135239" y="1576350"/>
              <a:ext cx="7803277" cy="400110"/>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获得共同注意力矩阵</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后，可以使用双线性算子</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集成两个模态的超图：</a:t>
              </a:r>
            </a:p>
          </p:txBody>
        </p:sp>
      </p:grpSp>
      <p:pic>
        <p:nvPicPr>
          <p:cNvPr id="11" name="图片 10">
            <a:extLst>
              <a:ext uri="{FF2B5EF4-FFF2-40B4-BE49-F238E27FC236}">
                <a16:creationId xmlns:a16="http://schemas.microsoft.com/office/drawing/2014/main" id="{E61F3594-40D0-2DA5-CFE1-70CCF3996484}"/>
              </a:ext>
            </a:extLst>
          </p:cNvPr>
          <p:cNvPicPr>
            <a:picLocks noChangeAspect="1"/>
          </p:cNvPicPr>
          <p:nvPr/>
        </p:nvPicPr>
        <p:blipFill>
          <a:blip r:embed="rId4"/>
          <a:stretch>
            <a:fillRect/>
          </a:stretch>
        </p:blipFill>
        <p:spPr>
          <a:xfrm>
            <a:off x="9505950" y="1364965"/>
            <a:ext cx="1847850" cy="4991100"/>
          </a:xfrm>
          <a:prstGeom prst="rect">
            <a:avLst/>
          </a:prstGeom>
        </p:spPr>
      </p:pic>
    </p:spTree>
    <p:extLst>
      <p:ext uri="{BB962C8B-B14F-4D97-AF65-F5344CB8AC3E}">
        <p14:creationId xmlns:p14="http://schemas.microsoft.com/office/powerpoint/2010/main" val="40457106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12227</TotalTime>
  <Words>1491</Words>
  <Application>Microsoft Office PowerPoint</Application>
  <PresentationFormat>宽屏</PresentationFormat>
  <Paragraphs>94</Paragraphs>
  <Slides>20</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-apple-system</vt:lpstr>
      <vt:lpstr>等线</vt:lpstr>
      <vt:lpstr>等线 Light</vt:lpstr>
      <vt:lpstr>华文宋体</vt:lpstr>
      <vt:lpstr>宋体</vt:lpstr>
      <vt:lpstr>Arial</vt:lpstr>
      <vt:lpstr>Times New Roman</vt:lpstr>
      <vt:lpstr>Office 主题​​</vt:lpstr>
      <vt:lpstr>Multimodal Hypergraph</vt:lpstr>
      <vt:lpstr>PowerPoint 演示文稿</vt:lpstr>
      <vt:lpstr>问题</vt:lpstr>
      <vt:lpstr>解决</vt:lpstr>
      <vt:lpstr>模型结构</vt:lpstr>
      <vt:lpstr>构建符号图</vt:lpstr>
      <vt:lpstr>构造超图</vt:lpstr>
      <vt:lpstr>构建共同注意力图</vt:lpstr>
      <vt:lpstr>获得最终表示</vt:lpstr>
      <vt:lpstr>问题</vt:lpstr>
      <vt:lpstr>解决</vt:lpstr>
      <vt:lpstr>模型结构</vt:lpstr>
      <vt:lpstr>知识超图的构建</vt:lpstr>
      <vt:lpstr>超图构建与表示</vt:lpstr>
      <vt:lpstr>多模态实例打包</vt:lpstr>
      <vt:lpstr>多样化概念聚合器</vt:lpstr>
      <vt:lpstr>损失函数</vt:lpstr>
      <vt:lpstr>研究计划</vt:lpstr>
      <vt:lpstr>研究计划</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多模态推荐系统调研</dc:title>
  <dc:creator>zyt429nemo@126.com</dc:creator>
  <cp:lastModifiedBy>雨桐 张</cp:lastModifiedBy>
  <cp:revision>21</cp:revision>
  <dcterms:created xsi:type="dcterms:W3CDTF">2024-05-30T13:29:05Z</dcterms:created>
  <dcterms:modified xsi:type="dcterms:W3CDTF">2024-06-16T15:32:00Z</dcterms:modified>
</cp:coreProperties>
</file>