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7" r:id="rId8"/>
    <p:sldId id="264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00A46-35A9-E764-CC08-05C370E81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543BF0-33C3-528F-1E69-CD7AE2AB6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138EF-02B4-BD01-589E-6BC1BFA5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48515-5155-3322-49B1-9B443CB1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3492F-639C-12AF-ABAC-A27FDC2E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3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65424-E5FF-F83F-2DF3-7E95289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9E3B8-B2E3-E916-2DDC-6CBE5C66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EBC31-6790-172C-FFAA-F7EE7C44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8B9B6-709F-2E9F-6E2C-9222713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45056-5B2A-5610-1247-45725304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3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E4FBFA-D622-8E06-B26C-872E39152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DB9F9-D7B6-A450-1F6D-72ADE02D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C0FAE-F159-41DA-DE60-D84879A1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F2D69-F5DC-B8FF-A72D-DB6A3668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E7B28-0198-0198-1BD4-D732AAE2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55B50-6F31-2E80-57FF-A6951DA1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F325B-CDA8-9F16-114E-F824283D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1E9F8-20FD-DC6E-2EB3-272A3EB4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72FA8-509F-7708-26C3-BFB7F3AF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3DB1E-DF40-02DA-14B0-E7E360BB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3238-55E8-0395-ECEE-FFDFD29C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17EB1-1E07-D2E9-BE89-5F036330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E4630-A3E1-750D-2A9A-47692601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A2D79-FA48-6534-AC7C-91B889E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8BD33-A299-19F4-0BF7-EFC00F90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0B7EF-C7EB-0182-45B1-025DC476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A74D1-616D-CC74-3B79-61C512BB2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A7063-6ED2-4CD5-8291-63BD3FABB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CC620-6FF8-D3CA-6851-9ACA3B87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DB2E1-3D89-F173-94FA-C690C1EE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E40BF-D397-C7B8-2807-FFC3B3F2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3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B1265-0DBC-0D69-635F-7FB1F3B4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FA5C3-C514-F595-37BE-CEFB620F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17999-C5BC-6147-D067-ABAC0F80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58C4A5-5780-BB70-68AA-7E2397DD9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05272-6D4A-0C4D-3114-58D6833E5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716211-E3C6-555B-4598-B1E8B930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6D434E-F18C-FE65-F5D0-359BA2DD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E32EF3-B427-088C-0790-44D01559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0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BE20D-1CFD-35C5-E530-540676B4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192ED3-46F9-646F-8E50-9021560C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2FE9EC-8598-A98C-3F57-10001E8B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8D02EA-2758-5232-13C7-D80EF47D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5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93A324-0E45-EDA3-E283-7A8D0512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D774B-FCA6-DCF8-151B-D1E18DDB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43141-228B-99D0-A454-A5109410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5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A0664-DCE8-2DAF-589E-90DBFF2C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C9991-1252-B301-8015-72AF6968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A617D-D62F-1246-9090-1CA6EBAD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DA650-4BE5-428C-8D60-AEDAF89F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60A40-50B0-1F29-D749-6E305B37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60983-4F88-CB5D-E983-EBDD6C7C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6E96D-8965-0B6F-72A5-F2CDA42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AA857E-7FDE-672E-E3BF-47DEBD10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F8190-F0D4-1520-FEE5-0456BD858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083BB-DEDF-7198-0BAC-672B2DF5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0457F-F243-A0C2-2BA1-97F42F39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620A6-F292-C0CC-D4EA-F433702D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4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53F269-43F0-4A73-B186-BC4ABA25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FB663-AB0D-F595-D44F-52714FCA4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160D9-31DA-6FCD-CBDD-42EA8B8D7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8707-0B6A-48DD-8786-C976B8710D57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15C37-2605-05C7-3892-717154020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A3A94-3CB2-B5DB-F9EF-73E47171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3375-2857-4ED1-9248-2F53EB6CC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C4662-AAEA-03CD-7035-6E604D905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对话推荐系统调研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46FAA9-134E-FDA2-7F62-E9370993A5DE}"/>
              </a:ext>
            </a:extLst>
          </p:cNvPr>
          <p:cNvSpPr txBox="1"/>
          <p:nvPr/>
        </p:nvSpPr>
        <p:spPr>
          <a:xfrm>
            <a:off x="4856087" y="3509963"/>
            <a:ext cx="38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2023/9/26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张雨桐</a:t>
            </a:r>
          </a:p>
        </p:txBody>
      </p:sp>
    </p:spTree>
    <p:extLst>
      <p:ext uri="{BB962C8B-B14F-4D97-AF65-F5344CB8AC3E}">
        <p14:creationId xmlns:p14="http://schemas.microsoft.com/office/powerpoint/2010/main" val="199631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探索与深究之间的权衡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9429-6C70-D1C1-8FE8-A01C4156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探索意味着让用户尝试以往没有选择过的商品。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深究则是利用用户之前的喜好继续推荐。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0BCCEF-38CD-1C22-475D-8126CA220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45" y="2868806"/>
            <a:ext cx="4813309" cy="36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7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未来展望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E720A2-3417-AEC7-4B78-0558B18C4A62}"/>
              </a:ext>
            </a:extLst>
          </p:cNvPr>
          <p:cNvGrpSpPr/>
          <p:nvPr/>
        </p:nvGrpSpPr>
        <p:grpSpPr>
          <a:xfrm>
            <a:off x="1179576" y="1940867"/>
            <a:ext cx="2880360" cy="461665"/>
            <a:chOff x="1179576" y="1940867"/>
            <a:chExt cx="2880360" cy="4616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65CEBFD-43CF-F13F-E267-8F75C1F5A5BE}"/>
                </a:ext>
              </a:extLst>
            </p:cNvPr>
            <p:cNvSpPr/>
            <p:nvPr/>
          </p:nvSpPr>
          <p:spPr>
            <a:xfrm>
              <a:off x="1179576" y="2011680"/>
              <a:ext cx="320040" cy="3200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AC0EF2-AF18-4959-DF97-15F75180CC12}"/>
                </a:ext>
              </a:extLst>
            </p:cNvPr>
            <p:cNvSpPr txBox="1"/>
            <p:nvPr/>
          </p:nvSpPr>
          <p:spPr>
            <a:xfrm>
              <a:off x="1618488" y="1940867"/>
              <a:ext cx="244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多模块联合优化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D1B9F9-C991-C69D-3B3E-934DC54747F0}"/>
              </a:ext>
            </a:extLst>
          </p:cNvPr>
          <p:cNvGrpSpPr/>
          <p:nvPr/>
        </p:nvGrpSpPr>
        <p:grpSpPr>
          <a:xfrm>
            <a:off x="1179576" y="3198167"/>
            <a:ext cx="2880360" cy="461665"/>
            <a:chOff x="1179576" y="1940867"/>
            <a:chExt cx="2880360" cy="46166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41039B9-7D79-C707-7671-42E3D66A371A}"/>
                </a:ext>
              </a:extLst>
            </p:cNvPr>
            <p:cNvSpPr/>
            <p:nvPr/>
          </p:nvSpPr>
          <p:spPr>
            <a:xfrm>
              <a:off x="1179576" y="2011680"/>
              <a:ext cx="320040" cy="3200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F902DE5-4BAF-6971-7DD1-FFF7EEF1FDA0}"/>
                </a:ext>
              </a:extLst>
            </p:cNvPr>
            <p:cNvSpPr txBox="1"/>
            <p:nvPr/>
          </p:nvSpPr>
          <p:spPr>
            <a:xfrm>
              <a:off x="1618488" y="1940867"/>
              <a:ext cx="244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偏差</a:t>
              </a:r>
              <a:r>
                <a:rPr lang="en-US" altLang="zh-CN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去偏差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97C6FC-45F0-0929-2FFA-629D0C331BF3}"/>
              </a:ext>
            </a:extLst>
          </p:cNvPr>
          <p:cNvGrpSpPr/>
          <p:nvPr/>
        </p:nvGrpSpPr>
        <p:grpSpPr>
          <a:xfrm>
            <a:off x="1179576" y="4572446"/>
            <a:ext cx="3198136" cy="830997"/>
            <a:chOff x="1179576" y="1916221"/>
            <a:chExt cx="2829811" cy="83099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F8EE50-68F3-9E8F-D4FB-91C90D73BFB2}"/>
                </a:ext>
              </a:extLst>
            </p:cNvPr>
            <p:cNvSpPr/>
            <p:nvPr/>
          </p:nvSpPr>
          <p:spPr>
            <a:xfrm>
              <a:off x="1179576" y="2011680"/>
              <a:ext cx="320040" cy="3200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70262C-9983-B7B8-9B98-C3DB9A7EFC43}"/>
                </a:ext>
              </a:extLst>
            </p:cNvPr>
            <p:cNvSpPr txBox="1"/>
            <p:nvPr/>
          </p:nvSpPr>
          <p:spPr>
            <a:xfrm>
              <a:off x="1567939" y="1916221"/>
              <a:ext cx="24414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多轮对话策略设计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C52A7F-197D-EA58-456B-F73C426FD779}"/>
              </a:ext>
            </a:extLst>
          </p:cNvPr>
          <p:cNvGrpSpPr/>
          <p:nvPr/>
        </p:nvGrpSpPr>
        <p:grpSpPr>
          <a:xfrm>
            <a:off x="6096000" y="1940867"/>
            <a:ext cx="2880360" cy="461665"/>
            <a:chOff x="1179576" y="1940867"/>
            <a:chExt cx="2880360" cy="46166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90C679-007C-9C53-B00D-4C1FBCC24189}"/>
                </a:ext>
              </a:extLst>
            </p:cNvPr>
            <p:cNvSpPr/>
            <p:nvPr/>
          </p:nvSpPr>
          <p:spPr>
            <a:xfrm>
              <a:off x="1179576" y="2011680"/>
              <a:ext cx="320040" cy="3200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CF97CA-A0AE-A7EF-2A56-BED8B8381848}"/>
                </a:ext>
              </a:extLst>
            </p:cNvPr>
            <p:cNvSpPr txBox="1"/>
            <p:nvPr/>
          </p:nvSpPr>
          <p:spPr>
            <a:xfrm>
              <a:off x="1618488" y="1940867"/>
              <a:ext cx="244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多源</a:t>
              </a:r>
              <a:r>
                <a:rPr lang="en-US" altLang="zh-CN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多模态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C0D9C2-262E-E548-78E3-4DCC13C1C141}"/>
              </a:ext>
            </a:extLst>
          </p:cNvPr>
          <p:cNvGrpSpPr/>
          <p:nvPr/>
        </p:nvGrpSpPr>
        <p:grpSpPr>
          <a:xfrm>
            <a:off x="6096000" y="3198167"/>
            <a:ext cx="2880360" cy="461665"/>
            <a:chOff x="1179576" y="1940867"/>
            <a:chExt cx="2880360" cy="46166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5F22A1-F68A-8C29-AC4F-6F29EDB0C193}"/>
                </a:ext>
              </a:extLst>
            </p:cNvPr>
            <p:cNvSpPr/>
            <p:nvPr/>
          </p:nvSpPr>
          <p:spPr>
            <a:xfrm>
              <a:off x="1179576" y="2011680"/>
              <a:ext cx="320040" cy="3200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BE8156-EEEA-F40E-040B-499CDEBF7B0D}"/>
                </a:ext>
              </a:extLst>
            </p:cNvPr>
            <p:cNvSpPr txBox="1"/>
            <p:nvPr/>
          </p:nvSpPr>
          <p:spPr>
            <a:xfrm>
              <a:off x="1618488" y="1940867"/>
              <a:ext cx="244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测评</a:t>
              </a:r>
              <a:r>
                <a:rPr lang="en-US" altLang="zh-CN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用户仿真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92557F0-4EC0-B52D-0DFE-1954E6DF1498}"/>
              </a:ext>
            </a:extLst>
          </p:cNvPr>
          <p:cNvSpPr txBox="1"/>
          <p:nvPr/>
        </p:nvSpPr>
        <p:spPr>
          <a:xfrm>
            <a:off x="1179576" y="252984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NLP+Rec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一体化，共享数据互相增强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30F5D4-DE08-B0E3-0D3B-33648F5554AC}"/>
              </a:ext>
            </a:extLst>
          </p:cNvPr>
          <p:cNvSpPr txBox="1"/>
          <p:nvPr/>
        </p:nvSpPr>
        <p:spPr>
          <a:xfrm>
            <a:off x="1179576" y="3746807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不同模块引入不同偏差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多轮交互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—&gt;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偏差放大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46D84A-523A-6849-C874-21E1EF276A38}"/>
              </a:ext>
            </a:extLst>
          </p:cNvPr>
          <p:cNvSpPr txBox="1"/>
          <p:nvPr/>
        </p:nvSpPr>
        <p:spPr>
          <a:xfrm>
            <a:off x="1179576" y="5078046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轮，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组对话？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控制：如何定义状态，动作和奖励？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4567C1-A62D-80AE-D84C-BE820941E8E8}"/>
              </a:ext>
            </a:extLst>
          </p:cNvPr>
          <p:cNvSpPr txBox="1"/>
          <p:nvPr/>
        </p:nvSpPr>
        <p:spPr>
          <a:xfrm>
            <a:off x="6256020" y="2468045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外部知识：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KG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WordNet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多模态：图片、音乐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B3BB523-5FD3-9100-E86A-F0FEEBA988F0}"/>
              </a:ext>
            </a:extLst>
          </p:cNvPr>
          <p:cNvSpPr txBox="1"/>
          <p:nvPr/>
        </p:nvSpPr>
        <p:spPr>
          <a:xfrm>
            <a:off x="6256020" y="3814436"/>
            <a:ext cx="445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多模块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多类测评指标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可信仿真环境：实时用户反馈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实时测评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69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2C6C7-5C02-4A46-4019-7B6F4829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269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3B9D7-BCF3-9D71-01F4-EC90E583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的定义和例子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3797F8-FC2C-4569-7D60-1067D56DBE33}"/>
              </a:ext>
            </a:extLst>
          </p:cNvPr>
          <p:cNvSpPr/>
          <p:nvPr/>
        </p:nvSpPr>
        <p:spPr>
          <a:xfrm>
            <a:off x="1777013" y="1766657"/>
            <a:ext cx="8637973" cy="1908699"/>
          </a:xfrm>
          <a:prstGeom prst="rect">
            <a:avLst/>
          </a:prstGeom>
          <a:solidFill>
            <a:srgbClr val="FFCCFF"/>
          </a:solidFill>
          <a:ln w="28575">
            <a:solidFill>
              <a:srgbClr val="CC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recommendation system that can elicit the dynamic preferences of users and take actions based on their current needs through real-time multiturn interactions.”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FFD61C-3D9C-3958-26F6-847B4CFC6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52" y="-58770"/>
            <a:ext cx="5994997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1F31AC-2516-0F6F-00AA-09FA04BB7BF3}"/>
              </a:ext>
            </a:extLst>
          </p:cNvPr>
          <p:cNvSpPr txBox="1"/>
          <p:nvPr/>
        </p:nvSpPr>
        <p:spPr>
          <a:xfrm>
            <a:off x="1097280" y="4178808"/>
            <a:ext cx="4142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通过多轮对话逐步诱导出用户的偏好并推荐商品。</a:t>
            </a:r>
          </a:p>
        </p:txBody>
      </p:sp>
    </p:spTree>
    <p:extLst>
      <p:ext uri="{BB962C8B-B14F-4D97-AF65-F5344CB8AC3E}">
        <p14:creationId xmlns:p14="http://schemas.microsoft.com/office/powerpoint/2010/main" val="119174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E474F-05A5-AB91-67C2-DFE9FC52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发展趋势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141D9-226B-0054-BB84-450808B9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99" y="1690688"/>
            <a:ext cx="5087881" cy="36443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586E8E9-67DF-2401-46E9-BA69574345B2}"/>
              </a:ext>
            </a:extLst>
          </p:cNvPr>
          <p:cNvSpPr/>
          <p:nvPr/>
        </p:nvSpPr>
        <p:spPr>
          <a:xfrm>
            <a:off x="1217728" y="4753796"/>
            <a:ext cx="678127" cy="905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BAF62-58FD-D34F-AACA-C0E4B7B47355}"/>
              </a:ext>
            </a:extLst>
          </p:cNvPr>
          <p:cNvSpPr txBox="1"/>
          <p:nvPr/>
        </p:nvSpPr>
        <p:spPr>
          <a:xfrm>
            <a:off x="2130552" y="5703820"/>
            <a:ext cx="85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单轮，静态，离线，单模态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多轮，动态，实时，多模态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3CE897-9C0B-8D39-10F4-AE9C253BF72B}"/>
              </a:ext>
            </a:extLst>
          </p:cNvPr>
          <p:cNvSpPr txBox="1"/>
          <p:nvPr/>
        </p:nvSpPr>
        <p:spPr>
          <a:xfrm>
            <a:off x="6255248" y="2059478"/>
            <a:ext cx="5623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‣ 信息不对称：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系统只能通过历史数据估计用户偏好。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‣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内在局限性：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用户偏好经常随时间变化。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Lucida Sans Unicode" panose="020B0602030504020204" pitchFamily="34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Lucida Sans Unicode" panose="020B0602030504020204" pitchFamily="34" charset="0"/>
              </a:rPr>
              <a:t>缺乏可解释性。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48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70DB0-59B6-F6A5-A0D9-2A0C1530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3" y="34305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CRS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的产生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5FC9461-830F-EECC-31E2-EC74B6C0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06" y="593966"/>
            <a:ext cx="4485781" cy="5670067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CD76C6-E2D6-BB1A-9603-84D95309D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7" y="1550288"/>
            <a:ext cx="6563652" cy="43384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70D449-D0E9-758E-CACC-846887304D2E}"/>
              </a:ext>
            </a:extLst>
          </p:cNvPr>
          <p:cNvSpPr txBox="1"/>
          <p:nvPr/>
        </p:nvSpPr>
        <p:spPr>
          <a:xfrm>
            <a:off x="2005585" y="5894701"/>
            <a:ext cx="37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互动式推荐、实时得到用户反馈</a:t>
            </a:r>
          </a:p>
        </p:txBody>
      </p:sp>
    </p:spTree>
    <p:extLst>
      <p:ext uri="{BB962C8B-B14F-4D97-AF65-F5344CB8AC3E}">
        <p14:creationId xmlns:p14="http://schemas.microsoft.com/office/powerpoint/2010/main" val="155203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A3F62-79BC-D3C5-C898-60E10ED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系统架构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240384-C9F0-05F2-42BF-FBDA58D88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912"/>
            <a:ext cx="10515600" cy="3797035"/>
          </a:xfrm>
        </p:spPr>
      </p:pic>
    </p:spTree>
    <p:extLst>
      <p:ext uri="{BB962C8B-B14F-4D97-AF65-F5344CB8AC3E}">
        <p14:creationId xmlns:p14="http://schemas.microsoft.com/office/powerpoint/2010/main" val="374167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研究方向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9429-6C70-D1C1-8FE8-A01C4156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自然语言理解及生成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问题导向的用户偏好启发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多轮对话推荐策略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Exploitation-Exploration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的权衡</a:t>
            </a:r>
          </a:p>
        </p:txBody>
      </p:sp>
    </p:spTree>
    <p:extLst>
      <p:ext uri="{BB962C8B-B14F-4D97-AF65-F5344CB8AC3E}">
        <p14:creationId xmlns:p14="http://schemas.microsoft.com/office/powerpoint/2010/main" val="292983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8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自然语言理解及生成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9429-6C70-D1C1-8FE8-A01C4156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6664" cy="4351338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NLU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：了解用户的意图是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CRS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用户借口模块的关键，下游任务严重依赖此信息。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NLG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：基于自然语言的响应，语言准确无误，包含推荐结果的有意义的信息。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769DB1-4616-B4BA-8AB4-2F665DC40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69" y="2715768"/>
            <a:ext cx="7748662" cy="3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926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问题导向的用户偏好启发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9429-6C70-D1C1-8FE8-A01C4156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询问商品，收集用户对推荐商品本身的喜好。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询问用户对推荐商品属性的偏好，可以显著减少候选推荐商品。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D3B8B9-ED80-BE90-B8BD-DA3AE13B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29583"/>
            <a:ext cx="6096000" cy="28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1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E4E2-0CEE-769E-C207-C9B17CB0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多轮对话推荐策略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9429-6C70-D1C1-8FE8-A01C4156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如何问问题，什么时候问问题？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1/X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轮推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1/Y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轮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如何引导对话？闲聊增加趣味，说服，协商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多样化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8DC7D-5EB8-11A9-CFFE-9E5EDCC9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54" y="3248891"/>
            <a:ext cx="4930491" cy="31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378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宋体</vt:lpstr>
      <vt:lpstr>Arial</vt:lpstr>
      <vt:lpstr>Times New Roman</vt:lpstr>
      <vt:lpstr>Office 主题​​</vt:lpstr>
      <vt:lpstr>对话推荐系统调研</vt:lpstr>
      <vt:lpstr>CRS的定义和例子</vt:lpstr>
      <vt:lpstr>RS发展趋势</vt:lpstr>
      <vt:lpstr>CRS的产生</vt:lpstr>
      <vt:lpstr>系统架构</vt:lpstr>
      <vt:lpstr>研究方向</vt:lpstr>
      <vt:lpstr>自然语言理解及生成</vt:lpstr>
      <vt:lpstr>问题导向的用户偏好启发 </vt:lpstr>
      <vt:lpstr> 多轮对话推荐策略 </vt:lpstr>
      <vt:lpstr>探索与深究之间的权衡</vt:lpstr>
      <vt:lpstr>未来展望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对话推荐系统调研</dc:title>
  <dc:creator>zh xm</dc:creator>
  <cp:lastModifiedBy>雨桐 张</cp:lastModifiedBy>
  <cp:revision>3</cp:revision>
  <dcterms:created xsi:type="dcterms:W3CDTF">2023-09-25T17:24:23Z</dcterms:created>
  <dcterms:modified xsi:type="dcterms:W3CDTF">2023-10-30T14:34:22Z</dcterms:modified>
</cp:coreProperties>
</file>