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7" r:id="rId3"/>
    <p:sldId id="275" r:id="rId4"/>
    <p:sldId id="276" r:id="rId5"/>
    <p:sldId id="269" r:id="rId6"/>
    <p:sldId id="268" r:id="rId7"/>
    <p:sldId id="270" r:id="rId8"/>
    <p:sldId id="279" r:id="rId9"/>
    <p:sldId id="278" r:id="rId10"/>
    <p:sldId id="273" r:id="rId11"/>
    <p:sldId id="280" r:id="rId12"/>
    <p:sldId id="271" r:id="rId13"/>
    <p:sldId id="27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72860" autoAdjust="0"/>
  </p:normalViewPr>
  <p:slideViewPr>
    <p:cSldViewPr snapToGrid="0">
      <p:cViewPr varScale="1">
        <p:scale>
          <a:sx n="93" d="100"/>
          <a:sy n="93" d="100"/>
        </p:scale>
        <p:origin x="10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619ED-521A-4D0B-A6D8-7F2A72794582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5248EB-20E1-427F-AC99-89FD64ABF1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095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      </a:t>
            </a:r>
            <a:endParaRPr lang="zh-CN" altLang="en-US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0A0C9-5A0A-459E-9110-639BC8E4ADC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083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F579A-05DB-4ADD-90A8-6E15177D22C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727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F579A-05DB-4ADD-90A8-6E15177D22C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205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计算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针对 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A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的话，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MRR = 1 / 1 = 1.0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针对 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B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的话，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MRR = 1 / 3 = 0.33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5248EB-20E1-427F-AC99-89FD64ABF16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599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5248EB-20E1-427F-AC99-89FD64ABF16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211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DE79D0-CD1F-D2F2-FD2A-0986DE3F6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8CDC5E-9542-EFC5-6866-76A4BA7667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6B67A1-3D69-9CD8-A42C-B37ADFF9D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25B9-4416-4C99-BEE8-A1DD6F78BFC0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0B56E5-90E5-23C6-A137-C346D8403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0AB7AF-2646-0471-E628-2EB5DA0B5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18DC7-F413-45A5-A49D-D3F95C478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748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E6D07C-4F49-E3DE-3EE5-312301712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05D2EA-70C4-E7BB-7764-32470CB22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EDFD05-8118-DF17-67F0-278C3940F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25B9-4416-4C99-BEE8-A1DD6F78BFC0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BC2393-8FDE-E092-F38C-BE94A0E5D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5E71C3-F5AA-F90C-18C1-75756A555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18DC7-F413-45A5-A49D-D3F95C478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129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68C31C-305D-C06D-9EA7-86A08ED544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6BE1CC-9CDF-24FA-25F4-EA1E44B45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5D7AAD-7D1B-D963-0DFA-EF0475009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25B9-4416-4C99-BEE8-A1DD6F78BFC0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D0EF62-FE02-BEDA-1980-8CB95B8B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2C6043-A567-AF1E-88DA-3FE4BBC94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18DC7-F413-45A5-A49D-D3F95C478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952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C1FEF7-63C9-7CCD-A1E3-C6787740B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D2C100-E468-5668-310C-E6D8F065E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5E7B5A-6470-5253-3353-6B41CA611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25B9-4416-4C99-BEE8-A1DD6F78BFC0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434B5B-71DB-8F27-C5B2-E88D30854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F4CAAD-52E0-38F2-C801-811A4880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18DC7-F413-45A5-A49D-D3F95C478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602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287529-CBE6-8959-0974-CD4CE4CBF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A08D9B-4CF4-877F-B6AE-1EDA8F7E4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C67CF5-9FAF-36F0-900D-C3ED1684F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25B9-4416-4C99-BEE8-A1DD6F78BFC0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C39310-8178-27D8-5575-0EEBA6951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D3B1A1-B479-E73B-90E5-A11E23C3E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18DC7-F413-45A5-A49D-D3F95C478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726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EC23B7-1652-B491-AAF9-FFB949271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1FF32A-7C42-FB11-3ACA-925ED1032A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8BAB2A-13B7-1013-3D54-F70F2CEB9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3BAEBA-072A-6D58-36CC-B11AEED3C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25B9-4416-4C99-BEE8-A1DD6F78BFC0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269CC4-E5A4-1E79-8E6C-3F1573A20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DA4ED4-F279-F7F3-B9B3-BACA9501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18DC7-F413-45A5-A49D-D3F95C478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918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CE0924-2753-8E6F-BB0A-BA1FEDABB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8B1D7D-D43C-A3CE-7FB6-50942ACC2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5F66CF-4D24-D683-A519-5146AC3A8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EF84BB5-7B6C-48E5-F135-2EBE977FCA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2C64FB3-5739-D84B-AA10-7508753229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B3EB9FF-CF99-B9D5-CD04-BDD28DC83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25B9-4416-4C99-BEE8-A1DD6F78BFC0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8FBB6AD-8BD6-FCD9-8011-AAB49EEC4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460443B-D8C8-70A4-027B-16584A657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18DC7-F413-45A5-A49D-D3F95C478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02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F98A2E-5D52-4F16-241F-DF07284B3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3B3FEB-52BD-1085-72AF-FE8CD21CC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25B9-4416-4C99-BEE8-A1DD6F78BFC0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286398-E4E4-4FEC-E1DE-81B250689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9F264A-D52E-4E27-A172-B4F7DD643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18DC7-F413-45A5-A49D-D3F95C478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059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CCD6030-33B0-2986-66AE-85C2B9D8E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25B9-4416-4C99-BEE8-A1DD6F78BFC0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82BF591-A61D-E9A2-B154-80902929A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B016DF-BC6F-6989-3766-0C9B3386A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18DC7-F413-45A5-A49D-D3F95C478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463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EE5600-894D-E793-CA6D-08B3B1492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EBBDE4-6214-40CA-6F61-C0E3780DB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BD8F68-71C3-D2A1-5744-3779680B5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E1D761-9788-3AD7-7230-B06341CB7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25B9-4416-4C99-BEE8-A1DD6F78BFC0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C25DC4-CDD5-905B-D143-05C45B4EB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581E65-E016-00BC-DB9C-326E26071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18DC7-F413-45A5-A49D-D3F95C478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74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0810B-4B96-20B5-82B7-863F51D1C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D629337-1BC8-3E54-C145-507FCE6652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B38C39-13CE-38CC-E04B-7AD53877B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6D8F3B-02DB-2B01-8F75-57B69E925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25B9-4416-4C99-BEE8-A1DD6F78BFC0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61CB0A-58BD-1E24-E536-709632268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8171FE-95FB-28FF-E7AC-AB11F3388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18DC7-F413-45A5-A49D-D3F95C478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852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7A6F5DB-0BC0-EE64-8E4B-777546E35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9BAC1C-68CB-A10D-6496-48951FC5B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A53B94-CC32-FD98-EF88-EEFBA5B770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A25B9-4416-4C99-BEE8-A1DD6F78BFC0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D86F5B-C2B5-5916-9195-0E0109D66D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8260E1-F0F5-A24B-C8B1-2CE9E6A2DB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18DC7-F413-45A5-A49D-D3F95C478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654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FB4BB-FE2B-D91E-FFDF-F746BF2B59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</a:rPr>
              <a:t>基于多模态超图的会话推荐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75E946-59B4-8C34-EBBA-9187C240F5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week 1 </a:t>
            </a:r>
            <a:r>
              <a:rPr lang="en-US" altLang="zh-CN" dirty="0" err="1"/>
              <a:t>yutong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1453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E1DAFB-8612-EB92-5227-E4FAB6950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补充计划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125FC1-B0CA-F227-1DD3-0FD5DD929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超图，不同模态互相借鉴信息不再独立。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多模态模块，探索不同的融合方式。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•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早期融合：在数据预处理阶段就将不同模态的数据结合起来，例如将图像和与其配对的文字描述在输入层就进行拼接，一起送入模型训练。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•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中期融合：在特征提取阶段融合，即先从每个模态中提取特征，再将这些特征级联或者以其他方式合并后进行进一步处理。这种方法允许模型在一定程度上独立学习每个模态的特性，再综合考虑。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•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晚期融合：在决策层或输出层融合，各个模态的数据先通过各自的处理管道得到预测结果，之后再将这些结果综合起来做出最终决策。这种方式让每个模态表示更加纯粹，但需要设计合理的融合策略。</a:t>
            </a:r>
          </a:p>
        </p:txBody>
      </p:sp>
    </p:spTree>
    <p:extLst>
      <p:ext uri="{BB962C8B-B14F-4D97-AF65-F5344CB8AC3E}">
        <p14:creationId xmlns:p14="http://schemas.microsoft.com/office/powerpoint/2010/main" val="2102060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80BCC-1525-A631-AD2F-5321B2076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BE8B8C-241C-2DC1-032F-12293158D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当前研究主要集中在中期融合，允许融合操作分布在深度学习模型的多个层次中。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简单操作融合办法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拼接操作：将底层或高层特征向量连接起来，例如从预训练模型提取的高级特征。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加权求和：通过对特征向量进行加权求和，权重通过全连接层动态确定。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基于注意力机制的融合办法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图注意力机制：通过动态分配不同图像区域的权重，实现对图像特征向量的加权，适用于视觉问答等任务。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图和文本的对称注意力机制：共同注意力结构生成同时关注图像和文本的特征向量。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双模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transformer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注意力机制：利用双流输入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embedding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和共享的注意力层实现跨模态信息的交互。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基于双线性池化的融合办法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通过计算视觉和文本特征向量外积来获取联合表征空间，提升模型表达能力和交互性。双线性池化的因式分解方法通过降低权值张量的唯独，使其更适合训练和引用。此外，双线性池化还可以与注意力机制结合，以进一步增强多模态融合的表达能力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5661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E1DAFB-8612-EB92-5227-E4FAB6950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学期计划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125FC1-B0CA-F227-1DD3-0FD5DD929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开题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年底出来小论文，预计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月中旬</a:t>
            </a:r>
          </a:p>
        </p:txBody>
      </p:sp>
    </p:spTree>
    <p:extLst>
      <p:ext uri="{BB962C8B-B14F-4D97-AF65-F5344CB8AC3E}">
        <p14:creationId xmlns:p14="http://schemas.microsoft.com/office/powerpoint/2010/main" val="1043157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21E035-FE27-1855-623A-D5A928ACF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End.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817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08984E-EB69-0580-9056-82E7AB335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参考基线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5F235FE-FC22-1057-9D71-5AD7AA31F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899" y="1481424"/>
            <a:ext cx="9618337" cy="451175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A9239ED-3FC2-2368-3652-F556ABAD6A2C}"/>
              </a:ext>
            </a:extLst>
          </p:cNvPr>
          <p:cNvSpPr txBox="1"/>
          <p:nvPr/>
        </p:nvSpPr>
        <p:spPr>
          <a:xfrm>
            <a:off x="7620918" y="4136489"/>
            <a:ext cx="60978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2"/>
                </a:solidFill>
                <a:highlight>
                  <a:srgbClr val="FFFFFF"/>
                </a:highlight>
                <a:latin typeface="-apple-system"/>
              </a:rPr>
              <a:t>概率性</a:t>
            </a:r>
            <a:r>
              <a:rPr lang="zh-CN" altLang="en-US" sz="2000" b="1" i="0" dirty="0">
                <a:solidFill>
                  <a:schemeClr val="accent2"/>
                </a:solidFill>
                <a:effectLst/>
                <a:highlight>
                  <a:srgbClr val="FFFFFF"/>
                </a:highlight>
                <a:latin typeface="-apple-system"/>
              </a:rPr>
              <a:t>建模</a:t>
            </a:r>
            <a:endParaRPr lang="zh-CN" altLang="en-US" sz="2000" b="1" dirty="0">
              <a:solidFill>
                <a:schemeClr val="accent2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FA281EC-5F13-E43E-2015-46F2126EB282}"/>
              </a:ext>
            </a:extLst>
          </p:cNvPr>
          <p:cNvSpPr txBox="1"/>
          <p:nvPr/>
        </p:nvSpPr>
        <p:spPr>
          <a:xfrm>
            <a:off x="7620918" y="1464498"/>
            <a:ext cx="60978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i="0" dirty="0">
                <a:solidFill>
                  <a:schemeClr val="accent2"/>
                </a:solidFill>
                <a:effectLst/>
                <a:highlight>
                  <a:srgbClr val="FFFFFF"/>
                </a:highlight>
                <a:latin typeface="-apple-system"/>
              </a:rPr>
              <a:t>确定性建模</a:t>
            </a:r>
            <a:endParaRPr lang="zh-CN" altLang="en-US" sz="2000" b="1" dirty="0">
              <a:solidFill>
                <a:schemeClr val="accent2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6AF60F8-1C17-C5C3-33D7-5CCE02416A62}"/>
              </a:ext>
            </a:extLst>
          </p:cNvPr>
          <p:cNvSpPr txBox="1"/>
          <p:nvPr/>
        </p:nvSpPr>
        <p:spPr>
          <a:xfrm>
            <a:off x="2329043" y="6167466"/>
            <a:ext cx="83407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Beyond Co-occurrence: Multi-modal Session-based Recommendation  </a:t>
            </a:r>
            <a:r>
              <a:rPr lang="en-US" altLang="zh-CN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TKDE 2023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162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BB4A2-8070-6CF7-6138-FD2AC356B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创新点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6C63D0-A1EB-340E-28BF-A6FF00BAD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存在的问题：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）会话推荐中，用户和项目交互很稀疏，那么在考虑多模态的时候，如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item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的视觉和文本特征时，数据集的稀疏性会进一步增加。因此，如何在不影响多模态特征性能的情况下，有效地缓解多模态特征所引入的稀疏性，是一关键问题。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）现有的多模态研究往往侧重于整合共同信息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通过模态对齐来强调不同模态间的一致性。然而，共同信息往往主导了网络对多模态信息的对齐和整合，导致了对模态特定信息的抑制，从而忽视了独特视角蕴含的丰富信息。</a:t>
            </a:r>
          </a:p>
        </p:txBody>
      </p:sp>
    </p:spTree>
    <p:extLst>
      <p:ext uri="{BB962C8B-B14F-4D97-AF65-F5344CB8AC3E}">
        <p14:creationId xmlns:p14="http://schemas.microsoft.com/office/powerpoint/2010/main" val="1612463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BB4A2-8070-6CF7-6138-FD2AC356B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创新点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6C63D0-A1EB-340E-28BF-A6FF00BAD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83747" cy="4351338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拟解决方案：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针对考虑多模态信息时放大的稀疏性问题，利用面向多模态的超图。超图允许超边连接两个以上的节点，从而实现了对高阶关系的表示。多模态超图网络能够捕获多模态元素之间错综复杂的关系，以缓解在会话推荐中引入多模态信息带来的稀疏性问题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）掺杂在一起的模态信息带来模态间冗余，针对此问题，可以将多模态信息解耦为模态共同的知识和模态特异的知识。通过分解提取共享和独立的特征，增强不同特征的有效性，丢弃冗余信息。</a:t>
            </a:r>
          </a:p>
        </p:txBody>
      </p:sp>
    </p:spTree>
    <p:extLst>
      <p:ext uri="{BB962C8B-B14F-4D97-AF65-F5344CB8AC3E}">
        <p14:creationId xmlns:p14="http://schemas.microsoft.com/office/powerpoint/2010/main" val="2107117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89FD42-CA5B-C08D-5F25-5A2189A2B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目前实验结果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6F84AF-08F6-7246-DDB1-81B7CA142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优势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CA09655-8B3A-2F04-598A-C7DE3D4B2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913761"/>
              </p:ext>
            </p:extLst>
          </p:nvPr>
        </p:nvGraphicFramePr>
        <p:xfrm>
          <a:off x="3193142" y="2517934"/>
          <a:ext cx="580571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6508679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6204779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4431211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5936921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032984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Prec@10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MRR@10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Prec@20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MRR@20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751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MMSBR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42.10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35.91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44.27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36.06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80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复现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41.77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35.89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44.13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36.01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900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now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42.5067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35.7935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44.8973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35.9577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274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4648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89FD42-CA5B-C08D-5F25-5A2189A2B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目前实验结果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46F84AF-08F6-7246-DDB1-81B7CA1427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问题</a:t>
                </a:r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lvl="1"/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𝑀𝑅𝑅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(Mean Reciprocal Rank)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指标上仍有待提升。</a:t>
                </a:r>
                <a:endPara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lvl="1"/>
                <a:r>
                  <a:rPr lang="en-US" altLang="zh-CN" sz="2000" b="0" dirty="0">
                    <a:ea typeface="宋体" panose="02010600030101010101" pitchFamily="2" charset="-122"/>
                  </a:rPr>
                  <a:t>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𝑀𝑅𝑅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lvl="1"/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平均结果中的排序倒数，表示待推荐的项目是否放在了用户更显眼的位置，强调“顺序性”。</a:t>
                </a:r>
                <a:r>
                  <a:rPr lang="en-US" altLang="zh-CN" sz="2000" dirty="0"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𝑁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，表示用户的总数。</a:t>
                </a:r>
                <a:r>
                  <a:rPr lang="en-US" altLang="zh-CN" sz="2000" dirty="0"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，表示第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𝑖</m:t>
                    </m:r>
                  </m:oMath>
                </a14:m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个用户的真实访问值在推荐列表的位置，若推荐列表不存在该值，则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pt-BR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lvl="1"/>
                <a:endPara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lvl="1"/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分析：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Precision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主要关注推荐结果的相关性，即推荐的结果中有多少是用户喜欢的，而 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MRR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更关注推荐结果的排序位置。即使推荐算法找到了更多相关的项目（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Precision 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提升），但这些物品排在用户可能不会浏览的位置上（如靠后的位置），导致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MRR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下降。</a:t>
                </a:r>
                <a:endPara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46F84AF-08F6-7246-DDB1-81B7CA1427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961" r="-1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7502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E1DAFB-8612-EB92-5227-E4FAB6950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改进思路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125FC1-B0CA-F227-1DD3-0FD5DD929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zh-CN" altLang="en-US" sz="2400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转换超边，转换超边的目的是维护每个会话中的物品转换顺序。</a:t>
            </a:r>
          </a:p>
          <a:p>
            <a:pPr algn="l">
              <a:buFont typeface="+mj-lt"/>
              <a:buAutoNum type="arabicPeriod"/>
            </a:pPr>
            <a:r>
              <a:rPr lang="zh-CN" altLang="en-US" sz="2400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上下文超边，序列上下文描述了用户的潜在兴趣，采用大小为</a:t>
            </a:r>
            <a:r>
              <a:rPr lang="en-US" altLang="zh-CN" sz="2400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w</a:t>
            </a:r>
            <a:r>
              <a:rPr lang="zh-CN" altLang="en-US" sz="2400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的滑动窗口来捕获用户局部兴趣</a:t>
            </a:r>
            <a:r>
              <a:rPr lang="en-US" altLang="zh-CN" sz="2400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400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从不同的滑动窗口收集超边。</a:t>
            </a:r>
          </a:p>
          <a:p>
            <a:pPr marL="0" indent="0" algn="l">
              <a:buNone/>
            </a:pPr>
            <a:r>
              <a:rPr lang="zh-CN" altLang="en-US" sz="2400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    每个超图包含转换超边和上下文超边，超图注意力卷积包含节点到超边和超边到节点两个过程。</a:t>
            </a:r>
          </a:p>
          <a:p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2919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69FC6E9-CEF1-7774-8EA6-D52C8EDCF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0" y="196850"/>
            <a:ext cx="10414000" cy="646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226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3100CF2-D383-3E0F-A5A0-E10564CA0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1" y="185737"/>
            <a:ext cx="10201275" cy="22193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7893ECD-2308-0B76-AC47-7C82A90375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817" y="2497139"/>
            <a:ext cx="9902364" cy="417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137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</TotalTime>
  <Words>965</Words>
  <Application>Microsoft Office PowerPoint</Application>
  <PresentationFormat>宽屏</PresentationFormat>
  <Paragraphs>75</Paragraphs>
  <Slides>13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-apple-system</vt:lpstr>
      <vt:lpstr>等线</vt:lpstr>
      <vt:lpstr>等线 Light</vt:lpstr>
      <vt:lpstr>华文宋体</vt:lpstr>
      <vt:lpstr>宋体</vt:lpstr>
      <vt:lpstr>Arial</vt:lpstr>
      <vt:lpstr>Cambria Math</vt:lpstr>
      <vt:lpstr>Times New Roman</vt:lpstr>
      <vt:lpstr>Office 主题​​</vt:lpstr>
      <vt:lpstr>基于多模态超图的会话推荐</vt:lpstr>
      <vt:lpstr>参考基线</vt:lpstr>
      <vt:lpstr>创新点</vt:lpstr>
      <vt:lpstr>创新点</vt:lpstr>
      <vt:lpstr>目前实验结果</vt:lpstr>
      <vt:lpstr>目前实验结果</vt:lpstr>
      <vt:lpstr>改进思路</vt:lpstr>
      <vt:lpstr>PowerPoint 演示文稿</vt:lpstr>
      <vt:lpstr>PowerPoint 演示文稿</vt:lpstr>
      <vt:lpstr>补充计划</vt:lpstr>
      <vt:lpstr>PowerPoint 演示文稿</vt:lpstr>
      <vt:lpstr>学期计划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zyt429nemo@126.com</dc:creator>
  <cp:lastModifiedBy>zyt429nemo@126.com</cp:lastModifiedBy>
  <cp:revision>13</cp:revision>
  <dcterms:created xsi:type="dcterms:W3CDTF">2024-08-28T01:11:31Z</dcterms:created>
  <dcterms:modified xsi:type="dcterms:W3CDTF">2024-09-10T05:14:16Z</dcterms:modified>
</cp:coreProperties>
</file>