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60" r:id="rId5"/>
    <p:sldId id="263" r:id="rId6"/>
    <p:sldId id="261" r:id="rId7"/>
    <p:sldId id="264" r:id="rId8"/>
    <p:sldId id="265" r:id="rId9"/>
    <p:sldId id="266" r:id="rId10"/>
    <p:sldId id="268" r:id="rId11"/>
    <p:sldId id="269" r:id="rId12"/>
    <p:sldId id="270" r:id="rId13"/>
    <p:sldId id="267" r:id="rId14"/>
    <p:sldId id="27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6" autoAdjust="0"/>
    <p:restoredTop sz="69650" autoAdjust="0"/>
  </p:normalViewPr>
  <p:slideViewPr>
    <p:cSldViewPr snapToGrid="0">
      <p:cViewPr varScale="1">
        <p:scale>
          <a:sx n="77" d="100"/>
          <a:sy n="77" d="100"/>
        </p:scale>
        <p:origin x="5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01E48-DDD5-412C-B9EC-61467F760ABE}" type="datetimeFigureOut">
              <a:rPr lang="zh-CN" altLang="en-US" smtClean="0"/>
              <a:t>2023/11/20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3E6D4-03E8-41F1-A941-59C3753E1560}" type="slidenum">
              <a:rPr lang="zh-CN" altLang="en-US" smtClean="0"/>
              <a:t>‹#›</a:t>
            </a:fld>
            <a:endParaRPr lang="zh-CN" altLang="en-US"/>
          </a:p>
        </p:txBody>
      </p:sp>
    </p:spTree>
    <p:extLst>
      <p:ext uri="{BB962C8B-B14F-4D97-AF65-F5344CB8AC3E}">
        <p14:creationId xmlns:p14="http://schemas.microsoft.com/office/powerpoint/2010/main" val="3618848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03E6D4-03E8-41F1-A941-59C3753E1560}" type="slidenum">
              <a:rPr lang="zh-CN" altLang="en-US" smtClean="0"/>
              <a:t>1</a:t>
            </a:fld>
            <a:endParaRPr lang="zh-CN" altLang="en-US"/>
          </a:p>
        </p:txBody>
      </p:sp>
    </p:spTree>
    <p:extLst>
      <p:ext uri="{BB962C8B-B14F-4D97-AF65-F5344CB8AC3E}">
        <p14:creationId xmlns:p14="http://schemas.microsoft.com/office/powerpoint/2010/main" val="3000482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03E6D4-03E8-41F1-A941-59C3753E1560}" type="slidenum">
              <a:rPr lang="zh-CN" altLang="en-US" smtClean="0"/>
              <a:t>12</a:t>
            </a:fld>
            <a:endParaRPr lang="zh-CN" altLang="en-US"/>
          </a:p>
        </p:txBody>
      </p:sp>
    </p:spTree>
    <p:extLst>
      <p:ext uri="{BB962C8B-B14F-4D97-AF65-F5344CB8AC3E}">
        <p14:creationId xmlns:p14="http://schemas.microsoft.com/office/powerpoint/2010/main" val="3812501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03E6D4-03E8-41F1-A941-59C3753E1560}" type="slidenum">
              <a:rPr lang="zh-CN" altLang="en-US" smtClean="0"/>
              <a:t>13</a:t>
            </a:fld>
            <a:endParaRPr lang="zh-CN" altLang="en-US"/>
          </a:p>
        </p:txBody>
      </p:sp>
    </p:spTree>
    <p:extLst>
      <p:ext uri="{BB962C8B-B14F-4D97-AF65-F5344CB8AC3E}">
        <p14:creationId xmlns:p14="http://schemas.microsoft.com/office/powerpoint/2010/main" val="81362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03E6D4-03E8-41F1-A941-59C3753E1560}" type="slidenum">
              <a:rPr lang="zh-CN" altLang="en-US" smtClean="0"/>
              <a:t>2</a:t>
            </a:fld>
            <a:endParaRPr lang="zh-CN" altLang="en-US"/>
          </a:p>
        </p:txBody>
      </p:sp>
    </p:spTree>
    <p:extLst>
      <p:ext uri="{BB962C8B-B14F-4D97-AF65-F5344CB8AC3E}">
        <p14:creationId xmlns:p14="http://schemas.microsoft.com/office/powerpoint/2010/main" val="1997529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03E6D4-03E8-41F1-A941-59C3753E1560}" type="slidenum">
              <a:rPr lang="zh-CN" altLang="en-US" smtClean="0"/>
              <a:t>3</a:t>
            </a:fld>
            <a:endParaRPr lang="zh-CN" altLang="en-US"/>
          </a:p>
        </p:txBody>
      </p:sp>
    </p:spTree>
    <p:extLst>
      <p:ext uri="{BB962C8B-B14F-4D97-AF65-F5344CB8AC3E}">
        <p14:creationId xmlns:p14="http://schemas.microsoft.com/office/powerpoint/2010/main" val="1729212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03E6D4-03E8-41F1-A941-59C3753E1560}" type="slidenum">
              <a:rPr lang="zh-CN" altLang="en-US" smtClean="0"/>
              <a:t>4</a:t>
            </a:fld>
            <a:endParaRPr lang="zh-CN" altLang="en-US"/>
          </a:p>
        </p:txBody>
      </p:sp>
    </p:spTree>
    <p:extLst>
      <p:ext uri="{BB962C8B-B14F-4D97-AF65-F5344CB8AC3E}">
        <p14:creationId xmlns:p14="http://schemas.microsoft.com/office/powerpoint/2010/main" val="54915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03E6D4-03E8-41F1-A941-59C3753E1560}" type="slidenum">
              <a:rPr lang="zh-CN" altLang="en-US" smtClean="0"/>
              <a:t>5</a:t>
            </a:fld>
            <a:endParaRPr lang="zh-CN" altLang="en-US"/>
          </a:p>
        </p:txBody>
      </p:sp>
    </p:spTree>
    <p:extLst>
      <p:ext uri="{BB962C8B-B14F-4D97-AF65-F5344CB8AC3E}">
        <p14:creationId xmlns:p14="http://schemas.microsoft.com/office/powerpoint/2010/main" val="73679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6B03E6D4-03E8-41F1-A941-59C3753E1560}" type="slidenum">
              <a:rPr lang="zh-CN" altLang="en-US" smtClean="0"/>
              <a:t>6</a:t>
            </a:fld>
            <a:endParaRPr lang="zh-CN" altLang="en-US"/>
          </a:p>
        </p:txBody>
      </p:sp>
    </p:spTree>
    <p:extLst>
      <p:ext uri="{BB962C8B-B14F-4D97-AF65-F5344CB8AC3E}">
        <p14:creationId xmlns:p14="http://schemas.microsoft.com/office/powerpoint/2010/main" val="365340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6B03E6D4-03E8-41F1-A941-59C3753E1560}" type="slidenum">
              <a:rPr lang="zh-CN" altLang="en-US" smtClean="0"/>
              <a:t>7</a:t>
            </a:fld>
            <a:endParaRPr lang="zh-CN" altLang="en-US"/>
          </a:p>
        </p:txBody>
      </p:sp>
    </p:spTree>
    <p:extLst>
      <p:ext uri="{BB962C8B-B14F-4D97-AF65-F5344CB8AC3E}">
        <p14:creationId xmlns:p14="http://schemas.microsoft.com/office/powerpoint/2010/main" val="350368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03E6D4-03E8-41F1-A941-59C3753E1560}" type="slidenum">
              <a:rPr lang="zh-CN" altLang="en-US" smtClean="0"/>
              <a:t>8</a:t>
            </a:fld>
            <a:endParaRPr lang="zh-CN" altLang="en-US"/>
          </a:p>
        </p:txBody>
      </p:sp>
    </p:spTree>
    <p:extLst>
      <p:ext uri="{BB962C8B-B14F-4D97-AF65-F5344CB8AC3E}">
        <p14:creationId xmlns:p14="http://schemas.microsoft.com/office/powerpoint/2010/main" val="1734016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6B03E6D4-03E8-41F1-A941-59C3753E1560}" type="slidenum">
              <a:rPr lang="zh-CN" altLang="en-US" smtClean="0"/>
              <a:t>9</a:t>
            </a:fld>
            <a:endParaRPr lang="zh-CN" altLang="en-US"/>
          </a:p>
        </p:txBody>
      </p:sp>
    </p:spTree>
    <p:extLst>
      <p:ext uri="{BB962C8B-B14F-4D97-AF65-F5344CB8AC3E}">
        <p14:creationId xmlns:p14="http://schemas.microsoft.com/office/powerpoint/2010/main" val="3787046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38DC6-EDDD-56EC-C894-D15AD69AA2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329370-EA62-66E4-459D-2FEA6B095D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8C9536F-37D8-C713-F573-716718CDF01C}"/>
              </a:ext>
            </a:extLst>
          </p:cNvPr>
          <p:cNvSpPr>
            <a:spLocks noGrp="1"/>
          </p:cNvSpPr>
          <p:nvPr>
            <p:ph type="dt" sz="half" idx="10"/>
          </p:nvPr>
        </p:nvSpPr>
        <p:spPr/>
        <p:txBody>
          <a:bodyPr/>
          <a:lstStyle/>
          <a:p>
            <a:fld id="{E3C63C5D-8802-445A-AF81-0C87B1CB0C82}" type="datetimeFigureOut">
              <a:rPr lang="zh-CN" altLang="en-US" smtClean="0"/>
              <a:t>2023/11/20</a:t>
            </a:fld>
            <a:endParaRPr lang="zh-CN" altLang="en-US"/>
          </a:p>
        </p:txBody>
      </p:sp>
      <p:sp>
        <p:nvSpPr>
          <p:cNvPr id="5" name="页脚占位符 4">
            <a:extLst>
              <a:ext uri="{FF2B5EF4-FFF2-40B4-BE49-F238E27FC236}">
                <a16:creationId xmlns:a16="http://schemas.microsoft.com/office/drawing/2014/main" id="{714EB658-87BF-C952-2625-8A70453570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C22B7A-2E8A-8130-8112-38809402F530}"/>
              </a:ext>
            </a:extLst>
          </p:cNvPr>
          <p:cNvSpPr>
            <a:spLocks noGrp="1"/>
          </p:cNvSpPr>
          <p:nvPr>
            <p:ph type="sldNum" sz="quarter" idx="12"/>
          </p:nvPr>
        </p:nvSpPr>
        <p:spPr/>
        <p:txBody>
          <a:bodyPr/>
          <a:lstStyle/>
          <a:p>
            <a:fld id="{EC74DDA7-53C2-41DD-9976-A02C930E186E}" type="slidenum">
              <a:rPr lang="zh-CN" altLang="en-US" smtClean="0"/>
              <a:t>‹#›</a:t>
            </a:fld>
            <a:endParaRPr lang="zh-CN" altLang="en-US"/>
          </a:p>
        </p:txBody>
      </p:sp>
    </p:spTree>
    <p:extLst>
      <p:ext uri="{BB962C8B-B14F-4D97-AF65-F5344CB8AC3E}">
        <p14:creationId xmlns:p14="http://schemas.microsoft.com/office/powerpoint/2010/main" val="408005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B64DB-E600-5036-9622-A600FC807C3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36537E9-5AA7-2988-0315-CC6402A4388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5D7D42-D7EC-CA48-FFD8-711296ABFF0F}"/>
              </a:ext>
            </a:extLst>
          </p:cNvPr>
          <p:cNvSpPr>
            <a:spLocks noGrp="1"/>
          </p:cNvSpPr>
          <p:nvPr>
            <p:ph type="dt" sz="half" idx="10"/>
          </p:nvPr>
        </p:nvSpPr>
        <p:spPr/>
        <p:txBody>
          <a:bodyPr/>
          <a:lstStyle/>
          <a:p>
            <a:fld id="{E3C63C5D-8802-445A-AF81-0C87B1CB0C82}" type="datetimeFigureOut">
              <a:rPr lang="zh-CN" altLang="en-US" smtClean="0"/>
              <a:t>2023/11/20</a:t>
            </a:fld>
            <a:endParaRPr lang="zh-CN" altLang="en-US"/>
          </a:p>
        </p:txBody>
      </p:sp>
      <p:sp>
        <p:nvSpPr>
          <p:cNvPr id="5" name="页脚占位符 4">
            <a:extLst>
              <a:ext uri="{FF2B5EF4-FFF2-40B4-BE49-F238E27FC236}">
                <a16:creationId xmlns:a16="http://schemas.microsoft.com/office/drawing/2014/main" id="{7A48F424-6182-9A88-435C-8284E108EE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5F07A6-2A05-8EBB-A48B-EC645FEC1DB9}"/>
              </a:ext>
            </a:extLst>
          </p:cNvPr>
          <p:cNvSpPr>
            <a:spLocks noGrp="1"/>
          </p:cNvSpPr>
          <p:nvPr>
            <p:ph type="sldNum" sz="quarter" idx="12"/>
          </p:nvPr>
        </p:nvSpPr>
        <p:spPr/>
        <p:txBody>
          <a:bodyPr/>
          <a:lstStyle/>
          <a:p>
            <a:fld id="{EC74DDA7-53C2-41DD-9976-A02C930E186E}" type="slidenum">
              <a:rPr lang="zh-CN" altLang="en-US" smtClean="0"/>
              <a:t>‹#›</a:t>
            </a:fld>
            <a:endParaRPr lang="zh-CN" altLang="en-US"/>
          </a:p>
        </p:txBody>
      </p:sp>
    </p:spTree>
    <p:extLst>
      <p:ext uri="{BB962C8B-B14F-4D97-AF65-F5344CB8AC3E}">
        <p14:creationId xmlns:p14="http://schemas.microsoft.com/office/powerpoint/2010/main" val="54707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B30C8A-1B08-A293-4305-C1A6E24747F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AF949E1-9264-EB9B-8EA2-05A17ED0B61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AE5E9B-9AA2-2D50-9E31-C1F6D0B56C9C}"/>
              </a:ext>
            </a:extLst>
          </p:cNvPr>
          <p:cNvSpPr>
            <a:spLocks noGrp="1"/>
          </p:cNvSpPr>
          <p:nvPr>
            <p:ph type="dt" sz="half" idx="10"/>
          </p:nvPr>
        </p:nvSpPr>
        <p:spPr/>
        <p:txBody>
          <a:bodyPr/>
          <a:lstStyle/>
          <a:p>
            <a:fld id="{E3C63C5D-8802-445A-AF81-0C87B1CB0C82}" type="datetimeFigureOut">
              <a:rPr lang="zh-CN" altLang="en-US" smtClean="0"/>
              <a:t>2023/11/20</a:t>
            </a:fld>
            <a:endParaRPr lang="zh-CN" altLang="en-US"/>
          </a:p>
        </p:txBody>
      </p:sp>
      <p:sp>
        <p:nvSpPr>
          <p:cNvPr id="5" name="页脚占位符 4">
            <a:extLst>
              <a:ext uri="{FF2B5EF4-FFF2-40B4-BE49-F238E27FC236}">
                <a16:creationId xmlns:a16="http://schemas.microsoft.com/office/drawing/2014/main" id="{C43B53E2-EE10-103D-9587-57B1D09DC3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7564A6-0D1D-6A30-265B-2DDF72E9A284}"/>
              </a:ext>
            </a:extLst>
          </p:cNvPr>
          <p:cNvSpPr>
            <a:spLocks noGrp="1"/>
          </p:cNvSpPr>
          <p:nvPr>
            <p:ph type="sldNum" sz="quarter" idx="12"/>
          </p:nvPr>
        </p:nvSpPr>
        <p:spPr/>
        <p:txBody>
          <a:bodyPr/>
          <a:lstStyle/>
          <a:p>
            <a:fld id="{EC74DDA7-53C2-41DD-9976-A02C930E186E}" type="slidenum">
              <a:rPr lang="zh-CN" altLang="en-US" smtClean="0"/>
              <a:t>‹#›</a:t>
            </a:fld>
            <a:endParaRPr lang="zh-CN" altLang="en-US"/>
          </a:p>
        </p:txBody>
      </p:sp>
    </p:spTree>
    <p:extLst>
      <p:ext uri="{BB962C8B-B14F-4D97-AF65-F5344CB8AC3E}">
        <p14:creationId xmlns:p14="http://schemas.microsoft.com/office/powerpoint/2010/main" val="48042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DC269-DE3A-0C19-B3DC-5C1B5A1BCC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187B74-2C26-B590-535B-24AB6A7BE7C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7938C8-2ADE-0D56-65B8-21CA48124241}"/>
              </a:ext>
            </a:extLst>
          </p:cNvPr>
          <p:cNvSpPr>
            <a:spLocks noGrp="1"/>
          </p:cNvSpPr>
          <p:nvPr>
            <p:ph type="dt" sz="half" idx="10"/>
          </p:nvPr>
        </p:nvSpPr>
        <p:spPr/>
        <p:txBody>
          <a:bodyPr/>
          <a:lstStyle/>
          <a:p>
            <a:fld id="{E3C63C5D-8802-445A-AF81-0C87B1CB0C82}" type="datetimeFigureOut">
              <a:rPr lang="zh-CN" altLang="en-US" smtClean="0"/>
              <a:t>2023/11/20</a:t>
            </a:fld>
            <a:endParaRPr lang="zh-CN" altLang="en-US"/>
          </a:p>
        </p:txBody>
      </p:sp>
      <p:sp>
        <p:nvSpPr>
          <p:cNvPr id="5" name="页脚占位符 4">
            <a:extLst>
              <a:ext uri="{FF2B5EF4-FFF2-40B4-BE49-F238E27FC236}">
                <a16:creationId xmlns:a16="http://schemas.microsoft.com/office/drawing/2014/main" id="{7029E4B1-FB31-CCC1-23F3-85FE45F1A7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91897D-AAAE-E0B1-2F5C-64763D1A9927}"/>
              </a:ext>
            </a:extLst>
          </p:cNvPr>
          <p:cNvSpPr>
            <a:spLocks noGrp="1"/>
          </p:cNvSpPr>
          <p:nvPr>
            <p:ph type="sldNum" sz="quarter" idx="12"/>
          </p:nvPr>
        </p:nvSpPr>
        <p:spPr/>
        <p:txBody>
          <a:bodyPr/>
          <a:lstStyle/>
          <a:p>
            <a:fld id="{EC74DDA7-53C2-41DD-9976-A02C930E186E}" type="slidenum">
              <a:rPr lang="zh-CN" altLang="en-US" smtClean="0"/>
              <a:t>‹#›</a:t>
            </a:fld>
            <a:endParaRPr lang="zh-CN" altLang="en-US"/>
          </a:p>
        </p:txBody>
      </p:sp>
    </p:spTree>
    <p:extLst>
      <p:ext uri="{BB962C8B-B14F-4D97-AF65-F5344CB8AC3E}">
        <p14:creationId xmlns:p14="http://schemas.microsoft.com/office/powerpoint/2010/main" val="4244299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E754E-2B1E-E395-F65B-81D44E5272D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38B9E6-D4A7-8983-B718-E7EA83585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2F0B1CC-7910-2452-EE9C-0636083E450A}"/>
              </a:ext>
            </a:extLst>
          </p:cNvPr>
          <p:cNvSpPr>
            <a:spLocks noGrp="1"/>
          </p:cNvSpPr>
          <p:nvPr>
            <p:ph type="dt" sz="half" idx="10"/>
          </p:nvPr>
        </p:nvSpPr>
        <p:spPr/>
        <p:txBody>
          <a:bodyPr/>
          <a:lstStyle/>
          <a:p>
            <a:fld id="{E3C63C5D-8802-445A-AF81-0C87B1CB0C82}" type="datetimeFigureOut">
              <a:rPr lang="zh-CN" altLang="en-US" smtClean="0"/>
              <a:t>2023/11/20</a:t>
            </a:fld>
            <a:endParaRPr lang="zh-CN" altLang="en-US"/>
          </a:p>
        </p:txBody>
      </p:sp>
      <p:sp>
        <p:nvSpPr>
          <p:cNvPr id="5" name="页脚占位符 4">
            <a:extLst>
              <a:ext uri="{FF2B5EF4-FFF2-40B4-BE49-F238E27FC236}">
                <a16:creationId xmlns:a16="http://schemas.microsoft.com/office/drawing/2014/main" id="{79B97190-ABF6-316D-383D-7D4AD379A1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755084-5E26-C979-D93F-FB94ADF22051}"/>
              </a:ext>
            </a:extLst>
          </p:cNvPr>
          <p:cNvSpPr>
            <a:spLocks noGrp="1"/>
          </p:cNvSpPr>
          <p:nvPr>
            <p:ph type="sldNum" sz="quarter" idx="12"/>
          </p:nvPr>
        </p:nvSpPr>
        <p:spPr/>
        <p:txBody>
          <a:bodyPr/>
          <a:lstStyle/>
          <a:p>
            <a:fld id="{EC74DDA7-53C2-41DD-9976-A02C930E186E}" type="slidenum">
              <a:rPr lang="zh-CN" altLang="en-US" smtClean="0"/>
              <a:t>‹#›</a:t>
            </a:fld>
            <a:endParaRPr lang="zh-CN" altLang="en-US"/>
          </a:p>
        </p:txBody>
      </p:sp>
    </p:spTree>
    <p:extLst>
      <p:ext uri="{BB962C8B-B14F-4D97-AF65-F5344CB8AC3E}">
        <p14:creationId xmlns:p14="http://schemas.microsoft.com/office/powerpoint/2010/main" val="128100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50767-EA80-3856-6A7D-D242B52B2E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30F512-65FD-1118-F957-586FE863A94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65A3F03-C017-7594-71FB-F1124E56F62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7FDD2B-583D-CBAA-74EB-0C1A1FFE7011}"/>
              </a:ext>
            </a:extLst>
          </p:cNvPr>
          <p:cNvSpPr>
            <a:spLocks noGrp="1"/>
          </p:cNvSpPr>
          <p:nvPr>
            <p:ph type="dt" sz="half" idx="10"/>
          </p:nvPr>
        </p:nvSpPr>
        <p:spPr/>
        <p:txBody>
          <a:bodyPr/>
          <a:lstStyle/>
          <a:p>
            <a:fld id="{E3C63C5D-8802-445A-AF81-0C87B1CB0C82}" type="datetimeFigureOut">
              <a:rPr lang="zh-CN" altLang="en-US" smtClean="0"/>
              <a:t>2023/11/20</a:t>
            </a:fld>
            <a:endParaRPr lang="zh-CN" altLang="en-US"/>
          </a:p>
        </p:txBody>
      </p:sp>
      <p:sp>
        <p:nvSpPr>
          <p:cNvPr id="6" name="页脚占位符 5">
            <a:extLst>
              <a:ext uri="{FF2B5EF4-FFF2-40B4-BE49-F238E27FC236}">
                <a16:creationId xmlns:a16="http://schemas.microsoft.com/office/drawing/2014/main" id="{87B0B14B-A0F7-A340-6977-E9EF324F90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57842A-CE06-48F4-2B7C-E4512B3776E9}"/>
              </a:ext>
            </a:extLst>
          </p:cNvPr>
          <p:cNvSpPr>
            <a:spLocks noGrp="1"/>
          </p:cNvSpPr>
          <p:nvPr>
            <p:ph type="sldNum" sz="quarter" idx="12"/>
          </p:nvPr>
        </p:nvSpPr>
        <p:spPr/>
        <p:txBody>
          <a:bodyPr/>
          <a:lstStyle/>
          <a:p>
            <a:fld id="{EC74DDA7-53C2-41DD-9976-A02C930E186E}" type="slidenum">
              <a:rPr lang="zh-CN" altLang="en-US" smtClean="0"/>
              <a:t>‹#›</a:t>
            </a:fld>
            <a:endParaRPr lang="zh-CN" altLang="en-US"/>
          </a:p>
        </p:txBody>
      </p:sp>
    </p:spTree>
    <p:extLst>
      <p:ext uri="{BB962C8B-B14F-4D97-AF65-F5344CB8AC3E}">
        <p14:creationId xmlns:p14="http://schemas.microsoft.com/office/powerpoint/2010/main" val="394311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C3894-A855-6B0A-6D69-1D0BC30D907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25D820-1137-0CB9-9F1D-8C5698475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434479-1B0B-9E0B-1C9B-FE5DDC29A36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C77B5D3-807A-6030-DB0A-77F70392E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9BD35D5-02FE-29D6-19BD-E42EEA126AE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30C5EB4-A6E8-612B-127E-DA871B1B8148}"/>
              </a:ext>
            </a:extLst>
          </p:cNvPr>
          <p:cNvSpPr>
            <a:spLocks noGrp="1"/>
          </p:cNvSpPr>
          <p:nvPr>
            <p:ph type="dt" sz="half" idx="10"/>
          </p:nvPr>
        </p:nvSpPr>
        <p:spPr/>
        <p:txBody>
          <a:bodyPr/>
          <a:lstStyle/>
          <a:p>
            <a:fld id="{E3C63C5D-8802-445A-AF81-0C87B1CB0C82}" type="datetimeFigureOut">
              <a:rPr lang="zh-CN" altLang="en-US" smtClean="0"/>
              <a:t>2023/11/20</a:t>
            </a:fld>
            <a:endParaRPr lang="zh-CN" altLang="en-US"/>
          </a:p>
        </p:txBody>
      </p:sp>
      <p:sp>
        <p:nvSpPr>
          <p:cNvPr id="8" name="页脚占位符 7">
            <a:extLst>
              <a:ext uri="{FF2B5EF4-FFF2-40B4-BE49-F238E27FC236}">
                <a16:creationId xmlns:a16="http://schemas.microsoft.com/office/drawing/2014/main" id="{E54196F3-97F0-1F96-3205-F3B5881A151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D93689-7FEC-1036-5762-A48D63F46963}"/>
              </a:ext>
            </a:extLst>
          </p:cNvPr>
          <p:cNvSpPr>
            <a:spLocks noGrp="1"/>
          </p:cNvSpPr>
          <p:nvPr>
            <p:ph type="sldNum" sz="quarter" idx="12"/>
          </p:nvPr>
        </p:nvSpPr>
        <p:spPr/>
        <p:txBody>
          <a:bodyPr/>
          <a:lstStyle/>
          <a:p>
            <a:fld id="{EC74DDA7-53C2-41DD-9976-A02C930E186E}" type="slidenum">
              <a:rPr lang="zh-CN" altLang="en-US" smtClean="0"/>
              <a:t>‹#›</a:t>
            </a:fld>
            <a:endParaRPr lang="zh-CN" altLang="en-US"/>
          </a:p>
        </p:txBody>
      </p:sp>
    </p:spTree>
    <p:extLst>
      <p:ext uri="{BB962C8B-B14F-4D97-AF65-F5344CB8AC3E}">
        <p14:creationId xmlns:p14="http://schemas.microsoft.com/office/powerpoint/2010/main" val="235893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AEAC6-A31C-5FD2-0418-D6DA4A0FD0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798CF83-1FEF-4FB0-3D64-C399183FC009}"/>
              </a:ext>
            </a:extLst>
          </p:cNvPr>
          <p:cNvSpPr>
            <a:spLocks noGrp="1"/>
          </p:cNvSpPr>
          <p:nvPr>
            <p:ph type="dt" sz="half" idx="10"/>
          </p:nvPr>
        </p:nvSpPr>
        <p:spPr/>
        <p:txBody>
          <a:bodyPr/>
          <a:lstStyle/>
          <a:p>
            <a:fld id="{E3C63C5D-8802-445A-AF81-0C87B1CB0C82}" type="datetimeFigureOut">
              <a:rPr lang="zh-CN" altLang="en-US" smtClean="0"/>
              <a:t>2023/11/20</a:t>
            </a:fld>
            <a:endParaRPr lang="zh-CN" altLang="en-US"/>
          </a:p>
        </p:txBody>
      </p:sp>
      <p:sp>
        <p:nvSpPr>
          <p:cNvPr id="4" name="页脚占位符 3">
            <a:extLst>
              <a:ext uri="{FF2B5EF4-FFF2-40B4-BE49-F238E27FC236}">
                <a16:creationId xmlns:a16="http://schemas.microsoft.com/office/drawing/2014/main" id="{48F0C51A-1E1E-F658-001B-117A26D6077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E5F7C4E-F208-3C26-5E0B-37FBA50D0AB7}"/>
              </a:ext>
            </a:extLst>
          </p:cNvPr>
          <p:cNvSpPr>
            <a:spLocks noGrp="1"/>
          </p:cNvSpPr>
          <p:nvPr>
            <p:ph type="sldNum" sz="quarter" idx="12"/>
          </p:nvPr>
        </p:nvSpPr>
        <p:spPr/>
        <p:txBody>
          <a:bodyPr/>
          <a:lstStyle/>
          <a:p>
            <a:fld id="{EC74DDA7-53C2-41DD-9976-A02C930E186E}" type="slidenum">
              <a:rPr lang="zh-CN" altLang="en-US" smtClean="0"/>
              <a:t>‹#›</a:t>
            </a:fld>
            <a:endParaRPr lang="zh-CN" altLang="en-US"/>
          </a:p>
        </p:txBody>
      </p:sp>
    </p:spTree>
    <p:extLst>
      <p:ext uri="{BB962C8B-B14F-4D97-AF65-F5344CB8AC3E}">
        <p14:creationId xmlns:p14="http://schemas.microsoft.com/office/powerpoint/2010/main" val="396441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0FF187-A8D8-5262-8083-D73A4BD659BD}"/>
              </a:ext>
            </a:extLst>
          </p:cNvPr>
          <p:cNvSpPr>
            <a:spLocks noGrp="1"/>
          </p:cNvSpPr>
          <p:nvPr>
            <p:ph type="dt" sz="half" idx="10"/>
          </p:nvPr>
        </p:nvSpPr>
        <p:spPr/>
        <p:txBody>
          <a:bodyPr/>
          <a:lstStyle/>
          <a:p>
            <a:fld id="{E3C63C5D-8802-445A-AF81-0C87B1CB0C82}" type="datetimeFigureOut">
              <a:rPr lang="zh-CN" altLang="en-US" smtClean="0"/>
              <a:t>2023/11/20</a:t>
            </a:fld>
            <a:endParaRPr lang="zh-CN" altLang="en-US"/>
          </a:p>
        </p:txBody>
      </p:sp>
      <p:sp>
        <p:nvSpPr>
          <p:cNvPr id="3" name="页脚占位符 2">
            <a:extLst>
              <a:ext uri="{FF2B5EF4-FFF2-40B4-BE49-F238E27FC236}">
                <a16:creationId xmlns:a16="http://schemas.microsoft.com/office/drawing/2014/main" id="{9F52FA58-7071-8531-E3AE-3CC4D6DD549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DF7C4B-DE24-EF15-C3D8-500A5C2E1D26}"/>
              </a:ext>
            </a:extLst>
          </p:cNvPr>
          <p:cNvSpPr>
            <a:spLocks noGrp="1"/>
          </p:cNvSpPr>
          <p:nvPr>
            <p:ph type="sldNum" sz="quarter" idx="12"/>
          </p:nvPr>
        </p:nvSpPr>
        <p:spPr/>
        <p:txBody>
          <a:bodyPr/>
          <a:lstStyle/>
          <a:p>
            <a:fld id="{EC74DDA7-53C2-41DD-9976-A02C930E186E}" type="slidenum">
              <a:rPr lang="zh-CN" altLang="en-US" smtClean="0"/>
              <a:t>‹#›</a:t>
            </a:fld>
            <a:endParaRPr lang="zh-CN" altLang="en-US"/>
          </a:p>
        </p:txBody>
      </p:sp>
    </p:spTree>
    <p:extLst>
      <p:ext uri="{BB962C8B-B14F-4D97-AF65-F5344CB8AC3E}">
        <p14:creationId xmlns:p14="http://schemas.microsoft.com/office/powerpoint/2010/main" val="3966931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68FEA-2EB0-F86C-97BD-35F77DAD32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D6A451-0606-6347-8E8F-22E66A4B83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0E6363C-760A-4699-2772-52D7C1402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13FCDBB-FC73-D8A2-3C45-5E2E3092C052}"/>
              </a:ext>
            </a:extLst>
          </p:cNvPr>
          <p:cNvSpPr>
            <a:spLocks noGrp="1"/>
          </p:cNvSpPr>
          <p:nvPr>
            <p:ph type="dt" sz="half" idx="10"/>
          </p:nvPr>
        </p:nvSpPr>
        <p:spPr/>
        <p:txBody>
          <a:bodyPr/>
          <a:lstStyle/>
          <a:p>
            <a:fld id="{E3C63C5D-8802-445A-AF81-0C87B1CB0C82}" type="datetimeFigureOut">
              <a:rPr lang="zh-CN" altLang="en-US" smtClean="0"/>
              <a:t>2023/11/20</a:t>
            </a:fld>
            <a:endParaRPr lang="zh-CN" altLang="en-US"/>
          </a:p>
        </p:txBody>
      </p:sp>
      <p:sp>
        <p:nvSpPr>
          <p:cNvPr id="6" name="页脚占位符 5">
            <a:extLst>
              <a:ext uri="{FF2B5EF4-FFF2-40B4-BE49-F238E27FC236}">
                <a16:creationId xmlns:a16="http://schemas.microsoft.com/office/drawing/2014/main" id="{DC686A53-F264-2685-C643-DE809E5C97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442176-D957-8BD5-73E3-2080F259E81B}"/>
              </a:ext>
            </a:extLst>
          </p:cNvPr>
          <p:cNvSpPr>
            <a:spLocks noGrp="1"/>
          </p:cNvSpPr>
          <p:nvPr>
            <p:ph type="sldNum" sz="quarter" idx="12"/>
          </p:nvPr>
        </p:nvSpPr>
        <p:spPr/>
        <p:txBody>
          <a:bodyPr/>
          <a:lstStyle/>
          <a:p>
            <a:fld id="{EC74DDA7-53C2-41DD-9976-A02C930E186E}" type="slidenum">
              <a:rPr lang="zh-CN" altLang="en-US" smtClean="0"/>
              <a:t>‹#›</a:t>
            </a:fld>
            <a:endParaRPr lang="zh-CN" altLang="en-US"/>
          </a:p>
        </p:txBody>
      </p:sp>
    </p:spTree>
    <p:extLst>
      <p:ext uri="{BB962C8B-B14F-4D97-AF65-F5344CB8AC3E}">
        <p14:creationId xmlns:p14="http://schemas.microsoft.com/office/powerpoint/2010/main" val="225368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5AAEF-1021-7654-0903-8D3B6220A0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660939-B1F4-71A1-2964-3981211F89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83E055-4AE4-D772-F6D2-B5BDEFDA9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1F027E-E25A-DB5C-FEF0-044B15776BD6}"/>
              </a:ext>
            </a:extLst>
          </p:cNvPr>
          <p:cNvSpPr>
            <a:spLocks noGrp="1"/>
          </p:cNvSpPr>
          <p:nvPr>
            <p:ph type="dt" sz="half" idx="10"/>
          </p:nvPr>
        </p:nvSpPr>
        <p:spPr/>
        <p:txBody>
          <a:bodyPr/>
          <a:lstStyle/>
          <a:p>
            <a:fld id="{E3C63C5D-8802-445A-AF81-0C87B1CB0C82}" type="datetimeFigureOut">
              <a:rPr lang="zh-CN" altLang="en-US" smtClean="0"/>
              <a:t>2023/11/20</a:t>
            </a:fld>
            <a:endParaRPr lang="zh-CN" altLang="en-US"/>
          </a:p>
        </p:txBody>
      </p:sp>
      <p:sp>
        <p:nvSpPr>
          <p:cNvPr id="6" name="页脚占位符 5">
            <a:extLst>
              <a:ext uri="{FF2B5EF4-FFF2-40B4-BE49-F238E27FC236}">
                <a16:creationId xmlns:a16="http://schemas.microsoft.com/office/drawing/2014/main" id="{2CA4D800-3DF4-1FE1-B532-293CE7B05D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6D561F-BCCE-1B3D-B099-56AF7759DD9A}"/>
              </a:ext>
            </a:extLst>
          </p:cNvPr>
          <p:cNvSpPr>
            <a:spLocks noGrp="1"/>
          </p:cNvSpPr>
          <p:nvPr>
            <p:ph type="sldNum" sz="quarter" idx="12"/>
          </p:nvPr>
        </p:nvSpPr>
        <p:spPr/>
        <p:txBody>
          <a:bodyPr/>
          <a:lstStyle/>
          <a:p>
            <a:fld id="{EC74DDA7-53C2-41DD-9976-A02C930E186E}" type="slidenum">
              <a:rPr lang="zh-CN" altLang="en-US" smtClean="0"/>
              <a:t>‹#›</a:t>
            </a:fld>
            <a:endParaRPr lang="zh-CN" altLang="en-US"/>
          </a:p>
        </p:txBody>
      </p:sp>
    </p:spTree>
    <p:extLst>
      <p:ext uri="{BB962C8B-B14F-4D97-AF65-F5344CB8AC3E}">
        <p14:creationId xmlns:p14="http://schemas.microsoft.com/office/powerpoint/2010/main" val="298532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EC711D6-09E0-AA4D-76A4-A9F2AFFE1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D7974DC-0EF6-0C4B-A076-87F6F728F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E44F2B-C076-A967-E10F-06EEA9B24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63C5D-8802-445A-AF81-0C87B1CB0C82}" type="datetimeFigureOut">
              <a:rPr lang="zh-CN" altLang="en-US" smtClean="0"/>
              <a:t>2023/11/20</a:t>
            </a:fld>
            <a:endParaRPr lang="zh-CN" altLang="en-US"/>
          </a:p>
        </p:txBody>
      </p:sp>
      <p:sp>
        <p:nvSpPr>
          <p:cNvPr id="5" name="页脚占位符 4">
            <a:extLst>
              <a:ext uri="{FF2B5EF4-FFF2-40B4-BE49-F238E27FC236}">
                <a16:creationId xmlns:a16="http://schemas.microsoft.com/office/drawing/2014/main" id="{76D22789-7C0E-A7D2-645C-52CFCB0C4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0B89E7C-4ED6-F08B-85C6-0E58E4B00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4DDA7-53C2-41DD-9976-A02C930E186E}" type="slidenum">
              <a:rPr lang="zh-CN" altLang="en-US" smtClean="0"/>
              <a:t>‹#›</a:t>
            </a:fld>
            <a:endParaRPr lang="zh-CN" altLang="en-US"/>
          </a:p>
        </p:txBody>
      </p:sp>
    </p:spTree>
    <p:extLst>
      <p:ext uri="{BB962C8B-B14F-4D97-AF65-F5344CB8AC3E}">
        <p14:creationId xmlns:p14="http://schemas.microsoft.com/office/powerpoint/2010/main" val="534524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1B580-34E1-E176-8EDF-D8EAFEDAE9A6}"/>
              </a:ext>
            </a:extLst>
          </p:cNvPr>
          <p:cNvSpPr>
            <a:spLocks noGrp="1"/>
          </p:cNvSpPr>
          <p:nvPr>
            <p:ph type="ctrTitle"/>
          </p:nvPr>
        </p:nvSpPr>
        <p:spPr/>
        <p:txBody>
          <a:bodyPr>
            <a:normAutofit/>
          </a:bodyPr>
          <a:lstStyle/>
          <a:p>
            <a:r>
              <a:rPr lang="zh-CN" altLang="en-US" sz="4000" dirty="0">
                <a:latin typeface="宋体" panose="02010600030101010101" pitchFamily="2" charset="-122"/>
                <a:ea typeface="宋体" panose="02010600030101010101" pitchFamily="2" charset="-122"/>
              </a:rPr>
              <a:t>粗到细对比学习</a:t>
            </a:r>
          </a:p>
        </p:txBody>
      </p:sp>
      <p:sp>
        <p:nvSpPr>
          <p:cNvPr id="3" name="副标题 2">
            <a:extLst>
              <a:ext uri="{FF2B5EF4-FFF2-40B4-BE49-F238E27FC236}">
                <a16:creationId xmlns:a16="http://schemas.microsoft.com/office/drawing/2014/main" id="{F8933B8B-CFFD-57E8-E603-F6A223E9B105}"/>
              </a:ext>
            </a:extLst>
          </p:cNvPr>
          <p:cNvSpPr>
            <a:spLocks noGrp="1"/>
          </p:cNvSpPr>
          <p:nvPr>
            <p:ph type="subTitle" idx="1"/>
          </p:nvPr>
        </p:nvSpPr>
        <p:spPr/>
        <p:txBody>
          <a:bodyPr/>
          <a:lstStyle/>
          <a:p>
            <a:r>
              <a:rPr lang="en-US" altLang="zh-CN" dirty="0"/>
              <a:t>11/21</a:t>
            </a:r>
            <a:endParaRPr lang="zh-CN" altLang="en-US" dirty="0"/>
          </a:p>
        </p:txBody>
      </p:sp>
      <p:sp>
        <p:nvSpPr>
          <p:cNvPr id="5" name="文本框 4">
            <a:extLst>
              <a:ext uri="{FF2B5EF4-FFF2-40B4-BE49-F238E27FC236}">
                <a16:creationId xmlns:a16="http://schemas.microsoft.com/office/drawing/2014/main" id="{9DAF6FBE-02F6-C753-0BEE-7BA4E712B61E}"/>
              </a:ext>
            </a:extLst>
          </p:cNvPr>
          <p:cNvSpPr txBox="1"/>
          <p:nvPr/>
        </p:nvSpPr>
        <p:spPr>
          <a:xfrm>
            <a:off x="290286" y="6291721"/>
            <a:ext cx="10892971" cy="369332"/>
          </a:xfrm>
          <a:prstGeom prst="rect">
            <a:avLst/>
          </a:prstGeom>
          <a:noFill/>
        </p:spPr>
        <p:txBody>
          <a:bodyPr wrap="square">
            <a:spAutoFit/>
          </a:bodyPr>
          <a:lstStyle/>
          <a:p>
            <a:r>
              <a:rPr lang="en-US" altLang="zh-CN" b="0" i="0" dirty="0">
                <a:solidFill>
                  <a:srgbClr val="1F2328"/>
                </a:solidFill>
                <a:effectLst/>
                <a:latin typeface="-apple-system"/>
              </a:rPr>
              <a:t>WSDM 2022 Paper </a:t>
            </a:r>
            <a:r>
              <a:rPr lang="en-US" altLang="zh-CN" b="1" i="0" u="sng" dirty="0">
                <a:effectLst/>
                <a:latin typeface="-apple-system"/>
              </a:rPr>
              <a:t>"C2-CRS: Coarse-to-Fine Contrastive Learning for Conversational Recommender System"</a:t>
            </a:r>
            <a:endParaRPr lang="zh-CN" altLang="en-US" dirty="0"/>
          </a:p>
        </p:txBody>
      </p:sp>
    </p:spTree>
    <p:extLst>
      <p:ext uri="{BB962C8B-B14F-4D97-AF65-F5344CB8AC3E}">
        <p14:creationId xmlns:p14="http://schemas.microsoft.com/office/powerpoint/2010/main" val="2385565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D723C-5812-953E-3ED7-03400C00ABE2}"/>
              </a:ext>
            </a:extLst>
          </p:cNvPr>
          <p:cNvSpPr>
            <a:spLocks noGrp="1"/>
          </p:cNvSpPr>
          <p:nvPr>
            <p:ph type="title"/>
          </p:nvPr>
        </p:nvSpPr>
        <p:spPr/>
        <p:txBody>
          <a:bodyPr>
            <a:normAutofit/>
          </a:bodyPr>
          <a:lstStyle/>
          <a:p>
            <a:r>
              <a:rPr lang="zh-CN" altLang="en-US" sz="3600" dirty="0">
                <a:latin typeface="宋体" panose="02010600030101010101" pitchFamily="2" charset="-122"/>
                <a:ea typeface="宋体" panose="02010600030101010101" pitchFamily="2" charset="-122"/>
              </a:rPr>
              <a:t>推荐任务实验结果</a:t>
            </a:r>
          </a:p>
        </p:txBody>
      </p:sp>
      <p:pic>
        <p:nvPicPr>
          <p:cNvPr id="5" name="图片 4">
            <a:extLst>
              <a:ext uri="{FF2B5EF4-FFF2-40B4-BE49-F238E27FC236}">
                <a16:creationId xmlns:a16="http://schemas.microsoft.com/office/drawing/2014/main" id="{DA246303-C8D8-0107-333F-BED2EBB88652}"/>
              </a:ext>
            </a:extLst>
          </p:cNvPr>
          <p:cNvPicPr>
            <a:picLocks noChangeAspect="1"/>
          </p:cNvPicPr>
          <p:nvPr/>
        </p:nvPicPr>
        <p:blipFill>
          <a:blip r:embed="rId2"/>
          <a:stretch>
            <a:fillRect/>
          </a:stretch>
        </p:blipFill>
        <p:spPr>
          <a:xfrm>
            <a:off x="838200" y="1454987"/>
            <a:ext cx="7277100" cy="4829175"/>
          </a:xfrm>
          <a:prstGeom prst="rect">
            <a:avLst/>
          </a:prstGeom>
        </p:spPr>
      </p:pic>
    </p:spTree>
    <p:extLst>
      <p:ext uri="{BB962C8B-B14F-4D97-AF65-F5344CB8AC3E}">
        <p14:creationId xmlns:p14="http://schemas.microsoft.com/office/powerpoint/2010/main" val="368627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69A29-1C6C-8E9E-844B-FF190E45AD1D}"/>
              </a:ext>
            </a:extLst>
          </p:cNvPr>
          <p:cNvSpPr>
            <a:spLocks noGrp="1"/>
          </p:cNvSpPr>
          <p:nvPr>
            <p:ph type="title"/>
          </p:nvPr>
        </p:nvSpPr>
        <p:spPr/>
        <p:txBody>
          <a:bodyPr>
            <a:normAutofit/>
          </a:bodyPr>
          <a:lstStyle/>
          <a:p>
            <a:r>
              <a:rPr lang="zh-CN" altLang="en-US" sz="3600" dirty="0">
                <a:latin typeface="宋体" panose="02010600030101010101" pitchFamily="2" charset="-122"/>
                <a:ea typeface="宋体" panose="02010600030101010101" pitchFamily="2" charset="-122"/>
              </a:rPr>
              <a:t>对话任务实验结果</a:t>
            </a:r>
            <a:endParaRPr lang="zh-CN" altLang="en-US" sz="3600" b="1" dirty="0"/>
          </a:p>
        </p:txBody>
      </p:sp>
      <p:pic>
        <p:nvPicPr>
          <p:cNvPr id="7" name="图片 6">
            <a:extLst>
              <a:ext uri="{FF2B5EF4-FFF2-40B4-BE49-F238E27FC236}">
                <a16:creationId xmlns:a16="http://schemas.microsoft.com/office/drawing/2014/main" id="{E5D4C6FF-B7E7-F234-C22C-CDBCAD9DF9EE}"/>
              </a:ext>
            </a:extLst>
          </p:cNvPr>
          <p:cNvPicPr>
            <a:picLocks noChangeAspect="1"/>
          </p:cNvPicPr>
          <p:nvPr/>
        </p:nvPicPr>
        <p:blipFill>
          <a:blip r:embed="rId2"/>
          <a:stretch>
            <a:fillRect/>
          </a:stretch>
        </p:blipFill>
        <p:spPr>
          <a:xfrm>
            <a:off x="838200" y="1526623"/>
            <a:ext cx="6970828" cy="4734245"/>
          </a:xfrm>
          <a:prstGeom prst="rect">
            <a:avLst/>
          </a:prstGeom>
        </p:spPr>
      </p:pic>
    </p:spTree>
    <p:extLst>
      <p:ext uri="{BB962C8B-B14F-4D97-AF65-F5344CB8AC3E}">
        <p14:creationId xmlns:p14="http://schemas.microsoft.com/office/powerpoint/2010/main" val="1560930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FD3C5-4621-E984-AE9D-5C2A431F0074}"/>
              </a:ext>
            </a:extLst>
          </p:cNvPr>
          <p:cNvSpPr>
            <a:spLocks noGrp="1"/>
          </p:cNvSpPr>
          <p:nvPr>
            <p:ph type="title"/>
          </p:nvPr>
        </p:nvSpPr>
        <p:spPr/>
        <p:txBody>
          <a:bodyPr>
            <a:norm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消融实验</a:t>
            </a:r>
          </a:p>
        </p:txBody>
      </p:sp>
      <p:pic>
        <p:nvPicPr>
          <p:cNvPr id="5" name="图片 4">
            <a:extLst>
              <a:ext uri="{FF2B5EF4-FFF2-40B4-BE49-F238E27FC236}">
                <a16:creationId xmlns:a16="http://schemas.microsoft.com/office/drawing/2014/main" id="{14801C9E-46B6-AFFD-4AE5-DA78BDEE5CF9}"/>
              </a:ext>
            </a:extLst>
          </p:cNvPr>
          <p:cNvPicPr>
            <a:picLocks noChangeAspect="1"/>
          </p:cNvPicPr>
          <p:nvPr/>
        </p:nvPicPr>
        <p:blipFill>
          <a:blip r:embed="rId3"/>
          <a:stretch>
            <a:fillRect/>
          </a:stretch>
        </p:blipFill>
        <p:spPr>
          <a:xfrm>
            <a:off x="838200" y="1577203"/>
            <a:ext cx="6327978" cy="4632837"/>
          </a:xfrm>
          <a:prstGeom prst="rect">
            <a:avLst/>
          </a:prstGeom>
        </p:spPr>
      </p:pic>
    </p:spTree>
    <p:extLst>
      <p:ext uri="{BB962C8B-B14F-4D97-AF65-F5344CB8AC3E}">
        <p14:creationId xmlns:p14="http://schemas.microsoft.com/office/powerpoint/2010/main" val="2483066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5271D-F7CA-F572-7FEF-4E0C2787E7AE}"/>
              </a:ext>
            </a:extLst>
          </p:cNvPr>
          <p:cNvSpPr>
            <a:spLocks noGrp="1"/>
          </p:cNvSpPr>
          <p:nvPr>
            <p:ph type="title"/>
          </p:nvPr>
        </p:nvSpPr>
        <p:spPr/>
        <p:txBody>
          <a:bodyPr>
            <a:normAutofit/>
          </a:bodyPr>
          <a:lstStyle/>
          <a:p>
            <a:r>
              <a:rPr lang="zh-CN" altLang="en-US" sz="3600" dirty="0">
                <a:latin typeface="宋体" panose="02010600030101010101" pitchFamily="2" charset="-122"/>
                <a:ea typeface="宋体" panose="02010600030101010101" pitchFamily="2" charset="-122"/>
              </a:rPr>
              <a:t>总结</a:t>
            </a:r>
          </a:p>
        </p:txBody>
      </p:sp>
      <p:sp>
        <p:nvSpPr>
          <p:cNvPr id="3" name="内容占位符 2">
            <a:extLst>
              <a:ext uri="{FF2B5EF4-FFF2-40B4-BE49-F238E27FC236}">
                <a16:creationId xmlns:a16="http://schemas.microsoft.com/office/drawing/2014/main" id="{8EF91243-4E7D-5D4E-8403-1A97E191D1BA}"/>
              </a:ext>
            </a:extLst>
          </p:cNvPr>
          <p:cNvSpPr>
            <a:spLocks noGrp="1"/>
          </p:cNvSpPr>
          <p:nvPr>
            <p:ph idx="1"/>
          </p:nvPr>
        </p:nvSpPr>
        <p:spPr/>
        <p:txBody>
          <a:bodyPr>
            <a:normAutofit/>
          </a:bodyPr>
          <a:lstStyle/>
          <a:p>
            <a:pPr>
              <a:lnSpc>
                <a:spcPct val="150000"/>
              </a:lnSpc>
            </a:pPr>
            <a:r>
              <a:rPr lang="zh-CN" altLang="en-US" sz="2400" dirty="0">
                <a:latin typeface="宋体" panose="02010600030101010101" pitchFamily="2" charset="-122"/>
                <a:ea typeface="宋体" panose="02010600030101010101" pitchFamily="2" charset="-122"/>
              </a:rPr>
              <a:t>为对话推荐系统设计了一种</a:t>
            </a:r>
            <a:r>
              <a:rPr lang="zh-CN" altLang="en-US" sz="2400" b="1" dirty="0">
                <a:latin typeface="宋体" panose="02010600030101010101" pitchFamily="2" charset="-122"/>
                <a:ea typeface="宋体" panose="02010600030101010101" pitchFamily="2" charset="-122"/>
              </a:rPr>
              <a:t>基于对比学习的粗粒度到细粒度的预训练方法。</a:t>
            </a:r>
            <a:r>
              <a:rPr lang="zh-CN" altLang="en-US" sz="2400" dirty="0">
                <a:latin typeface="宋体" panose="02010600030101010101" pitchFamily="2" charset="-122"/>
                <a:ea typeface="宋体" panose="02010600030101010101" pitchFamily="2" charset="-122"/>
              </a:rPr>
              <a:t>利用由粗到细的预训练策略，可以有效地</a:t>
            </a:r>
            <a:r>
              <a:rPr lang="zh-CN" altLang="en-US" sz="2400" b="1" dirty="0">
                <a:latin typeface="宋体" panose="02010600030101010101" pitchFamily="2" charset="-122"/>
                <a:ea typeface="宋体" panose="02010600030101010101" pitchFamily="2" charset="-122"/>
              </a:rPr>
              <a:t>融合多类型数据表示</a:t>
            </a:r>
            <a:r>
              <a:rPr lang="zh-CN" altLang="en-US" sz="2400" dirty="0">
                <a:latin typeface="宋体" panose="02010600030101010101" pitchFamily="2" charset="-122"/>
                <a:ea typeface="宋体" panose="02010600030101010101" pitchFamily="2" charset="-122"/>
              </a:rPr>
              <a:t>，从而进一步增强对话上下文的表示，最终提高</a:t>
            </a:r>
            <a:r>
              <a:rPr lang="en-US" altLang="zh-CN" sz="2400" dirty="0">
                <a:latin typeface="宋体" panose="02010600030101010101" pitchFamily="2" charset="-122"/>
                <a:ea typeface="宋体" panose="02010600030101010101" pitchFamily="2" charset="-122"/>
              </a:rPr>
              <a:t>CRS</a:t>
            </a:r>
            <a:r>
              <a:rPr lang="zh-CN" altLang="en-US" sz="2400" dirty="0">
                <a:latin typeface="宋体" panose="02010600030101010101" pitchFamily="2" charset="-122"/>
                <a:ea typeface="宋体" panose="02010600030101010101" pitchFamily="2" charset="-122"/>
              </a:rPr>
              <a:t>的性能。通过构建广泛的实验，它可以有效地弥合</a:t>
            </a:r>
            <a:r>
              <a:rPr lang="en-US" altLang="zh-CN" sz="2400" dirty="0">
                <a:latin typeface="宋体" panose="02010600030101010101" pitchFamily="2" charset="-122"/>
                <a:ea typeface="宋体" panose="02010600030101010101" pitchFamily="2" charset="-122"/>
              </a:rPr>
              <a:t>CRS</a:t>
            </a:r>
            <a:r>
              <a:rPr lang="zh-CN" altLang="en-US" sz="2400" dirty="0">
                <a:latin typeface="宋体" panose="02010600030101010101" pitchFamily="2" charset="-122"/>
                <a:ea typeface="宋体" panose="02010600030101010101" pitchFamily="2" charset="-122"/>
              </a:rPr>
              <a:t>不同外部数据信号之间的语义差距，该方法在推荐和对话任务中的有效性得到了证明。</a:t>
            </a:r>
          </a:p>
        </p:txBody>
      </p:sp>
    </p:spTree>
    <p:extLst>
      <p:ext uri="{BB962C8B-B14F-4D97-AF65-F5344CB8AC3E}">
        <p14:creationId xmlns:p14="http://schemas.microsoft.com/office/powerpoint/2010/main" val="2308198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3F508-3EC3-508A-F3D8-08B052079C9A}"/>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启示</a:t>
            </a:r>
          </a:p>
        </p:txBody>
      </p:sp>
      <p:sp>
        <p:nvSpPr>
          <p:cNvPr id="3" name="内容占位符 2">
            <a:extLst>
              <a:ext uri="{FF2B5EF4-FFF2-40B4-BE49-F238E27FC236}">
                <a16:creationId xmlns:a16="http://schemas.microsoft.com/office/drawing/2014/main" id="{FC3B2952-EF5F-5888-0133-808853C59E02}"/>
              </a:ext>
            </a:extLst>
          </p:cNvPr>
          <p:cNvSpPr>
            <a:spLocks noGrp="1"/>
          </p:cNvSpPr>
          <p:nvPr>
            <p:ph idx="1"/>
          </p:nvPr>
        </p:nvSpPr>
        <p:spPr/>
        <p:txBody>
          <a:bodyPr>
            <a:normAutofit/>
          </a:bodyPr>
          <a:lstStyle/>
          <a:p>
            <a:pPr>
              <a:lnSpc>
                <a:spcPct val="150000"/>
              </a:lnSpc>
            </a:pP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C2CRS</a:t>
            </a:r>
            <a:r>
              <a:rPr lang="zh-CN" altLang="en-US" sz="2400" dirty="0">
                <a:latin typeface="Times New Roman" panose="02020603050405020304" pitchFamily="18" charset="0"/>
                <a:ea typeface="仿宋" panose="02010609060101010101" pitchFamily="49" charset="-122"/>
                <a:cs typeface="Times New Roman" panose="02020603050405020304" pitchFamily="18" charset="0"/>
              </a:rPr>
              <a:t>利用不同的编码器对不同的数据源进行编码得到不同的表示，然后利用对比学习来辅助主任务（推荐和对话）。对于一个单一任务而言，当存在不同的数据源时，可以通过集成学习的方法充分利用不同的数据源来辅助主任务的学习。</a:t>
            </a:r>
          </a:p>
          <a:p>
            <a:endParaRPr lang="zh-CN" altLang="en-US" dirty="0"/>
          </a:p>
        </p:txBody>
      </p:sp>
    </p:spTree>
    <p:extLst>
      <p:ext uri="{BB962C8B-B14F-4D97-AF65-F5344CB8AC3E}">
        <p14:creationId xmlns:p14="http://schemas.microsoft.com/office/powerpoint/2010/main" val="26052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B9DC0-A389-06EF-6F38-AE637B841243}"/>
              </a:ext>
            </a:extLst>
          </p:cNvPr>
          <p:cNvSpPr>
            <a:spLocks noGrp="1"/>
          </p:cNvSpPr>
          <p:nvPr>
            <p:ph type="title"/>
          </p:nvPr>
        </p:nvSpPr>
        <p:spPr/>
        <p:txBody>
          <a:bodyPr>
            <a:normAutofit/>
          </a:bodyPr>
          <a:lstStyle/>
          <a:p>
            <a:r>
              <a:rPr lang="zh-CN" altLang="en-US" sz="3600" dirty="0">
                <a:latin typeface="宋体" panose="02010600030101010101" pitchFamily="2" charset="-122"/>
                <a:ea typeface="宋体" panose="02010600030101010101" pitchFamily="2" charset="-122"/>
              </a:rPr>
              <a:t>动机</a:t>
            </a:r>
          </a:p>
        </p:txBody>
      </p:sp>
      <p:pic>
        <p:nvPicPr>
          <p:cNvPr id="5" name="图片 4">
            <a:extLst>
              <a:ext uri="{FF2B5EF4-FFF2-40B4-BE49-F238E27FC236}">
                <a16:creationId xmlns:a16="http://schemas.microsoft.com/office/drawing/2014/main" id="{BC9EEA39-1E04-0651-1E26-DE55106DBF23}"/>
              </a:ext>
            </a:extLst>
          </p:cNvPr>
          <p:cNvPicPr>
            <a:picLocks noChangeAspect="1"/>
          </p:cNvPicPr>
          <p:nvPr/>
        </p:nvPicPr>
        <p:blipFill>
          <a:blip r:embed="rId3"/>
          <a:stretch>
            <a:fillRect/>
          </a:stretch>
        </p:blipFill>
        <p:spPr>
          <a:xfrm>
            <a:off x="0" y="1690688"/>
            <a:ext cx="5471886" cy="2787322"/>
          </a:xfrm>
          <a:prstGeom prst="rect">
            <a:avLst/>
          </a:prstGeom>
        </p:spPr>
      </p:pic>
      <p:sp>
        <p:nvSpPr>
          <p:cNvPr id="6" name="文本框 5">
            <a:extLst>
              <a:ext uri="{FF2B5EF4-FFF2-40B4-BE49-F238E27FC236}">
                <a16:creationId xmlns:a16="http://schemas.microsoft.com/office/drawing/2014/main" id="{D9C52D88-966C-D25D-3052-37B8EB7E3942}"/>
              </a:ext>
            </a:extLst>
          </p:cNvPr>
          <p:cNvSpPr txBox="1"/>
          <p:nvPr/>
        </p:nvSpPr>
        <p:spPr>
          <a:xfrm>
            <a:off x="5471886" y="4594339"/>
            <a:ext cx="5471886" cy="369332"/>
          </a:xfrm>
          <a:prstGeom prst="rect">
            <a:avLst/>
          </a:prstGeom>
          <a:noFill/>
        </p:spPr>
        <p:txBody>
          <a:bodyPr wrap="square" rtlCol="0">
            <a:spAutoFit/>
          </a:bodyPr>
          <a:lstStyle/>
          <a:p>
            <a:r>
              <a:rPr lang="zh-CN" altLang="en-US" b="0" i="0" dirty="0">
                <a:solidFill>
                  <a:srgbClr val="121212"/>
                </a:solidFill>
                <a:effectLst/>
                <a:latin typeface="宋体" panose="02010600030101010101" pitchFamily="2" charset="-122"/>
                <a:ea typeface="宋体" panose="02010600030101010101" pitchFamily="2" charset="-122"/>
              </a:rPr>
              <a:t>融合多类型上下文数据，弥合语义差距</a:t>
            </a:r>
            <a:endParaRPr lang="zh-CN" altLang="en-US"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D75939C7-1738-BCF0-E431-F30E7BA8CF31}"/>
              </a:ext>
            </a:extLst>
          </p:cNvPr>
          <p:cNvPicPr>
            <a:picLocks noChangeAspect="1"/>
          </p:cNvPicPr>
          <p:nvPr/>
        </p:nvPicPr>
        <p:blipFill>
          <a:blip r:embed="rId4"/>
          <a:stretch>
            <a:fillRect/>
          </a:stretch>
        </p:blipFill>
        <p:spPr>
          <a:xfrm>
            <a:off x="5471886" y="1690688"/>
            <a:ext cx="6562724" cy="2903651"/>
          </a:xfrm>
          <a:prstGeom prst="rect">
            <a:avLst/>
          </a:prstGeom>
        </p:spPr>
      </p:pic>
    </p:spTree>
    <p:extLst>
      <p:ext uri="{BB962C8B-B14F-4D97-AF65-F5344CB8AC3E}">
        <p14:creationId xmlns:p14="http://schemas.microsoft.com/office/powerpoint/2010/main" val="280771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F99AE-12C3-1F60-9CC0-98315C65BFE4}"/>
              </a:ext>
            </a:extLst>
          </p:cNvPr>
          <p:cNvSpPr>
            <a:spLocks noGrp="1"/>
          </p:cNvSpPr>
          <p:nvPr>
            <p:ph type="title"/>
          </p:nvPr>
        </p:nvSpPr>
        <p:spPr/>
        <p:txBody>
          <a:bodyPr>
            <a:normAutofit/>
          </a:bodyPr>
          <a:lstStyle/>
          <a:p>
            <a:r>
              <a:rPr lang="zh-CN" altLang="en-US" sz="3600" dirty="0">
                <a:latin typeface="宋体" panose="02010600030101010101" pitchFamily="2" charset="-122"/>
                <a:ea typeface="宋体" panose="02010600030101010101" pitchFamily="2" charset="-122"/>
              </a:rPr>
              <a:t>方案</a:t>
            </a:r>
          </a:p>
        </p:txBody>
      </p:sp>
      <p:pic>
        <p:nvPicPr>
          <p:cNvPr id="5" name="图片 4">
            <a:extLst>
              <a:ext uri="{FF2B5EF4-FFF2-40B4-BE49-F238E27FC236}">
                <a16:creationId xmlns:a16="http://schemas.microsoft.com/office/drawing/2014/main" id="{28C5FBE1-3D4D-5A7F-7A48-C0AAF3A09523}"/>
              </a:ext>
            </a:extLst>
          </p:cNvPr>
          <p:cNvPicPr>
            <a:picLocks noChangeAspect="1"/>
          </p:cNvPicPr>
          <p:nvPr/>
        </p:nvPicPr>
        <p:blipFill>
          <a:blip r:embed="rId3"/>
          <a:stretch>
            <a:fillRect/>
          </a:stretch>
        </p:blipFill>
        <p:spPr>
          <a:xfrm>
            <a:off x="1569720" y="1690688"/>
            <a:ext cx="9676015" cy="4246913"/>
          </a:xfrm>
          <a:prstGeom prst="rect">
            <a:avLst/>
          </a:prstGeom>
        </p:spPr>
      </p:pic>
      <p:sp>
        <p:nvSpPr>
          <p:cNvPr id="7" name="文本框 6">
            <a:extLst>
              <a:ext uri="{FF2B5EF4-FFF2-40B4-BE49-F238E27FC236}">
                <a16:creationId xmlns:a16="http://schemas.microsoft.com/office/drawing/2014/main" id="{CC9485EA-9D2A-D644-4B76-CC497B5C3014}"/>
              </a:ext>
            </a:extLst>
          </p:cNvPr>
          <p:cNvSpPr txBox="1"/>
          <p:nvPr/>
        </p:nvSpPr>
        <p:spPr>
          <a:xfrm>
            <a:off x="2317173" y="843240"/>
            <a:ext cx="7699663" cy="400110"/>
          </a:xfrm>
          <a:prstGeom prst="rect">
            <a:avLst/>
          </a:prstGeom>
          <a:noFill/>
        </p:spPr>
        <p:txBody>
          <a:bodyPr wrap="square">
            <a:spAutoFit/>
          </a:bodyPr>
          <a:lstStyle/>
          <a:p>
            <a:r>
              <a:rPr lang="zh-CN" altLang="en-US" sz="2000" b="1" i="0" dirty="0">
                <a:solidFill>
                  <a:srgbClr val="121212"/>
                </a:solidFill>
                <a:effectLst/>
                <a:latin typeface="宋体" panose="02010600030101010101" pitchFamily="2" charset="-122"/>
                <a:ea typeface="宋体" panose="02010600030101010101" pitchFamily="2" charset="-122"/>
              </a:rPr>
              <a:t>由粗粒度到细粒度的对比学习框架，以改进 </a:t>
            </a:r>
            <a:r>
              <a:rPr lang="en-US" altLang="zh-CN" sz="2000" b="1" i="0" dirty="0">
                <a:solidFill>
                  <a:srgbClr val="121212"/>
                </a:solidFill>
                <a:effectLst/>
                <a:latin typeface="宋体" panose="02010600030101010101" pitchFamily="2" charset="-122"/>
                <a:ea typeface="宋体" panose="02010600030101010101" pitchFamily="2" charset="-122"/>
              </a:rPr>
              <a:t>CRS </a:t>
            </a:r>
            <a:r>
              <a:rPr lang="zh-CN" altLang="en-US" sz="2000" b="1" i="0" dirty="0">
                <a:solidFill>
                  <a:srgbClr val="121212"/>
                </a:solidFill>
                <a:effectLst/>
                <a:latin typeface="宋体" panose="02010600030101010101" pitchFamily="2" charset="-122"/>
                <a:ea typeface="宋体" panose="02010600030101010101" pitchFamily="2" charset="-122"/>
              </a:rPr>
              <a:t>的数据语义融合。</a:t>
            </a:r>
            <a:endParaRPr lang="zh-CN" altLang="en-US" sz="20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8315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F935CB1C-6348-8C56-E1AD-7A6FE7B42815}"/>
              </a:ext>
            </a:extLst>
          </p:cNvPr>
          <p:cNvPicPr>
            <a:picLocks noChangeAspect="1"/>
          </p:cNvPicPr>
          <p:nvPr/>
        </p:nvPicPr>
        <p:blipFill>
          <a:blip r:embed="rId3"/>
          <a:stretch>
            <a:fillRect/>
          </a:stretch>
        </p:blipFill>
        <p:spPr>
          <a:xfrm>
            <a:off x="4787662" y="3558815"/>
            <a:ext cx="3692063" cy="568941"/>
          </a:xfrm>
          <a:prstGeom prst="rect">
            <a:avLst/>
          </a:prstGeom>
        </p:spPr>
      </p:pic>
      <p:sp>
        <p:nvSpPr>
          <p:cNvPr id="2" name="标题 1">
            <a:extLst>
              <a:ext uri="{FF2B5EF4-FFF2-40B4-BE49-F238E27FC236}">
                <a16:creationId xmlns:a16="http://schemas.microsoft.com/office/drawing/2014/main" id="{47B358AD-24FF-8C7F-881B-858084B6257F}"/>
              </a:ext>
            </a:extLst>
          </p:cNvPr>
          <p:cNvSpPr>
            <a:spLocks noGrp="1"/>
          </p:cNvSpPr>
          <p:nvPr>
            <p:ph type="title"/>
          </p:nvPr>
        </p:nvSpPr>
        <p:spPr/>
        <p:txBody>
          <a:bodyPr>
            <a:normAutofit/>
          </a:bodyPr>
          <a:lstStyle/>
          <a:p>
            <a:r>
              <a:rPr lang="zh-CN" altLang="en-US" sz="4000" dirty="0">
                <a:latin typeface="宋体" panose="02010600030101010101" pitchFamily="2" charset="-122"/>
                <a:ea typeface="宋体" panose="02010600030101010101" pitchFamily="2" charset="-122"/>
              </a:rPr>
              <a:t>特征编码</a:t>
            </a:r>
          </a:p>
        </p:txBody>
      </p:sp>
      <p:sp>
        <p:nvSpPr>
          <p:cNvPr id="5" name="文本框 4">
            <a:extLst>
              <a:ext uri="{FF2B5EF4-FFF2-40B4-BE49-F238E27FC236}">
                <a16:creationId xmlns:a16="http://schemas.microsoft.com/office/drawing/2014/main" id="{4EF9BF02-EC81-F0CC-C1E2-0A7AAC3E08E7}"/>
              </a:ext>
            </a:extLst>
          </p:cNvPr>
          <p:cNvSpPr txBox="1"/>
          <p:nvPr/>
        </p:nvSpPr>
        <p:spPr>
          <a:xfrm>
            <a:off x="1547899" y="1690688"/>
            <a:ext cx="9096202" cy="400110"/>
          </a:xfrm>
          <a:prstGeom prst="rect">
            <a:avLst/>
          </a:prstGeom>
          <a:noFill/>
        </p:spPr>
        <p:txBody>
          <a:bodyPr wrap="square">
            <a:spAutoFit/>
          </a:bodyPr>
          <a:lstStyle/>
          <a:p>
            <a:pPr algn="l"/>
            <a:r>
              <a:rPr lang="zh-CN" altLang="en-US" sz="2000" b="1" i="0" dirty="0">
                <a:solidFill>
                  <a:srgbClr val="121212"/>
                </a:solidFill>
                <a:effectLst/>
                <a:latin typeface="宋体" panose="02010600030101010101" pitchFamily="2" charset="-122"/>
                <a:ea typeface="宋体" panose="02010600030101010101" pitchFamily="2" charset="-122"/>
              </a:rPr>
              <a:t>对话历史                       知识图谱                          评论</a:t>
            </a:r>
          </a:p>
        </p:txBody>
      </p:sp>
      <p:pic>
        <p:nvPicPr>
          <p:cNvPr id="12" name="图片 11">
            <a:extLst>
              <a:ext uri="{FF2B5EF4-FFF2-40B4-BE49-F238E27FC236}">
                <a16:creationId xmlns:a16="http://schemas.microsoft.com/office/drawing/2014/main" id="{586D3BA3-1D1F-A51C-6458-5581D1DB3A44}"/>
              </a:ext>
            </a:extLst>
          </p:cNvPr>
          <p:cNvPicPr>
            <a:picLocks noChangeAspect="1"/>
          </p:cNvPicPr>
          <p:nvPr/>
        </p:nvPicPr>
        <p:blipFill>
          <a:blip r:embed="rId4"/>
          <a:stretch>
            <a:fillRect/>
          </a:stretch>
        </p:blipFill>
        <p:spPr>
          <a:xfrm>
            <a:off x="1057361" y="2403002"/>
            <a:ext cx="981075" cy="514350"/>
          </a:xfrm>
          <a:prstGeom prst="rect">
            <a:avLst/>
          </a:prstGeom>
        </p:spPr>
      </p:pic>
      <p:pic>
        <p:nvPicPr>
          <p:cNvPr id="14" name="图片 13">
            <a:extLst>
              <a:ext uri="{FF2B5EF4-FFF2-40B4-BE49-F238E27FC236}">
                <a16:creationId xmlns:a16="http://schemas.microsoft.com/office/drawing/2014/main" id="{F1680B9A-84B3-5731-3B31-B77751113DF8}"/>
              </a:ext>
            </a:extLst>
          </p:cNvPr>
          <p:cNvPicPr>
            <a:picLocks noChangeAspect="1"/>
          </p:cNvPicPr>
          <p:nvPr/>
        </p:nvPicPr>
        <p:blipFill>
          <a:blip r:embed="rId5"/>
          <a:stretch>
            <a:fillRect/>
          </a:stretch>
        </p:blipFill>
        <p:spPr>
          <a:xfrm>
            <a:off x="917950" y="3514813"/>
            <a:ext cx="3057525" cy="561975"/>
          </a:xfrm>
          <a:prstGeom prst="rect">
            <a:avLst/>
          </a:prstGeom>
        </p:spPr>
      </p:pic>
      <p:pic>
        <p:nvPicPr>
          <p:cNvPr id="16" name="图片 15">
            <a:extLst>
              <a:ext uri="{FF2B5EF4-FFF2-40B4-BE49-F238E27FC236}">
                <a16:creationId xmlns:a16="http://schemas.microsoft.com/office/drawing/2014/main" id="{541EBB6E-6964-1869-C207-9AEA0AE3A223}"/>
              </a:ext>
            </a:extLst>
          </p:cNvPr>
          <p:cNvPicPr>
            <a:picLocks noChangeAspect="1"/>
          </p:cNvPicPr>
          <p:nvPr/>
        </p:nvPicPr>
        <p:blipFill>
          <a:blip r:embed="rId6"/>
          <a:stretch>
            <a:fillRect/>
          </a:stretch>
        </p:blipFill>
        <p:spPr>
          <a:xfrm>
            <a:off x="926783" y="4936436"/>
            <a:ext cx="3637425" cy="402502"/>
          </a:xfrm>
          <a:prstGeom prst="rect">
            <a:avLst/>
          </a:prstGeom>
        </p:spPr>
      </p:pic>
      <p:pic>
        <p:nvPicPr>
          <p:cNvPr id="20" name="图片 19">
            <a:extLst>
              <a:ext uri="{FF2B5EF4-FFF2-40B4-BE49-F238E27FC236}">
                <a16:creationId xmlns:a16="http://schemas.microsoft.com/office/drawing/2014/main" id="{3103B183-8CDE-58E2-CEF2-9A1DD2EB0CBF}"/>
              </a:ext>
            </a:extLst>
          </p:cNvPr>
          <p:cNvPicPr>
            <a:picLocks noChangeAspect="1"/>
          </p:cNvPicPr>
          <p:nvPr/>
        </p:nvPicPr>
        <p:blipFill>
          <a:blip r:embed="rId7"/>
          <a:stretch>
            <a:fillRect/>
          </a:stretch>
        </p:blipFill>
        <p:spPr>
          <a:xfrm>
            <a:off x="2599286" y="2564526"/>
            <a:ext cx="476250" cy="295275"/>
          </a:xfrm>
          <a:prstGeom prst="rect">
            <a:avLst/>
          </a:prstGeom>
        </p:spPr>
      </p:pic>
      <p:sp>
        <p:nvSpPr>
          <p:cNvPr id="22" name="文本框 21">
            <a:extLst>
              <a:ext uri="{FF2B5EF4-FFF2-40B4-BE49-F238E27FC236}">
                <a16:creationId xmlns:a16="http://schemas.microsoft.com/office/drawing/2014/main" id="{7997EA5E-F7C0-06DC-3160-71D9D25BA7AC}"/>
              </a:ext>
            </a:extLst>
          </p:cNvPr>
          <p:cNvSpPr txBox="1"/>
          <p:nvPr/>
        </p:nvSpPr>
        <p:spPr>
          <a:xfrm>
            <a:off x="926782" y="3145481"/>
            <a:ext cx="10935479"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细粒度                           细粒度                                   细粒度</a:t>
            </a:r>
            <a:endParaRPr lang="zh-CN" altLang="en-US" dirty="0">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CFCC4A3A-AD6A-38F1-D46E-CDF2121286BB}"/>
              </a:ext>
            </a:extLst>
          </p:cNvPr>
          <p:cNvSpPr txBox="1"/>
          <p:nvPr/>
        </p:nvSpPr>
        <p:spPr>
          <a:xfrm>
            <a:off x="926782" y="4570575"/>
            <a:ext cx="11265217"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粗粒度                           粗粒度                                   </a:t>
            </a:r>
            <a:r>
              <a:rPr lang="zh-CN" altLang="en-US" dirty="0">
                <a:solidFill>
                  <a:srgbClr val="121212"/>
                </a:solidFill>
                <a:latin typeface="宋体" panose="02010600030101010101" pitchFamily="2" charset="-122"/>
                <a:ea typeface="宋体" panose="02010600030101010101" pitchFamily="2" charset="-122"/>
              </a:rPr>
              <a:t>粗粒度</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9ECA2CF3-EACD-B1C7-6A9A-0D913E718D5C}"/>
                  </a:ext>
                </a:extLst>
              </p:cNvPr>
              <p:cNvSpPr txBox="1"/>
              <p:nvPr/>
            </p:nvSpPr>
            <p:spPr>
              <a:xfrm>
                <a:off x="917950" y="4018313"/>
                <a:ext cx="10827934"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单词的上下文词表示               节点表示矩阵</a:t>
                </a:r>
                <a14:m>
                  <m:oMath xmlns:m="http://schemas.openxmlformats.org/officeDocument/2006/math">
                    <m:r>
                      <m:rPr>
                        <m:sty m:val="p"/>
                      </m:rPr>
                      <a:rPr lang="en-US" altLang="zh-CN" dirty="0">
                        <a:solidFill>
                          <a:srgbClr val="121212"/>
                        </a:solidFill>
                        <a:latin typeface="Cambria Math" panose="02040503050406030204" pitchFamily="18" charset="0"/>
                        <a:ea typeface="宋体" panose="02010600030101010101" pitchFamily="2" charset="-122"/>
                      </a:rPr>
                      <m:t>N</m:t>
                    </m:r>
                  </m:oMath>
                </a14:m>
                <a:r>
                  <a:rPr lang="zh-CN" altLang="en-US" b="0" i="0" dirty="0">
                    <a:solidFill>
                      <a:srgbClr val="121212"/>
                    </a:solidFill>
                    <a:effectLst/>
                    <a:latin typeface="宋体" panose="02010600030101010101" pitchFamily="2" charset="-122"/>
                    <a:ea typeface="宋体" panose="02010600030101010101" pitchFamily="2" charset="-122"/>
                  </a:rPr>
                  <a:t>                            句子表示矩阵</a:t>
                </a:r>
                <a14:m>
                  <m:oMath xmlns:m="http://schemas.openxmlformats.org/officeDocument/2006/math">
                    <m:r>
                      <a:rPr lang="en-US" altLang="zh-CN" b="0" i="1" smtClean="0">
                        <a:solidFill>
                          <a:srgbClr val="121212"/>
                        </a:solidFill>
                        <a:effectLst/>
                        <a:latin typeface="Cambria Math" panose="02040503050406030204" pitchFamily="18" charset="0"/>
                        <a:ea typeface="宋体" panose="02010600030101010101" pitchFamily="2" charset="-122"/>
                      </a:rPr>
                      <m:t>𝐸</m:t>
                    </m:r>
                  </m:oMath>
                </a14:m>
                <a:endParaRPr lang="zh-CN" altLang="en-US" dirty="0">
                  <a:latin typeface="宋体" panose="02010600030101010101" pitchFamily="2" charset="-122"/>
                  <a:ea typeface="宋体" panose="02010600030101010101" pitchFamily="2" charset="-122"/>
                </a:endParaRPr>
              </a:p>
            </p:txBody>
          </p:sp>
        </mc:Choice>
        <mc:Fallback>
          <p:sp>
            <p:nvSpPr>
              <p:cNvPr id="26" name="文本框 25">
                <a:extLst>
                  <a:ext uri="{FF2B5EF4-FFF2-40B4-BE49-F238E27FC236}">
                    <a16:creationId xmlns:a16="http://schemas.microsoft.com/office/drawing/2014/main" id="{9ECA2CF3-EACD-B1C7-6A9A-0D913E718D5C}"/>
                  </a:ext>
                </a:extLst>
              </p:cNvPr>
              <p:cNvSpPr txBox="1">
                <a:spLocks noRot="1" noChangeAspect="1" noMove="1" noResize="1" noEditPoints="1" noAdjustHandles="1" noChangeArrowheads="1" noChangeShapeType="1" noTextEdit="1"/>
              </p:cNvSpPr>
              <p:nvPr/>
            </p:nvSpPr>
            <p:spPr>
              <a:xfrm>
                <a:off x="917950" y="4018313"/>
                <a:ext cx="10827934" cy="369332"/>
              </a:xfrm>
              <a:prstGeom prst="rect">
                <a:avLst/>
              </a:prstGeom>
              <a:blipFill>
                <a:blip r:embed="rId8"/>
                <a:stretch>
                  <a:fillRect l="-507" t="-11475" b="-213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BE58CAAE-DDA3-BA66-F955-AC0AD419EBFF}"/>
                  </a:ext>
                </a:extLst>
              </p:cNvPr>
              <p:cNvSpPr txBox="1"/>
              <p:nvPr/>
            </p:nvSpPr>
            <p:spPr>
              <a:xfrm>
                <a:off x="926781" y="5289963"/>
                <a:ext cx="11201487" cy="646331"/>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对话历史表示                     基于图的用户表示</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𝑒</m:t>
                        </m:r>
                      </m:e>
                      <m:sub>
                        <m:r>
                          <a:rPr lang="en-US" altLang="zh-CN" b="0" i="1" smtClean="0">
                            <a:solidFill>
                              <a:srgbClr val="121212"/>
                            </a:solidFill>
                            <a:effectLst/>
                            <a:latin typeface="Cambria Math" panose="02040503050406030204" pitchFamily="18" charset="0"/>
                            <a:ea typeface="宋体" panose="02010600030101010101" pitchFamily="2" charset="-122"/>
                          </a:rPr>
                          <m:t>𝐺</m:t>
                        </m:r>
                      </m:sub>
                    </m:sSub>
                  </m:oMath>
                </a14:m>
                <a:r>
                  <a:rPr lang="zh-CN" altLang="en-US" dirty="0">
                    <a:latin typeface="宋体" panose="02010600030101010101" pitchFamily="2" charset="-122"/>
                    <a:ea typeface="宋体" panose="02010600030101010101" pitchFamily="2" charset="-122"/>
                  </a:rPr>
                  <a:t>                       基于评论的用户表示</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𝑒</m:t>
                        </m:r>
                      </m:e>
                      <m:sub>
                        <m:r>
                          <a:rPr lang="en-US" altLang="zh-CN" b="0" i="1" smtClean="0">
                            <a:latin typeface="Cambria Math" panose="02040503050406030204" pitchFamily="18" charset="0"/>
                            <a:ea typeface="宋体" panose="02010600030101010101" pitchFamily="2" charset="-122"/>
                          </a:rPr>
                          <m:t>𝑅</m:t>
                        </m:r>
                      </m:sub>
                    </m:sSub>
                  </m:oMath>
                </a14:m>
                <a:endParaRPr lang="en-US" altLang="zh-CN" b="0"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Choice>
        <mc:Fallback>
          <p:sp>
            <p:nvSpPr>
              <p:cNvPr id="28" name="文本框 27">
                <a:extLst>
                  <a:ext uri="{FF2B5EF4-FFF2-40B4-BE49-F238E27FC236}">
                    <a16:creationId xmlns:a16="http://schemas.microsoft.com/office/drawing/2014/main" id="{BE58CAAE-DDA3-BA66-F955-AC0AD419EBFF}"/>
                  </a:ext>
                </a:extLst>
              </p:cNvPr>
              <p:cNvSpPr txBox="1">
                <a:spLocks noRot="1" noChangeAspect="1" noMove="1" noResize="1" noEditPoints="1" noAdjustHandles="1" noChangeArrowheads="1" noChangeShapeType="1" noTextEdit="1"/>
              </p:cNvSpPr>
              <p:nvPr/>
            </p:nvSpPr>
            <p:spPr>
              <a:xfrm>
                <a:off x="926781" y="5289963"/>
                <a:ext cx="11201487" cy="646331"/>
              </a:xfrm>
              <a:prstGeom prst="rect">
                <a:avLst/>
              </a:prstGeom>
              <a:blipFill>
                <a:blip r:embed="rId9"/>
                <a:stretch>
                  <a:fillRect l="-435" t="-7547"/>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229DBEF8-86E0-1FEF-3461-4BFB0E430A32}"/>
              </a:ext>
            </a:extLst>
          </p:cNvPr>
          <p:cNvSpPr txBox="1"/>
          <p:nvPr/>
        </p:nvSpPr>
        <p:spPr>
          <a:xfrm>
            <a:off x="4661362" y="2524399"/>
            <a:ext cx="6097384" cy="369332"/>
          </a:xfrm>
          <a:prstGeom prst="rect">
            <a:avLst/>
          </a:prstGeom>
          <a:noFill/>
        </p:spPr>
        <p:txBody>
          <a:bodyPr wrap="square">
            <a:spAutoFit/>
          </a:bodyPr>
          <a:lstStyle/>
          <a:p>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知识图谱 </a:t>
            </a:r>
            <a:r>
              <a:rPr lang="en-US" altLang="zh-CN" b="0" i="0" dirty="0">
                <a:solidFill>
                  <a:srgbClr val="121212"/>
                </a:solidFill>
                <a:effectLst/>
                <a:latin typeface="Times New Roman" panose="02020603050405020304" pitchFamily="18" charset="0"/>
                <a:ea typeface="Microsoft Yi Baiti" panose="03000500000000000000" pitchFamily="66" charset="0"/>
                <a:cs typeface="Times New Roman" panose="02020603050405020304" pitchFamily="18" charset="0"/>
              </a:rPr>
              <a:t>G</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121212"/>
                </a:solidFill>
                <a:latin typeface="Times New Roman" panose="02020603050405020304" pitchFamily="18" charset="0"/>
                <a:ea typeface="Microsoft Yi Baiti" panose="03000500000000000000" pitchFamily="66" charset="0"/>
                <a:cs typeface="Times New Roman" panose="02020603050405020304" pitchFamily="18" charset="0"/>
              </a:rPr>
              <a:t>=</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实体集 </a:t>
            </a:r>
            <a:r>
              <a:rPr lang="en-US" altLang="zh-CN" b="0" i="0" dirty="0">
                <a:solidFill>
                  <a:srgbClr val="121212"/>
                </a:solidFill>
                <a:effectLst/>
                <a:latin typeface="Times New Roman" panose="02020603050405020304" pitchFamily="18" charset="0"/>
                <a:ea typeface="Microsoft Yi Baiti" panose="03000500000000000000" pitchFamily="66" charset="0"/>
                <a:cs typeface="Times New Roman" panose="02020603050405020304" pitchFamily="18" charset="0"/>
              </a:rPr>
              <a:t>N</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121212"/>
                </a:solidFill>
                <a:latin typeface="Times New Roman" panose="02020603050405020304" pitchFamily="18" charset="0"/>
                <a:ea typeface="Microsoft Yi Baiti" panose="03000500000000000000" pitchFamily="66" charset="0"/>
                <a:cs typeface="Times New Roman" panose="02020603050405020304" pitchFamily="18" charset="0"/>
              </a:rPr>
              <a:t>+</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关系集 </a:t>
            </a:r>
            <a:r>
              <a:rPr lang="en-US" altLang="zh-CN" dirty="0">
                <a:solidFill>
                  <a:srgbClr val="121212"/>
                </a:solidFill>
                <a:latin typeface="Times New Roman" panose="02020603050405020304" pitchFamily="18" charset="0"/>
                <a:ea typeface="Microsoft Yi Baiti" panose="03000500000000000000" pitchFamily="66" charset="0"/>
                <a:cs typeface="Times New Roman" panose="02020603050405020304" pitchFamily="18" charset="0"/>
              </a:rPr>
              <a:t>R </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6" name="图片 35">
            <a:extLst>
              <a:ext uri="{FF2B5EF4-FFF2-40B4-BE49-F238E27FC236}">
                <a16:creationId xmlns:a16="http://schemas.microsoft.com/office/drawing/2014/main" id="{BD0A7C21-298F-AC59-3BC7-1F6AA2B6118D}"/>
              </a:ext>
            </a:extLst>
          </p:cNvPr>
          <p:cNvPicPr>
            <a:picLocks noChangeAspect="1"/>
          </p:cNvPicPr>
          <p:nvPr/>
        </p:nvPicPr>
        <p:blipFill>
          <a:blip r:embed="rId10"/>
          <a:stretch>
            <a:fillRect/>
          </a:stretch>
        </p:blipFill>
        <p:spPr>
          <a:xfrm>
            <a:off x="9514177" y="2547760"/>
            <a:ext cx="1511546" cy="468491"/>
          </a:xfrm>
          <a:prstGeom prst="rect">
            <a:avLst/>
          </a:prstGeom>
        </p:spPr>
      </p:pic>
      <p:pic>
        <p:nvPicPr>
          <p:cNvPr id="39" name="图片 38">
            <a:extLst>
              <a:ext uri="{FF2B5EF4-FFF2-40B4-BE49-F238E27FC236}">
                <a16:creationId xmlns:a16="http://schemas.microsoft.com/office/drawing/2014/main" id="{073A68CB-AF9E-6B98-4C16-75F2285EDB03}"/>
              </a:ext>
            </a:extLst>
          </p:cNvPr>
          <p:cNvPicPr>
            <a:picLocks noChangeAspect="1"/>
          </p:cNvPicPr>
          <p:nvPr/>
        </p:nvPicPr>
        <p:blipFill>
          <a:blip r:embed="rId11"/>
          <a:stretch>
            <a:fillRect/>
          </a:stretch>
        </p:blipFill>
        <p:spPr>
          <a:xfrm>
            <a:off x="4790988" y="4927411"/>
            <a:ext cx="500137" cy="420552"/>
          </a:xfrm>
          <a:prstGeom prst="rect">
            <a:avLst/>
          </a:prstGeom>
        </p:spPr>
      </p:pic>
      <p:pic>
        <p:nvPicPr>
          <p:cNvPr id="41" name="图片 40">
            <a:extLst>
              <a:ext uri="{FF2B5EF4-FFF2-40B4-BE49-F238E27FC236}">
                <a16:creationId xmlns:a16="http://schemas.microsoft.com/office/drawing/2014/main" id="{4DC2A5D8-66E6-DF96-1906-F72023A9CE57}"/>
              </a:ext>
            </a:extLst>
          </p:cNvPr>
          <p:cNvPicPr>
            <a:picLocks noChangeAspect="1"/>
          </p:cNvPicPr>
          <p:nvPr/>
        </p:nvPicPr>
        <p:blipFill>
          <a:blip r:embed="rId12"/>
          <a:stretch>
            <a:fillRect/>
          </a:stretch>
        </p:blipFill>
        <p:spPr>
          <a:xfrm>
            <a:off x="9514177" y="4900531"/>
            <a:ext cx="438150" cy="428625"/>
          </a:xfrm>
          <a:prstGeom prst="rect">
            <a:avLst/>
          </a:prstGeom>
        </p:spPr>
      </p:pic>
      <p:pic>
        <p:nvPicPr>
          <p:cNvPr id="43" name="图片 42">
            <a:extLst>
              <a:ext uri="{FF2B5EF4-FFF2-40B4-BE49-F238E27FC236}">
                <a16:creationId xmlns:a16="http://schemas.microsoft.com/office/drawing/2014/main" id="{E0029C1C-10DF-1736-0614-277784797FE1}"/>
              </a:ext>
            </a:extLst>
          </p:cNvPr>
          <p:cNvPicPr>
            <a:picLocks noChangeAspect="1"/>
          </p:cNvPicPr>
          <p:nvPr/>
        </p:nvPicPr>
        <p:blipFill>
          <a:blip r:embed="rId13"/>
          <a:stretch>
            <a:fillRect/>
          </a:stretch>
        </p:blipFill>
        <p:spPr>
          <a:xfrm>
            <a:off x="9451225" y="3506744"/>
            <a:ext cx="1439536" cy="474133"/>
          </a:xfrm>
          <a:prstGeom prst="rect">
            <a:avLst/>
          </a:prstGeom>
        </p:spPr>
      </p:pic>
    </p:spTree>
    <p:extLst>
      <p:ext uri="{BB962C8B-B14F-4D97-AF65-F5344CB8AC3E}">
        <p14:creationId xmlns:p14="http://schemas.microsoft.com/office/powerpoint/2010/main" val="246975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639C6-B880-A978-1664-786E53696108}"/>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InfoNCEloss</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757BAF9-77BF-0FB1-9D97-C393D4673FB4}"/>
              </a:ext>
            </a:extLst>
          </p:cNvPr>
          <p:cNvPicPr>
            <a:picLocks noChangeAspect="1"/>
          </p:cNvPicPr>
          <p:nvPr/>
        </p:nvPicPr>
        <p:blipFill>
          <a:blip r:embed="rId3"/>
          <a:stretch>
            <a:fillRect/>
          </a:stretch>
        </p:blipFill>
        <p:spPr>
          <a:xfrm>
            <a:off x="6096000" y="3618743"/>
            <a:ext cx="4210050" cy="1095375"/>
          </a:xfrm>
          <a:prstGeom prst="rect">
            <a:avLst/>
          </a:prstGeom>
        </p:spPr>
      </p:pic>
      <p:sp>
        <p:nvSpPr>
          <p:cNvPr id="7" name="文本框 6">
            <a:extLst>
              <a:ext uri="{FF2B5EF4-FFF2-40B4-BE49-F238E27FC236}">
                <a16:creationId xmlns:a16="http://schemas.microsoft.com/office/drawing/2014/main" id="{D898B65E-644A-C25B-BEFD-9C71F1A37A17}"/>
              </a:ext>
            </a:extLst>
          </p:cNvPr>
          <p:cNvSpPr txBox="1"/>
          <p:nvPr/>
        </p:nvSpPr>
        <p:spPr>
          <a:xfrm>
            <a:off x="838200" y="6231420"/>
            <a:ext cx="8156863" cy="369332"/>
          </a:xfrm>
          <a:prstGeom prst="rect">
            <a:avLst/>
          </a:prstGeom>
          <a:noFill/>
        </p:spPr>
        <p:txBody>
          <a:bodyPr wrap="square">
            <a:spAutoFit/>
          </a:bodyPr>
          <a:lstStyle/>
          <a:p>
            <a:r>
              <a:rPr lang="en-US" altLang="zh-CN" b="0" i="0" dirty="0">
                <a:effectLst/>
                <a:latin typeface="Times New Roman" panose="02020603050405020304" pitchFamily="18" charset="0"/>
                <a:cs typeface="Times New Roman" panose="02020603050405020304" pitchFamily="18" charset="0"/>
              </a:rPr>
              <a:t>Momentum Contrast for Unsupervised Visual Representation Learning CVPR2020</a:t>
            </a:r>
            <a:endParaRPr lang="zh-CN" altLang="en-US"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5342B07D-B6F6-AB2A-78AC-5D5D4472BCE4}"/>
              </a:ext>
            </a:extLst>
          </p:cNvPr>
          <p:cNvPicPr>
            <a:picLocks noChangeAspect="1"/>
          </p:cNvPicPr>
          <p:nvPr/>
        </p:nvPicPr>
        <p:blipFill>
          <a:blip r:embed="rId4"/>
          <a:stretch>
            <a:fillRect/>
          </a:stretch>
        </p:blipFill>
        <p:spPr>
          <a:xfrm>
            <a:off x="925657" y="1833169"/>
            <a:ext cx="4371975" cy="3524250"/>
          </a:xfrm>
          <a:prstGeom prst="rect">
            <a:avLst/>
          </a:prstGeom>
        </p:spPr>
      </p:pic>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EC1987E7-C4FC-066C-AC1D-1A4CFFCDBE9D}"/>
                  </a:ext>
                </a:extLst>
              </p:cNvPr>
              <p:cNvSpPr txBox="1"/>
              <p:nvPr/>
            </p:nvSpPr>
            <p:spPr>
              <a:xfrm>
                <a:off x="5613689" y="1392597"/>
                <a:ext cx="6097384" cy="369332"/>
              </a:xfrm>
              <a:prstGeom prst="rect">
                <a:avLst/>
              </a:prstGeom>
              <a:noFill/>
            </p:spPr>
            <p:txBody>
              <a:bodyPr wrap="square">
                <a:spAutoFit/>
              </a:bodyPr>
              <a:lstStyle/>
              <a:p>
                <a14:m>
                  <m:oMath xmlns:m="http://schemas.openxmlformats.org/officeDocument/2006/math">
                    <m:r>
                      <a:rPr lang="en-US" altLang="zh-CN" b="0" i="1" smtClean="0">
                        <a:solidFill>
                          <a:srgbClr val="121212"/>
                        </a:solidFill>
                        <a:effectLst/>
                        <a:latin typeface="Cambria Math" panose="02040503050406030204" pitchFamily="18" charset="0"/>
                      </a:rPr>
                      <m:t>𝑞</m:t>
                    </m:r>
                  </m:oMath>
                </a14:m>
                <a:r>
                  <a:rPr lang="zh-CN" altLang="en-US" b="0" i="0" dirty="0">
                    <a:solidFill>
                      <a:srgbClr val="121212"/>
                    </a:solidFill>
                    <a:effectLst/>
                    <a:latin typeface="Times New Roman" panose="02020603050405020304" pitchFamily="18" charset="0"/>
                    <a:cs typeface="Times New Roman" panose="02020603050405020304" pitchFamily="18" charset="0"/>
                  </a:rPr>
                  <a:t>和</a:t>
                </a:r>
                <a14:m>
                  <m:oMath xmlns:m="http://schemas.openxmlformats.org/officeDocument/2006/math">
                    <m:sSub>
                      <m:sSubPr>
                        <m:ctrlPr>
                          <a:rPr lang="en-US" altLang="zh-CN" b="0" i="1" smtClean="0">
                            <a:solidFill>
                              <a:srgbClr val="121212"/>
                            </a:solidFill>
                            <a:effectLst/>
                            <a:latin typeface="Cambria Math" panose="02040503050406030204" pitchFamily="18" charset="0"/>
                          </a:rPr>
                        </m:ctrlPr>
                      </m:sSubPr>
                      <m:e>
                        <m:r>
                          <a:rPr lang="en-US" altLang="zh-CN" b="0" i="1" smtClean="0">
                            <a:solidFill>
                              <a:srgbClr val="121212"/>
                            </a:solidFill>
                            <a:effectLst/>
                            <a:latin typeface="Cambria Math" panose="02040503050406030204" pitchFamily="18" charset="0"/>
                          </a:rPr>
                          <m:t>𝑘</m:t>
                        </m:r>
                      </m:e>
                      <m:sub>
                        <m:r>
                          <a:rPr lang="en-US" altLang="zh-CN" b="0" i="1" smtClean="0">
                            <a:solidFill>
                              <a:srgbClr val="121212"/>
                            </a:solidFill>
                            <a:effectLst/>
                            <a:latin typeface="Cambria Math" panose="02040503050406030204" pitchFamily="18" charset="0"/>
                          </a:rPr>
                          <m:t>+</m:t>
                        </m:r>
                      </m:sub>
                    </m:sSub>
                  </m:oMath>
                </a14:m>
                <a:r>
                  <a:rPr lang="zh-CN" altLang="en-US" b="0" i="0" dirty="0">
                    <a:solidFill>
                      <a:srgbClr val="121212"/>
                    </a:solidFill>
                    <a:effectLst/>
                    <a:latin typeface="Times New Roman" panose="02020603050405020304" pitchFamily="18" charset="0"/>
                    <a:cs typeface="Times New Roman" panose="02020603050405020304" pitchFamily="18" charset="0"/>
                  </a:rPr>
                  <a:t>互为正样本对，其余的</a:t>
                </a:r>
                <a14:m>
                  <m:oMath xmlns:m="http://schemas.openxmlformats.org/officeDocument/2006/math">
                    <m:r>
                      <a:rPr lang="en-US" altLang="zh-CN" b="0" i="1" smtClean="0">
                        <a:solidFill>
                          <a:srgbClr val="121212"/>
                        </a:solidFill>
                        <a:effectLst/>
                        <a:latin typeface="Cambria Math" panose="02040503050406030204" pitchFamily="18" charset="0"/>
                      </a:rPr>
                      <m:t>𝑘𝑒𝑦</m:t>
                    </m:r>
                  </m:oMath>
                </a14:m>
                <a:r>
                  <a:rPr lang="zh-CN" altLang="en-US" b="0" i="0" dirty="0">
                    <a:solidFill>
                      <a:srgbClr val="121212"/>
                    </a:solidFill>
                    <a:effectLst/>
                    <a:latin typeface="Times New Roman" panose="02020603050405020304" pitchFamily="18" charset="0"/>
                    <a:cs typeface="Times New Roman" panose="02020603050405020304" pitchFamily="18" charset="0"/>
                  </a:rPr>
                  <a:t>为</a:t>
                </a:r>
                <a14:m>
                  <m:oMath xmlns:m="http://schemas.openxmlformats.org/officeDocument/2006/math">
                    <m:r>
                      <a:rPr lang="en-US" altLang="zh-CN" b="0" i="1" smtClean="0">
                        <a:solidFill>
                          <a:srgbClr val="121212"/>
                        </a:solidFill>
                        <a:effectLst/>
                        <a:latin typeface="Cambria Math" panose="02040503050406030204" pitchFamily="18" charset="0"/>
                      </a:rPr>
                      <m:t>𝑞</m:t>
                    </m:r>
                  </m:oMath>
                </a14:m>
                <a:r>
                  <a:rPr lang="zh-CN" altLang="en-US" b="0" i="0" dirty="0">
                    <a:solidFill>
                      <a:srgbClr val="121212"/>
                    </a:solidFill>
                    <a:effectLst/>
                    <a:latin typeface="Times New Roman" panose="02020603050405020304" pitchFamily="18" charset="0"/>
                    <a:cs typeface="Times New Roman" panose="02020603050405020304" pitchFamily="18" charset="0"/>
                  </a:rPr>
                  <a:t>的负样本。</a:t>
                </a:r>
                <a:endParaRPr lang="zh-CN" altLang="en-US" dirty="0">
                  <a:latin typeface="Times New Roman" panose="02020603050405020304" pitchFamily="18" charset="0"/>
                  <a:cs typeface="Times New Roman" panose="02020603050405020304" pitchFamily="18" charset="0"/>
                </a:endParaRPr>
              </a:p>
            </p:txBody>
          </p:sp>
        </mc:Choice>
        <mc:Fallback>
          <p:sp>
            <p:nvSpPr>
              <p:cNvPr id="11" name="文本框 10">
                <a:extLst>
                  <a:ext uri="{FF2B5EF4-FFF2-40B4-BE49-F238E27FC236}">
                    <a16:creationId xmlns:a16="http://schemas.microsoft.com/office/drawing/2014/main" id="{EC1987E7-C4FC-066C-AC1D-1A4CFFCDBE9D}"/>
                  </a:ext>
                </a:extLst>
              </p:cNvPr>
              <p:cNvSpPr txBox="1">
                <a:spLocks noRot="1" noChangeAspect="1" noMove="1" noResize="1" noEditPoints="1" noAdjustHandles="1" noChangeArrowheads="1" noChangeShapeType="1" noTextEdit="1"/>
              </p:cNvSpPr>
              <p:nvPr/>
            </p:nvSpPr>
            <p:spPr>
              <a:xfrm>
                <a:off x="5613689" y="1392597"/>
                <a:ext cx="6097384" cy="369332"/>
              </a:xfrm>
              <a:prstGeom prst="rect">
                <a:avLst/>
              </a:prstGeom>
              <a:blipFill>
                <a:blip r:embed="rId5"/>
                <a:stretch>
                  <a:fillRect t="-819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6BF4B23D-925B-4724-BA56-88A44B0C294A}"/>
                  </a:ext>
                </a:extLst>
              </p:cNvPr>
              <p:cNvSpPr txBox="1"/>
              <p:nvPr/>
            </p:nvSpPr>
            <p:spPr>
              <a:xfrm>
                <a:off x="5613689" y="1951672"/>
                <a:ext cx="6097384" cy="1477328"/>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损失函数需要满足这些要求</a:t>
                </a:r>
                <a:r>
                  <a:rPr lang="en-US" altLang="zh-CN" dirty="0">
                    <a:solidFill>
                      <a:srgbClr val="121212"/>
                    </a:solidFill>
                    <a:latin typeface="宋体" panose="02010600030101010101" pitchFamily="2" charset="-122"/>
                    <a:ea typeface="宋体" panose="02010600030101010101" pitchFamily="2" charset="-122"/>
                  </a:rPr>
                  <a:t>:</a:t>
                </a:r>
              </a:p>
              <a:p>
                <a:r>
                  <a:rPr lang="zh-CN" altLang="en-US" dirty="0">
                    <a:solidFill>
                      <a:srgbClr val="121212"/>
                    </a:solidFill>
                    <a:latin typeface="宋体" panose="02010600030101010101" pitchFamily="2" charset="-122"/>
                    <a:ea typeface="宋体" panose="02010600030101010101" pitchFamily="2" charset="-122"/>
                  </a:rPr>
                  <a:t>①</a:t>
                </a:r>
                <a:r>
                  <a:rPr lang="zh-CN" altLang="en-US" b="0" i="0" dirty="0">
                    <a:solidFill>
                      <a:srgbClr val="121212"/>
                    </a:solidFill>
                    <a:effectLst/>
                    <a:latin typeface="宋体" panose="02010600030101010101" pitchFamily="2" charset="-122"/>
                    <a:ea typeface="宋体" panose="02010600030101010101" pitchFamily="2" charset="-122"/>
                  </a:rPr>
                  <a:t>当</a:t>
                </a:r>
                <a14:m>
                  <m:oMath xmlns:m="http://schemas.openxmlformats.org/officeDocument/2006/math">
                    <m:r>
                      <a:rPr lang="en-US" altLang="zh-CN" b="0" i="1" smtClean="0">
                        <a:solidFill>
                          <a:srgbClr val="121212"/>
                        </a:solidFill>
                        <a:effectLst/>
                        <a:latin typeface="Cambria Math" panose="02040503050406030204" pitchFamily="18" charset="0"/>
                      </a:rPr>
                      <m:t>𝑞</m:t>
                    </m:r>
                  </m:oMath>
                </a14:m>
                <a:r>
                  <a:rPr lang="zh-CN" altLang="en-US" b="0" i="0" dirty="0">
                    <a:solidFill>
                      <a:srgbClr val="121212"/>
                    </a:solidFill>
                    <a:effectLst/>
                    <a:latin typeface="宋体" panose="02010600030101010101" pitchFamily="2" charset="-122"/>
                    <a:ea typeface="宋体" panose="02010600030101010101" pitchFamily="2" charset="-122"/>
                  </a:rPr>
                  <a:t>和唯一的正样本</a:t>
                </a:r>
                <a14:m>
                  <m:oMath xmlns:m="http://schemas.openxmlformats.org/officeDocument/2006/math">
                    <m:sSub>
                      <m:sSubPr>
                        <m:ctrlPr>
                          <a:rPr lang="en-US" altLang="zh-CN" b="0" i="1" smtClean="0">
                            <a:solidFill>
                              <a:srgbClr val="121212"/>
                            </a:solidFill>
                            <a:effectLst/>
                            <a:latin typeface="Cambria Math" panose="02040503050406030204" pitchFamily="18" charset="0"/>
                          </a:rPr>
                        </m:ctrlPr>
                      </m:sSubPr>
                      <m:e>
                        <m:r>
                          <a:rPr lang="en-US" altLang="zh-CN" b="0" i="1" smtClean="0">
                            <a:solidFill>
                              <a:srgbClr val="121212"/>
                            </a:solidFill>
                            <a:effectLst/>
                            <a:latin typeface="Cambria Math" panose="02040503050406030204" pitchFamily="18" charset="0"/>
                          </a:rPr>
                          <m:t>𝑘</m:t>
                        </m:r>
                      </m:e>
                      <m:sub>
                        <m:r>
                          <a:rPr lang="en-US" altLang="zh-CN" b="0" i="1" smtClean="0">
                            <a:solidFill>
                              <a:srgbClr val="121212"/>
                            </a:solidFill>
                            <a:effectLst/>
                            <a:latin typeface="Cambria Math" panose="02040503050406030204" pitchFamily="18" charset="0"/>
                          </a:rPr>
                          <m:t>+</m:t>
                        </m:r>
                      </m:sub>
                    </m:sSub>
                  </m:oMath>
                </a14:m>
                <a:r>
                  <a:rPr lang="zh-CN" altLang="en-US" b="0" i="0" dirty="0">
                    <a:solidFill>
                      <a:srgbClr val="121212"/>
                    </a:solidFill>
                    <a:effectLst/>
                    <a:latin typeface="宋体" panose="02010600030101010101" pitchFamily="2" charset="-122"/>
                    <a:ea typeface="宋体" panose="02010600030101010101" pitchFamily="2" charset="-122"/>
                  </a:rPr>
                  <a:t>相似，并且和其他所有负样本</a:t>
                </a:r>
                <a14:m>
                  <m:oMath xmlns:m="http://schemas.openxmlformats.org/officeDocument/2006/math">
                    <m:r>
                      <a:rPr lang="en-US" altLang="zh-CN" b="0" i="1" smtClean="0">
                        <a:solidFill>
                          <a:srgbClr val="121212"/>
                        </a:solidFill>
                        <a:effectLst/>
                        <a:latin typeface="Cambria Math" panose="02040503050406030204" pitchFamily="18" charset="0"/>
                      </a:rPr>
                      <m:t>𝑘𝑒𝑦</m:t>
                    </m:r>
                  </m:oMath>
                </a14:m>
                <a:r>
                  <a:rPr lang="zh-CN" altLang="en-US" b="0" i="0" dirty="0">
                    <a:solidFill>
                      <a:srgbClr val="121212"/>
                    </a:solidFill>
                    <a:effectLst/>
                    <a:latin typeface="宋体" panose="02010600030101010101" pitchFamily="2" charset="-122"/>
                    <a:ea typeface="宋体" panose="02010600030101010101" pitchFamily="2" charset="-122"/>
                  </a:rPr>
                  <a:t>都不相似的时候，这个</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loss</a:t>
                </a:r>
                <a:r>
                  <a:rPr lang="zh-CN" altLang="en-US" b="0" i="0" dirty="0">
                    <a:solidFill>
                      <a:srgbClr val="121212"/>
                    </a:solidFill>
                    <a:effectLst/>
                    <a:latin typeface="宋体" panose="02010600030101010101" pitchFamily="2" charset="-122"/>
                    <a:ea typeface="宋体" panose="02010600030101010101" pitchFamily="2" charset="-122"/>
                  </a:rPr>
                  <a:t>的值应该比较低。</a:t>
                </a:r>
                <a:endParaRPr lang="en-US" altLang="zh-CN" dirty="0">
                  <a:solidFill>
                    <a:srgbClr val="121212"/>
                  </a:solidFill>
                  <a:latin typeface="宋体" panose="02010600030101010101" pitchFamily="2" charset="-122"/>
                  <a:ea typeface="宋体" panose="02010600030101010101" pitchFamily="2" charset="-122"/>
                </a:endParaRPr>
              </a:p>
              <a:p>
                <a:r>
                  <a:rPr lang="zh-CN" altLang="en-US" b="0" i="0" dirty="0">
                    <a:solidFill>
                      <a:srgbClr val="121212"/>
                    </a:solidFill>
                    <a:effectLst/>
                    <a:latin typeface="宋体" panose="02010600030101010101" pitchFamily="2" charset="-122"/>
                    <a:ea typeface="宋体" panose="02010600030101010101" pitchFamily="2" charset="-122"/>
                  </a:rPr>
                  <a:t>②如果</a:t>
                </a:r>
                <a14:m>
                  <m:oMath xmlns:m="http://schemas.openxmlformats.org/officeDocument/2006/math">
                    <m:r>
                      <a:rPr lang="en-US" altLang="zh-CN" b="0" i="1" smtClean="0">
                        <a:solidFill>
                          <a:srgbClr val="121212"/>
                        </a:solidFill>
                        <a:effectLst/>
                        <a:latin typeface="Cambria Math" panose="02040503050406030204" pitchFamily="18" charset="0"/>
                      </a:rPr>
                      <m:t>𝑞</m:t>
                    </m:r>
                  </m:oMath>
                </a14:m>
                <a:r>
                  <a:rPr lang="zh-CN" altLang="en-US" b="0" i="0" dirty="0">
                    <a:solidFill>
                      <a:srgbClr val="121212"/>
                    </a:solidFill>
                    <a:effectLst/>
                    <a:latin typeface="宋体" panose="02010600030101010101" pitchFamily="2" charset="-122"/>
                    <a:ea typeface="宋体" panose="02010600030101010101" pitchFamily="2" charset="-122"/>
                  </a:rPr>
                  <a:t>和</a:t>
                </a:r>
                <a14:m>
                  <m:oMath xmlns:m="http://schemas.openxmlformats.org/officeDocument/2006/math">
                    <m:sSub>
                      <m:sSubPr>
                        <m:ctrlPr>
                          <a:rPr lang="en-US" altLang="zh-CN" b="0" i="1" smtClean="0">
                            <a:solidFill>
                              <a:srgbClr val="121212"/>
                            </a:solidFill>
                            <a:effectLst/>
                            <a:latin typeface="Cambria Math" panose="02040503050406030204" pitchFamily="18" charset="0"/>
                          </a:rPr>
                        </m:ctrlPr>
                      </m:sSubPr>
                      <m:e>
                        <m:r>
                          <a:rPr lang="en-US" altLang="zh-CN" b="0" i="1" smtClean="0">
                            <a:solidFill>
                              <a:srgbClr val="121212"/>
                            </a:solidFill>
                            <a:effectLst/>
                            <a:latin typeface="Cambria Math" panose="02040503050406030204" pitchFamily="18" charset="0"/>
                          </a:rPr>
                          <m:t>𝑘</m:t>
                        </m:r>
                      </m:e>
                      <m:sub>
                        <m:r>
                          <a:rPr lang="en-US" altLang="zh-CN" b="0" i="1" smtClean="0">
                            <a:solidFill>
                              <a:srgbClr val="121212"/>
                            </a:solidFill>
                            <a:effectLst/>
                            <a:latin typeface="Cambria Math" panose="02040503050406030204" pitchFamily="18" charset="0"/>
                          </a:rPr>
                          <m:t>+</m:t>
                        </m:r>
                      </m:sub>
                    </m:sSub>
                  </m:oMath>
                </a14:m>
                <a:r>
                  <a:rPr lang="zh-CN" altLang="en-US" b="0" i="0" dirty="0">
                    <a:solidFill>
                      <a:srgbClr val="121212"/>
                    </a:solidFill>
                    <a:effectLst/>
                    <a:latin typeface="宋体" panose="02010600030101010101" pitchFamily="2" charset="-122"/>
                    <a:ea typeface="宋体" panose="02010600030101010101" pitchFamily="2" charset="-122"/>
                  </a:rPr>
                  <a:t>不相似，或者</a:t>
                </a:r>
                <a14:m>
                  <m:oMath xmlns:m="http://schemas.openxmlformats.org/officeDocument/2006/math">
                    <m:r>
                      <a:rPr lang="en-US" altLang="zh-CN" b="0" i="1" smtClean="0">
                        <a:solidFill>
                          <a:srgbClr val="121212"/>
                        </a:solidFill>
                        <a:effectLst/>
                        <a:latin typeface="Cambria Math" panose="02040503050406030204" pitchFamily="18" charset="0"/>
                      </a:rPr>
                      <m:t>𝑞</m:t>
                    </m:r>
                  </m:oMath>
                </a14:m>
                <a:r>
                  <a:rPr lang="zh-CN" altLang="en-US" b="0" i="0" dirty="0">
                    <a:solidFill>
                      <a:srgbClr val="121212"/>
                    </a:solidFill>
                    <a:effectLst/>
                    <a:latin typeface="宋体" panose="02010600030101010101" pitchFamily="2" charset="-122"/>
                    <a:ea typeface="宋体" panose="02010600030101010101" pitchFamily="2" charset="-122"/>
                  </a:rPr>
                  <a:t>和其他负样本的</a:t>
                </a:r>
                <a14:m>
                  <m:oMath xmlns:m="http://schemas.openxmlformats.org/officeDocument/2006/math">
                    <m:r>
                      <a:rPr lang="en-US" altLang="zh-CN" b="0" i="1" smtClean="0">
                        <a:solidFill>
                          <a:srgbClr val="121212"/>
                        </a:solidFill>
                        <a:effectLst/>
                        <a:latin typeface="Cambria Math" panose="02040503050406030204" pitchFamily="18" charset="0"/>
                      </a:rPr>
                      <m:t>𝑘𝑒𝑦</m:t>
                    </m:r>
                  </m:oMath>
                </a14:m>
                <a:r>
                  <a:rPr lang="zh-CN" altLang="en-US" b="0" i="0" dirty="0">
                    <a:solidFill>
                      <a:srgbClr val="121212"/>
                    </a:solidFill>
                    <a:effectLst/>
                    <a:latin typeface="宋体" panose="02010600030101010101" pitchFamily="2" charset="-122"/>
                    <a:ea typeface="宋体" panose="02010600030101010101" pitchFamily="2" charset="-122"/>
                  </a:rPr>
                  <a:t>相似了，那么</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loss</a:t>
                </a:r>
                <a:r>
                  <a:rPr lang="zh-CN" altLang="en-US" b="0" i="0" dirty="0">
                    <a:solidFill>
                      <a:srgbClr val="121212"/>
                    </a:solidFill>
                    <a:effectLst/>
                    <a:latin typeface="宋体" panose="02010600030101010101" pitchFamily="2" charset="-122"/>
                    <a:ea typeface="宋体" panose="02010600030101010101" pitchFamily="2" charset="-122"/>
                  </a:rPr>
                  <a:t>就应该大，从而惩罚模型，促使模型进行参数更新。</a:t>
                </a:r>
                <a:endParaRPr lang="zh-CN" altLang="en-US" dirty="0">
                  <a:latin typeface="宋体" panose="02010600030101010101" pitchFamily="2" charset="-122"/>
                  <a:ea typeface="宋体" panose="02010600030101010101" pitchFamily="2" charset="-122"/>
                </a:endParaRPr>
              </a:p>
            </p:txBody>
          </p:sp>
        </mc:Choice>
        <mc:Fallback>
          <p:sp>
            <p:nvSpPr>
              <p:cNvPr id="13" name="文本框 12">
                <a:extLst>
                  <a:ext uri="{FF2B5EF4-FFF2-40B4-BE49-F238E27FC236}">
                    <a16:creationId xmlns:a16="http://schemas.microsoft.com/office/drawing/2014/main" id="{6BF4B23D-925B-4724-BA56-88A44B0C294A}"/>
                  </a:ext>
                </a:extLst>
              </p:cNvPr>
              <p:cNvSpPr txBox="1">
                <a:spLocks noRot="1" noChangeAspect="1" noMove="1" noResize="1" noEditPoints="1" noAdjustHandles="1" noChangeArrowheads="1" noChangeShapeType="1" noTextEdit="1"/>
              </p:cNvSpPr>
              <p:nvPr/>
            </p:nvSpPr>
            <p:spPr>
              <a:xfrm>
                <a:off x="5613689" y="1951672"/>
                <a:ext cx="6097384" cy="1477328"/>
              </a:xfrm>
              <a:prstGeom prst="rect">
                <a:avLst/>
              </a:prstGeom>
              <a:blipFill>
                <a:blip r:embed="rId6"/>
                <a:stretch>
                  <a:fillRect l="-900" t="-2058" r="-3400" b="-57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DA8A3915-B1C0-384B-C1B1-FCBF0A8D98CC}"/>
                  </a:ext>
                </a:extLst>
              </p:cNvPr>
              <p:cNvSpPr txBox="1"/>
              <p:nvPr/>
            </p:nvSpPr>
            <p:spPr>
              <a:xfrm>
                <a:off x="5675514" y="4946302"/>
                <a:ext cx="6097384" cy="646331"/>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温度系数</a:t>
                </a:r>
                <a14:m>
                  <m:oMath xmlns:m="http://schemas.openxmlformats.org/officeDocument/2006/math">
                    <m:r>
                      <a:rPr lang="zh-CN" altLang="en-US" b="0" i="1" smtClean="0">
                        <a:solidFill>
                          <a:srgbClr val="121212"/>
                        </a:solidFill>
                        <a:effectLst/>
                        <a:latin typeface="Cambria Math" panose="02040503050406030204" pitchFamily="18" charset="0"/>
                      </a:rPr>
                      <m:t>𝜏</m:t>
                    </m:r>
                  </m:oMath>
                </a14:m>
                <a:endParaRPr lang="en-US" altLang="zh-CN" dirty="0"/>
              </a:p>
              <a:p>
                <a:r>
                  <a:rPr lang="zh-CN" altLang="en-US" b="0" i="0" dirty="0">
                    <a:solidFill>
                      <a:srgbClr val="121212"/>
                    </a:solidFill>
                    <a:effectLst/>
                    <a:latin typeface="宋体" panose="02010600030101010101" pitchFamily="2" charset="-122"/>
                    <a:ea typeface="宋体" panose="02010600030101010101" pitchFamily="2" charset="-122"/>
                  </a:rPr>
                  <a:t>作用是控制模型对负样本的区分度。</a:t>
                </a:r>
                <a:endParaRPr lang="zh-CN" altLang="en-US" dirty="0">
                  <a:latin typeface="宋体" panose="02010600030101010101" pitchFamily="2" charset="-122"/>
                  <a:ea typeface="宋体" panose="02010600030101010101" pitchFamily="2" charset="-122"/>
                </a:endParaRPr>
              </a:p>
            </p:txBody>
          </p:sp>
        </mc:Choice>
        <mc:Fallback>
          <p:sp>
            <p:nvSpPr>
              <p:cNvPr id="15" name="文本框 14">
                <a:extLst>
                  <a:ext uri="{FF2B5EF4-FFF2-40B4-BE49-F238E27FC236}">
                    <a16:creationId xmlns:a16="http://schemas.microsoft.com/office/drawing/2014/main" id="{DA8A3915-B1C0-384B-C1B1-FCBF0A8D98CC}"/>
                  </a:ext>
                </a:extLst>
              </p:cNvPr>
              <p:cNvSpPr txBox="1">
                <a:spLocks noRot="1" noChangeAspect="1" noMove="1" noResize="1" noEditPoints="1" noAdjustHandles="1" noChangeArrowheads="1" noChangeShapeType="1" noTextEdit="1"/>
              </p:cNvSpPr>
              <p:nvPr/>
            </p:nvSpPr>
            <p:spPr>
              <a:xfrm>
                <a:off x="5675514" y="4946302"/>
                <a:ext cx="6097384" cy="646331"/>
              </a:xfrm>
              <a:prstGeom prst="rect">
                <a:avLst/>
              </a:prstGeom>
              <a:blipFill>
                <a:blip r:embed="rId7"/>
                <a:stretch>
                  <a:fillRect l="-800" t="-754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573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0B5A794-D831-00D2-C036-8EDD9BF8E4BE}"/>
              </a:ext>
            </a:extLst>
          </p:cNvPr>
          <p:cNvPicPr>
            <a:picLocks noChangeAspect="1"/>
          </p:cNvPicPr>
          <p:nvPr/>
        </p:nvPicPr>
        <p:blipFill>
          <a:blip r:embed="rId3"/>
          <a:stretch>
            <a:fillRect/>
          </a:stretch>
        </p:blipFill>
        <p:spPr>
          <a:xfrm>
            <a:off x="838200" y="1221970"/>
            <a:ext cx="3182999" cy="5494713"/>
          </a:xfrm>
          <a:prstGeom prst="rect">
            <a:avLst/>
          </a:prstGeom>
        </p:spPr>
      </p:pic>
      <p:sp>
        <p:nvSpPr>
          <p:cNvPr id="2" name="标题 1">
            <a:extLst>
              <a:ext uri="{FF2B5EF4-FFF2-40B4-BE49-F238E27FC236}">
                <a16:creationId xmlns:a16="http://schemas.microsoft.com/office/drawing/2014/main" id="{EA2BB99F-D921-BECA-CEC9-5DD968DD0B8F}"/>
              </a:ext>
            </a:extLst>
          </p:cNvPr>
          <p:cNvSpPr>
            <a:spLocks noGrp="1"/>
          </p:cNvSpPr>
          <p:nvPr>
            <p:ph type="title"/>
          </p:nvPr>
        </p:nvSpPr>
        <p:spPr>
          <a:xfrm>
            <a:off x="838200" y="141317"/>
            <a:ext cx="10515600" cy="1325563"/>
          </a:xfrm>
        </p:spPr>
        <p:txBody>
          <a:bodyPr>
            <a:normAutofit/>
          </a:bodyPr>
          <a:lstStyle/>
          <a:p>
            <a:r>
              <a:rPr lang="zh-CN" altLang="en-US" sz="4000" dirty="0">
                <a:latin typeface="宋体" panose="02010600030101010101" pitchFamily="2" charset="-122"/>
                <a:ea typeface="宋体" panose="02010600030101010101" pitchFamily="2" charset="-122"/>
              </a:rPr>
              <a:t>粗粒度对比学习</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C957FF04-66F0-02D3-3ECE-17D7C6C8E546}"/>
                  </a:ext>
                </a:extLst>
              </p:cNvPr>
              <p:cNvSpPr txBox="1"/>
              <p:nvPr/>
            </p:nvSpPr>
            <p:spPr>
              <a:xfrm>
                <a:off x="4638806" y="1466880"/>
                <a:ext cx="7389709" cy="646331"/>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对话历史表示</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𝑒</m:t>
                        </m:r>
                      </m:e>
                      <m:sub>
                        <m:r>
                          <a:rPr lang="en-US" altLang="zh-CN" b="0" i="1" smtClean="0">
                            <a:solidFill>
                              <a:srgbClr val="121212"/>
                            </a:solidFill>
                            <a:effectLst/>
                            <a:latin typeface="Cambria Math" panose="02040503050406030204" pitchFamily="18" charset="0"/>
                            <a:ea typeface="宋体" panose="02010600030101010101" pitchFamily="2" charset="-122"/>
                          </a:rPr>
                          <m:t>𝑐</m:t>
                        </m:r>
                      </m:sub>
                    </m:sSub>
                  </m:oMath>
                </a14:m>
                <a:r>
                  <a:rPr lang="zh-CN" altLang="en-US" b="0" i="0" dirty="0">
                    <a:solidFill>
                      <a:srgbClr val="121212"/>
                    </a:solidFill>
                    <a:effectLst/>
                    <a:latin typeface="宋体" panose="02010600030101010101" pitchFamily="2" charset="-122"/>
                    <a:ea typeface="宋体" panose="02010600030101010101" pitchFamily="2" charset="-122"/>
                  </a:rPr>
                  <a:t>         知识图谱表示</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𝑒</m:t>
                        </m:r>
                      </m:e>
                      <m:sub>
                        <m:r>
                          <a:rPr lang="en-US" altLang="zh-CN" b="0" i="1" smtClean="0">
                            <a:solidFill>
                              <a:srgbClr val="121212"/>
                            </a:solidFill>
                            <a:effectLst/>
                            <a:latin typeface="Cambria Math" panose="02040503050406030204" pitchFamily="18" charset="0"/>
                            <a:ea typeface="宋体" panose="02010600030101010101" pitchFamily="2" charset="-122"/>
                          </a:rPr>
                          <m:t>𝐺</m:t>
                        </m:r>
                      </m:sub>
                    </m:sSub>
                  </m:oMath>
                </a14:m>
                <a:r>
                  <a:rPr lang="zh-CN" altLang="en-US" b="0" i="0" dirty="0">
                    <a:solidFill>
                      <a:srgbClr val="121212"/>
                    </a:solidFill>
                    <a:effectLst/>
                    <a:latin typeface="宋体" panose="02010600030101010101" pitchFamily="2" charset="-122"/>
                    <a:ea typeface="宋体" panose="02010600030101010101" pitchFamily="2" charset="-122"/>
                  </a:rPr>
                  <a:t>       评论文本表示</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𝑒</m:t>
                        </m:r>
                      </m:e>
                      <m:sub>
                        <m:r>
                          <a:rPr lang="en-US" altLang="zh-CN" b="0" i="1" smtClean="0">
                            <a:solidFill>
                              <a:srgbClr val="121212"/>
                            </a:solidFill>
                            <a:effectLst/>
                            <a:latin typeface="Cambria Math" panose="02040503050406030204" pitchFamily="18" charset="0"/>
                            <a:ea typeface="宋体" panose="02010600030101010101" pitchFamily="2" charset="-122"/>
                          </a:rPr>
                          <m:t>𝑅</m:t>
                        </m:r>
                      </m:sub>
                    </m:sSub>
                  </m:oMath>
                </a14:m>
                <a:endParaRPr lang="en-US" altLang="zh-CN" b="0" i="0" dirty="0">
                  <a:solidFill>
                    <a:srgbClr val="121212"/>
                  </a:solidFill>
                  <a:effectLst/>
                  <a:latin typeface="宋体" panose="02010600030101010101" pitchFamily="2" charset="-122"/>
                  <a:ea typeface="宋体" panose="02010600030101010101" pitchFamily="2" charset="-122"/>
                </a:endParaRPr>
              </a:p>
              <a:p>
                <a:endParaRPr lang="en-US" altLang="zh-CN" dirty="0">
                  <a:solidFill>
                    <a:srgbClr val="121212"/>
                  </a:solidFill>
                  <a:latin typeface="宋体" panose="02010600030101010101" pitchFamily="2" charset="-122"/>
                  <a:ea typeface="宋体" panose="02010600030101010101" pitchFamily="2" charset="-122"/>
                </a:endParaRPr>
              </a:p>
            </p:txBody>
          </p:sp>
        </mc:Choice>
        <mc:Fallback>
          <p:sp>
            <p:nvSpPr>
              <p:cNvPr id="7" name="文本框 6">
                <a:extLst>
                  <a:ext uri="{FF2B5EF4-FFF2-40B4-BE49-F238E27FC236}">
                    <a16:creationId xmlns:a16="http://schemas.microsoft.com/office/drawing/2014/main" id="{C957FF04-66F0-02D3-3ECE-17D7C6C8E546}"/>
                  </a:ext>
                </a:extLst>
              </p:cNvPr>
              <p:cNvSpPr txBox="1">
                <a:spLocks noRot="1" noChangeAspect="1" noMove="1" noResize="1" noEditPoints="1" noAdjustHandles="1" noChangeArrowheads="1" noChangeShapeType="1" noTextEdit="1"/>
              </p:cNvSpPr>
              <p:nvPr/>
            </p:nvSpPr>
            <p:spPr>
              <a:xfrm>
                <a:off x="4638806" y="1466880"/>
                <a:ext cx="7389709" cy="646331"/>
              </a:xfrm>
              <a:prstGeom prst="rect">
                <a:avLst/>
              </a:prstGeom>
              <a:blipFill>
                <a:blip r:embed="rId4"/>
                <a:stretch>
                  <a:fillRect l="-743" t="-75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E09313FD-B5E9-9294-E669-ABD1AD51C31A}"/>
                  </a:ext>
                </a:extLst>
              </p:cNvPr>
              <p:cNvSpPr txBox="1"/>
              <p:nvPr/>
            </p:nvSpPr>
            <p:spPr>
              <a:xfrm>
                <a:off x="4470170" y="2407566"/>
                <a:ext cx="7325590"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来自同一个用户的三个表示</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𝑒</m:t>
                        </m:r>
                      </m:e>
                      <m:sub>
                        <m:r>
                          <a:rPr lang="en-US" altLang="zh-CN" b="0" i="1" smtClean="0">
                            <a:solidFill>
                              <a:srgbClr val="121212"/>
                            </a:solidFill>
                            <a:effectLst/>
                            <a:latin typeface="Cambria Math" panose="02040503050406030204" pitchFamily="18" charset="0"/>
                            <a:ea typeface="宋体" panose="02010600030101010101" pitchFamily="2" charset="-122"/>
                          </a:rPr>
                          <m:t>𝑐</m:t>
                        </m:r>
                      </m:sub>
                    </m:sSub>
                  </m:oMath>
                </a14:m>
                <a:r>
                  <a:rPr lang="zh-CN" altLang="en-US"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b="0" dirty="0">
                    <a:solidFill>
                      <a:srgbClr val="121212"/>
                    </a:solidFill>
                    <a:effectLst/>
                    <a:ea typeface="宋体" panose="02010600030101010101" pitchFamily="2" charset="-122"/>
                  </a:rPr>
                  <a:t> </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𝑒</m:t>
                        </m:r>
                      </m:e>
                      <m:sub>
                        <m:r>
                          <a:rPr lang="en-US" altLang="zh-CN" b="0" i="1" smtClean="0">
                            <a:solidFill>
                              <a:srgbClr val="121212"/>
                            </a:solidFill>
                            <a:effectLst/>
                            <a:latin typeface="Cambria Math" panose="02040503050406030204" pitchFamily="18" charset="0"/>
                            <a:ea typeface="宋体" panose="02010600030101010101" pitchFamily="2" charset="-122"/>
                          </a:rPr>
                          <m:t>𝐺</m:t>
                        </m:r>
                      </m:sub>
                    </m:sSub>
                    <m:r>
                      <a:rPr lang="en-US" altLang="zh-CN" b="0" i="1" smtClean="0">
                        <a:solidFill>
                          <a:srgbClr val="121212"/>
                        </a:solidFill>
                        <a:effectLst/>
                        <a:latin typeface="Cambria Math" panose="02040503050406030204" pitchFamily="18" charset="0"/>
                        <a:ea typeface="宋体" panose="02010600030101010101" pitchFamily="2" charset="-122"/>
                      </a:rPr>
                      <m:t> </m:t>
                    </m:r>
                  </m:oMath>
                </a14:m>
                <a:r>
                  <a:rPr lang="zh-CN" altLang="en-US"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𝑒</m:t>
                        </m:r>
                      </m:e>
                      <m:sub>
                        <m:r>
                          <a:rPr lang="en-US" altLang="zh-CN" b="0" i="1" smtClean="0">
                            <a:solidFill>
                              <a:srgbClr val="121212"/>
                            </a:solidFill>
                            <a:effectLst/>
                            <a:latin typeface="Cambria Math" panose="02040503050406030204" pitchFamily="18" charset="0"/>
                            <a:ea typeface="宋体" panose="02010600030101010101" pitchFamily="2" charset="-122"/>
                          </a:rPr>
                          <m:t>𝑅</m:t>
                        </m:r>
                      </m:sub>
                    </m:sSub>
                  </m:oMath>
                </a14:m>
                <a:r>
                  <a:rPr lang="zh-CN" altLang="en-US"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来自不同视图，语义上接近</a:t>
                </a:r>
                <a:r>
                  <a:rPr lang="zh-CN" altLang="en-US" dirty="0">
                    <a:solidFill>
                      <a:srgbClr val="121212"/>
                    </a:solidFill>
                    <a:latin typeface="宋体" panose="02010600030101010101" pitchFamily="2" charset="-122"/>
                    <a:ea typeface="宋体" panose="02010600030101010101" pitchFamily="2" charset="-122"/>
                    <a:cs typeface="Times New Roman" panose="02020603050405020304" pitchFamily="18" charset="0"/>
                  </a:rPr>
                  <a:t>。</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E09313FD-B5E9-9294-E669-ABD1AD51C31A}"/>
                  </a:ext>
                </a:extLst>
              </p:cNvPr>
              <p:cNvSpPr txBox="1">
                <a:spLocks noRot="1" noChangeAspect="1" noMove="1" noResize="1" noEditPoints="1" noAdjustHandles="1" noChangeArrowheads="1" noChangeShapeType="1" noTextEdit="1"/>
              </p:cNvSpPr>
              <p:nvPr/>
            </p:nvSpPr>
            <p:spPr>
              <a:xfrm>
                <a:off x="4470170" y="2407566"/>
                <a:ext cx="7325590" cy="369332"/>
              </a:xfrm>
              <a:prstGeom prst="rect">
                <a:avLst/>
              </a:prstGeom>
              <a:blipFill>
                <a:blip r:embed="rId5"/>
                <a:stretch>
                  <a:fillRect l="-666" t="-14754" b="-196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6CDC796D-A814-201D-F7E1-898966BAA014}"/>
                  </a:ext>
                </a:extLst>
              </p:cNvPr>
              <p:cNvSpPr txBox="1"/>
              <p:nvPr/>
            </p:nvSpPr>
            <p:spPr>
              <a:xfrm>
                <a:off x="4470170" y="3071253"/>
                <a:ext cx="6097384" cy="646331"/>
              </a:xfrm>
              <a:prstGeom prst="rect">
                <a:avLst/>
              </a:prstGeom>
              <a:noFill/>
            </p:spPr>
            <p:txBody>
              <a:bodyPr wrap="square">
                <a:spAutoFit/>
              </a:bodyPr>
              <a:lstStyle/>
              <a:p>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正例：同一用户的</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𝑒</m:t>
                        </m:r>
                      </m:e>
                      <m:sub>
                        <m:r>
                          <a:rPr lang="en-US" altLang="zh-CN" b="0" i="1" smtClean="0">
                            <a:solidFill>
                              <a:srgbClr val="121212"/>
                            </a:solidFill>
                            <a:effectLst/>
                            <a:latin typeface="Cambria Math" panose="02040503050406030204" pitchFamily="18" charset="0"/>
                            <a:ea typeface="宋体" panose="02010600030101010101" pitchFamily="2" charset="-122"/>
                          </a:rPr>
                          <m:t>𝑐</m:t>
                        </m:r>
                      </m:sub>
                    </m:sSub>
                  </m:oMath>
                </a14:m>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𝑒</m:t>
                        </m:r>
                      </m:e>
                      <m:sub>
                        <m:r>
                          <a:rPr lang="en-US" altLang="zh-CN" b="0" i="1" smtClean="0">
                            <a:solidFill>
                              <a:srgbClr val="121212"/>
                            </a:solidFill>
                            <a:effectLst/>
                            <a:latin typeface="Cambria Math" panose="02040503050406030204" pitchFamily="18" charset="0"/>
                            <a:ea typeface="宋体" panose="02010600030101010101" pitchFamily="2" charset="-122"/>
                          </a:rPr>
                          <m:t>𝐺</m:t>
                        </m:r>
                      </m:sub>
                    </m:sSub>
                  </m:oMath>
                </a14:m>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𝑒</m:t>
                        </m:r>
                      </m:e>
                      <m:sub>
                        <m:r>
                          <a:rPr lang="en-US" altLang="zh-CN" b="0" i="1" smtClean="0">
                            <a:solidFill>
                              <a:srgbClr val="121212"/>
                            </a:solidFill>
                            <a:effectLst/>
                            <a:latin typeface="Cambria Math" panose="02040503050406030204" pitchFamily="18" charset="0"/>
                            <a:ea typeface="宋体" panose="02010600030101010101" pitchFamily="2" charset="-122"/>
                          </a:rPr>
                          <m:t>𝑐</m:t>
                        </m:r>
                      </m:sub>
                    </m:sSub>
                  </m:oMath>
                </a14:m>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𝑒</m:t>
                        </m:r>
                      </m:e>
                      <m:sub>
                        <m:r>
                          <a:rPr lang="en-US" altLang="zh-CN" b="0" i="1" smtClean="0">
                            <a:solidFill>
                              <a:srgbClr val="121212"/>
                            </a:solidFill>
                            <a:effectLst/>
                            <a:latin typeface="Cambria Math" panose="02040503050406030204" pitchFamily="18" charset="0"/>
                            <a:ea typeface="宋体" panose="02010600030101010101" pitchFamily="2" charset="-122"/>
                          </a:rPr>
                          <m:t>𝑅</m:t>
                        </m:r>
                      </m:sub>
                    </m:sSub>
                  </m:oMath>
                </a14:m>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𝑒</m:t>
                        </m:r>
                      </m:e>
                      <m:sub>
                        <m:r>
                          <a:rPr lang="en-US" altLang="zh-CN" b="0" i="1" smtClean="0">
                            <a:solidFill>
                              <a:srgbClr val="121212"/>
                            </a:solidFill>
                            <a:effectLst/>
                            <a:latin typeface="Cambria Math" panose="02040503050406030204" pitchFamily="18" charset="0"/>
                            <a:ea typeface="宋体" panose="02010600030101010101" pitchFamily="2" charset="-122"/>
                          </a:rPr>
                          <m:t>𝐺</m:t>
                        </m:r>
                      </m:sub>
                    </m:sSub>
                  </m:oMath>
                </a14:m>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𝑒</m:t>
                        </m:r>
                      </m:e>
                      <m:sub>
                        <m:r>
                          <a:rPr lang="en-US" altLang="zh-CN" b="0" i="1" smtClean="0">
                            <a:solidFill>
                              <a:srgbClr val="121212"/>
                            </a:solidFill>
                            <a:effectLst/>
                            <a:latin typeface="Cambria Math" panose="02040503050406030204" pitchFamily="18" charset="0"/>
                            <a:ea typeface="宋体" panose="02010600030101010101" pitchFamily="2" charset="-122"/>
                          </a:rPr>
                          <m:t>𝑅</m:t>
                        </m:r>
                      </m:sub>
                    </m:sSub>
                  </m:oMath>
                </a14:m>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负例：</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同一</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batch</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内不同用户的粗粒度表示。 </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1" name="文本框 10">
                <a:extLst>
                  <a:ext uri="{FF2B5EF4-FFF2-40B4-BE49-F238E27FC236}">
                    <a16:creationId xmlns:a16="http://schemas.microsoft.com/office/drawing/2014/main" id="{6CDC796D-A814-201D-F7E1-898966BAA014}"/>
                  </a:ext>
                </a:extLst>
              </p:cNvPr>
              <p:cNvSpPr txBox="1">
                <a:spLocks noRot="1" noChangeAspect="1" noMove="1" noResize="1" noEditPoints="1" noAdjustHandles="1" noChangeArrowheads="1" noChangeShapeType="1" noTextEdit="1"/>
              </p:cNvSpPr>
              <p:nvPr/>
            </p:nvSpPr>
            <p:spPr>
              <a:xfrm>
                <a:off x="4470170" y="3071253"/>
                <a:ext cx="6097384" cy="646331"/>
              </a:xfrm>
              <a:prstGeom prst="rect">
                <a:avLst/>
              </a:prstGeom>
              <a:blipFill>
                <a:blip r:embed="rId6"/>
                <a:stretch>
                  <a:fillRect l="-799" t="-7547" b="-15094"/>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D6B7A133-A1D1-1C08-A086-B708FA65EFF7}"/>
              </a:ext>
            </a:extLst>
          </p:cNvPr>
          <p:cNvPicPr>
            <a:picLocks noChangeAspect="1"/>
          </p:cNvPicPr>
          <p:nvPr/>
        </p:nvPicPr>
        <p:blipFill>
          <a:blip r:embed="rId7"/>
          <a:stretch>
            <a:fillRect/>
          </a:stretch>
        </p:blipFill>
        <p:spPr>
          <a:xfrm>
            <a:off x="4470170" y="4015796"/>
            <a:ext cx="6610350" cy="742950"/>
          </a:xfrm>
          <a:prstGeom prst="rect">
            <a:avLst/>
          </a:prstGeom>
        </p:spPr>
      </p:pic>
      <p:pic>
        <p:nvPicPr>
          <p:cNvPr id="15" name="图片 14">
            <a:extLst>
              <a:ext uri="{FF2B5EF4-FFF2-40B4-BE49-F238E27FC236}">
                <a16:creationId xmlns:a16="http://schemas.microsoft.com/office/drawing/2014/main" id="{AD20A66D-8781-091A-F8E0-82D0E7FCE340}"/>
              </a:ext>
            </a:extLst>
          </p:cNvPr>
          <p:cNvPicPr>
            <a:picLocks noChangeAspect="1"/>
          </p:cNvPicPr>
          <p:nvPr/>
        </p:nvPicPr>
        <p:blipFill>
          <a:blip r:embed="rId8"/>
          <a:stretch>
            <a:fillRect/>
          </a:stretch>
        </p:blipFill>
        <p:spPr>
          <a:xfrm>
            <a:off x="4531562" y="4758746"/>
            <a:ext cx="4924425" cy="1095375"/>
          </a:xfrm>
          <a:prstGeom prst="rect">
            <a:avLst/>
          </a:prstGeom>
        </p:spPr>
      </p:pic>
    </p:spTree>
    <p:extLst>
      <p:ext uri="{BB962C8B-B14F-4D97-AF65-F5344CB8AC3E}">
        <p14:creationId xmlns:p14="http://schemas.microsoft.com/office/powerpoint/2010/main" val="2306193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BB99F-D921-BECA-CEC9-5DD968DD0B8F}"/>
              </a:ext>
            </a:extLst>
          </p:cNvPr>
          <p:cNvSpPr>
            <a:spLocks noGrp="1"/>
          </p:cNvSpPr>
          <p:nvPr>
            <p:ph type="title"/>
          </p:nvPr>
        </p:nvSpPr>
        <p:spPr>
          <a:xfrm>
            <a:off x="838200" y="141317"/>
            <a:ext cx="10515600" cy="1325563"/>
          </a:xfrm>
        </p:spPr>
        <p:txBody>
          <a:bodyPr>
            <a:normAutofit/>
          </a:bodyPr>
          <a:lstStyle/>
          <a:p>
            <a:r>
              <a:rPr lang="zh-CN" altLang="en-US" sz="4000" dirty="0">
                <a:latin typeface="宋体" panose="02010600030101010101" pitchFamily="2" charset="-122"/>
                <a:ea typeface="宋体" panose="02010600030101010101" pitchFamily="2" charset="-122"/>
              </a:rPr>
              <a:t>细粒度对比学习</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C957FF04-66F0-02D3-3ECE-17D7C6C8E546}"/>
                  </a:ext>
                </a:extLst>
              </p:cNvPr>
              <p:cNvSpPr txBox="1"/>
              <p:nvPr/>
            </p:nvSpPr>
            <p:spPr>
              <a:xfrm>
                <a:off x="4638806" y="1466880"/>
                <a:ext cx="7389709" cy="671530"/>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词的</a:t>
                </a:r>
                <a14:m>
                  <m:oMath xmlns:m="http://schemas.openxmlformats.org/officeDocument/2006/math">
                    <m:r>
                      <a:rPr lang="zh-CN" altLang="en-US" dirty="0">
                        <a:solidFill>
                          <a:srgbClr val="121212"/>
                        </a:solidFill>
                        <a:latin typeface="Cambria Math" panose="02040503050406030204" pitchFamily="18" charset="0"/>
                        <a:ea typeface="宋体" panose="02010600030101010101" pitchFamily="2" charset="-122"/>
                      </a:rPr>
                      <m:t>上下文</m:t>
                    </m:r>
                    <m:r>
                      <a:rPr lang="zh-CN" altLang="en-US" i="1" dirty="0" smtClean="0">
                        <a:solidFill>
                          <a:srgbClr val="121212"/>
                        </a:solidFill>
                        <a:latin typeface="Cambria Math" panose="02040503050406030204" pitchFamily="18" charset="0"/>
                        <a:ea typeface="宋体" panose="02010600030101010101" pitchFamily="2" charset="-122"/>
                      </a:rPr>
                      <m:t>词</m:t>
                    </m:r>
                    <m:r>
                      <a:rPr lang="zh-CN" altLang="en-US" i="1" dirty="0">
                        <a:solidFill>
                          <a:srgbClr val="121212"/>
                        </a:solidFill>
                        <a:latin typeface="Cambria Math" panose="02040503050406030204" pitchFamily="18" charset="0"/>
                        <a:ea typeface="宋体" panose="02010600030101010101" pitchFamily="2" charset="-122"/>
                      </a:rPr>
                      <m:t>表示</m:t>
                    </m:r>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latin typeface="Cambria Math" panose="02040503050406030204" pitchFamily="18" charset="0"/>
                            <a:ea typeface="宋体" panose="02010600030101010101" pitchFamily="2" charset="-122"/>
                          </a:rPr>
                          <m:t>𝐹</m:t>
                        </m:r>
                      </m:e>
                      <m:sub>
                        <m:r>
                          <a:rPr lang="en-US" altLang="zh-CN" b="0" i="1" smtClean="0">
                            <a:solidFill>
                              <a:srgbClr val="121212"/>
                            </a:solidFill>
                            <a:effectLst/>
                            <a:latin typeface="Cambria Math" panose="02040503050406030204" pitchFamily="18" charset="0"/>
                            <a:ea typeface="宋体" panose="02010600030101010101" pitchFamily="2" charset="-122"/>
                          </a:rPr>
                          <m:t>𝑗</m:t>
                        </m:r>
                      </m:sub>
                    </m:sSub>
                  </m:oMath>
                </a14:m>
                <a:r>
                  <a:rPr lang="zh-CN" altLang="en-US" b="0" i="0" dirty="0">
                    <a:solidFill>
                      <a:srgbClr val="121212"/>
                    </a:solidFill>
                    <a:effectLst/>
                    <a:latin typeface="宋体" panose="02010600030101010101" pitchFamily="2" charset="-122"/>
                    <a:ea typeface="宋体" panose="02010600030101010101" pitchFamily="2" charset="-122"/>
                  </a:rPr>
                  <a:t>         </a:t>
                </a:r>
                <a:r>
                  <a:rPr lang="zh-CN" altLang="en-US" dirty="0">
                    <a:solidFill>
                      <a:srgbClr val="121212"/>
                    </a:solidFill>
                    <a:latin typeface="宋体" panose="02010600030101010101" pitchFamily="2" charset="-122"/>
                    <a:ea typeface="宋体" panose="02010600030101010101" pitchFamily="2" charset="-122"/>
                  </a:rPr>
                  <a:t>实体节点</a:t>
                </a:r>
                <a:r>
                  <a:rPr lang="zh-CN" altLang="en-US" b="0" i="0" dirty="0">
                    <a:solidFill>
                      <a:srgbClr val="121212"/>
                    </a:solidFill>
                    <a:effectLst/>
                    <a:latin typeface="宋体" panose="02010600030101010101" pitchFamily="2" charset="-122"/>
                    <a:ea typeface="宋体" panose="02010600030101010101" pitchFamily="2" charset="-122"/>
                  </a:rPr>
                  <a:t>表示</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𝑁</m:t>
                        </m:r>
                      </m:e>
                      <m:sub>
                        <m:r>
                          <a:rPr lang="en-US" altLang="zh-CN" b="0" i="1" smtClean="0">
                            <a:solidFill>
                              <a:srgbClr val="121212"/>
                            </a:solidFill>
                            <a:effectLst/>
                            <a:latin typeface="Cambria Math" panose="02040503050406030204" pitchFamily="18" charset="0"/>
                            <a:ea typeface="宋体" panose="02010600030101010101" pitchFamily="2" charset="-122"/>
                          </a:rPr>
                          <m:t>𝑒</m:t>
                        </m:r>
                      </m:sub>
                    </m:sSub>
                  </m:oMath>
                </a14:m>
                <a:r>
                  <a:rPr lang="zh-CN" altLang="en-US" b="0" i="0" dirty="0">
                    <a:solidFill>
                      <a:srgbClr val="121212"/>
                    </a:solidFill>
                    <a:effectLst/>
                    <a:latin typeface="宋体" panose="02010600030101010101" pitchFamily="2" charset="-122"/>
                    <a:ea typeface="宋体" panose="02010600030101010101" pitchFamily="2" charset="-122"/>
                  </a:rPr>
                  <a:t>       </a:t>
                </a:r>
                <a:r>
                  <a:rPr lang="zh-CN" altLang="en-US" dirty="0">
                    <a:solidFill>
                      <a:srgbClr val="121212"/>
                    </a:solidFill>
                    <a:latin typeface="宋体" panose="02010600030101010101" pitchFamily="2" charset="-122"/>
                    <a:ea typeface="宋体" panose="02010600030101010101" pitchFamily="2" charset="-122"/>
                  </a:rPr>
                  <a:t>评论句子</a:t>
                </a:r>
                <a:r>
                  <a:rPr lang="zh-CN" altLang="en-US" b="0" i="0" dirty="0">
                    <a:solidFill>
                      <a:srgbClr val="121212"/>
                    </a:solidFill>
                    <a:effectLst/>
                    <a:latin typeface="宋体" panose="02010600030101010101" pitchFamily="2" charset="-122"/>
                    <a:ea typeface="宋体" panose="02010600030101010101" pitchFamily="2" charset="-122"/>
                  </a:rPr>
                  <a:t>表示</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𝐸</m:t>
                        </m:r>
                      </m:e>
                      <m:sub>
                        <m:r>
                          <a:rPr lang="en-US" altLang="zh-CN" b="0" i="1" smtClean="0">
                            <a:solidFill>
                              <a:srgbClr val="121212"/>
                            </a:solidFill>
                            <a:effectLst/>
                            <a:latin typeface="Cambria Math" panose="02040503050406030204" pitchFamily="18" charset="0"/>
                            <a:ea typeface="宋体" panose="02010600030101010101" pitchFamily="2" charset="-122"/>
                          </a:rPr>
                          <m:t>𝐾</m:t>
                        </m:r>
                      </m:sub>
                    </m:sSub>
                  </m:oMath>
                </a14:m>
                <a:endParaRPr lang="en-US" altLang="zh-CN" b="0" i="0" dirty="0">
                  <a:solidFill>
                    <a:srgbClr val="121212"/>
                  </a:solidFill>
                  <a:effectLst/>
                  <a:latin typeface="宋体" panose="02010600030101010101" pitchFamily="2" charset="-122"/>
                  <a:ea typeface="宋体" panose="02010600030101010101" pitchFamily="2" charset="-122"/>
                </a:endParaRPr>
              </a:p>
              <a:p>
                <a:endParaRPr lang="en-US" altLang="zh-CN" dirty="0">
                  <a:solidFill>
                    <a:srgbClr val="121212"/>
                  </a:solidFill>
                  <a:latin typeface="宋体" panose="02010600030101010101" pitchFamily="2" charset="-122"/>
                  <a:ea typeface="宋体" panose="02010600030101010101" pitchFamily="2" charset="-122"/>
                </a:endParaRPr>
              </a:p>
            </p:txBody>
          </p:sp>
        </mc:Choice>
        <mc:Fallback>
          <p:sp>
            <p:nvSpPr>
              <p:cNvPr id="7" name="文本框 6">
                <a:extLst>
                  <a:ext uri="{FF2B5EF4-FFF2-40B4-BE49-F238E27FC236}">
                    <a16:creationId xmlns:a16="http://schemas.microsoft.com/office/drawing/2014/main" id="{C957FF04-66F0-02D3-3ECE-17D7C6C8E546}"/>
                  </a:ext>
                </a:extLst>
              </p:cNvPr>
              <p:cNvSpPr txBox="1">
                <a:spLocks noRot="1" noChangeAspect="1" noMove="1" noResize="1" noEditPoints="1" noAdjustHandles="1" noChangeArrowheads="1" noChangeShapeType="1" noTextEdit="1"/>
              </p:cNvSpPr>
              <p:nvPr/>
            </p:nvSpPr>
            <p:spPr>
              <a:xfrm>
                <a:off x="4638806" y="1466880"/>
                <a:ext cx="7389709" cy="671530"/>
              </a:xfrm>
              <a:prstGeom prst="rect">
                <a:avLst/>
              </a:prstGeom>
              <a:blipFill>
                <a:blip r:embed="rId3"/>
                <a:stretch>
                  <a:fillRect l="-743" t="-72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E09313FD-B5E9-9294-E669-ABD1AD51C31A}"/>
                  </a:ext>
                </a:extLst>
              </p:cNvPr>
              <p:cNvSpPr txBox="1"/>
              <p:nvPr/>
            </p:nvSpPr>
            <p:spPr>
              <a:xfrm>
                <a:off x="4470170" y="2407566"/>
                <a:ext cx="7325590" cy="3945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构造</a:t>
                </a:r>
                <a14:m>
                  <m:oMath xmlns:m="http://schemas.openxmlformats.org/officeDocument/2006/math">
                    <m:r>
                      <a:rPr lang="zh-CN" altLang="en-US" dirty="0">
                        <a:solidFill>
                          <a:srgbClr val="121212"/>
                        </a:solidFill>
                        <a:latin typeface="Cambria Math" panose="02040503050406030204" pitchFamily="18" charset="0"/>
                        <a:ea typeface="宋体" panose="02010600030101010101" pitchFamily="2" charset="-122"/>
                      </a:rPr>
                      <m:t>语义</m:t>
                    </m:r>
                    <m:r>
                      <a:rPr lang="zh-CN" altLang="en-US" i="1" dirty="0" smtClean="0">
                        <a:solidFill>
                          <a:srgbClr val="121212"/>
                        </a:solidFill>
                        <a:latin typeface="Cambria Math" panose="02040503050406030204" pitchFamily="18" charset="0"/>
                        <a:ea typeface="宋体" panose="02010600030101010101" pitchFamily="2" charset="-122"/>
                      </a:rPr>
                      <m:t>一致</m:t>
                    </m:r>
                    <m:r>
                      <a:rPr lang="zh-CN" altLang="en-US" i="1" dirty="0">
                        <a:solidFill>
                          <a:srgbClr val="121212"/>
                        </a:solidFill>
                        <a:latin typeface="Cambria Math" panose="02040503050406030204" pitchFamily="18" charset="0"/>
                        <a:ea typeface="宋体" panose="02010600030101010101" pitchFamily="2" charset="-122"/>
                      </a:rPr>
                      <m:t>的</m:t>
                    </m:r>
                    <m:r>
                      <a:rPr lang="zh-CN" altLang="en-US" i="1" dirty="0" smtClean="0">
                        <a:solidFill>
                          <a:srgbClr val="121212"/>
                        </a:solidFill>
                        <a:latin typeface="Cambria Math" panose="02040503050406030204" pitchFamily="18" charset="0"/>
                        <a:ea typeface="宋体" panose="02010600030101010101" pitchFamily="2" charset="-122"/>
                      </a:rPr>
                      <m:t>表示三元组</m:t>
                    </m:r>
                    <m:r>
                      <a:rPr lang="en-US" altLang="zh-CN" b="0" i="1" dirty="0" smtClean="0">
                        <a:solidFill>
                          <a:srgbClr val="121212"/>
                        </a:solidFill>
                        <a:latin typeface="Cambria Math" panose="02040503050406030204" pitchFamily="18" charset="0"/>
                        <a:ea typeface="宋体" panose="02010600030101010101" pitchFamily="2" charset="-122"/>
                      </a:rPr>
                      <m:t>(</m:t>
                    </m:r>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latin typeface="Cambria Math" panose="02040503050406030204" pitchFamily="18" charset="0"/>
                            <a:ea typeface="宋体" panose="02010600030101010101" pitchFamily="2" charset="-122"/>
                          </a:rPr>
                          <m:t>𝐹</m:t>
                        </m:r>
                      </m:e>
                      <m:sub>
                        <m:r>
                          <a:rPr lang="en-US" altLang="zh-CN" b="0" i="1" smtClean="0">
                            <a:solidFill>
                              <a:srgbClr val="121212"/>
                            </a:solidFill>
                            <a:effectLst/>
                            <a:latin typeface="Cambria Math" panose="02040503050406030204" pitchFamily="18" charset="0"/>
                            <a:ea typeface="宋体" panose="02010600030101010101" pitchFamily="2" charset="-122"/>
                          </a:rPr>
                          <m:t>𝑗</m:t>
                        </m:r>
                      </m:sub>
                    </m:sSub>
                  </m:oMath>
                </a14:m>
                <a:r>
                  <a:rPr lang="zh-CN" altLang="en-US"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𝑁</m:t>
                        </m:r>
                      </m:e>
                      <m:sub>
                        <m:r>
                          <a:rPr lang="en-US" altLang="zh-CN" b="0" i="1" smtClean="0">
                            <a:solidFill>
                              <a:srgbClr val="121212"/>
                            </a:solidFill>
                            <a:effectLst/>
                            <a:latin typeface="Cambria Math" panose="02040503050406030204" pitchFamily="18" charset="0"/>
                            <a:ea typeface="宋体" panose="02010600030101010101" pitchFamily="2" charset="-122"/>
                          </a:rPr>
                          <m:t>𝑒</m:t>
                        </m:r>
                      </m:sub>
                    </m:sSub>
                  </m:oMath>
                </a14:m>
                <a:r>
                  <a:rPr lang="zh-CN" altLang="en-US"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𝐸</m:t>
                        </m:r>
                      </m:e>
                      <m:sub>
                        <m:r>
                          <a:rPr lang="en-US" altLang="zh-CN" b="0" i="1" smtClean="0">
                            <a:solidFill>
                              <a:srgbClr val="121212"/>
                            </a:solidFill>
                            <a:effectLst/>
                            <a:latin typeface="Cambria Math" panose="02040503050406030204" pitchFamily="18" charset="0"/>
                            <a:ea typeface="宋体" panose="02010600030101010101" pitchFamily="2" charset="-122"/>
                          </a:rPr>
                          <m:t>𝐾</m:t>
                        </m:r>
                      </m:sub>
                    </m:sSub>
                    <m:r>
                      <a:rPr lang="en-US" altLang="zh-CN" b="0" i="1" smtClean="0">
                        <a:solidFill>
                          <a:srgbClr val="121212"/>
                        </a:solidFill>
                        <a:effectLst/>
                        <a:latin typeface="Cambria Math" panose="02040503050406030204" pitchFamily="18" charset="0"/>
                        <a:ea typeface="宋体" panose="02010600030101010101" pitchFamily="2" charset="-122"/>
                      </a:rPr>
                      <m:t>)</m:t>
                    </m:r>
                    <m:r>
                      <a:rPr lang="zh-CN" altLang="en-US" i="1">
                        <a:solidFill>
                          <a:srgbClr val="121212"/>
                        </a:solidFill>
                        <a:latin typeface="Cambria Math" panose="02040503050406030204" pitchFamily="18" charset="0"/>
                        <a:ea typeface="宋体" panose="02010600030101010101" pitchFamily="2" charset="-122"/>
                      </a:rPr>
                      <m:t>来</m:t>
                    </m:r>
                  </m:oMath>
                </a14:m>
                <a:r>
                  <a:rPr lang="zh-CN" altLang="en-US" dirty="0">
                    <a:solidFill>
                      <a:srgbClr val="121212"/>
                    </a:solidFill>
                    <a:latin typeface="宋体" panose="02010600030101010101" pitchFamily="2" charset="-122"/>
                    <a:ea typeface="宋体" panose="02010600030101010101" pitchFamily="2" charset="-122"/>
                    <a:cs typeface="Times New Roman" panose="02020603050405020304" pitchFamily="18" charset="0"/>
                  </a:rPr>
                  <a:t>描述相同用户的细粒度偏好。</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E09313FD-B5E9-9294-E669-ABD1AD51C31A}"/>
                  </a:ext>
                </a:extLst>
              </p:cNvPr>
              <p:cNvSpPr txBox="1">
                <a:spLocks noRot="1" noChangeAspect="1" noMove="1" noResize="1" noEditPoints="1" noAdjustHandles="1" noChangeArrowheads="1" noChangeShapeType="1" noTextEdit="1"/>
              </p:cNvSpPr>
              <p:nvPr/>
            </p:nvSpPr>
            <p:spPr>
              <a:xfrm>
                <a:off x="4470170" y="2407566"/>
                <a:ext cx="7325590" cy="394532"/>
              </a:xfrm>
              <a:prstGeom prst="rect">
                <a:avLst/>
              </a:prstGeom>
              <a:blipFill>
                <a:blip r:embed="rId4"/>
                <a:stretch>
                  <a:fillRect l="-666" t="-12308" r="-3827" b="-138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6CDC796D-A814-201D-F7E1-898966BAA014}"/>
                  </a:ext>
                </a:extLst>
              </p:cNvPr>
              <p:cNvSpPr txBox="1"/>
              <p:nvPr/>
            </p:nvSpPr>
            <p:spPr>
              <a:xfrm>
                <a:off x="4470170" y="3071253"/>
                <a:ext cx="6097384" cy="668645"/>
              </a:xfrm>
              <a:prstGeom prst="rect">
                <a:avLst/>
              </a:prstGeom>
              <a:noFill/>
            </p:spPr>
            <p:txBody>
              <a:bodyPr wrap="square">
                <a:spAutoFit/>
              </a:bodyPr>
              <a:lstStyle/>
              <a:p>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正例：同一用户的</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latin typeface="Cambria Math" panose="02040503050406030204" pitchFamily="18" charset="0"/>
                            <a:ea typeface="宋体" panose="02010600030101010101" pitchFamily="2" charset="-122"/>
                          </a:rPr>
                          <m:t>𝐹</m:t>
                        </m:r>
                      </m:e>
                      <m:sub>
                        <m:r>
                          <a:rPr lang="en-US" altLang="zh-CN" b="0" i="1" smtClean="0">
                            <a:solidFill>
                              <a:srgbClr val="121212"/>
                            </a:solidFill>
                            <a:effectLst/>
                            <a:latin typeface="Cambria Math" panose="02040503050406030204" pitchFamily="18" charset="0"/>
                            <a:ea typeface="宋体" panose="02010600030101010101" pitchFamily="2" charset="-122"/>
                          </a:rPr>
                          <m:t>𝑗</m:t>
                        </m:r>
                      </m:sub>
                    </m:sSub>
                  </m:oMath>
                </a14:m>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𝑁</m:t>
                        </m:r>
                      </m:e>
                      <m:sub>
                        <m:r>
                          <a:rPr lang="en-US" altLang="zh-CN" b="0" i="1" smtClean="0">
                            <a:solidFill>
                              <a:srgbClr val="121212"/>
                            </a:solidFill>
                            <a:effectLst/>
                            <a:latin typeface="Cambria Math" panose="02040503050406030204" pitchFamily="18" charset="0"/>
                            <a:ea typeface="宋体" panose="02010600030101010101" pitchFamily="2" charset="-122"/>
                          </a:rPr>
                          <m:t>𝑒</m:t>
                        </m:r>
                      </m:sub>
                    </m:sSub>
                  </m:oMath>
                </a14:m>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latin typeface="Cambria Math" panose="02040503050406030204" pitchFamily="18" charset="0"/>
                            <a:ea typeface="宋体" panose="02010600030101010101" pitchFamily="2" charset="-122"/>
                          </a:rPr>
                          <m:t>𝐹</m:t>
                        </m:r>
                      </m:e>
                      <m:sub>
                        <m:r>
                          <a:rPr lang="en-US" altLang="zh-CN" b="0" i="1" smtClean="0">
                            <a:solidFill>
                              <a:srgbClr val="121212"/>
                            </a:solidFill>
                            <a:effectLst/>
                            <a:latin typeface="Cambria Math" panose="02040503050406030204" pitchFamily="18" charset="0"/>
                            <a:ea typeface="宋体" panose="02010600030101010101" pitchFamily="2" charset="-122"/>
                          </a:rPr>
                          <m:t>𝑗</m:t>
                        </m:r>
                      </m:sub>
                    </m:sSub>
                  </m:oMath>
                </a14:m>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𝐸</m:t>
                        </m:r>
                      </m:e>
                      <m:sub>
                        <m:r>
                          <a:rPr lang="en-US" altLang="zh-CN" b="0" i="1" smtClean="0">
                            <a:solidFill>
                              <a:srgbClr val="121212"/>
                            </a:solidFill>
                            <a:effectLst/>
                            <a:latin typeface="Cambria Math" panose="02040503050406030204" pitchFamily="18" charset="0"/>
                            <a:ea typeface="宋体" panose="02010600030101010101" pitchFamily="2" charset="-122"/>
                          </a:rPr>
                          <m:t>𝐾</m:t>
                        </m:r>
                      </m:sub>
                    </m:sSub>
                  </m:oMath>
                </a14:m>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𝑁</m:t>
                        </m:r>
                      </m:e>
                      <m:sub>
                        <m:r>
                          <a:rPr lang="en-US" altLang="zh-CN" b="0" i="1" smtClean="0">
                            <a:solidFill>
                              <a:srgbClr val="121212"/>
                            </a:solidFill>
                            <a:effectLst/>
                            <a:latin typeface="Cambria Math" panose="02040503050406030204" pitchFamily="18" charset="0"/>
                            <a:ea typeface="宋体" panose="02010600030101010101" pitchFamily="2" charset="-122"/>
                          </a:rPr>
                          <m:t>𝑒</m:t>
                        </m:r>
                      </m:sub>
                    </m:sSub>
                  </m:oMath>
                </a14:m>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𝐸</m:t>
                        </m:r>
                      </m:e>
                      <m:sub>
                        <m:r>
                          <a:rPr lang="en-US" altLang="zh-CN" b="0" i="1" smtClean="0">
                            <a:solidFill>
                              <a:srgbClr val="121212"/>
                            </a:solidFill>
                            <a:effectLst/>
                            <a:latin typeface="Cambria Math" panose="02040503050406030204" pitchFamily="18" charset="0"/>
                            <a:ea typeface="宋体" panose="02010600030101010101" pitchFamily="2" charset="-122"/>
                          </a:rPr>
                          <m:t>𝐾</m:t>
                        </m:r>
                      </m:sub>
                    </m:sSub>
                  </m:oMath>
                </a14:m>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负例：</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同一</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batch</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内不同用户的</a:t>
                </a:r>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粗</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粒度表示。 </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1" name="文本框 10">
                <a:extLst>
                  <a:ext uri="{FF2B5EF4-FFF2-40B4-BE49-F238E27FC236}">
                    <a16:creationId xmlns:a16="http://schemas.microsoft.com/office/drawing/2014/main" id="{6CDC796D-A814-201D-F7E1-898966BAA014}"/>
                  </a:ext>
                </a:extLst>
              </p:cNvPr>
              <p:cNvSpPr txBox="1">
                <a:spLocks noRot="1" noChangeAspect="1" noMove="1" noResize="1" noEditPoints="1" noAdjustHandles="1" noChangeArrowheads="1" noChangeShapeType="1" noTextEdit="1"/>
              </p:cNvSpPr>
              <p:nvPr/>
            </p:nvSpPr>
            <p:spPr>
              <a:xfrm>
                <a:off x="4470170" y="3071253"/>
                <a:ext cx="6097384" cy="668645"/>
              </a:xfrm>
              <a:prstGeom prst="rect">
                <a:avLst/>
              </a:prstGeom>
              <a:blipFill>
                <a:blip r:embed="rId5"/>
                <a:stretch>
                  <a:fillRect l="-799" t="-8182" b="-13636"/>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AD20A66D-8781-091A-F8E0-82D0E7FCE340}"/>
              </a:ext>
            </a:extLst>
          </p:cNvPr>
          <p:cNvPicPr>
            <a:picLocks noChangeAspect="1"/>
          </p:cNvPicPr>
          <p:nvPr/>
        </p:nvPicPr>
        <p:blipFill>
          <a:blip r:embed="rId6"/>
          <a:stretch>
            <a:fillRect/>
          </a:stretch>
        </p:blipFill>
        <p:spPr>
          <a:xfrm>
            <a:off x="4531562" y="4758746"/>
            <a:ext cx="4924425" cy="1095375"/>
          </a:xfrm>
          <a:prstGeom prst="rect">
            <a:avLst/>
          </a:prstGeom>
        </p:spPr>
      </p:pic>
      <p:pic>
        <p:nvPicPr>
          <p:cNvPr id="4" name="图片 3">
            <a:extLst>
              <a:ext uri="{FF2B5EF4-FFF2-40B4-BE49-F238E27FC236}">
                <a16:creationId xmlns:a16="http://schemas.microsoft.com/office/drawing/2014/main" id="{CFCE7BA5-A13D-1F86-DF22-A4EFE6B4F382}"/>
              </a:ext>
            </a:extLst>
          </p:cNvPr>
          <p:cNvPicPr>
            <a:picLocks noChangeAspect="1"/>
          </p:cNvPicPr>
          <p:nvPr/>
        </p:nvPicPr>
        <p:blipFill>
          <a:blip r:embed="rId7"/>
          <a:stretch>
            <a:fillRect/>
          </a:stretch>
        </p:blipFill>
        <p:spPr>
          <a:xfrm>
            <a:off x="861717" y="1246909"/>
            <a:ext cx="2995130" cy="5499370"/>
          </a:xfrm>
          <a:prstGeom prst="rect">
            <a:avLst/>
          </a:prstGeom>
        </p:spPr>
      </p:pic>
      <p:pic>
        <p:nvPicPr>
          <p:cNvPr id="12" name="图片 11">
            <a:extLst>
              <a:ext uri="{FF2B5EF4-FFF2-40B4-BE49-F238E27FC236}">
                <a16:creationId xmlns:a16="http://schemas.microsoft.com/office/drawing/2014/main" id="{FF6502E2-FB06-46BF-70B9-64D646933A52}"/>
              </a:ext>
            </a:extLst>
          </p:cNvPr>
          <p:cNvPicPr>
            <a:picLocks noChangeAspect="1"/>
          </p:cNvPicPr>
          <p:nvPr/>
        </p:nvPicPr>
        <p:blipFill>
          <a:blip r:embed="rId8"/>
          <a:stretch>
            <a:fillRect/>
          </a:stretch>
        </p:blipFill>
        <p:spPr>
          <a:xfrm>
            <a:off x="4470170" y="4175026"/>
            <a:ext cx="6534150" cy="581025"/>
          </a:xfrm>
          <a:prstGeom prst="rect">
            <a:avLst/>
          </a:prstGeom>
        </p:spPr>
      </p:pic>
      <p:pic>
        <p:nvPicPr>
          <p:cNvPr id="16" name="图片 15">
            <a:extLst>
              <a:ext uri="{FF2B5EF4-FFF2-40B4-BE49-F238E27FC236}">
                <a16:creationId xmlns:a16="http://schemas.microsoft.com/office/drawing/2014/main" id="{7B6CF425-5E8B-1D47-02E7-61D091E9BE8A}"/>
              </a:ext>
            </a:extLst>
          </p:cNvPr>
          <p:cNvPicPr>
            <a:picLocks noChangeAspect="1"/>
          </p:cNvPicPr>
          <p:nvPr/>
        </p:nvPicPr>
        <p:blipFill>
          <a:blip r:embed="rId9"/>
          <a:stretch>
            <a:fillRect/>
          </a:stretch>
        </p:blipFill>
        <p:spPr>
          <a:xfrm>
            <a:off x="4407131" y="5854121"/>
            <a:ext cx="2895600" cy="552450"/>
          </a:xfrm>
          <a:prstGeom prst="rect">
            <a:avLst/>
          </a:prstGeom>
        </p:spPr>
      </p:pic>
    </p:spTree>
    <p:extLst>
      <p:ext uri="{BB962C8B-B14F-4D97-AF65-F5344CB8AC3E}">
        <p14:creationId xmlns:p14="http://schemas.microsoft.com/office/powerpoint/2010/main" val="42321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AB624-3163-7E39-24AC-6B3A41A897DD}"/>
              </a:ext>
            </a:extLst>
          </p:cNvPr>
          <p:cNvSpPr>
            <a:spLocks noGrp="1"/>
          </p:cNvSpPr>
          <p:nvPr>
            <p:ph type="title"/>
          </p:nvPr>
        </p:nvSpPr>
        <p:spPr/>
        <p:txBody>
          <a:bodyPr>
            <a:normAutofit/>
          </a:bodyPr>
          <a:lstStyle/>
          <a:p>
            <a:r>
              <a:rPr lang="zh-CN" altLang="en-US" sz="3600" dirty="0">
                <a:latin typeface="宋体" panose="02010600030101010101" pitchFamily="2" charset="-122"/>
                <a:ea typeface="宋体" panose="02010600030101010101" pitchFamily="2" charset="-122"/>
              </a:rPr>
              <a:t>推荐模块</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fine-tuning</a:t>
            </a:r>
            <a:endParaRPr lang="zh-CN" altLang="en-US" sz="36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014B927-2777-6663-A75C-57C187A46A4C}"/>
                  </a:ext>
                </a:extLst>
              </p:cNvPr>
              <p:cNvSpPr txBox="1"/>
              <p:nvPr/>
            </p:nvSpPr>
            <p:spPr>
              <a:xfrm>
                <a:off x="912322" y="1789607"/>
                <a:ext cx="3493423" cy="2308324"/>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实体表示</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𝑁</m:t>
                        </m:r>
                      </m:e>
                      <m:sub>
                        <m:r>
                          <a:rPr lang="en-US" altLang="zh-CN" b="0" i="1" smtClean="0">
                            <a:solidFill>
                              <a:srgbClr val="121212"/>
                            </a:solidFill>
                            <a:effectLst/>
                            <a:latin typeface="Cambria Math" panose="02040503050406030204" pitchFamily="18" charset="0"/>
                            <a:ea typeface="宋体" panose="02010600030101010101" pitchFamily="2" charset="-122"/>
                          </a:rPr>
                          <m:t>𝑒</m:t>
                        </m:r>
                      </m:sub>
                    </m:sSub>
                  </m:oMath>
                </a14:m>
                <a:r>
                  <a:rPr lang="zh-CN" altLang="en-US" dirty="0">
                    <a:solidFill>
                      <a:srgbClr val="121212"/>
                    </a:solidFill>
                    <a:latin typeface="宋体" panose="02010600030101010101" pitchFamily="2" charset="-122"/>
                    <a:ea typeface="宋体" panose="02010600030101010101" pitchFamily="2" charset="-122"/>
                  </a:rPr>
                  <a:t>已经从其他类型的上下文数据中学到了有用的信息。</a:t>
                </a:r>
                <a:endParaRPr lang="en-US" altLang="zh-CN" dirty="0">
                  <a:solidFill>
                    <a:srgbClr val="121212"/>
                  </a:solidFill>
                  <a:latin typeface="宋体" panose="02010600030101010101" pitchFamily="2" charset="-122"/>
                  <a:ea typeface="宋体" panose="02010600030101010101" pitchFamily="2" charset="-122"/>
                </a:endParaRPr>
              </a:p>
              <a:p>
                <a:r>
                  <a:rPr lang="zh-CN" altLang="en-US" b="0" i="0" dirty="0">
                    <a:solidFill>
                      <a:srgbClr val="121212"/>
                    </a:solidFill>
                    <a:effectLst/>
                    <a:latin typeface="宋体" panose="02010600030101010101" pitchFamily="2" charset="-122"/>
                    <a:ea typeface="宋体" panose="02010600030101010101" pitchFamily="2" charset="-122"/>
                  </a:rPr>
                  <a:t>物品表示</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𝑛</m:t>
                        </m:r>
                      </m:e>
                      <m:sub>
                        <m:r>
                          <a:rPr lang="en-US" altLang="zh-CN" b="0" i="1" smtClean="0">
                            <a:solidFill>
                              <a:srgbClr val="121212"/>
                            </a:solidFill>
                            <a:effectLst/>
                            <a:latin typeface="Cambria Math" panose="02040503050406030204" pitchFamily="18" charset="0"/>
                            <a:ea typeface="宋体" panose="02010600030101010101" pitchFamily="2" charset="-122"/>
                          </a:rPr>
                          <m:t>𝑖</m:t>
                        </m:r>
                      </m:sub>
                    </m:sSub>
                  </m:oMath>
                </a14:m>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对话历史中出现的实体对应的表示使用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self-attention</a:t>
                </a:r>
                <a:r>
                  <a:rPr lang="zh-CN" altLang="en-US" dirty="0">
                    <a:latin typeface="宋体" panose="02010600030101010101" pitchFamily="2" charset="-122"/>
                    <a:ea typeface="宋体" panose="02010600030101010101" pitchFamily="2" charset="-122"/>
                  </a:rPr>
                  <a:t>聚合。</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用户表示</a:t>
                </a:r>
                <a14:m>
                  <m:oMath xmlns:m="http://schemas.openxmlformats.org/officeDocument/2006/math">
                    <m:sSub>
                      <m:sSubPr>
                        <m:ctrlPr>
                          <a:rPr lang="en-US" altLang="zh-CN" b="0" i="1" smtClean="0">
                            <a:solidFill>
                              <a:srgbClr val="121212"/>
                            </a:solidFill>
                            <a:effectLst/>
                            <a:latin typeface="Cambria Math" panose="02040503050406030204" pitchFamily="18" charset="0"/>
                            <a:ea typeface="宋体" panose="02010600030101010101" pitchFamily="2" charset="-122"/>
                          </a:rPr>
                        </m:ctrlPr>
                      </m:sSubPr>
                      <m:e>
                        <m:r>
                          <a:rPr lang="en-US" altLang="zh-CN" b="0" i="1" smtClean="0">
                            <a:solidFill>
                              <a:srgbClr val="121212"/>
                            </a:solidFill>
                            <a:effectLst/>
                            <a:latin typeface="Cambria Math" panose="02040503050406030204" pitchFamily="18" charset="0"/>
                            <a:ea typeface="宋体" panose="02010600030101010101" pitchFamily="2" charset="-122"/>
                          </a:rPr>
                          <m:t>𝑒</m:t>
                        </m:r>
                      </m:e>
                      <m:sub>
                        <m:r>
                          <a:rPr lang="en-US" altLang="zh-CN" b="0" i="1" smtClean="0">
                            <a:solidFill>
                              <a:srgbClr val="121212"/>
                            </a:solidFill>
                            <a:effectLst/>
                            <a:latin typeface="Cambria Math" panose="02040503050406030204" pitchFamily="18" charset="0"/>
                            <a:ea typeface="宋体" panose="02010600030101010101" pitchFamily="2" charset="-122"/>
                          </a:rPr>
                          <m:t>𝑢</m:t>
                        </m:r>
                      </m:sub>
                    </m:sSub>
                  </m:oMath>
                </a14:m>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Choice>
        <mc:Fallback>
          <p:sp>
            <p:nvSpPr>
              <p:cNvPr id="5" name="文本框 4">
                <a:extLst>
                  <a:ext uri="{FF2B5EF4-FFF2-40B4-BE49-F238E27FC236}">
                    <a16:creationId xmlns:a16="http://schemas.microsoft.com/office/drawing/2014/main" id="{7014B927-2777-6663-A75C-57C187A46A4C}"/>
                  </a:ext>
                </a:extLst>
              </p:cNvPr>
              <p:cNvSpPr txBox="1">
                <a:spLocks noRot="1" noChangeAspect="1" noMove="1" noResize="1" noEditPoints="1" noAdjustHandles="1" noChangeArrowheads="1" noChangeShapeType="1" noTextEdit="1"/>
              </p:cNvSpPr>
              <p:nvPr/>
            </p:nvSpPr>
            <p:spPr>
              <a:xfrm>
                <a:off x="912322" y="1789607"/>
                <a:ext cx="3493423" cy="2308324"/>
              </a:xfrm>
              <a:prstGeom prst="rect">
                <a:avLst/>
              </a:prstGeom>
              <a:blipFill>
                <a:blip r:embed="rId3"/>
                <a:stretch>
                  <a:fillRect l="-1571" t="-2116"/>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CAF059D6-F7A1-0CEC-1B25-10DA60E64A0D}"/>
              </a:ext>
            </a:extLst>
          </p:cNvPr>
          <p:cNvPicPr>
            <a:picLocks noChangeAspect="1"/>
          </p:cNvPicPr>
          <p:nvPr/>
        </p:nvPicPr>
        <p:blipFill>
          <a:blip r:embed="rId4"/>
          <a:stretch>
            <a:fillRect/>
          </a:stretch>
        </p:blipFill>
        <p:spPr>
          <a:xfrm>
            <a:off x="5597150" y="2581622"/>
            <a:ext cx="3724275" cy="514350"/>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EB39F564-1290-643E-3BC0-B3BB7347CA2D}"/>
                  </a:ext>
                </a:extLst>
              </p:cNvPr>
              <p:cNvSpPr txBox="1"/>
              <p:nvPr/>
            </p:nvSpPr>
            <p:spPr>
              <a:xfrm>
                <a:off x="5597150" y="2027624"/>
                <a:ext cx="6097384"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从物品集中向用户</a:t>
                </a:r>
                <a14:m>
                  <m:oMath xmlns:m="http://schemas.openxmlformats.org/officeDocument/2006/math">
                    <m:r>
                      <m:rPr>
                        <m:sty m:val="p"/>
                      </m:rPr>
                      <a:rPr lang="en-US" altLang="zh-CN" dirty="0">
                        <a:solidFill>
                          <a:srgbClr val="121212"/>
                        </a:solidFill>
                        <a:latin typeface="Cambria Math" panose="02040503050406030204" pitchFamily="18" charset="0"/>
                        <a:ea typeface="宋体" panose="02010600030101010101" pitchFamily="2" charset="-122"/>
                        <a:cs typeface="Times New Roman" panose="02020603050405020304" pitchFamily="18" charset="0"/>
                      </a:rPr>
                      <m:t>u</m:t>
                    </m:r>
                  </m:oMath>
                </a14:m>
                <a:r>
                  <a:rPr lang="zh-CN" altLang="en-US"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推荐物品</a:t>
                </a:r>
                <a14:m>
                  <m:oMath xmlns:m="http://schemas.openxmlformats.org/officeDocument/2006/math">
                    <m:r>
                      <m:rPr>
                        <m:sty m:val="p"/>
                      </m:rPr>
                      <a:rPr lang="en-US" altLang="zh-CN" dirty="0">
                        <a:solidFill>
                          <a:srgbClr val="121212"/>
                        </a:solidFill>
                        <a:latin typeface="Cambria Math" panose="02040503050406030204" pitchFamily="18" charset="0"/>
                        <a:ea typeface="宋体" panose="02010600030101010101" pitchFamily="2" charset="-122"/>
                        <a:cs typeface="Times New Roman" panose="02020603050405020304" pitchFamily="18" charset="0"/>
                      </a:rPr>
                      <m:t>i</m:t>
                    </m:r>
                  </m:oMath>
                </a14:m>
                <a:r>
                  <a:rPr lang="zh-CN" altLang="en-US"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的概率：</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EB39F564-1290-643E-3BC0-B3BB7347CA2D}"/>
                  </a:ext>
                </a:extLst>
              </p:cNvPr>
              <p:cNvSpPr txBox="1">
                <a:spLocks noRot="1" noChangeAspect="1" noMove="1" noResize="1" noEditPoints="1" noAdjustHandles="1" noChangeArrowheads="1" noChangeShapeType="1" noTextEdit="1"/>
              </p:cNvSpPr>
              <p:nvPr/>
            </p:nvSpPr>
            <p:spPr>
              <a:xfrm>
                <a:off x="5597150" y="2027624"/>
                <a:ext cx="6097384" cy="369332"/>
              </a:xfrm>
              <a:prstGeom prst="rect">
                <a:avLst/>
              </a:prstGeom>
              <a:blipFill>
                <a:blip r:embed="rId5"/>
                <a:stretch>
                  <a:fillRect l="-800" t="-13333" b="-23333"/>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A1EB3EC0-68F1-67A0-3641-4DD938402AC7}"/>
              </a:ext>
            </a:extLst>
          </p:cNvPr>
          <p:cNvSpPr txBox="1"/>
          <p:nvPr/>
        </p:nvSpPr>
        <p:spPr>
          <a:xfrm>
            <a:off x="5597150" y="3095972"/>
            <a:ext cx="6097384"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利用该公式对所有物品进行排名并为用户生成推荐集。</a:t>
            </a:r>
          </a:p>
        </p:txBody>
      </p:sp>
      <p:pic>
        <p:nvPicPr>
          <p:cNvPr id="13" name="图片 12">
            <a:extLst>
              <a:ext uri="{FF2B5EF4-FFF2-40B4-BE49-F238E27FC236}">
                <a16:creationId xmlns:a16="http://schemas.microsoft.com/office/drawing/2014/main" id="{027F70B1-7DB8-9F2B-E5B3-4A2E574BDFF9}"/>
              </a:ext>
            </a:extLst>
          </p:cNvPr>
          <p:cNvPicPr>
            <a:picLocks noChangeAspect="1"/>
          </p:cNvPicPr>
          <p:nvPr/>
        </p:nvPicPr>
        <p:blipFill>
          <a:blip r:embed="rId6"/>
          <a:stretch>
            <a:fillRect/>
          </a:stretch>
        </p:blipFill>
        <p:spPr>
          <a:xfrm>
            <a:off x="1035454" y="4400513"/>
            <a:ext cx="4933950" cy="1304925"/>
          </a:xfrm>
          <a:prstGeom prst="rect">
            <a:avLst/>
          </a:prstGeom>
        </p:spPr>
      </p:pic>
      <p:sp>
        <p:nvSpPr>
          <p:cNvPr id="15" name="文本框 14">
            <a:extLst>
              <a:ext uri="{FF2B5EF4-FFF2-40B4-BE49-F238E27FC236}">
                <a16:creationId xmlns:a16="http://schemas.microsoft.com/office/drawing/2014/main" id="{89E9AF5E-065C-AC8C-9253-1AC84C2FCB1B}"/>
              </a:ext>
            </a:extLst>
          </p:cNvPr>
          <p:cNvSpPr txBox="1"/>
          <p:nvPr/>
        </p:nvSpPr>
        <p:spPr>
          <a:xfrm>
            <a:off x="912322" y="4029039"/>
            <a:ext cx="6097384"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应用交叉熵损失作为优化目标：</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6E953F64-A0F2-3BF8-3517-24DDF6E31CFB}"/>
                  </a:ext>
                </a:extLst>
              </p:cNvPr>
              <p:cNvSpPr txBox="1"/>
              <p:nvPr/>
            </p:nvSpPr>
            <p:spPr>
              <a:xfrm>
                <a:off x="912321" y="5568789"/>
                <a:ext cx="7649787" cy="646331"/>
              </a:xfrm>
              <a:prstGeom prst="rect">
                <a:avLst/>
              </a:prstGeom>
              <a:noFill/>
            </p:spPr>
            <p:txBody>
              <a:bodyPr wrap="square">
                <a:spAutoFit/>
              </a:bodyPr>
              <a:lstStyle/>
              <a:p>
                <a:br>
                  <a:rPr lang="zh-CN" altLang="en-US" dirty="0"/>
                </a:br>
                <a:r>
                  <a:rPr lang="zh-CN" altLang="en-US" b="0" i="0" dirty="0">
                    <a:solidFill>
                      <a:srgbClr val="121212"/>
                    </a:solidFill>
                    <a:effectLst/>
                    <a:latin typeface="-apple-system"/>
                  </a:rPr>
                  <a:t> </a:t>
                </a:r>
                <a:r>
                  <a:rPr lang="en-US" altLang="zh-CN" b="0" dirty="0">
                    <a:solidFill>
                      <a:srgbClr val="121212"/>
                    </a:solidFill>
                    <a:effectLst/>
                    <a:ea typeface="宋体" panose="02010600030101010101" pitchFamily="2" charset="-122"/>
                  </a:rPr>
                  <a:t> </a:t>
                </a:r>
                <a14:m>
                  <m:oMath xmlns:m="http://schemas.openxmlformats.org/officeDocument/2006/math">
                    <m:r>
                      <a:rPr lang="en-US" altLang="zh-CN" b="0" i="1" smtClean="0">
                        <a:solidFill>
                          <a:srgbClr val="121212"/>
                        </a:solidFill>
                        <a:effectLst/>
                        <a:latin typeface="Cambria Math" panose="02040503050406030204" pitchFamily="18" charset="0"/>
                        <a:ea typeface="宋体" panose="02010600030101010101" pitchFamily="2" charset="-122"/>
                      </a:rPr>
                      <m:t>𝑁</m:t>
                    </m:r>
                  </m:oMath>
                </a14:m>
                <a:r>
                  <a:rPr lang="zh-CN" altLang="en-US" b="0" i="0" dirty="0">
                    <a:solidFill>
                      <a:srgbClr val="121212"/>
                    </a:solidFill>
                    <a:effectLst/>
                    <a:latin typeface="宋体" panose="02010600030101010101" pitchFamily="2" charset="-122"/>
                    <a:ea typeface="宋体" panose="02010600030101010101" pitchFamily="2" charset="-122"/>
                  </a:rPr>
                  <a:t>是对话数，</a:t>
                </a:r>
                <a:r>
                  <a:rPr lang="en-US" altLang="zh-CN" b="0" dirty="0">
                    <a:solidFill>
                      <a:srgbClr val="121212"/>
                    </a:solidFill>
                    <a:effectLst/>
                    <a:ea typeface="宋体" panose="02010600030101010101" pitchFamily="2" charset="-122"/>
                  </a:rPr>
                  <a:t> </a:t>
                </a:r>
                <a14:m>
                  <m:oMath xmlns:m="http://schemas.openxmlformats.org/officeDocument/2006/math">
                    <m:r>
                      <a:rPr lang="en-US" altLang="zh-CN" b="0" i="1" smtClean="0">
                        <a:solidFill>
                          <a:srgbClr val="121212"/>
                        </a:solidFill>
                        <a:effectLst/>
                        <a:latin typeface="Cambria Math" panose="02040503050406030204" pitchFamily="18" charset="0"/>
                        <a:ea typeface="宋体" panose="02010600030101010101" pitchFamily="2" charset="-122"/>
                      </a:rPr>
                      <m:t>𝑗</m:t>
                    </m:r>
                  </m:oMath>
                </a14:m>
                <a:r>
                  <a:rPr lang="zh-CN" altLang="en-US" b="0" i="0" dirty="0">
                    <a:solidFill>
                      <a:srgbClr val="121212"/>
                    </a:solidFill>
                    <a:effectLst/>
                    <a:latin typeface="宋体" panose="02010600030101010101" pitchFamily="2" charset="-122"/>
                    <a:ea typeface="宋体" panose="02010600030101010101" pitchFamily="2" charset="-122"/>
                  </a:rPr>
                  <a:t>是对话的索引，</a:t>
                </a:r>
                <a:r>
                  <a:rPr lang="en-US" altLang="zh-CN" b="0" dirty="0">
                    <a:solidFill>
                      <a:srgbClr val="121212"/>
                    </a:solidFill>
                    <a:effectLst/>
                    <a:ea typeface="宋体" panose="02010600030101010101" pitchFamily="2" charset="-122"/>
                  </a:rPr>
                  <a:t> </a:t>
                </a:r>
                <a14:m>
                  <m:oMath xmlns:m="http://schemas.openxmlformats.org/officeDocument/2006/math">
                    <m:r>
                      <m:rPr>
                        <m:sty m:val="p"/>
                      </m:rPr>
                      <a:rPr lang="en-US" altLang="zh-CN" i="1" dirty="0">
                        <a:solidFill>
                          <a:srgbClr val="121212"/>
                        </a:solidFill>
                        <a:latin typeface="Cambria Math" panose="02040503050406030204" pitchFamily="18" charset="0"/>
                        <a:ea typeface="宋体" panose="02010600030101010101" pitchFamily="2" charset="-122"/>
                      </a:rPr>
                      <m:t>M</m:t>
                    </m:r>
                  </m:oMath>
                </a14:m>
                <a:r>
                  <a:rPr lang="zh-CN" altLang="en-US" b="0" i="0" dirty="0">
                    <a:solidFill>
                      <a:srgbClr val="121212"/>
                    </a:solidFill>
                    <a:effectLst/>
                    <a:latin typeface="宋体" panose="02010600030101010101" pitchFamily="2" charset="-122"/>
                    <a:ea typeface="宋体" panose="02010600030101010101" pitchFamily="2" charset="-122"/>
                  </a:rPr>
                  <a:t>是物品的数量，</a:t>
                </a:r>
                <a:r>
                  <a:rPr lang="en-US" altLang="zh-CN" b="0" dirty="0">
                    <a:solidFill>
                      <a:srgbClr val="121212"/>
                    </a:solidFill>
                    <a:effectLst/>
                    <a:ea typeface="宋体" panose="02010600030101010101" pitchFamily="2" charset="-122"/>
                  </a:rPr>
                  <a:t> </a:t>
                </a:r>
                <a14:m>
                  <m:oMath xmlns:m="http://schemas.openxmlformats.org/officeDocument/2006/math">
                    <m:r>
                      <a:rPr lang="en-US" altLang="zh-CN" b="0" i="1" smtClean="0">
                        <a:solidFill>
                          <a:srgbClr val="121212"/>
                        </a:solidFill>
                        <a:effectLst/>
                        <a:latin typeface="Cambria Math" panose="02040503050406030204" pitchFamily="18" charset="0"/>
                        <a:ea typeface="宋体" panose="02010600030101010101" pitchFamily="2" charset="-122"/>
                      </a:rPr>
                      <m:t>𝑖</m:t>
                    </m:r>
                  </m:oMath>
                </a14:m>
                <a:r>
                  <a:rPr lang="zh-CN" altLang="en-US" b="0" i="0" dirty="0">
                    <a:solidFill>
                      <a:srgbClr val="121212"/>
                    </a:solidFill>
                    <a:effectLst/>
                    <a:latin typeface="宋体" panose="02010600030101010101" pitchFamily="2" charset="-122"/>
                    <a:ea typeface="宋体" panose="02010600030101010101" pitchFamily="2" charset="-122"/>
                  </a:rPr>
                  <a:t>是物品的索引。</a:t>
                </a:r>
                <a:endParaRPr lang="zh-CN" altLang="en-US" dirty="0">
                  <a:latin typeface="宋体" panose="02010600030101010101" pitchFamily="2" charset="-122"/>
                  <a:ea typeface="宋体" panose="02010600030101010101" pitchFamily="2" charset="-122"/>
                </a:endParaRPr>
              </a:p>
            </p:txBody>
          </p:sp>
        </mc:Choice>
        <mc:Fallback>
          <p:sp>
            <p:nvSpPr>
              <p:cNvPr id="17" name="文本框 16">
                <a:extLst>
                  <a:ext uri="{FF2B5EF4-FFF2-40B4-BE49-F238E27FC236}">
                    <a16:creationId xmlns:a16="http://schemas.microsoft.com/office/drawing/2014/main" id="{6E953F64-A0F2-3BF8-3517-24DDF6E31CFB}"/>
                  </a:ext>
                </a:extLst>
              </p:cNvPr>
              <p:cNvSpPr txBox="1">
                <a:spLocks noRot="1" noChangeAspect="1" noMove="1" noResize="1" noEditPoints="1" noAdjustHandles="1" noChangeArrowheads="1" noChangeShapeType="1" noTextEdit="1"/>
              </p:cNvSpPr>
              <p:nvPr/>
            </p:nvSpPr>
            <p:spPr>
              <a:xfrm>
                <a:off x="912321" y="5568789"/>
                <a:ext cx="7649787" cy="646331"/>
              </a:xfrm>
              <a:prstGeom prst="rect">
                <a:avLst/>
              </a:prstGeom>
              <a:blipFill>
                <a:blip r:embed="rId7"/>
                <a:stretch>
                  <a:fillRect b="-113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755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0B058-500C-A111-03DE-98221A569FF0}"/>
              </a:ext>
            </a:extLst>
          </p:cNvPr>
          <p:cNvSpPr>
            <a:spLocks noGrp="1"/>
          </p:cNvSpPr>
          <p:nvPr>
            <p:ph type="title"/>
          </p:nvPr>
        </p:nvSpPr>
        <p:spPr/>
        <p:txBody>
          <a:bodyPr>
            <a:normAutofit/>
          </a:bodyPr>
          <a:lstStyle/>
          <a:p>
            <a:r>
              <a:rPr lang="zh-CN" altLang="en-US" sz="3600" dirty="0">
                <a:latin typeface="宋体" panose="02010600030101010101" pitchFamily="2" charset="-122"/>
                <a:ea typeface="宋体" panose="02010600030101010101" pitchFamily="2" charset="-122"/>
              </a:rPr>
              <a:t>对话模块</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fine-tuning</a:t>
            </a:r>
            <a:endParaRPr lang="zh-CN" altLang="en-US" sz="3600" dirty="0">
              <a:latin typeface="Times New Roman" panose="02020603050405020304" pitchFamily="18" charset="0"/>
              <a:cs typeface="Times New Roman" panose="02020603050405020304" pitchFamily="18" charset="0"/>
            </a:endParaRPr>
          </a:p>
        </p:txBody>
      </p:sp>
      <p:grpSp>
        <p:nvGrpSpPr>
          <p:cNvPr id="14" name="组合 13">
            <a:extLst>
              <a:ext uri="{FF2B5EF4-FFF2-40B4-BE49-F238E27FC236}">
                <a16:creationId xmlns:a16="http://schemas.microsoft.com/office/drawing/2014/main" id="{48E65604-04BC-9111-55BA-B602FF08F6B2}"/>
              </a:ext>
            </a:extLst>
          </p:cNvPr>
          <p:cNvGrpSpPr/>
          <p:nvPr/>
        </p:nvGrpSpPr>
        <p:grpSpPr>
          <a:xfrm>
            <a:off x="838200" y="1504283"/>
            <a:ext cx="10093036" cy="2441285"/>
            <a:chOff x="838200" y="1874423"/>
            <a:chExt cx="10093036" cy="2441285"/>
          </a:xfrm>
        </p:grpSpPr>
        <p:pic>
          <p:nvPicPr>
            <p:cNvPr id="5" name="图片 4">
              <a:extLst>
                <a:ext uri="{FF2B5EF4-FFF2-40B4-BE49-F238E27FC236}">
                  <a16:creationId xmlns:a16="http://schemas.microsoft.com/office/drawing/2014/main" id="{DEB80BA8-0D1D-84E8-E2F9-8FC105E1B329}"/>
                </a:ext>
              </a:extLst>
            </p:cNvPr>
            <p:cNvPicPr>
              <a:picLocks noChangeAspect="1"/>
            </p:cNvPicPr>
            <p:nvPr/>
          </p:nvPicPr>
          <p:blipFill>
            <a:blip r:embed="rId3"/>
            <a:stretch>
              <a:fillRect/>
            </a:stretch>
          </p:blipFill>
          <p:spPr>
            <a:xfrm>
              <a:off x="838200" y="2287767"/>
              <a:ext cx="4267200" cy="685800"/>
            </a:xfrm>
            <a:prstGeom prst="rect">
              <a:avLst/>
            </a:prstGeom>
          </p:spPr>
        </p:pic>
        <p:sp>
          <p:nvSpPr>
            <p:cNvPr id="7" name="文本框 6">
              <a:extLst>
                <a:ext uri="{FF2B5EF4-FFF2-40B4-BE49-F238E27FC236}">
                  <a16:creationId xmlns:a16="http://schemas.microsoft.com/office/drawing/2014/main" id="{D951D05A-1230-8902-1431-B8689088D4A6}"/>
                </a:ext>
              </a:extLst>
            </p:cNvPr>
            <p:cNvSpPr txBox="1"/>
            <p:nvPr/>
          </p:nvSpPr>
          <p:spPr>
            <a:xfrm>
              <a:off x="838200" y="1874423"/>
              <a:ext cx="10093036" cy="400110"/>
            </a:xfrm>
            <a:prstGeom prst="rect">
              <a:avLst/>
            </a:prstGeom>
            <a:noFill/>
          </p:spPr>
          <p:txBody>
            <a:bodyPr wrap="square">
              <a:spAutoFit/>
            </a:bodyPr>
            <a:lstStyle/>
            <a:p>
              <a:r>
                <a:rPr lang="zh-CN" altLang="en-US" sz="2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Transformer Decoder</a:t>
              </a:r>
              <a:r>
                <a:rPr lang="zh-CN" altLang="en-US" sz="2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架构，构建了多个</a:t>
              </a:r>
              <a:r>
                <a:rPr lang="en-US" altLang="zh-CN" sz="2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cross-attention</a:t>
              </a:r>
              <a:r>
                <a:rPr lang="zh-CN" altLang="en-US" sz="2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层，以融合预训练的表示</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38179211-5849-0AB4-83A9-02B41444A52E}"/>
                    </a:ext>
                  </a:extLst>
                </p:cNvPr>
                <p:cNvSpPr txBox="1"/>
                <p:nvPr/>
              </p:nvSpPr>
              <p:spPr>
                <a:xfrm>
                  <a:off x="838200" y="3110442"/>
                  <a:ext cx="10093036" cy="1205266"/>
                </a:xfrm>
                <a:prstGeom prst="rect">
                  <a:avLst/>
                </a:prstGeom>
                <a:noFill/>
              </p:spPr>
              <p:txBody>
                <a:bodyPr wrap="square">
                  <a:spAutoFit/>
                </a:bodyPr>
                <a:lstStyle/>
                <a:p>
                  <a:pPr algn="l"/>
                  <a:r>
                    <a:rPr lang="zh-CN" altLang="en-US" b="0" i="0" dirty="0">
                      <a:solidFill>
                        <a:srgbClr val="121212"/>
                      </a:solidFill>
                      <a:effectLst/>
                      <a:latin typeface="宋体" panose="02010600030101010101" pitchFamily="2" charset="-122"/>
                      <a:ea typeface="宋体" panose="02010600030101010101" pitchFamily="2" charset="-122"/>
                    </a:rPr>
                    <a:t>其中</a:t>
                  </a:r>
                  <a14:m>
                    <m:oMath xmlns:m="http://schemas.openxmlformats.org/officeDocument/2006/math">
                      <m:sSup>
                        <m:sSupPr>
                          <m:ctrlPr>
                            <a:rPr lang="en-US" altLang="zh-CN" b="0" i="1" smtClean="0">
                              <a:solidFill>
                                <a:srgbClr val="121212"/>
                              </a:solidFill>
                              <a:effectLst/>
                              <a:latin typeface="Cambria Math" panose="02040503050406030204" pitchFamily="18" charset="0"/>
                              <a:ea typeface="宋体" panose="02010600030101010101" pitchFamily="2" charset="-122"/>
                            </a:rPr>
                          </m:ctrlPr>
                        </m:sSupPr>
                        <m:e>
                          <m:r>
                            <a:rPr lang="en-US" altLang="zh-CN" b="0" i="1" smtClean="0">
                              <a:solidFill>
                                <a:srgbClr val="121212"/>
                              </a:solidFill>
                              <a:effectLst/>
                              <a:latin typeface="Cambria Math" panose="02040503050406030204" pitchFamily="18" charset="0"/>
                              <a:ea typeface="宋体" panose="02010600030101010101" pitchFamily="2" charset="-122"/>
                            </a:rPr>
                            <m:t>𝑅</m:t>
                          </m:r>
                        </m:e>
                        <m:sup>
                          <m:r>
                            <a:rPr lang="en-US" altLang="zh-CN" b="0" i="1" smtClean="0">
                              <a:solidFill>
                                <a:srgbClr val="121212"/>
                              </a:solidFill>
                              <a:effectLst/>
                              <a:latin typeface="Cambria Math" panose="02040503050406030204" pitchFamily="18" charset="0"/>
                              <a:ea typeface="宋体" panose="02010600030101010101" pitchFamily="2" charset="-122"/>
                            </a:rPr>
                            <m:t>𝑙</m:t>
                          </m:r>
                        </m:sup>
                      </m:sSup>
                    </m:oMath>
                  </a14:m>
                  <a:r>
                    <a:rPr lang="zh-CN" altLang="en-US" b="0" i="0" dirty="0">
                      <a:solidFill>
                        <a:srgbClr val="121212"/>
                      </a:solidFill>
                      <a:effectLst/>
                      <a:latin typeface="宋体" panose="02010600030101010101" pitchFamily="2" charset="-122"/>
                      <a:ea typeface="宋体" panose="02010600030101010101" pitchFamily="2" charset="-122"/>
                    </a:rPr>
                    <a:t>是第</a:t>
                  </a:r>
                  <a14:m>
                    <m:oMath xmlns:m="http://schemas.openxmlformats.org/officeDocument/2006/math">
                      <m:r>
                        <a:rPr lang="en-US" altLang="zh-CN" b="0" i="1" smtClean="0">
                          <a:solidFill>
                            <a:srgbClr val="121212"/>
                          </a:solidFill>
                          <a:effectLst/>
                          <a:latin typeface="Cambria Math" panose="02040503050406030204" pitchFamily="18" charset="0"/>
                          <a:ea typeface="宋体" panose="02010600030101010101" pitchFamily="2" charset="-122"/>
                        </a:rPr>
                        <m:t>𝑙</m:t>
                      </m:r>
                    </m:oMath>
                  </a14:m>
                  <a:r>
                    <a:rPr lang="zh-CN" altLang="en-US" b="0" i="0" dirty="0">
                      <a:solidFill>
                        <a:srgbClr val="121212"/>
                      </a:solidFill>
                      <a:effectLst/>
                      <a:latin typeface="宋体" panose="02010600030101010101" pitchFamily="2" charset="-122"/>
                      <a:ea typeface="宋体" panose="02010600030101010101" pitchFamily="2" charset="-122"/>
                    </a:rPr>
                    <a:t>层解码器的输出表示矩阵。</a:t>
                  </a:r>
                  <a:endParaRPr lang="en-US" altLang="zh-CN" b="0" i="0" dirty="0">
                    <a:solidFill>
                      <a:srgbClr val="121212"/>
                    </a:solidFill>
                    <a:effectLst/>
                    <a:latin typeface="宋体" panose="02010600030101010101" pitchFamily="2" charset="-122"/>
                    <a:ea typeface="宋体" panose="02010600030101010101" pitchFamily="2" charset="-122"/>
                  </a:endParaRPr>
                </a:p>
                <a:p>
                  <a:pPr algn="l"/>
                  <a:endParaRPr lang="en-US" altLang="zh-CN" dirty="0">
                    <a:solidFill>
                      <a:srgbClr val="121212"/>
                    </a:solidFill>
                    <a:latin typeface="宋体" panose="02010600030101010101" pitchFamily="2" charset="-122"/>
                    <a:ea typeface="宋体" panose="02010600030101010101" pitchFamily="2" charset="-122"/>
                  </a:endParaRPr>
                </a:p>
                <a:p>
                  <a:pPr algn="l"/>
                  <a:r>
                    <a:rPr lang="zh-CN" altLang="en-US" b="0" i="0" dirty="0">
                      <a:solidFill>
                        <a:srgbClr val="121212"/>
                      </a:solidFill>
                      <a:effectLst/>
                      <a:latin typeface="宋体" panose="02010600030101010101" pitchFamily="2" charset="-122"/>
                      <a:ea typeface="宋体" panose="02010600030101010101" pitchFamily="2" charset="-122"/>
                    </a:rPr>
                    <a:t>为了微调该模块以生成更多信息响应，设计了一个</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instance weighting</a:t>
                  </a:r>
                  <a:r>
                    <a:rPr lang="zh-CN" altLang="en-US" b="0" i="0" dirty="0">
                      <a:solidFill>
                        <a:srgbClr val="121212"/>
                      </a:solidFill>
                      <a:effectLst/>
                      <a:latin typeface="宋体" panose="02010600030101010101" pitchFamily="2" charset="-122"/>
                      <a:ea typeface="宋体" panose="02010600030101010101" pitchFamily="2" charset="-122"/>
                    </a:rPr>
                    <a:t>增强的交叉熵损失：</a:t>
                  </a:r>
                  <a:endParaRPr lang="en-US" altLang="zh-CN" b="0" i="0" dirty="0">
                    <a:solidFill>
                      <a:srgbClr val="121212"/>
                    </a:solidFill>
                    <a:effectLst/>
                    <a:latin typeface="宋体" panose="02010600030101010101" pitchFamily="2" charset="-122"/>
                    <a:ea typeface="宋体" panose="02010600030101010101" pitchFamily="2" charset="-122"/>
                  </a:endParaRPr>
                </a:p>
                <a:p>
                  <a:pPr algn="l"/>
                  <a:endParaRPr lang="zh-CN" altLang="en-US" b="0" i="0" dirty="0">
                    <a:solidFill>
                      <a:srgbClr val="121212"/>
                    </a:solidFill>
                    <a:effectLst/>
                    <a:latin typeface="宋体" panose="02010600030101010101" pitchFamily="2" charset="-122"/>
                    <a:ea typeface="宋体" panose="02010600030101010101" pitchFamily="2" charset="-122"/>
                  </a:endParaRPr>
                </a:p>
              </p:txBody>
            </p:sp>
          </mc:Choice>
          <mc:Fallback>
            <p:sp>
              <p:nvSpPr>
                <p:cNvPr id="9" name="文本框 8">
                  <a:extLst>
                    <a:ext uri="{FF2B5EF4-FFF2-40B4-BE49-F238E27FC236}">
                      <a16:creationId xmlns:a16="http://schemas.microsoft.com/office/drawing/2014/main" id="{38179211-5849-0AB4-83A9-02B41444A52E}"/>
                    </a:ext>
                  </a:extLst>
                </p:cNvPr>
                <p:cNvSpPr txBox="1">
                  <a:spLocks noRot="1" noChangeAspect="1" noMove="1" noResize="1" noEditPoints="1" noAdjustHandles="1" noChangeArrowheads="1" noChangeShapeType="1" noTextEdit="1"/>
                </p:cNvSpPr>
                <p:nvPr/>
              </p:nvSpPr>
              <p:spPr>
                <a:xfrm>
                  <a:off x="838200" y="3110442"/>
                  <a:ext cx="10093036" cy="1205266"/>
                </a:xfrm>
                <a:prstGeom prst="rect">
                  <a:avLst/>
                </a:prstGeom>
                <a:blipFill>
                  <a:blip r:embed="rId4"/>
                  <a:stretch>
                    <a:fillRect l="-544" t="-3553"/>
                  </a:stretch>
                </a:blipFill>
              </p:spPr>
              <p:txBody>
                <a:bodyPr/>
                <a:lstStyle/>
                <a:p>
                  <a:r>
                    <a:rPr lang="zh-CN" altLang="en-US">
                      <a:noFill/>
                    </a:rPr>
                    <a:t> </a:t>
                  </a:r>
                </a:p>
              </p:txBody>
            </p:sp>
          </mc:Fallback>
        </mc:AlternateContent>
      </p:grpSp>
      <p:pic>
        <p:nvPicPr>
          <p:cNvPr id="11" name="图片 10">
            <a:extLst>
              <a:ext uri="{FF2B5EF4-FFF2-40B4-BE49-F238E27FC236}">
                <a16:creationId xmlns:a16="http://schemas.microsoft.com/office/drawing/2014/main" id="{3D6A5C45-FF2E-83F6-8D81-5D134F4EA17E}"/>
              </a:ext>
            </a:extLst>
          </p:cNvPr>
          <p:cNvPicPr>
            <a:picLocks noChangeAspect="1"/>
          </p:cNvPicPr>
          <p:nvPr/>
        </p:nvPicPr>
        <p:blipFill>
          <a:blip r:embed="rId5"/>
          <a:stretch>
            <a:fillRect/>
          </a:stretch>
        </p:blipFill>
        <p:spPr>
          <a:xfrm>
            <a:off x="930159" y="3668219"/>
            <a:ext cx="6218785" cy="1068603"/>
          </a:xfrm>
          <a:prstGeom prst="rect">
            <a:avLst/>
          </a:prstGeom>
        </p:spPr>
      </p:pic>
      <p:pic>
        <p:nvPicPr>
          <p:cNvPr id="13" name="图片 12">
            <a:extLst>
              <a:ext uri="{FF2B5EF4-FFF2-40B4-BE49-F238E27FC236}">
                <a16:creationId xmlns:a16="http://schemas.microsoft.com/office/drawing/2014/main" id="{ADFB8253-9B87-8797-CB71-B1FCD0819562}"/>
              </a:ext>
            </a:extLst>
          </p:cNvPr>
          <p:cNvPicPr>
            <a:picLocks noChangeAspect="1"/>
          </p:cNvPicPr>
          <p:nvPr/>
        </p:nvPicPr>
        <p:blipFill>
          <a:blip r:embed="rId6"/>
          <a:stretch>
            <a:fillRect/>
          </a:stretch>
        </p:blipFill>
        <p:spPr>
          <a:xfrm>
            <a:off x="838200" y="4681622"/>
            <a:ext cx="4490258" cy="1154004"/>
          </a:xfrm>
          <a:prstGeom prst="rect">
            <a:avLst/>
          </a:prstGeom>
        </p:spPr>
      </p:pic>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71A84146-A38C-C671-752A-2C5C18BBA480}"/>
                  </a:ext>
                </a:extLst>
              </p:cNvPr>
              <p:cNvSpPr txBox="1"/>
              <p:nvPr/>
            </p:nvSpPr>
            <p:spPr>
              <a:xfrm>
                <a:off x="838200" y="5835626"/>
                <a:ext cx="7740536" cy="756361"/>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是生成的响应中的单词数，</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zh-CN" altLang="en-US" i="1" smtClean="0">
                            <a:latin typeface="Cambria Math" panose="02040503050406030204" pitchFamily="18" charset="0"/>
                            <a:ea typeface="宋体" panose="02010600030101010101" pitchFamily="2" charset="-122"/>
                          </a:rPr>
                          <m:t>𝛼</m:t>
                        </m:r>
                      </m:e>
                      <m:sub>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𝑤</m:t>
                            </m:r>
                          </m:e>
                          <m:sub>
                            <m:r>
                              <a:rPr lang="en-US" altLang="zh-CN" b="0" i="1" smtClean="0">
                                <a:latin typeface="Cambria Math" panose="02040503050406030204" pitchFamily="18" charset="0"/>
                                <a:ea typeface="宋体" panose="02010600030101010101" pitchFamily="2" charset="-122"/>
                              </a:rPr>
                              <m:t>𝑗</m:t>
                            </m:r>
                          </m:sub>
                        </m:sSub>
                      </m:sub>
                    </m:sSub>
                  </m:oMath>
                </a14:m>
                <a:r>
                  <a:rPr lang="zh-CN" altLang="en-US" dirty="0">
                    <a:latin typeface="宋体" panose="02010600030101010101" pitchFamily="2" charset="-122"/>
                    <a:ea typeface="宋体" panose="02010600030101010101" pitchFamily="2" charset="-122"/>
                  </a:rPr>
                  <a:t>是考虑该标记频率的权重，</a:t>
                </a:r>
                <a14:m>
                  <m:oMath xmlns:m="http://schemas.openxmlformats.org/officeDocument/2006/math">
                    <m:r>
                      <a:rPr lang="zh-CN" altLang="en-US" i="1" smtClean="0">
                        <a:latin typeface="Cambria Math" panose="02040503050406030204" pitchFamily="18" charset="0"/>
                        <a:ea typeface="宋体" panose="02010600030101010101" pitchFamily="2" charset="-122"/>
                      </a:rPr>
                      <m:t>𝛽</m:t>
                    </m:r>
                  </m:oMath>
                </a14:m>
                <a:r>
                  <a:rPr lang="zh-CN" altLang="en-US" dirty="0">
                    <a:latin typeface="宋体" panose="02010600030101010101" pitchFamily="2" charset="-122"/>
                    <a:ea typeface="宋体" panose="02010600030101010101" pitchFamily="2" charset="-122"/>
                  </a:rPr>
                  <a:t>是预设阈值，</a:t>
                </a:r>
                <a14:m>
                  <m:oMath xmlns:m="http://schemas.openxmlformats.org/officeDocument/2006/math">
                    <m:r>
                      <a:rPr lang="zh-CN" altLang="en-US" i="1" smtClean="0">
                        <a:latin typeface="Cambria Math" panose="02040503050406030204" pitchFamily="18" charset="0"/>
                        <a:ea typeface="宋体" panose="02010600030101010101" pitchFamily="2" charset="-122"/>
                      </a:rPr>
                      <m:t>𝛾</m:t>
                    </m:r>
                  </m:oMath>
                </a14:m>
                <a:r>
                  <a:rPr lang="zh-CN" altLang="en-US" dirty="0">
                    <a:latin typeface="宋体" panose="02010600030101010101" pitchFamily="2" charset="-122"/>
                    <a:ea typeface="宋体" panose="02010600030101010101" pitchFamily="2" charset="-122"/>
                  </a:rPr>
                  <a:t>是为了避免对高频词进行过多的惩罚，</a:t>
                </a:r>
                <a:r>
                  <a:rPr lang="en-US" altLang="zh-CN" dirty="0">
                    <a:ea typeface="宋体" panose="02010600030101010101" pitchFamily="2" charset="-122"/>
                  </a:rPr>
                  <a:t> </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𝐹</m:t>
                        </m:r>
                      </m:e>
                      <m:sub>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𝑤</m:t>
                            </m:r>
                          </m:e>
                          <m:sub>
                            <m:r>
                              <a:rPr lang="en-US" altLang="zh-CN" b="0" i="1" smtClean="0">
                                <a:latin typeface="Cambria Math" panose="02040503050406030204" pitchFamily="18" charset="0"/>
                                <a:ea typeface="宋体" panose="02010600030101010101" pitchFamily="2" charset="-122"/>
                              </a:rPr>
                              <m:t>𝑗</m:t>
                            </m:r>
                          </m:sub>
                        </m:sSub>
                      </m:sub>
                    </m:sSub>
                  </m:oMath>
                </a14:m>
                <a:r>
                  <a:rPr lang="zh-CN" altLang="en-US" dirty="0">
                    <a:latin typeface="宋体" panose="02010600030101010101" pitchFamily="2" charset="-122"/>
                    <a:ea typeface="宋体" panose="02010600030101010101" pitchFamily="2" charset="-122"/>
                  </a:rPr>
                  <a:t>是</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𝑤</m:t>
                        </m:r>
                      </m:e>
                      <m:sub>
                        <m:r>
                          <a:rPr lang="en-US" altLang="zh-CN" b="0" i="1" smtClean="0">
                            <a:latin typeface="Cambria Math" panose="02040503050406030204" pitchFamily="18" charset="0"/>
                            <a:ea typeface="宋体" panose="02010600030101010101" pitchFamily="2" charset="-122"/>
                          </a:rPr>
                          <m:t>𝑗</m:t>
                        </m:r>
                      </m:sub>
                    </m:sSub>
                  </m:oMath>
                </a14:m>
                <a:r>
                  <a:rPr lang="zh-CN" altLang="en-US" dirty="0">
                    <a:latin typeface="宋体" panose="02010600030101010101" pitchFamily="2" charset="-122"/>
                    <a:ea typeface="宋体" panose="02010600030101010101" pitchFamily="2" charset="-122"/>
                  </a:rPr>
                  <a:t>在语料库中的词频。 </a:t>
                </a:r>
              </a:p>
            </p:txBody>
          </p:sp>
        </mc:Choice>
        <mc:Fallback>
          <p:sp>
            <p:nvSpPr>
              <p:cNvPr id="18" name="文本框 17">
                <a:extLst>
                  <a:ext uri="{FF2B5EF4-FFF2-40B4-BE49-F238E27FC236}">
                    <a16:creationId xmlns:a16="http://schemas.microsoft.com/office/drawing/2014/main" id="{71A84146-A38C-C671-752A-2C5C18BBA480}"/>
                  </a:ext>
                </a:extLst>
              </p:cNvPr>
              <p:cNvSpPr txBox="1">
                <a:spLocks noRot="1" noChangeAspect="1" noMove="1" noResize="1" noEditPoints="1" noAdjustHandles="1" noChangeArrowheads="1" noChangeShapeType="1" noTextEdit="1"/>
              </p:cNvSpPr>
              <p:nvPr/>
            </p:nvSpPr>
            <p:spPr>
              <a:xfrm>
                <a:off x="838200" y="5835626"/>
                <a:ext cx="7740536" cy="756361"/>
              </a:xfrm>
              <a:prstGeom prst="rect">
                <a:avLst/>
              </a:prstGeom>
              <a:blipFill>
                <a:blip r:embed="rId7"/>
                <a:stretch>
                  <a:fillRect t="-5645" r="-709" b="-40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69643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731</Words>
  <Application>Microsoft Office PowerPoint</Application>
  <PresentationFormat>宽屏</PresentationFormat>
  <Paragraphs>66</Paragraphs>
  <Slides>14</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等线 Light</vt:lpstr>
      <vt:lpstr>宋体</vt:lpstr>
      <vt:lpstr>-apple-system</vt:lpstr>
      <vt:lpstr>Arial</vt:lpstr>
      <vt:lpstr>Cambria Math</vt:lpstr>
      <vt:lpstr>Times New Roman</vt:lpstr>
      <vt:lpstr>Office 主题​​</vt:lpstr>
      <vt:lpstr>粗到细对比学习</vt:lpstr>
      <vt:lpstr>动机</vt:lpstr>
      <vt:lpstr>方案</vt:lpstr>
      <vt:lpstr>特征编码</vt:lpstr>
      <vt:lpstr>InfoNCEloss</vt:lpstr>
      <vt:lpstr>粗粒度对比学习</vt:lpstr>
      <vt:lpstr>细粒度对比学习</vt:lpstr>
      <vt:lpstr>推荐模块fine-tuning</vt:lpstr>
      <vt:lpstr>对话模块fine-tuning</vt:lpstr>
      <vt:lpstr>推荐任务实验结果</vt:lpstr>
      <vt:lpstr>对话任务实验结果</vt:lpstr>
      <vt:lpstr>消融实验</vt:lpstr>
      <vt:lpstr>总结</vt:lpstr>
      <vt:lpstr>启示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粗到细对比学习</dc:title>
  <dc:creator>雨桐 张</dc:creator>
  <cp:lastModifiedBy>雨桐 张</cp:lastModifiedBy>
  <cp:revision>12</cp:revision>
  <dcterms:created xsi:type="dcterms:W3CDTF">2023-11-20T01:35:50Z</dcterms:created>
  <dcterms:modified xsi:type="dcterms:W3CDTF">2023-11-20T08:57:18Z</dcterms:modified>
</cp:coreProperties>
</file>