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56" r:id="rId2"/>
    <p:sldId id="283" r:id="rId3"/>
    <p:sldId id="278" r:id="rId4"/>
    <p:sldId id="257" r:id="rId5"/>
    <p:sldId id="285" r:id="rId6"/>
    <p:sldId id="259" r:id="rId7"/>
    <p:sldId id="260" r:id="rId8"/>
    <p:sldId id="261" r:id="rId9"/>
    <p:sldId id="262" r:id="rId10"/>
    <p:sldId id="263" r:id="rId11"/>
    <p:sldId id="289" r:id="rId12"/>
    <p:sldId id="264" r:id="rId13"/>
    <p:sldId id="265" r:id="rId14"/>
    <p:sldId id="266" r:id="rId15"/>
    <p:sldId id="267" r:id="rId16"/>
    <p:sldId id="290" r:id="rId17"/>
    <p:sldId id="269" r:id="rId18"/>
    <p:sldId id="270" r:id="rId19"/>
    <p:sldId id="271" r:id="rId20"/>
    <p:sldId id="272" r:id="rId21"/>
    <p:sldId id="273" r:id="rId22"/>
    <p:sldId id="287" r:id="rId23"/>
    <p:sldId id="286" r:id="rId24"/>
    <p:sldId id="284" r:id="rId25"/>
    <p:sldId id="274" r:id="rId26"/>
    <p:sldId id="291" r:id="rId27"/>
    <p:sldId id="282" r:id="rId28"/>
    <p:sldId id="275" r:id="rId29"/>
    <p:sldId id="280" r:id="rId30"/>
    <p:sldId id="288" r:id="rId31"/>
    <p:sldId id="281" r:id="rId32"/>
    <p:sldId id="279" r:id="rId33"/>
  </p:sldIdLst>
  <p:sldSz cx="12192000" cy="6858000"/>
  <p:notesSz cx="7132638" cy="9418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ata6.xml.rels><?xml version="1.0" encoding="UTF-8" standalone="yes"?>
<Relationships xmlns="http://schemas.openxmlformats.org/package/2006/relationships"><Relationship Id="rId1" Type="http://schemas.openxmlformats.org/officeDocument/2006/relationships/image" Target="../media/image15.png"/></Relationships>
</file>

<file path=ppt/diagrams/_rels/data7.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AA8AE-7F66-4B52-8C86-FC7EED016120}" type="doc">
      <dgm:prSet loTypeId="urn:microsoft.com/office/officeart/2005/8/layout/pyramid1" loCatId="pyramid" qsTypeId="urn:microsoft.com/office/officeart/2005/8/quickstyle/simple1" qsCatId="simple" csTypeId="urn:microsoft.com/office/officeart/2005/8/colors/accent1_2" csCatId="accent1" phldr="1"/>
      <dgm:spPr/>
    </dgm:pt>
    <dgm:pt modelId="{095D658D-7E7F-431A-896F-C60217FFD6FA}">
      <dgm:prSet phldrT="[Text]"/>
      <dgm:spPr/>
      <dgm:t>
        <a:bodyPr/>
        <a:lstStyle/>
        <a:p>
          <a:r>
            <a:rPr lang="en-US" dirty="0" smtClean="0"/>
            <a:t>The</a:t>
          </a:r>
          <a:endParaRPr lang="en-US" dirty="0"/>
        </a:p>
      </dgm:t>
    </dgm:pt>
    <dgm:pt modelId="{9A62937F-5C8B-4180-9CD8-656624E9C411}" type="parTrans" cxnId="{1F026D14-0CC2-4E11-B075-A360930C337F}">
      <dgm:prSet/>
      <dgm:spPr/>
      <dgm:t>
        <a:bodyPr/>
        <a:lstStyle/>
        <a:p>
          <a:endParaRPr lang="en-US"/>
        </a:p>
      </dgm:t>
    </dgm:pt>
    <dgm:pt modelId="{A9F19A5A-556B-4D40-BFE0-42E78A74B4D4}" type="sibTrans" cxnId="{1F026D14-0CC2-4E11-B075-A360930C337F}">
      <dgm:prSet/>
      <dgm:spPr/>
      <dgm:t>
        <a:bodyPr/>
        <a:lstStyle/>
        <a:p>
          <a:endParaRPr lang="en-US"/>
        </a:p>
      </dgm:t>
    </dgm:pt>
    <dgm:pt modelId="{C6F04249-B6D0-416C-9F9F-4EDA67129DAD}">
      <dgm:prSet phldrT="[Text]"/>
      <dgm:spPr/>
      <dgm:t>
        <a:bodyPr/>
        <a:lstStyle/>
        <a:p>
          <a:r>
            <a:rPr lang="en-US" dirty="0" smtClean="0"/>
            <a:t>Processor that could Implement a</a:t>
          </a:r>
          <a:endParaRPr lang="en-US" dirty="0"/>
        </a:p>
      </dgm:t>
    </dgm:pt>
    <dgm:pt modelId="{D5F6F296-880B-4567-A743-FBB5C8888B5B}" type="parTrans" cxnId="{9B98A9BA-53DF-4B14-8D25-E8623B3252BB}">
      <dgm:prSet/>
      <dgm:spPr/>
      <dgm:t>
        <a:bodyPr/>
        <a:lstStyle/>
        <a:p>
          <a:endParaRPr lang="en-US"/>
        </a:p>
      </dgm:t>
    </dgm:pt>
    <dgm:pt modelId="{B40CC058-E685-4A2E-B8D5-BFB590FA6D96}" type="sibTrans" cxnId="{9B98A9BA-53DF-4B14-8D25-E8623B3252BB}">
      <dgm:prSet/>
      <dgm:spPr/>
      <dgm:t>
        <a:bodyPr/>
        <a:lstStyle/>
        <a:p>
          <a:endParaRPr lang="en-US"/>
        </a:p>
      </dgm:t>
    </dgm:pt>
    <dgm:pt modelId="{B8F93688-C4BC-4ED1-B1DF-7F9430B5E825}">
      <dgm:prSet phldrT="[Text]"/>
      <dgm:spPr/>
      <dgm:t>
        <a:bodyPr/>
        <a:lstStyle/>
        <a:p>
          <a:r>
            <a:rPr lang="en-US" dirty="0" smtClean="0"/>
            <a:t>Goal of Our </a:t>
          </a:r>
          <a:endParaRPr lang="en-US" dirty="0"/>
        </a:p>
      </dgm:t>
    </dgm:pt>
    <dgm:pt modelId="{90975883-9FD1-47C3-811B-7368BA4AB210}" type="parTrans" cxnId="{F644424A-A53F-42C9-AC46-A808DA67090E}">
      <dgm:prSet/>
      <dgm:spPr/>
      <dgm:t>
        <a:bodyPr/>
        <a:lstStyle/>
        <a:p>
          <a:endParaRPr lang="en-US"/>
        </a:p>
      </dgm:t>
    </dgm:pt>
    <dgm:pt modelId="{D4048B8E-09ED-413C-9B88-87A1ECC91F9B}" type="sibTrans" cxnId="{F644424A-A53F-42C9-AC46-A808DA67090E}">
      <dgm:prSet/>
      <dgm:spPr/>
      <dgm:t>
        <a:bodyPr/>
        <a:lstStyle/>
        <a:p>
          <a:endParaRPr lang="en-US"/>
        </a:p>
      </dgm:t>
    </dgm:pt>
    <dgm:pt modelId="{5AB28A24-C675-4993-B24E-5B85F600661D}">
      <dgm:prSet phldrT="[Text]"/>
      <dgm:spPr/>
      <dgm:t>
        <a:bodyPr/>
        <a:lstStyle/>
        <a:p>
          <a:r>
            <a:rPr lang="en-US" dirty="0" smtClean="0"/>
            <a:t>Project was to Create a</a:t>
          </a:r>
          <a:endParaRPr lang="en-US" dirty="0"/>
        </a:p>
      </dgm:t>
    </dgm:pt>
    <dgm:pt modelId="{8C80542D-27E8-4AAF-B581-02C85AF0B56E}" type="parTrans" cxnId="{309152C8-CCC0-4210-A9A8-E9B715022CE9}">
      <dgm:prSet/>
      <dgm:spPr/>
      <dgm:t>
        <a:bodyPr/>
        <a:lstStyle/>
        <a:p>
          <a:endParaRPr lang="en-US"/>
        </a:p>
      </dgm:t>
    </dgm:pt>
    <dgm:pt modelId="{4158FEC6-AC51-42DB-A386-1922C6AD6BE1}" type="sibTrans" cxnId="{309152C8-CCC0-4210-A9A8-E9B715022CE9}">
      <dgm:prSet/>
      <dgm:spPr/>
      <dgm:t>
        <a:bodyPr/>
        <a:lstStyle/>
        <a:p>
          <a:endParaRPr lang="en-US"/>
        </a:p>
      </dgm:t>
    </dgm:pt>
    <dgm:pt modelId="{EB242838-CCA0-4E27-866E-6DCE89554827}">
      <dgm:prSet phldrT="[Text]"/>
      <dgm:spPr/>
      <dgm:t>
        <a:bodyPr/>
        <a:lstStyle/>
        <a:p>
          <a:r>
            <a:rPr lang="en-US" dirty="0" smtClean="0"/>
            <a:t>Subset of the NIOS II Architecture and Some </a:t>
          </a:r>
          <a:endParaRPr lang="en-US" dirty="0"/>
        </a:p>
      </dgm:t>
    </dgm:pt>
    <dgm:pt modelId="{8F7C7A51-34DF-4E13-971E-4D060697DD6E}" type="parTrans" cxnId="{250A6AEC-E855-4F13-BD50-D3C7A2561AF4}">
      <dgm:prSet/>
      <dgm:spPr/>
      <dgm:t>
        <a:bodyPr/>
        <a:lstStyle/>
        <a:p>
          <a:endParaRPr lang="en-US"/>
        </a:p>
      </dgm:t>
    </dgm:pt>
    <dgm:pt modelId="{0B70A1F7-B231-44C9-BCE6-DBCF13A128E7}" type="sibTrans" cxnId="{250A6AEC-E855-4F13-BD50-D3C7A2561AF4}">
      <dgm:prSet/>
      <dgm:spPr/>
      <dgm:t>
        <a:bodyPr/>
        <a:lstStyle/>
        <a:p>
          <a:endParaRPr lang="en-US"/>
        </a:p>
      </dgm:t>
    </dgm:pt>
    <dgm:pt modelId="{91A4CA43-CF8D-4B1D-97C1-F58E1370EC50}">
      <dgm:prSet phldrT="[Text]"/>
      <dgm:spPr/>
      <dgm:t>
        <a:bodyPr/>
        <a:lstStyle/>
        <a:p>
          <a:r>
            <a:rPr lang="en-US" dirty="0" smtClean="0"/>
            <a:t>Features Unique to ARM-Like Conditional Executions</a:t>
          </a:r>
          <a:endParaRPr lang="en-US" dirty="0"/>
        </a:p>
      </dgm:t>
    </dgm:pt>
    <dgm:pt modelId="{FED80D0C-3D3E-4608-A6F4-6706F8437419}" type="sibTrans" cxnId="{3D69E118-D13F-4A01-B4BE-8C313C2FECA4}">
      <dgm:prSet/>
      <dgm:spPr/>
      <dgm:t>
        <a:bodyPr/>
        <a:lstStyle/>
        <a:p>
          <a:endParaRPr lang="en-US"/>
        </a:p>
      </dgm:t>
    </dgm:pt>
    <dgm:pt modelId="{5BD6478F-86E9-4319-8F82-D462F21260A4}" type="parTrans" cxnId="{3D69E118-D13F-4A01-B4BE-8C313C2FECA4}">
      <dgm:prSet/>
      <dgm:spPr/>
      <dgm:t>
        <a:bodyPr/>
        <a:lstStyle/>
        <a:p>
          <a:endParaRPr lang="en-US"/>
        </a:p>
      </dgm:t>
    </dgm:pt>
    <dgm:pt modelId="{AA125D76-CA4A-414E-A60C-FE7D4ABE76AE}" type="pres">
      <dgm:prSet presAssocID="{D8DAA8AE-7F66-4B52-8C86-FC7EED016120}" presName="Name0" presStyleCnt="0">
        <dgm:presLayoutVars>
          <dgm:dir/>
          <dgm:animLvl val="lvl"/>
          <dgm:resizeHandles val="exact"/>
        </dgm:presLayoutVars>
      </dgm:prSet>
      <dgm:spPr/>
    </dgm:pt>
    <dgm:pt modelId="{DEB2E9DD-A504-4CA1-9B5F-2163249AA07A}" type="pres">
      <dgm:prSet presAssocID="{095D658D-7E7F-431A-896F-C60217FFD6FA}" presName="Name8" presStyleCnt="0"/>
      <dgm:spPr/>
    </dgm:pt>
    <dgm:pt modelId="{7AFCD94D-C4A7-4935-A7C6-4E528248EC02}" type="pres">
      <dgm:prSet presAssocID="{095D658D-7E7F-431A-896F-C60217FFD6FA}" presName="level" presStyleLbl="node1" presStyleIdx="0" presStyleCnt="6">
        <dgm:presLayoutVars>
          <dgm:chMax val="1"/>
          <dgm:bulletEnabled val="1"/>
        </dgm:presLayoutVars>
      </dgm:prSet>
      <dgm:spPr/>
      <dgm:t>
        <a:bodyPr/>
        <a:lstStyle/>
        <a:p>
          <a:endParaRPr lang="en-US"/>
        </a:p>
      </dgm:t>
    </dgm:pt>
    <dgm:pt modelId="{386F2FCD-53AC-4147-AF94-DFE1C7F14EAC}" type="pres">
      <dgm:prSet presAssocID="{095D658D-7E7F-431A-896F-C60217FFD6FA}" presName="levelTx" presStyleLbl="revTx" presStyleIdx="0" presStyleCnt="0">
        <dgm:presLayoutVars>
          <dgm:chMax val="1"/>
          <dgm:bulletEnabled val="1"/>
        </dgm:presLayoutVars>
      </dgm:prSet>
      <dgm:spPr/>
      <dgm:t>
        <a:bodyPr/>
        <a:lstStyle/>
        <a:p>
          <a:endParaRPr lang="en-US"/>
        </a:p>
      </dgm:t>
    </dgm:pt>
    <dgm:pt modelId="{539F12AA-5A7B-40BB-A999-9FF96F486E00}" type="pres">
      <dgm:prSet presAssocID="{B8F93688-C4BC-4ED1-B1DF-7F9430B5E825}" presName="Name8" presStyleCnt="0"/>
      <dgm:spPr/>
    </dgm:pt>
    <dgm:pt modelId="{DB8DE101-C499-4DF2-B717-97E860F73664}" type="pres">
      <dgm:prSet presAssocID="{B8F93688-C4BC-4ED1-B1DF-7F9430B5E825}" presName="level" presStyleLbl="node1" presStyleIdx="1" presStyleCnt="6">
        <dgm:presLayoutVars>
          <dgm:chMax val="1"/>
          <dgm:bulletEnabled val="1"/>
        </dgm:presLayoutVars>
      </dgm:prSet>
      <dgm:spPr/>
      <dgm:t>
        <a:bodyPr/>
        <a:lstStyle/>
        <a:p>
          <a:endParaRPr lang="en-US"/>
        </a:p>
      </dgm:t>
    </dgm:pt>
    <dgm:pt modelId="{7B626763-4893-43F7-9271-4E692141004F}" type="pres">
      <dgm:prSet presAssocID="{B8F93688-C4BC-4ED1-B1DF-7F9430B5E825}" presName="levelTx" presStyleLbl="revTx" presStyleIdx="0" presStyleCnt="0">
        <dgm:presLayoutVars>
          <dgm:chMax val="1"/>
          <dgm:bulletEnabled val="1"/>
        </dgm:presLayoutVars>
      </dgm:prSet>
      <dgm:spPr/>
      <dgm:t>
        <a:bodyPr/>
        <a:lstStyle/>
        <a:p>
          <a:endParaRPr lang="en-US"/>
        </a:p>
      </dgm:t>
    </dgm:pt>
    <dgm:pt modelId="{FC956AE0-30DA-4D85-9BDB-BCC70C3CAC8A}" type="pres">
      <dgm:prSet presAssocID="{5AB28A24-C675-4993-B24E-5B85F600661D}" presName="Name8" presStyleCnt="0"/>
      <dgm:spPr/>
    </dgm:pt>
    <dgm:pt modelId="{DA124D75-49D5-4F57-A0C4-17ABBF08DF51}" type="pres">
      <dgm:prSet presAssocID="{5AB28A24-C675-4993-B24E-5B85F600661D}" presName="level" presStyleLbl="node1" presStyleIdx="2" presStyleCnt="6">
        <dgm:presLayoutVars>
          <dgm:chMax val="1"/>
          <dgm:bulletEnabled val="1"/>
        </dgm:presLayoutVars>
      </dgm:prSet>
      <dgm:spPr/>
      <dgm:t>
        <a:bodyPr/>
        <a:lstStyle/>
        <a:p>
          <a:endParaRPr lang="en-US"/>
        </a:p>
      </dgm:t>
    </dgm:pt>
    <dgm:pt modelId="{4B128489-434B-49B9-924A-7B8243EEADBF}" type="pres">
      <dgm:prSet presAssocID="{5AB28A24-C675-4993-B24E-5B85F600661D}" presName="levelTx" presStyleLbl="revTx" presStyleIdx="0" presStyleCnt="0">
        <dgm:presLayoutVars>
          <dgm:chMax val="1"/>
          <dgm:bulletEnabled val="1"/>
        </dgm:presLayoutVars>
      </dgm:prSet>
      <dgm:spPr/>
      <dgm:t>
        <a:bodyPr/>
        <a:lstStyle/>
        <a:p>
          <a:endParaRPr lang="en-US"/>
        </a:p>
      </dgm:t>
    </dgm:pt>
    <dgm:pt modelId="{25F2E1F2-C9D4-4F73-A934-51865724FCEF}" type="pres">
      <dgm:prSet presAssocID="{C6F04249-B6D0-416C-9F9F-4EDA67129DAD}" presName="Name8" presStyleCnt="0"/>
      <dgm:spPr/>
    </dgm:pt>
    <dgm:pt modelId="{CF54B4E9-451C-4C25-98B6-F8E8C27D69A4}" type="pres">
      <dgm:prSet presAssocID="{C6F04249-B6D0-416C-9F9F-4EDA67129DAD}" presName="level" presStyleLbl="node1" presStyleIdx="3" presStyleCnt="6">
        <dgm:presLayoutVars>
          <dgm:chMax val="1"/>
          <dgm:bulletEnabled val="1"/>
        </dgm:presLayoutVars>
      </dgm:prSet>
      <dgm:spPr/>
      <dgm:t>
        <a:bodyPr/>
        <a:lstStyle/>
        <a:p>
          <a:endParaRPr lang="en-US"/>
        </a:p>
      </dgm:t>
    </dgm:pt>
    <dgm:pt modelId="{CB027AEC-295F-430A-A637-C029C5C4AA03}" type="pres">
      <dgm:prSet presAssocID="{C6F04249-B6D0-416C-9F9F-4EDA67129DAD}" presName="levelTx" presStyleLbl="revTx" presStyleIdx="0" presStyleCnt="0">
        <dgm:presLayoutVars>
          <dgm:chMax val="1"/>
          <dgm:bulletEnabled val="1"/>
        </dgm:presLayoutVars>
      </dgm:prSet>
      <dgm:spPr/>
      <dgm:t>
        <a:bodyPr/>
        <a:lstStyle/>
        <a:p>
          <a:endParaRPr lang="en-US"/>
        </a:p>
      </dgm:t>
    </dgm:pt>
    <dgm:pt modelId="{F3335032-3406-4837-A652-2B26406E15B2}" type="pres">
      <dgm:prSet presAssocID="{EB242838-CCA0-4E27-866E-6DCE89554827}" presName="Name8" presStyleCnt="0"/>
      <dgm:spPr/>
    </dgm:pt>
    <dgm:pt modelId="{9D86D359-0F37-4C5C-84AD-DEA18AB68C8F}" type="pres">
      <dgm:prSet presAssocID="{EB242838-CCA0-4E27-866E-6DCE89554827}" presName="level" presStyleLbl="node1" presStyleIdx="4" presStyleCnt="6">
        <dgm:presLayoutVars>
          <dgm:chMax val="1"/>
          <dgm:bulletEnabled val="1"/>
        </dgm:presLayoutVars>
      </dgm:prSet>
      <dgm:spPr/>
      <dgm:t>
        <a:bodyPr/>
        <a:lstStyle/>
        <a:p>
          <a:endParaRPr lang="en-US"/>
        </a:p>
      </dgm:t>
    </dgm:pt>
    <dgm:pt modelId="{A5712D3E-DB1F-48E6-95D5-D3D05D9E09B8}" type="pres">
      <dgm:prSet presAssocID="{EB242838-CCA0-4E27-866E-6DCE89554827}" presName="levelTx" presStyleLbl="revTx" presStyleIdx="0" presStyleCnt="0">
        <dgm:presLayoutVars>
          <dgm:chMax val="1"/>
          <dgm:bulletEnabled val="1"/>
        </dgm:presLayoutVars>
      </dgm:prSet>
      <dgm:spPr/>
      <dgm:t>
        <a:bodyPr/>
        <a:lstStyle/>
        <a:p>
          <a:endParaRPr lang="en-US"/>
        </a:p>
      </dgm:t>
    </dgm:pt>
    <dgm:pt modelId="{766EFB0B-1AE9-464E-8B44-E85F375D6B51}" type="pres">
      <dgm:prSet presAssocID="{91A4CA43-CF8D-4B1D-97C1-F58E1370EC50}" presName="Name8" presStyleCnt="0"/>
      <dgm:spPr/>
    </dgm:pt>
    <dgm:pt modelId="{E61534D9-D9D1-45A0-9984-BE28E6137D7F}" type="pres">
      <dgm:prSet presAssocID="{91A4CA43-CF8D-4B1D-97C1-F58E1370EC50}" presName="level" presStyleLbl="node1" presStyleIdx="5" presStyleCnt="6">
        <dgm:presLayoutVars>
          <dgm:chMax val="1"/>
          <dgm:bulletEnabled val="1"/>
        </dgm:presLayoutVars>
      </dgm:prSet>
      <dgm:spPr/>
      <dgm:t>
        <a:bodyPr/>
        <a:lstStyle/>
        <a:p>
          <a:endParaRPr lang="en-US"/>
        </a:p>
      </dgm:t>
    </dgm:pt>
    <dgm:pt modelId="{DDCD0FF1-396A-4780-AE6B-715F2EF2B458}" type="pres">
      <dgm:prSet presAssocID="{91A4CA43-CF8D-4B1D-97C1-F58E1370EC50}" presName="levelTx" presStyleLbl="revTx" presStyleIdx="0" presStyleCnt="0">
        <dgm:presLayoutVars>
          <dgm:chMax val="1"/>
          <dgm:bulletEnabled val="1"/>
        </dgm:presLayoutVars>
      </dgm:prSet>
      <dgm:spPr/>
      <dgm:t>
        <a:bodyPr/>
        <a:lstStyle/>
        <a:p>
          <a:endParaRPr lang="en-US"/>
        </a:p>
      </dgm:t>
    </dgm:pt>
  </dgm:ptLst>
  <dgm:cxnLst>
    <dgm:cxn modelId="{5AAB43D7-03F6-4D03-A408-88D0FA040E82}" type="presOf" srcId="{C6F04249-B6D0-416C-9F9F-4EDA67129DAD}" destId="{CF54B4E9-451C-4C25-98B6-F8E8C27D69A4}" srcOrd="0" destOrd="0" presId="urn:microsoft.com/office/officeart/2005/8/layout/pyramid1"/>
    <dgm:cxn modelId="{98B7545F-977C-409F-BFF2-E3381B05C705}" type="presOf" srcId="{B8F93688-C4BC-4ED1-B1DF-7F9430B5E825}" destId="{7B626763-4893-43F7-9271-4E692141004F}" srcOrd="1" destOrd="0" presId="urn:microsoft.com/office/officeart/2005/8/layout/pyramid1"/>
    <dgm:cxn modelId="{8336BAB0-1D15-4A77-9859-E84BD9D13D9F}" type="presOf" srcId="{EB242838-CCA0-4E27-866E-6DCE89554827}" destId="{9D86D359-0F37-4C5C-84AD-DEA18AB68C8F}" srcOrd="0" destOrd="0" presId="urn:microsoft.com/office/officeart/2005/8/layout/pyramid1"/>
    <dgm:cxn modelId="{B780EBDF-2F03-45C5-A284-BBE6BA138999}" type="presOf" srcId="{B8F93688-C4BC-4ED1-B1DF-7F9430B5E825}" destId="{DB8DE101-C499-4DF2-B717-97E860F73664}" srcOrd="0" destOrd="0" presId="urn:microsoft.com/office/officeart/2005/8/layout/pyramid1"/>
    <dgm:cxn modelId="{F644424A-A53F-42C9-AC46-A808DA67090E}" srcId="{D8DAA8AE-7F66-4B52-8C86-FC7EED016120}" destId="{B8F93688-C4BC-4ED1-B1DF-7F9430B5E825}" srcOrd="1" destOrd="0" parTransId="{90975883-9FD1-47C3-811B-7368BA4AB210}" sibTransId="{D4048B8E-09ED-413C-9B88-87A1ECC91F9B}"/>
    <dgm:cxn modelId="{57CD089F-6E81-453A-9466-7DD0F29E5862}" type="presOf" srcId="{5AB28A24-C675-4993-B24E-5B85F600661D}" destId="{4B128489-434B-49B9-924A-7B8243EEADBF}" srcOrd="1" destOrd="0" presId="urn:microsoft.com/office/officeart/2005/8/layout/pyramid1"/>
    <dgm:cxn modelId="{309152C8-CCC0-4210-A9A8-E9B715022CE9}" srcId="{D8DAA8AE-7F66-4B52-8C86-FC7EED016120}" destId="{5AB28A24-C675-4993-B24E-5B85F600661D}" srcOrd="2" destOrd="0" parTransId="{8C80542D-27E8-4AAF-B581-02C85AF0B56E}" sibTransId="{4158FEC6-AC51-42DB-A386-1922C6AD6BE1}"/>
    <dgm:cxn modelId="{CE87FCFE-9D43-45E9-B2FD-F3A7DC4767D1}" type="presOf" srcId="{C6F04249-B6D0-416C-9F9F-4EDA67129DAD}" destId="{CB027AEC-295F-430A-A637-C029C5C4AA03}" srcOrd="1" destOrd="0" presId="urn:microsoft.com/office/officeart/2005/8/layout/pyramid1"/>
    <dgm:cxn modelId="{1E722129-07EE-4249-9D90-2081AD4750B0}" type="presOf" srcId="{91A4CA43-CF8D-4B1D-97C1-F58E1370EC50}" destId="{E61534D9-D9D1-45A0-9984-BE28E6137D7F}" srcOrd="0" destOrd="0" presId="urn:microsoft.com/office/officeart/2005/8/layout/pyramid1"/>
    <dgm:cxn modelId="{3D69E118-D13F-4A01-B4BE-8C313C2FECA4}" srcId="{D8DAA8AE-7F66-4B52-8C86-FC7EED016120}" destId="{91A4CA43-CF8D-4B1D-97C1-F58E1370EC50}" srcOrd="5" destOrd="0" parTransId="{5BD6478F-86E9-4319-8F82-D462F21260A4}" sibTransId="{FED80D0C-3D3E-4608-A6F4-6706F8437419}"/>
    <dgm:cxn modelId="{250A6AEC-E855-4F13-BD50-D3C7A2561AF4}" srcId="{D8DAA8AE-7F66-4B52-8C86-FC7EED016120}" destId="{EB242838-CCA0-4E27-866E-6DCE89554827}" srcOrd="4" destOrd="0" parTransId="{8F7C7A51-34DF-4E13-971E-4D060697DD6E}" sibTransId="{0B70A1F7-B231-44C9-BCE6-DBCF13A128E7}"/>
    <dgm:cxn modelId="{B4E55C04-5FD0-4F92-A6F1-98AB0D09C1D3}" type="presOf" srcId="{095D658D-7E7F-431A-896F-C60217FFD6FA}" destId="{7AFCD94D-C4A7-4935-A7C6-4E528248EC02}" srcOrd="0" destOrd="0" presId="urn:microsoft.com/office/officeart/2005/8/layout/pyramid1"/>
    <dgm:cxn modelId="{3E1228BD-ADAD-48E7-8772-28D0BE56EDB4}" type="presOf" srcId="{5AB28A24-C675-4993-B24E-5B85F600661D}" destId="{DA124D75-49D5-4F57-A0C4-17ABBF08DF51}" srcOrd="0" destOrd="0" presId="urn:microsoft.com/office/officeart/2005/8/layout/pyramid1"/>
    <dgm:cxn modelId="{232B2B8A-3820-4B68-BAC3-710AC26FB94F}" type="presOf" srcId="{91A4CA43-CF8D-4B1D-97C1-F58E1370EC50}" destId="{DDCD0FF1-396A-4780-AE6B-715F2EF2B458}" srcOrd="1" destOrd="0" presId="urn:microsoft.com/office/officeart/2005/8/layout/pyramid1"/>
    <dgm:cxn modelId="{9B98A9BA-53DF-4B14-8D25-E8623B3252BB}" srcId="{D8DAA8AE-7F66-4B52-8C86-FC7EED016120}" destId="{C6F04249-B6D0-416C-9F9F-4EDA67129DAD}" srcOrd="3" destOrd="0" parTransId="{D5F6F296-880B-4567-A743-FBB5C8888B5B}" sibTransId="{B40CC058-E685-4A2E-B8D5-BFB590FA6D96}"/>
    <dgm:cxn modelId="{40579AF8-90DC-4D07-8B30-26E2726FC867}" type="presOf" srcId="{095D658D-7E7F-431A-896F-C60217FFD6FA}" destId="{386F2FCD-53AC-4147-AF94-DFE1C7F14EAC}" srcOrd="1" destOrd="0" presId="urn:microsoft.com/office/officeart/2005/8/layout/pyramid1"/>
    <dgm:cxn modelId="{1F026D14-0CC2-4E11-B075-A360930C337F}" srcId="{D8DAA8AE-7F66-4B52-8C86-FC7EED016120}" destId="{095D658D-7E7F-431A-896F-C60217FFD6FA}" srcOrd="0" destOrd="0" parTransId="{9A62937F-5C8B-4180-9CD8-656624E9C411}" sibTransId="{A9F19A5A-556B-4D40-BFE0-42E78A74B4D4}"/>
    <dgm:cxn modelId="{E0DA6FEB-1BFC-498E-B14B-24B83C422B55}" type="presOf" srcId="{D8DAA8AE-7F66-4B52-8C86-FC7EED016120}" destId="{AA125D76-CA4A-414E-A60C-FE7D4ABE76AE}" srcOrd="0" destOrd="0" presId="urn:microsoft.com/office/officeart/2005/8/layout/pyramid1"/>
    <dgm:cxn modelId="{18CAD0E3-8C9C-4972-9900-50040385E0F7}" type="presOf" srcId="{EB242838-CCA0-4E27-866E-6DCE89554827}" destId="{A5712D3E-DB1F-48E6-95D5-D3D05D9E09B8}" srcOrd="1" destOrd="0" presId="urn:microsoft.com/office/officeart/2005/8/layout/pyramid1"/>
    <dgm:cxn modelId="{4EF7362F-95FC-41B8-8E96-A234B18698EF}" type="presParOf" srcId="{AA125D76-CA4A-414E-A60C-FE7D4ABE76AE}" destId="{DEB2E9DD-A504-4CA1-9B5F-2163249AA07A}" srcOrd="0" destOrd="0" presId="urn:microsoft.com/office/officeart/2005/8/layout/pyramid1"/>
    <dgm:cxn modelId="{98B2C245-CD51-4A7C-A0BA-4B4C12AB2792}" type="presParOf" srcId="{DEB2E9DD-A504-4CA1-9B5F-2163249AA07A}" destId="{7AFCD94D-C4A7-4935-A7C6-4E528248EC02}" srcOrd="0" destOrd="0" presId="urn:microsoft.com/office/officeart/2005/8/layout/pyramid1"/>
    <dgm:cxn modelId="{522C24B9-CB80-40C1-A69A-B86AC156275F}" type="presParOf" srcId="{DEB2E9DD-A504-4CA1-9B5F-2163249AA07A}" destId="{386F2FCD-53AC-4147-AF94-DFE1C7F14EAC}" srcOrd="1" destOrd="0" presId="urn:microsoft.com/office/officeart/2005/8/layout/pyramid1"/>
    <dgm:cxn modelId="{CB2475EA-C7B8-4057-9981-F497784628F2}" type="presParOf" srcId="{AA125D76-CA4A-414E-A60C-FE7D4ABE76AE}" destId="{539F12AA-5A7B-40BB-A999-9FF96F486E00}" srcOrd="1" destOrd="0" presId="urn:microsoft.com/office/officeart/2005/8/layout/pyramid1"/>
    <dgm:cxn modelId="{894FF99A-4A93-4ECC-B208-BC84E0D66D94}" type="presParOf" srcId="{539F12AA-5A7B-40BB-A999-9FF96F486E00}" destId="{DB8DE101-C499-4DF2-B717-97E860F73664}" srcOrd="0" destOrd="0" presId="urn:microsoft.com/office/officeart/2005/8/layout/pyramid1"/>
    <dgm:cxn modelId="{6F2705B2-5FEF-43ED-9969-2CCBDC433B37}" type="presParOf" srcId="{539F12AA-5A7B-40BB-A999-9FF96F486E00}" destId="{7B626763-4893-43F7-9271-4E692141004F}" srcOrd="1" destOrd="0" presId="urn:microsoft.com/office/officeart/2005/8/layout/pyramid1"/>
    <dgm:cxn modelId="{DDC9BDA3-042A-4683-927B-6EAD7C4DB883}" type="presParOf" srcId="{AA125D76-CA4A-414E-A60C-FE7D4ABE76AE}" destId="{FC956AE0-30DA-4D85-9BDB-BCC70C3CAC8A}" srcOrd="2" destOrd="0" presId="urn:microsoft.com/office/officeart/2005/8/layout/pyramid1"/>
    <dgm:cxn modelId="{CDBD6ABC-3857-4776-9670-2EF360756C5F}" type="presParOf" srcId="{FC956AE0-30DA-4D85-9BDB-BCC70C3CAC8A}" destId="{DA124D75-49D5-4F57-A0C4-17ABBF08DF51}" srcOrd="0" destOrd="0" presId="urn:microsoft.com/office/officeart/2005/8/layout/pyramid1"/>
    <dgm:cxn modelId="{4DA55FD0-A49B-49A8-B511-399C850939D5}" type="presParOf" srcId="{FC956AE0-30DA-4D85-9BDB-BCC70C3CAC8A}" destId="{4B128489-434B-49B9-924A-7B8243EEADBF}" srcOrd="1" destOrd="0" presId="urn:microsoft.com/office/officeart/2005/8/layout/pyramid1"/>
    <dgm:cxn modelId="{A874C618-0ADB-4205-9072-3C84C8526812}" type="presParOf" srcId="{AA125D76-CA4A-414E-A60C-FE7D4ABE76AE}" destId="{25F2E1F2-C9D4-4F73-A934-51865724FCEF}" srcOrd="3" destOrd="0" presId="urn:microsoft.com/office/officeart/2005/8/layout/pyramid1"/>
    <dgm:cxn modelId="{FD0719F4-4017-47E5-A74A-B0EA545D66D7}" type="presParOf" srcId="{25F2E1F2-C9D4-4F73-A934-51865724FCEF}" destId="{CF54B4E9-451C-4C25-98B6-F8E8C27D69A4}" srcOrd="0" destOrd="0" presId="urn:microsoft.com/office/officeart/2005/8/layout/pyramid1"/>
    <dgm:cxn modelId="{BF8CDF4F-568D-466F-8BEE-9D94CE1C4B66}" type="presParOf" srcId="{25F2E1F2-C9D4-4F73-A934-51865724FCEF}" destId="{CB027AEC-295F-430A-A637-C029C5C4AA03}" srcOrd="1" destOrd="0" presId="urn:microsoft.com/office/officeart/2005/8/layout/pyramid1"/>
    <dgm:cxn modelId="{7FE6B841-3DD0-4B75-AF7E-D54499C06BED}" type="presParOf" srcId="{AA125D76-CA4A-414E-A60C-FE7D4ABE76AE}" destId="{F3335032-3406-4837-A652-2B26406E15B2}" srcOrd="4" destOrd="0" presId="urn:microsoft.com/office/officeart/2005/8/layout/pyramid1"/>
    <dgm:cxn modelId="{6E63A613-3B03-4D4E-9622-12EC83542105}" type="presParOf" srcId="{F3335032-3406-4837-A652-2B26406E15B2}" destId="{9D86D359-0F37-4C5C-84AD-DEA18AB68C8F}" srcOrd="0" destOrd="0" presId="urn:microsoft.com/office/officeart/2005/8/layout/pyramid1"/>
    <dgm:cxn modelId="{96268673-6B28-48C0-A190-B288D88D8CDA}" type="presParOf" srcId="{F3335032-3406-4837-A652-2B26406E15B2}" destId="{A5712D3E-DB1F-48E6-95D5-D3D05D9E09B8}" srcOrd="1" destOrd="0" presId="urn:microsoft.com/office/officeart/2005/8/layout/pyramid1"/>
    <dgm:cxn modelId="{3A125EB3-1FC5-4394-8F05-97155CF0B1BA}" type="presParOf" srcId="{AA125D76-CA4A-414E-A60C-FE7D4ABE76AE}" destId="{766EFB0B-1AE9-464E-8B44-E85F375D6B51}" srcOrd="5" destOrd="0" presId="urn:microsoft.com/office/officeart/2005/8/layout/pyramid1"/>
    <dgm:cxn modelId="{7A528154-5E2F-420D-A96E-BE2133727169}" type="presParOf" srcId="{766EFB0B-1AE9-464E-8B44-E85F375D6B51}" destId="{E61534D9-D9D1-45A0-9984-BE28E6137D7F}" srcOrd="0" destOrd="0" presId="urn:microsoft.com/office/officeart/2005/8/layout/pyramid1"/>
    <dgm:cxn modelId="{3F794145-D6EE-424B-94D1-BEFBBC4437C1}" type="presParOf" srcId="{766EFB0B-1AE9-464E-8B44-E85F375D6B51}" destId="{DDCD0FF1-396A-4780-AE6B-715F2EF2B45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69A375-96E7-4E71-BAFA-D521140B8BCD}"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C5107638-AEC0-4EC5-87A2-A4015FE1B4E8}">
      <dgm:prSet phldrT="[Text]"/>
      <dgm:spPr/>
      <dgm:t>
        <a:bodyPr/>
        <a:lstStyle/>
        <a:p>
          <a:r>
            <a:rPr lang="en-US" dirty="0" smtClean="0"/>
            <a:t>Aaron Johnson</a:t>
          </a:r>
          <a:endParaRPr lang="en-US" dirty="0"/>
        </a:p>
      </dgm:t>
    </dgm:pt>
    <dgm:pt modelId="{199068B9-93FD-4FA2-84CA-647EB0D14E6C}" type="parTrans" cxnId="{28E24BA2-FAAD-4750-B189-A61584EF466F}">
      <dgm:prSet/>
      <dgm:spPr/>
      <dgm:t>
        <a:bodyPr/>
        <a:lstStyle/>
        <a:p>
          <a:endParaRPr lang="en-US"/>
        </a:p>
      </dgm:t>
    </dgm:pt>
    <dgm:pt modelId="{2D038054-4887-4FF4-A2C0-463D49E318B3}" type="sibTrans" cxnId="{28E24BA2-FAAD-4750-B189-A61584EF466F}">
      <dgm:prSet/>
      <dgm:spPr/>
      <dgm:t>
        <a:bodyPr/>
        <a:lstStyle/>
        <a:p>
          <a:endParaRPr lang="en-US"/>
        </a:p>
      </dgm:t>
    </dgm:pt>
    <dgm:pt modelId="{1CC8C117-C757-447D-9C0D-D5EB9F72D7AF}">
      <dgm:prSet phldrT="[Text]"/>
      <dgm:spPr/>
      <dgm:t>
        <a:bodyPr/>
        <a:lstStyle/>
        <a:p>
          <a:r>
            <a:rPr lang="en-US" dirty="0" smtClean="0"/>
            <a:t>Quinn </a:t>
          </a:r>
          <a:r>
            <a:rPr lang="en-US" dirty="0" err="1" smtClean="0"/>
            <a:t>Lanik</a:t>
          </a:r>
          <a:endParaRPr lang="en-US" dirty="0"/>
        </a:p>
      </dgm:t>
    </dgm:pt>
    <dgm:pt modelId="{5C590A1E-D7C6-42BB-96D0-52EF3C4D6DEF}" type="parTrans" cxnId="{926895D9-079B-4528-9ECF-66FE33A608C6}">
      <dgm:prSet/>
      <dgm:spPr/>
      <dgm:t>
        <a:bodyPr/>
        <a:lstStyle/>
        <a:p>
          <a:endParaRPr lang="en-US"/>
        </a:p>
      </dgm:t>
    </dgm:pt>
    <dgm:pt modelId="{F4E0EC42-FBE0-43C7-8834-6B219DAFD8E0}" type="sibTrans" cxnId="{926895D9-079B-4528-9ECF-66FE33A608C6}">
      <dgm:prSet/>
      <dgm:spPr/>
      <dgm:t>
        <a:bodyPr/>
        <a:lstStyle/>
        <a:p>
          <a:endParaRPr lang="en-US"/>
        </a:p>
      </dgm:t>
    </dgm:pt>
    <dgm:pt modelId="{72CA60A7-B8D5-48E0-87EC-A2A1F443D9F4}">
      <dgm:prSet phldrT="[Text]"/>
      <dgm:spPr/>
      <dgm:t>
        <a:bodyPr/>
        <a:lstStyle/>
        <a:p>
          <a:r>
            <a:rPr lang="en-US" dirty="0" err="1" smtClean="0"/>
            <a:t>Jianfei</a:t>
          </a:r>
          <a:r>
            <a:rPr lang="en-US" dirty="0" smtClean="0"/>
            <a:t> Shao</a:t>
          </a:r>
          <a:endParaRPr lang="en-US" dirty="0"/>
        </a:p>
      </dgm:t>
    </dgm:pt>
    <dgm:pt modelId="{5280E037-D1E9-4563-AB0A-5406D2B29228}" type="parTrans" cxnId="{A728B4D9-DBAC-48D6-8EAE-A2F9A003F8BC}">
      <dgm:prSet/>
      <dgm:spPr/>
      <dgm:t>
        <a:bodyPr/>
        <a:lstStyle/>
        <a:p>
          <a:endParaRPr lang="en-US"/>
        </a:p>
      </dgm:t>
    </dgm:pt>
    <dgm:pt modelId="{53F834CC-7295-4EF7-8FBB-A4A9B92D0EC5}" type="sibTrans" cxnId="{A728B4D9-DBAC-48D6-8EAE-A2F9A003F8BC}">
      <dgm:prSet/>
      <dgm:spPr/>
      <dgm:t>
        <a:bodyPr/>
        <a:lstStyle/>
        <a:p>
          <a:endParaRPr lang="en-US"/>
        </a:p>
      </dgm:t>
    </dgm:pt>
    <dgm:pt modelId="{C139BDB5-3CDC-45C0-A859-B870FB7CF25B}">
      <dgm:prSet phldrT="[Text]"/>
      <dgm:spPr/>
      <dgm:t>
        <a:bodyPr/>
        <a:lstStyle/>
        <a:p>
          <a:r>
            <a:rPr lang="en-US" dirty="0" smtClean="0"/>
            <a:t>Matt Bennett</a:t>
          </a:r>
          <a:endParaRPr lang="en-US" dirty="0"/>
        </a:p>
      </dgm:t>
    </dgm:pt>
    <dgm:pt modelId="{063B171D-1597-4CF9-B23B-B5CF19FDA90B}" type="parTrans" cxnId="{A9E7B3B3-5CFC-42DE-B004-F0B3D4D68667}">
      <dgm:prSet/>
      <dgm:spPr/>
      <dgm:t>
        <a:bodyPr/>
        <a:lstStyle/>
        <a:p>
          <a:endParaRPr lang="en-US"/>
        </a:p>
      </dgm:t>
    </dgm:pt>
    <dgm:pt modelId="{4564CA62-770F-4FD8-94F5-0C2CA6A19FCD}" type="sibTrans" cxnId="{A9E7B3B3-5CFC-42DE-B004-F0B3D4D68667}">
      <dgm:prSet/>
      <dgm:spPr/>
      <dgm:t>
        <a:bodyPr/>
        <a:lstStyle/>
        <a:p>
          <a:endParaRPr lang="en-US"/>
        </a:p>
      </dgm:t>
    </dgm:pt>
    <dgm:pt modelId="{B23D2C19-35DD-4B68-8A4A-A3DE2DEE1270}">
      <dgm:prSet phldrT="[Text]"/>
      <dgm:spPr/>
      <dgm:t>
        <a:bodyPr/>
        <a:lstStyle/>
        <a:p>
          <a:r>
            <a:rPr lang="en-US" dirty="0" smtClean="0"/>
            <a:t>Samuel Hansen</a:t>
          </a:r>
          <a:endParaRPr lang="en-US" dirty="0"/>
        </a:p>
      </dgm:t>
    </dgm:pt>
    <dgm:pt modelId="{BE54DC91-F025-4929-BD93-A851ACC2FA7B}" type="parTrans" cxnId="{3E881915-F2A3-4B5B-97A7-18B86F67560D}">
      <dgm:prSet/>
      <dgm:spPr/>
      <dgm:t>
        <a:bodyPr/>
        <a:lstStyle/>
        <a:p>
          <a:endParaRPr lang="en-US"/>
        </a:p>
      </dgm:t>
    </dgm:pt>
    <dgm:pt modelId="{E9C2BB59-1765-4F76-9997-E457513BC9FA}" type="sibTrans" cxnId="{3E881915-F2A3-4B5B-97A7-18B86F67560D}">
      <dgm:prSet/>
      <dgm:spPr/>
      <dgm:t>
        <a:bodyPr/>
        <a:lstStyle/>
        <a:p>
          <a:endParaRPr lang="en-US"/>
        </a:p>
      </dgm:t>
    </dgm:pt>
    <dgm:pt modelId="{175534B4-EAF6-4B7E-8490-C41D7914690C}">
      <dgm:prSet phldrT="[Text]"/>
      <dgm:spPr/>
      <dgm:t>
        <a:bodyPr/>
        <a:lstStyle/>
        <a:p>
          <a:r>
            <a:rPr lang="en-US" smtClean="0"/>
            <a:t>Tyler Bienhoff</a:t>
          </a:r>
          <a:endParaRPr lang="en-US" dirty="0"/>
        </a:p>
      </dgm:t>
    </dgm:pt>
    <dgm:pt modelId="{1579BFA4-02AB-42C2-8386-634EEC392BF4}" type="parTrans" cxnId="{B95F3592-F185-498C-8168-BB95AD849FFF}">
      <dgm:prSet/>
      <dgm:spPr/>
      <dgm:t>
        <a:bodyPr/>
        <a:lstStyle/>
        <a:p>
          <a:endParaRPr lang="en-US"/>
        </a:p>
      </dgm:t>
    </dgm:pt>
    <dgm:pt modelId="{A1FFDCDA-4346-4455-A826-C5E4D34144E2}" type="sibTrans" cxnId="{B95F3592-F185-498C-8168-BB95AD849FFF}">
      <dgm:prSet/>
      <dgm:spPr/>
      <dgm:t>
        <a:bodyPr/>
        <a:lstStyle/>
        <a:p>
          <a:endParaRPr lang="en-US"/>
        </a:p>
      </dgm:t>
    </dgm:pt>
    <dgm:pt modelId="{EFE1CB00-202F-473A-86E5-AE495B821DC0}">
      <dgm:prSet phldrT="[Text]"/>
      <dgm:spPr/>
      <dgm:t>
        <a:bodyPr/>
        <a:lstStyle/>
        <a:p>
          <a:r>
            <a:rPr lang="en-US" dirty="0" smtClean="0"/>
            <a:t>Dr. Witty </a:t>
          </a:r>
          <a:r>
            <a:rPr lang="en-US" dirty="0" err="1" smtClean="0"/>
            <a:t>Srisa</a:t>
          </a:r>
          <a:r>
            <a:rPr lang="en-US" dirty="0" smtClean="0"/>
            <a:t>-an</a:t>
          </a:r>
          <a:endParaRPr lang="en-US" dirty="0"/>
        </a:p>
      </dgm:t>
    </dgm:pt>
    <dgm:pt modelId="{AEF60F9C-E467-4C1F-819C-48402210623A}" type="parTrans" cxnId="{D3183215-F94D-47DA-BB52-8BA1BDF7ECEA}">
      <dgm:prSet/>
      <dgm:spPr/>
      <dgm:t>
        <a:bodyPr/>
        <a:lstStyle/>
        <a:p>
          <a:endParaRPr lang="en-US"/>
        </a:p>
      </dgm:t>
    </dgm:pt>
    <dgm:pt modelId="{3C8472FE-CE03-45BE-8193-B332302E8A1E}" type="sibTrans" cxnId="{D3183215-F94D-47DA-BB52-8BA1BDF7ECEA}">
      <dgm:prSet/>
      <dgm:spPr/>
      <dgm:t>
        <a:bodyPr/>
        <a:lstStyle/>
        <a:p>
          <a:endParaRPr lang="en-US"/>
        </a:p>
      </dgm:t>
    </dgm:pt>
    <dgm:pt modelId="{AA302F3C-8228-4963-AD18-07825AB6A7D1}" type="pres">
      <dgm:prSet presAssocID="{1B69A375-96E7-4E71-BAFA-D521140B8BCD}" presName="Name0" presStyleCnt="0">
        <dgm:presLayoutVars>
          <dgm:chMax val="7"/>
          <dgm:dir/>
          <dgm:resizeHandles val="exact"/>
        </dgm:presLayoutVars>
      </dgm:prSet>
      <dgm:spPr/>
    </dgm:pt>
    <dgm:pt modelId="{9D2CE147-2F70-4DDB-BE66-A7BB0051FD14}" type="pres">
      <dgm:prSet presAssocID="{1B69A375-96E7-4E71-BAFA-D521140B8BCD}" presName="ellipse1" presStyleLbl="vennNode1" presStyleIdx="0" presStyleCnt="7">
        <dgm:presLayoutVars>
          <dgm:bulletEnabled val="1"/>
        </dgm:presLayoutVars>
      </dgm:prSet>
      <dgm:spPr/>
      <dgm:t>
        <a:bodyPr/>
        <a:lstStyle/>
        <a:p>
          <a:endParaRPr lang="en-US"/>
        </a:p>
      </dgm:t>
    </dgm:pt>
    <dgm:pt modelId="{C3B5C99D-D739-4EA9-82C6-58CA634A6DB9}" type="pres">
      <dgm:prSet presAssocID="{1B69A375-96E7-4E71-BAFA-D521140B8BCD}" presName="ellipse2" presStyleLbl="vennNode1" presStyleIdx="1" presStyleCnt="7">
        <dgm:presLayoutVars>
          <dgm:bulletEnabled val="1"/>
        </dgm:presLayoutVars>
      </dgm:prSet>
      <dgm:spPr/>
      <dgm:t>
        <a:bodyPr/>
        <a:lstStyle/>
        <a:p>
          <a:endParaRPr lang="en-US"/>
        </a:p>
      </dgm:t>
    </dgm:pt>
    <dgm:pt modelId="{1A7ACB1F-6D28-484D-A817-800922E6E54E}" type="pres">
      <dgm:prSet presAssocID="{1B69A375-96E7-4E71-BAFA-D521140B8BCD}" presName="ellipse3" presStyleLbl="vennNode1" presStyleIdx="2" presStyleCnt="7">
        <dgm:presLayoutVars>
          <dgm:bulletEnabled val="1"/>
        </dgm:presLayoutVars>
      </dgm:prSet>
      <dgm:spPr/>
      <dgm:t>
        <a:bodyPr/>
        <a:lstStyle/>
        <a:p>
          <a:endParaRPr lang="en-US"/>
        </a:p>
      </dgm:t>
    </dgm:pt>
    <dgm:pt modelId="{002E6EE1-C06A-4B3C-A464-FE9FA8D9C4D1}" type="pres">
      <dgm:prSet presAssocID="{1B69A375-96E7-4E71-BAFA-D521140B8BCD}" presName="ellipse4" presStyleLbl="vennNode1" presStyleIdx="3" presStyleCnt="7">
        <dgm:presLayoutVars>
          <dgm:bulletEnabled val="1"/>
        </dgm:presLayoutVars>
      </dgm:prSet>
      <dgm:spPr/>
      <dgm:t>
        <a:bodyPr/>
        <a:lstStyle/>
        <a:p>
          <a:endParaRPr lang="en-US"/>
        </a:p>
      </dgm:t>
    </dgm:pt>
    <dgm:pt modelId="{63AEAD72-9EED-4B0C-95DF-0BA4356C727B}" type="pres">
      <dgm:prSet presAssocID="{1B69A375-96E7-4E71-BAFA-D521140B8BCD}" presName="ellipse5" presStyleLbl="vennNode1" presStyleIdx="4" presStyleCnt="7">
        <dgm:presLayoutVars>
          <dgm:bulletEnabled val="1"/>
        </dgm:presLayoutVars>
      </dgm:prSet>
      <dgm:spPr/>
      <dgm:t>
        <a:bodyPr/>
        <a:lstStyle/>
        <a:p>
          <a:endParaRPr lang="en-US"/>
        </a:p>
      </dgm:t>
    </dgm:pt>
    <dgm:pt modelId="{634C1F1F-CD2D-47DE-A90D-D551DDC12A09}" type="pres">
      <dgm:prSet presAssocID="{1B69A375-96E7-4E71-BAFA-D521140B8BCD}" presName="ellipse6" presStyleLbl="vennNode1" presStyleIdx="5" presStyleCnt="7">
        <dgm:presLayoutVars>
          <dgm:bulletEnabled val="1"/>
        </dgm:presLayoutVars>
      </dgm:prSet>
      <dgm:spPr/>
      <dgm:t>
        <a:bodyPr/>
        <a:lstStyle/>
        <a:p>
          <a:endParaRPr lang="en-US"/>
        </a:p>
      </dgm:t>
    </dgm:pt>
    <dgm:pt modelId="{B47A2174-0371-4398-B71C-E4A96826F08E}" type="pres">
      <dgm:prSet presAssocID="{1B69A375-96E7-4E71-BAFA-D521140B8BCD}" presName="ellipse7" presStyleLbl="vennNode1" presStyleIdx="6" presStyleCnt="7">
        <dgm:presLayoutVars>
          <dgm:bulletEnabled val="1"/>
        </dgm:presLayoutVars>
      </dgm:prSet>
      <dgm:spPr/>
      <dgm:t>
        <a:bodyPr/>
        <a:lstStyle/>
        <a:p>
          <a:endParaRPr lang="en-US"/>
        </a:p>
      </dgm:t>
    </dgm:pt>
  </dgm:ptLst>
  <dgm:cxnLst>
    <dgm:cxn modelId="{8DB5F980-1CA0-4C2D-8B5F-794BC8D9A2D2}" type="presOf" srcId="{1CC8C117-C757-447D-9C0D-D5EB9F72D7AF}" destId="{1A7ACB1F-6D28-484D-A817-800922E6E54E}" srcOrd="0" destOrd="0" presId="urn:microsoft.com/office/officeart/2005/8/layout/rings+Icon"/>
    <dgm:cxn modelId="{0BAA01BA-8C25-469E-9987-FEB093878945}" type="presOf" srcId="{EFE1CB00-202F-473A-86E5-AE495B821DC0}" destId="{B47A2174-0371-4398-B71C-E4A96826F08E}" srcOrd="0" destOrd="0" presId="urn:microsoft.com/office/officeart/2005/8/layout/rings+Icon"/>
    <dgm:cxn modelId="{D3183215-F94D-47DA-BB52-8BA1BDF7ECEA}" srcId="{1B69A375-96E7-4E71-BAFA-D521140B8BCD}" destId="{EFE1CB00-202F-473A-86E5-AE495B821DC0}" srcOrd="6" destOrd="0" parTransId="{AEF60F9C-E467-4C1F-819C-48402210623A}" sibTransId="{3C8472FE-CE03-45BE-8193-B332302E8A1E}"/>
    <dgm:cxn modelId="{A728B4D9-DBAC-48D6-8EAE-A2F9A003F8BC}" srcId="{1B69A375-96E7-4E71-BAFA-D521140B8BCD}" destId="{72CA60A7-B8D5-48E0-87EC-A2A1F443D9F4}" srcOrd="3" destOrd="0" parTransId="{5280E037-D1E9-4563-AB0A-5406D2B29228}" sibTransId="{53F834CC-7295-4EF7-8FBB-A4A9B92D0EC5}"/>
    <dgm:cxn modelId="{B95F3592-F185-498C-8168-BB95AD849FFF}" srcId="{1B69A375-96E7-4E71-BAFA-D521140B8BCD}" destId="{175534B4-EAF6-4B7E-8490-C41D7914690C}" srcOrd="0" destOrd="0" parTransId="{1579BFA4-02AB-42C2-8386-634EEC392BF4}" sibTransId="{A1FFDCDA-4346-4455-A826-C5E4D34144E2}"/>
    <dgm:cxn modelId="{3E881915-F2A3-4B5B-97A7-18B86F67560D}" srcId="{1B69A375-96E7-4E71-BAFA-D521140B8BCD}" destId="{B23D2C19-35DD-4B68-8A4A-A3DE2DEE1270}" srcOrd="5" destOrd="0" parTransId="{BE54DC91-F025-4929-BD93-A851ACC2FA7B}" sibTransId="{E9C2BB59-1765-4F76-9997-E457513BC9FA}"/>
    <dgm:cxn modelId="{CD22D0B1-CD6D-4DAC-B7D7-EF6008BFC2A1}" type="presOf" srcId="{1B69A375-96E7-4E71-BAFA-D521140B8BCD}" destId="{AA302F3C-8228-4963-AD18-07825AB6A7D1}" srcOrd="0" destOrd="0" presId="urn:microsoft.com/office/officeart/2005/8/layout/rings+Icon"/>
    <dgm:cxn modelId="{02D10AAA-9D51-40B9-AE54-910E22F4C840}" type="presOf" srcId="{C139BDB5-3CDC-45C0-A859-B870FB7CF25B}" destId="{63AEAD72-9EED-4B0C-95DF-0BA4356C727B}" srcOrd="0" destOrd="0" presId="urn:microsoft.com/office/officeart/2005/8/layout/rings+Icon"/>
    <dgm:cxn modelId="{926895D9-079B-4528-9ECF-66FE33A608C6}" srcId="{1B69A375-96E7-4E71-BAFA-D521140B8BCD}" destId="{1CC8C117-C757-447D-9C0D-D5EB9F72D7AF}" srcOrd="2" destOrd="0" parTransId="{5C590A1E-D7C6-42BB-96D0-52EF3C4D6DEF}" sibTransId="{F4E0EC42-FBE0-43C7-8834-6B219DAFD8E0}"/>
    <dgm:cxn modelId="{28E24BA2-FAAD-4750-B189-A61584EF466F}" srcId="{1B69A375-96E7-4E71-BAFA-D521140B8BCD}" destId="{C5107638-AEC0-4EC5-87A2-A4015FE1B4E8}" srcOrd="1" destOrd="0" parTransId="{199068B9-93FD-4FA2-84CA-647EB0D14E6C}" sibTransId="{2D038054-4887-4FF4-A2C0-463D49E318B3}"/>
    <dgm:cxn modelId="{301F41D4-9E1D-4D7E-80F7-3CF95FD5F5A4}" type="presOf" srcId="{C5107638-AEC0-4EC5-87A2-A4015FE1B4E8}" destId="{C3B5C99D-D739-4EA9-82C6-58CA634A6DB9}" srcOrd="0" destOrd="0" presId="urn:microsoft.com/office/officeart/2005/8/layout/rings+Icon"/>
    <dgm:cxn modelId="{A9E7B3B3-5CFC-42DE-B004-F0B3D4D68667}" srcId="{1B69A375-96E7-4E71-BAFA-D521140B8BCD}" destId="{C139BDB5-3CDC-45C0-A859-B870FB7CF25B}" srcOrd="4" destOrd="0" parTransId="{063B171D-1597-4CF9-B23B-B5CF19FDA90B}" sibTransId="{4564CA62-770F-4FD8-94F5-0C2CA6A19FCD}"/>
    <dgm:cxn modelId="{EC3E92D1-9AF4-468B-8E96-8BA2A79A16BE}" type="presOf" srcId="{B23D2C19-35DD-4B68-8A4A-A3DE2DEE1270}" destId="{634C1F1F-CD2D-47DE-A90D-D551DDC12A09}" srcOrd="0" destOrd="0" presId="urn:microsoft.com/office/officeart/2005/8/layout/rings+Icon"/>
    <dgm:cxn modelId="{1C86F228-05C1-4952-BA49-D8C296B60068}" type="presOf" srcId="{72CA60A7-B8D5-48E0-87EC-A2A1F443D9F4}" destId="{002E6EE1-C06A-4B3C-A464-FE9FA8D9C4D1}" srcOrd="0" destOrd="0" presId="urn:microsoft.com/office/officeart/2005/8/layout/rings+Icon"/>
    <dgm:cxn modelId="{A9440E4B-FA5F-490D-B9EB-58640E2BCE79}" type="presOf" srcId="{175534B4-EAF6-4B7E-8490-C41D7914690C}" destId="{9D2CE147-2F70-4DDB-BE66-A7BB0051FD14}" srcOrd="0" destOrd="0" presId="urn:microsoft.com/office/officeart/2005/8/layout/rings+Icon"/>
    <dgm:cxn modelId="{8E4BFFEC-0E4D-416B-835D-FA31CF8DDF68}" type="presParOf" srcId="{AA302F3C-8228-4963-AD18-07825AB6A7D1}" destId="{9D2CE147-2F70-4DDB-BE66-A7BB0051FD14}" srcOrd="0" destOrd="0" presId="urn:microsoft.com/office/officeart/2005/8/layout/rings+Icon"/>
    <dgm:cxn modelId="{4B255266-C497-4E79-A2CF-96B5135E979B}" type="presParOf" srcId="{AA302F3C-8228-4963-AD18-07825AB6A7D1}" destId="{C3B5C99D-D739-4EA9-82C6-58CA634A6DB9}" srcOrd="1" destOrd="0" presId="urn:microsoft.com/office/officeart/2005/8/layout/rings+Icon"/>
    <dgm:cxn modelId="{4EE91304-47D5-4E33-A3F0-1D3F999CD2AF}" type="presParOf" srcId="{AA302F3C-8228-4963-AD18-07825AB6A7D1}" destId="{1A7ACB1F-6D28-484D-A817-800922E6E54E}" srcOrd="2" destOrd="0" presId="urn:microsoft.com/office/officeart/2005/8/layout/rings+Icon"/>
    <dgm:cxn modelId="{2D7A5AFB-418C-4CCA-BA42-FC967C3CDBF4}" type="presParOf" srcId="{AA302F3C-8228-4963-AD18-07825AB6A7D1}" destId="{002E6EE1-C06A-4B3C-A464-FE9FA8D9C4D1}" srcOrd="3" destOrd="0" presId="urn:microsoft.com/office/officeart/2005/8/layout/rings+Icon"/>
    <dgm:cxn modelId="{7D8E0EB9-0247-4BC3-8D31-689FAAB472C9}" type="presParOf" srcId="{AA302F3C-8228-4963-AD18-07825AB6A7D1}" destId="{63AEAD72-9EED-4B0C-95DF-0BA4356C727B}" srcOrd="4" destOrd="0" presId="urn:microsoft.com/office/officeart/2005/8/layout/rings+Icon"/>
    <dgm:cxn modelId="{27C6D50B-99D2-4E72-95BA-03E43DCC0473}" type="presParOf" srcId="{AA302F3C-8228-4963-AD18-07825AB6A7D1}" destId="{634C1F1F-CD2D-47DE-A90D-D551DDC12A09}" srcOrd="5" destOrd="0" presId="urn:microsoft.com/office/officeart/2005/8/layout/rings+Icon"/>
    <dgm:cxn modelId="{109231D7-22CD-43A7-AC7C-6711B6625793}" type="presParOf" srcId="{AA302F3C-8228-4963-AD18-07825AB6A7D1}" destId="{B47A2174-0371-4398-B71C-E4A96826F08E}" srcOrd="6" destOrd="0" presId="urn:microsoft.com/office/officeart/2005/8/layout/rings+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1CFF6-F5DA-4C84-96E8-E6869F5D9A72}">
      <dgm:prSet phldrT="[Text]" custT="1"/>
      <dgm:spPr/>
      <dgm:t>
        <a:bodyPr/>
        <a:lstStyle/>
        <a:p>
          <a:r>
            <a:rPr lang="en-US" sz="2400" dirty="0" smtClean="0"/>
            <a:t>Our project was split into six phases, each of which was vital to the success of the overall project.</a:t>
          </a:r>
          <a:endParaRPr lang="en-US" sz="2400" dirty="0"/>
        </a:p>
      </dgm:t>
    </dgm:pt>
    <dgm:pt modelId="{7A70569B-3BB2-4904-A000-6CCD152103E8}" type="parTrans" cxnId="{B15CA486-5498-4B3D-9F3C-138DCBCC9310}">
      <dgm:prSet/>
      <dgm:spPr/>
      <dgm:t>
        <a:bodyPr/>
        <a:lstStyle/>
        <a:p>
          <a:endParaRPr lang="en-US"/>
        </a:p>
      </dgm:t>
    </dgm:pt>
    <dgm:pt modelId="{46164CA9-E624-42F9-BAA5-0D1B4B6D2EC5}" type="sibTrans" cxnId="{B15CA486-5498-4B3D-9F3C-138DCBCC9310}">
      <dgm:prSet/>
      <dgm:spPr/>
      <dgm:t>
        <a:bodyPr/>
        <a:lstStyle/>
        <a:p>
          <a:endParaRPr lang="en-US"/>
        </a:p>
      </dgm:t>
    </dgm:pt>
    <dgm:pt modelId="{93C4C77B-D590-4C38-9342-DB9089CDF074}">
      <dgm:prSet phldrT="[Text]"/>
      <dgm:spPr/>
      <dgm:t>
        <a:bodyPr/>
        <a:lstStyle/>
        <a:p>
          <a:r>
            <a:rPr lang="en-US" dirty="0" smtClean="0"/>
            <a:t>Phase 1: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Phase 2: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Phase 3:  Remaining Instructions, Memory Interface, &amp; Instruction Address Generator</a:t>
          </a:r>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Phase 4: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Phase 5: (Bonus) Additional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Phase 6: Design Doc, Presentation,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Phase 7: (Bonus) Assembler</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custScaleX="60590" custScaleY="96585"/>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6E8A2461-093A-438B-B752-EB4F414855A9}" srcId="{E721CFF6-F5DA-4C84-96E8-E6869F5D9A72}" destId="{2763F3B8-D354-4513-A2A5-1ACC91F2D733}" srcOrd="3" destOrd="0" parTransId="{B3350334-656E-4F4E-B301-603334E19C52}" sibTransId="{66B70017-53FF-40EC-9C94-E10D7F063EEF}"/>
    <dgm:cxn modelId="{BC9C0B93-D0D0-49EE-A5E6-1494291AB6AE}" srcId="{E721CFF6-F5DA-4C84-96E8-E6869F5D9A72}" destId="{93C4C77B-D590-4C38-9342-DB9089CDF074}" srcOrd="0" destOrd="0" parTransId="{87F3107C-78CE-4266-B957-A03DD37ED2EC}" sibTransId="{22B8F299-92FD-4E99-9C1D-6B04907D01DE}"/>
    <dgm:cxn modelId="{49BB62EA-B427-4A8F-8583-0854F3481C94}" type="presOf" srcId="{828B2E6E-F803-4A64-BF50-2E9FDB4E1DEA}" destId="{B8BF9229-CCB5-4368-9706-7091C57C676F}" srcOrd="0" destOrd="0" presId="urn:microsoft.com/office/officeart/2008/layout/LinedList"/>
    <dgm:cxn modelId="{219D1123-AEF5-426A-A0DF-A53424716E1F}" srcId="{E721CFF6-F5DA-4C84-96E8-E6869F5D9A72}" destId="{988E2471-8E50-4FD9-B835-B8F5F91943AB}" srcOrd="2" destOrd="0" parTransId="{96D9BF4A-A2F7-4139-A6A2-6E4557567322}" sibTransId="{EA4CD0F0-9E69-4C56-8C80-7C0168764228}"/>
    <dgm:cxn modelId="{501D4334-311B-453D-A0D7-914E5D1BB4BB}" srcId="{E721CFF6-F5DA-4C84-96E8-E6869F5D9A72}" destId="{77164FD3-9F49-4EA9-98E6-C7BC2137B4B1}" srcOrd="1" destOrd="0" parTransId="{32C7AC37-8CFC-4402-B165-67874806FED0}" sibTransId="{7EB477EE-FE4E-409D-A902-F5CD0AA979EA}"/>
    <dgm:cxn modelId="{24C9731C-5E79-4395-A6D2-F25F44C66CD3}" type="presOf" srcId="{988E2471-8E50-4FD9-B835-B8F5F91943AB}" destId="{6D944198-004B-493E-AB32-D606E61829B8}"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A587061A-C5D8-4761-AE38-3478C4982DA8}" type="presOf" srcId="{77164FD3-9F49-4EA9-98E6-C7BC2137B4B1}" destId="{96B51C0D-7E42-434A-8339-F812C4AC2E96}" srcOrd="0" destOrd="0" presId="urn:microsoft.com/office/officeart/2008/layout/LinedList"/>
    <dgm:cxn modelId="{CA759E7F-66AE-465E-A846-6B2C8881A255}" srcId="{E721CFF6-F5DA-4C84-96E8-E6869F5D9A72}" destId="{C062E97C-F934-44BB-8579-F9B554401582}" srcOrd="5" destOrd="0" parTransId="{64E54EA2-0CBD-40C7-A761-17CAEEC26F18}" sibTransId="{AB9D5C7A-1FB6-4AFD-B4E5-5DA8E20A5E21}"/>
    <dgm:cxn modelId="{D2B56790-3A47-474F-AE02-0F4DDD56BD23}" type="presOf" srcId="{C062E97C-F934-44BB-8579-F9B554401582}" destId="{93D5975A-9A0B-451C-9D37-306340208A2F}" srcOrd="0" destOrd="0" presId="urn:microsoft.com/office/officeart/2008/layout/LinedList"/>
    <dgm:cxn modelId="{5852A184-8F49-4767-927C-4CAB75CD7887}" srcId="{E721CFF6-F5DA-4C84-96E8-E6869F5D9A72}" destId="{60AC162E-7709-4543-9382-0AB390A2202F}" srcOrd="6" destOrd="0" parTransId="{CA85B955-01DA-44B2-86CE-39DDD3502ADE}" sibTransId="{998CD6A2-8BC1-4FCF-AA79-DDCCA6244029}"/>
    <dgm:cxn modelId="{4DB52697-A2A7-4158-97E6-89131A77B49D}" type="presOf" srcId="{44A1DE08-FB63-4329-90BF-7823D175BC1E}" destId="{ABB419EF-DA8B-4BFA-BF1E-925B1321E7E2}" srcOrd="0" destOrd="0" presId="urn:microsoft.com/office/officeart/2008/layout/LinedList"/>
    <dgm:cxn modelId="{C439BEF7-4A42-4BAC-9635-FAA8D7BA8BFC}" type="presOf" srcId="{E721CFF6-F5DA-4C84-96E8-E6869F5D9A72}" destId="{3BEF68D0-D17D-46BC-86E8-FB68A8C93665}"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FC67AADC-7294-4BBA-9E63-7449683EB2CE}" srcId="{E721CFF6-F5DA-4C84-96E8-E6869F5D9A72}" destId="{828B2E6E-F803-4A64-BF50-2E9FDB4E1DEA}" srcOrd="4" destOrd="0" parTransId="{61E92328-2C35-4F83-9936-DEA603CF1478}" sibTransId="{15D6D97E-DA23-4A74-A520-4BC0DAB41982}"/>
    <dgm:cxn modelId="{D412BAB7-AD78-4C7F-8F7D-2830E9157EFB}" type="presOf" srcId="{93C4C77B-D590-4C38-9342-DB9089CDF074}" destId="{DEAD70E7-FE25-49F0-BA74-B1A786880FAD}" srcOrd="0" destOrd="0" presId="urn:microsoft.com/office/officeart/2008/layout/LinedList"/>
    <dgm:cxn modelId="{0FA209AC-4AD3-4EA8-8862-47D0E7B332F2}" type="presOf" srcId="{60AC162E-7709-4543-9382-0AB390A2202F}" destId="{B3EE5CF6-D6CF-427E-880B-0F02D3CB2444}"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4E44A8-6E7C-4F39-AF14-773E4CFB24D8}" type="doc">
      <dgm:prSet loTypeId="urn:microsoft.com/office/officeart/2009/3/layout/FramedTextPicture" loCatId="picture" qsTypeId="urn:microsoft.com/office/officeart/2005/8/quickstyle/simple1" qsCatId="simple" csTypeId="urn:microsoft.com/office/officeart/2005/8/colors/colorful5" csCatId="colorful" phldr="1"/>
      <dgm:spPr/>
      <dgm:t>
        <a:bodyPr/>
        <a:lstStyle/>
        <a:p>
          <a:endParaRPr lang="en-US"/>
        </a:p>
      </dgm:t>
    </dgm:pt>
    <dgm:pt modelId="{BFE297C9-0328-4A22-90AD-86AA5B4591C9}">
      <dgm:prSet phldrT="[Text]" custT="1"/>
      <dgm:spPr/>
      <dgm:t>
        <a:bodyPr/>
        <a:lstStyle/>
        <a:p>
          <a:r>
            <a:rPr lang="en-US" sz="3600" dirty="0" smtClean="0"/>
            <a:t>Bitmap Submitted</a:t>
          </a:r>
          <a:endParaRPr lang="en-US" sz="3600" dirty="0"/>
        </a:p>
      </dgm:t>
    </dgm:pt>
    <dgm:pt modelId="{A6A00C2A-107B-4528-891C-15B00828DB32}" type="parTrans" cxnId="{0F4E1836-6A59-4C49-ACEE-CC03457129B7}">
      <dgm:prSet/>
      <dgm:spPr/>
      <dgm:t>
        <a:bodyPr/>
        <a:lstStyle/>
        <a:p>
          <a:endParaRPr lang="en-US"/>
        </a:p>
      </dgm:t>
    </dgm:pt>
    <dgm:pt modelId="{ADFEA11E-51E4-4525-996A-C84073E3AB04}" type="sibTrans" cxnId="{0F4E1836-6A59-4C49-ACEE-CC03457129B7}">
      <dgm:prSet/>
      <dgm:spPr/>
      <dgm:t>
        <a:bodyPr/>
        <a:lstStyle/>
        <a:p>
          <a:endParaRPr lang="en-US"/>
        </a:p>
      </dgm:t>
    </dgm:pt>
    <dgm:pt modelId="{AB0FE857-CEAD-46C1-B3E6-2062C75690B4}" type="pres">
      <dgm:prSet presAssocID="{1B4E44A8-6E7C-4F39-AF14-773E4CFB24D8}" presName="Name0" presStyleCnt="0">
        <dgm:presLayoutVars>
          <dgm:chMax/>
          <dgm:chPref/>
          <dgm:dir/>
        </dgm:presLayoutVars>
      </dgm:prSet>
      <dgm:spPr/>
      <dgm:t>
        <a:bodyPr/>
        <a:lstStyle/>
        <a:p>
          <a:endParaRPr lang="en-US"/>
        </a:p>
      </dgm:t>
    </dgm:pt>
    <dgm:pt modelId="{85750B7D-4174-4D5F-8BB2-0692AC62845E}" type="pres">
      <dgm:prSet presAssocID="{BFE297C9-0328-4A22-90AD-86AA5B4591C9}" presName="composite" presStyleCnt="0">
        <dgm:presLayoutVars>
          <dgm:chMax/>
          <dgm:chPref/>
        </dgm:presLayoutVars>
      </dgm:prSet>
      <dgm:spPr/>
    </dgm:pt>
    <dgm:pt modelId="{0B6E290D-49CF-409D-A59B-619792E5F2A7}" type="pres">
      <dgm:prSet presAssocID="{BFE297C9-0328-4A22-90AD-86AA5B4591C9}" presName="Image" presStyleLbl="bgImgPlace1" presStyleIdx="0" presStyleCnt="1" custLinFactX="25189" custLinFactY="19752" custLinFactNeighborX="100000"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en-US"/>
        </a:p>
      </dgm:t>
    </dgm:pt>
    <dgm:pt modelId="{F28F6D4D-9D85-4696-A920-49B89F5B00E9}" type="pres">
      <dgm:prSet presAssocID="{BFE297C9-0328-4A22-90AD-86AA5B4591C9}" presName="ParentText" presStyleLbl="revTx" presStyleIdx="0" presStyleCnt="1">
        <dgm:presLayoutVars>
          <dgm:chMax val="0"/>
          <dgm:chPref val="0"/>
          <dgm:bulletEnabled val="1"/>
        </dgm:presLayoutVars>
      </dgm:prSet>
      <dgm:spPr/>
      <dgm:t>
        <a:bodyPr/>
        <a:lstStyle/>
        <a:p>
          <a:endParaRPr lang="en-US"/>
        </a:p>
      </dgm:t>
    </dgm:pt>
    <dgm:pt modelId="{FAAEF293-BB71-4333-AA32-FD687277AEBB}" type="pres">
      <dgm:prSet presAssocID="{BFE297C9-0328-4A22-90AD-86AA5B4591C9}" presName="tlFrame" presStyleLbl="node1" presStyleIdx="0" presStyleCnt="4"/>
      <dgm:spPr/>
    </dgm:pt>
    <dgm:pt modelId="{63F1F89C-83C2-4368-87F9-D78AD832115A}" type="pres">
      <dgm:prSet presAssocID="{BFE297C9-0328-4A22-90AD-86AA5B4591C9}" presName="trFrame" presStyleLbl="node1" presStyleIdx="1" presStyleCnt="4"/>
      <dgm:spPr/>
    </dgm:pt>
    <dgm:pt modelId="{B12633A3-3277-43B6-8C9A-C95304896BDD}" type="pres">
      <dgm:prSet presAssocID="{BFE297C9-0328-4A22-90AD-86AA5B4591C9}" presName="blFrame" presStyleLbl="node1" presStyleIdx="2" presStyleCnt="4"/>
      <dgm:spPr/>
    </dgm:pt>
    <dgm:pt modelId="{5E032C75-1556-4D38-BEC6-80FDF5064395}" type="pres">
      <dgm:prSet presAssocID="{BFE297C9-0328-4A22-90AD-86AA5B4591C9}" presName="brFrame" presStyleLbl="node1" presStyleIdx="3" presStyleCnt="4"/>
      <dgm:spPr/>
    </dgm:pt>
  </dgm:ptLst>
  <dgm:cxnLst>
    <dgm:cxn modelId="{960CB86B-D808-433C-AE79-93B4DC391306}" type="presOf" srcId="{1B4E44A8-6E7C-4F39-AF14-773E4CFB24D8}" destId="{AB0FE857-CEAD-46C1-B3E6-2062C75690B4}" srcOrd="0" destOrd="0" presId="urn:microsoft.com/office/officeart/2009/3/layout/FramedTextPicture"/>
    <dgm:cxn modelId="{B75BE93A-130D-4270-A244-3DE09F8E6AD4}" type="presOf" srcId="{BFE297C9-0328-4A22-90AD-86AA5B4591C9}" destId="{F28F6D4D-9D85-4696-A920-49B89F5B00E9}" srcOrd="0" destOrd="0" presId="urn:microsoft.com/office/officeart/2009/3/layout/FramedTextPicture"/>
    <dgm:cxn modelId="{0F4E1836-6A59-4C49-ACEE-CC03457129B7}" srcId="{1B4E44A8-6E7C-4F39-AF14-773E4CFB24D8}" destId="{BFE297C9-0328-4A22-90AD-86AA5B4591C9}" srcOrd="0" destOrd="0" parTransId="{A6A00C2A-107B-4528-891C-15B00828DB32}" sibTransId="{ADFEA11E-51E4-4525-996A-C84073E3AB04}"/>
    <dgm:cxn modelId="{90D8FB79-967D-41A5-8F37-BC6330629F97}" type="presParOf" srcId="{AB0FE857-CEAD-46C1-B3E6-2062C75690B4}" destId="{85750B7D-4174-4D5F-8BB2-0692AC62845E}" srcOrd="0" destOrd="0" presId="urn:microsoft.com/office/officeart/2009/3/layout/FramedTextPicture"/>
    <dgm:cxn modelId="{E3AD735E-B8A1-4D3C-94A6-3B927A2594C0}" type="presParOf" srcId="{85750B7D-4174-4D5F-8BB2-0692AC62845E}" destId="{0B6E290D-49CF-409D-A59B-619792E5F2A7}" srcOrd="0" destOrd="0" presId="urn:microsoft.com/office/officeart/2009/3/layout/FramedTextPicture"/>
    <dgm:cxn modelId="{68191C01-C735-49DC-B687-6D686ADF0D80}" type="presParOf" srcId="{85750B7D-4174-4D5F-8BB2-0692AC62845E}" destId="{F28F6D4D-9D85-4696-A920-49B89F5B00E9}" srcOrd="1" destOrd="0" presId="urn:microsoft.com/office/officeart/2009/3/layout/FramedTextPicture"/>
    <dgm:cxn modelId="{572E07DF-33CB-48E6-BD7B-C05802A017BB}" type="presParOf" srcId="{85750B7D-4174-4D5F-8BB2-0692AC62845E}" destId="{FAAEF293-BB71-4333-AA32-FD687277AEBB}" srcOrd="2" destOrd="0" presId="urn:microsoft.com/office/officeart/2009/3/layout/FramedTextPicture"/>
    <dgm:cxn modelId="{951303C7-1DF7-4858-96BC-81F6747C91AF}" type="presParOf" srcId="{85750B7D-4174-4D5F-8BB2-0692AC62845E}" destId="{63F1F89C-83C2-4368-87F9-D78AD832115A}" srcOrd="3" destOrd="0" presId="urn:microsoft.com/office/officeart/2009/3/layout/FramedTextPicture"/>
    <dgm:cxn modelId="{6D7E921B-5090-4BD7-BDBB-2ADFFB58EF9B}" type="presParOf" srcId="{85750B7D-4174-4D5F-8BB2-0692AC62845E}" destId="{B12633A3-3277-43B6-8C9A-C95304896BDD}" srcOrd="4" destOrd="0" presId="urn:microsoft.com/office/officeart/2009/3/layout/FramedTextPicture"/>
    <dgm:cxn modelId="{A9B1926E-296B-495A-B406-6FA4386FE277}" type="presParOf" srcId="{85750B7D-4174-4D5F-8BB2-0692AC62845E}" destId="{5E032C75-1556-4D38-BEC6-80FDF5064395}"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CEC1D2-5CA7-45F3-BBEE-07B2E2CCD649}" type="doc">
      <dgm:prSet loTypeId="urn:microsoft.com/office/officeart/2005/8/layout/arrow2" loCatId="process" qsTypeId="urn:microsoft.com/office/officeart/2005/8/quickstyle/3d7" qsCatId="3D" csTypeId="urn:microsoft.com/office/officeart/2005/8/colors/accent1_2" csCatId="accent1" phldr="1"/>
      <dgm:spPr/>
    </dgm:pt>
    <dgm:pt modelId="{B2D1AD1B-8FCE-40CC-B1FE-E09617EEB09B}">
      <dgm:prSet phldrT="[Text]" custT="1"/>
      <dgm:spPr/>
      <dgm:t>
        <a:bodyPr/>
        <a:lstStyle/>
        <a:p>
          <a:endParaRPr lang="en-US" sz="2000" dirty="0"/>
        </a:p>
      </dgm:t>
    </dgm:pt>
    <dgm:pt modelId="{6F082634-2B75-4F0F-9BE8-9446E454DD03}" type="parTrans" cxnId="{9FEAA424-7B06-4271-99FC-944816B7B426}">
      <dgm:prSet/>
      <dgm:spPr/>
      <dgm:t>
        <a:bodyPr/>
        <a:lstStyle/>
        <a:p>
          <a:endParaRPr lang="en-US"/>
        </a:p>
      </dgm:t>
    </dgm:pt>
    <dgm:pt modelId="{2F7E5746-A9CD-4D1A-9D35-1C9AB81F2851}" type="sibTrans" cxnId="{9FEAA424-7B06-4271-99FC-944816B7B426}">
      <dgm:prSet/>
      <dgm:spPr/>
      <dgm:t>
        <a:bodyPr/>
        <a:lstStyle/>
        <a:p>
          <a:endParaRPr lang="en-US"/>
        </a:p>
      </dgm:t>
    </dgm:pt>
    <dgm:pt modelId="{3441FDB9-E6B7-44BD-B05A-2E26BBB0F6E8}">
      <dgm:prSet phldrT="[Text]"/>
      <dgm:spPr/>
      <dgm:t>
        <a:bodyPr/>
        <a:lstStyle/>
        <a:p>
          <a:r>
            <a:rPr lang="en-US" dirty="0" smtClean="0"/>
            <a:t>No Branch!</a:t>
          </a:r>
          <a:endParaRPr lang="en-US" dirty="0"/>
        </a:p>
      </dgm:t>
    </dgm:pt>
    <dgm:pt modelId="{C75E1549-EC2D-41D8-839C-C5312D35CFDC}" type="parTrans" cxnId="{8FF970CD-6799-4D9C-9418-44551CBA3E51}">
      <dgm:prSet/>
      <dgm:spPr/>
      <dgm:t>
        <a:bodyPr/>
        <a:lstStyle/>
        <a:p>
          <a:endParaRPr lang="en-US"/>
        </a:p>
      </dgm:t>
    </dgm:pt>
    <dgm:pt modelId="{406FFEE3-D3A3-45DB-B3EC-7263010DD4D3}" type="sibTrans" cxnId="{8FF970CD-6799-4D9C-9418-44551CBA3E51}">
      <dgm:prSet/>
      <dgm:spPr/>
      <dgm:t>
        <a:bodyPr/>
        <a:lstStyle/>
        <a:p>
          <a:endParaRPr lang="en-US"/>
        </a:p>
      </dgm:t>
    </dgm:pt>
    <dgm:pt modelId="{B3374171-591C-4747-BEEE-6BD966F5BDF0}">
      <dgm:prSet phldrT="[Text]"/>
      <dgm:spPr/>
      <dgm:t>
        <a:bodyPr/>
        <a:lstStyle/>
        <a:p>
          <a:r>
            <a:rPr lang="en-US" dirty="0" smtClean="0"/>
            <a:t>No</a:t>
          </a:r>
        </a:p>
        <a:p>
          <a:r>
            <a:rPr lang="en-US" dirty="0" smtClean="0"/>
            <a:t>Branch-and-Link!</a:t>
          </a:r>
        </a:p>
      </dgm:t>
    </dgm:pt>
    <dgm:pt modelId="{89002A06-2F94-4F9D-A5A7-E6325F84AC1E}" type="parTrans" cxnId="{1CD4E41C-F3A3-4C6F-ADC6-0180B09B41B8}">
      <dgm:prSet/>
      <dgm:spPr/>
      <dgm:t>
        <a:bodyPr/>
        <a:lstStyle/>
        <a:p>
          <a:endParaRPr lang="en-US"/>
        </a:p>
      </dgm:t>
    </dgm:pt>
    <dgm:pt modelId="{C61C2C17-EF05-47EF-9D0A-178F7EC974D5}" type="sibTrans" cxnId="{1CD4E41C-F3A3-4C6F-ADC6-0180B09B41B8}">
      <dgm:prSet/>
      <dgm:spPr/>
      <dgm:t>
        <a:bodyPr/>
        <a:lstStyle/>
        <a:p>
          <a:endParaRPr lang="en-US"/>
        </a:p>
      </dgm:t>
    </dgm:pt>
    <dgm:pt modelId="{1269FB4F-B10B-4678-98D0-62C20B721A08}" type="pres">
      <dgm:prSet presAssocID="{D3CEC1D2-5CA7-45F3-BBEE-07B2E2CCD649}" presName="arrowDiagram" presStyleCnt="0">
        <dgm:presLayoutVars>
          <dgm:chMax val="5"/>
          <dgm:dir/>
          <dgm:resizeHandles val="exact"/>
        </dgm:presLayoutVars>
      </dgm:prSet>
      <dgm:spPr/>
    </dgm:pt>
    <dgm:pt modelId="{74D8AA6F-F90E-4258-B4FC-3E231908E1EC}" type="pres">
      <dgm:prSet presAssocID="{D3CEC1D2-5CA7-45F3-BBEE-07B2E2CCD649}" presName="arrow" presStyleLbl="bgShp" presStyleIdx="0" presStyleCnt="1" custLinFactNeighborX="9962" custLinFactNeighborY="-32782"/>
      <dgm:spPr>
        <a:noFill/>
        <a:ln>
          <a:solidFill>
            <a:srgbClr val="FF0000"/>
          </a:solidFill>
        </a:ln>
      </dgm:spPr>
    </dgm:pt>
    <dgm:pt modelId="{C993B309-0CF6-4CA7-A5A3-5E961FF2E510}" type="pres">
      <dgm:prSet presAssocID="{D3CEC1D2-5CA7-45F3-BBEE-07B2E2CCD649}" presName="arrowDiagram3" presStyleCnt="0"/>
      <dgm:spPr/>
    </dgm:pt>
    <dgm:pt modelId="{34FBA7C7-4EAB-4F58-BC29-12D19205FC05}" type="pres">
      <dgm:prSet presAssocID="{B2D1AD1B-8FCE-40CC-B1FE-E09617EEB09B}" presName="bullet3a" presStyleLbl="node1" presStyleIdx="0" presStyleCnt="3"/>
      <dgm:spPr>
        <a:noFill/>
        <a:ln>
          <a:noFill/>
        </a:ln>
      </dgm:spPr>
    </dgm:pt>
    <dgm:pt modelId="{E5075CE0-0D76-44E3-81A1-25DC56DDD56B}" type="pres">
      <dgm:prSet presAssocID="{B2D1AD1B-8FCE-40CC-B1FE-E09617EEB09B}" presName="textBox3a" presStyleLbl="revTx" presStyleIdx="0" presStyleCnt="3">
        <dgm:presLayoutVars>
          <dgm:bulletEnabled val="1"/>
        </dgm:presLayoutVars>
      </dgm:prSet>
      <dgm:spPr/>
      <dgm:t>
        <a:bodyPr/>
        <a:lstStyle/>
        <a:p>
          <a:endParaRPr lang="en-US"/>
        </a:p>
      </dgm:t>
    </dgm:pt>
    <dgm:pt modelId="{570F6C81-7BB0-40ED-B142-DCCF85E6933F}" type="pres">
      <dgm:prSet presAssocID="{3441FDB9-E6B7-44BD-B05A-2E26BBB0F6E8}" presName="bullet3b" presStyleLbl="node1" presStyleIdx="1" presStyleCnt="3"/>
      <dgm:spPr>
        <a:noFill/>
        <a:ln>
          <a:noFill/>
        </a:ln>
      </dgm:spPr>
    </dgm:pt>
    <dgm:pt modelId="{C2C7C4EC-D641-40FA-8FF3-5AE5C29B6606}" type="pres">
      <dgm:prSet presAssocID="{3441FDB9-E6B7-44BD-B05A-2E26BBB0F6E8}" presName="textBox3b" presStyleLbl="revTx" presStyleIdx="1" presStyleCnt="3">
        <dgm:presLayoutVars>
          <dgm:bulletEnabled val="1"/>
        </dgm:presLayoutVars>
      </dgm:prSet>
      <dgm:spPr/>
      <dgm:t>
        <a:bodyPr/>
        <a:lstStyle/>
        <a:p>
          <a:endParaRPr lang="en-US"/>
        </a:p>
      </dgm:t>
    </dgm:pt>
    <dgm:pt modelId="{72E412FA-4DC2-4FBC-95E9-CA2F5B35CEEA}" type="pres">
      <dgm:prSet presAssocID="{B3374171-591C-4747-BEEE-6BD966F5BDF0}" presName="bullet3c" presStyleLbl="node1" presStyleIdx="2" presStyleCnt="3"/>
      <dgm:spPr>
        <a:noFill/>
        <a:ln>
          <a:noFill/>
        </a:ln>
      </dgm:spPr>
    </dgm:pt>
    <dgm:pt modelId="{AFBE23B7-E144-450E-8C9C-1F88A7A19C7C}" type="pres">
      <dgm:prSet presAssocID="{B3374171-591C-4747-BEEE-6BD966F5BDF0}" presName="textBox3c" presStyleLbl="revTx" presStyleIdx="2" presStyleCnt="3">
        <dgm:presLayoutVars>
          <dgm:bulletEnabled val="1"/>
        </dgm:presLayoutVars>
      </dgm:prSet>
      <dgm:spPr/>
      <dgm:t>
        <a:bodyPr/>
        <a:lstStyle/>
        <a:p>
          <a:endParaRPr lang="en-US"/>
        </a:p>
      </dgm:t>
    </dgm:pt>
  </dgm:ptLst>
  <dgm:cxnLst>
    <dgm:cxn modelId="{8FF970CD-6799-4D9C-9418-44551CBA3E51}" srcId="{D3CEC1D2-5CA7-45F3-BBEE-07B2E2CCD649}" destId="{3441FDB9-E6B7-44BD-B05A-2E26BBB0F6E8}" srcOrd="1" destOrd="0" parTransId="{C75E1549-EC2D-41D8-839C-C5312D35CFDC}" sibTransId="{406FFEE3-D3A3-45DB-B3EC-7263010DD4D3}"/>
    <dgm:cxn modelId="{8452D24B-54DB-47D6-A8CF-A757A070AD1D}" type="presOf" srcId="{B2D1AD1B-8FCE-40CC-B1FE-E09617EEB09B}" destId="{E5075CE0-0D76-44E3-81A1-25DC56DDD56B}" srcOrd="0" destOrd="0" presId="urn:microsoft.com/office/officeart/2005/8/layout/arrow2"/>
    <dgm:cxn modelId="{F284DA96-9F47-4583-B60A-313BE69FF068}" type="presOf" srcId="{3441FDB9-E6B7-44BD-B05A-2E26BBB0F6E8}" destId="{C2C7C4EC-D641-40FA-8FF3-5AE5C29B6606}" srcOrd="0" destOrd="0" presId="urn:microsoft.com/office/officeart/2005/8/layout/arrow2"/>
    <dgm:cxn modelId="{9FEAA424-7B06-4271-99FC-944816B7B426}" srcId="{D3CEC1D2-5CA7-45F3-BBEE-07B2E2CCD649}" destId="{B2D1AD1B-8FCE-40CC-B1FE-E09617EEB09B}" srcOrd="0" destOrd="0" parTransId="{6F082634-2B75-4F0F-9BE8-9446E454DD03}" sibTransId="{2F7E5746-A9CD-4D1A-9D35-1C9AB81F2851}"/>
    <dgm:cxn modelId="{34FE7192-428C-4923-A7A6-5A2599C43F54}" type="presOf" srcId="{B3374171-591C-4747-BEEE-6BD966F5BDF0}" destId="{AFBE23B7-E144-450E-8C9C-1F88A7A19C7C}" srcOrd="0" destOrd="0" presId="urn:microsoft.com/office/officeart/2005/8/layout/arrow2"/>
    <dgm:cxn modelId="{32D5172B-0C88-472F-8B82-963165CAA6E7}" type="presOf" srcId="{D3CEC1D2-5CA7-45F3-BBEE-07B2E2CCD649}" destId="{1269FB4F-B10B-4678-98D0-62C20B721A08}" srcOrd="0" destOrd="0" presId="urn:microsoft.com/office/officeart/2005/8/layout/arrow2"/>
    <dgm:cxn modelId="{1CD4E41C-F3A3-4C6F-ADC6-0180B09B41B8}" srcId="{D3CEC1D2-5CA7-45F3-BBEE-07B2E2CCD649}" destId="{B3374171-591C-4747-BEEE-6BD966F5BDF0}" srcOrd="2" destOrd="0" parTransId="{89002A06-2F94-4F9D-A5A7-E6325F84AC1E}" sibTransId="{C61C2C17-EF05-47EF-9D0A-178F7EC974D5}"/>
    <dgm:cxn modelId="{9F0FF3CF-FBC0-439B-A573-305F68D93BB7}" type="presParOf" srcId="{1269FB4F-B10B-4678-98D0-62C20B721A08}" destId="{74D8AA6F-F90E-4258-B4FC-3E231908E1EC}" srcOrd="0" destOrd="0" presId="urn:microsoft.com/office/officeart/2005/8/layout/arrow2"/>
    <dgm:cxn modelId="{FE6B849C-D6B3-4FAF-8D79-777DFD69814B}" type="presParOf" srcId="{1269FB4F-B10B-4678-98D0-62C20B721A08}" destId="{C993B309-0CF6-4CA7-A5A3-5E961FF2E510}" srcOrd="1" destOrd="0" presId="urn:microsoft.com/office/officeart/2005/8/layout/arrow2"/>
    <dgm:cxn modelId="{95603AC0-EEB9-46C6-84A3-528332F9E562}" type="presParOf" srcId="{C993B309-0CF6-4CA7-A5A3-5E961FF2E510}" destId="{34FBA7C7-4EAB-4F58-BC29-12D19205FC05}" srcOrd="0" destOrd="0" presId="urn:microsoft.com/office/officeart/2005/8/layout/arrow2"/>
    <dgm:cxn modelId="{FED532B7-E86F-4E76-98DB-539DD8DB6B2E}" type="presParOf" srcId="{C993B309-0CF6-4CA7-A5A3-5E961FF2E510}" destId="{E5075CE0-0D76-44E3-81A1-25DC56DDD56B}" srcOrd="1" destOrd="0" presId="urn:microsoft.com/office/officeart/2005/8/layout/arrow2"/>
    <dgm:cxn modelId="{FB2DCEDC-4BE5-49EA-A1A1-3D40230C4874}" type="presParOf" srcId="{C993B309-0CF6-4CA7-A5A3-5E961FF2E510}" destId="{570F6C81-7BB0-40ED-B142-DCCF85E6933F}" srcOrd="2" destOrd="0" presId="urn:microsoft.com/office/officeart/2005/8/layout/arrow2"/>
    <dgm:cxn modelId="{0E42DD8F-9A58-4E13-91FE-BC3DAB8CB3B4}" type="presParOf" srcId="{C993B309-0CF6-4CA7-A5A3-5E961FF2E510}" destId="{C2C7C4EC-D641-40FA-8FF3-5AE5C29B6606}" srcOrd="3" destOrd="0" presId="urn:microsoft.com/office/officeart/2005/8/layout/arrow2"/>
    <dgm:cxn modelId="{52DFCFBD-4A4B-42C5-88CA-4BC8833403B8}" type="presParOf" srcId="{C993B309-0CF6-4CA7-A5A3-5E961FF2E510}" destId="{72E412FA-4DC2-4FBC-95E9-CA2F5B35CEEA}" srcOrd="4" destOrd="0" presId="urn:microsoft.com/office/officeart/2005/8/layout/arrow2"/>
    <dgm:cxn modelId="{B2A8AEC6-BCCE-4C88-B83B-1E5AC8E4B926}" type="presParOf" srcId="{C993B309-0CF6-4CA7-A5A3-5E961FF2E510}" destId="{AFBE23B7-E144-450E-8C9C-1F88A7A19C7C}" srcOrd="5"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D3A104-F7D0-4C24-91B7-8FE982192728}"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05243032-CDBC-45FB-9F28-C1B99C1BB0E5}">
      <dgm:prSet phldrT="[Text]"/>
      <dgm:spPr/>
      <dgm:t>
        <a:bodyPr/>
        <a:lstStyle/>
        <a:p>
          <a:r>
            <a:rPr lang="en-US" dirty="0" smtClean="0"/>
            <a:t>Using RTL Simulation instead of Gate Level Simulation…(oops)</a:t>
          </a:r>
        </a:p>
        <a:p>
          <a:r>
            <a:rPr lang="en-US" dirty="0" smtClean="0"/>
            <a:t>SO MANY RED LINES!!!</a:t>
          </a:r>
          <a:endParaRPr lang="en-US" dirty="0"/>
        </a:p>
      </dgm:t>
    </dgm:pt>
    <dgm:pt modelId="{57F0AF78-0A0D-497F-AF7D-6CD2ADD6E44E}" type="parTrans" cxnId="{609971F4-1E88-4445-8E09-F4D7E1939C2C}">
      <dgm:prSet/>
      <dgm:spPr/>
      <dgm:t>
        <a:bodyPr/>
        <a:lstStyle/>
        <a:p>
          <a:endParaRPr lang="en-US"/>
        </a:p>
      </dgm:t>
    </dgm:pt>
    <dgm:pt modelId="{DDCD23D5-C759-44A0-8954-C75825298202}" type="sibTrans" cxnId="{609971F4-1E88-4445-8E09-F4D7E1939C2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dgm:spPr>
      <dgm:t>
        <a:bodyPr/>
        <a:lstStyle/>
        <a:p>
          <a:endParaRPr lang="en-US"/>
        </a:p>
      </dgm:t>
    </dgm:pt>
    <dgm:pt modelId="{BC5ABEE1-B1CF-4C75-BCCD-BB7C24984CDF}" type="pres">
      <dgm:prSet presAssocID="{F3D3A104-F7D0-4C24-91B7-8FE982192728}" presName="Name0" presStyleCnt="0">
        <dgm:presLayoutVars>
          <dgm:dir/>
        </dgm:presLayoutVars>
      </dgm:prSet>
      <dgm:spPr/>
      <dgm:t>
        <a:bodyPr/>
        <a:lstStyle/>
        <a:p>
          <a:endParaRPr lang="en-US"/>
        </a:p>
      </dgm:t>
    </dgm:pt>
    <dgm:pt modelId="{5152E6CB-9BF0-4DFA-8391-590707DDCF8B}" type="pres">
      <dgm:prSet presAssocID="{DDCD23D5-C759-44A0-8954-C75825298202}" presName="picture_1" presStyleLbl="bgImgPlace1" presStyleIdx="0" presStyleCnt="1" custScaleX="577432" custScaleY="100000" custLinFactNeighborX="-1847" custLinFactNeighborY="729"/>
      <dgm:spPr/>
      <dgm:t>
        <a:bodyPr/>
        <a:lstStyle/>
        <a:p>
          <a:endParaRPr lang="en-US"/>
        </a:p>
      </dgm:t>
    </dgm:pt>
    <dgm:pt modelId="{E8F601E9-E5B4-4C98-AD62-2B37FE6DBA98}" type="pres">
      <dgm:prSet presAssocID="{05243032-CDBC-45FB-9F28-C1B99C1BB0E5}" presName="text_1" presStyleLbl="node1" presStyleIdx="0" presStyleCnt="0" custScaleX="663450" custScaleY="63731">
        <dgm:presLayoutVars>
          <dgm:bulletEnabled val="1"/>
        </dgm:presLayoutVars>
      </dgm:prSet>
      <dgm:spPr/>
      <dgm:t>
        <a:bodyPr/>
        <a:lstStyle/>
        <a:p>
          <a:endParaRPr lang="en-US"/>
        </a:p>
      </dgm:t>
    </dgm:pt>
    <dgm:pt modelId="{FAE79B8C-74BD-4505-8972-D1226CFA739E}" type="pres">
      <dgm:prSet presAssocID="{F3D3A104-F7D0-4C24-91B7-8FE982192728}" presName="maxNode" presStyleCnt="0"/>
      <dgm:spPr/>
    </dgm:pt>
    <dgm:pt modelId="{85311F8C-E533-41FB-B8C6-F173FBA2CE4A}" type="pres">
      <dgm:prSet presAssocID="{F3D3A104-F7D0-4C24-91B7-8FE982192728}" presName="Name33" presStyleCnt="0"/>
      <dgm:spPr/>
    </dgm:pt>
  </dgm:ptLst>
  <dgm:cxnLst>
    <dgm:cxn modelId="{B087B826-6FE9-4EB0-AE16-DB41D4ADC044}" type="presOf" srcId="{DDCD23D5-C759-44A0-8954-C75825298202}" destId="{5152E6CB-9BF0-4DFA-8391-590707DDCF8B}" srcOrd="0" destOrd="0" presId="urn:microsoft.com/office/officeart/2008/layout/AccentedPicture"/>
    <dgm:cxn modelId="{ADE0D759-B2B6-4EEE-A923-4B8ECF47DF23}" type="presOf" srcId="{F3D3A104-F7D0-4C24-91B7-8FE982192728}" destId="{BC5ABEE1-B1CF-4C75-BCCD-BB7C24984CDF}" srcOrd="0" destOrd="0" presId="urn:microsoft.com/office/officeart/2008/layout/AccentedPicture"/>
    <dgm:cxn modelId="{E639AE9A-38E9-4D1C-B254-1066BE75F14E}" type="presOf" srcId="{05243032-CDBC-45FB-9F28-C1B99C1BB0E5}" destId="{E8F601E9-E5B4-4C98-AD62-2B37FE6DBA98}" srcOrd="0" destOrd="0" presId="urn:microsoft.com/office/officeart/2008/layout/AccentedPicture"/>
    <dgm:cxn modelId="{609971F4-1E88-4445-8E09-F4D7E1939C2C}" srcId="{F3D3A104-F7D0-4C24-91B7-8FE982192728}" destId="{05243032-CDBC-45FB-9F28-C1B99C1BB0E5}" srcOrd="0" destOrd="0" parTransId="{57F0AF78-0A0D-497F-AF7D-6CD2ADD6E44E}" sibTransId="{DDCD23D5-C759-44A0-8954-C75825298202}"/>
    <dgm:cxn modelId="{2D0FB089-7318-4B9F-97FF-A29C234113C8}" type="presParOf" srcId="{BC5ABEE1-B1CF-4C75-BCCD-BB7C24984CDF}" destId="{5152E6CB-9BF0-4DFA-8391-590707DDCF8B}" srcOrd="0" destOrd="0" presId="urn:microsoft.com/office/officeart/2008/layout/AccentedPicture"/>
    <dgm:cxn modelId="{EB1E7570-D2DD-4019-801B-9A47AC83A3D0}" type="presParOf" srcId="{BC5ABEE1-B1CF-4C75-BCCD-BB7C24984CDF}" destId="{E8F601E9-E5B4-4C98-AD62-2B37FE6DBA98}" srcOrd="1" destOrd="0" presId="urn:microsoft.com/office/officeart/2008/layout/AccentedPicture"/>
    <dgm:cxn modelId="{4CC3F009-0C62-41AB-BFB5-2D6A462B75AD}" type="presParOf" srcId="{BC5ABEE1-B1CF-4C75-BCCD-BB7C24984CDF}" destId="{FAE79B8C-74BD-4505-8972-D1226CFA739E}" srcOrd="2" destOrd="0" presId="urn:microsoft.com/office/officeart/2008/layout/AccentedPicture"/>
    <dgm:cxn modelId="{44811A5B-845B-49BC-A7CD-C75EB93144A1}" type="presParOf" srcId="{FAE79B8C-74BD-4505-8972-D1226CFA739E}" destId="{85311F8C-E533-41FB-B8C6-F173FBA2CE4A}"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It’s Branching! But in an Infinite Loop Back to Instruction 5…..</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t>
        <a:bodyPr/>
        <a:lstStyle/>
        <a:p>
          <a:endParaRPr lang="en-US"/>
        </a:p>
      </dgm:t>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Now we have all 14 instructions!</a:t>
          </a:r>
        </a:p>
        <a:p>
          <a:r>
            <a:rPr lang="en-US" dirty="0" smtClean="0"/>
            <a:t>(But no LEDG) 			=(</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t>
        <a:bodyPr/>
        <a:lstStyle/>
        <a:p>
          <a:endParaRPr lang="en-US"/>
        </a:p>
      </dgm:t>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t>
        <a:bodyPr/>
        <a:lstStyle/>
        <a:p>
          <a:endParaRPr lang="en-US"/>
        </a:p>
      </dgm:t>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1CFF6-F5DA-4C84-96E8-E6869F5D9A72}">
      <dgm:prSet phldrT="[Text]"/>
      <dgm:spPr/>
      <dgm:t>
        <a:bodyPr/>
        <a:lstStyle/>
        <a:p>
          <a:r>
            <a:rPr lang="en-US" dirty="0" smtClean="0"/>
            <a:t>The goal of our project was to create a processor that could implement a subset of the NIOS II Architecture and some features unique to ARM.</a:t>
          </a:r>
          <a:endParaRPr lang="en-US" dirty="0"/>
        </a:p>
      </dgm:t>
    </dgm:pt>
    <dgm:pt modelId="{7A70569B-3BB2-4904-A000-6CCD152103E8}" type="parTrans" cxnId="{B15CA486-5498-4B3D-9F3C-138DCBCC9310}">
      <dgm:prSet/>
      <dgm:spPr/>
      <dgm:t>
        <a:bodyPr/>
        <a:lstStyle/>
        <a:p>
          <a:endParaRPr lang="en-US"/>
        </a:p>
      </dgm:t>
    </dgm:pt>
    <dgm:pt modelId="{46164CA9-E624-42F9-BAA5-0D1B4B6D2EC5}" type="sibTrans" cxnId="{B15CA486-5498-4B3D-9F3C-138DCBCC9310}">
      <dgm:prSet/>
      <dgm:spPr/>
      <dgm:t>
        <a:bodyPr/>
        <a:lstStyle/>
        <a:p>
          <a:endParaRPr lang="en-US"/>
        </a:p>
      </dgm:t>
    </dgm:pt>
    <dgm:pt modelId="{93C4C77B-D590-4C38-9342-DB9089CDF074}">
      <dgm:prSet phldrT="[Text]"/>
      <dgm:spPr/>
      <dgm:t>
        <a:bodyPr/>
        <a:lstStyle/>
        <a:p>
          <a:r>
            <a:rPr lang="en-US" dirty="0" smtClean="0"/>
            <a:t>In Phase 1, we created the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In Phase 2, we implemented the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In Phase 3, we implemented the Remaining Instructions, Memory Interface, &amp; IAG</a:t>
          </a:r>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In Phase 4, we implemented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In Phase 5, we had the option to do more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In Phase 6, we created the Final Design Doc, Presentation, &amp;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In Phase 7, we created an Assembler for Bonus Points.</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6E8A2461-093A-438B-B752-EB4F414855A9}" srcId="{E721CFF6-F5DA-4C84-96E8-E6869F5D9A72}" destId="{2763F3B8-D354-4513-A2A5-1ACC91F2D733}" srcOrd="3" destOrd="0" parTransId="{B3350334-656E-4F4E-B301-603334E19C52}" sibTransId="{66B70017-53FF-40EC-9C94-E10D7F063EEF}"/>
    <dgm:cxn modelId="{BC9C0B93-D0D0-49EE-A5E6-1494291AB6AE}" srcId="{E721CFF6-F5DA-4C84-96E8-E6869F5D9A72}" destId="{93C4C77B-D590-4C38-9342-DB9089CDF074}" srcOrd="0" destOrd="0" parTransId="{87F3107C-78CE-4266-B957-A03DD37ED2EC}" sibTransId="{22B8F299-92FD-4E99-9C1D-6B04907D01DE}"/>
    <dgm:cxn modelId="{49BB62EA-B427-4A8F-8583-0854F3481C94}" type="presOf" srcId="{828B2E6E-F803-4A64-BF50-2E9FDB4E1DEA}" destId="{B8BF9229-CCB5-4368-9706-7091C57C676F}" srcOrd="0" destOrd="0" presId="urn:microsoft.com/office/officeart/2008/layout/LinedList"/>
    <dgm:cxn modelId="{219D1123-AEF5-426A-A0DF-A53424716E1F}" srcId="{E721CFF6-F5DA-4C84-96E8-E6869F5D9A72}" destId="{988E2471-8E50-4FD9-B835-B8F5F91943AB}" srcOrd="2" destOrd="0" parTransId="{96D9BF4A-A2F7-4139-A6A2-6E4557567322}" sibTransId="{EA4CD0F0-9E69-4C56-8C80-7C0168764228}"/>
    <dgm:cxn modelId="{501D4334-311B-453D-A0D7-914E5D1BB4BB}" srcId="{E721CFF6-F5DA-4C84-96E8-E6869F5D9A72}" destId="{77164FD3-9F49-4EA9-98E6-C7BC2137B4B1}" srcOrd="1" destOrd="0" parTransId="{32C7AC37-8CFC-4402-B165-67874806FED0}" sibTransId="{7EB477EE-FE4E-409D-A902-F5CD0AA979EA}"/>
    <dgm:cxn modelId="{24C9731C-5E79-4395-A6D2-F25F44C66CD3}" type="presOf" srcId="{988E2471-8E50-4FD9-B835-B8F5F91943AB}" destId="{6D944198-004B-493E-AB32-D606E61829B8}"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A587061A-C5D8-4761-AE38-3478C4982DA8}" type="presOf" srcId="{77164FD3-9F49-4EA9-98E6-C7BC2137B4B1}" destId="{96B51C0D-7E42-434A-8339-F812C4AC2E96}" srcOrd="0" destOrd="0" presId="urn:microsoft.com/office/officeart/2008/layout/LinedList"/>
    <dgm:cxn modelId="{CA759E7F-66AE-465E-A846-6B2C8881A255}" srcId="{E721CFF6-F5DA-4C84-96E8-E6869F5D9A72}" destId="{C062E97C-F934-44BB-8579-F9B554401582}" srcOrd="5" destOrd="0" parTransId="{64E54EA2-0CBD-40C7-A761-17CAEEC26F18}" sibTransId="{AB9D5C7A-1FB6-4AFD-B4E5-5DA8E20A5E21}"/>
    <dgm:cxn modelId="{D2B56790-3A47-474F-AE02-0F4DDD56BD23}" type="presOf" srcId="{C062E97C-F934-44BB-8579-F9B554401582}" destId="{93D5975A-9A0B-451C-9D37-306340208A2F}" srcOrd="0" destOrd="0" presId="urn:microsoft.com/office/officeart/2008/layout/LinedList"/>
    <dgm:cxn modelId="{5852A184-8F49-4767-927C-4CAB75CD7887}" srcId="{E721CFF6-F5DA-4C84-96E8-E6869F5D9A72}" destId="{60AC162E-7709-4543-9382-0AB390A2202F}" srcOrd="6" destOrd="0" parTransId="{CA85B955-01DA-44B2-86CE-39DDD3502ADE}" sibTransId="{998CD6A2-8BC1-4FCF-AA79-DDCCA6244029}"/>
    <dgm:cxn modelId="{4DB52697-A2A7-4158-97E6-89131A77B49D}" type="presOf" srcId="{44A1DE08-FB63-4329-90BF-7823D175BC1E}" destId="{ABB419EF-DA8B-4BFA-BF1E-925B1321E7E2}" srcOrd="0" destOrd="0" presId="urn:microsoft.com/office/officeart/2008/layout/LinedList"/>
    <dgm:cxn modelId="{C439BEF7-4A42-4BAC-9635-FAA8D7BA8BFC}" type="presOf" srcId="{E721CFF6-F5DA-4C84-96E8-E6869F5D9A72}" destId="{3BEF68D0-D17D-46BC-86E8-FB68A8C93665}"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FC67AADC-7294-4BBA-9E63-7449683EB2CE}" srcId="{E721CFF6-F5DA-4C84-96E8-E6869F5D9A72}" destId="{828B2E6E-F803-4A64-BF50-2E9FDB4E1DEA}" srcOrd="4" destOrd="0" parTransId="{61E92328-2C35-4F83-9936-DEA603CF1478}" sibTransId="{15D6D97E-DA23-4A74-A520-4BC0DAB41982}"/>
    <dgm:cxn modelId="{D412BAB7-AD78-4C7F-8F7D-2830E9157EFB}" type="presOf" srcId="{93C4C77B-D590-4C38-9342-DB9089CDF074}" destId="{DEAD70E7-FE25-49F0-BA74-B1A786880FAD}" srcOrd="0" destOrd="0" presId="urn:microsoft.com/office/officeart/2008/layout/LinedList"/>
    <dgm:cxn modelId="{0FA209AC-4AD3-4EA8-8862-47D0E7B332F2}" type="presOf" srcId="{60AC162E-7709-4543-9382-0AB390A2202F}" destId="{B3EE5CF6-D6CF-427E-880B-0F02D3CB2444}"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6D24B2-FC21-4986-8EDA-E31E90C55BCE}"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B6455B76-E0DD-4BAF-BDA3-FB611347CC63}">
      <dgm:prSet phldrT="[Text]"/>
      <dgm:spPr/>
      <dgm:t>
        <a:bodyPr/>
        <a:lstStyle/>
        <a:p>
          <a:r>
            <a:rPr lang="en-US" dirty="0" smtClean="0"/>
            <a:t>Dr. </a:t>
          </a:r>
          <a:r>
            <a:rPr lang="en-US" dirty="0" err="1" smtClean="0"/>
            <a:t>Riedesel</a:t>
          </a:r>
          <a:endParaRPr lang="en-US" dirty="0"/>
        </a:p>
      </dgm:t>
    </dgm:pt>
    <dgm:pt modelId="{82317D8D-8631-4644-87A3-BA2317D0B6C1}" type="parTrans" cxnId="{BFE35E1F-D3A6-4804-9DED-125921CE69EA}">
      <dgm:prSet/>
      <dgm:spPr/>
      <dgm:t>
        <a:bodyPr/>
        <a:lstStyle/>
        <a:p>
          <a:endParaRPr lang="en-US"/>
        </a:p>
      </dgm:t>
    </dgm:pt>
    <dgm:pt modelId="{58B254BD-6453-43BB-BF99-0C0821E5238A}" type="sibTrans" cxnId="{BFE35E1F-D3A6-4804-9DED-125921CE69EA}">
      <dgm:prSet/>
      <dgm:spPr/>
      <dgm:t>
        <a:bodyPr/>
        <a:lstStyle/>
        <a:p>
          <a:endParaRPr lang="en-US"/>
        </a:p>
      </dgm:t>
    </dgm:pt>
    <dgm:pt modelId="{FF42DC42-475C-4E00-BB12-DD74C5F8A8D4}">
      <dgm:prSet phldrT="[Text]"/>
      <dgm:spPr/>
      <dgm:t>
        <a:bodyPr/>
        <a:lstStyle/>
        <a:p>
          <a:r>
            <a:rPr lang="en-US" dirty="0" smtClean="0"/>
            <a:t>Michael Fay</a:t>
          </a:r>
          <a:endParaRPr lang="en-US" dirty="0"/>
        </a:p>
      </dgm:t>
    </dgm:pt>
    <dgm:pt modelId="{A0596A03-8492-478F-8274-9A73CF624DBB}" type="parTrans" cxnId="{0703DBE5-798A-4700-802F-AF7278CD901D}">
      <dgm:prSet/>
      <dgm:spPr/>
      <dgm:t>
        <a:bodyPr/>
        <a:lstStyle/>
        <a:p>
          <a:endParaRPr lang="en-US"/>
        </a:p>
      </dgm:t>
    </dgm:pt>
    <dgm:pt modelId="{3AAD493B-655C-4EA5-A16B-B901A272C165}" type="sibTrans" cxnId="{0703DBE5-798A-4700-802F-AF7278CD901D}">
      <dgm:prSet/>
      <dgm:spPr/>
      <dgm:t>
        <a:bodyPr/>
        <a:lstStyle/>
        <a:p>
          <a:endParaRPr lang="en-US"/>
        </a:p>
      </dgm:t>
    </dgm:pt>
    <dgm:pt modelId="{74220686-5A8B-4542-A94E-CACD1D31A7C1}" type="pres">
      <dgm:prSet presAssocID="{D26D24B2-FC21-4986-8EDA-E31E90C55BCE}" presName="Name0" presStyleCnt="0">
        <dgm:presLayoutVars>
          <dgm:chMax val="7"/>
          <dgm:dir/>
          <dgm:resizeHandles val="exact"/>
        </dgm:presLayoutVars>
      </dgm:prSet>
      <dgm:spPr/>
    </dgm:pt>
    <dgm:pt modelId="{61819070-F512-4EB2-8F2E-8BB741B32587}" type="pres">
      <dgm:prSet presAssocID="{D26D24B2-FC21-4986-8EDA-E31E90C55BCE}" presName="ellipse1" presStyleLbl="vennNode1" presStyleIdx="0" presStyleCnt="2">
        <dgm:presLayoutVars>
          <dgm:bulletEnabled val="1"/>
        </dgm:presLayoutVars>
      </dgm:prSet>
      <dgm:spPr/>
      <dgm:t>
        <a:bodyPr/>
        <a:lstStyle/>
        <a:p>
          <a:endParaRPr lang="en-US"/>
        </a:p>
      </dgm:t>
    </dgm:pt>
    <dgm:pt modelId="{49C38DEF-36A4-4556-8895-C41FD8591CC5}" type="pres">
      <dgm:prSet presAssocID="{D26D24B2-FC21-4986-8EDA-E31E90C55BCE}" presName="ellipse2" presStyleLbl="vennNode1" presStyleIdx="1" presStyleCnt="2">
        <dgm:presLayoutVars>
          <dgm:bulletEnabled val="1"/>
        </dgm:presLayoutVars>
      </dgm:prSet>
      <dgm:spPr/>
      <dgm:t>
        <a:bodyPr/>
        <a:lstStyle/>
        <a:p>
          <a:endParaRPr lang="en-US"/>
        </a:p>
      </dgm:t>
    </dgm:pt>
  </dgm:ptLst>
  <dgm:cxnLst>
    <dgm:cxn modelId="{D5E6A23C-4752-41C0-A83E-148402C8BC50}" type="presOf" srcId="{B6455B76-E0DD-4BAF-BDA3-FB611347CC63}" destId="{61819070-F512-4EB2-8F2E-8BB741B32587}" srcOrd="0" destOrd="0" presId="urn:microsoft.com/office/officeart/2005/8/layout/rings+Icon"/>
    <dgm:cxn modelId="{8239A150-437B-4051-BB72-36F3370DC4B9}" type="presOf" srcId="{FF42DC42-475C-4E00-BB12-DD74C5F8A8D4}" destId="{49C38DEF-36A4-4556-8895-C41FD8591CC5}" srcOrd="0" destOrd="0" presId="urn:microsoft.com/office/officeart/2005/8/layout/rings+Icon"/>
    <dgm:cxn modelId="{BFE35E1F-D3A6-4804-9DED-125921CE69EA}" srcId="{D26D24B2-FC21-4986-8EDA-E31E90C55BCE}" destId="{B6455B76-E0DD-4BAF-BDA3-FB611347CC63}" srcOrd="0" destOrd="0" parTransId="{82317D8D-8631-4644-87A3-BA2317D0B6C1}" sibTransId="{58B254BD-6453-43BB-BF99-0C0821E5238A}"/>
    <dgm:cxn modelId="{0703DBE5-798A-4700-802F-AF7278CD901D}" srcId="{D26D24B2-FC21-4986-8EDA-E31E90C55BCE}" destId="{FF42DC42-475C-4E00-BB12-DD74C5F8A8D4}" srcOrd="1" destOrd="0" parTransId="{A0596A03-8492-478F-8274-9A73CF624DBB}" sibTransId="{3AAD493B-655C-4EA5-A16B-B901A272C165}"/>
    <dgm:cxn modelId="{0F51CA71-B68B-402E-9E15-DD00B307A0DC}" type="presOf" srcId="{D26D24B2-FC21-4986-8EDA-E31E90C55BCE}" destId="{74220686-5A8B-4542-A94E-CACD1D31A7C1}" srcOrd="0" destOrd="0" presId="urn:microsoft.com/office/officeart/2005/8/layout/rings+Icon"/>
    <dgm:cxn modelId="{7C32F820-58C0-4D7D-8BD7-9BDEC6643365}" type="presParOf" srcId="{74220686-5A8B-4542-A94E-CACD1D31A7C1}" destId="{61819070-F512-4EB2-8F2E-8BB741B32587}" srcOrd="0" destOrd="0" presId="urn:microsoft.com/office/officeart/2005/8/layout/rings+Icon"/>
    <dgm:cxn modelId="{7DC63E1C-76C6-4C6A-94E7-233EE12D786F}" type="presParOf" srcId="{74220686-5A8B-4542-A94E-CACD1D31A7C1}" destId="{49C38DEF-36A4-4556-8895-C41FD8591CC5}" srcOrd="1"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D94D-C4A7-4935-A7C6-4E528248EC02}">
      <dsp:nvSpPr>
        <dsp:cNvPr id="0" name=""/>
        <dsp:cNvSpPr/>
      </dsp:nvSpPr>
      <dsp:spPr>
        <a:xfrm>
          <a:off x="5079999" y="0"/>
          <a:ext cx="203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The</a:t>
          </a:r>
          <a:endParaRPr lang="en-US" sz="3700" kern="1200" dirty="0"/>
        </a:p>
      </dsp:txBody>
      <dsp:txXfrm>
        <a:off x="5079999" y="0"/>
        <a:ext cx="2031999" cy="1143000"/>
      </dsp:txXfrm>
    </dsp:sp>
    <dsp:sp modelId="{DB8DE101-C499-4DF2-B717-97E860F73664}">
      <dsp:nvSpPr>
        <dsp:cNvPr id="0" name=""/>
        <dsp:cNvSpPr/>
      </dsp:nvSpPr>
      <dsp:spPr>
        <a:xfrm>
          <a:off x="4063999" y="1143000"/>
          <a:ext cx="4063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Goal of Our </a:t>
          </a:r>
          <a:endParaRPr lang="en-US" sz="3700" kern="1200" dirty="0"/>
        </a:p>
      </dsp:txBody>
      <dsp:txXfrm>
        <a:off x="4775199" y="1143000"/>
        <a:ext cx="2641599" cy="1143000"/>
      </dsp:txXfrm>
    </dsp:sp>
    <dsp:sp modelId="{DA124D75-49D5-4F57-A0C4-17ABBF08DF51}">
      <dsp:nvSpPr>
        <dsp:cNvPr id="0" name=""/>
        <dsp:cNvSpPr/>
      </dsp:nvSpPr>
      <dsp:spPr>
        <a:xfrm>
          <a:off x="3047999" y="2286000"/>
          <a:ext cx="6095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Project was to Create a</a:t>
          </a:r>
          <a:endParaRPr lang="en-US" sz="3700" kern="1200" dirty="0"/>
        </a:p>
      </dsp:txBody>
      <dsp:txXfrm>
        <a:off x="4114799" y="2286000"/>
        <a:ext cx="3962399" cy="1143000"/>
      </dsp:txXfrm>
    </dsp:sp>
    <dsp:sp modelId="{CF54B4E9-451C-4C25-98B6-F8E8C27D69A4}">
      <dsp:nvSpPr>
        <dsp:cNvPr id="0" name=""/>
        <dsp:cNvSpPr/>
      </dsp:nvSpPr>
      <dsp:spPr>
        <a:xfrm>
          <a:off x="2031999" y="3429000"/>
          <a:ext cx="8127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Processor that could Implement a</a:t>
          </a:r>
          <a:endParaRPr lang="en-US" sz="3700" kern="1200" dirty="0"/>
        </a:p>
      </dsp:txBody>
      <dsp:txXfrm>
        <a:off x="3454399" y="3429000"/>
        <a:ext cx="5283199" cy="1143000"/>
      </dsp:txXfrm>
    </dsp:sp>
    <dsp:sp modelId="{9D86D359-0F37-4C5C-84AD-DEA18AB68C8F}">
      <dsp:nvSpPr>
        <dsp:cNvPr id="0" name=""/>
        <dsp:cNvSpPr/>
      </dsp:nvSpPr>
      <dsp:spPr>
        <a:xfrm>
          <a:off x="1015999" y="4572000"/>
          <a:ext cx="10159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Subset of the NIOS II Architecture and Some </a:t>
          </a:r>
          <a:endParaRPr lang="en-US" sz="3700" kern="1200" dirty="0"/>
        </a:p>
      </dsp:txBody>
      <dsp:txXfrm>
        <a:off x="2793999" y="4572000"/>
        <a:ext cx="6603999" cy="1143000"/>
      </dsp:txXfrm>
    </dsp:sp>
    <dsp:sp modelId="{E61534D9-D9D1-45A0-9984-BE28E6137D7F}">
      <dsp:nvSpPr>
        <dsp:cNvPr id="0" name=""/>
        <dsp:cNvSpPr/>
      </dsp:nvSpPr>
      <dsp:spPr>
        <a:xfrm>
          <a:off x="0" y="5715000"/>
          <a:ext cx="1219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Features Unique to ARM-Like Conditional Executions</a:t>
          </a:r>
          <a:endParaRPr lang="en-US" sz="3700" kern="1200" dirty="0"/>
        </a:p>
      </dsp:txBody>
      <dsp:txXfrm>
        <a:off x="2133599" y="5715000"/>
        <a:ext cx="7924799" cy="1143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CE147-2F70-4DDB-BE66-A7BB0051FD14}">
      <dsp:nvSpPr>
        <dsp:cNvPr id="0" name=""/>
        <dsp:cNvSpPr/>
      </dsp:nvSpPr>
      <dsp:spPr>
        <a:xfrm>
          <a:off x="0"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Tyler Bienhoff</a:t>
          </a:r>
          <a:endParaRPr lang="en-US" sz="2300" kern="1200" dirty="0"/>
        </a:p>
      </dsp:txBody>
      <dsp:txXfrm>
        <a:off x="254499" y="1024327"/>
        <a:ext cx="1228827" cy="1228848"/>
      </dsp:txXfrm>
    </dsp:sp>
    <dsp:sp modelId="{C3B5C99D-D739-4EA9-82C6-58CA634A6DB9}">
      <dsp:nvSpPr>
        <dsp:cNvPr id="0" name=""/>
        <dsp:cNvSpPr/>
      </dsp:nvSpPr>
      <dsp:spPr>
        <a:xfrm>
          <a:off x="889794"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Aaron Johnson</a:t>
          </a:r>
          <a:endParaRPr lang="en-US" sz="2300" kern="1200" dirty="0"/>
        </a:p>
      </dsp:txBody>
      <dsp:txXfrm>
        <a:off x="1144293" y="2303057"/>
        <a:ext cx="1228827" cy="1228848"/>
      </dsp:txXfrm>
    </dsp:sp>
    <dsp:sp modelId="{1A7ACB1F-6D28-484D-A817-800922E6E54E}">
      <dsp:nvSpPr>
        <dsp:cNvPr id="0" name=""/>
        <dsp:cNvSpPr/>
      </dsp:nvSpPr>
      <dsp:spPr>
        <a:xfrm>
          <a:off x="1780297"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Quinn </a:t>
          </a:r>
          <a:r>
            <a:rPr lang="en-US" sz="2300" kern="1200" dirty="0" err="1" smtClean="0"/>
            <a:t>Lanik</a:t>
          </a:r>
          <a:endParaRPr lang="en-US" sz="2300" kern="1200" dirty="0"/>
        </a:p>
      </dsp:txBody>
      <dsp:txXfrm>
        <a:off x="2034796" y="1024327"/>
        <a:ext cx="1228827" cy="1228848"/>
      </dsp:txXfrm>
    </dsp:sp>
    <dsp:sp modelId="{002E6EE1-C06A-4B3C-A464-FE9FA8D9C4D1}">
      <dsp:nvSpPr>
        <dsp:cNvPr id="0" name=""/>
        <dsp:cNvSpPr/>
      </dsp:nvSpPr>
      <dsp:spPr>
        <a:xfrm>
          <a:off x="2670092"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Jianfei</a:t>
          </a:r>
          <a:r>
            <a:rPr lang="en-US" sz="2300" kern="1200" dirty="0" smtClean="0"/>
            <a:t> Shao</a:t>
          </a:r>
          <a:endParaRPr lang="en-US" sz="2300" kern="1200" dirty="0"/>
        </a:p>
      </dsp:txBody>
      <dsp:txXfrm>
        <a:off x="2924591" y="2303057"/>
        <a:ext cx="1228827" cy="1228848"/>
      </dsp:txXfrm>
    </dsp:sp>
    <dsp:sp modelId="{63AEAD72-9EED-4B0C-95DF-0BA4356C727B}">
      <dsp:nvSpPr>
        <dsp:cNvPr id="0" name=""/>
        <dsp:cNvSpPr/>
      </dsp:nvSpPr>
      <dsp:spPr>
        <a:xfrm>
          <a:off x="3560595"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Matt Bennett</a:t>
          </a:r>
          <a:endParaRPr lang="en-US" sz="2300" kern="1200" dirty="0"/>
        </a:p>
      </dsp:txBody>
      <dsp:txXfrm>
        <a:off x="3815094" y="1024327"/>
        <a:ext cx="1228827" cy="1228848"/>
      </dsp:txXfrm>
    </dsp:sp>
    <dsp:sp modelId="{634C1F1F-CD2D-47DE-A90D-D551DDC12A09}">
      <dsp:nvSpPr>
        <dsp:cNvPr id="0" name=""/>
        <dsp:cNvSpPr/>
      </dsp:nvSpPr>
      <dsp:spPr>
        <a:xfrm>
          <a:off x="4450390"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Samuel Hansen</a:t>
          </a:r>
          <a:endParaRPr lang="en-US" sz="2300" kern="1200" dirty="0"/>
        </a:p>
      </dsp:txBody>
      <dsp:txXfrm>
        <a:off x="4704889" y="2303057"/>
        <a:ext cx="1228827" cy="1228848"/>
      </dsp:txXfrm>
    </dsp:sp>
    <dsp:sp modelId="{B47A2174-0371-4398-B71C-E4A96826F08E}">
      <dsp:nvSpPr>
        <dsp:cNvPr id="0" name=""/>
        <dsp:cNvSpPr/>
      </dsp:nvSpPr>
      <dsp:spPr>
        <a:xfrm>
          <a:off x="5340892"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Dr. Witty </a:t>
          </a:r>
          <a:r>
            <a:rPr lang="en-US" sz="2300" kern="1200" dirty="0" err="1" smtClean="0"/>
            <a:t>Srisa</a:t>
          </a:r>
          <a:r>
            <a:rPr lang="en-US" sz="2300" kern="1200" dirty="0" smtClean="0"/>
            <a:t>-an</a:t>
          </a:r>
          <a:endParaRPr lang="en-US" sz="2300" kern="1200" dirty="0"/>
        </a:p>
      </dsp:txBody>
      <dsp:txXfrm>
        <a:off x="5595391" y="1024327"/>
        <a:ext cx="1228827" cy="1228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2186"/>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2186"/>
          <a:ext cx="1340191" cy="455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Our project was split into six phases, each of which was vital to the success of the overall project.</a:t>
          </a:r>
          <a:endParaRPr lang="en-US" sz="2400" kern="1200" dirty="0"/>
        </a:p>
      </dsp:txBody>
      <dsp:txXfrm>
        <a:off x="0" y="2186"/>
        <a:ext cx="1340191" cy="4552909"/>
      </dsp:txXfrm>
    </dsp:sp>
    <dsp:sp modelId="{DEAD70E7-FE25-49F0-BA74-B1A786880FAD}">
      <dsp:nvSpPr>
        <dsp:cNvPr id="0" name=""/>
        <dsp:cNvSpPr/>
      </dsp:nvSpPr>
      <dsp:spPr>
        <a:xfrm>
          <a:off x="1506084" y="3400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1:  Register File, ALU, &amp; Control Unit</a:t>
          </a:r>
          <a:endParaRPr lang="en-US" sz="1900" kern="1200" dirty="0"/>
        </a:p>
      </dsp:txBody>
      <dsp:txXfrm>
        <a:off x="1506084" y="34007"/>
        <a:ext cx="8681715" cy="636421"/>
      </dsp:txXfrm>
    </dsp:sp>
    <dsp:sp modelId="{04F2536E-C12E-418E-B97D-A1DD76CA9262}">
      <dsp:nvSpPr>
        <dsp:cNvPr id="0" name=""/>
        <dsp:cNvSpPr/>
      </dsp:nvSpPr>
      <dsp:spPr>
        <a:xfrm>
          <a:off x="1340191" y="67042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1506084" y="70224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2: Data Path &amp; R-Type Instructions</a:t>
          </a:r>
          <a:endParaRPr lang="en-US" sz="1900" kern="1200" dirty="0"/>
        </a:p>
      </dsp:txBody>
      <dsp:txXfrm>
        <a:off x="1506084" y="702249"/>
        <a:ext cx="8681715" cy="636421"/>
      </dsp:txXfrm>
    </dsp:sp>
    <dsp:sp modelId="{3B9DCB26-952E-4B5A-80DD-83459DFD71CD}">
      <dsp:nvSpPr>
        <dsp:cNvPr id="0" name=""/>
        <dsp:cNvSpPr/>
      </dsp:nvSpPr>
      <dsp:spPr>
        <a:xfrm>
          <a:off x="1340191" y="133867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1506084" y="137049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3:  Remaining Instructions, Memory Interface, &amp; Instruction Address Generator</a:t>
          </a:r>
        </a:p>
      </dsp:txBody>
      <dsp:txXfrm>
        <a:off x="1506084" y="1370491"/>
        <a:ext cx="8681715" cy="636421"/>
      </dsp:txXfrm>
    </dsp:sp>
    <dsp:sp modelId="{8D2A037B-8F74-4A87-9487-61BD63333263}">
      <dsp:nvSpPr>
        <dsp:cNvPr id="0" name=""/>
        <dsp:cNvSpPr/>
      </dsp:nvSpPr>
      <dsp:spPr>
        <a:xfrm>
          <a:off x="1340191" y="200691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1506084" y="203873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4: I/O &amp; ARM-like Conditional Execution</a:t>
          </a:r>
        </a:p>
      </dsp:txBody>
      <dsp:txXfrm>
        <a:off x="1506084" y="2038733"/>
        <a:ext cx="8681715" cy="636421"/>
      </dsp:txXfrm>
    </dsp:sp>
    <dsp:sp modelId="{1501D035-CC0A-4357-B44F-B4FEA19165B3}">
      <dsp:nvSpPr>
        <dsp:cNvPr id="0" name=""/>
        <dsp:cNvSpPr/>
      </dsp:nvSpPr>
      <dsp:spPr>
        <a:xfrm>
          <a:off x="1340191" y="2675155"/>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1506084" y="2706976"/>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5: (Bonus) Additional I/O &amp; J-type Instructions</a:t>
          </a:r>
        </a:p>
      </dsp:txBody>
      <dsp:txXfrm>
        <a:off x="1506084" y="2706976"/>
        <a:ext cx="8681715" cy="636421"/>
      </dsp:txXfrm>
    </dsp:sp>
    <dsp:sp modelId="{B90489C2-94D6-4590-B008-CE873DF07291}">
      <dsp:nvSpPr>
        <dsp:cNvPr id="0" name=""/>
        <dsp:cNvSpPr/>
      </dsp:nvSpPr>
      <dsp:spPr>
        <a:xfrm>
          <a:off x="1340191" y="3343397"/>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1506084" y="3375218"/>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6: Design Doc, Presentation, Demo</a:t>
          </a:r>
        </a:p>
      </dsp:txBody>
      <dsp:txXfrm>
        <a:off x="1506084" y="3375218"/>
        <a:ext cx="8681715" cy="636421"/>
      </dsp:txXfrm>
    </dsp:sp>
    <dsp:sp modelId="{01852F74-642F-4EEB-9F8D-63254E653A53}">
      <dsp:nvSpPr>
        <dsp:cNvPr id="0" name=""/>
        <dsp:cNvSpPr/>
      </dsp:nvSpPr>
      <dsp:spPr>
        <a:xfrm>
          <a:off x="1340191" y="4011639"/>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1506084" y="4043460"/>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7: (Bonus) Assembler</a:t>
          </a:r>
        </a:p>
      </dsp:txBody>
      <dsp:txXfrm>
        <a:off x="1506084" y="4043460"/>
        <a:ext cx="8681715" cy="636421"/>
      </dsp:txXfrm>
    </dsp:sp>
    <dsp:sp modelId="{1AAB65AC-BA7A-4259-8456-D371B3AEE156}">
      <dsp:nvSpPr>
        <dsp:cNvPr id="0" name=""/>
        <dsp:cNvSpPr/>
      </dsp:nvSpPr>
      <dsp:spPr>
        <a:xfrm>
          <a:off x="1340191" y="4679881"/>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E290D-49CF-409D-A59B-619792E5F2A7}">
      <dsp:nvSpPr>
        <dsp:cNvPr id="0" name=""/>
        <dsp:cNvSpPr/>
      </dsp:nvSpPr>
      <dsp:spPr>
        <a:xfrm>
          <a:off x="2772963" y="1657663"/>
          <a:ext cx="2076379" cy="138424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8F6D4D-9D85-4696-A920-49B89F5B00E9}">
      <dsp:nvSpPr>
        <dsp:cNvPr id="0" name=""/>
        <dsp:cNvSpPr/>
      </dsp:nvSpPr>
      <dsp:spPr>
        <a:xfrm>
          <a:off x="2336640" y="1470807"/>
          <a:ext cx="2941716" cy="1817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Bitmap Submitted</a:t>
          </a:r>
          <a:endParaRPr lang="en-US" sz="3600" kern="1200" dirty="0"/>
        </a:p>
      </dsp:txBody>
      <dsp:txXfrm>
        <a:off x="2336640" y="1470807"/>
        <a:ext cx="2941716" cy="1817046"/>
      </dsp:txXfrm>
    </dsp:sp>
    <dsp:sp modelId="{FAAEF293-BB71-4333-AA32-FD687277AEBB}">
      <dsp:nvSpPr>
        <dsp:cNvPr id="0" name=""/>
        <dsp:cNvSpPr/>
      </dsp:nvSpPr>
      <dsp:spPr>
        <a:xfrm>
          <a:off x="2077092" y="1211482"/>
          <a:ext cx="706485" cy="706668"/>
        </a:xfrm>
        <a:prstGeom prst="halfFrame">
          <a:avLst>
            <a:gd name="adj1" fmla="val 25770"/>
            <a:gd name="adj2" fmla="val 2577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1F89C-83C2-4368-87F9-D78AD832115A}">
      <dsp:nvSpPr>
        <dsp:cNvPr id="0" name=""/>
        <dsp:cNvSpPr/>
      </dsp:nvSpPr>
      <dsp:spPr>
        <a:xfrm rot="5400000">
          <a:off x="4851788" y="1211573"/>
          <a:ext cx="706668" cy="706485"/>
        </a:xfrm>
        <a:prstGeom prst="halfFrame">
          <a:avLst>
            <a:gd name="adj1" fmla="val 25770"/>
            <a:gd name="adj2" fmla="val 25770"/>
          </a:avLst>
        </a:prstGeom>
        <a:solidFill>
          <a:schemeClr val="accent5">
            <a:hueOff val="-2096000"/>
            <a:satOff val="-12702"/>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633A3-3277-43B6-8C9A-C95304896BDD}">
      <dsp:nvSpPr>
        <dsp:cNvPr id="0" name=""/>
        <dsp:cNvSpPr/>
      </dsp:nvSpPr>
      <dsp:spPr>
        <a:xfrm rot="16200000">
          <a:off x="2077001" y="2840955"/>
          <a:ext cx="706668" cy="706485"/>
        </a:xfrm>
        <a:prstGeom prst="halfFrame">
          <a:avLst>
            <a:gd name="adj1" fmla="val 25770"/>
            <a:gd name="adj2" fmla="val 25770"/>
          </a:avLst>
        </a:prstGeom>
        <a:solidFill>
          <a:schemeClr val="accent5">
            <a:hueOff val="-4192001"/>
            <a:satOff val="-25403"/>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32C75-1556-4D38-BEC6-80FDF5064395}">
      <dsp:nvSpPr>
        <dsp:cNvPr id="0" name=""/>
        <dsp:cNvSpPr/>
      </dsp:nvSpPr>
      <dsp:spPr>
        <a:xfrm rot="10800000">
          <a:off x="4851880" y="2840864"/>
          <a:ext cx="706485" cy="706668"/>
        </a:xfrm>
        <a:prstGeom prst="halfFrame">
          <a:avLst>
            <a:gd name="adj1" fmla="val 25770"/>
            <a:gd name="adj2" fmla="val 25770"/>
          </a:avLst>
        </a:prstGeom>
        <a:solidFill>
          <a:schemeClr val="accent5">
            <a:hueOff val="-6288001"/>
            <a:satOff val="-38105"/>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8AA6F-F90E-4258-B4FC-3E231908E1EC}">
      <dsp:nvSpPr>
        <dsp:cNvPr id="0" name=""/>
        <dsp:cNvSpPr/>
      </dsp:nvSpPr>
      <dsp:spPr>
        <a:xfrm>
          <a:off x="0" y="0"/>
          <a:ext cx="5063068" cy="3164417"/>
        </a:xfrm>
        <a:prstGeom prst="swooshArrow">
          <a:avLst>
            <a:gd name="adj1" fmla="val 25000"/>
            <a:gd name="adj2" fmla="val 25000"/>
          </a:avLst>
        </a:prstGeom>
        <a:noFill/>
        <a:ln>
          <a:solidFill>
            <a:srgbClr val="FF0000"/>
          </a:solid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34FBA7C7-4EAB-4F58-BC29-12D19205FC05}">
      <dsp:nvSpPr>
        <dsp:cNvPr id="0" name=""/>
        <dsp:cNvSpPr/>
      </dsp:nvSpPr>
      <dsp:spPr>
        <a:xfrm>
          <a:off x="643009" y="2731238"/>
          <a:ext cx="131639" cy="13163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5075CE0-0D76-44E3-81A1-25DC56DDD56B}">
      <dsp:nvSpPr>
        <dsp:cNvPr id="0" name=""/>
        <dsp:cNvSpPr/>
      </dsp:nvSpPr>
      <dsp:spPr>
        <a:xfrm>
          <a:off x="708829" y="2797058"/>
          <a:ext cx="1179694" cy="91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53" tIns="0" rIns="0" bIns="0" numCol="1" spcCol="1270" anchor="t" anchorCtr="0">
          <a:noAutofit/>
        </a:bodyPr>
        <a:lstStyle/>
        <a:p>
          <a:pPr lvl="0" algn="l" defTabSz="889000">
            <a:lnSpc>
              <a:spcPct val="90000"/>
            </a:lnSpc>
            <a:spcBef>
              <a:spcPct val="0"/>
            </a:spcBef>
            <a:spcAft>
              <a:spcPct val="35000"/>
            </a:spcAft>
          </a:pPr>
          <a:endParaRPr lang="en-US" sz="2000" kern="1200" dirty="0"/>
        </a:p>
      </dsp:txBody>
      <dsp:txXfrm>
        <a:off x="708829" y="2797058"/>
        <a:ext cx="1179694" cy="914516"/>
      </dsp:txXfrm>
    </dsp:sp>
    <dsp:sp modelId="{570F6C81-7BB0-40ED-B142-DCCF85E6933F}">
      <dsp:nvSpPr>
        <dsp:cNvPr id="0" name=""/>
        <dsp:cNvSpPr/>
      </dsp:nvSpPr>
      <dsp:spPr>
        <a:xfrm>
          <a:off x="1804983" y="1871150"/>
          <a:ext cx="237964" cy="237964"/>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2C7C4EC-D641-40FA-8FF3-5AE5C29B6606}">
      <dsp:nvSpPr>
        <dsp:cNvPr id="0" name=""/>
        <dsp:cNvSpPr/>
      </dsp:nvSpPr>
      <dsp:spPr>
        <a:xfrm>
          <a:off x="1923965" y="1990132"/>
          <a:ext cx="1215136" cy="172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92" tIns="0" rIns="0" bIns="0" numCol="1" spcCol="1270" anchor="t" anchorCtr="0">
          <a:noAutofit/>
        </a:bodyPr>
        <a:lstStyle/>
        <a:p>
          <a:pPr lvl="0" algn="l" defTabSz="1155700">
            <a:lnSpc>
              <a:spcPct val="90000"/>
            </a:lnSpc>
            <a:spcBef>
              <a:spcPct val="0"/>
            </a:spcBef>
            <a:spcAft>
              <a:spcPct val="35000"/>
            </a:spcAft>
          </a:pPr>
          <a:r>
            <a:rPr lang="en-US" sz="2600" kern="1200" dirty="0" smtClean="0"/>
            <a:t>No Branch!</a:t>
          </a:r>
          <a:endParaRPr lang="en-US" sz="2600" kern="1200" dirty="0"/>
        </a:p>
      </dsp:txBody>
      <dsp:txXfrm>
        <a:off x="1923965" y="1990132"/>
        <a:ext cx="1215136" cy="1721443"/>
      </dsp:txXfrm>
    </dsp:sp>
    <dsp:sp modelId="{72E412FA-4DC2-4FBC-95E9-CA2F5B35CEEA}">
      <dsp:nvSpPr>
        <dsp:cNvPr id="0" name=""/>
        <dsp:cNvSpPr/>
      </dsp:nvSpPr>
      <dsp:spPr>
        <a:xfrm>
          <a:off x="3202390" y="1347755"/>
          <a:ext cx="329099" cy="32909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FBE23B7-E144-450E-8C9C-1F88A7A19C7C}">
      <dsp:nvSpPr>
        <dsp:cNvPr id="0" name=""/>
        <dsp:cNvSpPr/>
      </dsp:nvSpPr>
      <dsp:spPr>
        <a:xfrm>
          <a:off x="3366940" y="1512305"/>
          <a:ext cx="1215136" cy="219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83" tIns="0" rIns="0" bIns="0" numCol="1" spcCol="1270" anchor="t" anchorCtr="0">
          <a:noAutofit/>
        </a:bodyPr>
        <a:lstStyle/>
        <a:p>
          <a:pPr lvl="0" algn="l" defTabSz="1155700">
            <a:lnSpc>
              <a:spcPct val="90000"/>
            </a:lnSpc>
            <a:spcBef>
              <a:spcPct val="0"/>
            </a:spcBef>
            <a:spcAft>
              <a:spcPct val="35000"/>
            </a:spcAft>
          </a:pPr>
          <a:r>
            <a:rPr lang="en-US" sz="2600" kern="1200" dirty="0" smtClean="0"/>
            <a:t>No</a:t>
          </a:r>
        </a:p>
        <a:p>
          <a:pPr lvl="0" algn="l" defTabSz="1155700">
            <a:lnSpc>
              <a:spcPct val="90000"/>
            </a:lnSpc>
            <a:spcBef>
              <a:spcPct val="0"/>
            </a:spcBef>
            <a:spcAft>
              <a:spcPct val="35000"/>
            </a:spcAft>
          </a:pPr>
          <a:r>
            <a:rPr lang="en-US" sz="2600" kern="1200" dirty="0" smtClean="0"/>
            <a:t>Branch-and-Link!</a:t>
          </a:r>
        </a:p>
      </dsp:txBody>
      <dsp:txXfrm>
        <a:off x="3366940" y="1512305"/>
        <a:ext cx="1215136" cy="2199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2E6CB-9BF0-4DFA-8391-590707DDCF8B}">
      <dsp:nvSpPr>
        <dsp:cNvPr id="0" name=""/>
        <dsp:cNvSpPr/>
      </dsp:nvSpPr>
      <dsp:spPr>
        <a:xfrm>
          <a:off x="1083012" y="0"/>
          <a:ext cx="7744643" cy="171074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F601E9-E5B4-4C98-AD62-2B37FE6DBA98}">
      <dsp:nvSpPr>
        <dsp:cNvPr id="0" name=""/>
        <dsp:cNvSpPr/>
      </dsp:nvSpPr>
      <dsp:spPr>
        <a:xfrm>
          <a:off x="1453655" y="870437"/>
          <a:ext cx="6851718" cy="65416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b" anchorCtr="0">
          <a:noAutofit/>
        </a:bodyPr>
        <a:lstStyle/>
        <a:p>
          <a:pPr lvl="0" algn="l" defTabSz="755650">
            <a:lnSpc>
              <a:spcPct val="90000"/>
            </a:lnSpc>
            <a:spcBef>
              <a:spcPct val="0"/>
            </a:spcBef>
            <a:spcAft>
              <a:spcPct val="35000"/>
            </a:spcAft>
          </a:pPr>
          <a:r>
            <a:rPr lang="en-US" sz="1700" kern="1200" dirty="0" smtClean="0"/>
            <a:t>Using RTL Simulation instead of Gate Level Simulation…(oops)</a:t>
          </a:r>
        </a:p>
        <a:p>
          <a:pPr lvl="0" algn="l" defTabSz="755650">
            <a:lnSpc>
              <a:spcPct val="90000"/>
            </a:lnSpc>
            <a:spcBef>
              <a:spcPct val="0"/>
            </a:spcBef>
            <a:spcAft>
              <a:spcPct val="35000"/>
            </a:spcAft>
          </a:pPr>
          <a:r>
            <a:rPr lang="en-US" sz="1700" kern="1200" dirty="0" smtClean="0"/>
            <a:t>SO MANY RED LINES!!!</a:t>
          </a:r>
          <a:endParaRPr lang="en-US" sz="1700" kern="1200" dirty="0"/>
        </a:p>
      </dsp:txBody>
      <dsp:txXfrm>
        <a:off x="1453655" y="870437"/>
        <a:ext cx="6851718" cy="654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l" defTabSz="1289050">
            <a:lnSpc>
              <a:spcPct val="90000"/>
            </a:lnSpc>
            <a:spcBef>
              <a:spcPct val="0"/>
            </a:spcBef>
            <a:spcAft>
              <a:spcPct val="5000"/>
            </a:spcAft>
          </a:pPr>
          <a:r>
            <a:rPr lang="en-US" sz="2900" kern="1200" dirty="0" smtClean="0"/>
            <a:t>It’s Branching! But in an Infinite Loop Back to Instruction 5…..</a:t>
          </a:r>
        </a:p>
        <a:p>
          <a:pPr marL="228600" lvl="1" indent="-228600" algn="l" defTabSz="1022350">
            <a:lnSpc>
              <a:spcPct val="90000"/>
            </a:lnSpc>
            <a:spcBef>
              <a:spcPct val="0"/>
            </a:spcBef>
            <a:spcAft>
              <a:spcPct val="15000"/>
            </a:spcAft>
            <a:buChar char="••"/>
          </a:pPr>
          <a:endParaRPr lang="en-US" sz="2300" kern="1200" dirty="0"/>
        </a:p>
      </dsp:txBody>
      <dsp:txXfrm>
        <a:off x="4022564" y="4604577"/>
        <a:ext cx="5298691" cy="12733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l" defTabSz="1200150">
            <a:lnSpc>
              <a:spcPct val="90000"/>
            </a:lnSpc>
            <a:spcBef>
              <a:spcPct val="0"/>
            </a:spcBef>
            <a:spcAft>
              <a:spcPct val="5000"/>
            </a:spcAft>
          </a:pPr>
          <a:r>
            <a:rPr lang="en-US" sz="2700" kern="1200" dirty="0" smtClean="0"/>
            <a:t>Now we have all 14 instructions!</a:t>
          </a:r>
        </a:p>
        <a:p>
          <a:pPr lvl="0" algn="l" defTabSz="1200150">
            <a:lnSpc>
              <a:spcPct val="90000"/>
            </a:lnSpc>
            <a:spcBef>
              <a:spcPct val="0"/>
            </a:spcBef>
            <a:spcAft>
              <a:spcPct val="5000"/>
            </a:spcAft>
          </a:pPr>
          <a:r>
            <a:rPr lang="en-US" sz="2700" kern="1200" dirty="0" smtClean="0"/>
            <a:t>(But no LEDG) 			=(</a:t>
          </a:r>
        </a:p>
        <a:p>
          <a:pPr marL="228600" lvl="1" indent="-228600" algn="l" defTabSz="933450">
            <a:lnSpc>
              <a:spcPct val="90000"/>
            </a:lnSpc>
            <a:spcBef>
              <a:spcPct val="0"/>
            </a:spcBef>
            <a:spcAft>
              <a:spcPct val="15000"/>
            </a:spcAft>
            <a:buChar char="••"/>
          </a:pPr>
          <a:endParaRPr lang="en-US" sz="2100" kern="1200" dirty="0"/>
        </a:p>
      </dsp:txBody>
      <dsp:txXfrm>
        <a:off x="4022564" y="4604577"/>
        <a:ext cx="5298691" cy="12733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0"/>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0"/>
          <a:ext cx="2211902" cy="471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smtClean="0"/>
            <a:t>The goal of our project was to create a processor that could implement a subset of the NIOS II Architecture and some features unique to ARM.</a:t>
          </a:r>
          <a:endParaRPr lang="en-US" sz="2500" kern="1200" dirty="0"/>
        </a:p>
      </dsp:txBody>
      <dsp:txXfrm>
        <a:off x="0" y="0"/>
        <a:ext cx="2211902" cy="4713889"/>
      </dsp:txXfrm>
    </dsp:sp>
    <dsp:sp modelId="{DEAD70E7-FE25-49F0-BA74-B1A786880FAD}">
      <dsp:nvSpPr>
        <dsp:cNvPr id="0" name=""/>
        <dsp:cNvSpPr/>
      </dsp:nvSpPr>
      <dsp:spPr>
        <a:xfrm>
          <a:off x="2377794" y="3182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1, we created the Register File, ALU, &amp; Control Unit.</a:t>
          </a:r>
          <a:endParaRPr lang="en-US" sz="2000" kern="1200" dirty="0"/>
        </a:p>
      </dsp:txBody>
      <dsp:txXfrm>
        <a:off x="2377794" y="31821"/>
        <a:ext cx="8681715" cy="636421"/>
      </dsp:txXfrm>
    </dsp:sp>
    <dsp:sp modelId="{04F2536E-C12E-418E-B97D-A1DD76CA9262}">
      <dsp:nvSpPr>
        <dsp:cNvPr id="0" name=""/>
        <dsp:cNvSpPr/>
      </dsp:nvSpPr>
      <dsp:spPr>
        <a:xfrm>
          <a:off x="2211902" y="66824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2377794" y="70006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2, we implemented the Data Path &amp; R-Type Instructions.</a:t>
          </a:r>
          <a:endParaRPr lang="en-US" sz="2000" kern="1200" dirty="0"/>
        </a:p>
      </dsp:txBody>
      <dsp:txXfrm>
        <a:off x="2377794" y="700063"/>
        <a:ext cx="8681715" cy="636421"/>
      </dsp:txXfrm>
    </dsp:sp>
    <dsp:sp modelId="{3B9DCB26-952E-4B5A-80DD-83459DFD71CD}">
      <dsp:nvSpPr>
        <dsp:cNvPr id="0" name=""/>
        <dsp:cNvSpPr/>
      </dsp:nvSpPr>
      <dsp:spPr>
        <a:xfrm>
          <a:off x="2211902" y="133648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2377794" y="1368305"/>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3, we implemented the Remaining Instructions, Memory Interface, &amp; IAG</a:t>
          </a:r>
        </a:p>
      </dsp:txBody>
      <dsp:txXfrm>
        <a:off x="2377794" y="1368305"/>
        <a:ext cx="8681715" cy="636421"/>
      </dsp:txXfrm>
    </dsp:sp>
    <dsp:sp modelId="{8D2A037B-8F74-4A87-9487-61BD63333263}">
      <dsp:nvSpPr>
        <dsp:cNvPr id="0" name=""/>
        <dsp:cNvSpPr/>
      </dsp:nvSpPr>
      <dsp:spPr>
        <a:xfrm>
          <a:off x="2211902" y="2004726"/>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2377794" y="203654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4, we implemented I/O &amp; ARM-like Conditional Execution.</a:t>
          </a:r>
        </a:p>
      </dsp:txBody>
      <dsp:txXfrm>
        <a:off x="2377794" y="2036547"/>
        <a:ext cx="8681715" cy="636421"/>
      </dsp:txXfrm>
    </dsp:sp>
    <dsp:sp modelId="{1501D035-CC0A-4357-B44F-B4FEA19165B3}">
      <dsp:nvSpPr>
        <dsp:cNvPr id="0" name=""/>
        <dsp:cNvSpPr/>
      </dsp:nvSpPr>
      <dsp:spPr>
        <a:xfrm>
          <a:off x="2211902" y="267296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2377794" y="270478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5, we had the option to do more I/O &amp; J-type Instructions.</a:t>
          </a:r>
        </a:p>
      </dsp:txBody>
      <dsp:txXfrm>
        <a:off x="2377794" y="2704789"/>
        <a:ext cx="8681715" cy="636421"/>
      </dsp:txXfrm>
    </dsp:sp>
    <dsp:sp modelId="{B90489C2-94D6-4590-B008-CE873DF07291}">
      <dsp:nvSpPr>
        <dsp:cNvPr id="0" name=""/>
        <dsp:cNvSpPr/>
      </dsp:nvSpPr>
      <dsp:spPr>
        <a:xfrm>
          <a:off x="2211902" y="334121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2377794" y="337303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6, we created the Final Design Doc, Presentation, &amp; Demo.</a:t>
          </a:r>
        </a:p>
      </dsp:txBody>
      <dsp:txXfrm>
        <a:off x="2377794" y="3373031"/>
        <a:ext cx="8681715" cy="636421"/>
      </dsp:txXfrm>
    </dsp:sp>
    <dsp:sp modelId="{01852F74-642F-4EEB-9F8D-63254E653A53}">
      <dsp:nvSpPr>
        <dsp:cNvPr id="0" name=""/>
        <dsp:cNvSpPr/>
      </dsp:nvSpPr>
      <dsp:spPr>
        <a:xfrm>
          <a:off x="2211902" y="400945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2377794" y="404127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7, we created an Assembler for Bonus Points.</a:t>
          </a:r>
        </a:p>
      </dsp:txBody>
      <dsp:txXfrm>
        <a:off x="2377794" y="4041273"/>
        <a:ext cx="8681715" cy="636421"/>
      </dsp:txXfrm>
    </dsp:sp>
    <dsp:sp modelId="{1AAB65AC-BA7A-4259-8456-D371B3AEE156}">
      <dsp:nvSpPr>
        <dsp:cNvPr id="0" name=""/>
        <dsp:cNvSpPr/>
      </dsp:nvSpPr>
      <dsp:spPr>
        <a:xfrm>
          <a:off x="2211902" y="467769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19070-F512-4EB2-8F2E-8BB741B32587}">
      <dsp:nvSpPr>
        <dsp:cNvPr id="0" name=""/>
        <dsp:cNvSpPr/>
      </dsp:nvSpPr>
      <dsp:spPr>
        <a:xfrm>
          <a:off x="1116853" y="0"/>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Dr. </a:t>
          </a:r>
          <a:r>
            <a:rPr lang="en-US" sz="2400" kern="1200" dirty="0" err="1" smtClean="0"/>
            <a:t>Riedesel</a:t>
          </a:r>
          <a:endParaRPr lang="en-US" sz="2400" kern="1200" dirty="0"/>
        </a:p>
      </dsp:txBody>
      <dsp:txXfrm>
        <a:off x="1377225" y="260390"/>
        <a:ext cx="1257185" cy="1257274"/>
      </dsp:txXfrm>
    </dsp:sp>
    <dsp:sp modelId="{49C38DEF-36A4-4556-8895-C41FD8591CC5}">
      <dsp:nvSpPr>
        <dsp:cNvPr id="0" name=""/>
        <dsp:cNvSpPr/>
      </dsp:nvSpPr>
      <dsp:spPr>
        <a:xfrm>
          <a:off x="2031940" y="1185863"/>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Michael Fay</a:t>
          </a:r>
          <a:endParaRPr lang="en-US" sz="2400" kern="1200" dirty="0"/>
        </a:p>
      </dsp:txBody>
      <dsp:txXfrm>
        <a:off x="2292312" y="1446253"/>
        <a:ext cx="1257185" cy="125727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2568"/>
          </a:xfrm>
          <a:prstGeom prst="rect">
            <a:avLst/>
          </a:prstGeom>
        </p:spPr>
        <p:txBody>
          <a:bodyPr vert="horz" lIns="94576" tIns="47288" rIns="94576" bIns="47288" rtlCol="0"/>
          <a:lstStyle>
            <a:lvl1pPr algn="l">
              <a:defRPr sz="1200"/>
            </a:lvl1pPr>
          </a:lstStyle>
          <a:p>
            <a:endParaRPr lang="en-US"/>
          </a:p>
        </p:txBody>
      </p:sp>
      <p:sp>
        <p:nvSpPr>
          <p:cNvPr id="3" name="Date Placeholder 2"/>
          <p:cNvSpPr>
            <a:spLocks noGrp="1"/>
          </p:cNvSpPr>
          <p:nvPr>
            <p:ph type="dt" sz="quarter" idx="1"/>
          </p:nvPr>
        </p:nvSpPr>
        <p:spPr>
          <a:xfrm>
            <a:off x="4040178" y="0"/>
            <a:ext cx="3090810" cy="472568"/>
          </a:xfrm>
          <a:prstGeom prst="rect">
            <a:avLst/>
          </a:prstGeom>
        </p:spPr>
        <p:txBody>
          <a:bodyPr vert="horz" lIns="94576" tIns="47288" rIns="94576" bIns="47288" rtlCol="0"/>
          <a:lstStyle>
            <a:lvl1pPr algn="r">
              <a:defRPr sz="1200"/>
            </a:lvl1pPr>
          </a:lstStyle>
          <a:p>
            <a:fld id="{FCF387FB-0EE8-4983-9CF9-BFA9B23FC8AA}" type="datetimeFigureOut">
              <a:rPr lang="en-US" smtClean="0"/>
              <a:t>11/29/2017</a:t>
            </a:fld>
            <a:endParaRPr lang="en-US"/>
          </a:p>
        </p:txBody>
      </p:sp>
      <p:sp>
        <p:nvSpPr>
          <p:cNvPr id="4" name="Footer Placeholder 3"/>
          <p:cNvSpPr>
            <a:spLocks noGrp="1"/>
          </p:cNvSpPr>
          <p:nvPr>
            <p:ph type="ftr" sz="quarter" idx="2"/>
          </p:nvPr>
        </p:nvSpPr>
        <p:spPr>
          <a:xfrm>
            <a:off x="0" y="8946072"/>
            <a:ext cx="3090810" cy="472567"/>
          </a:xfrm>
          <a:prstGeom prst="rect">
            <a:avLst/>
          </a:prstGeom>
        </p:spPr>
        <p:txBody>
          <a:bodyPr vert="horz" lIns="94576" tIns="47288" rIns="94576" bIns="47288" rtlCol="0" anchor="b"/>
          <a:lstStyle>
            <a:lvl1pPr algn="l">
              <a:defRPr sz="1200"/>
            </a:lvl1pPr>
          </a:lstStyle>
          <a:p>
            <a:endParaRPr lang="en-US"/>
          </a:p>
        </p:txBody>
      </p:sp>
      <p:sp>
        <p:nvSpPr>
          <p:cNvPr id="5" name="Slide Number Placeholder 4"/>
          <p:cNvSpPr>
            <a:spLocks noGrp="1"/>
          </p:cNvSpPr>
          <p:nvPr>
            <p:ph type="sldNum" sz="quarter" idx="3"/>
          </p:nvPr>
        </p:nvSpPr>
        <p:spPr>
          <a:xfrm>
            <a:off x="4040178" y="8946072"/>
            <a:ext cx="3090810" cy="472567"/>
          </a:xfrm>
          <a:prstGeom prst="rect">
            <a:avLst/>
          </a:prstGeom>
        </p:spPr>
        <p:txBody>
          <a:bodyPr vert="horz" lIns="94576" tIns="47288" rIns="94576" bIns="47288" rtlCol="0" anchor="b"/>
          <a:lstStyle>
            <a:lvl1pPr algn="r">
              <a:defRPr sz="1200"/>
            </a:lvl1pPr>
          </a:lstStyle>
          <a:p>
            <a:fld id="{8B0B6B28-56BA-4F4A-AEDF-9040B8E02C90}" type="slidenum">
              <a:rPr lang="en-US" smtClean="0"/>
              <a:t>‹#›</a:t>
            </a:fld>
            <a:endParaRPr lang="en-US"/>
          </a:p>
        </p:txBody>
      </p:sp>
    </p:spTree>
    <p:extLst>
      <p:ext uri="{BB962C8B-B14F-4D97-AF65-F5344CB8AC3E}">
        <p14:creationId xmlns:p14="http://schemas.microsoft.com/office/powerpoint/2010/main" val="926742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2568"/>
          </a:xfrm>
          <a:prstGeom prst="rect">
            <a:avLst/>
          </a:prstGeom>
        </p:spPr>
        <p:txBody>
          <a:bodyPr vert="horz" lIns="94576" tIns="47288" rIns="94576" bIns="47288" rtlCol="0"/>
          <a:lstStyle>
            <a:lvl1pPr algn="l">
              <a:defRPr sz="1200"/>
            </a:lvl1pPr>
          </a:lstStyle>
          <a:p>
            <a:endParaRPr lang="en-US"/>
          </a:p>
        </p:txBody>
      </p:sp>
      <p:sp>
        <p:nvSpPr>
          <p:cNvPr id="3" name="Date Placeholder 2"/>
          <p:cNvSpPr>
            <a:spLocks noGrp="1"/>
          </p:cNvSpPr>
          <p:nvPr>
            <p:ph type="dt" idx="1"/>
          </p:nvPr>
        </p:nvSpPr>
        <p:spPr>
          <a:xfrm>
            <a:off x="4040178" y="0"/>
            <a:ext cx="3090810" cy="472568"/>
          </a:xfrm>
          <a:prstGeom prst="rect">
            <a:avLst/>
          </a:prstGeom>
        </p:spPr>
        <p:txBody>
          <a:bodyPr vert="horz" lIns="94576" tIns="47288" rIns="94576" bIns="47288" rtlCol="0"/>
          <a:lstStyle>
            <a:lvl1pPr algn="r">
              <a:defRPr sz="1200"/>
            </a:lvl1pPr>
          </a:lstStyle>
          <a:p>
            <a:fld id="{BE2C285A-48CF-447A-8D53-F1D22F762EC8}" type="datetimeFigureOut">
              <a:rPr lang="en-US" smtClean="0"/>
              <a:t>11/29/2017</a:t>
            </a:fld>
            <a:endParaRPr lang="en-US"/>
          </a:p>
        </p:txBody>
      </p:sp>
      <p:sp>
        <p:nvSpPr>
          <p:cNvPr id="4" name="Slide Image Placeholder 3"/>
          <p:cNvSpPr>
            <a:spLocks noGrp="1" noRot="1" noChangeAspect="1"/>
          </p:cNvSpPr>
          <p:nvPr>
            <p:ph type="sldImg" idx="2"/>
          </p:nvPr>
        </p:nvSpPr>
        <p:spPr>
          <a:xfrm>
            <a:off x="741363" y="1177925"/>
            <a:ext cx="5649912" cy="3178175"/>
          </a:xfrm>
          <a:prstGeom prst="rect">
            <a:avLst/>
          </a:prstGeom>
          <a:noFill/>
          <a:ln w="12700">
            <a:solidFill>
              <a:prstClr val="black"/>
            </a:solidFill>
          </a:ln>
        </p:spPr>
        <p:txBody>
          <a:bodyPr vert="horz" lIns="94576" tIns="47288" rIns="94576" bIns="47288" rtlCol="0" anchor="ctr"/>
          <a:lstStyle/>
          <a:p>
            <a:endParaRPr lang="en-US"/>
          </a:p>
        </p:txBody>
      </p:sp>
      <p:sp>
        <p:nvSpPr>
          <p:cNvPr id="5" name="Notes Placeholder 4"/>
          <p:cNvSpPr>
            <a:spLocks noGrp="1"/>
          </p:cNvSpPr>
          <p:nvPr>
            <p:ph type="body" sz="quarter" idx="3"/>
          </p:nvPr>
        </p:nvSpPr>
        <p:spPr>
          <a:xfrm>
            <a:off x="713264" y="4532719"/>
            <a:ext cx="5706110" cy="3708589"/>
          </a:xfrm>
          <a:prstGeom prst="rect">
            <a:avLst/>
          </a:prstGeom>
        </p:spPr>
        <p:txBody>
          <a:bodyPr vert="horz" lIns="94576" tIns="47288" rIns="94576" bIns="47288"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46072"/>
            <a:ext cx="3090810" cy="472567"/>
          </a:xfrm>
          <a:prstGeom prst="rect">
            <a:avLst/>
          </a:prstGeom>
        </p:spPr>
        <p:txBody>
          <a:bodyPr vert="horz" lIns="94576" tIns="47288" rIns="94576" bIns="47288" rtlCol="0" anchor="b"/>
          <a:lstStyle>
            <a:lvl1pPr algn="l">
              <a:defRPr sz="1200"/>
            </a:lvl1pPr>
          </a:lstStyle>
          <a:p>
            <a:endParaRPr lang="en-US"/>
          </a:p>
        </p:txBody>
      </p:sp>
      <p:sp>
        <p:nvSpPr>
          <p:cNvPr id="7" name="Slide Number Placeholder 6"/>
          <p:cNvSpPr>
            <a:spLocks noGrp="1"/>
          </p:cNvSpPr>
          <p:nvPr>
            <p:ph type="sldNum" sz="quarter" idx="5"/>
          </p:nvPr>
        </p:nvSpPr>
        <p:spPr>
          <a:xfrm>
            <a:off x="4040178" y="8946072"/>
            <a:ext cx="3090810" cy="472567"/>
          </a:xfrm>
          <a:prstGeom prst="rect">
            <a:avLst/>
          </a:prstGeom>
        </p:spPr>
        <p:txBody>
          <a:bodyPr vert="horz" lIns="94576" tIns="47288" rIns="94576" bIns="47288" rtlCol="0" anchor="b"/>
          <a:lstStyle>
            <a:lvl1pPr algn="r">
              <a:defRPr sz="1200"/>
            </a:lvl1pPr>
          </a:lstStyle>
          <a:p>
            <a:fld id="{4D5793C5-9EFE-4D33-8A7A-861CC10AD0ED}" type="slidenum">
              <a:rPr lang="en-US" smtClean="0"/>
              <a:t>‹#›</a:t>
            </a:fld>
            <a:endParaRPr lang="en-US"/>
          </a:p>
        </p:txBody>
      </p:sp>
    </p:spTree>
    <p:extLst>
      <p:ext uri="{BB962C8B-B14F-4D97-AF65-F5344CB8AC3E}">
        <p14:creationId xmlns:p14="http://schemas.microsoft.com/office/powerpoint/2010/main" val="406314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4</a:t>
            </a:fld>
            <a:endParaRPr lang="en-US"/>
          </a:p>
        </p:txBody>
      </p:sp>
    </p:spTree>
    <p:extLst>
      <p:ext uri="{BB962C8B-B14F-4D97-AF65-F5344CB8AC3E}">
        <p14:creationId xmlns:p14="http://schemas.microsoft.com/office/powerpoint/2010/main" val="2869052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441" indent="-236441">
              <a:buAutoNum type="arabicPeriod"/>
            </a:pPr>
            <a:r>
              <a:rPr lang="en-US" baseline="0" dirty="0" err="1" smtClean="0"/>
              <a:t>Github</a:t>
            </a:r>
            <a:r>
              <a:rPr lang="en-US" baseline="0" dirty="0" smtClean="0"/>
              <a:t> was down for a few minutes on Monday night.</a:t>
            </a:r>
          </a:p>
          <a:p>
            <a:pPr marL="236441" indent="-236441">
              <a:buAutoNum type="arabicPeriod"/>
            </a:pPr>
            <a:r>
              <a:rPr lang="en-US" baseline="0" dirty="0" smtClean="0"/>
              <a:t>Red lines using RTL simulation.</a:t>
            </a:r>
          </a:p>
          <a:p>
            <a:pPr marL="236441" indent="-236441">
              <a:buAutoNum type="arabicPeriod"/>
            </a:pPr>
            <a:r>
              <a:rPr lang="en-US" baseline="0" dirty="0" smtClean="0"/>
              <a:t>So Many Questions.</a:t>
            </a:r>
          </a:p>
          <a:p>
            <a:pPr marL="236441" indent="-236441">
              <a:buAutoNum type="arabicPeriod"/>
            </a:pPr>
            <a:r>
              <a:rPr lang="en-US" baseline="0" dirty="0" smtClean="0"/>
              <a:t>Who are the TA’s?</a:t>
            </a:r>
          </a:p>
          <a:p>
            <a:pPr marL="236441" indent="-236441">
              <a:buAutoNum type="arabicPeriod"/>
            </a:pPr>
            <a:r>
              <a:rPr lang="en-US" baseline="0" dirty="0" smtClean="0"/>
              <a:t>Where are the TA’s?</a:t>
            </a:r>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25</a:t>
            </a:fld>
            <a:endParaRPr lang="en-US"/>
          </a:p>
        </p:txBody>
      </p:sp>
    </p:spTree>
    <p:extLst>
      <p:ext uri="{BB962C8B-B14F-4D97-AF65-F5344CB8AC3E}">
        <p14:creationId xmlns:p14="http://schemas.microsoft.com/office/powerpoint/2010/main" val="12107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5</a:t>
            </a:fld>
            <a:endParaRPr lang="en-US"/>
          </a:p>
        </p:txBody>
      </p:sp>
    </p:spTree>
    <p:extLst>
      <p:ext uri="{BB962C8B-B14F-4D97-AF65-F5344CB8AC3E}">
        <p14:creationId xmlns:p14="http://schemas.microsoft.com/office/powerpoint/2010/main" val="116210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smtClean="0"/>
              <a:t>In Phase II, Team 2 created the Data Path File for the project and compiled a basic processor for the first time. In this phase, it was only necessary to implement Register-type (R-type) instructions. This was the simplest version of the processor that functions. The successive phases have been built from the working product of this phase.</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7</a:t>
            </a:fld>
            <a:endParaRPr lang="en-US"/>
          </a:p>
        </p:txBody>
      </p:sp>
    </p:spTree>
    <p:extLst>
      <p:ext uri="{BB962C8B-B14F-4D97-AF65-F5344CB8AC3E}">
        <p14:creationId xmlns:p14="http://schemas.microsoft.com/office/powerpoint/2010/main" val="110745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much of the starter VHDL code for Phase 2’s Control Unit was provided to us from the TA’s in Canvas, it was easy to implement the needed R-type instructions during the lab period.</a:t>
            </a:r>
          </a:p>
          <a:p>
            <a:endParaRPr lang="en-US" dirty="0"/>
          </a:p>
          <a:p>
            <a:endParaRPr lang="en-US" dirty="0"/>
          </a:p>
          <a:p>
            <a:r>
              <a:rPr lang="en-US" dirty="0"/>
              <a:t>We did not run into any major problems in Phase 2.</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9</a:t>
            </a:fld>
            <a:endParaRPr lang="en-US"/>
          </a:p>
        </p:txBody>
      </p:sp>
    </p:spTree>
    <p:extLst>
      <p:ext uri="{BB962C8B-B14F-4D97-AF65-F5344CB8AC3E}">
        <p14:creationId xmlns:p14="http://schemas.microsoft.com/office/powerpoint/2010/main" val="292306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10</a:t>
            </a:fld>
            <a:endParaRPr lang="en-US"/>
          </a:p>
        </p:txBody>
      </p:sp>
    </p:spTree>
    <p:extLst>
      <p:ext uri="{BB962C8B-B14F-4D97-AF65-F5344CB8AC3E}">
        <p14:creationId xmlns:p14="http://schemas.microsoft.com/office/powerpoint/2010/main" val="3537493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11</a:t>
            </a:fld>
            <a:endParaRPr lang="en-US"/>
          </a:p>
        </p:txBody>
      </p:sp>
    </p:spTree>
    <p:extLst>
      <p:ext uri="{BB962C8B-B14F-4D97-AF65-F5344CB8AC3E}">
        <p14:creationId xmlns:p14="http://schemas.microsoft.com/office/powerpoint/2010/main" val="61634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 of the R-type, D-type and B-type instructions were added.</a:t>
            </a:r>
          </a:p>
          <a:p>
            <a:r>
              <a:rPr lang="en-US" dirty="0" smtClean="0"/>
              <a:t>The Memory Interface was implemented into the Data Path. The provided components for Phase III included: Adder, </a:t>
            </a:r>
            <a:r>
              <a:rPr lang="en-US" dirty="0" err="1" smtClean="0"/>
              <a:t>Const</a:t>
            </a:r>
            <a:r>
              <a:rPr lang="en-US" dirty="0" smtClean="0"/>
              <a:t>, </a:t>
            </a:r>
            <a:r>
              <a:rPr lang="en-US" dirty="0" err="1" smtClean="0"/>
              <a:t>InstructionAddressGenerator</a:t>
            </a:r>
            <a:r>
              <a:rPr lang="en-US" dirty="0" smtClean="0"/>
              <a:t>, </a:t>
            </a:r>
            <a:r>
              <a:rPr lang="en-US" dirty="0" err="1" smtClean="0"/>
              <a:t>MainMemory</a:t>
            </a:r>
            <a:r>
              <a:rPr lang="en-US" dirty="0" smtClean="0"/>
              <a:t>, </a:t>
            </a:r>
            <a:r>
              <a:rPr lang="en-US" dirty="0" err="1" smtClean="0"/>
              <a:t>MemoryInitialization.mif</a:t>
            </a:r>
            <a:r>
              <a:rPr lang="en-US" dirty="0" smtClean="0"/>
              <a:t>, </a:t>
            </a:r>
            <a:r>
              <a:rPr lang="en-US" dirty="0" err="1" smtClean="0"/>
              <a:t>MemoryInterface</a:t>
            </a:r>
            <a:r>
              <a:rPr lang="en-US" dirty="0" smtClean="0"/>
              <a:t>, </a:t>
            </a:r>
            <a:r>
              <a:rPr lang="en-US" dirty="0" err="1" smtClean="0"/>
              <a:t>MuxINC</a:t>
            </a:r>
            <a:r>
              <a:rPr lang="en-US" dirty="0" smtClean="0"/>
              <a:t>, </a:t>
            </a:r>
            <a:r>
              <a:rPr lang="en-US" dirty="0" err="1" smtClean="0"/>
              <a:t>MuxPC</a:t>
            </a:r>
            <a:r>
              <a:rPr lang="en-US" dirty="0" smtClean="0"/>
              <a:t>, PC and </a:t>
            </a:r>
            <a:r>
              <a:rPr lang="en-US" dirty="0" err="1" smtClean="0"/>
              <a:t>PC_temp</a:t>
            </a:r>
            <a:r>
              <a:rPr lang="en-US" dirty="0" smtClean="0"/>
              <a:t>.  All of these files were found in the memFilesProcessor.zip file on Canvas.  Team 2 solely had the responsibility of downloading and integrating these components into the Data Path, as well as updating some of these components to meet the checkoff requirements. </a:t>
            </a:r>
          </a:p>
          <a:p>
            <a:r>
              <a:rPr lang="en-US" dirty="0" smtClean="0"/>
              <a:t>A .do File and .</a:t>
            </a:r>
            <a:r>
              <a:rPr lang="en-US" dirty="0" err="1" smtClean="0"/>
              <a:t>mif</a:t>
            </a:r>
            <a:r>
              <a:rPr lang="en-US" dirty="0" smtClean="0"/>
              <a:t> File were created to test the Memory Interface.</a:t>
            </a:r>
          </a:p>
          <a:p>
            <a:r>
              <a:rPr lang="en-US" dirty="0" smtClean="0"/>
              <a:t>The Instruction Address Generator was implemented into the Data Path.  The components were given as block diagram components. By using the component generator, the inputs and outputs were then able to be mapped to the Data Path in order for the Instruction Address Generator to be initialized.  To fully connect the Instruction Address Generator and new Mux was needed named </a:t>
            </a:r>
            <a:r>
              <a:rPr lang="en-US" dirty="0" err="1" smtClean="0"/>
              <a:t>MuxMa</a:t>
            </a:r>
            <a:r>
              <a:rPr lang="en-US" dirty="0" smtClean="0"/>
              <a:t>.  </a:t>
            </a:r>
            <a:r>
              <a:rPr lang="en-US" dirty="0" err="1" smtClean="0"/>
              <a:t>MuxMa</a:t>
            </a:r>
            <a:r>
              <a:rPr lang="en-US" dirty="0" smtClean="0"/>
              <a:t> selects either from the register RZ or the Instruction Address Generator.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12</a:t>
            </a:fld>
            <a:endParaRPr lang="en-US"/>
          </a:p>
        </p:txBody>
      </p:sp>
    </p:spTree>
    <p:extLst>
      <p:ext uri="{BB962C8B-B14F-4D97-AF65-F5344CB8AC3E}">
        <p14:creationId xmlns:p14="http://schemas.microsoft.com/office/powerpoint/2010/main" val="184844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purpose of Phase IV was to add basic I/O and ARM-like execution [2].</a:t>
            </a:r>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14</a:t>
            </a:fld>
            <a:endParaRPr lang="en-US"/>
          </a:p>
        </p:txBody>
      </p:sp>
    </p:spTree>
    <p:extLst>
      <p:ext uri="{BB962C8B-B14F-4D97-AF65-F5344CB8AC3E}">
        <p14:creationId xmlns:p14="http://schemas.microsoft.com/office/powerpoint/2010/main" val="141973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Towards the end of the project, we realized that we had the wrong values selected for </a:t>
            </a:r>
            <a:r>
              <a:rPr lang="en-US" dirty="0" err="1" smtClean="0"/>
              <a:t>MuxC</a:t>
            </a:r>
            <a:r>
              <a:rPr lang="en-US" dirty="0" smtClean="0"/>
              <a:t> for the R-type and D-type instructions.  </a:t>
            </a:r>
          </a:p>
          <a:p>
            <a:endParaRPr lang="en-US" dirty="0" smtClean="0"/>
          </a:p>
          <a:p>
            <a:r>
              <a:rPr lang="en-US" dirty="0" smtClean="0"/>
              <a:t>This affected LW and SW instructions, as well as any of the instructions that used the ALU. We also had issues with </a:t>
            </a:r>
            <a:r>
              <a:rPr lang="en-US" dirty="0" err="1" smtClean="0"/>
              <a:t>pc_enable</a:t>
            </a:r>
            <a:r>
              <a:rPr lang="en-US" dirty="0" smtClean="0"/>
              <a:t> and </a:t>
            </a:r>
            <a:r>
              <a:rPr lang="en-US" dirty="0" err="1" smtClean="0"/>
              <a:t>pc_select</a:t>
            </a:r>
            <a:r>
              <a:rPr lang="en-US" dirty="0" smtClean="0"/>
              <a:t>, which once “fixed,” changed the instructions from the IAG.</a:t>
            </a:r>
          </a:p>
          <a:p>
            <a:endParaRPr lang="en-US" dirty="0" smtClean="0"/>
          </a:p>
          <a:p>
            <a:r>
              <a:rPr lang="en-US" dirty="0" smtClean="0"/>
              <a:t>We then had to change the </a:t>
            </a:r>
            <a:r>
              <a:rPr lang="en-US" dirty="0" err="1" smtClean="0"/>
              <a:t>mux_inc_select</a:t>
            </a:r>
            <a:r>
              <a:rPr lang="en-US" dirty="0" smtClean="0"/>
              <a:t> to </a:t>
            </a:r>
            <a:r>
              <a:rPr lang="en-US" dirty="0" err="1" smtClean="0"/>
              <a:t>IRoutput</a:t>
            </a:r>
            <a:r>
              <a:rPr lang="en-US" dirty="0" smtClean="0"/>
              <a:t> (15 </a:t>
            </a:r>
            <a:r>
              <a:rPr lang="en-US" dirty="0" err="1" smtClean="0"/>
              <a:t>downto</a:t>
            </a:r>
            <a:r>
              <a:rPr lang="en-US" dirty="0" smtClean="0"/>
              <a:t> 0) instead of immediate, because there were two different values for the immediate.</a:t>
            </a:r>
          </a:p>
          <a:p>
            <a:endParaRPr lang="en-US" dirty="0" smtClean="0"/>
          </a:p>
          <a:p>
            <a:r>
              <a:rPr lang="en-US" dirty="0" smtClean="0"/>
              <a:t>The problem was that the Immediate value that updates the PC was giving a value of 0x007F and Team 2 had no idea where this value was coming from to later realize that the team had set </a:t>
            </a:r>
            <a:r>
              <a:rPr lang="en-US" dirty="0" err="1" smtClean="0"/>
              <a:t>ps_enable</a:t>
            </a:r>
            <a:r>
              <a:rPr lang="en-US" dirty="0" smtClean="0"/>
              <a:t> to ‘0’ in stages 4 and 5 instead of setting </a:t>
            </a:r>
            <a:r>
              <a:rPr lang="en-US" dirty="0" err="1" smtClean="0"/>
              <a:t>pc_enable</a:t>
            </a:r>
            <a:r>
              <a:rPr lang="en-US" dirty="0" smtClean="0"/>
              <a:t> to ‘0’ in stages 4 and 5 of the </a:t>
            </a:r>
            <a:r>
              <a:rPr lang="en-US" dirty="0" err="1" smtClean="0"/>
              <a:t>datapath</a:t>
            </a:r>
            <a:r>
              <a:rPr lang="en-US" dirty="0" smtClean="0"/>
              <a:t>.</a:t>
            </a:r>
          </a:p>
          <a:p>
            <a:endParaRPr lang="en-US" dirty="0" smtClean="0"/>
          </a:p>
          <a:p>
            <a:r>
              <a:rPr lang="en-US" dirty="0" smtClean="0"/>
              <a:t>We wanted it to branch from instruction 9 back to instruction 5 and eventually go from instruction 8 to the LED loop, but instead we eventually got it to branch from instruction 10 back to instruction 5 and it got trapped in an infinite loop.</a:t>
            </a:r>
          </a:p>
          <a:p>
            <a:endParaRPr lang="en-US" dirty="0" smtClean="0"/>
          </a:p>
          <a:p>
            <a:r>
              <a:rPr lang="en-US" dirty="0" smtClean="0"/>
              <a:t>We added more signals in the hopes that this would help us to realize the core issue that is preventing our I/O from working properly.</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24</a:t>
            </a:fld>
            <a:endParaRPr lang="en-US"/>
          </a:p>
        </p:txBody>
      </p:sp>
    </p:spTree>
    <p:extLst>
      <p:ext uri="{BB962C8B-B14F-4D97-AF65-F5344CB8AC3E}">
        <p14:creationId xmlns:p14="http://schemas.microsoft.com/office/powerpoint/2010/main" val="2115421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anvas.unl.edu/courses/19800/files/folder/Project/Overview%20and%20Helpful%20docs?preview=1285596" TargetMode="External"/><Relationship Id="rId7" Type="http://schemas.openxmlformats.org/officeDocument/2006/relationships/hyperlink" Target="https://canvas.unl.edu/courses/19800/files/folder/Project/Part%205%20&amp;%206?preview=1397677" TargetMode="External"/><Relationship Id="rId2" Type="http://schemas.openxmlformats.org/officeDocument/2006/relationships/hyperlink" Target="https://canvas.unl.edu/courses/19800/files/folder/Lab/Week%209?preview=1207084" TargetMode="External"/><Relationship Id="rId1" Type="http://schemas.openxmlformats.org/officeDocument/2006/relationships/slideLayout" Target="../slideLayouts/slideLayout2.xml"/><Relationship Id="rId6" Type="http://schemas.openxmlformats.org/officeDocument/2006/relationships/hyperlink" Target="https://canvas.unl.edu/courses/19800/files/folder/Project/Part%204?preview=1353550" TargetMode="External"/><Relationship Id="rId5" Type="http://schemas.openxmlformats.org/officeDocument/2006/relationships/hyperlink" Target="https://canvas.unl.edu/courses/19800/files/folder/Project/Part%203?preview=1285586" TargetMode="External"/><Relationship Id="rId4" Type="http://schemas.openxmlformats.org/officeDocument/2006/relationships/hyperlink" Target="https://canvas.unl.edu/courses/19800/files/folder/Project/Part%202?preview=1245925"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hyperlink" Target="https://www.vectorico.com/download/Social-media/facebook-sad.png" TargetMode="External"/><Relationship Id="rId3" Type="http://schemas.openxmlformats.org/officeDocument/2006/relationships/hyperlink" Target="https://gadflyonthewallblog.files.wordpress.com/2017/11/teachers-wanted_slide-f490f6ba4043bb11d14c641c5fd6a253f638a74b-s900-c85.jpg" TargetMode="External"/><Relationship Id="rId7" Type="http://schemas.openxmlformats.org/officeDocument/2006/relationships/hyperlink" Target="http://images.clipartpanda.com/disinformation-clipart-hooray.png" TargetMode="External"/><Relationship Id="rId2" Type="http://schemas.openxmlformats.org/officeDocument/2006/relationships/hyperlink" Target="https://goo.gl/sKMZgC" TargetMode="External"/><Relationship Id="rId1" Type="http://schemas.openxmlformats.org/officeDocument/2006/relationships/slideLayout" Target="../slideLayouts/slideLayout2.xml"/><Relationship Id="rId6" Type="http://schemas.openxmlformats.org/officeDocument/2006/relationships/hyperlink" Target="https://upload.wikimedia.org/wikipedia/commons/b/b4/Beefy_Miracle.png" TargetMode="External"/><Relationship Id="rId11" Type="http://schemas.openxmlformats.org/officeDocument/2006/relationships/hyperlink" Target="https://pixabay.com/p-2758705/?no_redirect" TargetMode="External"/><Relationship Id="rId5" Type="http://schemas.openxmlformats.org/officeDocument/2006/relationships/hyperlink" Target="https://cdn0.iconfinder.com/data/icons/iwindows-by-wwalczyszyn-d3dwi6l/512/Computer2.png" TargetMode="External"/><Relationship Id="rId10" Type="http://schemas.openxmlformats.org/officeDocument/2006/relationships/hyperlink" Target="https://www.501commons.org/blog/questions.png" TargetMode="External"/><Relationship Id="rId4" Type="http://schemas.openxmlformats.org/officeDocument/2006/relationships/hyperlink" Target="https://cdn.lynda.com/course/477451/477451-636198978267245657-16x9.jpg" TargetMode="External"/><Relationship Id="rId9" Type="http://schemas.openxmlformats.org/officeDocument/2006/relationships/hyperlink" Target="http://ustutorials.com/includes/images/questions-answers.png" TargetMode="Externa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Adventurous Project of building a processor</a:t>
            </a:r>
            <a:endParaRPr lang="en-US" dirty="0"/>
          </a:p>
        </p:txBody>
      </p:sp>
      <p:sp>
        <p:nvSpPr>
          <p:cNvPr id="3" name="Subtitle 2"/>
          <p:cNvSpPr>
            <a:spLocks noGrp="1"/>
          </p:cNvSpPr>
          <p:nvPr>
            <p:ph type="subTitle" idx="1"/>
          </p:nvPr>
        </p:nvSpPr>
        <p:spPr>
          <a:xfrm>
            <a:off x="3780692" y="4385732"/>
            <a:ext cx="7379433" cy="1405467"/>
          </a:xfrm>
        </p:spPr>
        <p:txBody>
          <a:bodyPr>
            <a:normAutofit fontScale="92500" lnSpcReduction="10000"/>
          </a:bodyPr>
          <a:lstStyle/>
          <a:p>
            <a:r>
              <a:rPr lang="en-US" dirty="0" smtClean="0"/>
              <a:t>A Presentation By TEAM 2: Nate Doher, molly A. lee, &amp; Shea </a:t>
            </a:r>
            <a:r>
              <a:rPr lang="en-US" dirty="0" err="1" smtClean="0"/>
              <a:t>winkler</a:t>
            </a:r>
            <a:endParaRPr lang="en-US" dirty="0" smtClean="0"/>
          </a:p>
          <a:p>
            <a:r>
              <a:rPr lang="en-US" dirty="0" smtClean="0"/>
              <a:t>CSCE 230: Computer organization</a:t>
            </a:r>
          </a:p>
          <a:p>
            <a:r>
              <a:rPr lang="en-US" dirty="0" smtClean="0"/>
              <a:t>university of Nebraska- </a:t>
            </a:r>
            <a:r>
              <a:rPr lang="en-US" dirty="0" err="1" smtClean="0"/>
              <a:t>lincoln</a:t>
            </a:r>
            <a:endParaRPr lang="en-US" dirty="0" smtClean="0"/>
          </a:p>
          <a:p>
            <a:r>
              <a:rPr lang="en-US" dirty="0" smtClean="0"/>
              <a:t>29</a:t>
            </a:r>
            <a:r>
              <a:rPr lang="en-US" baseline="30000" dirty="0" smtClean="0"/>
              <a:t>th</a:t>
            </a:r>
            <a:r>
              <a:rPr lang="en-US" dirty="0" smtClean="0"/>
              <a:t> November 2017</a:t>
            </a:r>
            <a:endParaRPr lang="en-US" dirty="0"/>
          </a:p>
        </p:txBody>
      </p:sp>
    </p:spTree>
    <p:extLst>
      <p:ext uri="{BB962C8B-B14F-4D97-AF65-F5344CB8AC3E}">
        <p14:creationId xmlns:p14="http://schemas.microsoft.com/office/powerpoint/2010/main" val="3169975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234245" cy="111369"/>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685801" y="1688123"/>
            <a:ext cx="4510453" cy="5169877"/>
          </a:xfrm>
        </p:spPr>
        <p:txBody>
          <a:bodyPr>
            <a:normAutofit fontScale="77500" lnSpcReduction="20000"/>
          </a:bodyPr>
          <a:lstStyle/>
          <a:p>
            <a:pPr lvl="0"/>
            <a:r>
              <a:rPr lang="en-US" sz="4000" dirty="0" smtClean="0"/>
              <a:t>Implement the Remaining Instructions: </a:t>
            </a:r>
          </a:p>
          <a:p>
            <a:pPr lvl="1"/>
            <a:r>
              <a:rPr lang="en-US" sz="3600" dirty="0" smtClean="0"/>
              <a:t>R-type: </a:t>
            </a:r>
          </a:p>
          <a:p>
            <a:pPr lvl="2"/>
            <a:r>
              <a:rPr lang="en-US" sz="2600" dirty="0" smtClean="0"/>
              <a:t>Jump Register (JR)</a:t>
            </a:r>
          </a:p>
          <a:p>
            <a:pPr lvl="2"/>
            <a:r>
              <a:rPr lang="en-US" sz="2600" dirty="0" smtClean="0"/>
              <a:t>Compare (CMP)</a:t>
            </a:r>
          </a:p>
          <a:p>
            <a:pPr lvl="1"/>
            <a:r>
              <a:rPr lang="en-US" sz="3600" dirty="0" smtClean="0"/>
              <a:t>D-type: </a:t>
            </a:r>
          </a:p>
          <a:p>
            <a:pPr lvl="2"/>
            <a:r>
              <a:rPr lang="en-US" sz="2600" dirty="0" smtClean="0"/>
              <a:t>Load Word (LW)</a:t>
            </a:r>
          </a:p>
          <a:p>
            <a:pPr lvl="2"/>
            <a:r>
              <a:rPr lang="en-US" sz="2600" dirty="0" smtClean="0"/>
              <a:t>Store Word (SW)</a:t>
            </a:r>
          </a:p>
          <a:p>
            <a:pPr lvl="2"/>
            <a:r>
              <a:rPr lang="en-US" sz="2600" dirty="0" smtClean="0"/>
              <a:t>Add Immediate (</a:t>
            </a:r>
            <a:r>
              <a:rPr lang="en-US" sz="2600" dirty="0" err="1" smtClean="0"/>
              <a:t>Addi</a:t>
            </a:r>
            <a:r>
              <a:rPr lang="en-US" sz="2600" dirty="0" smtClean="0"/>
              <a:t>)</a:t>
            </a:r>
          </a:p>
          <a:p>
            <a:pPr lvl="1"/>
            <a:r>
              <a:rPr lang="en-US" sz="3600" dirty="0" smtClean="0"/>
              <a:t>B-type: </a:t>
            </a:r>
          </a:p>
          <a:p>
            <a:pPr lvl="2"/>
            <a:r>
              <a:rPr lang="en-US" sz="2600" dirty="0" smtClean="0"/>
              <a:t>Branch (Br)</a:t>
            </a:r>
          </a:p>
          <a:p>
            <a:pPr lvl="2"/>
            <a:r>
              <a:rPr lang="en-US" sz="2600" dirty="0" smtClean="0"/>
              <a:t>Branch and Link (BAL)</a:t>
            </a:r>
            <a:endParaRPr lang="en-US" sz="26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216" y="2553169"/>
            <a:ext cx="7034784" cy="13472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923" y="4001496"/>
            <a:ext cx="6388608" cy="137769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275" y="5498592"/>
            <a:ext cx="5858256" cy="1359408"/>
          </a:xfrm>
          <a:prstGeom prst="rect">
            <a:avLst/>
          </a:prstGeom>
        </p:spPr>
      </p:pic>
    </p:spTree>
    <p:extLst>
      <p:ext uri="{BB962C8B-B14F-4D97-AF65-F5344CB8AC3E}">
        <p14:creationId xmlns:p14="http://schemas.microsoft.com/office/powerpoint/2010/main" val="686130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873261" cy="2083777"/>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281354" y="2224455"/>
            <a:ext cx="10779369" cy="3499338"/>
          </a:xfrm>
        </p:spPr>
        <p:txBody>
          <a:bodyPr>
            <a:noAutofit/>
          </a:bodyPr>
          <a:lstStyle/>
          <a:p>
            <a:pPr lvl="0"/>
            <a:r>
              <a:rPr lang="en-US" sz="3600" dirty="0" smtClean="0"/>
              <a:t>Memory Interface: </a:t>
            </a:r>
          </a:p>
          <a:p>
            <a:pPr lvl="1"/>
            <a:r>
              <a:rPr lang="en-US" sz="2400" dirty="0" smtClean="0"/>
              <a:t>Implement Memory Interface and all provided components into the Data Path.</a:t>
            </a:r>
            <a:endParaRPr lang="en-US" sz="2400" dirty="0"/>
          </a:p>
          <a:p>
            <a:pPr lvl="0"/>
            <a:endParaRPr lang="en-US" sz="3600" dirty="0"/>
          </a:p>
          <a:p>
            <a:pPr lvl="0"/>
            <a:r>
              <a:rPr lang="en-US" sz="3600" dirty="0" smtClean="0"/>
              <a:t>Instruction Address Generator (IAG):</a:t>
            </a:r>
          </a:p>
          <a:p>
            <a:pPr lvl="1"/>
            <a:r>
              <a:rPr lang="en-US" sz="2400" dirty="0" smtClean="0"/>
              <a:t>Implement IAG and all provided components into the Data Path. </a:t>
            </a:r>
          </a:p>
        </p:txBody>
      </p:sp>
    </p:spTree>
    <p:extLst>
      <p:ext uri="{BB962C8B-B14F-4D97-AF65-F5344CB8AC3E}">
        <p14:creationId xmlns:p14="http://schemas.microsoft.com/office/powerpoint/2010/main" val="2047285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45"/>
            <a:ext cx="5222630" cy="1371600"/>
          </a:xfrm>
        </p:spPr>
        <p:txBody>
          <a:bodyPr/>
          <a:lstStyle/>
          <a:p>
            <a:r>
              <a:rPr lang="en-US" dirty="0"/>
              <a:t>Phase </a:t>
            </a:r>
            <a:r>
              <a:rPr lang="en-US" dirty="0" smtClean="0"/>
              <a:t>3: </a:t>
            </a:r>
            <a:r>
              <a:rPr lang="en-US" dirty="0"/>
              <a:t>what we actually did</a:t>
            </a:r>
          </a:p>
        </p:txBody>
      </p:sp>
      <p:sp>
        <p:nvSpPr>
          <p:cNvPr id="3" name="Content Placeholder 2"/>
          <p:cNvSpPr>
            <a:spLocks noGrp="1"/>
          </p:cNvSpPr>
          <p:nvPr>
            <p:ph idx="1"/>
          </p:nvPr>
        </p:nvSpPr>
        <p:spPr>
          <a:xfrm>
            <a:off x="1107831" y="1389185"/>
            <a:ext cx="10823331" cy="5222629"/>
          </a:xfrm>
        </p:spPr>
        <p:txBody>
          <a:bodyPr>
            <a:normAutofit/>
          </a:bodyPr>
          <a:lstStyle/>
          <a:p>
            <a:r>
              <a:rPr lang="en-US" sz="2000" dirty="0" smtClean="0"/>
              <a:t>Remaining Instructions: </a:t>
            </a:r>
          </a:p>
          <a:p>
            <a:pPr lvl="1"/>
            <a:r>
              <a:rPr lang="en-US" sz="2000" dirty="0" smtClean="0"/>
              <a:t>The rest of </a:t>
            </a:r>
            <a:r>
              <a:rPr lang="en-US" sz="2000" dirty="0"/>
              <a:t>the </a:t>
            </a:r>
            <a:r>
              <a:rPr lang="en-US" sz="2000" dirty="0" smtClean="0"/>
              <a:t>R-type, D-type </a:t>
            </a:r>
            <a:r>
              <a:rPr lang="en-US" sz="2000" dirty="0"/>
              <a:t>and B-type instructions were added</a:t>
            </a:r>
            <a:r>
              <a:rPr lang="en-US" sz="2000" dirty="0" smtClean="0"/>
              <a:t>.</a:t>
            </a:r>
          </a:p>
          <a:p>
            <a:r>
              <a:rPr lang="en-US" sz="2000" dirty="0" smtClean="0"/>
              <a:t>The Memory Interface:</a:t>
            </a:r>
          </a:p>
          <a:p>
            <a:pPr lvl="1"/>
            <a:r>
              <a:rPr lang="en-US" sz="2000" dirty="0" smtClean="0"/>
              <a:t>Implemented into </a:t>
            </a:r>
            <a:r>
              <a:rPr lang="en-US" sz="2000" dirty="0"/>
              <a:t>the Data </a:t>
            </a:r>
            <a:r>
              <a:rPr lang="en-US" sz="2000" dirty="0" smtClean="0"/>
              <a:t>Path.</a:t>
            </a:r>
          </a:p>
          <a:p>
            <a:pPr lvl="1"/>
            <a:r>
              <a:rPr lang="en-US" sz="2000" dirty="0" smtClean="0"/>
              <a:t>The </a:t>
            </a:r>
            <a:r>
              <a:rPr lang="en-US" sz="2000" dirty="0"/>
              <a:t>provided components </a:t>
            </a:r>
            <a:r>
              <a:rPr lang="en-US" sz="2000" dirty="0" smtClean="0"/>
              <a:t>included</a:t>
            </a:r>
            <a:r>
              <a:rPr lang="en-US" sz="2000" dirty="0"/>
              <a:t>: Adder, </a:t>
            </a:r>
            <a:r>
              <a:rPr lang="en-US" sz="2000" dirty="0" err="1"/>
              <a:t>Const</a:t>
            </a:r>
            <a:r>
              <a:rPr lang="en-US" sz="2000" dirty="0"/>
              <a:t>, </a:t>
            </a:r>
            <a:r>
              <a:rPr lang="en-US" sz="2000" dirty="0" err="1"/>
              <a:t>InstructionAddressGenerator</a:t>
            </a:r>
            <a:r>
              <a:rPr lang="en-US" sz="2000" dirty="0"/>
              <a:t>, </a:t>
            </a:r>
            <a:r>
              <a:rPr lang="en-US" sz="2000" dirty="0" err="1"/>
              <a:t>MainMemory</a:t>
            </a:r>
            <a:r>
              <a:rPr lang="en-US" sz="2000" dirty="0"/>
              <a:t>, </a:t>
            </a:r>
            <a:r>
              <a:rPr lang="en-US" sz="2000" dirty="0" err="1"/>
              <a:t>MemoryInitialization.mif</a:t>
            </a:r>
            <a:r>
              <a:rPr lang="en-US" sz="2000" dirty="0"/>
              <a:t>, </a:t>
            </a:r>
            <a:r>
              <a:rPr lang="en-US" sz="2000" dirty="0" err="1"/>
              <a:t>MemoryInterface</a:t>
            </a:r>
            <a:r>
              <a:rPr lang="en-US" sz="2000" dirty="0"/>
              <a:t>, </a:t>
            </a:r>
            <a:r>
              <a:rPr lang="en-US" sz="2000" dirty="0" err="1"/>
              <a:t>MuxINC</a:t>
            </a:r>
            <a:r>
              <a:rPr lang="en-US" sz="2000" dirty="0"/>
              <a:t>, </a:t>
            </a:r>
            <a:r>
              <a:rPr lang="en-US" sz="2000" dirty="0" err="1"/>
              <a:t>MuxPC</a:t>
            </a:r>
            <a:r>
              <a:rPr lang="en-US" sz="2000" dirty="0"/>
              <a:t>, PC and </a:t>
            </a:r>
            <a:r>
              <a:rPr lang="en-US" sz="2000" dirty="0" err="1"/>
              <a:t>PC_temp</a:t>
            </a:r>
            <a:r>
              <a:rPr lang="en-US" sz="2000" dirty="0" smtClean="0"/>
              <a:t>.</a:t>
            </a:r>
          </a:p>
          <a:p>
            <a:pPr lvl="1"/>
            <a:r>
              <a:rPr lang="en-US" sz="2000" dirty="0" smtClean="0"/>
              <a:t> A </a:t>
            </a:r>
            <a:r>
              <a:rPr lang="en-US" sz="2000" dirty="0"/>
              <a:t>.do File and .</a:t>
            </a:r>
            <a:r>
              <a:rPr lang="en-US" sz="2000" dirty="0" err="1"/>
              <a:t>mif</a:t>
            </a:r>
            <a:r>
              <a:rPr lang="en-US" sz="2000" dirty="0"/>
              <a:t> File were created to test the Memory </a:t>
            </a:r>
            <a:r>
              <a:rPr lang="en-US" sz="2000" dirty="0" smtClean="0"/>
              <a:t>Interface.</a:t>
            </a:r>
          </a:p>
          <a:p>
            <a:r>
              <a:rPr lang="en-US" sz="2000" dirty="0" smtClean="0"/>
              <a:t>The Instruction </a:t>
            </a:r>
            <a:r>
              <a:rPr lang="en-US" sz="2000" dirty="0"/>
              <a:t>Address </a:t>
            </a:r>
            <a:r>
              <a:rPr lang="en-US" sz="2000" dirty="0" smtClean="0"/>
              <a:t>Generator (IAG):</a:t>
            </a:r>
          </a:p>
          <a:p>
            <a:pPr lvl="1"/>
            <a:r>
              <a:rPr lang="en-US" sz="2000" dirty="0" smtClean="0"/>
              <a:t>Implemented into </a:t>
            </a:r>
            <a:r>
              <a:rPr lang="en-US" sz="2000" dirty="0"/>
              <a:t>the Data </a:t>
            </a:r>
            <a:r>
              <a:rPr lang="en-US" sz="2000" dirty="0" smtClean="0"/>
              <a:t>Path.</a:t>
            </a:r>
          </a:p>
          <a:p>
            <a:pPr lvl="1"/>
            <a:r>
              <a:rPr lang="en-US" sz="2000" dirty="0" smtClean="0"/>
              <a:t>Needed a new mux named </a:t>
            </a:r>
            <a:r>
              <a:rPr lang="en-US" sz="2000" dirty="0" err="1" smtClean="0"/>
              <a:t>MuxMa</a:t>
            </a:r>
            <a:r>
              <a:rPr lang="en-US" sz="2000" dirty="0" smtClean="0"/>
              <a:t>.</a:t>
            </a:r>
          </a:p>
          <a:p>
            <a:pPr lvl="1"/>
            <a:r>
              <a:rPr lang="en-US" sz="2000" dirty="0" err="1" smtClean="0"/>
              <a:t>MuxMa</a:t>
            </a:r>
            <a:r>
              <a:rPr lang="en-US" sz="2000" dirty="0" smtClean="0"/>
              <a:t> </a:t>
            </a:r>
            <a:r>
              <a:rPr lang="en-US" sz="2000" dirty="0"/>
              <a:t>selects either from the register RZ or the </a:t>
            </a:r>
            <a:r>
              <a:rPr lang="en-US" sz="2000" dirty="0" smtClean="0"/>
              <a:t>IAG.</a:t>
            </a:r>
            <a:endParaRPr lang="en-US" sz="2000" dirty="0"/>
          </a:p>
          <a:p>
            <a:endParaRPr lang="en-US" dirty="0"/>
          </a:p>
        </p:txBody>
      </p:sp>
    </p:spTree>
    <p:extLst>
      <p:ext uri="{BB962C8B-B14F-4D97-AF65-F5344CB8AC3E}">
        <p14:creationId xmlns:p14="http://schemas.microsoft.com/office/powerpoint/2010/main" val="1490657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3: </a:t>
            </a:r>
            <a:r>
              <a:rPr lang="en-US" sz="4400" dirty="0"/>
              <a:t>difficulties that arose</a:t>
            </a:r>
          </a:p>
        </p:txBody>
      </p:sp>
      <p:sp>
        <p:nvSpPr>
          <p:cNvPr id="3" name="Content Placeholder 2"/>
          <p:cNvSpPr>
            <a:spLocks noGrp="1"/>
          </p:cNvSpPr>
          <p:nvPr>
            <p:ph idx="1"/>
          </p:nvPr>
        </p:nvSpPr>
        <p:spPr>
          <a:xfrm>
            <a:off x="685801" y="2142068"/>
            <a:ext cx="9821007" cy="2579402"/>
          </a:xfrm>
        </p:spPr>
        <p:txBody>
          <a:bodyPr>
            <a:normAutofit/>
          </a:bodyPr>
          <a:lstStyle/>
          <a:p>
            <a:r>
              <a:rPr lang="en-US" sz="2800" dirty="0" smtClean="0"/>
              <a:t>We kept getting red lines on </a:t>
            </a:r>
            <a:r>
              <a:rPr lang="en-US" sz="2800" dirty="0" err="1" smtClean="0"/>
              <a:t>ModelSim</a:t>
            </a:r>
            <a:r>
              <a:rPr lang="en-US" sz="2800" dirty="0" smtClean="0"/>
              <a:t> using Nate’s computer.</a:t>
            </a:r>
          </a:p>
          <a:p>
            <a:pPr marL="0" indent="0">
              <a:buNone/>
            </a:pPr>
            <a:endParaRPr lang="en-US" sz="2800" dirty="0" smtClean="0"/>
          </a:p>
          <a:p>
            <a:r>
              <a:rPr lang="en-US" sz="2800" dirty="0" smtClean="0"/>
              <a:t>When we switched to </a:t>
            </a:r>
            <a:r>
              <a:rPr lang="en-US" sz="2800" dirty="0" err="1" smtClean="0"/>
              <a:t>Shea’s</a:t>
            </a:r>
            <a:r>
              <a:rPr lang="en-US" sz="2800" dirty="0" smtClean="0"/>
              <a:t> computer, it miraculously worked!</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4255189"/>
            <a:ext cx="3308932" cy="2453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48" y="4018084"/>
            <a:ext cx="3111182" cy="3111182"/>
          </a:xfrm>
          <a:prstGeom prst="rect">
            <a:avLst/>
          </a:prstGeom>
        </p:spPr>
      </p:pic>
    </p:spTree>
    <p:extLst>
      <p:ext uri="{BB962C8B-B14F-4D97-AF65-F5344CB8AC3E}">
        <p14:creationId xmlns:p14="http://schemas.microsoft.com/office/powerpoint/2010/main" val="108512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4: </a:t>
            </a:r>
            <a:r>
              <a:rPr lang="en-US" sz="4400" dirty="0"/>
              <a:t>what we tried to accomplish</a:t>
            </a:r>
          </a:p>
        </p:txBody>
      </p:sp>
      <p:sp>
        <p:nvSpPr>
          <p:cNvPr id="3" name="Content Placeholder 2"/>
          <p:cNvSpPr>
            <a:spLocks noGrp="1"/>
          </p:cNvSpPr>
          <p:nvPr>
            <p:ph idx="1"/>
          </p:nvPr>
        </p:nvSpPr>
        <p:spPr/>
        <p:txBody>
          <a:bodyPr>
            <a:normAutofit lnSpcReduction="10000"/>
          </a:bodyPr>
          <a:lstStyle/>
          <a:p>
            <a:pPr lvl="0"/>
            <a:r>
              <a:rPr lang="en-US" sz="3600" dirty="0" smtClean="0"/>
              <a:t>Implement Basic I/O: </a:t>
            </a:r>
          </a:p>
          <a:p>
            <a:pPr lvl="1"/>
            <a:r>
              <a:rPr lang="en-US" sz="3000" dirty="0" smtClean="0"/>
              <a:t>Pushbuttons</a:t>
            </a:r>
          </a:p>
          <a:p>
            <a:pPr lvl="1"/>
            <a:r>
              <a:rPr lang="en-US" sz="3000" dirty="0" smtClean="0"/>
              <a:t>Slider Switch (SW)</a:t>
            </a:r>
          </a:p>
          <a:p>
            <a:pPr lvl="1"/>
            <a:r>
              <a:rPr lang="en-US" sz="3000" dirty="0" smtClean="0"/>
              <a:t>Green LEDs (LEDG)</a:t>
            </a:r>
          </a:p>
          <a:p>
            <a:pPr lvl="0"/>
            <a:r>
              <a:rPr lang="en-US" sz="3600" dirty="0" smtClean="0"/>
              <a:t>ARM-like </a:t>
            </a:r>
            <a:r>
              <a:rPr lang="en-US" sz="3600" dirty="0"/>
              <a:t>Conditional </a:t>
            </a:r>
            <a:r>
              <a:rPr lang="en-US" sz="3600" dirty="0" smtClean="0"/>
              <a:t>Execution: </a:t>
            </a:r>
          </a:p>
          <a:p>
            <a:pPr lvl="1"/>
            <a:r>
              <a:rPr lang="en-US" sz="2800" dirty="0" smtClean="0"/>
              <a:t>Branch on Equals (BEQ)</a:t>
            </a:r>
            <a:endParaRPr lang="en-US" sz="2800" dirty="0"/>
          </a:p>
          <a:p>
            <a:endParaRPr lang="en-US" dirty="0"/>
          </a:p>
        </p:txBody>
      </p:sp>
    </p:spTree>
    <p:extLst>
      <p:ext uri="{BB962C8B-B14F-4D97-AF65-F5344CB8AC3E}">
        <p14:creationId xmlns:p14="http://schemas.microsoft.com/office/powerpoint/2010/main" val="3429818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71654"/>
          </a:xfrm>
          <a:noFill/>
          <a:ln>
            <a:noFill/>
          </a:ln>
        </p:spPr>
        <p:style>
          <a:lnRef idx="0">
            <a:scrgbClr r="0" g="0" b="0"/>
          </a:lnRef>
          <a:fillRef idx="0">
            <a:scrgbClr r="0" g="0" b="0"/>
          </a:fillRef>
          <a:effectRef idx="0">
            <a:scrgbClr r="0" g="0" b="0"/>
          </a:effectRef>
          <a:fontRef idx="minor">
            <a:schemeClr val="accent5"/>
          </a:fontRef>
        </p:style>
        <p:txBody>
          <a:bodyPr>
            <a:normAutofit/>
          </a:bodyPr>
          <a:lstStyle/>
          <a:p>
            <a:pPr algn="ctr"/>
            <a:r>
              <a:rPr lang="en-US" dirty="0">
                <a:solidFill>
                  <a:schemeClr val="tx1"/>
                </a:solidFill>
              </a:rPr>
              <a:t>Phase </a:t>
            </a:r>
            <a:r>
              <a:rPr lang="en-US" dirty="0" smtClean="0">
                <a:solidFill>
                  <a:schemeClr val="tx1"/>
                </a:solidFill>
              </a:rPr>
              <a:t>4: </a:t>
            </a:r>
            <a:r>
              <a:rPr lang="en-US" dirty="0">
                <a:solidFill>
                  <a:schemeClr val="tx1"/>
                </a:solidFill>
              </a:rPr>
              <a:t>what we </a:t>
            </a:r>
            <a:r>
              <a:rPr lang="en-US" dirty="0" smtClean="0">
                <a:solidFill>
                  <a:schemeClr val="tx1"/>
                </a:solidFill>
              </a:rPr>
              <a:t>Submitted (20 Nov. 2017)</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7936"/>
            <a:ext cx="12192000" cy="5273782"/>
          </a:xfrm>
        </p:spPr>
      </p:pic>
      <p:graphicFrame>
        <p:nvGraphicFramePr>
          <p:cNvPr id="5" name="Diagram 4"/>
          <p:cNvGraphicFramePr/>
          <p:nvPr>
            <p:extLst>
              <p:ext uri="{D42A27DB-BD31-4B8C-83A1-F6EECF244321}">
                <p14:modId xmlns:p14="http://schemas.microsoft.com/office/powerpoint/2010/main" val="635482815"/>
              </p:ext>
            </p:extLst>
          </p:nvPr>
        </p:nvGraphicFramePr>
        <p:xfrm>
          <a:off x="6536268" y="3022600"/>
          <a:ext cx="5731932" cy="3547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469876949"/>
              </p:ext>
            </p:extLst>
          </p:nvPr>
        </p:nvGraphicFramePr>
        <p:xfrm>
          <a:off x="2031999" y="1879599"/>
          <a:ext cx="5063068" cy="42587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59711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0743"/>
            <a:ext cx="12188025" cy="5147257"/>
          </a:xfrm>
          <a:prstGeom prst="rect">
            <a:avLst/>
          </a:prstGeom>
        </p:spPr>
      </p:pic>
      <p:sp>
        <p:nvSpPr>
          <p:cNvPr id="2" name="Title 1"/>
          <p:cNvSpPr>
            <a:spLocks noGrp="1"/>
          </p:cNvSpPr>
          <p:nvPr>
            <p:ph type="title"/>
          </p:nvPr>
        </p:nvSpPr>
        <p:spPr>
          <a:xfrm>
            <a:off x="1" y="0"/>
            <a:ext cx="2701636" cy="1710743"/>
          </a:xfrm>
        </p:spPr>
        <p:txBody>
          <a:bodyPr>
            <a:normAutofit fontScale="90000"/>
          </a:bodyPr>
          <a:lstStyle/>
          <a:p>
            <a:r>
              <a:rPr lang="en-US" dirty="0"/>
              <a:t>Phase </a:t>
            </a:r>
            <a:r>
              <a:rPr lang="en-US" dirty="0" smtClean="0"/>
              <a:t>4: </a:t>
            </a:r>
            <a:r>
              <a:rPr lang="en-US" dirty="0"/>
              <a:t>difficulties that arose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2114225"/>
              </p:ext>
            </p:extLst>
          </p:nvPr>
        </p:nvGraphicFramePr>
        <p:xfrm>
          <a:off x="2227811" y="1"/>
          <a:ext cx="9960213" cy="1710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6932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tried to accomplish</a:t>
            </a:r>
          </a:p>
        </p:txBody>
      </p:sp>
      <p:sp>
        <p:nvSpPr>
          <p:cNvPr id="3" name="Content Placeholder 2"/>
          <p:cNvSpPr>
            <a:spLocks noGrp="1"/>
          </p:cNvSpPr>
          <p:nvPr>
            <p:ph idx="1"/>
          </p:nvPr>
        </p:nvSpPr>
        <p:spPr/>
        <p:txBody>
          <a:bodyPr>
            <a:normAutofit fontScale="92500" lnSpcReduction="20000"/>
          </a:bodyPr>
          <a:lstStyle/>
          <a:p>
            <a:r>
              <a:rPr lang="en-US" sz="3600" dirty="0"/>
              <a:t>Extending </a:t>
            </a:r>
            <a:r>
              <a:rPr lang="en-US" sz="3600" dirty="0" smtClean="0"/>
              <a:t>I/O</a:t>
            </a:r>
          </a:p>
          <a:p>
            <a:pPr lvl="1"/>
            <a:r>
              <a:rPr lang="en-US" sz="3200" dirty="0" smtClean="0"/>
              <a:t>Hex1, Hex2, Hex3</a:t>
            </a:r>
          </a:p>
          <a:p>
            <a:pPr lvl="1"/>
            <a:r>
              <a:rPr lang="en-US" sz="3200" dirty="0" smtClean="0"/>
              <a:t>Red LEDs (LEDR)</a:t>
            </a:r>
          </a:p>
          <a:p>
            <a:r>
              <a:rPr lang="en-US" sz="3600" dirty="0" smtClean="0"/>
              <a:t>Adding J-type instructions: </a:t>
            </a:r>
          </a:p>
          <a:p>
            <a:pPr lvl="1"/>
            <a:r>
              <a:rPr lang="en-US" sz="2800" dirty="0" smtClean="0"/>
              <a:t>Jump (J)</a:t>
            </a:r>
          </a:p>
          <a:p>
            <a:pPr lvl="1"/>
            <a:r>
              <a:rPr lang="en-US" sz="2800" dirty="0" smtClean="0"/>
              <a:t>Jump and Link (JAL)</a:t>
            </a:r>
          </a:p>
          <a:p>
            <a:pPr lvl="1"/>
            <a:r>
              <a:rPr lang="en-US" sz="2800" dirty="0" smtClean="0"/>
              <a:t>Load Immediate (LI)</a:t>
            </a:r>
            <a:endParaRPr lang="en-US" sz="2800" dirty="0"/>
          </a:p>
        </p:txBody>
      </p:sp>
    </p:spTree>
    <p:extLst>
      <p:ext uri="{BB962C8B-B14F-4D97-AF65-F5344CB8AC3E}">
        <p14:creationId xmlns:p14="http://schemas.microsoft.com/office/powerpoint/2010/main" val="2974640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actually did</a:t>
            </a:r>
          </a:p>
        </p:txBody>
      </p:sp>
      <p:sp>
        <p:nvSpPr>
          <p:cNvPr id="3" name="Content Placeholder 2"/>
          <p:cNvSpPr>
            <a:spLocks noGrp="1"/>
          </p:cNvSpPr>
          <p:nvPr>
            <p:ph idx="1"/>
          </p:nvPr>
        </p:nvSpPr>
        <p:spPr/>
        <p:txBody>
          <a:bodyPr>
            <a:normAutofit/>
          </a:bodyPr>
          <a:lstStyle/>
          <a:p>
            <a:r>
              <a:rPr lang="en-US" sz="2800" dirty="0" smtClean="0"/>
              <a:t>Absolutely Nothing =(</a:t>
            </a:r>
          </a:p>
          <a:p>
            <a:endParaRPr lang="en-US" sz="2800" dirty="0"/>
          </a:p>
          <a:p>
            <a:pPr marL="0" indent="0">
              <a:buNone/>
            </a:pPr>
            <a:endParaRPr lang="en-US" sz="2800" dirty="0" smtClean="0"/>
          </a:p>
          <a:p>
            <a:r>
              <a:rPr lang="en-US" sz="2800" dirty="0" smtClean="0"/>
              <a:t>Since we did not figure out how to implement I/O in Phase 4, we did not have the capability to attempt the extra I/O in Phase 5.</a:t>
            </a:r>
            <a:endParaRPr lang="en-US" sz="2800" dirty="0"/>
          </a:p>
        </p:txBody>
      </p:sp>
    </p:spTree>
    <p:extLst>
      <p:ext uri="{BB962C8B-B14F-4D97-AF65-F5344CB8AC3E}">
        <p14:creationId xmlns:p14="http://schemas.microsoft.com/office/powerpoint/2010/main" val="1038149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66681" y="1019768"/>
            <a:ext cx="4938188" cy="4938188"/>
          </a:xfrm>
          <a:prstGeom prst="rect">
            <a:avLst/>
          </a:prstGeom>
        </p:spPr>
      </p:pic>
      <p:pic>
        <p:nvPicPr>
          <p:cNvPr id="4" name="Picture 3"/>
          <p:cNvPicPr>
            <a:picLocks noChangeAspect="1"/>
          </p:cNvPicPr>
          <p:nvPr/>
        </p:nvPicPr>
        <p:blipFill>
          <a:blip r:embed="rId3"/>
          <a:stretch>
            <a:fillRect/>
          </a:stretch>
        </p:blipFill>
        <p:spPr>
          <a:xfrm>
            <a:off x="3203091" y="1019768"/>
            <a:ext cx="4937760" cy="4937760"/>
          </a:xfrm>
          <a:prstGeom prst="rect">
            <a:avLst/>
          </a:prstGeom>
        </p:spPr>
      </p:pic>
      <p:pic>
        <p:nvPicPr>
          <p:cNvPr id="5" name="Picture 4"/>
          <p:cNvPicPr>
            <a:picLocks noChangeAspect="1"/>
          </p:cNvPicPr>
          <p:nvPr/>
        </p:nvPicPr>
        <p:blipFill>
          <a:blip r:embed="rId2"/>
          <a:stretch>
            <a:fillRect/>
          </a:stretch>
        </p:blipFill>
        <p:spPr>
          <a:xfrm>
            <a:off x="-813556" y="1019768"/>
            <a:ext cx="4938188" cy="4938188"/>
          </a:xfrm>
          <a:prstGeom prst="rect">
            <a:avLst/>
          </a:prstGeom>
        </p:spPr>
      </p:pic>
      <p:sp>
        <p:nvSpPr>
          <p:cNvPr id="2" name="Title 1"/>
          <p:cNvSpPr>
            <a:spLocks noGrp="1"/>
          </p:cNvSpPr>
          <p:nvPr>
            <p:ph type="title"/>
          </p:nvPr>
        </p:nvSpPr>
        <p:spPr>
          <a:xfrm>
            <a:off x="1" y="1"/>
            <a:ext cx="6839338" cy="1436914"/>
          </a:xfrm>
        </p:spPr>
        <p:txBody>
          <a:bodyPr/>
          <a:lstStyle/>
          <a:p>
            <a:r>
              <a:rPr lang="en-US" dirty="0"/>
              <a:t>Phase </a:t>
            </a:r>
            <a:r>
              <a:rPr lang="en-US" dirty="0" smtClean="0"/>
              <a:t>5: </a:t>
            </a:r>
            <a:r>
              <a:rPr lang="en-US" dirty="0"/>
              <a:t>difficulties that arose</a:t>
            </a:r>
          </a:p>
        </p:txBody>
      </p:sp>
      <p:sp>
        <p:nvSpPr>
          <p:cNvPr id="3" name="Content Placeholder 2"/>
          <p:cNvSpPr>
            <a:spLocks noGrp="1"/>
          </p:cNvSpPr>
          <p:nvPr>
            <p:ph idx="1"/>
          </p:nvPr>
        </p:nvSpPr>
        <p:spPr>
          <a:xfrm>
            <a:off x="2864498" y="6018245"/>
            <a:ext cx="5365102" cy="737118"/>
          </a:xfrm>
        </p:spPr>
        <p:txBody>
          <a:bodyPr>
            <a:normAutofit/>
          </a:bodyPr>
          <a:lstStyle/>
          <a:p>
            <a:r>
              <a:rPr lang="en-US" sz="2800" dirty="0" smtClean="0"/>
              <a:t>(We couldn’t figure out Phase 4.)</a:t>
            </a:r>
          </a:p>
        </p:txBody>
      </p:sp>
    </p:spTree>
    <p:extLst>
      <p:ext uri="{BB962C8B-B14F-4D97-AF65-F5344CB8AC3E}">
        <p14:creationId xmlns:p14="http://schemas.microsoft.com/office/powerpoint/2010/main" val="4148288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1695472"/>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341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6: </a:t>
            </a:r>
            <a:r>
              <a:rPr lang="en-US" sz="4400" dirty="0"/>
              <a:t>what we tried to accomplish</a:t>
            </a:r>
          </a:p>
        </p:txBody>
      </p:sp>
      <p:sp>
        <p:nvSpPr>
          <p:cNvPr id="3" name="Content Placeholder 2"/>
          <p:cNvSpPr>
            <a:spLocks noGrp="1"/>
          </p:cNvSpPr>
          <p:nvPr>
            <p:ph idx="1"/>
          </p:nvPr>
        </p:nvSpPr>
        <p:spPr>
          <a:xfrm>
            <a:off x="685801" y="2065867"/>
            <a:ext cx="10603522" cy="3725333"/>
          </a:xfrm>
        </p:spPr>
        <p:txBody>
          <a:bodyPr>
            <a:normAutofit/>
          </a:bodyPr>
          <a:lstStyle/>
          <a:p>
            <a:pPr lvl="0"/>
            <a:r>
              <a:rPr lang="en-US" sz="2800" dirty="0" smtClean="0"/>
              <a:t>Finish Phase IV (finally)!</a:t>
            </a:r>
          </a:p>
          <a:p>
            <a:pPr lvl="0"/>
            <a:r>
              <a:rPr lang="en-US" sz="2800" dirty="0" smtClean="0"/>
              <a:t>Write the Written Report: Our Design Doc</a:t>
            </a:r>
          </a:p>
          <a:p>
            <a:pPr lvl="0"/>
            <a:r>
              <a:rPr lang="en-US" sz="2800" dirty="0" smtClean="0"/>
              <a:t>Develop this (Oh-So Lovely) Presentation</a:t>
            </a:r>
          </a:p>
          <a:p>
            <a:pPr lvl="0"/>
            <a:r>
              <a:rPr lang="en-US" sz="2800" dirty="0" smtClean="0"/>
              <a:t>Try to Come Up With Some Sort of Demonstration?</a:t>
            </a:r>
            <a:endParaRPr lang="en-US" sz="2800" dirty="0"/>
          </a:p>
        </p:txBody>
      </p:sp>
    </p:spTree>
    <p:extLst>
      <p:ext uri="{BB962C8B-B14F-4D97-AF65-F5344CB8AC3E}">
        <p14:creationId xmlns:p14="http://schemas.microsoft.com/office/powerpoint/2010/main" val="229123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3903880"/>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353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20236"/>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687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6: What we actually did</a:t>
            </a:r>
          </a:p>
        </p:txBody>
      </p:sp>
      <p:sp>
        <p:nvSpPr>
          <p:cNvPr id="3" name="Content Placeholder 2"/>
          <p:cNvSpPr>
            <a:spLocks noGrp="1"/>
          </p:cNvSpPr>
          <p:nvPr>
            <p:ph idx="1"/>
          </p:nvPr>
        </p:nvSpPr>
        <p:spPr/>
        <p:txBody>
          <a:bodyPr/>
          <a:lstStyle/>
          <a:p>
            <a:r>
              <a:rPr lang="en-US" sz="2000" dirty="0"/>
              <a:t>Realized that we had the wrong values selected for </a:t>
            </a:r>
            <a:r>
              <a:rPr lang="en-US" sz="2000" dirty="0" err="1"/>
              <a:t>MuxC</a:t>
            </a:r>
            <a:r>
              <a:rPr lang="en-US" sz="2000" dirty="0"/>
              <a:t> for the R-type and D-type instructions.  </a:t>
            </a:r>
          </a:p>
          <a:p>
            <a:r>
              <a:rPr lang="en-US" sz="2000" dirty="0"/>
              <a:t>Affected LW and SW instructions, as well as any of the instructions that used the ALU.</a:t>
            </a:r>
          </a:p>
          <a:p>
            <a:r>
              <a:rPr lang="en-US" sz="2000" dirty="0"/>
              <a:t>Also had issues with </a:t>
            </a:r>
            <a:r>
              <a:rPr lang="en-US" sz="2000" dirty="0" err="1"/>
              <a:t>pc_enable</a:t>
            </a:r>
            <a:r>
              <a:rPr lang="en-US" sz="2000" dirty="0"/>
              <a:t> and </a:t>
            </a:r>
            <a:r>
              <a:rPr lang="en-US" sz="2000" dirty="0" err="1"/>
              <a:t>pc_select</a:t>
            </a:r>
            <a:r>
              <a:rPr lang="en-US" sz="2000" dirty="0"/>
              <a:t>, which once “fixed,” changed the instructions from the IAG.</a:t>
            </a:r>
          </a:p>
          <a:p>
            <a:r>
              <a:rPr lang="en-US" sz="2000" dirty="0"/>
              <a:t>D-type immediate values take 7 bits but B-type immediate values take 16 bits, so we had to change </a:t>
            </a:r>
            <a:r>
              <a:rPr lang="en-US" sz="2000" dirty="0" err="1"/>
              <a:t>mux_inc_select</a:t>
            </a:r>
            <a:r>
              <a:rPr lang="en-US" sz="2000" dirty="0"/>
              <a:t> to </a:t>
            </a:r>
            <a:r>
              <a:rPr lang="en-US" sz="2000" dirty="0" err="1"/>
              <a:t>IRoutput</a:t>
            </a:r>
            <a:r>
              <a:rPr lang="en-US" sz="2000" dirty="0"/>
              <a:t> (15 </a:t>
            </a:r>
            <a:r>
              <a:rPr lang="en-US" sz="2000" dirty="0" err="1"/>
              <a:t>downto</a:t>
            </a:r>
            <a:r>
              <a:rPr lang="en-US" sz="2000" dirty="0"/>
              <a:t> 0) instead of immediate (6 </a:t>
            </a:r>
            <a:r>
              <a:rPr lang="en-US" sz="2000" dirty="0" err="1"/>
              <a:t>downto</a:t>
            </a:r>
            <a:r>
              <a:rPr lang="en-US" sz="2000" dirty="0"/>
              <a:t> 0) </a:t>
            </a:r>
          </a:p>
          <a:p>
            <a:endParaRPr lang="en-US" dirty="0"/>
          </a:p>
        </p:txBody>
      </p:sp>
    </p:spTree>
    <p:extLst>
      <p:ext uri="{BB962C8B-B14F-4D97-AF65-F5344CB8AC3E}">
        <p14:creationId xmlns:p14="http://schemas.microsoft.com/office/powerpoint/2010/main" val="1054158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6: What we actually did</a:t>
            </a:r>
            <a:endParaRPr lang="en-US" sz="4400" dirty="0"/>
          </a:p>
        </p:txBody>
      </p:sp>
      <p:sp>
        <p:nvSpPr>
          <p:cNvPr id="3" name="Content Placeholder 2"/>
          <p:cNvSpPr>
            <a:spLocks noGrp="1"/>
          </p:cNvSpPr>
          <p:nvPr>
            <p:ph idx="1"/>
          </p:nvPr>
        </p:nvSpPr>
        <p:spPr/>
        <p:txBody>
          <a:bodyPr>
            <a:normAutofit/>
          </a:bodyPr>
          <a:lstStyle/>
          <a:p>
            <a:r>
              <a:rPr lang="en-US" sz="2000" dirty="0" smtClean="0"/>
              <a:t>The </a:t>
            </a:r>
            <a:r>
              <a:rPr lang="en-US" sz="2000" dirty="0"/>
              <a:t>problem was that the Immediate value that updates the PC was giving a value of 0x007F and Team 2 had no idea where this value was coming from to later realize that the team had set </a:t>
            </a:r>
            <a:r>
              <a:rPr lang="en-US" sz="2000" dirty="0" err="1"/>
              <a:t>ps_enable</a:t>
            </a:r>
            <a:r>
              <a:rPr lang="en-US" sz="2000" dirty="0"/>
              <a:t> to ‘0’ in stages 4 and 5 instead of setting </a:t>
            </a:r>
            <a:r>
              <a:rPr lang="en-US" sz="2000" dirty="0" err="1"/>
              <a:t>pc_enable</a:t>
            </a:r>
            <a:r>
              <a:rPr lang="en-US" sz="2000" dirty="0"/>
              <a:t> to ‘0’ in stages 4 and 5 of the </a:t>
            </a:r>
            <a:r>
              <a:rPr lang="en-US" sz="2000" dirty="0" err="1"/>
              <a:t>datapath</a:t>
            </a:r>
            <a:r>
              <a:rPr lang="en-US" sz="2000" dirty="0" smtClean="0"/>
              <a:t>.</a:t>
            </a:r>
          </a:p>
          <a:p>
            <a:r>
              <a:rPr lang="en-US" sz="2000" dirty="0" smtClean="0"/>
              <a:t>We wanted it to branch from instruction 9 back to instruction 5 and eventually go from instruction 8 to the LED loop, but instead we eventually got it to branch from instruction 10 back to instruction 5 and it got trapped in an infinite loop.</a:t>
            </a:r>
          </a:p>
          <a:p>
            <a:r>
              <a:rPr lang="en-US" sz="2000" dirty="0" smtClean="0"/>
              <a:t>We added more signals in the hopes that this would help us to realize the core issue that is preventing our I/O from working properly.</a:t>
            </a:r>
            <a:endParaRPr lang="en-US" sz="2000" dirty="0"/>
          </a:p>
          <a:p>
            <a:endParaRPr lang="en-US" dirty="0"/>
          </a:p>
        </p:txBody>
      </p:sp>
    </p:spTree>
    <p:extLst>
      <p:ext uri="{BB962C8B-B14F-4D97-AF65-F5344CB8AC3E}">
        <p14:creationId xmlns:p14="http://schemas.microsoft.com/office/powerpoint/2010/main" val="3988811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lynda.com/course/477451/477451-636198978267245657-16x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754" y="875205"/>
            <a:ext cx="4103264" cy="23080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2115" y="1414623"/>
            <a:ext cx="3179885" cy="5443377"/>
          </a:xfrm>
          <a:prstGeom prst="rect">
            <a:avLst/>
          </a:prstGeom>
        </p:spPr>
      </p:pic>
      <p:sp>
        <p:nvSpPr>
          <p:cNvPr id="2" name="Title 1"/>
          <p:cNvSpPr>
            <a:spLocks noGrp="1"/>
          </p:cNvSpPr>
          <p:nvPr>
            <p:ph type="title"/>
          </p:nvPr>
        </p:nvSpPr>
        <p:spPr>
          <a:xfrm>
            <a:off x="1" y="1"/>
            <a:ext cx="8572499" cy="1239714"/>
          </a:xfrm>
        </p:spPr>
        <p:txBody>
          <a:bodyPr>
            <a:noAutofit/>
          </a:bodyPr>
          <a:lstStyle/>
          <a:p>
            <a:r>
              <a:rPr lang="en-US" sz="4400" dirty="0"/>
              <a:t>Phase </a:t>
            </a:r>
            <a:r>
              <a:rPr lang="en-US" sz="4400" dirty="0" smtClean="0"/>
              <a:t>6: </a:t>
            </a:r>
            <a:r>
              <a:rPr lang="en-US" sz="4400" dirty="0"/>
              <a:t>difficulties that arose</a:t>
            </a:r>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 y="875205"/>
            <a:ext cx="6101861" cy="3432297"/>
          </a:xfr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10" y="3183291"/>
            <a:ext cx="9032625" cy="3814666"/>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9321" y="0"/>
            <a:ext cx="3492679" cy="1435174"/>
          </a:xfrm>
          <a:prstGeom prst="rect">
            <a:avLst/>
          </a:prstGeom>
        </p:spPr>
      </p:pic>
    </p:spTree>
    <p:extLst>
      <p:ext uri="{BB962C8B-B14F-4D97-AF65-F5344CB8AC3E}">
        <p14:creationId xmlns:p14="http://schemas.microsoft.com/office/powerpoint/2010/main" val="13265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p:cTn id="23" dur="1000" fill="hold"/>
                                        <p:tgtEl>
                                          <p:spTgt spid="1026"/>
                                        </p:tgtEl>
                                        <p:attrNameLst>
                                          <p:attrName>ppt_w</p:attrName>
                                        </p:attrNameLst>
                                      </p:cBhvr>
                                      <p:tavLst>
                                        <p:tav tm="0">
                                          <p:val>
                                            <p:fltVal val="0"/>
                                          </p:val>
                                        </p:tav>
                                        <p:tav tm="100000">
                                          <p:val>
                                            <p:strVal val="#ppt_w"/>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style.rotation</p:attrName>
                                        </p:attrNameLst>
                                      </p:cBhvr>
                                      <p:tavLst>
                                        <p:tav tm="0">
                                          <p:val>
                                            <p:fltVal val="90"/>
                                          </p:val>
                                        </p:tav>
                                        <p:tav tm="100000">
                                          <p:val>
                                            <p:fltVal val="0"/>
                                          </p:val>
                                        </p:tav>
                                      </p:tavLst>
                                    </p:anim>
                                    <p:animEffect transition="in" filter="fade">
                                      <p:cBhvr>
                                        <p:cTn id="26" dur="10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fltVal val="0"/>
                                          </p:val>
                                        </p:tav>
                                        <p:tav tm="100000">
                                          <p:val>
                                            <p:strVal val="#ppt_w"/>
                                          </p:val>
                                        </p:tav>
                                      </p:tavLst>
                                    </p:anim>
                                    <p:anim calcmode="lin" valueType="num">
                                      <p:cBhvr>
                                        <p:cTn id="40" dur="1000" fill="hold"/>
                                        <p:tgtEl>
                                          <p:spTgt spid="5"/>
                                        </p:tgtEl>
                                        <p:attrNameLst>
                                          <p:attrName>ppt_h</p:attrName>
                                        </p:attrNameLst>
                                      </p:cBhvr>
                                      <p:tavLst>
                                        <p:tav tm="0">
                                          <p:val>
                                            <p:fltVal val="0"/>
                                          </p:val>
                                        </p:tav>
                                        <p:tav tm="100000">
                                          <p:val>
                                            <p:strVal val="#ppt_h"/>
                                          </p:val>
                                        </p:tav>
                                      </p:tavLst>
                                    </p:anim>
                                    <p:anim calcmode="lin" valueType="num">
                                      <p:cBhvr>
                                        <p:cTn id="41" dur="1000" fill="hold"/>
                                        <p:tgtEl>
                                          <p:spTgt spid="5"/>
                                        </p:tgtEl>
                                        <p:attrNameLst>
                                          <p:attrName>style.rotation</p:attrName>
                                        </p:attrNameLst>
                                      </p:cBhvr>
                                      <p:tavLst>
                                        <p:tav tm="0">
                                          <p:val>
                                            <p:fltVal val="90"/>
                                          </p:val>
                                        </p:tav>
                                        <p:tav tm="100000">
                                          <p:val>
                                            <p:fltVal val="0"/>
                                          </p:val>
                                        </p:tav>
                                      </p:tavLst>
                                    </p:anim>
                                    <p:animEffect transition="in" filter="fade">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7: BONUS MATERIAL</a:t>
            </a:r>
            <a:endParaRPr lang="en-US" sz="4400" dirty="0"/>
          </a:p>
        </p:txBody>
      </p:sp>
      <p:sp>
        <p:nvSpPr>
          <p:cNvPr id="3" name="Content Placeholder 2"/>
          <p:cNvSpPr>
            <a:spLocks noGrp="1"/>
          </p:cNvSpPr>
          <p:nvPr>
            <p:ph idx="1"/>
          </p:nvPr>
        </p:nvSpPr>
        <p:spPr/>
        <p:txBody>
          <a:bodyPr>
            <a:normAutofit/>
          </a:bodyPr>
          <a:lstStyle/>
          <a:p>
            <a:r>
              <a:rPr lang="en-US" sz="2800" dirty="0" smtClean="0"/>
              <a:t>For the Bonus Material,  we developed an Assembler.</a:t>
            </a:r>
          </a:p>
          <a:p>
            <a:endParaRPr lang="en-US" sz="2800" dirty="0"/>
          </a:p>
          <a:p>
            <a:r>
              <a:rPr lang="en-US" sz="2800" dirty="0" smtClean="0"/>
              <a:t>It converts Assembly Code to Machine Code in a MIF file.</a:t>
            </a:r>
          </a:p>
          <a:p>
            <a:endParaRPr lang="en-US" sz="2800" dirty="0" smtClean="0"/>
          </a:p>
          <a:p>
            <a:r>
              <a:rPr lang="en-US" sz="2800" dirty="0" smtClean="0"/>
              <a:t>Our Assembler can interpret R-type, D-type, &amp; B-type instructions.</a:t>
            </a:r>
          </a:p>
        </p:txBody>
      </p:sp>
    </p:spTree>
    <p:extLst>
      <p:ext uri="{BB962C8B-B14F-4D97-AF65-F5344CB8AC3E}">
        <p14:creationId xmlns:p14="http://schemas.microsoft.com/office/powerpoint/2010/main" val="1912866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REcap</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02035539"/>
              </p:ext>
            </p:extLst>
          </p:nvPr>
        </p:nvGraphicFramePr>
        <p:xfrm>
          <a:off x="685800" y="1671145"/>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21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Final result</a:t>
            </a:r>
            <a:endParaRPr lang="en-US" sz="4400" dirty="0"/>
          </a:p>
        </p:txBody>
      </p:sp>
      <p:sp>
        <p:nvSpPr>
          <p:cNvPr id="3" name="Content Placeholder 2"/>
          <p:cNvSpPr>
            <a:spLocks noGrp="1"/>
          </p:cNvSpPr>
          <p:nvPr>
            <p:ph idx="1"/>
          </p:nvPr>
        </p:nvSpPr>
        <p:spPr/>
        <p:txBody>
          <a:bodyPr>
            <a:normAutofit/>
          </a:bodyPr>
          <a:lstStyle/>
          <a:p>
            <a:r>
              <a:rPr lang="en-US" sz="2400" dirty="0" smtClean="0"/>
              <a:t>We got the processor to implement basic R-type functions, but had difficulties with some D-types such as </a:t>
            </a:r>
            <a:r>
              <a:rPr lang="en-US" sz="2400" dirty="0" err="1" smtClean="0"/>
              <a:t>Addi</a:t>
            </a:r>
            <a:r>
              <a:rPr lang="en-US" sz="2400" dirty="0" smtClean="0"/>
              <a:t> and some B-types such as Branch.</a:t>
            </a:r>
          </a:p>
          <a:p>
            <a:endParaRPr lang="en-US" sz="2400" dirty="0" smtClean="0"/>
          </a:p>
          <a:p>
            <a:r>
              <a:rPr lang="en-US" sz="2400" dirty="0" smtClean="0"/>
              <a:t>Towards the end, we did get the program to Branch, but it wasn’t Branching correctly.</a:t>
            </a:r>
          </a:p>
          <a:p>
            <a:endParaRPr lang="en-US" sz="2400" dirty="0" smtClean="0"/>
          </a:p>
          <a:p>
            <a:r>
              <a:rPr lang="en-US" sz="2400" dirty="0" smtClean="0"/>
              <a:t>We haven’t yet figured out how to implement I/O for Phase 4 and 5 with our processor, but we have not given up hope.</a:t>
            </a:r>
            <a:endParaRPr lang="en-US" sz="2400" dirty="0"/>
          </a:p>
        </p:txBody>
      </p:sp>
    </p:spTree>
    <p:extLst>
      <p:ext uri="{BB962C8B-B14F-4D97-AF65-F5344CB8AC3E}">
        <p14:creationId xmlns:p14="http://schemas.microsoft.com/office/powerpoint/2010/main" val="4280734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 [1] </a:t>
            </a:r>
            <a:r>
              <a:rPr lang="en-US" i="1" dirty="0"/>
              <a:t>Lab 9 – Control Unit.</a:t>
            </a:r>
            <a:r>
              <a:rPr lang="en-US" dirty="0"/>
              <a:t> (2017). Retrieved 18 October, 2017, from </a:t>
            </a:r>
            <a:r>
              <a:rPr lang="en-US" u="sng" dirty="0">
                <a:hlinkClick r:id="rId2"/>
              </a:rPr>
              <a:t>https://canvas.unl.edu/courses/19800/files/folder/Lab/Week%209?preview=1207084</a:t>
            </a:r>
            <a:endParaRPr lang="en-US" dirty="0"/>
          </a:p>
          <a:p>
            <a:r>
              <a:rPr lang="en-US" dirty="0"/>
              <a:t>[2] </a:t>
            </a:r>
            <a:r>
              <a:rPr lang="en-US" i="1" dirty="0"/>
              <a:t>CSCE 230 Project Overview</a:t>
            </a:r>
            <a:r>
              <a:rPr lang="en-US" dirty="0"/>
              <a:t>. (2017). Retrieved 25 October, 2017, from </a:t>
            </a:r>
            <a:r>
              <a:rPr lang="en-US" u="sng" dirty="0">
                <a:hlinkClick r:id="rId3"/>
              </a:rPr>
              <a:t>https://canvas.unl.edu/courses/19800/files/folder/Project/Overview%20and%20Helpful%20docs?preview=1285596</a:t>
            </a:r>
            <a:r>
              <a:rPr lang="en-US" dirty="0"/>
              <a:t> </a:t>
            </a:r>
          </a:p>
          <a:p>
            <a:r>
              <a:rPr lang="en-US" dirty="0"/>
              <a:t>[3] </a:t>
            </a:r>
            <a:r>
              <a:rPr lang="en-US" i="1" dirty="0"/>
              <a:t>CSCE 230 Project Part II </a:t>
            </a:r>
            <a:r>
              <a:rPr lang="en-US" i="1" dirty="0" err="1"/>
              <a:t>Datapath</a:t>
            </a:r>
            <a:r>
              <a:rPr lang="en-US" i="1" dirty="0"/>
              <a:t> implementation</a:t>
            </a:r>
            <a:r>
              <a:rPr lang="en-US" dirty="0"/>
              <a:t>. (2017). Retrieved October 25, 2017, from 	</a:t>
            </a:r>
            <a:r>
              <a:rPr lang="en-US" u="sng" dirty="0">
                <a:hlinkClick r:id="rId4"/>
              </a:rPr>
              <a:t>https://canvas.unl.edu/courses/19800/files/folder/Project/Part%202?preview=1245925</a:t>
            </a:r>
            <a:r>
              <a:rPr lang="en-US" dirty="0"/>
              <a:t> </a:t>
            </a:r>
          </a:p>
          <a:p>
            <a:r>
              <a:rPr lang="en-US" dirty="0"/>
              <a:t>[4] </a:t>
            </a:r>
            <a:r>
              <a:rPr lang="en-US" i="1" dirty="0"/>
              <a:t>CSCE 230 Project Part III Memory and instruction implementation</a:t>
            </a:r>
            <a:r>
              <a:rPr lang="en-US" dirty="0"/>
              <a:t>. (2017). Retrieved November 5, 2017, from </a:t>
            </a:r>
            <a:r>
              <a:rPr lang="en-US" u="sng" dirty="0">
                <a:hlinkClick r:id="rId5"/>
              </a:rPr>
              <a:t>https://canvas.unl.edu/courses/19800/files/folder/Project/Part%203?preview=1285586</a:t>
            </a:r>
            <a:endParaRPr lang="en-US" dirty="0"/>
          </a:p>
          <a:p>
            <a:r>
              <a:rPr lang="en-US" u="sng" dirty="0"/>
              <a:t>[5] </a:t>
            </a:r>
            <a:r>
              <a:rPr lang="en-US" i="1" dirty="0"/>
              <a:t>CSCE 230 Project Part IV Adding I/O and ARM-like Conditional Execution</a:t>
            </a:r>
            <a:r>
              <a:rPr lang="en-US" dirty="0"/>
              <a:t>. (2017). Retrieved November 15, 2017, from </a:t>
            </a:r>
            <a:r>
              <a:rPr lang="en-US" u="sng" dirty="0">
                <a:hlinkClick r:id="rId6"/>
              </a:rPr>
              <a:t>https://canvas.unl.edu/courses/19800/files/folder/Project/Part%204?preview=1353550</a:t>
            </a:r>
            <a:endParaRPr lang="en-US" dirty="0"/>
          </a:p>
          <a:p>
            <a:r>
              <a:rPr lang="en-US" u="sng" dirty="0"/>
              <a:t>[6] </a:t>
            </a:r>
            <a:r>
              <a:rPr lang="en-US" i="1" dirty="0"/>
              <a:t>CSCE 230 Project Part V Extending I/O and adding J-type instructions</a:t>
            </a:r>
            <a:r>
              <a:rPr lang="en-US" dirty="0"/>
              <a:t>. (2017). Retrieved November 26, 2017, from </a:t>
            </a:r>
            <a:r>
              <a:rPr lang="en-US" u="sng" dirty="0">
                <a:hlinkClick r:id="rId6"/>
              </a:rPr>
              <a:t>https://canvas.unl.edu/courses/19800/files/folder/Project/Part%204?preview=1353550</a:t>
            </a:r>
            <a:endParaRPr lang="en-US" dirty="0"/>
          </a:p>
          <a:p>
            <a:r>
              <a:rPr lang="en-US" u="sng" dirty="0"/>
              <a:t>[7] </a:t>
            </a:r>
            <a:r>
              <a:rPr lang="en-US" i="1" dirty="0"/>
              <a:t>CSCE 230 Project Part VI Final Project, Written Report, Oral Presentation and Demonstration</a:t>
            </a:r>
            <a:r>
              <a:rPr lang="en-US" dirty="0"/>
              <a:t>. (2017). Retrieved November 26, 2017, from </a:t>
            </a:r>
            <a:r>
              <a:rPr lang="en-US" u="sng" dirty="0">
                <a:hlinkClick r:id="rId7"/>
              </a:rPr>
              <a:t>https://canvas.unl.edu/courses/19800/files/folder/Project/Part%205%20%26%206?preview=1397677</a:t>
            </a:r>
            <a:endParaRPr lang="en-US" dirty="0"/>
          </a:p>
          <a:p>
            <a:endParaRPr lang="en-US" dirty="0"/>
          </a:p>
        </p:txBody>
      </p:sp>
    </p:spTree>
    <p:extLst>
      <p:ext uri="{BB962C8B-B14F-4D97-AF65-F5344CB8AC3E}">
        <p14:creationId xmlns:p14="http://schemas.microsoft.com/office/powerpoint/2010/main" val="3944512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33308297"/>
              </p:ext>
            </p:extLst>
          </p:nvPr>
        </p:nvGraphicFramePr>
        <p:xfrm>
          <a:off x="685800" y="1671145"/>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171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940766" cy="1222310"/>
          </a:xfrm>
        </p:spPr>
        <p:txBody>
          <a:bodyPr/>
          <a:lstStyle/>
          <a:p>
            <a:r>
              <a:rPr lang="en-US" dirty="0" smtClean="0"/>
              <a:t>Images</a:t>
            </a:r>
            <a:endParaRPr lang="en-US" dirty="0"/>
          </a:p>
        </p:txBody>
      </p:sp>
      <p:sp>
        <p:nvSpPr>
          <p:cNvPr id="3" name="Content Placeholder 2"/>
          <p:cNvSpPr>
            <a:spLocks noGrp="1"/>
          </p:cNvSpPr>
          <p:nvPr>
            <p:ph idx="1"/>
          </p:nvPr>
        </p:nvSpPr>
        <p:spPr>
          <a:xfrm>
            <a:off x="634481" y="1222311"/>
            <a:ext cx="9862457" cy="4973216"/>
          </a:xfrm>
        </p:spPr>
        <p:txBody>
          <a:bodyPr>
            <a:normAutofit/>
          </a:bodyPr>
          <a:lstStyle/>
          <a:p>
            <a:r>
              <a:rPr lang="en-US" dirty="0">
                <a:hlinkClick r:id="rId2"/>
              </a:rPr>
              <a:t>https://</a:t>
            </a:r>
            <a:r>
              <a:rPr lang="en-US" dirty="0" smtClean="0">
                <a:hlinkClick r:id="rId2"/>
              </a:rPr>
              <a:t>goo.gl/sKMZgC</a:t>
            </a:r>
            <a:endParaRPr lang="en-US" dirty="0" smtClean="0"/>
          </a:p>
          <a:p>
            <a:r>
              <a:rPr lang="en-US" dirty="0" smtClean="0">
                <a:hlinkClick r:id="rId3"/>
              </a:rPr>
              <a:t>https</a:t>
            </a:r>
            <a:r>
              <a:rPr lang="en-US" dirty="0">
                <a:hlinkClick r:id="rId3"/>
              </a:rPr>
              <a:t>://</a:t>
            </a:r>
            <a:r>
              <a:rPr lang="en-US" dirty="0" smtClean="0">
                <a:hlinkClick r:id="rId3"/>
              </a:rPr>
              <a:t>gadflyonthewallblog.files.wordpress.com/2017/11/teachers-wanted_slide-f490f6ba4043bb11d14c641c5fd6a253f638a74b-s900-c85.jpg</a:t>
            </a:r>
            <a:endParaRPr lang="en-US" dirty="0" smtClean="0"/>
          </a:p>
          <a:p>
            <a:r>
              <a:rPr lang="en-US" dirty="0">
                <a:hlinkClick r:id="rId4"/>
              </a:rPr>
              <a:t>https://</a:t>
            </a:r>
            <a:r>
              <a:rPr lang="en-US" dirty="0" smtClean="0">
                <a:hlinkClick r:id="rId4"/>
              </a:rPr>
              <a:t>cdn.lynda.com/course/477451/477451-636198978267245657-16x9.jpg</a:t>
            </a:r>
            <a:endParaRPr lang="en-US" dirty="0" smtClean="0"/>
          </a:p>
          <a:p>
            <a:r>
              <a:rPr lang="en-US" dirty="0">
                <a:hlinkClick r:id="rId5"/>
              </a:rPr>
              <a:t>https://</a:t>
            </a:r>
            <a:r>
              <a:rPr lang="en-US" dirty="0" smtClean="0">
                <a:hlinkClick r:id="rId5"/>
              </a:rPr>
              <a:t>cdn0.iconfinder.com/data/icons/iwindows-by-wwalczyszyn-d3dwi6l/512/Computer2.png</a:t>
            </a:r>
            <a:endParaRPr lang="en-US" dirty="0" smtClean="0"/>
          </a:p>
          <a:p>
            <a:r>
              <a:rPr lang="en-US" dirty="0">
                <a:hlinkClick r:id="rId6"/>
              </a:rPr>
              <a:t>https://</a:t>
            </a:r>
            <a:r>
              <a:rPr lang="en-US" dirty="0" smtClean="0">
                <a:hlinkClick r:id="rId6"/>
              </a:rPr>
              <a:t>upload.wikimedia.org/wikipedia/commons/b/b4/Beefy_Miracle.png</a:t>
            </a:r>
            <a:endParaRPr lang="en-US" dirty="0" smtClean="0"/>
          </a:p>
          <a:p>
            <a:r>
              <a:rPr lang="en-US" dirty="0">
                <a:hlinkClick r:id="rId7"/>
              </a:rPr>
              <a:t>http://</a:t>
            </a:r>
            <a:r>
              <a:rPr lang="en-US" dirty="0" smtClean="0">
                <a:hlinkClick r:id="rId7"/>
              </a:rPr>
              <a:t>images.clipartpanda.com/disinformation-clipart-hooray.png</a:t>
            </a:r>
            <a:endParaRPr lang="en-US" dirty="0" smtClean="0"/>
          </a:p>
          <a:p>
            <a:r>
              <a:rPr lang="en-US" dirty="0">
                <a:hlinkClick r:id="rId8"/>
              </a:rPr>
              <a:t>https://</a:t>
            </a:r>
            <a:r>
              <a:rPr lang="en-US" dirty="0" smtClean="0">
                <a:hlinkClick r:id="rId8"/>
              </a:rPr>
              <a:t>www.vectorico.com/download/Social-media/facebook-sad.png</a:t>
            </a:r>
            <a:endParaRPr lang="en-US" dirty="0" smtClean="0"/>
          </a:p>
          <a:p>
            <a:r>
              <a:rPr lang="en-US" dirty="0">
                <a:hlinkClick r:id="rId9"/>
              </a:rPr>
              <a:t>http://</a:t>
            </a:r>
            <a:r>
              <a:rPr lang="en-US" dirty="0" smtClean="0">
                <a:hlinkClick r:id="rId9"/>
              </a:rPr>
              <a:t>ustutorials.com/includes/images/questions-answers.png</a:t>
            </a:r>
            <a:endParaRPr lang="en-US" dirty="0" smtClean="0"/>
          </a:p>
          <a:p>
            <a:r>
              <a:rPr lang="en-US" dirty="0">
                <a:hlinkClick r:id="rId10"/>
              </a:rPr>
              <a:t>https://</a:t>
            </a:r>
            <a:r>
              <a:rPr lang="en-US" dirty="0" smtClean="0">
                <a:hlinkClick r:id="rId10"/>
              </a:rPr>
              <a:t>www.501commons.org/blog/questions.png</a:t>
            </a:r>
            <a:endParaRPr lang="en-US" dirty="0" smtClean="0"/>
          </a:p>
          <a:p>
            <a:r>
              <a:rPr lang="en-US" dirty="0">
                <a:hlinkClick r:id="rId11"/>
              </a:rPr>
              <a:t>https://pixabay.com/p-2758705/?</a:t>
            </a:r>
            <a:r>
              <a:rPr lang="en-US" dirty="0" smtClean="0">
                <a:hlinkClick r:id="rId11"/>
              </a:rPr>
              <a:t>no_redirect</a:t>
            </a:r>
            <a:endParaRPr lang="en-US" dirty="0" smtClean="0"/>
          </a:p>
          <a:p>
            <a:endParaRPr lang="en-US" dirty="0" smtClean="0"/>
          </a:p>
          <a:p>
            <a:endParaRPr lang="en-US" dirty="0"/>
          </a:p>
        </p:txBody>
      </p:sp>
    </p:spTree>
    <p:extLst>
      <p:ext uri="{BB962C8B-B14F-4D97-AF65-F5344CB8AC3E}">
        <p14:creationId xmlns:p14="http://schemas.microsoft.com/office/powerpoint/2010/main" val="1686096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We would like to thank: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3490233"/>
              </p:ext>
            </p:extLst>
          </p:nvPr>
        </p:nvGraphicFramePr>
        <p:xfrm>
          <a:off x="685801" y="2270235"/>
          <a:ext cx="4926723" cy="2963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508298966"/>
              </p:ext>
            </p:extLst>
          </p:nvPr>
        </p:nvGraphicFramePr>
        <p:xfrm>
          <a:off x="3626069" y="1481959"/>
          <a:ext cx="7078718" cy="45562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0572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892489" cy="1595535"/>
          </a:xfrm>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stretch>
            <a:fillRect/>
          </a:stretch>
        </p:blipFill>
        <p:spPr>
          <a:xfrm>
            <a:off x="398105" y="1241457"/>
            <a:ext cx="8828399" cy="2155371"/>
          </a:xfrm>
          <a:prstGeom prst="rect">
            <a:avLst/>
          </a:prstGeom>
        </p:spPr>
      </p:pic>
      <p:pic>
        <p:nvPicPr>
          <p:cNvPr id="5" name="Picture 4"/>
          <p:cNvPicPr>
            <a:picLocks noChangeAspect="1"/>
          </p:cNvPicPr>
          <p:nvPr/>
        </p:nvPicPr>
        <p:blipFill>
          <a:blip r:embed="rId3"/>
          <a:stretch>
            <a:fillRect/>
          </a:stretch>
        </p:blipFill>
        <p:spPr>
          <a:xfrm>
            <a:off x="5225143" y="3569445"/>
            <a:ext cx="4762500" cy="3152775"/>
          </a:xfrm>
          <a:prstGeom prst="rect">
            <a:avLst/>
          </a:prstGeom>
        </p:spPr>
      </p:pic>
      <p:pic>
        <p:nvPicPr>
          <p:cNvPr id="6" name="Picture 5"/>
          <p:cNvPicPr>
            <a:picLocks noChangeAspect="1"/>
          </p:cNvPicPr>
          <p:nvPr/>
        </p:nvPicPr>
        <p:blipFill>
          <a:blip r:embed="rId4"/>
          <a:stretch>
            <a:fillRect/>
          </a:stretch>
        </p:blipFill>
        <p:spPr>
          <a:xfrm>
            <a:off x="1528373" y="3662264"/>
            <a:ext cx="3572925" cy="2967135"/>
          </a:xfrm>
          <a:prstGeom prst="rect">
            <a:avLst/>
          </a:prstGeom>
        </p:spPr>
      </p:pic>
    </p:spTree>
    <p:extLst>
      <p:ext uri="{BB962C8B-B14F-4D97-AF65-F5344CB8AC3E}">
        <p14:creationId xmlns:p14="http://schemas.microsoft.com/office/powerpoint/2010/main" val="352918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tried to accomplish</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File</a:t>
            </a:r>
          </a:p>
          <a:p>
            <a:pPr lvl="1"/>
            <a:r>
              <a:rPr lang="en-US" sz="2800" dirty="0" smtClean="0"/>
              <a:t>16x16 bit</a:t>
            </a:r>
          </a:p>
          <a:p>
            <a:r>
              <a:rPr lang="en-US" sz="3600" dirty="0" smtClean="0"/>
              <a:t>Create an ALU</a:t>
            </a:r>
          </a:p>
          <a:p>
            <a:pPr lvl="1"/>
            <a:r>
              <a:rPr lang="en-US" sz="2800" dirty="0" smtClean="0"/>
              <a:t>16 bit</a:t>
            </a:r>
          </a:p>
          <a:p>
            <a:r>
              <a:rPr lang="en-US" sz="3600" dirty="0" smtClean="0"/>
              <a:t>Start Building a Control Unit</a:t>
            </a:r>
          </a:p>
          <a:p>
            <a:pPr lvl="1"/>
            <a:r>
              <a:rPr lang="en-US" sz="2800" dirty="0" smtClean="0"/>
              <a:t>Used for setting the flag values that affect the way the processor functions</a:t>
            </a:r>
          </a:p>
        </p:txBody>
      </p:sp>
    </p:spTree>
    <p:extLst>
      <p:ext uri="{BB962C8B-B14F-4D97-AF65-F5344CB8AC3E}">
        <p14:creationId xmlns:p14="http://schemas.microsoft.com/office/powerpoint/2010/main" val="1916908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actually did</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File</a:t>
            </a:r>
          </a:p>
          <a:p>
            <a:pPr lvl="1"/>
            <a:r>
              <a:rPr lang="en-US" sz="2800" dirty="0" smtClean="0"/>
              <a:t>This was completed in Lab 7.</a:t>
            </a:r>
          </a:p>
          <a:p>
            <a:r>
              <a:rPr lang="en-US" sz="3600" dirty="0" smtClean="0"/>
              <a:t>Create an ALU</a:t>
            </a:r>
          </a:p>
          <a:p>
            <a:pPr lvl="1"/>
            <a:r>
              <a:rPr lang="en-US" sz="2800" dirty="0" smtClean="0"/>
              <a:t>This was completed in Lab 6.</a:t>
            </a:r>
          </a:p>
          <a:p>
            <a:r>
              <a:rPr lang="en-US" sz="3600" dirty="0" smtClean="0"/>
              <a:t>Start Building a Control Unit</a:t>
            </a:r>
          </a:p>
          <a:p>
            <a:pPr lvl="1"/>
            <a:r>
              <a:rPr lang="en-US" sz="2800" dirty="0" smtClean="0"/>
              <a:t>The template for this was provided by the TA’s in Lab 9.</a:t>
            </a:r>
            <a:endParaRPr lang="en-US" sz="2800" dirty="0"/>
          </a:p>
        </p:txBody>
      </p:sp>
    </p:spTree>
    <p:extLst>
      <p:ext uri="{BB962C8B-B14F-4D97-AF65-F5344CB8AC3E}">
        <p14:creationId xmlns:p14="http://schemas.microsoft.com/office/powerpoint/2010/main" val="381998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difficulties that arose</a:t>
            </a:r>
            <a:endParaRPr lang="en-US" sz="4400" dirty="0"/>
          </a:p>
        </p:txBody>
      </p:sp>
      <p:sp>
        <p:nvSpPr>
          <p:cNvPr id="3" name="Content Placeholder 2"/>
          <p:cNvSpPr>
            <a:spLocks noGrp="1"/>
          </p:cNvSpPr>
          <p:nvPr>
            <p:ph idx="1"/>
          </p:nvPr>
        </p:nvSpPr>
        <p:spPr/>
        <p:txBody>
          <a:bodyPr>
            <a:noAutofit/>
          </a:bodyPr>
          <a:lstStyle/>
          <a:p>
            <a:r>
              <a:rPr lang="en-US" sz="2800" dirty="0" smtClean="0"/>
              <a:t>We used Molly’s ALU and Nate’s Register File in the Project.</a:t>
            </a:r>
          </a:p>
          <a:p>
            <a:pPr marL="0" indent="0">
              <a:buNone/>
            </a:pPr>
            <a:endParaRPr lang="en-US" sz="2800" dirty="0"/>
          </a:p>
          <a:p>
            <a:r>
              <a:rPr lang="en-US" sz="2800" dirty="0" smtClean="0"/>
              <a:t>Some of the components (</a:t>
            </a:r>
            <a:r>
              <a:rPr lang="en-US" sz="2800" dirty="0" err="1" smtClean="0"/>
              <a:t>muxes</a:t>
            </a:r>
            <a:r>
              <a:rPr lang="en-US" sz="2800" dirty="0" smtClean="0"/>
              <a:t>, decoders, etc.) were mapped differently, which caused issues with compiling.</a:t>
            </a:r>
          </a:p>
          <a:p>
            <a:pPr marL="0" indent="0">
              <a:buNone/>
            </a:pPr>
            <a:endParaRPr lang="en-US" sz="2800" dirty="0" smtClean="0"/>
          </a:p>
          <a:p>
            <a:r>
              <a:rPr lang="en-US" sz="2800" dirty="0" smtClean="0"/>
              <a:t>We resolved this issue by changing the way we used Port Maps in the ALU, as well as the order of inputs and outputs in the ALU.</a:t>
            </a:r>
          </a:p>
        </p:txBody>
      </p:sp>
    </p:spTree>
    <p:extLst>
      <p:ext uri="{BB962C8B-B14F-4D97-AF65-F5344CB8AC3E}">
        <p14:creationId xmlns:p14="http://schemas.microsoft.com/office/powerpoint/2010/main" val="1719500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what we tried to accomplish</a:t>
            </a:r>
          </a:p>
        </p:txBody>
      </p:sp>
      <p:sp>
        <p:nvSpPr>
          <p:cNvPr id="3" name="Content Placeholder 2"/>
          <p:cNvSpPr>
            <a:spLocks noGrp="1"/>
          </p:cNvSpPr>
          <p:nvPr>
            <p:ph idx="1"/>
          </p:nvPr>
        </p:nvSpPr>
        <p:spPr>
          <a:xfrm>
            <a:off x="773723" y="2365131"/>
            <a:ext cx="11306908" cy="4343400"/>
          </a:xfrm>
        </p:spPr>
        <p:txBody>
          <a:bodyPr>
            <a:normAutofit fontScale="92500" lnSpcReduction="20000"/>
          </a:bodyPr>
          <a:lstStyle/>
          <a:p>
            <a:r>
              <a:rPr lang="en-US" sz="3900" dirty="0" smtClean="0"/>
              <a:t>Create a Data Path</a:t>
            </a:r>
          </a:p>
          <a:p>
            <a:r>
              <a:rPr lang="en-US" sz="3900" dirty="0" smtClean="0"/>
              <a:t>Create and Compile a Basic Processor</a:t>
            </a:r>
          </a:p>
          <a:p>
            <a:r>
              <a:rPr lang="en-US" sz="3900" dirty="0" smtClean="0"/>
              <a:t>Begin Implementing R-type Instructions:</a:t>
            </a:r>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p>
          <a:p>
            <a:pPr lvl="1"/>
            <a:r>
              <a:rPr lang="en-US" sz="3000" dirty="0">
                <a:solidFill>
                  <a:schemeClr val="accent6"/>
                </a:solidFill>
              </a:rPr>
              <a:t>Exclusive Or (</a:t>
            </a:r>
            <a:r>
              <a:rPr lang="en-US" sz="3000" dirty="0" err="1">
                <a:solidFill>
                  <a:schemeClr val="accent6"/>
                </a:solidFill>
              </a:rPr>
              <a:t>Xor</a:t>
            </a:r>
            <a:r>
              <a:rPr lang="en-US" sz="3000" dirty="0">
                <a:solidFill>
                  <a:schemeClr val="accent6"/>
                </a:solidFill>
              </a:rPr>
              <a:t>)</a:t>
            </a:r>
          </a:p>
          <a:p>
            <a:pPr lvl="1"/>
            <a:endParaRPr lang="en-US" sz="5200" dirty="0" smtClean="0"/>
          </a:p>
        </p:txBody>
      </p:sp>
    </p:spTree>
    <p:extLst>
      <p:ext uri="{BB962C8B-B14F-4D97-AF65-F5344CB8AC3E}">
        <p14:creationId xmlns:p14="http://schemas.microsoft.com/office/powerpoint/2010/main" val="1155180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256476" cy="914400"/>
          </a:xfrm>
        </p:spPr>
        <p:txBody>
          <a:bodyPr>
            <a:normAutofit/>
          </a:bodyPr>
          <a:lstStyle/>
          <a:p>
            <a:r>
              <a:rPr lang="en-US" sz="4400" dirty="0"/>
              <a:t>Phase </a:t>
            </a:r>
            <a:r>
              <a:rPr lang="en-US" sz="4400" dirty="0" smtClean="0"/>
              <a:t>2: </a:t>
            </a:r>
            <a:r>
              <a:rPr lang="en-US" sz="4400" dirty="0"/>
              <a:t>what we actually did</a:t>
            </a:r>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254977" y="1028700"/>
            <a:ext cx="4651130" cy="5711906"/>
          </a:xfrm>
          <a:prstGeom prst="rect">
            <a:avLst/>
          </a:prstGeom>
        </p:spPr>
      </p:pic>
      <p:sp>
        <p:nvSpPr>
          <p:cNvPr id="5" name="Content Placeholder 4"/>
          <p:cNvSpPr>
            <a:spLocks noGrp="1"/>
          </p:cNvSpPr>
          <p:nvPr>
            <p:ph sz="half" idx="2"/>
          </p:nvPr>
        </p:nvSpPr>
        <p:spPr>
          <a:xfrm>
            <a:off x="5090747" y="1099037"/>
            <a:ext cx="4176345" cy="5641569"/>
          </a:xfrm>
        </p:spPr>
        <p:txBody>
          <a:bodyPr>
            <a:normAutofit fontScale="85000" lnSpcReduction="20000"/>
          </a:bodyPr>
          <a:lstStyle/>
          <a:p>
            <a:r>
              <a:rPr lang="en-US" sz="3900" dirty="0" smtClean="0"/>
              <a:t>Created </a:t>
            </a:r>
            <a:r>
              <a:rPr lang="en-US" sz="3900" dirty="0"/>
              <a:t>a Data Path</a:t>
            </a:r>
          </a:p>
          <a:p>
            <a:r>
              <a:rPr lang="en-US" sz="3900" dirty="0" smtClean="0"/>
              <a:t>Created </a:t>
            </a:r>
            <a:r>
              <a:rPr lang="en-US" sz="3900" dirty="0"/>
              <a:t>and </a:t>
            </a:r>
            <a:r>
              <a:rPr lang="en-US" sz="3900" dirty="0" smtClean="0"/>
              <a:t>Compiled </a:t>
            </a:r>
            <a:r>
              <a:rPr lang="en-US" sz="3900" dirty="0"/>
              <a:t>a Basic Processor</a:t>
            </a:r>
          </a:p>
          <a:p>
            <a:r>
              <a:rPr lang="en-US" sz="3900" dirty="0" smtClean="0"/>
              <a:t>Implemented the </a:t>
            </a:r>
            <a:r>
              <a:rPr lang="en-US" sz="3900" dirty="0" smtClean="0">
                <a:solidFill>
                  <a:schemeClr val="accent2"/>
                </a:solidFill>
              </a:rPr>
              <a:t>R-type Instructions</a:t>
            </a:r>
            <a:r>
              <a:rPr lang="en-US" sz="3900" dirty="0" smtClean="0"/>
              <a:t> that Used the </a:t>
            </a:r>
            <a:r>
              <a:rPr lang="en-US" sz="3900" dirty="0" smtClean="0">
                <a:solidFill>
                  <a:schemeClr val="accent2"/>
                </a:solidFill>
              </a:rPr>
              <a:t>ALU</a:t>
            </a:r>
            <a:r>
              <a:rPr lang="en-US" sz="3900" dirty="0" smtClean="0"/>
              <a:t>: </a:t>
            </a:r>
            <a:endParaRPr lang="en-US" sz="3900" dirty="0"/>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r>
              <a:rPr lang="en-US" sz="3000" dirty="0" smtClean="0">
                <a:solidFill>
                  <a:schemeClr val="accent5"/>
                </a:solidFill>
              </a:rPr>
              <a:t>)</a:t>
            </a:r>
            <a:endParaRPr lang="en-US" sz="3000" dirty="0">
              <a:solidFill>
                <a:schemeClr val="accent5"/>
              </a:solidFill>
            </a:endParaRPr>
          </a:p>
          <a:p>
            <a:pPr lvl="1"/>
            <a:r>
              <a:rPr lang="en-US" sz="3000" dirty="0">
                <a:solidFill>
                  <a:schemeClr val="accent6"/>
                </a:solidFill>
              </a:rPr>
              <a:t>Exclusive Or (</a:t>
            </a:r>
            <a:r>
              <a:rPr lang="en-US" sz="3000" dirty="0" err="1">
                <a:solidFill>
                  <a:schemeClr val="accent6"/>
                </a:solidFill>
              </a:rPr>
              <a:t>Xor</a:t>
            </a:r>
            <a:r>
              <a:rPr lang="en-US" sz="3000" dirty="0" smtClean="0">
                <a:solidFill>
                  <a:schemeClr val="accent6"/>
                </a:solidFill>
              </a:rPr>
              <a:t>)</a:t>
            </a:r>
            <a:endParaRPr lang="en-US" sz="3000" dirty="0">
              <a:solidFill>
                <a:schemeClr val="accent6"/>
              </a:solidFill>
            </a:endParaRPr>
          </a:p>
        </p:txBody>
      </p:sp>
      <p:sp>
        <p:nvSpPr>
          <p:cNvPr id="6" name="Oval 5"/>
          <p:cNvSpPr/>
          <p:nvPr/>
        </p:nvSpPr>
        <p:spPr>
          <a:xfrm>
            <a:off x="1793630" y="3455377"/>
            <a:ext cx="1573824" cy="143314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7"/>
          </p:cNvCxnSpPr>
          <p:nvPr/>
        </p:nvCxnSpPr>
        <p:spPr>
          <a:xfrm flipH="1">
            <a:off x="3136973" y="3270738"/>
            <a:ext cx="2094450" cy="394518"/>
          </a:xfrm>
          <a:prstGeom prst="straightConnector1">
            <a:avLst/>
          </a:prstGeom>
          <a:ln>
            <a:solidFill>
              <a:schemeClr val="accent2"/>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3688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123" y="2379785"/>
            <a:ext cx="4876800" cy="4876800"/>
          </a:xfrm>
          <a:prstGeom prst="rect">
            <a:avLst/>
          </a:prstGeom>
        </p:spPr>
      </p:pic>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difficulties that arose</a:t>
            </a:r>
          </a:p>
        </p:txBody>
      </p:sp>
      <p:sp>
        <p:nvSpPr>
          <p:cNvPr id="3" name="Content Placeholder 2"/>
          <p:cNvSpPr>
            <a:spLocks noGrp="1"/>
          </p:cNvSpPr>
          <p:nvPr>
            <p:ph idx="1"/>
          </p:nvPr>
        </p:nvSpPr>
        <p:spPr>
          <a:xfrm>
            <a:off x="685801" y="1951892"/>
            <a:ext cx="4431322" cy="4273062"/>
          </a:xfrm>
        </p:spPr>
        <p:txBody>
          <a:bodyPr>
            <a:normAutofit fontScale="92500"/>
          </a:bodyPr>
          <a:lstStyle/>
          <a:p>
            <a:r>
              <a:rPr lang="en-US" sz="2800" dirty="0" smtClean="0"/>
              <a:t>Starter code for the Control Unit was provided in Canvas.</a:t>
            </a:r>
          </a:p>
          <a:p>
            <a:pPr marL="0" indent="0">
              <a:buNone/>
            </a:pPr>
            <a:endParaRPr lang="en-US" sz="2800" dirty="0" smtClean="0"/>
          </a:p>
          <a:p>
            <a:r>
              <a:rPr lang="en-US" sz="2800" dirty="0" smtClean="0"/>
              <a:t>It was easy to implement the needed R-type instructions.</a:t>
            </a:r>
          </a:p>
          <a:p>
            <a:pPr marL="0" indent="0">
              <a:buNone/>
            </a:pPr>
            <a:endParaRPr lang="en-US" sz="2800" dirty="0" smtClean="0"/>
          </a:p>
          <a:p>
            <a:r>
              <a:rPr lang="en-US" sz="2800" dirty="0" smtClean="0"/>
              <a:t>We did not run into any major problems in Phase 2.</a:t>
            </a:r>
            <a:endParaRPr lang="en-US" sz="2800" dirty="0"/>
          </a:p>
        </p:txBody>
      </p:sp>
    </p:spTree>
    <p:extLst>
      <p:ext uri="{BB962C8B-B14F-4D97-AF65-F5344CB8AC3E}">
        <p14:creationId xmlns:p14="http://schemas.microsoft.com/office/powerpoint/2010/main" val="2200070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685</TotalTime>
  <Words>2316</Words>
  <Application>Microsoft Office PowerPoint</Application>
  <PresentationFormat>Widescreen</PresentationFormat>
  <Paragraphs>239</Paragraphs>
  <Slides>32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Celestial</vt:lpstr>
      <vt:lpstr>The Adventurous Project of building a processor</vt:lpstr>
      <vt:lpstr>Objectives</vt:lpstr>
      <vt:lpstr>outline</vt:lpstr>
      <vt:lpstr>Phase 1: what we tried to accomplish</vt:lpstr>
      <vt:lpstr>Phase 1: what We actually did</vt:lpstr>
      <vt:lpstr>Phase 1: difficulties that arose</vt:lpstr>
      <vt:lpstr>Phase 2: what we tried to accomplish</vt:lpstr>
      <vt:lpstr>Phase 2: what we actually did</vt:lpstr>
      <vt:lpstr>Phase 2: difficulties that arose</vt:lpstr>
      <vt:lpstr>Phase 3: what we tried to accomplish</vt:lpstr>
      <vt:lpstr>Phase 3: what we tried to accomplish</vt:lpstr>
      <vt:lpstr>Phase 3: what we actually did</vt:lpstr>
      <vt:lpstr>Phase 3: difficulties that arose</vt:lpstr>
      <vt:lpstr>Phase 4: what we tried to accomplish</vt:lpstr>
      <vt:lpstr>Phase 4: what we Submitted (20 Nov. 2017)</vt:lpstr>
      <vt:lpstr>Phase 4: difficulties that arose</vt:lpstr>
      <vt:lpstr>Phase 5: what we tried to accomplish</vt:lpstr>
      <vt:lpstr>Phase 5: what we actually did</vt:lpstr>
      <vt:lpstr>Phase 5: difficulties that arose</vt:lpstr>
      <vt:lpstr>Phase 6: what we tried to accomplish</vt:lpstr>
      <vt:lpstr>Phase 6: what we actually did</vt:lpstr>
      <vt:lpstr>Phase 6: what we actually did</vt:lpstr>
      <vt:lpstr>Phase 6: What we actually did</vt:lpstr>
      <vt:lpstr>Phase 6: What we actually did</vt:lpstr>
      <vt:lpstr>Phase 6: difficulties that arose</vt:lpstr>
      <vt:lpstr>PHASE 7: BONUS MATERIAL</vt:lpstr>
      <vt:lpstr>REcap</vt:lpstr>
      <vt:lpstr>Final result</vt:lpstr>
      <vt:lpstr>References</vt:lpstr>
      <vt:lpstr>Images</vt:lpstr>
      <vt:lpstr>We would like to thank: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Adventurous Project of building a processor</dc:title>
  <dc:creator>Windows User</dc:creator>
  <cp:lastModifiedBy>Windows User</cp:lastModifiedBy>
  <cp:revision>75</cp:revision>
  <cp:lastPrinted>2017-11-29T21:59:16Z</cp:lastPrinted>
  <dcterms:created xsi:type="dcterms:W3CDTF">2017-11-26T22:19:40Z</dcterms:created>
  <dcterms:modified xsi:type="dcterms:W3CDTF">2017-11-29T22:12:12Z</dcterms:modified>
</cp:coreProperties>
</file>