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315" r:id="rId3"/>
    <p:sldId id="342" r:id="rId4"/>
    <p:sldId id="280" r:id="rId5"/>
    <p:sldId id="331" r:id="rId6"/>
    <p:sldId id="281" r:id="rId7"/>
    <p:sldId id="344" r:id="rId8"/>
    <p:sldId id="282" r:id="rId9"/>
    <p:sldId id="314" r:id="rId10"/>
    <p:sldId id="318" r:id="rId11"/>
    <p:sldId id="333" r:id="rId12"/>
    <p:sldId id="332" r:id="rId13"/>
    <p:sldId id="335" r:id="rId14"/>
    <p:sldId id="293" r:id="rId15"/>
    <p:sldId id="337" r:id="rId16"/>
    <p:sldId id="312" r:id="rId17"/>
    <p:sldId id="322" r:id="rId18"/>
    <p:sldId id="324" r:id="rId19"/>
    <p:sldId id="303" r:id="rId20"/>
    <p:sldId id="338" r:id="rId21"/>
    <p:sldId id="339" r:id="rId22"/>
    <p:sldId id="317" r:id="rId23"/>
    <p:sldId id="340" r:id="rId24"/>
    <p:sldId id="294" r:id="rId25"/>
    <p:sldId id="346" r:id="rId26"/>
    <p:sldId id="309" r:id="rId27"/>
    <p:sldId id="341" r:id="rId28"/>
    <p:sldId id="313" r:id="rId29"/>
    <p:sldId id="347" r:id="rId30"/>
    <p:sldId id="348" r:id="rId31"/>
    <p:sldId id="349" r:id="rId32"/>
    <p:sldId id="350" r:id="rId33"/>
    <p:sldId id="351" r:id="rId34"/>
    <p:sldId id="343" r:id="rId35"/>
    <p:sldId id="285" r:id="rId36"/>
    <p:sldId id="268" r:id="rId37"/>
    <p:sldId id="279" r:id="rId3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6F2"/>
    <a:srgbClr val="00CC00"/>
    <a:srgbClr val="CC0099"/>
    <a:srgbClr val="000099"/>
    <a:srgbClr val="CCFF66"/>
    <a:srgbClr val="FF3300"/>
    <a:srgbClr val="6600CC"/>
    <a:srgbClr val="80808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268" autoAdjust="0"/>
    <p:restoredTop sz="97927" autoAdjust="0"/>
  </p:normalViewPr>
  <p:slideViewPr>
    <p:cSldViewPr snapToObjects="1">
      <p:cViewPr>
        <p:scale>
          <a:sx n="75" d="100"/>
          <a:sy n="75" d="100"/>
        </p:scale>
        <p:origin x="-1908" y="-5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32" y="2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65" d="100"/>
          <a:sy n="65" d="100"/>
        </p:scale>
        <p:origin x="-2136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66423AA-AED1-4B4F-8C2D-62836EFA5AEE}" type="datetime1">
              <a:rPr lang="zh-CN" altLang="en-US"/>
              <a:pPr>
                <a:defRPr/>
              </a:pPr>
              <a:t>2014-6-11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2B72E2-2273-4BD7-8336-E207BA7DC0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EA9DFEF-2EFA-4C8E-9965-C3E5B6F185EB}" type="datetime1">
              <a:rPr lang="zh-CN" altLang="en-US"/>
              <a:pPr>
                <a:defRPr/>
              </a:pPr>
              <a:t>2014-6-11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CDAF69-38FD-4A60-9741-3513649DF8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EE58660-BDEE-4127-8D7E-2796D063FFD7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 userDrawn="1"/>
        </p:nvGrpSpPr>
        <p:grpSpPr bwMode="auto">
          <a:xfrm>
            <a:off x="0" y="0"/>
            <a:ext cx="9144000" cy="6854825"/>
            <a:chOff x="0" y="0"/>
            <a:chExt cx="5760" cy="4318"/>
          </a:xfrm>
        </p:grpSpPr>
        <p:pic>
          <p:nvPicPr>
            <p:cNvPr id="5" name="Picture 7" descr="图片2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5760" cy="4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8"/>
            <p:cNvSpPr>
              <a:spLocks noChangeArrowheads="1"/>
            </p:cNvSpPr>
            <p:nvPr userDrawn="1"/>
          </p:nvSpPr>
          <p:spPr bwMode="auto">
            <a:xfrm>
              <a:off x="3878" y="1117"/>
              <a:ext cx="181" cy="1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20482" name="标题占位符 1"/>
          <p:cNvSpPr>
            <a:spLocks noGrp="1"/>
          </p:cNvSpPr>
          <p:nvPr>
            <p:ph type="ctrTitle"/>
          </p:nvPr>
        </p:nvSpPr>
        <p:spPr>
          <a:xfrm>
            <a:off x="611188" y="3573463"/>
            <a:ext cx="7772400" cy="1470025"/>
          </a:xfrm>
        </p:spPr>
        <p:txBody>
          <a:bodyPr/>
          <a:lstStyle>
            <a:lvl1pPr>
              <a:defRPr sz="3000" b="1" smtClean="0"/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20483" name="文本占位符 2"/>
          <p:cNvSpPr>
            <a:spLocks noGrp="1"/>
          </p:cNvSpPr>
          <p:nvPr>
            <p:ph type="subTitle" idx="1"/>
          </p:nvPr>
        </p:nvSpPr>
        <p:spPr>
          <a:xfrm>
            <a:off x="1371600" y="5324475"/>
            <a:ext cx="6400800" cy="625475"/>
          </a:xfrm>
        </p:spPr>
        <p:txBody>
          <a:bodyPr/>
          <a:lstStyle>
            <a:lvl1pPr marL="0" indent="0" algn="r">
              <a:buFont typeface="Arial" charset="0"/>
              <a:buNone/>
              <a:defRPr sz="1400" smtClean="0"/>
            </a:lvl1pPr>
          </a:lstStyle>
          <a:p>
            <a:r>
              <a:rPr lang="zh-CN" altLang="en-US" smtClean="0"/>
              <a:t>单击此处编辑母版副标题样式</a:t>
            </a:r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49275"/>
            <a:ext cx="82296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12875"/>
            <a:ext cx="4038600" cy="48958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8958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49275"/>
            <a:ext cx="8229600" cy="868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412875"/>
            <a:ext cx="8229600" cy="489585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549275"/>
            <a:ext cx="8229600" cy="5759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7" descr="图片1"/>
          <p:cNvPicPr>
            <a:picLocks noChangeAspect="1" noChangeArrowheads="1"/>
          </p:cNvPicPr>
          <p:nvPr userDrawn="1"/>
        </p:nvPicPr>
        <p:blipFill>
          <a:blip r:embed="rId17"/>
          <a:srcRect/>
          <a:stretch>
            <a:fillRect/>
          </a:stretch>
        </p:blipFill>
        <p:spPr bwMode="auto">
          <a:xfrm>
            <a:off x="0" y="0"/>
            <a:ext cx="9144000" cy="685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9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549275"/>
            <a:ext cx="8229600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5060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412875"/>
            <a:ext cx="82296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7451725" y="6381750"/>
            <a:ext cx="12969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E65C777C-D7D6-4CD5-A88D-ADE3A1BA8E39}" type="slidenum">
              <a:rPr lang="zh-CN" altLang="en-US" sz="1000">
                <a:solidFill>
                  <a:srgbClr val="666699"/>
                </a:solidFill>
                <a:ea typeface="宋体" pitchFamily="2" charset="-122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altLang="zh-CN" sz="1000">
              <a:solidFill>
                <a:srgbClr val="666699"/>
              </a:solidFill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62" r:id="rId3"/>
    <p:sldLayoutId id="2147483661" r:id="rId4"/>
    <p:sldLayoutId id="2147483660" r:id="rId5"/>
    <p:sldLayoutId id="2147483659" r:id="rId6"/>
    <p:sldLayoutId id="2147483658" r:id="rId7"/>
    <p:sldLayoutId id="2147483657" r:id="rId8"/>
    <p:sldLayoutId id="2147483656" r:id="rId9"/>
    <p:sldLayoutId id="2147483655" r:id="rId10"/>
    <p:sldLayoutId id="2147483654" r:id="rId11"/>
    <p:sldLayoutId id="2147483653" r:id="rId12"/>
    <p:sldLayoutId id="2147483652" r:id="rId13"/>
    <p:sldLayoutId id="2147483651" r:id="rId14"/>
    <p:sldLayoutId id="2147483650" r:id="rId1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600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Verdana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Verdana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Verdana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Verdana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b="1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itchFamily="2" charset="2"/>
        <a:buChar char="p"/>
        <a:defRPr sz="14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itchFamily="2" charset="2"/>
        <a:buChar char="u"/>
        <a:defRPr sz="12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3.xml"/><Relationship Id="rId5" Type="http://schemas.openxmlformats.org/officeDocument/2006/relationships/slide" Target="slide7.xml"/><Relationship Id="rId4" Type="http://schemas.openxmlformats.org/officeDocument/2006/relationships/slide" Target="slide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3.xml"/><Relationship Id="rId5" Type="http://schemas.openxmlformats.org/officeDocument/2006/relationships/slide" Target="slide7.xml"/><Relationship Id="rId4" Type="http://schemas.openxmlformats.org/officeDocument/2006/relationships/slide" Target="slide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slide" Target="slide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7" Type="http://schemas.openxmlformats.org/officeDocument/2006/relationships/slide" Target="slide7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6.xml"/><Relationship Id="rId5" Type="http://schemas.openxmlformats.org/officeDocument/2006/relationships/slide" Target="slide22.xml"/><Relationship Id="rId4" Type="http://schemas.openxmlformats.org/officeDocument/2006/relationships/slide" Target="slide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3.xml"/><Relationship Id="rId5" Type="http://schemas.openxmlformats.org/officeDocument/2006/relationships/slide" Target="slide34.xml"/><Relationship Id="rId4" Type="http://schemas.openxmlformats.org/officeDocument/2006/relationships/slide" Target="slide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slide" Target="slide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30.xml"/><Relationship Id="rId1" Type="http://schemas.openxmlformats.org/officeDocument/2006/relationships/slideLayout" Target="../slideLayouts/slideLayout3.xml"/><Relationship Id="rId6" Type="http://schemas.openxmlformats.org/officeDocument/2006/relationships/slide" Target="slide7.xml"/><Relationship Id="rId5" Type="http://schemas.openxmlformats.org/officeDocument/2006/relationships/slide" Target="slide32.xml"/><Relationship Id="rId4" Type="http://schemas.openxmlformats.org/officeDocument/2006/relationships/slide" Target="slide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2.xml"/><Relationship Id="rId4" Type="http://schemas.openxmlformats.org/officeDocument/2006/relationships/slide" Target="slide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slide" Target="slide35.xml"/><Relationship Id="rId1" Type="http://schemas.openxmlformats.org/officeDocument/2006/relationships/slideLayout" Target="../slideLayouts/slideLayout3.xml"/><Relationship Id="rId5" Type="http://schemas.openxmlformats.org/officeDocument/2006/relationships/slide" Target="slide2.xml"/><Relationship Id="rId4" Type="http://schemas.openxmlformats.org/officeDocument/2006/relationships/slide" Target="slide3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34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7" Type="http://schemas.openxmlformats.org/officeDocument/2006/relationships/slide" Target="slide2.xml"/><Relationship Id="rId2" Type="http://schemas.openxmlformats.org/officeDocument/2006/relationships/slide" Target="slide8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8.xml"/><Relationship Id="rId5" Type="http://schemas.openxmlformats.org/officeDocument/2006/relationships/slide" Target="slide18.xml"/><Relationship Id="rId4" Type="http://schemas.openxmlformats.org/officeDocument/2006/relationships/slide" Target="slide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4"/>
          <p:cNvSpPr>
            <a:spLocks noGrp="1" noChangeArrowheads="1"/>
          </p:cNvSpPr>
          <p:nvPr>
            <p:ph type="ctrTitle"/>
          </p:nvPr>
        </p:nvSpPr>
        <p:spPr>
          <a:xfrm>
            <a:off x="611188" y="39751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CN">
                <a:latin typeface="Bookman Old Style" pitchFamily="18" charset="0"/>
              </a:rPr>
              <a:t/>
            </a:r>
            <a:br>
              <a:rPr lang="en-US" altLang="zh-CN">
                <a:latin typeface="Bookman Old Style" pitchFamily="18" charset="0"/>
              </a:rPr>
            </a:br>
            <a:r>
              <a:rPr lang="en-US" altLang="zh-CN">
                <a:latin typeface="Bookman Old Style" pitchFamily="18" charset="0"/>
              </a:rPr>
              <a:t> EASY ACCESS to EMBEDDED AT </a:t>
            </a:r>
            <a:br>
              <a:rPr lang="en-US" altLang="zh-CN">
                <a:latin typeface="Bookman Old Style" pitchFamily="18" charset="0"/>
              </a:rPr>
            </a:br>
            <a:r>
              <a:rPr lang="en-US" altLang="zh-CN">
                <a:latin typeface="Bookman Old Style" pitchFamily="18" charset="0"/>
              </a:rPr>
              <a:t>SIM800(R)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b="1" smtClean="0">
                <a:latin typeface="Calibri" pitchFamily="34" charset="0"/>
              </a:rPr>
              <a:t>2.2 FLASH</a:t>
            </a:r>
            <a:r>
              <a:rPr lang="zh-CN" altLang="en-US" sz="3200" b="1" smtClean="0">
                <a:latin typeface="Calibri" pitchFamily="34" charset="0"/>
              </a:rPr>
              <a:t> </a:t>
            </a:r>
            <a:r>
              <a:rPr lang="en-US" altLang="zh-CN" sz="3200" b="1" smtClean="0">
                <a:latin typeface="Calibri" pitchFamily="34" charset="0"/>
              </a:rPr>
              <a:t>Operation </a:t>
            </a:r>
            <a:endParaRPr lang="zh-CN" altLang="en-US" sz="3200" b="1" smtClean="0">
              <a:latin typeface="Calibri" pitchFamily="34" charset="0"/>
            </a:endParaRPr>
          </a:p>
        </p:txBody>
      </p:sp>
      <p:sp>
        <p:nvSpPr>
          <p:cNvPr id="2867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endParaRPr lang="en-US" altLang="zh-CN" sz="2400" smtClean="0">
              <a:solidFill>
                <a:srgbClr val="254061"/>
              </a:solidFill>
              <a:latin typeface="Calibri" pitchFamily="34" charset="0"/>
              <a:hlinkClick r:id="rId2" action="ppaction://hlinksldjump"/>
            </a:endParaRPr>
          </a:p>
          <a:p>
            <a:pPr>
              <a:buFont typeface="Arial" charset="0"/>
              <a:buNone/>
            </a:pPr>
            <a:r>
              <a:rPr lang="en-US" altLang="zh-CN" sz="2400" smtClean="0">
                <a:solidFill>
                  <a:srgbClr val="254061"/>
                </a:solidFill>
                <a:latin typeface="Calibri" pitchFamily="34" charset="0"/>
                <a:hlinkClick r:id="rId3" action="ppaction://hlinksldjump"/>
              </a:rPr>
              <a:t>2.2.1 Read data</a:t>
            </a:r>
            <a:endParaRPr lang="en-US" altLang="zh-CN" sz="2400" smtClean="0">
              <a:solidFill>
                <a:srgbClr val="254061"/>
              </a:solidFill>
              <a:latin typeface="Calibri" pitchFamily="34" charset="0"/>
            </a:endParaRPr>
          </a:p>
          <a:p>
            <a:pPr>
              <a:buFont typeface="Arial" charset="0"/>
              <a:buNone/>
            </a:pPr>
            <a:r>
              <a:rPr lang="en-US" altLang="zh-CN" sz="2400" smtClean="0">
                <a:solidFill>
                  <a:srgbClr val="254061"/>
                </a:solidFill>
                <a:latin typeface="Calibri" pitchFamily="34" charset="0"/>
                <a:hlinkClick r:id="rId2" action="ppaction://hlinksldjump"/>
              </a:rPr>
              <a:t>2.2.2 Write Data</a:t>
            </a:r>
            <a:endParaRPr lang="en-US" altLang="zh-CN" sz="2400" smtClean="0">
              <a:solidFill>
                <a:srgbClr val="254061"/>
              </a:solidFill>
              <a:latin typeface="Calibri" pitchFamily="34" charset="0"/>
            </a:endParaRPr>
          </a:p>
          <a:p>
            <a:pPr>
              <a:buFont typeface="Arial" charset="0"/>
              <a:buNone/>
            </a:pPr>
            <a:r>
              <a:rPr lang="en-US" altLang="zh-CN" sz="2400" smtClean="0">
                <a:solidFill>
                  <a:srgbClr val="254061"/>
                </a:solidFill>
                <a:latin typeface="Calibri" pitchFamily="34" charset="0"/>
                <a:hlinkClick r:id="rId4" action="ppaction://hlinksldjump"/>
              </a:rPr>
              <a:t>2.2.3 Other Flash APIs</a:t>
            </a:r>
            <a:endParaRPr lang="en-US" altLang="zh-CN" sz="2400" smtClean="0">
              <a:solidFill>
                <a:srgbClr val="254061"/>
              </a:solidFill>
              <a:latin typeface="Calibri" pitchFamily="34" charset="0"/>
            </a:endParaRPr>
          </a:p>
          <a:p>
            <a:endParaRPr lang="zh-CN" altLang="en-US" sz="2800" smtClean="0">
              <a:solidFill>
                <a:srgbClr val="254061"/>
              </a:solidFill>
              <a:latin typeface="Calibri" pitchFamily="34" charset="0"/>
            </a:endParaRPr>
          </a:p>
        </p:txBody>
      </p:sp>
      <p:sp>
        <p:nvSpPr>
          <p:cNvPr id="6" name="圆角矩形 5">
            <a:hlinkClick r:id="rId5" action="ppaction://hlinksldjump"/>
          </p:cNvPr>
          <p:cNvSpPr/>
          <p:nvPr/>
        </p:nvSpPr>
        <p:spPr>
          <a:xfrm>
            <a:off x="7164288" y="5877272"/>
            <a:ext cx="792088" cy="28733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i="1" dirty="0">
                <a:latin typeface="+mj-lt"/>
              </a:rPr>
              <a:t>Back</a:t>
            </a:r>
            <a:endParaRPr lang="zh-CN" altLang="en-US" i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b="1" smtClean="0">
                <a:latin typeface="Calibri" pitchFamily="34" charset="0"/>
              </a:rPr>
              <a:t>2.2.1 Read Data</a:t>
            </a:r>
            <a:endParaRPr lang="zh-CN" altLang="en-US" sz="2800" b="1" smtClean="0">
              <a:latin typeface="Calibri" pitchFamily="34" charset="0"/>
            </a:endParaRPr>
          </a:p>
        </p:txBody>
      </p:sp>
      <p:sp>
        <p:nvSpPr>
          <p:cNvPr id="2969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en-US" altLang="zh-CN" sz="2400" smtClean="0">
                <a:solidFill>
                  <a:schemeClr val="accent1"/>
                </a:solidFill>
                <a:latin typeface="Calibri" pitchFamily="34" charset="0"/>
              </a:rPr>
              <a:t>Step1: Define a global array</a:t>
            </a:r>
          </a:p>
          <a:p>
            <a:pPr>
              <a:buFont typeface="Arial" charset="0"/>
              <a:buNone/>
            </a:pPr>
            <a:r>
              <a:rPr lang="en-US" altLang="zh-CN" sz="2000" b="0" smtClean="0">
                <a:latin typeface="Calibri" pitchFamily="34" charset="0"/>
                <a:cs typeface="Times New Roman" pitchFamily="18" charset="0"/>
              </a:rPr>
              <a:t>u8 Buffer[8*1024]</a:t>
            </a:r>
          </a:p>
          <a:p>
            <a:pPr>
              <a:buFont typeface="Arial" charset="0"/>
              <a:buNone/>
            </a:pPr>
            <a:endParaRPr lang="zh-CN" altLang="en-US" sz="200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altLang="zh-CN" sz="2400" smtClean="0">
                <a:solidFill>
                  <a:schemeClr val="accent1"/>
                </a:solidFill>
                <a:latin typeface="Calibri" pitchFamily="34" charset="0"/>
              </a:rPr>
              <a:t>Step2: Read flash data from related ID</a:t>
            </a:r>
            <a:endParaRPr lang="zh-CN" altLang="en-US" sz="200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None/>
            </a:pPr>
            <a:r>
              <a:rPr lang="en-US" altLang="zh-CN" sz="2000" b="0" smtClean="0">
                <a:latin typeface="Calibri" pitchFamily="34" charset="0"/>
                <a:cs typeface="Times New Roman" pitchFamily="18" charset="0"/>
              </a:rPr>
              <a:t>s32 memcpy(Buffer,flash_addr,len)</a:t>
            </a:r>
            <a:endParaRPr lang="nl-NL" altLang="zh-CN" sz="2000" b="0" smtClean="0">
              <a:latin typeface="Calibri" pitchFamily="34" charset="0"/>
              <a:cs typeface="Times New Roman" pitchFamily="18" charset="0"/>
            </a:endParaRPr>
          </a:p>
          <a:p>
            <a:pPr>
              <a:buFont typeface="Arial" charset="0"/>
              <a:buNone/>
            </a:pPr>
            <a:r>
              <a:rPr lang="en-US" altLang="zh-CN" sz="2000" b="0" smtClean="0">
                <a:latin typeface="Calibri" pitchFamily="34" charset="0"/>
                <a:cs typeface="Times New Roman" pitchFamily="18" charset="0"/>
              </a:rPr>
              <a:t>Return readed data len: Read data from flash successfully,  the data are saved in the buffer.</a:t>
            </a:r>
          </a:p>
          <a:p>
            <a:pPr>
              <a:buFont typeface="Arial" charset="0"/>
              <a:buNone/>
            </a:pPr>
            <a:r>
              <a:rPr lang="en-US" altLang="zh-CN" sz="2000" b="0" smtClean="0">
                <a:latin typeface="Calibri" pitchFamily="34" charset="0"/>
                <a:cs typeface="Times New Roman" pitchFamily="18" charset="0"/>
              </a:rPr>
              <a:t>The flash address is between eat_get_app_base_addr() and eat_get_app_base_addr()+eat_get_app_space().</a:t>
            </a:r>
            <a:endParaRPr lang="zh-CN" altLang="en-US" smtClean="0"/>
          </a:p>
        </p:txBody>
      </p:sp>
      <p:sp>
        <p:nvSpPr>
          <p:cNvPr id="5" name="圆角矩形 4">
            <a:hlinkClick r:id="rId2" action="ppaction://hlinksldjump"/>
          </p:cNvPr>
          <p:cNvSpPr/>
          <p:nvPr/>
        </p:nvSpPr>
        <p:spPr>
          <a:xfrm>
            <a:off x="7164288" y="5877272"/>
            <a:ext cx="792088" cy="28733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i="1" dirty="0">
                <a:latin typeface="+mj-lt"/>
              </a:rPr>
              <a:t>Back</a:t>
            </a:r>
            <a:endParaRPr lang="zh-CN" altLang="en-US" i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b="1" smtClean="0">
                <a:latin typeface="Calibri" pitchFamily="34" charset="0"/>
              </a:rPr>
              <a:t>2.2.2 Write Data</a:t>
            </a:r>
            <a:endParaRPr lang="zh-CN" altLang="en-US" sz="2800" b="1" smtClean="0">
              <a:latin typeface="Calibri" pitchFamily="34" charset="0"/>
            </a:endParaRPr>
          </a:p>
        </p:txBody>
      </p:sp>
      <p:sp>
        <p:nvSpPr>
          <p:cNvPr id="3072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en-US" altLang="zh-CN" sz="2400" smtClean="0">
                <a:solidFill>
                  <a:schemeClr val="accent1"/>
                </a:solidFill>
                <a:latin typeface="Calibri" pitchFamily="34" charset="0"/>
              </a:rPr>
              <a:t>Step1: Define a global array</a:t>
            </a:r>
          </a:p>
          <a:p>
            <a:pPr>
              <a:buFont typeface="Arial" charset="0"/>
              <a:buNone/>
            </a:pPr>
            <a:r>
              <a:rPr lang="en-US" altLang="zh-CN" sz="2000" b="0" smtClean="0">
                <a:latin typeface="Calibri" pitchFamily="34" charset="0"/>
                <a:cs typeface="Times New Roman" pitchFamily="18" charset="0"/>
              </a:rPr>
              <a:t>u8 Buffer[8*1024]</a:t>
            </a:r>
          </a:p>
          <a:p>
            <a:pPr>
              <a:buFont typeface="Arial" charset="0"/>
              <a:buNone/>
            </a:pPr>
            <a:endParaRPr lang="zh-CN" altLang="en-US" sz="200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altLang="zh-CN" sz="2400" smtClean="0">
                <a:solidFill>
                  <a:schemeClr val="accent1"/>
                </a:solidFill>
                <a:latin typeface="Calibri" pitchFamily="34" charset="0"/>
              </a:rPr>
              <a:t>Step2: Fill the data to be saved into Buffer</a:t>
            </a:r>
          </a:p>
          <a:p>
            <a:pPr>
              <a:buFont typeface="Arial" charset="0"/>
              <a:buNone/>
            </a:pPr>
            <a:r>
              <a:rPr lang="en-US" altLang="zh-CN" sz="2000" b="0" smtClean="0">
                <a:latin typeface="Calibri" pitchFamily="34" charset="0"/>
                <a:cs typeface="Times New Roman" pitchFamily="18" charset="0"/>
              </a:rPr>
              <a:t>memcpy(Buffer,string,len)</a:t>
            </a:r>
          </a:p>
          <a:p>
            <a:pPr>
              <a:buFont typeface="Arial" charset="0"/>
              <a:buNone/>
            </a:pPr>
            <a:endParaRPr lang="en-US" altLang="zh-CN" sz="200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altLang="zh-CN" sz="2400" smtClean="0">
                <a:solidFill>
                  <a:schemeClr val="accent1"/>
                </a:solidFill>
                <a:latin typeface="Calibri" pitchFamily="34" charset="0"/>
              </a:rPr>
              <a:t>Step3: Call function, write data</a:t>
            </a:r>
          </a:p>
          <a:p>
            <a:pPr>
              <a:buFont typeface="Arial" charset="0"/>
              <a:buNone/>
            </a:pPr>
            <a:r>
              <a:rPr lang="en-US" altLang="zh-CN" sz="2000" b="0" smtClean="0">
                <a:latin typeface="Calibri" pitchFamily="34" charset="0"/>
                <a:cs typeface="Times New Roman" pitchFamily="18" charset="0"/>
              </a:rPr>
              <a:t>eat_bool eat_flash_write(addr,Buffer, len)</a:t>
            </a:r>
            <a:endParaRPr lang="en-US" altLang="zh-CN" sz="200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None/>
            </a:pPr>
            <a:r>
              <a:rPr lang="en-US" altLang="zh-CN" sz="2000" b="0" smtClean="0">
                <a:latin typeface="Calibri" pitchFamily="34" charset="0"/>
                <a:cs typeface="Times New Roman" pitchFamily="18" charset="0"/>
              </a:rPr>
              <a:t>Return EAT_TRUE:  Write data to flash successfully.</a:t>
            </a:r>
          </a:p>
          <a:p>
            <a:pPr>
              <a:buFont typeface="Arial" charset="0"/>
              <a:buNone/>
            </a:pPr>
            <a:endParaRPr lang="en-US" altLang="zh-CN" sz="2000" b="0" smtClean="0">
              <a:latin typeface="Calibri" pitchFamily="34" charset="0"/>
              <a:cs typeface="Times New Roman" pitchFamily="18" charset="0"/>
            </a:endParaRPr>
          </a:p>
          <a:p>
            <a:pPr>
              <a:buFont typeface="Arial" charset="0"/>
              <a:buNone/>
            </a:pPr>
            <a:r>
              <a:rPr lang="en-US" altLang="zh-CN" sz="2000" b="0" smtClean="0">
                <a:latin typeface="Calibri" pitchFamily="34" charset="0"/>
                <a:cs typeface="Times New Roman" pitchFamily="18" charset="0"/>
              </a:rPr>
              <a:t>Note:</a:t>
            </a:r>
          </a:p>
          <a:p>
            <a:pPr>
              <a:buFont typeface="Arial" charset="0"/>
              <a:buNone/>
            </a:pPr>
            <a:r>
              <a:rPr lang="en-US" altLang="zh-CN" sz="2000" b="0" smtClean="0">
                <a:latin typeface="Calibri" pitchFamily="34" charset="0"/>
                <a:cs typeface="Times New Roman" pitchFamily="18" charset="0"/>
              </a:rPr>
              <a:t>   It is necessary that erasing the flash block before writing data to flash.</a:t>
            </a:r>
            <a:endParaRPr lang="zh-CN" altLang="en-US" sz="2000" b="0" smtClean="0">
              <a:latin typeface="Calibri" pitchFamily="34" charset="0"/>
              <a:cs typeface="Times New Roman" pitchFamily="18" charset="0"/>
            </a:endParaRPr>
          </a:p>
          <a:p>
            <a:endParaRPr lang="en-US" altLang="zh-CN" smtClean="0"/>
          </a:p>
          <a:p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5" name="圆角矩形 4">
            <a:hlinkClick r:id="rId2" action="ppaction://hlinksldjump"/>
          </p:cNvPr>
          <p:cNvSpPr/>
          <p:nvPr/>
        </p:nvSpPr>
        <p:spPr>
          <a:xfrm>
            <a:off x="7164288" y="5877272"/>
            <a:ext cx="792088" cy="28733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i="1" dirty="0">
                <a:latin typeface="+mj-lt"/>
              </a:rPr>
              <a:t>Back</a:t>
            </a:r>
            <a:endParaRPr lang="zh-CN" altLang="en-US" i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b="1" smtClean="0">
                <a:latin typeface="Calibri" pitchFamily="34" charset="0"/>
              </a:rPr>
              <a:t>2.2.3 Other Flash APIs</a:t>
            </a:r>
            <a:endParaRPr lang="zh-CN" altLang="en-US" sz="2800" b="1" smtClean="0">
              <a:latin typeface="Calibri" pitchFamily="34" charset="0"/>
            </a:endParaRPr>
          </a:p>
        </p:txBody>
      </p:sp>
      <p:sp>
        <p:nvSpPr>
          <p:cNvPr id="3174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en-US" altLang="zh-CN" sz="2400" smtClean="0">
                <a:solidFill>
                  <a:schemeClr val="accent1"/>
                </a:solidFill>
                <a:latin typeface="Calibri" pitchFamily="34" charset="0"/>
              </a:rPr>
              <a:t>1. Delete flash data from related address</a:t>
            </a:r>
          </a:p>
          <a:p>
            <a:pPr>
              <a:buFont typeface="Arial" charset="0"/>
              <a:buNone/>
            </a:pPr>
            <a:r>
              <a:rPr lang="nl-NL" altLang="zh-CN" sz="2000" b="0" smtClean="0">
                <a:latin typeface="Calibri" pitchFamily="34" charset="0"/>
                <a:cs typeface="Times New Roman" pitchFamily="18" charset="0"/>
              </a:rPr>
              <a:t>    eat_bool eat_flash_erase(flash_addr, len)</a:t>
            </a:r>
          </a:p>
          <a:p>
            <a:pPr>
              <a:buFont typeface="Arial" charset="0"/>
              <a:buNone/>
            </a:pPr>
            <a:endParaRPr lang="nl-NL" altLang="zh-CN" sz="2000" b="0" smtClean="0">
              <a:latin typeface="Calibri" pitchFamily="34" charset="0"/>
              <a:cs typeface="Times New Roman" pitchFamily="18" charset="0"/>
            </a:endParaRPr>
          </a:p>
          <a:p>
            <a:pPr>
              <a:buFont typeface="Arial" charset="0"/>
              <a:buNone/>
            </a:pPr>
            <a:r>
              <a:rPr lang="en-US" altLang="zh-CN" sz="2400" smtClean="0">
                <a:solidFill>
                  <a:schemeClr val="accent1"/>
                </a:solidFill>
                <a:latin typeface="Calibri" pitchFamily="34" charset="0"/>
              </a:rPr>
              <a:t>2. Acquire APP Space Size</a:t>
            </a:r>
          </a:p>
          <a:p>
            <a:pPr>
              <a:buFont typeface="Arial" charset="0"/>
              <a:buNone/>
            </a:pPr>
            <a:r>
              <a:rPr lang="en-US" altLang="zh-CN" sz="2000" b="0" smtClean="0">
                <a:latin typeface="Calibri" pitchFamily="34" charset="0"/>
                <a:cs typeface="Times New Roman" pitchFamily="18" charset="0"/>
              </a:rPr>
              <a:t>    u32 eat_get_app_space()</a:t>
            </a:r>
          </a:p>
          <a:p>
            <a:pPr>
              <a:buFont typeface="Arial" charset="0"/>
              <a:buNone/>
            </a:pPr>
            <a:endParaRPr lang="zh-CN" altLang="en-US" sz="2000" b="0" smtClean="0">
              <a:latin typeface="Calibri" pitchFamily="34" charset="0"/>
              <a:cs typeface="Times New Roman" pitchFamily="18" charset="0"/>
            </a:endParaRPr>
          </a:p>
          <a:p>
            <a:pPr>
              <a:buFont typeface="Arial" charset="0"/>
              <a:buNone/>
            </a:pPr>
            <a:r>
              <a:rPr lang="en-US" altLang="zh-CN" sz="2400" smtClean="0">
                <a:solidFill>
                  <a:schemeClr val="accent1"/>
                </a:solidFill>
                <a:latin typeface="Calibri" pitchFamily="34" charset="0"/>
              </a:rPr>
              <a:t>3. Get APP base address</a:t>
            </a:r>
            <a:endParaRPr lang="zh-CN" altLang="en-US" sz="2400" smtClean="0">
              <a:solidFill>
                <a:schemeClr val="accent1"/>
              </a:solidFill>
              <a:latin typeface="Calibri" pitchFamily="34" charset="0"/>
            </a:endParaRPr>
          </a:p>
          <a:p>
            <a:pPr>
              <a:buFont typeface="Arial" charset="0"/>
              <a:buNone/>
            </a:pPr>
            <a:r>
              <a:rPr lang="en-US" altLang="zh-CN" sz="2000" b="0" smtClean="0">
                <a:latin typeface="Calibri" pitchFamily="34" charset="0"/>
                <a:cs typeface="Times New Roman" pitchFamily="18" charset="0"/>
              </a:rPr>
              <a:t>    u32 eat_get_app_base_addr()</a:t>
            </a:r>
          </a:p>
          <a:p>
            <a:pPr>
              <a:buFont typeface="Arial" charset="0"/>
              <a:buNone/>
            </a:pPr>
            <a:endParaRPr lang="en-US" altLang="zh-CN" sz="2400" smtClean="0">
              <a:solidFill>
                <a:schemeClr val="accent1"/>
              </a:solidFill>
              <a:latin typeface="Calibri" pitchFamily="34" charset="0"/>
            </a:endParaRPr>
          </a:p>
          <a:p>
            <a:pPr>
              <a:buFont typeface="Arial" charset="0"/>
              <a:buNone/>
            </a:pPr>
            <a:r>
              <a:rPr lang="en-US" altLang="zh-CN" sz="2400" smtClean="0">
                <a:solidFill>
                  <a:schemeClr val="accent1"/>
                </a:solidFill>
                <a:latin typeface="Calibri" pitchFamily="34" charset="0"/>
              </a:rPr>
              <a:t>4.Upadte APP</a:t>
            </a:r>
          </a:p>
          <a:p>
            <a:pPr>
              <a:buFont typeface="Arial" charset="0"/>
              <a:buNone/>
            </a:pPr>
            <a:r>
              <a:rPr lang="en-US" altLang="zh-CN" sz="2000" b="0" smtClean="0">
                <a:latin typeface="Calibri" pitchFamily="34" charset="0"/>
                <a:cs typeface="Times New Roman" pitchFamily="18" charset="0"/>
              </a:rPr>
              <a:t>    void eat_update_app(*app_code_addr,  *app_code_new_addr, len, pin_wd, pin_led, lcd_bl);</a:t>
            </a:r>
          </a:p>
          <a:p>
            <a:pPr>
              <a:buFont typeface="Arial" charset="0"/>
              <a:buNone/>
            </a:pPr>
            <a:endParaRPr lang="en-US" altLang="zh-CN" sz="2000" b="0" smtClean="0">
              <a:latin typeface="Calibri" pitchFamily="34" charset="0"/>
              <a:cs typeface="Times New Roman" pitchFamily="18" charset="0"/>
            </a:endParaRPr>
          </a:p>
          <a:p>
            <a:pPr>
              <a:buFont typeface="Arial" charset="0"/>
              <a:buNone/>
            </a:pPr>
            <a:endParaRPr lang="en-US" altLang="zh-CN" sz="2000" b="0" smtClean="0">
              <a:latin typeface="Calibri" pitchFamily="34" charset="0"/>
              <a:cs typeface="Times New Roman" pitchFamily="18" charset="0"/>
            </a:endParaRPr>
          </a:p>
          <a:p>
            <a:pPr>
              <a:buFont typeface="Arial" charset="0"/>
              <a:buNone/>
            </a:pPr>
            <a:endParaRPr lang="zh-CN" altLang="en-US" sz="2000" b="0" smtClean="0">
              <a:latin typeface="Calibri" pitchFamily="34" charset="0"/>
              <a:cs typeface="Times New Roman" pitchFamily="18" charset="0"/>
            </a:endParaRPr>
          </a:p>
          <a:p>
            <a:endParaRPr lang="zh-CN" altLang="en-US" smtClean="0"/>
          </a:p>
        </p:txBody>
      </p:sp>
      <p:sp>
        <p:nvSpPr>
          <p:cNvPr id="5" name="圆角矩形 4">
            <a:hlinkClick r:id="rId2" action="ppaction://hlinksldjump"/>
          </p:cNvPr>
          <p:cNvSpPr/>
          <p:nvPr/>
        </p:nvSpPr>
        <p:spPr>
          <a:xfrm>
            <a:off x="7164288" y="5877272"/>
            <a:ext cx="792088" cy="28733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i="1" dirty="0">
                <a:latin typeface="+mj-lt"/>
              </a:rPr>
              <a:t>Back</a:t>
            </a:r>
            <a:endParaRPr lang="zh-CN" altLang="en-US" i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b="1" smtClean="0">
                <a:latin typeface="Calibri" pitchFamily="34" charset="0"/>
              </a:rPr>
              <a:t>2.3 Timer</a:t>
            </a:r>
            <a:endParaRPr lang="zh-CN" altLang="en-US" sz="3200" b="1" smtClean="0">
              <a:latin typeface="Calibri" pitchFamily="34" charset="0"/>
            </a:endParaRPr>
          </a:p>
        </p:txBody>
      </p:sp>
      <p:sp>
        <p:nvSpPr>
          <p:cNvPr id="3277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endParaRPr lang="en-US" altLang="zh-CN" sz="2400" smtClean="0">
              <a:solidFill>
                <a:srgbClr val="254061"/>
              </a:solidFill>
              <a:latin typeface="Calibri" pitchFamily="34" charset="0"/>
              <a:hlinkClick r:id="rId2" action="ppaction://hlinksldjump"/>
            </a:endParaRPr>
          </a:p>
          <a:p>
            <a:pPr>
              <a:buFont typeface="Arial" charset="0"/>
              <a:buNone/>
            </a:pPr>
            <a:r>
              <a:rPr lang="en-US" altLang="zh-CN" sz="2400" smtClean="0">
                <a:solidFill>
                  <a:srgbClr val="254061"/>
                </a:solidFill>
                <a:latin typeface="Calibri" pitchFamily="34" charset="0"/>
                <a:hlinkClick r:id="rId2" action="ppaction://hlinksldjump"/>
              </a:rPr>
              <a:t>2.3.1 Start / Stop Timer</a:t>
            </a:r>
            <a:endParaRPr lang="en-US" altLang="zh-CN" sz="2400" smtClean="0">
              <a:solidFill>
                <a:srgbClr val="254061"/>
              </a:solidFill>
              <a:latin typeface="Calibri" pitchFamily="34" charset="0"/>
            </a:endParaRPr>
          </a:p>
          <a:p>
            <a:pPr>
              <a:buFont typeface="Arial" charset="0"/>
              <a:buNone/>
            </a:pPr>
            <a:r>
              <a:rPr lang="en-US" altLang="zh-CN" sz="2400" smtClean="0">
                <a:solidFill>
                  <a:srgbClr val="254061"/>
                </a:solidFill>
                <a:latin typeface="Calibri" pitchFamily="34" charset="0"/>
                <a:hlinkClick r:id="rId3" action="ppaction://hlinksldjump"/>
              </a:rPr>
              <a:t>2.3.2 Timer EVENT</a:t>
            </a:r>
            <a:endParaRPr lang="en-US" altLang="zh-CN" sz="2400" smtClean="0">
              <a:solidFill>
                <a:srgbClr val="254061"/>
              </a:solidFill>
              <a:latin typeface="Calibri" pitchFamily="34" charset="0"/>
            </a:endParaRPr>
          </a:p>
          <a:p>
            <a:pPr>
              <a:buFont typeface="Arial" charset="0"/>
              <a:buNone/>
            </a:pPr>
            <a:r>
              <a:rPr lang="en-US" altLang="zh-CN" sz="2400" smtClean="0">
                <a:solidFill>
                  <a:srgbClr val="254061"/>
                </a:solidFill>
                <a:latin typeface="Calibri" pitchFamily="34" charset="0"/>
                <a:hlinkClick r:id="rId4" action="ppaction://hlinksldjump"/>
              </a:rPr>
              <a:t>2.3.3 Get System time</a:t>
            </a:r>
            <a:endParaRPr lang="en-US" altLang="zh-CN" sz="2400" smtClean="0">
              <a:solidFill>
                <a:srgbClr val="254061"/>
              </a:solidFill>
              <a:latin typeface="Calibri" pitchFamily="34" charset="0"/>
            </a:endParaRPr>
          </a:p>
          <a:p>
            <a:pPr>
              <a:buFont typeface="Arial" charset="0"/>
              <a:buNone/>
            </a:pPr>
            <a:endParaRPr lang="en-US" altLang="zh-CN" sz="2400" smtClean="0">
              <a:solidFill>
                <a:srgbClr val="254061"/>
              </a:solidFill>
              <a:latin typeface="Calibri" pitchFamily="34" charset="0"/>
            </a:endParaRPr>
          </a:p>
          <a:p>
            <a:endParaRPr lang="en-US" altLang="zh-CN" sz="2400" b="0" smtClean="0">
              <a:latin typeface="Calibri" pitchFamily="34" charset="0"/>
            </a:endParaRPr>
          </a:p>
          <a:p>
            <a:endParaRPr lang="en-US" altLang="zh-CN" sz="2400" b="0" smtClean="0">
              <a:latin typeface="Calibri" pitchFamily="34" charset="0"/>
            </a:endParaRPr>
          </a:p>
          <a:p>
            <a:endParaRPr lang="en-US" altLang="zh-CN" sz="2400" b="0" smtClean="0">
              <a:latin typeface="Calibri" pitchFamily="34" charset="0"/>
            </a:endParaRPr>
          </a:p>
          <a:p>
            <a:endParaRPr lang="zh-CN" altLang="en-US" sz="2400" b="0" smtClean="0">
              <a:latin typeface="Calibri" pitchFamily="34" charset="0"/>
            </a:endParaRPr>
          </a:p>
        </p:txBody>
      </p:sp>
      <p:sp>
        <p:nvSpPr>
          <p:cNvPr id="6" name="圆角矩形 5">
            <a:hlinkClick r:id="rId5" action="ppaction://hlinksldjump"/>
          </p:cNvPr>
          <p:cNvSpPr/>
          <p:nvPr/>
        </p:nvSpPr>
        <p:spPr>
          <a:xfrm>
            <a:off x="7164288" y="5877272"/>
            <a:ext cx="792088" cy="28733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i="1" dirty="0">
                <a:latin typeface="+mj-lt"/>
              </a:rPr>
              <a:t>Back</a:t>
            </a:r>
            <a:endParaRPr lang="zh-CN" altLang="en-US" i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b="1" smtClean="0">
                <a:latin typeface="Calibri" pitchFamily="34" charset="0"/>
              </a:rPr>
              <a:t>2.3.2 Start / Stop Timer</a:t>
            </a:r>
            <a:endParaRPr lang="zh-CN" altLang="en-US" sz="2800" b="1" smtClean="0">
              <a:latin typeface="Calibri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sz="2400" dirty="0" smtClean="0">
                <a:solidFill>
                  <a:schemeClr val="accent1"/>
                </a:solidFill>
                <a:latin typeface="+mn-lt"/>
              </a:rPr>
              <a:t>Start or stop timer </a:t>
            </a: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sz="2400" dirty="0" smtClean="0">
                <a:solidFill>
                  <a:schemeClr val="accent1"/>
                </a:solidFill>
                <a:latin typeface="+mn-lt"/>
              </a:rPr>
              <a:t>Soft timer:</a:t>
            </a:r>
          </a:p>
          <a:p>
            <a:pPr>
              <a:buFont typeface="Arial" charset="0"/>
              <a:buNone/>
              <a:defRPr/>
            </a:pPr>
            <a:r>
              <a:rPr lang="en-US" altLang="zh-CN" sz="2000" b="0" dirty="0" smtClean="0">
                <a:latin typeface="+mn-lt"/>
                <a:cs typeface="Times New Roman" pitchFamily="18" charset="0"/>
              </a:rPr>
              <a:t>Start timer: </a:t>
            </a:r>
            <a:r>
              <a:rPr lang="en-US" altLang="zh-CN" sz="2000" b="0" dirty="0" err="1" smtClean="0">
                <a:latin typeface="+mn-lt"/>
                <a:cs typeface="Times New Roman" pitchFamily="18" charset="0"/>
              </a:rPr>
              <a:t>eat_timer_start</a:t>
            </a:r>
            <a:r>
              <a:rPr lang="en-US" altLang="zh-CN" sz="2000" b="0" dirty="0" smtClean="0">
                <a:latin typeface="+mn-lt"/>
                <a:cs typeface="Times New Roman" pitchFamily="18" charset="0"/>
              </a:rPr>
              <a:t>(</a:t>
            </a:r>
            <a:r>
              <a:rPr lang="en-US" altLang="zh-CN" sz="2000" b="0" dirty="0" err="1" smtClean="0">
                <a:latin typeface="+mn-lt"/>
                <a:cs typeface="Times New Roman" pitchFamily="18" charset="0"/>
              </a:rPr>
              <a:t>timer_id</a:t>
            </a:r>
            <a:r>
              <a:rPr lang="en-US" altLang="zh-CN" sz="2000" b="0" dirty="0" smtClean="0">
                <a:latin typeface="+mn-lt"/>
                <a:cs typeface="Times New Roman" pitchFamily="18" charset="0"/>
              </a:rPr>
              <a:t>, </a:t>
            </a:r>
            <a:r>
              <a:rPr lang="en-US" altLang="zh-CN" sz="2000" b="0" dirty="0" err="1" smtClean="0">
                <a:latin typeface="+mn-lt"/>
                <a:cs typeface="Times New Roman" pitchFamily="18" charset="0"/>
              </a:rPr>
              <a:t>expire_ms</a:t>
            </a:r>
            <a:r>
              <a:rPr lang="en-US" altLang="zh-CN" sz="2000" b="0" dirty="0" smtClean="0">
                <a:latin typeface="+mn-lt"/>
                <a:cs typeface="Times New Roman" pitchFamily="18" charset="0"/>
              </a:rPr>
              <a:t>);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None/>
              <a:defRPr/>
            </a:pPr>
            <a:r>
              <a:rPr lang="en-US" altLang="zh-CN" sz="2000" b="0" dirty="0" smtClean="0">
                <a:latin typeface="+mn-lt"/>
                <a:cs typeface="Times New Roman" pitchFamily="18" charset="0"/>
              </a:rPr>
              <a:t>Stop timer:  </a:t>
            </a:r>
            <a:r>
              <a:rPr lang="en-US" altLang="zh-CN" sz="2000" b="0" dirty="0" err="1" smtClean="0">
                <a:latin typeface="+mn-lt"/>
                <a:cs typeface="Times New Roman" pitchFamily="18" charset="0"/>
              </a:rPr>
              <a:t>eat_timer_start</a:t>
            </a:r>
            <a:r>
              <a:rPr lang="en-US" altLang="zh-CN" sz="2000" b="0" dirty="0" smtClean="0">
                <a:latin typeface="+mn-lt"/>
                <a:cs typeface="Times New Roman" pitchFamily="18" charset="0"/>
              </a:rPr>
              <a:t>(</a:t>
            </a:r>
            <a:r>
              <a:rPr lang="en-US" altLang="zh-CN" sz="2000" b="0" dirty="0" err="1" smtClean="0">
                <a:latin typeface="+mn-lt"/>
                <a:cs typeface="Times New Roman" pitchFamily="18" charset="0"/>
              </a:rPr>
              <a:t>timer_id</a:t>
            </a:r>
            <a:r>
              <a:rPr lang="en-US" altLang="zh-CN" sz="2000" b="0" dirty="0" smtClean="0">
                <a:latin typeface="+mn-lt"/>
                <a:cs typeface="Times New Roman" pitchFamily="18" charset="0"/>
              </a:rPr>
              <a:t>)</a:t>
            </a:r>
          </a:p>
          <a:p>
            <a:pPr>
              <a:buFont typeface="Arial" charset="0"/>
              <a:buNone/>
              <a:defRPr/>
            </a:pPr>
            <a:r>
              <a:rPr lang="en-US" altLang="zh-CN" sz="2000" b="0" dirty="0" smtClean="0">
                <a:latin typeface="+mn-lt"/>
                <a:cs typeface="Times New Roman" pitchFamily="18" charset="0"/>
              </a:rPr>
              <a:t>Return EAT_TRUE: Start /stop a timer successfully.</a:t>
            </a:r>
          </a:p>
          <a:p>
            <a:pPr>
              <a:buFont typeface="Arial" charset="0"/>
              <a:buNone/>
              <a:defRPr/>
            </a:pPr>
            <a:endParaRPr lang="en-US" altLang="zh-CN" sz="2000" b="0" dirty="0" smtClean="0">
              <a:latin typeface="+mn-lt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Arial" pitchFamily="34" charset="0"/>
              <a:buNone/>
              <a:defRPr/>
            </a:pPr>
            <a:r>
              <a:rPr lang="en-US" altLang="zh-CN" sz="2400" dirty="0" smtClean="0">
                <a:solidFill>
                  <a:schemeClr val="accent1"/>
                </a:solidFill>
                <a:latin typeface="+mn-lt"/>
              </a:rPr>
              <a:t>Hardware timer:</a:t>
            </a:r>
          </a:p>
          <a:p>
            <a:pPr>
              <a:buFont typeface="Arial" charset="0"/>
              <a:buNone/>
              <a:defRPr/>
            </a:pPr>
            <a:r>
              <a:rPr lang="en-US" altLang="zh-CN" sz="2000" b="0" dirty="0" err="1" smtClean="0">
                <a:latin typeface="+mn-lt"/>
                <a:cs typeface="Times New Roman" pitchFamily="18" charset="0"/>
              </a:rPr>
              <a:t>eat_gpt_start</a:t>
            </a:r>
            <a:r>
              <a:rPr lang="en-US" altLang="zh-CN" sz="2000" b="0" dirty="0" smtClean="0">
                <a:latin typeface="+mn-lt"/>
                <a:cs typeface="Times New Roman" pitchFamily="18" charset="0"/>
              </a:rPr>
              <a:t>(expire_61us,loop, </a:t>
            </a:r>
            <a:r>
              <a:rPr lang="en-US" altLang="zh-CN" sz="2000" b="0" dirty="0" err="1" smtClean="0">
                <a:latin typeface="+mn-lt"/>
                <a:cs typeface="Times New Roman" pitchFamily="18" charset="0"/>
              </a:rPr>
              <a:t>gpt_expire_cb_fun</a:t>
            </a:r>
            <a:r>
              <a:rPr lang="en-US" altLang="zh-CN" sz="2000" b="0" dirty="0" smtClean="0">
                <a:latin typeface="+mn-lt"/>
                <a:cs typeface="Times New Roman" pitchFamily="18" charset="0"/>
              </a:rPr>
              <a:t>);</a:t>
            </a:r>
            <a:endParaRPr lang="zh-CN" altLang="en-US" sz="2000" b="0" dirty="0" smtClean="0">
              <a:latin typeface="+mn-lt"/>
              <a:cs typeface="Times New Roman" pitchFamily="18" charset="0"/>
            </a:endParaRPr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5" name="圆角矩形 4">
            <a:hlinkClick r:id="rId2" action="ppaction://hlinksldjump"/>
          </p:cNvPr>
          <p:cNvSpPr/>
          <p:nvPr/>
        </p:nvSpPr>
        <p:spPr>
          <a:xfrm>
            <a:off x="7164288" y="5877272"/>
            <a:ext cx="792088" cy="28733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i="1" dirty="0">
                <a:latin typeface="+mj-lt"/>
              </a:rPr>
              <a:t>Back</a:t>
            </a:r>
            <a:endParaRPr lang="zh-CN" altLang="en-US" i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5076825" y="5070475"/>
            <a:ext cx="1584325" cy="8397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APP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b="1" smtClean="0">
                <a:latin typeface="Calibri" pitchFamily="34" charset="0"/>
              </a:rPr>
              <a:t>2.3.3 Timer EVENT</a:t>
            </a:r>
            <a:endParaRPr lang="zh-CN" altLang="en-US" sz="2800" b="1" smtClean="0">
              <a:latin typeface="Calibri" pitchFamily="34" charset="0"/>
            </a:endParaRP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1655763"/>
          </a:xfrm>
        </p:spPr>
        <p:txBody>
          <a:bodyPr/>
          <a:lstStyle/>
          <a:p>
            <a:pPr>
              <a:defRPr/>
            </a:pPr>
            <a:endParaRPr lang="en-US" altLang="zh-CN" sz="1800" dirty="0" smtClean="0"/>
          </a:p>
          <a:p>
            <a:pPr marL="0" indent="0">
              <a:buFont typeface="Arial" charset="0"/>
              <a:buNone/>
              <a:defRPr/>
            </a:pPr>
            <a:r>
              <a:rPr lang="en-US" altLang="zh-CN" sz="2400" dirty="0" smtClean="0">
                <a:solidFill>
                  <a:schemeClr val="accent1"/>
                </a:solidFill>
                <a:latin typeface="Calibri" pitchFamily="34" charset="0"/>
              </a:rPr>
              <a:t>When the timer expires, the soft timer will send a event EAT_EVENT_TIMER</a:t>
            </a:r>
            <a:r>
              <a:rPr lang="zh-CN" altLang="en-US" sz="2400" dirty="0" smtClean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altLang="zh-CN" sz="2400" dirty="0" smtClean="0">
                <a:solidFill>
                  <a:schemeClr val="accent1"/>
                </a:solidFill>
                <a:latin typeface="Calibri" pitchFamily="34" charset="0"/>
              </a:rPr>
              <a:t>to APP ,but the hw timer will call function in APP direct.</a:t>
            </a:r>
          </a:p>
          <a:p>
            <a:pPr>
              <a:buFont typeface="Arial" charset="0"/>
              <a:buNone/>
              <a:defRPr/>
            </a:pPr>
            <a:endParaRPr lang="en-US" altLang="zh-CN" sz="2000" dirty="0" smtClean="0">
              <a:solidFill>
                <a:schemeClr val="accent1"/>
              </a:solidFill>
              <a:latin typeface="Calibri" pitchFamily="34" charset="0"/>
            </a:endParaRPr>
          </a:p>
          <a:p>
            <a:pPr>
              <a:buFont typeface="Arial" charset="0"/>
              <a:buNone/>
              <a:defRPr/>
            </a:pPr>
            <a:r>
              <a:rPr lang="en-US" altLang="zh-CN" sz="1800" dirty="0" smtClean="0">
                <a:solidFill>
                  <a:schemeClr val="accent1"/>
                </a:solidFill>
                <a:latin typeface="Calibri" pitchFamily="34" charset="0"/>
              </a:rPr>
              <a:t> </a:t>
            </a:r>
            <a:endParaRPr lang="zh-CN" altLang="en-US" sz="1800" dirty="0" smtClean="0">
              <a:solidFill>
                <a:schemeClr val="accent1"/>
              </a:solidFill>
              <a:latin typeface="Calibri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08175" y="3367088"/>
            <a:ext cx="1584325" cy="7921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CORE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6" idx="3"/>
            <a:endCxn id="9" idx="1"/>
          </p:cNvCxnSpPr>
          <p:nvPr/>
        </p:nvCxnSpPr>
        <p:spPr>
          <a:xfrm flipV="1">
            <a:off x="3492500" y="3748088"/>
            <a:ext cx="2087563" cy="14287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22" name="TextBox 12"/>
          <p:cNvSpPr txBox="1">
            <a:spLocks noChangeArrowheads="1"/>
          </p:cNvSpPr>
          <p:nvPr/>
        </p:nvSpPr>
        <p:spPr bwMode="auto">
          <a:xfrm>
            <a:off x="3492500" y="3352800"/>
            <a:ext cx="20875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Calibri" pitchFamily="34" charset="0"/>
              </a:rPr>
              <a:t>EAT_EVENT_TIMER</a:t>
            </a:r>
          </a:p>
        </p:txBody>
      </p:sp>
      <p:sp>
        <p:nvSpPr>
          <p:cNvPr id="9" name="矩形 8"/>
          <p:cNvSpPr/>
          <p:nvPr/>
        </p:nvSpPr>
        <p:spPr>
          <a:xfrm>
            <a:off x="5580063" y="3352800"/>
            <a:ext cx="1584325" cy="7921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APP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4824" name="Picture 1" descr="C:\Program Files\Microsoft Office\MEDIA\CAGCAT10\j0234131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07300" y="839788"/>
            <a:ext cx="1079500" cy="114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圆角矩形 9">
            <a:hlinkClick r:id="rId4" action="ppaction://hlinksldjump"/>
          </p:cNvPr>
          <p:cNvSpPr/>
          <p:nvPr/>
        </p:nvSpPr>
        <p:spPr>
          <a:xfrm>
            <a:off x="7164288" y="5877272"/>
            <a:ext cx="792088" cy="28733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i="1" dirty="0">
                <a:latin typeface="+mj-lt"/>
              </a:rPr>
              <a:t>Back</a:t>
            </a:r>
            <a:endParaRPr lang="zh-CN" altLang="en-US" i="1" dirty="0">
              <a:latin typeface="+mj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85988" y="5070475"/>
            <a:ext cx="1584325" cy="7921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CORE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12" idx="3"/>
            <a:endCxn id="15" idx="1"/>
          </p:cNvCxnSpPr>
          <p:nvPr/>
        </p:nvCxnSpPr>
        <p:spPr>
          <a:xfrm>
            <a:off x="3770313" y="5467350"/>
            <a:ext cx="13065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076825" y="5368925"/>
            <a:ext cx="1584325" cy="19685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function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831" name="TextBox 15"/>
          <p:cNvSpPr txBox="1">
            <a:spLocks noChangeArrowheads="1"/>
          </p:cNvSpPr>
          <p:nvPr/>
        </p:nvSpPr>
        <p:spPr bwMode="auto">
          <a:xfrm>
            <a:off x="684213" y="2852738"/>
            <a:ext cx="1727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Soft timer:</a:t>
            </a:r>
            <a:endParaRPr lang="zh-CN" altLang="en-US"/>
          </a:p>
        </p:txBody>
      </p:sp>
      <p:sp>
        <p:nvSpPr>
          <p:cNvPr id="34832" name="TextBox 16"/>
          <p:cNvSpPr txBox="1">
            <a:spLocks noChangeArrowheads="1"/>
          </p:cNvSpPr>
          <p:nvPr/>
        </p:nvSpPr>
        <p:spPr bwMode="auto">
          <a:xfrm>
            <a:off x="684213" y="4595813"/>
            <a:ext cx="15017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Hw timer:</a:t>
            </a:r>
            <a:endParaRPr lang="zh-CN" altLang="en-US"/>
          </a:p>
        </p:txBody>
      </p:sp>
      <p:sp>
        <p:nvSpPr>
          <p:cNvPr id="34833" name="TextBox 12"/>
          <p:cNvSpPr txBox="1">
            <a:spLocks noChangeArrowheads="1"/>
          </p:cNvSpPr>
          <p:nvPr/>
        </p:nvSpPr>
        <p:spPr bwMode="auto">
          <a:xfrm>
            <a:off x="3770313" y="5070475"/>
            <a:ext cx="15224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Calibri" pitchFamily="34" charset="0"/>
              </a:rPr>
              <a:t>Function call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b="1" smtClean="0">
                <a:latin typeface="Calibri" pitchFamily="34" charset="0"/>
              </a:rPr>
              <a:t>2.3.4 Get System Time</a:t>
            </a: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sz="2400" dirty="0" smtClean="0">
                <a:solidFill>
                  <a:schemeClr val="accent1"/>
                </a:solidFill>
                <a:latin typeface="Calibri" pitchFamily="34" charset="0"/>
              </a:rPr>
              <a:t>1. </a:t>
            </a:r>
            <a:r>
              <a:rPr lang="en-US" altLang="zh-CN" sz="2400" dirty="0" err="1" smtClean="0">
                <a:solidFill>
                  <a:schemeClr val="accent1"/>
                </a:solidFill>
                <a:latin typeface="Calibri" pitchFamily="34" charset="0"/>
              </a:rPr>
              <a:t>EatRtc_st</a:t>
            </a:r>
            <a:r>
              <a:rPr lang="en-US" altLang="zh-CN" sz="2400" dirty="0" smtClean="0">
                <a:solidFill>
                  <a:schemeClr val="accent1"/>
                </a:solidFill>
                <a:latin typeface="Calibri" pitchFamily="34" charset="0"/>
              </a:rPr>
              <a:t> structure</a:t>
            </a: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sz="2000" b="0" dirty="0" smtClean="0">
                <a:latin typeface="+mn-lt"/>
                <a:cs typeface="Times New Roman" pitchFamily="18" charset="0"/>
              </a:rPr>
              <a:t>     </a:t>
            </a:r>
            <a:r>
              <a:rPr lang="en-US" altLang="zh-CN" sz="2000" b="0" dirty="0" err="1" smtClean="0">
                <a:latin typeface="+mn-lt"/>
                <a:cs typeface="Times New Roman" pitchFamily="18" charset="0"/>
              </a:rPr>
              <a:t>typedef</a:t>
            </a:r>
            <a:r>
              <a:rPr lang="en-US" altLang="zh-CN" sz="2000" b="0" dirty="0" smtClean="0">
                <a:latin typeface="+mn-lt"/>
                <a:cs typeface="Times New Roman" pitchFamily="18" charset="0"/>
              </a:rPr>
              <a:t> </a:t>
            </a:r>
            <a:r>
              <a:rPr lang="en-US" altLang="zh-CN" sz="2000" b="0" dirty="0" err="1" smtClean="0">
                <a:latin typeface="+mn-lt"/>
                <a:cs typeface="Times New Roman" pitchFamily="18" charset="0"/>
              </a:rPr>
              <a:t>struct</a:t>
            </a:r>
            <a:r>
              <a:rPr lang="en-US" altLang="zh-CN" sz="2000" b="0" dirty="0" smtClean="0">
                <a:latin typeface="+mn-lt"/>
                <a:cs typeface="Times New Roman" pitchFamily="18" charset="0"/>
              </a:rPr>
              <a:t> {</a:t>
            </a: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sz="2000" b="0" dirty="0" smtClean="0">
                <a:latin typeface="+mn-lt"/>
                <a:cs typeface="Times New Roman" pitchFamily="18" charset="0"/>
              </a:rPr>
              <a:t>         unsigned char sec;  /* [0, 59] */</a:t>
            </a: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sz="2000" b="0" dirty="0" smtClean="0">
                <a:latin typeface="+mn-lt"/>
                <a:cs typeface="Times New Roman" pitchFamily="18" charset="0"/>
              </a:rPr>
              <a:t>    </a:t>
            </a:r>
            <a:r>
              <a:rPr lang="en-US" altLang="zh-CN" sz="2000" b="0" dirty="0" smtClean="0">
                <a:cs typeface="Times New Roman" pitchFamily="18" charset="0"/>
              </a:rPr>
              <a:t>   </a:t>
            </a:r>
            <a:r>
              <a:rPr lang="en-US" altLang="zh-CN" sz="2000" b="0" dirty="0" smtClean="0">
                <a:latin typeface="+mn-lt"/>
                <a:cs typeface="Times New Roman" pitchFamily="18" charset="0"/>
              </a:rPr>
              <a:t>unsigned char min; /* [0,59]  */</a:t>
            </a: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sz="2000" b="0" dirty="0" smtClean="0">
                <a:latin typeface="+mn-lt"/>
                <a:cs typeface="Times New Roman" pitchFamily="18" charset="0"/>
              </a:rPr>
              <a:t>    </a:t>
            </a:r>
            <a:r>
              <a:rPr lang="en-US" altLang="zh-CN" sz="2000" b="0" dirty="0" smtClean="0">
                <a:cs typeface="Times New Roman" pitchFamily="18" charset="0"/>
              </a:rPr>
              <a:t>   </a:t>
            </a:r>
            <a:r>
              <a:rPr lang="en-US" altLang="zh-CN" sz="2000" b="0" dirty="0" smtClean="0">
                <a:latin typeface="+mn-lt"/>
                <a:cs typeface="Times New Roman" pitchFamily="18" charset="0"/>
              </a:rPr>
              <a:t>unsigned char hour; /* [0,23]  */</a:t>
            </a: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sz="2000" b="0" dirty="0" smtClean="0">
                <a:latin typeface="+mn-lt"/>
                <a:cs typeface="Times New Roman" pitchFamily="18" charset="0"/>
              </a:rPr>
              <a:t>         unsigned char day;  /* [1,31]  */</a:t>
            </a: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sz="2000" b="0" dirty="0" smtClean="0">
                <a:latin typeface="+mn-lt"/>
                <a:cs typeface="Times New Roman" pitchFamily="18" charset="0"/>
              </a:rPr>
              <a:t>         unsigned char </a:t>
            </a:r>
            <a:r>
              <a:rPr lang="en-US" altLang="zh-CN" sz="2000" b="0" dirty="0" err="1" smtClean="0">
                <a:latin typeface="+mn-lt"/>
                <a:cs typeface="Times New Roman" pitchFamily="18" charset="0"/>
              </a:rPr>
              <a:t>mon</a:t>
            </a:r>
            <a:r>
              <a:rPr lang="en-US" altLang="zh-CN" sz="2000" b="0" dirty="0" smtClean="0">
                <a:latin typeface="+mn-lt"/>
                <a:cs typeface="Times New Roman" pitchFamily="18" charset="0"/>
              </a:rPr>
              <a:t>; /* [1,12] */</a:t>
            </a: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sz="2000" b="0" dirty="0" smtClean="0">
                <a:latin typeface="+mn-lt"/>
                <a:cs typeface="Times New Roman" pitchFamily="18" charset="0"/>
              </a:rPr>
              <a:t>         unsigned char </a:t>
            </a:r>
            <a:r>
              <a:rPr lang="en-US" altLang="zh-CN" sz="2000" b="0" dirty="0" err="1" smtClean="0">
                <a:latin typeface="+mn-lt"/>
                <a:cs typeface="Times New Roman" pitchFamily="18" charset="0"/>
              </a:rPr>
              <a:t>wday</a:t>
            </a:r>
            <a:r>
              <a:rPr lang="en-US" altLang="zh-CN" sz="2000" b="0" dirty="0" smtClean="0">
                <a:latin typeface="+mn-lt"/>
                <a:cs typeface="Times New Roman" pitchFamily="18" charset="0"/>
              </a:rPr>
              <a:t>; /* [1,7] */</a:t>
            </a: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sz="2000" b="0" dirty="0" smtClean="0">
                <a:latin typeface="+mn-lt"/>
                <a:cs typeface="Times New Roman" pitchFamily="18" charset="0"/>
              </a:rPr>
              <a:t>         unsigned char year;  /* [0,127] */</a:t>
            </a: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sz="2000" b="0" dirty="0" smtClean="0">
                <a:latin typeface="+mn-lt"/>
                <a:cs typeface="Times New Roman" pitchFamily="18" charset="0"/>
              </a:rPr>
              <a:t>     } </a:t>
            </a:r>
            <a:r>
              <a:rPr lang="en-US" altLang="zh-CN" sz="2000" b="0" dirty="0" err="1" smtClean="0">
                <a:latin typeface="+mn-lt"/>
                <a:cs typeface="Times New Roman" pitchFamily="18" charset="0"/>
              </a:rPr>
              <a:t>EatRtc_st</a:t>
            </a:r>
            <a:r>
              <a:rPr lang="en-US" altLang="zh-CN" sz="2000" b="0" dirty="0" smtClean="0">
                <a:latin typeface="+mn-lt"/>
                <a:cs typeface="Times New Roman" pitchFamily="18" charset="0"/>
              </a:rPr>
              <a:t>;</a:t>
            </a:r>
            <a:r>
              <a:rPr lang="da-DK" altLang="zh-CN" sz="2000" b="0" dirty="0" smtClean="0">
                <a:latin typeface="+mn-lt"/>
                <a:cs typeface="Times New Roman" pitchFamily="18" charset="0"/>
              </a:rPr>
              <a:t>     </a:t>
            </a: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da-DK" altLang="zh-CN" sz="2400" dirty="0" smtClean="0">
                <a:solidFill>
                  <a:schemeClr val="accent1"/>
                </a:solidFill>
                <a:latin typeface="Calibri" pitchFamily="34" charset="0"/>
              </a:rPr>
              <a:t>2. Get the system time</a:t>
            </a:r>
          </a:p>
          <a:p>
            <a:pPr>
              <a:buFont typeface="Arial" charset="0"/>
              <a:buNone/>
              <a:defRPr/>
            </a:pPr>
            <a:r>
              <a:rPr lang="da-DK" altLang="zh-CN" sz="2000" b="0" dirty="0" smtClean="0">
                <a:latin typeface="+mn-lt"/>
                <a:cs typeface="Times New Roman" pitchFamily="18" charset="0"/>
              </a:rPr>
              <a:t> eat_bool eat_get_rtc (</a:t>
            </a:r>
            <a:r>
              <a:rPr lang="en-US" altLang="zh-CN" sz="2000" b="0" dirty="0" err="1" smtClean="0">
                <a:cs typeface="Times New Roman" pitchFamily="18" charset="0"/>
              </a:rPr>
              <a:t>EatRtc_st</a:t>
            </a:r>
            <a:r>
              <a:rPr lang="en-US" altLang="zh-CN" sz="2000" b="0" dirty="0" smtClean="0">
                <a:cs typeface="Times New Roman" pitchFamily="18" charset="0"/>
              </a:rPr>
              <a:t> </a:t>
            </a:r>
            <a:r>
              <a:rPr lang="da-DK" altLang="zh-CN" sz="2000" b="0" dirty="0" smtClean="0">
                <a:latin typeface="+mn-lt"/>
                <a:cs typeface="Times New Roman" pitchFamily="18" charset="0"/>
              </a:rPr>
              <a:t>* datetime)</a:t>
            </a: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r>
              <a:rPr lang="da-DK" altLang="zh-CN" sz="2000" b="0" dirty="0" smtClean="0">
                <a:latin typeface="+mn-lt"/>
                <a:cs typeface="Times New Roman" pitchFamily="18" charset="0"/>
              </a:rPr>
              <a:t> T</a:t>
            </a:r>
            <a:r>
              <a:rPr lang="en-US" altLang="zh-CN" sz="2000" b="0" dirty="0" smtClean="0">
                <a:latin typeface="+mn-lt"/>
                <a:cs typeface="Times New Roman" pitchFamily="18" charset="0"/>
              </a:rPr>
              <a:t>he current local time will be stored in the </a:t>
            </a:r>
            <a:r>
              <a:rPr lang="en-US" altLang="zh-CN" sz="2000" b="0" dirty="0" err="1" smtClean="0">
                <a:latin typeface="+mn-lt"/>
                <a:cs typeface="Times New Roman" pitchFamily="18" charset="0"/>
              </a:rPr>
              <a:t>datatime</a:t>
            </a:r>
            <a:r>
              <a:rPr lang="en-US" altLang="zh-CN" sz="2000" b="0" dirty="0" smtClean="0">
                <a:latin typeface="+mn-lt"/>
                <a:cs typeface="Times New Roman" pitchFamily="18" charset="0"/>
              </a:rPr>
              <a:t> structure</a:t>
            </a:r>
            <a:r>
              <a:rPr lang="da-DK" altLang="zh-CN" sz="2000" b="0" dirty="0" smtClean="0">
                <a:latin typeface="+mn-lt"/>
                <a:cs typeface="Times New Roman" pitchFamily="18" charset="0"/>
              </a:rPr>
              <a:t>.</a:t>
            </a: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endParaRPr lang="da-DK" altLang="zh-CN" sz="2000" b="0" dirty="0" smtClean="0">
              <a:latin typeface="Calibri" pitchFamily="34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Arial" charset="0"/>
              <a:buNone/>
              <a:defRPr/>
            </a:pPr>
            <a:endParaRPr lang="zh-CN" altLang="zh-CN" sz="2000" b="0" dirty="0" smtClean="0">
              <a:latin typeface="Calibri" pitchFamily="34" charset="0"/>
              <a:cs typeface="Times New Roman" pitchFamily="18" charset="0"/>
            </a:endParaRPr>
          </a:p>
          <a:p>
            <a:pPr>
              <a:buFont typeface="Arial" charset="0"/>
              <a:buNone/>
              <a:defRPr/>
            </a:pPr>
            <a:r>
              <a:rPr lang="en-US" altLang="zh-CN" sz="2000" b="0" dirty="0" smtClean="0">
                <a:latin typeface="Calibri" pitchFamily="34" charset="0"/>
                <a:cs typeface="Times New Roman" pitchFamily="18" charset="0"/>
              </a:rPr>
              <a:t> </a:t>
            </a:r>
            <a:endParaRPr lang="zh-CN" altLang="en-US" sz="2000" b="0" dirty="0" smtClean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5" name="圆角矩形 4">
            <a:hlinkClick r:id="rId2" action="ppaction://hlinksldjump"/>
          </p:cNvPr>
          <p:cNvSpPr/>
          <p:nvPr/>
        </p:nvSpPr>
        <p:spPr>
          <a:xfrm>
            <a:off x="7164288" y="5877272"/>
            <a:ext cx="792088" cy="28733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i="1" dirty="0">
                <a:latin typeface="+mj-lt"/>
              </a:rPr>
              <a:t>Back</a:t>
            </a:r>
            <a:endParaRPr lang="zh-CN" altLang="en-US" i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b="1" smtClean="0">
                <a:latin typeface="Calibri" pitchFamily="34" charset="0"/>
              </a:rPr>
              <a:t>2.4 Configuration and Usage of GPIO</a:t>
            </a:r>
            <a:endParaRPr lang="zh-CN" altLang="en-US" sz="3200" b="1" smtClean="0">
              <a:latin typeface="Calibri" pitchFamily="34" charset="0"/>
            </a:endParaRPr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endParaRPr lang="en-US" altLang="zh-CN" sz="2400" smtClean="0">
              <a:solidFill>
                <a:srgbClr val="254061"/>
              </a:solidFill>
              <a:latin typeface="Calibri" pitchFamily="34" charset="0"/>
              <a:hlinkClick r:id="rId2" action="ppaction://hlinksldjump"/>
            </a:endParaRPr>
          </a:p>
          <a:p>
            <a:pPr>
              <a:buFont typeface="Arial" charset="0"/>
              <a:buNone/>
            </a:pPr>
            <a:r>
              <a:rPr lang="en-US" altLang="zh-CN" sz="2400" smtClean="0">
                <a:solidFill>
                  <a:srgbClr val="254061"/>
                </a:solidFill>
                <a:latin typeface="Calibri" pitchFamily="34" charset="0"/>
                <a:hlinkClick r:id="rId2" action="ppaction://hlinksldjump"/>
              </a:rPr>
              <a:t>2.4.1 Pins for GPIO</a:t>
            </a:r>
            <a:endParaRPr lang="en-US" altLang="zh-CN" sz="2400" smtClean="0">
              <a:solidFill>
                <a:srgbClr val="254061"/>
              </a:solidFill>
              <a:latin typeface="Calibri" pitchFamily="34" charset="0"/>
            </a:endParaRPr>
          </a:p>
          <a:p>
            <a:pPr>
              <a:buFont typeface="Arial" charset="0"/>
              <a:buNone/>
            </a:pPr>
            <a:r>
              <a:rPr lang="en-US" altLang="zh-CN" sz="2400" smtClean="0">
                <a:solidFill>
                  <a:srgbClr val="254061"/>
                </a:solidFill>
                <a:latin typeface="Calibri" pitchFamily="34" charset="0"/>
                <a:hlinkClick r:id="rId3" action="ppaction://hlinksldjump"/>
              </a:rPr>
              <a:t>2.4.2 Configure PIN to GPO </a:t>
            </a:r>
          </a:p>
          <a:p>
            <a:pPr>
              <a:buFont typeface="Arial" charset="0"/>
              <a:buNone/>
            </a:pPr>
            <a:r>
              <a:rPr lang="en-US" altLang="zh-CN" sz="2400" smtClean="0">
                <a:solidFill>
                  <a:srgbClr val="254061"/>
                </a:solidFill>
                <a:latin typeface="Calibri" pitchFamily="34" charset="0"/>
                <a:hlinkClick r:id="rId4" action="ppaction://hlinksldjump"/>
              </a:rPr>
              <a:t>2.4.3 Configure PIN to GPI </a:t>
            </a:r>
            <a:endParaRPr lang="en-US" altLang="zh-CN" sz="2400" smtClean="0">
              <a:solidFill>
                <a:srgbClr val="254061"/>
              </a:solidFill>
              <a:latin typeface="Calibri" pitchFamily="34" charset="0"/>
            </a:endParaRPr>
          </a:p>
          <a:p>
            <a:pPr>
              <a:buFont typeface="Arial" charset="0"/>
              <a:buNone/>
            </a:pPr>
            <a:r>
              <a:rPr lang="en-US" altLang="zh-CN" sz="2400" smtClean="0">
                <a:solidFill>
                  <a:srgbClr val="FF3300"/>
                </a:solidFill>
                <a:latin typeface="Calibri" pitchFamily="34" charset="0"/>
                <a:hlinkClick r:id="rId5" action="ppaction://hlinksldjump"/>
              </a:rPr>
              <a:t>2.4.4 Configure PIN to be Interruptable </a:t>
            </a:r>
            <a:endParaRPr lang="en-US" altLang="zh-CN" sz="2400" smtClean="0">
              <a:solidFill>
                <a:srgbClr val="FF3300"/>
              </a:solidFill>
              <a:latin typeface="Calibri" pitchFamily="34" charset="0"/>
            </a:endParaRPr>
          </a:p>
          <a:p>
            <a:pPr>
              <a:buFont typeface="Arial" charset="0"/>
              <a:buNone/>
            </a:pPr>
            <a:r>
              <a:rPr lang="en-US" altLang="zh-CN" sz="2400" smtClean="0">
                <a:solidFill>
                  <a:srgbClr val="254061"/>
                </a:solidFill>
                <a:latin typeface="Calibri" pitchFamily="34" charset="0"/>
                <a:hlinkClick r:id="rId6" action="ppaction://hlinksldjump"/>
              </a:rPr>
              <a:t>2.4.5 Configure PIN for Keypad</a:t>
            </a:r>
            <a:endParaRPr lang="en-US" altLang="zh-CN" sz="2400" smtClean="0">
              <a:latin typeface="Calibri" pitchFamily="34" charset="0"/>
            </a:endParaRPr>
          </a:p>
          <a:p>
            <a:pPr>
              <a:buFont typeface="Arial" charset="0"/>
              <a:buNone/>
            </a:pPr>
            <a:endParaRPr lang="en-US" altLang="zh-CN" sz="2400" smtClean="0">
              <a:solidFill>
                <a:srgbClr val="254061"/>
              </a:solidFill>
              <a:latin typeface="Calibri" pitchFamily="34" charset="0"/>
            </a:endParaRPr>
          </a:p>
          <a:p>
            <a:pPr>
              <a:buFont typeface="Arial" charset="0"/>
              <a:buNone/>
            </a:pPr>
            <a:endParaRPr lang="zh-CN" altLang="en-US" sz="2400" smtClean="0">
              <a:solidFill>
                <a:srgbClr val="254061"/>
              </a:solidFill>
              <a:latin typeface="Calibri" pitchFamily="34" charset="0"/>
            </a:endParaRPr>
          </a:p>
        </p:txBody>
      </p:sp>
      <p:sp>
        <p:nvSpPr>
          <p:cNvPr id="6" name="圆角矩形 5">
            <a:hlinkClick r:id="rId7" action="ppaction://hlinksldjump"/>
          </p:cNvPr>
          <p:cNvSpPr/>
          <p:nvPr/>
        </p:nvSpPr>
        <p:spPr>
          <a:xfrm>
            <a:off x="7164288" y="5877272"/>
            <a:ext cx="792088" cy="28733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i="1" dirty="0">
                <a:latin typeface="+mj-lt"/>
              </a:rPr>
              <a:t>Back</a:t>
            </a:r>
            <a:endParaRPr lang="zh-CN" altLang="en-US" i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b="1" smtClean="0">
                <a:latin typeface="Calibri" pitchFamily="34" charset="0"/>
              </a:rPr>
              <a:t>2.4.1 Pins for GPIO</a:t>
            </a:r>
          </a:p>
        </p:txBody>
      </p:sp>
      <p:sp>
        <p:nvSpPr>
          <p:cNvPr id="3891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AutoNum type="arabicPeriod"/>
            </a:pPr>
            <a:r>
              <a:rPr lang="en-US" altLang="zh-CN" sz="2400" smtClean="0">
                <a:solidFill>
                  <a:schemeClr val="accent1"/>
                </a:solidFill>
                <a:latin typeface="Calibri" pitchFamily="34" charset="0"/>
              </a:rPr>
              <a:t>Available GPIOs in SIM800H</a:t>
            </a:r>
          </a:p>
          <a:p>
            <a:pPr marL="457200" indent="-457200">
              <a:buFont typeface="Arial" charset="0"/>
              <a:buNone/>
            </a:pPr>
            <a:r>
              <a:rPr lang="en-US" altLang="zh-CN" sz="2000" b="0" smtClean="0">
                <a:latin typeface="Calibri" pitchFamily="34" charset="0"/>
                <a:cs typeface="Times New Roman" pitchFamily="18" charset="0"/>
              </a:rPr>
              <a:t>         typedef enum FlPinNameTag</a:t>
            </a:r>
            <a:endParaRPr lang="zh-CN" altLang="zh-CN" sz="2000" b="0" smtClean="0">
              <a:latin typeface="Calibri" pitchFamily="34" charset="0"/>
              <a:cs typeface="Times New Roman" pitchFamily="18" charset="0"/>
            </a:endParaRPr>
          </a:p>
          <a:p>
            <a:pPr marL="457200" indent="-457200">
              <a:buFont typeface="Arial" charset="0"/>
              <a:buNone/>
            </a:pPr>
            <a:r>
              <a:rPr lang="en-US" altLang="zh-CN" sz="2000" b="0" smtClean="0">
                <a:latin typeface="Calibri" pitchFamily="34" charset="0"/>
                <a:cs typeface="Times New Roman" pitchFamily="18" charset="0"/>
              </a:rPr>
              <a:t>         {	 </a:t>
            </a:r>
          </a:p>
          <a:p>
            <a:pPr marL="457200" indent="-457200">
              <a:buFont typeface="Arial" charset="0"/>
              <a:buNone/>
            </a:pPr>
            <a:r>
              <a:rPr lang="en-US" altLang="zh-CN" sz="2000" b="0" smtClean="0">
                <a:latin typeface="Calibri" pitchFamily="34" charset="0"/>
                <a:cs typeface="Times New Roman" pitchFamily="18" charset="0"/>
              </a:rPr>
              <a:t>                 EAT_PIN3_GPIO1, </a:t>
            </a:r>
          </a:p>
          <a:p>
            <a:pPr marL="457200" indent="-457200">
              <a:buFont typeface="Arial" charset="0"/>
              <a:buNone/>
            </a:pPr>
            <a:r>
              <a:rPr lang="en-US" altLang="zh-CN" sz="2000" b="0" smtClean="0">
                <a:latin typeface="Calibri" pitchFamily="34" charset="0"/>
                <a:cs typeface="Times New Roman" pitchFamily="18" charset="0"/>
              </a:rPr>
              <a:t>	         EAT_PIN4_STATUS,</a:t>
            </a:r>
            <a:r>
              <a:rPr lang="fi-FI" altLang="zh-CN" sz="2000" b="0" smtClean="0">
                <a:latin typeface="Calibri" pitchFamily="34" charset="0"/>
                <a:cs typeface="Times New Roman" pitchFamily="18" charset="0"/>
              </a:rPr>
              <a:t>	</a:t>
            </a:r>
          </a:p>
          <a:p>
            <a:pPr marL="457200" indent="-457200">
              <a:buFont typeface="Arial" charset="0"/>
              <a:buNone/>
            </a:pPr>
            <a:r>
              <a:rPr lang="fi-FI" altLang="zh-CN" sz="2000" b="0" smtClean="0">
                <a:latin typeface="Calibri" pitchFamily="34" charset="0"/>
                <a:cs typeface="Times New Roman" pitchFamily="18" charset="0"/>
              </a:rPr>
              <a:t>                …</a:t>
            </a:r>
            <a:endParaRPr lang="zh-CN" altLang="zh-CN" sz="2000" b="0" smtClean="0">
              <a:latin typeface="Calibri" pitchFamily="34" charset="0"/>
              <a:cs typeface="Times New Roman" pitchFamily="18" charset="0"/>
            </a:endParaRPr>
          </a:p>
          <a:p>
            <a:pPr marL="457200" indent="-457200">
              <a:buFont typeface="Arial" charset="0"/>
              <a:buNone/>
            </a:pPr>
            <a:r>
              <a:rPr lang="fi-FI" altLang="zh-CN" sz="2000" b="0" smtClean="0">
                <a:latin typeface="Calibri" pitchFamily="34" charset="0"/>
                <a:cs typeface="Times New Roman" pitchFamily="18" charset="0"/>
              </a:rPr>
              <a:t>         	 EAT_PIN74_SCL,</a:t>
            </a:r>
          </a:p>
          <a:p>
            <a:pPr marL="457200" indent="-457200">
              <a:buFont typeface="Arial" charset="0"/>
              <a:buNone/>
            </a:pPr>
            <a:r>
              <a:rPr lang="fi-FI" altLang="zh-CN" sz="2000" b="0" smtClean="0">
                <a:latin typeface="Calibri" pitchFamily="34" charset="0"/>
                <a:cs typeface="Times New Roman" pitchFamily="18" charset="0"/>
              </a:rPr>
              <a:t>	         EAT_PIN75_SDA,</a:t>
            </a:r>
          </a:p>
          <a:p>
            <a:pPr marL="457200" indent="-457200">
              <a:buFont typeface="Arial" charset="0"/>
              <a:buNone/>
            </a:pPr>
            <a:r>
              <a:rPr lang="fi-FI" altLang="zh-CN" sz="2000" b="0" smtClean="0">
                <a:latin typeface="Calibri" pitchFamily="34" charset="0"/>
                <a:cs typeface="Times New Roman" pitchFamily="18" charset="0"/>
              </a:rPr>
              <a:t>                 EAT_PIN_NUM 	</a:t>
            </a:r>
          </a:p>
          <a:p>
            <a:pPr marL="457200" indent="-457200">
              <a:buFont typeface="Arial" charset="0"/>
              <a:buNone/>
            </a:pPr>
            <a:r>
              <a:rPr lang="fi-FI" altLang="zh-CN" sz="2000" b="0" smtClean="0">
                <a:latin typeface="Calibri" pitchFamily="34" charset="0"/>
                <a:cs typeface="Times New Roman" pitchFamily="18" charset="0"/>
              </a:rPr>
              <a:t>           } EatPinName_enum;</a:t>
            </a:r>
            <a:endParaRPr lang="en-US" altLang="zh-CN" sz="1400" b="0" i="1" smtClean="0"/>
          </a:p>
          <a:p>
            <a:pPr marL="457200" indent="-457200">
              <a:buFont typeface="Arial" charset="0"/>
              <a:buNone/>
            </a:pPr>
            <a:endParaRPr lang="en-US" altLang="zh-CN" sz="1600" i="1" smtClean="0">
              <a:cs typeface="Times New Roman" pitchFamily="18" charset="0"/>
            </a:endParaRPr>
          </a:p>
          <a:p>
            <a:pPr marL="457200" indent="-457200">
              <a:buFont typeface="Arial" charset="0"/>
              <a:buNone/>
            </a:pPr>
            <a:r>
              <a:rPr lang="en-US" altLang="zh-CN" sz="1600" i="1" smtClean="0">
                <a:cs typeface="Times New Roman" pitchFamily="18" charset="0"/>
              </a:rPr>
              <a:t>Please refer “eat_peripher.h” for details</a:t>
            </a:r>
            <a:endParaRPr lang="zh-CN" altLang="en-US" sz="1600" i="1" smtClean="0">
              <a:cs typeface="Times New Roman" pitchFamily="18" charset="0"/>
            </a:endParaRPr>
          </a:p>
        </p:txBody>
      </p:sp>
      <p:sp>
        <p:nvSpPr>
          <p:cNvPr id="6" name="圆角矩形 5">
            <a:hlinkClick r:id="rId2" action="ppaction://hlinksldjump"/>
          </p:cNvPr>
          <p:cNvSpPr/>
          <p:nvPr/>
        </p:nvSpPr>
        <p:spPr>
          <a:xfrm>
            <a:off x="7164288" y="5910610"/>
            <a:ext cx="792088" cy="28733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i="1" dirty="0">
                <a:latin typeface="+mj-lt"/>
              </a:rPr>
              <a:t>Back</a:t>
            </a:r>
            <a:endParaRPr lang="zh-CN" altLang="en-US" i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b="1" smtClean="0">
                <a:latin typeface="Bookman Old Style" pitchFamily="18" charset="0"/>
              </a:rPr>
              <a:t>Content</a:t>
            </a:r>
            <a:endParaRPr lang="zh-CN" altLang="en-US" sz="3200" b="1" smtClean="0">
              <a:latin typeface="Bookman Old Style" pitchFamily="18" charset="0"/>
            </a:endParaRPr>
          </a:p>
        </p:txBody>
      </p:sp>
      <p:pic>
        <p:nvPicPr>
          <p:cNvPr id="20482" name="Picture 56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3429000"/>
            <a:ext cx="182086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>
            <a:hlinkClick r:id="rId3" action="ppaction://hlinksldjump"/>
          </p:cNvPr>
          <p:cNvSpPr/>
          <p:nvPr/>
        </p:nvSpPr>
        <p:spPr>
          <a:xfrm>
            <a:off x="3635894" y="2492896"/>
            <a:ext cx="4032449" cy="494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/>
              <a:t>1. Embedded AT Core Conception</a:t>
            </a:r>
            <a:endParaRPr lang="zh-CN" altLang="en-US" sz="2000" b="1" dirty="0"/>
          </a:p>
        </p:txBody>
      </p:sp>
      <p:sp>
        <p:nvSpPr>
          <p:cNvPr id="8" name="矩形 7">
            <a:hlinkClick r:id="rId4" action="ppaction://hlinksldjump"/>
          </p:cNvPr>
          <p:cNvSpPr/>
          <p:nvPr/>
        </p:nvSpPr>
        <p:spPr>
          <a:xfrm>
            <a:off x="3635894" y="3573016"/>
            <a:ext cx="4032448" cy="49919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/>
              <a:t>2. Embedded AT Functions </a:t>
            </a:r>
            <a:endParaRPr lang="zh-CN" altLang="en-US" sz="2000" b="1" dirty="0"/>
          </a:p>
        </p:txBody>
      </p:sp>
      <p:sp>
        <p:nvSpPr>
          <p:cNvPr id="9" name="矩形 8">
            <a:hlinkClick r:id="rId5" action="ppaction://hlinksldjump"/>
          </p:cNvPr>
          <p:cNvSpPr/>
          <p:nvPr/>
        </p:nvSpPr>
        <p:spPr>
          <a:xfrm>
            <a:off x="3635895" y="4653136"/>
            <a:ext cx="4032448" cy="43204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>
                <a:solidFill>
                  <a:srgbClr val="FFFFFF"/>
                </a:solidFill>
              </a:rPr>
              <a:t>3. Example: </a:t>
            </a:r>
            <a:r>
              <a:rPr lang="en-US" altLang="zh-CN" b="1">
                <a:solidFill>
                  <a:srgbClr val="FFFFFF"/>
                </a:solidFill>
                <a:latin typeface="Arial" charset="0"/>
              </a:rPr>
              <a:t>ADC Detection</a:t>
            </a:r>
            <a:r>
              <a:rPr lang="en-US" altLang="zh-CN">
                <a:solidFill>
                  <a:schemeClr val="tx1"/>
                </a:solidFill>
                <a:latin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b="1" smtClean="0">
                <a:latin typeface="Calibri" pitchFamily="34" charset="0"/>
              </a:rPr>
              <a:t>2.4.2 Configure PIN to GPIO and output mode </a:t>
            </a:r>
            <a:endParaRPr lang="zh-CN" altLang="en-US" sz="2800" b="1" smtClean="0">
              <a:latin typeface="Calibri" pitchFamily="34" charset="0"/>
            </a:endParaRPr>
          </a:p>
        </p:txBody>
      </p:sp>
      <p:sp>
        <p:nvSpPr>
          <p:cNvPr id="3993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zh-CN" sz="2400" smtClean="0">
                <a:solidFill>
                  <a:schemeClr val="accent1"/>
                </a:solidFill>
                <a:latin typeface="Calibri" pitchFamily="34" charset="0"/>
              </a:rPr>
              <a:t>Step1: Configure the target PIN as GPIO</a:t>
            </a:r>
          </a:p>
          <a:p>
            <a:pPr marL="0" indent="0">
              <a:buFont typeface="Arial" charset="0"/>
              <a:buNone/>
            </a:pPr>
            <a:r>
              <a:rPr lang="en-US" altLang="zh-CN" sz="2000" b="0" smtClean="0">
                <a:latin typeface="Calibri" pitchFamily="34" charset="0"/>
                <a:cs typeface="Times New Roman" pitchFamily="18" charset="0"/>
              </a:rPr>
              <a:t>eat_bool eat_pin_set_mode(PIN, EAT_PIN_MODE_GPIO); </a:t>
            </a:r>
          </a:p>
          <a:p>
            <a:pPr marL="0" indent="0">
              <a:buFont typeface="Arial" charset="0"/>
              <a:buNone/>
            </a:pPr>
            <a:r>
              <a:rPr lang="en-US" altLang="zh-CN" sz="2000" b="0" smtClean="0">
                <a:latin typeface="Calibri" pitchFamily="34" charset="0"/>
                <a:cs typeface="Times New Roman" pitchFamily="18" charset="0"/>
              </a:rPr>
              <a:t>Return EAT_TRUE : Configure status successful</a:t>
            </a:r>
          </a:p>
          <a:p>
            <a:pPr marL="0" indent="0">
              <a:buFont typeface="Arial" charset="0"/>
              <a:buNone/>
            </a:pPr>
            <a:endParaRPr lang="zh-CN" altLang="en-US" sz="200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</a:pPr>
            <a:r>
              <a:rPr lang="en-US" altLang="zh-CN" sz="2400" smtClean="0">
                <a:solidFill>
                  <a:schemeClr val="accent1"/>
                </a:solidFill>
                <a:latin typeface="Calibri" pitchFamily="34" charset="0"/>
              </a:rPr>
              <a:t>Step2: Configure the target GPIO to be out and high level or low</a:t>
            </a:r>
          </a:p>
          <a:p>
            <a:pPr marL="0" indent="0">
              <a:buFont typeface="Arial" charset="0"/>
              <a:buNone/>
            </a:pPr>
            <a:r>
              <a:rPr lang="en-US" altLang="zh-CN" sz="2000" b="0" smtClean="0">
                <a:latin typeface="Calibri" pitchFamily="34" charset="0"/>
                <a:cs typeface="Times New Roman" pitchFamily="18" charset="0"/>
              </a:rPr>
              <a:t>eat_bool eat_gpio_setup(PIN, EAT_GPIO_DIR_OUTPUT , EAT_GPIO_LEVEL_HIGH)</a:t>
            </a:r>
          </a:p>
          <a:p>
            <a:pPr marL="0" indent="0">
              <a:buFont typeface="Arial" charset="0"/>
              <a:buNone/>
            </a:pPr>
            <a:r>
              <a:rPr lang="en-US" altLang="zh-CN" sz="2000" b="0" smtClean="0">
                <a:latin typeface="Calibri" pitchFamily="34" charset="0"/>
                <a:cs typeface="Times New Roman" pitchFamily="18" charset="0"/>
              </a:rPr>
              <a:t>Return EAT_TRUE</a:t>
            </a:r>
            <a:r>
              <a:rPr lang="en-US" altLang="zh-CN" sz="2000" b="0" smtClean="0">
                <a:cs typeface="Times New Roman" pitchFamily="18" charset="0"/>
              </a:rPr>
              <a:t> </a:t>
            </a:r>
            <a:r>
              <a:rPr lang="en-US" altLang="zh-CN" sz="2000" b="0" smtClean="0">
                <a:latin typeface="Calibri" pitchFamily="34" charset="0"/>
                <a:cs typeface="Times New Roman" pitchFamily="18" charset="0"/>
              </a:rPr>
              <a:t>: Configuration successful</a:t>
            </a:r>
          </a:p>
          <a:p>
            <a:pPr marL="0" indent="0">
              <a:buFont typeface="Arial" charset="0"/>
              <a:buNone/>
            </a:pPr>
            <a:endParaRPr lang="en-US" altLang="zh-CN" sz="2000" smtClean="0">
              <a:latin typeface="Times New Roman" pitchFamily="18" charset="0"/>
              <a:cs typeface="Times New Roman" pitchFamily="18" charset="0"/>
            </a:endParaRPr>
          </a:p>
          <a:p>
            <a:pPr marL="0" indent="0"/>
            <a:endParaRPr lang="zh-CN" altLang="en-US" smtClean="0"/>
          </a:p>
          <a:p>
            <a:pPr marL="0" indent="0"/>
            <a:endParaRPr lang="zh-CN" altLang="en-US" smtClean="0"/>
          </a:p>
          <a:p>
            <a:pPr marL="0" indent="0"/>
            <a:endParaRPr lang="zh-CN" altLang="en-US" smtClean="0"/>
          </a:p>
        </p:txBody>
      </p:sp>
      <p:sp>
        <p:nvSpPr>
          <p:cNvPr id="5" name="圆角矩形 4">
            <a:hlinkClick r:id="rId2" action="ppaction://hlinksldjump"/>
          </p:cNvPr>
          <p:cNvSpPr/>
          <p:nvPr/>
        </p:nvSpPr>
        <p:spPr>
          <a:xfrm>
            <a:off x="7164288" y="5877272"/>
            <a:ext cx="792088" cy="28733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i="1" dirty="0">
                <a:latin typeface="+mj-lt"/>
              </a:rPr>
              <a:t>Back</a:t>
            </a:r>
            <a:endParaRPr lang="zh-CN" altLang="en-US" i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b="1" smtClean="0">
                <a:latin typeface="Calibri" pitchFamily="34" charset="0"/>
              </a:rPr>
              <a:t>2.4.3 Configure PIN to GPIO of input mode </a:t>
            </a:r>
            <a:endParaRPr lang="zh-CN" altLang="en-US" sz="2800" b="1" smtClean="0">
              <a:latin typeface="Calibri" pitchFamily="34" charset="0"/>
            </a:endParaRP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  <a:defRPr/>
            </a:pPr>
            <a:r>
              <a:rPr lang="en-US" altLang="zh-CN" sz="2400" dirty="0" smtClean="0">
                <a:solidFill>
                  <a:schemeClr val="accent1"/>
                </a:solidFill>
                <a:latin typeface="Calibri" pitchFamily="34" charset="0"/>
              </a:rPr>
              <a:t>Step1: Configure the target PIN as GPIO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altLang="zh-CN" sz="2000" b="0" dirty="0" err="1" smtClean="0">
                <a:latin typeface="Calibri" pitchFamily="34" charset="0"/>
                <a:cs typeface="Times New Roman" pitchFamily="18" charset="0"/>
              </a:rPr>
              <a:t>eat_bool</a:t>
            </a:r>
            <a:r>
              <a:rPr lang="en-US" altLang="zh-CN" sz="2000" b="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altLang="zh-CN" sz="2000" b="0" dirty="0" err="1" smtClean="0">
                <a:latin typeface="Calibri" pitchFamily="34" charset="0"/>
                <a:cs typeface="Times New Roman" pitchFamily="18" charset="0"/>
              </a:rPr>
              <a:t>eat_pin_set_mode</a:t>
            </a:r>
            <a:r>
              <a:rPr lang="en-US" altLang="zh-CN" sz="2000" b="0" dirty="0" smtClean="0">
                <a:latin typeface="Calibri" pitchFamily="34" charset="0"/>
                <a:cs typeface="Times New Roman" pitchFamily="18" charset="0"/>
              </a:rPr>
              <a:t>(PIN, EAT_PIN_MODE_GPIO); 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altLang="zh-CN" sz="2000" b="0" dirty="0" smtClean="0">
                <a:latin typeface="Calibri" pitchFamily="34" charset="0"/>
                <a:cs typeface="Times New Roman" pitchFamily="18" charset="0"/>
              </a:rPr>
              <a:t>Return EAT_TRUE : Configure status successful</a:t>
            </a:r>
          </a:p>
          <a:p>
            <a:pPr>
              <a:buFont typeface="Arial" charset="0"/>
              <a:buNone/>
              <a:defRPr/>
            </a:pP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pitchFamily="34" charset="0"/>
              <a:buNone/>
              <a:defRPr/>
            </a:pPr>
            <a:r>
              <a:rPr lang="en-US" altLang="zh-CN" sz="2400" dirty="0" smtClean="0">
                <a:solidFill>
                  <a:schemeClr val="accent1"/>
                </a:solidFill>
                <a:latin typeface="Calibri" pitchFamily="34" charset="0"/>
              </a:rPr>
              <a:t>Step2: Configure the target GPIO to be in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altLang="zh-CN" sz="2000" b="0" dirty="0" err="1" smtClean="0">
                <a:latin typeface="Calibri" pitchFamily="34" charset="0"/>
                <a:cs typeface="Times New Roman" pitchFamily="18" charset="0"/>
              </a:rPr>
              <a:t>eat_bool</a:t>
            </a:r>
            <a:r>
              <a:rPr lang="en-US" altLang="zh-CN" sz="2000" b="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altLang="zh-CN" sz="2000" b="0" dirty="0" err="1" smtClean="0">
                <a:latin typeface="Calibri" pitchFamily="34" charset="0"/>
                <a:cs typeface="Times New Roman" pitchFamily="18" charset="0"/>
              </a:rPr>
              <a:t>eat_gpio_setup</a:t>
            </a:r>
            <a:r>
              <a:rPr lang="en-US" altLang="zh-CN" sz="2000" b="0" dirty="0" smtClean="0">
                <a:latin typeface="Calibri" pitchFamily="34" charset="0"/>
                <a:cs typeface="Times New Roman" pitchFamily="18" charset="0"/>
              </a:rPr>
              <a:t>(PIN, EAT_GPIO_DIR_INPUT , 0)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altLang="zh-CN" sz="2000" b="0" dirty="0" smtClean="0">
                <a:latin typeface="Calibri" pitchFamily="34" charset="0"/>
                <a:cs typeface="Times New Roman" pitchFamily="18" charset="0"/>
              </a:rPr>
              <a:t>Return EAT_TRUE : Configuration successful</a:t>
            </a:r>
          </a:p>
          <a:p>
            <a:pPr marL="0" indent="0">
              <a:buFont typeface="Arial" pitchFamily="34" charset="0"/>
              <a:buNone/>
              <a:defRPr/>
            </a:pP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pitchFamily="34" charset="0"/>
              <a:buNone/>
              <a:defRPr/>
            </a:pPr>
            <a:r>
              <a:rPr lang="en-US" altLang="zh-CN" sz="2400" dirty="0" smtClean="0">
                <a:solidFill>
                  <a:schemeClr val="accent1"/>
                </a:solidFill>
                <a:latin typeface="Calibri" pitchFamily="34" charset="0"/>
              </a:rPr>
              <a:t>Step3: Read  PIN status</a:t>
            </a:r>
            <a:endParaRPr lang="zh-CN" altLang="en-US" sz="2400" dirty="0" smtClean="0">
              <a:solidFill>
                <a:schemeClr val="accent1"/>
              </a:solidFill>
              <a:latin typeface="Calibri" pitchFamily="34" charset="0"/>
            </a:endParaRPr>
          </a:p>
          <a:p>
            <a:pPr marL="0" indent="0">
              <a:buFont typeface="Arial" pitchFamily="34" charset="0"/>
              <a:buNone/>
              <a:defRPr/>
            </a:pPr>
            <a:r>
              <a:rPr lang="en-US" altLang="zh-CN" sz="2000" b="0" dirty="0" err="1" smtClean="0">
                <a:latin typeface="Calibri" pitchFamily="34" charset="0"/>
                <a:cs typeface="Times New Roman" pitchFamily="18" charset="0"/>
              </a:rPr>
              <a:t>EatGpioLevel_enum</a:t>
            </a:r>
            <a:r>
              <a:rPr lang="en-US" altLang="zh-CN" sz="2000" b="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altLang="zh-CN" sz="2000" b="0" dirty="0" err="1" smtClean="0">
                <a:latin typeface="Calibri" pitchFamily="34" charset="0"/>
                <a:cs typeface="Times New Roman" pitchFamily="18" charset="0"/>
              </a:rPr>
              <a:t>eat_gpio_read</a:t>
            </a:r>
            <a:r>
              <a:rPr lang="en-US" altLang="zh-CN" sz="2000" b="0" dirty="0" smtClean="0">
                <a:latin typeface="Calibri" pitchFamily="34" charset="0"/>
                <a:cs typeface="Times New Roman" pitchFamily="18" charset="0"/>
              </a:rPr>
              <a:t>(PIN)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altLang="zh-CN" sz="2000" b="0" dirty="0" smtClean="0">
                <a:latin typeface="Calibri" pitchFamily="34" charset="0"/>
                <a:cs typeface="Times New Roman" pitchFamily="18" charset="0"/>
              </a:rPr>
              <a:t>Return EAT_GPIO_LEVEL_LOW or EAT_GPIO_LEVEL_HIGH</a:t>
            </a:r>
          </a:p>
          <a:p>
            <a:pPr marL="0" indent="0">
              <a:buFont typeface="Arial" pitchFamily="34" charset="0"/>
              <a:buNone/>
              <a:defRPr/>
            </a:pP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pitchFamily="34" charset="0"/>
              <a:buChar char="•"/>
              <a:defRPr/>
            </a:pPr>
            <a:endParaRPr lang="en-US" altLang="zh-CN" dirty="0" smtClean="0"/>
          </a:p>
          <a:p>
            <a:pPr marL="0" indent="0">
              <a:buFont typeface="Arial" pitchFamily="34" charset="0"/>
              <a:buChar char="•"/>
              <a:defRPr/>
            </a:pPr>
            <a:endParaRPr lang="zh-CN" altLang="en-US" dirty="0" smtClean="0"/>
          </a:p>
          <a:p>
            <a:pPr marL="0" indent="0">
              <a:buFont typeface="Arial" pitchFamily="34" charset="0"/>
              <a:buChar char="•"/>
              <a:defRPr/>
            </a:pPr>
            <a:endParaRPr lang="zh-CN" altLang="en-US" dirty="0" smtClean="0"/>
          </a:p>
          <a:p>
            <a:pPr marL="0" indent="0">
              <a:buFont typeface="Arial" pitchFamily="34" charset="0"/>
              <a:buChar char="•"/>
              <a:defRPr/>
            </a:pPr>
            <a:endParaRPr lang="zh-CN" altLang="en-US" dirty="0" smtClean="0"/>
          </a:p>
        </p:txBody>
      </p:sp>
      <p:sp>
        <p:nvSpPr>
          <p:cNvPr id="5" name="圆角矩形 4">
            <a:hlinkClick r:id="rId2" action="ppaction://hlinksldjump"/>
          </p:cNvPr>
          <p:cNvSpPr/>
          <p:nvPr/>
        </p:nvSpPr>
        <p:spPr>
          <a:xfrm>
            <a:off x="7164288" y="5877272"/>
            <a:ext cx="792088" cy="28733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i="1" dirty="0">
                <a:latin typeface="+mj-lt"/>
              </a:rPr>
              <a:t>Back</a:t>
            </a:r>
            <a:endParaRPr lang="zh-CN" altLang="en-US" i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b="1" smtClean="0">
                <a:latin typeface="Calibri" pitchFamily="34" charset="0"/>
              </a:rPr>
              <a:t>2.4.4 Configure PIN to Be Interruptable</a:t>
            </a:r>
          </a:p>
        </p:txBody>
      </p:sp>
      <p:sp>
        <p:nvSpPr>
          <p:cNvPr id="4198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55600">
              <a:buFont typeface="Arial" charset="0"/>
              <a:buNone/>
            </a:pPr>
            <a:r>
              <a:rPr lang="en-US" altLang="zh-CN" sz="2400" smtClean="0">
                <a:solidFill>
                  <a:schemeClr val="accent1"/>
                </a:solidFill>
                <a:latin typeface="Calibri" pitchFamily="34" charset="0"/>
              </a:rPr>
              <a:t>1. In SIM800, PINs with interrupt function</a:t>
            </a:r>
          </a:p>
          <a:p>
            <a:pPr marL="355600" indent="-355600">
              <a:buFont typeface="Arial" charset="0"/>
              <a:buNone/>
            </a:pPr>
            <a:r>
              <a:rPr lang="en-US" altLang="zh-CN" sz="2000" b="0" smtClean="0">
                <a:latin typeface="Calibri" pitchFamily="34" charset="0"/>
              </a:rPr>
              <a:t>      EAT_PIN34_SIM_PRE</a:t>
            </a:r>
            <a:r>
              <a:rPr lang="en-US" altLang="zh-CN" sz="2000" b="0" smtClean="0">
                <a:latin typeface="Calibri" pitchFamily="34" charset="0"/>
                <a:cs typeface="Times New Roman" pitchFamily="18" charset="0"/>
              </a:rPr>
              <a:t>, EAT_PIN35_PWM1, EAT_PIN36_PWM2, EAT_PIN40_ROW4, EAT_PIN47_COL4</a:t>
            </a:r>
          </a:p>
          <a:p>
            <a:pPr marL="355600" indent="-355600">
              <a:buFont typeface="Arial" charset="0"/>
              <a:buNone/>
            </a:pPr>
            <a:endParaRPr lang="en-US" altLang="zh-CN" sz="1600" smtClean="0"/>
          </a:p>
          <a:p>
            <a:pPr marL="355600" indent="-355600">
              <a:buFont typeface="Arial" charset="0"/>
              <a:buNone/>
            </a:pPr>
            <a:r>
              <a:rPr lang="en-US" altLang="zh-CN" sz="2400" smtClean="0">
                <a:solidFill>
                  <a:schemeClr val="accent1"/>
                </a:solidFill>
                <a:latin typeface="Calibri" pitchFamily="34" charset="0"/>
              </a:rPr>
              <a:t>2. Interrupt Trigger Type</a:t>
            </a:r>
          </a:p>
          <a:p>
            <a:pPr marL="355600" indent="-355600">
              <a:buFont typeface="Arial" charset="0"/>
              <a:buNone/>
            </a:pPr>
            <a:r>
              <a:rPr lang="en-US" altLang="zh-CN" sz="2000" b="0" smtClean="0">
                <a:latin typeface="Calibri" pitchFamily="34" charset="0"/>
                <a:cs typeface="Times New Roman" pitchFamily="18" charset="0"/>
              </a:rPr>
              <a:t>     typedef enum {</a:t>
            </a:r>
          </a:p>
          <a:p>
            <a:pPr marL="355600" indent="-355600">
              <a:buFont typeface="Arial" charset="0"/>
              <a:buNone/>
            </a:pPr>
            <a:r>
              <a:rPr lang="en-US" altLang="zh-CN" sz="2000" b="0" smtClean="0">
                <a:latin typeface="Calibri" pitchFamily="34" charset="0"/>
                <a:cs typeface="Times New Roman" pitchFamily="18" charset="0"/>
              </a:rPr>
              <a:t>         EAT_INT_TRIGGER_HIGH_LEVEL, </a:t>
            </a:r>
          </a:p>
          <a:p>
            <a:pPr marL="355600" indent="-355600">
              <a:buFont typeface="Arial" charset="0"/>
              <a:buNone/>
            </a:pPr>
            <a:r>
              <a:rPr lang="en-US" altLang="zh-CN" sz="2000" b="0" smtClean="0">
                <a:latin typeface="Calibri" pitchFamily="34" charset="0"/>
                <a:cs typeface="Times New Roman" pitchFamily="18" charset="0"/>
              </a:rPr>
              <a:t>         EAT_INT_TRIGGER_LOW_LEVEL,</a:t>
            </a:r>
          </a:p>
          <a:p>
            <a:pPr marL="355600" indent="-355600">
              <a:buFont typeface="Arial" charset="0"/>
              <a:buNone/>
            </a:pPr>
            <a:r>
              <a:rPr lang="en-US" altLang="zh-CN" sz="2000" b="0" smtClean="0">
                <a:latin typeface="Calibri" pitchFamily="34" charset="0"/>
                <a:cs typeface="Times New Roman" pitchFamily="18" charset="0"/>
              </a:rPr>
              <a:t>         EAT_INT_TRIGGER_RISING_EDGE, </a:t>
            </a:r>
          </a:p>
          <a:p>
            <a:pPr marL="355600" indent="-355600">
              <a:buFont typeface="Arial" charset="0"/>
              <a:buNone/>
            </a:pPr>
            <a:r>
              <a:rPr lang="en-US" altLang="zh-CN" sz="2000" b="0" smtClean="0">
                <a:latin typeface="Calibri" pitchFamily="34" charset="0"/>
                <a:cs typeface="Times New Roman" pitchFamily="18" charset="0"/>
              </a:rPr>
              <a:t>         EAT_INT_TRIGGER_FALLING_EDGE, </a:t>
            </a:r>
          </a:p>
          <a:p>
            <a:pPr marL="355600" indent="-355600">
              <a:buFont typeface="Arial" charset="0"/>
              <a:buNone/>
            </a:pPr>
            <a:r>
              <a:rPr lang="en-US" altLang="zh-CN" sz="2000" b="0" smtClean="0">
                <a:latin typeface="Calibri" pitchFamily="34" charset="0"/>
                <a:cs typeface="Times New Roman" pitchFamily="18" charset="0"/>
              </a:rPr>
              <a:t>         EAT_INT_TRIGGER_NUM</a:t>
            </a:r>
          </a:p>
          <a:p>
            <a:pPr marL="355600" indent="-355600">
              <a:buFont typeface="Arial" charset="0"/>
              <a:buNone/>
            </a:pPr>
            <a:r>
              <a:rPr lang="en-US" altLang="zh-CN" sz="2000" b="0" smtClean="0">
                <a:latin typeface="Calibri" pitchFamily="34" charset="0"/>
                <a:cs typeface="Times New Roman" pitchFamily="18" charset="0"/>
              </a:rPr>
              <a:t>     } EatIntTrigger_enum;</a:t>
            </a:r>
            <a:endParaRPr lang="zh-CN" altLang="en-US" sz="1400" smtClean="0"/>
          </a:p>
        </p:txBody>
      </p:sp>
      <p:sp>
        <p:nvSpPr>
          <p:cNvPr id="6" name="圆角矩形 5">
            <a:hlinkClick r:id="rId2" action="ppaction://hlinksldjump"/>
          </p:cNvPr>
          <p:cNvSpPr/>
          <p:nvPr/>
        </p:nvSpPr>
        <p:spPr>
          <a:xfrm>
            <a:off x="7164288" y="5877272"/>
            <a:ext cx="792088" cy="28733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i="1" dirty="0">
                <a:latin typeface="+mj-lt"/>
              </a:rPr>
              <a:t>Back</a:t>
            </a:r>
            <a:endParaRPr lang="zh-CN" altLang="en-US" i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b="1" smtClean="0">
                <a:latin typeface="Calibri" pitchFamily="34" charset="0"/>
              </a:rPr>
              <a:t>2.4.4 Configure PIN to Be Interruptable</a:t>
            </a:r>
            <a:endParaRPr lang="zh-CN" altLang="en-US" sz="2800" b="1" smtClean="0">
              <a:latin typeface="Calibri" pitchFamily="34" charset="0"/>
            </a:endParaRPr>
          </a:p>
        </p:txBody>
      </p:sp>
      <p:sp>
        <p:nvSpPr>
          <p:cNvPr id="4301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zh-CN" sz="2400" smtClean="0">
                <a:solidFill>
                  <a:schemeClr val="accent1"/>
                </a:solidFill>
                <a:latin typeface="Calibri" pitchFamily="34" charset="0"/>
              </a:rPr>
              <a:t>3. Configure the target GPIO to interrupt mode</a:t>
            </a:r>
          </a:p>
          <a:p>
            <a:pPr marL="0" indent="0">
              <a:buFont typeface="Arial" charset="0"/>
              <a:buNone/>
            </a:pPr>
            <a:r>
              <a:rPr lang="en-US" altLang="zh-CN" sz="2000" b="0" smtClean="0">
                <a:latin typeface="Calibri" pitchFamily="34" charset="0"/>
                <a:cs typeface="Times New Roman" pitchFamily="18" charset="0"/>
              </a:rPr>
              <a:t>eat_bool eat_pin_set_mode(PIN35, EAT_PIN_MODE_EINT);</a:t>
            </a:r>
          </a:p>
          <a:p>
            <a:pPr marL="0" indent="0">
              <a:buFont typeface="Arial" charset="0"/>
              <a:buNone/>
            </a:pPr>
            <a:r>
              <a:rPr lang="en-US" altLang="zh-CN" sz="2000" b="0" smtClean="0">
                <a:latin typeface="Calibri" pitchFamily="34" charset="0"/>
                <a:cs typeface="Times New Roman" pitchFamily="18" charset="0"/>
              </a:rPr>
              <a:t>Return EAT_TRUE: Configure status successful</a:t>
            </a:r>
          </a:p>
          <a:p>
            <a:pPr marL="0" indent="0">
              <a:buFont typeface="Arial" charset="0"/>
              <a:buNone/>
            </a:pPr>
            <a:endParaRPr lang="en-US" altLang="zh-CN" sz="2400" smtClean="0">
              <a:solidFill>
                <a:schemeClr val="accent1"/>
              </a:solidFill>
              <a:latin typeface="Calibri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en-US" altLang="zh-CN" sz="2400" smtClean="0">
                <a:solidFill>
                  <a:schemeClr val="accent1"/>
                </a:solidFill>
                <a:latin typeface="Calibri" pitchFamily="34" charset="0"/>
              </a:rPr>
              <a:t>4. Configure PIN24 to rising edge trigger type, 10ms debound</a:t>
            </a:r>
            <a:endParaRPr lang="zh-CN" altLang="en-US" sz="2400" smtClean="0">
              <a:solidFill>
                <a:schemeClr val="accent1"/>
              </a:solidFill>
              <a:latin typeface="Calibri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en-US" altLang="zh-CN" sz="2000" b="0" smtClean="0">
                <a:latin typeface="Calibri" pitchFamily="34" charset="0"/>
                <a:cs typeface="Times New Roman" pitchFamily="18" charset="0"/>
              </a:rPr>
              <a:t>eat_bool eat_int_setup(PIN35, EAT_INT_TRIGGER_RISING_EDGE, 10, NULL);</a:t>
            </a:r>
          </a:p>
          <a:p>
            <a:pPr marL="0" indent="0">
              <a:buFont typeface="Arial" charset="0"/>
              <a:buNone/>
            </a:pPr>
            <a:r>
              <a:rPr lang="en-US" altLang="zh-CN" sz="2000" b="0" smtClean="0">
                <a:latin typeface="Calibri" pitchFamily="34" charset="0"/>
                <a:cs typeface="Times New Roman" pitchFamily="18" charset="0"/>
              </a:rPr>
              <a:t>Return EAT_TRUE : Configuration successful</a:t>
            </a:r>
          </a:p>
          <a:p>
            <a:pPr marL="0" indent="0">
              <a:buFont typeface="Arial" charset="0"/>
              <a:buNone/>
            </a:pPr>
            <a:endParaRPr lang="en-US" altLang="zh-CN" sz="2000" smtClean="0">
              <a:latin typeface="Times New Roman" pitchFamily="18" charset="0"/>
              <a:cs typeface="Times New Roman" pitchFamily="18" charset="0"/>
            </a:endParaRPr>
          </a:p>
          <a:p>
            <a:pPr marL="0" indent="0"/>
            <a:endParaRPr lang="en-US" altLang="zh-CN" smtClean="0"/>
          </a:p>
          <a:p>
            <a:pPr marL="0" indent="0"/>
            <a:endParaRPr lang="zh-CN" altLang="en-US" smtClean="0"/>
          </a:p>
          <a:p>
            <a:pPr marL="0" indent="0"/>
            <a:endParaRPr lang="zh-CN" altLang="en-US" smtClean="0"/>
          </a:p>
          <a:p>
            <a:pPr marL="0" indent="0"/>
            <a:endParaRPr lang="zh-CN" altLang="en-US" smtClean="0"/>
          </a:p>
        </p:txBody>
      </p:sp>
      <p:sp>
        <p:nvSpPr>
          <p:cNvPr id="5" name="圆角矩形 4">
            <a:hlinkClick r:id="rId2" action="ppaction://hlinksldjump"/>
          </p:cNvPr>
          <p:cNvSpPr/>
          <p:nvPr/>
        </p:nvSpPr>
        <p:spPr>
          <a:xfrm>
            <a:off x="7164288" y="5877272"/>
            <a:ext cx="792088" cy="28733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i="1" dirty="0">
                <a:latin typeface="+mj-lt"/>
              </a:rPr>
              <a:t>Back</a:t>
            </a:r>
            <a:endParaRPr lang="zh-CN" altLang="en-US" i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760538" y="908050"/>
          <a:ext cx="6124575" cy="4176713"/>
        </p:xfrm>
        <a:graphic>
          <a:graphicData uri="http://schemas.openxmlformats.org/presentationml/2006/ole">
            <p:oleObj spid="_x0000_s1026" name="Visio" r:id="rId3" imgW="6124418" imgH="5349004" progId="Visio.Drawing.11">
              <p:embed/>
            </p:oleObj>
          </a:graphicData>
        </a:graphic>
      </p:graphicFrame>
      <p:sp>
        <p:nvSpPr>
          <p:cNvPr id="102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b="1" smtClean="0">
                <a:latin typeface="Calibri" pitchFamily="34" charset="0"/>
              </a:rPr>
              <a:t>2.4.4 Configure PIN to Be Interruptable</a:t>
            </a:r>
            <a:endParaRPr lang="zh-CN" altLang="en-US" sz="2800" b="1" smtClean="0">
              <a:latin typeface="Calibri" pitchFamily="34" charset="0"/>
            </a:endParaRPr>
          </a:p>
        </p:txBody>
      </p:sp>
      <p:sp>
        <p:nvSpPr>
          <p:cNvPr id="1028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503238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zh-CN" sz="2400" smtClean="0">
                <a:solidFill>
                  <a:schemeClr val="accent1"/>
                </a:solidFill>
                <a:latin typeface="Calibri" pitchFamily="34" charset="0"/>
              </a:rPr>
              <a:t>5. Circuit Diagram to Detect GPIO interrupt</a:t>
            </a:r>
            <a:endParaRPr lang="zh-CN" altLang="en-US" sz="2400" smtClean="0">
              <a:solidFill>
                <a:schemeClr val="accent1"/>
              </a:solidFill>
              <a:latin typeface="Calibri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8163" y="4437063"/>
            <a:ext cx="3673475" cy="1223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>
                <a:solidFill>
                  <a:srgbClr val="FFFFFF"/>
                </a:solidFill>
              </a:rPr>
              <a:t>When switch is on, it will generate a GPIO</a:t>
            </a:r>
            <a:r>
              <a:rPr lang="zh-CN" altLang="en-US" sz="2000">
                <a:solidFill>
                  <a:srgbClr val="FFFFFF"/>
                </a:solidFill>
              </a:rPr>
              <a:t> </a:t>
            </a:r>
            <a:r>
              <a:rPr lang="en-US" altLang="zh-CN" sz="2000">
                <a:solidFill>
                  <a:srgbClr val="FFFFFF"/>
                </a:solidFill>
              </a:rPr>
              <a:t>interrupt, </a:t>
            </a:r>
          </a:p>
          <a:p>
            <a:pPr algn="ctr">
              <a:defRPr/>
            </a:pPr>
            <a:r>
              <a:rPr lang="en-US" altLang="zh-CN" sz="2000">
                <a:solidFill>
                  <a:srgbClr val="FFFFFF"/>
                </a:solidFill>
              </a:rPr>
              <a:t>CORE</a:t>
            </a:r>
            <a:r>
              <a:rPr lang="zh-CN" altLang="en-US" sz="2000">
                <a:solidFill>
                  <a:srgbClr val="FFFFFF"/>
                </a:solidFill>
              </a:rPr>
              <a:t> </a:t>
            </a:r>
            <a:r>
              <a:rPr lang="en-US" altLang="zh-CN" sz="2000">
                <a:solidFill>
                  <a:srgbClr val="FFFFFF"/>
                </a:solidFill>
              </a:rPr>
              <a:t>will report EAT_EVENT_INT</a:t>
            </a:r>
            <a:r>
              <a:rPr lang="zh-CN" altLang="en-US" sz="2000">
                <a:solidFill>
                  <a:srgbClr val="FFFFFF"/>
                </a:solidFill>
              </a:rPr>
              <a:t> </a:t>
            </a:r>
            <a:r>
              <a:rPr lang="en-US" altLang="zh-CN" sz="2000">
                <a:solidFill>
                  <a:srgbClr val="FFFFFF"/>
                </a:solidFill>
              </a:rPr>
              <a:t>to APP</a:t>
            </a:r>
            <a:endParaRPr lang="zh-CN" altLang="en-US" sz="2000">
              <a:solidFill>
                <a:srgbClr val="FFFFFF"/>
              </a:solidFill>
            </a:endParaRPr>
          </a:p>
        </p:txBody>
      </p:sp>
      <p:cxnSp>
        <p:nvCxnSpPr>
          <p:cNvPr id="14" name="直接箭头连接符 13"/>
          <p:cNvCxnSpPr>
            <a:stCxn id="21" idx="4"/>
          </p:cNvCxnSpPr>
          <p:nvPr/>
        </p:nvCxnSpPr>
        <p:spPr>
          <a:xfrm>
            <a:off x="2374900" y="3644900"/>
            <a:ext cx="0" cy="7921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2087563" y="3068638"/>
            <a:ext cx="576262" cy="57626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n>
                <a:solidFill>
                  <a:schemeClr val="tx1"/>
                </a:solidFill>
                <a:prstDash val="lgDash"/>
              </a:ln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19700" y="4699000"/>
            <a:ext cx="936625" cy="5302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CORE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16" idx="3"/>
            <a:endCxn id="19" idx="1"/>
          </p:cNvCxnSpPr>
          <p:nvPr/>
        </p:nvCxnSpPr>
        <p:spPr>
          <a:xfrm>
            <a:off x="6156325" y="4964113"/>
            <a:ext cx="1493838" cy="0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Box 12"/>
          <p:cNvSpPr txBox="1">
            <a:spLocks noChangeArrowheads="1"/>
          </p:cNvSpPr>
          <p:nvPr/>
        </p:nvSpPr>
        <p:spPr bwMode="auto">
          <a:xfrm>
            <a:off x="6070600" y="4572000"/>
            <a:ext cx="1871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/>
              <a:t>EAT_EVENT_INT</a:t>
            </a:r>
            <a:endParaRPr lang="zh-CN" altLang="en-US" sz="1400"/>
          </a:p>
        </p:txBody>
      </p:sp>
      <p:sp>
        <p:nvSpPr>
          <p:cNvPr id="19" name="矩形 18"/>
          <p:cNvSpPr/>
          <p:nvPr/>
        </p:nvSpPr>
        <p:spPr>
          <a:xfrm>
            <a:off x="7650163" y="4699000"/>
            <a:ext cx="719137" cy="5302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APP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右箭头 33"/>
          <p:cNvSpPr/>
          <p:nvPr/>
        </p:nvSpPr>
        <p:spPr>
          <a:xfrm>
            <a:off x="4427538" y="4724400"/>
            <a:ext cx="431800" cy="36988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圆角矩形 17">
            <a:hlinkClick r:id="rId4" action="ppaction://hlinksldjump"/>
          </p:cNvPr>
          <p:cNvSpPr/>
          <p:nvPr/>
        </p:nvSpPr>
        <p:spPr>
          <a:xfrm>
            <a:off x="7164288" y="5877272"/>
            <a:ext cx="792088" cy="28733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i="1" dirty="0">
                <a:latin typeface="+mj-lt"/>
              </a:rPr>
              <a:t>Back</a:t>
            </a:r>
            <a:endParaRPr lang="zh-CN" altLang="en-US" i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1" grpId="0" animBg="1"/>
      <p:bldP spid="16" grpId="0" animBg="1"/>
      <p:bldP spid="1034" grpId="0"/>
      <p:bldP spid="19" grpId="0" animBg="1"/>
      <p:bldP spid="3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b="1" smtClean="0">
                <a:latin typeface="Calibri" pitchFamily="34" charset="0"/>
              </a:rPr>
              <a:t>2.4.5 Configure PIN for Keypad</a:t>
            </a:r>
            <a:endParaRPr lang="zh-CN" altLang="en-US" sz="2800" b="1" smtClean="0">
              <a:latin typeface="Calibri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altLang="zh-CN" sz="2400" dirty="0" smtClean="0">
                <a:solidFill>
                  <a:schemeClr val="accent1"/>
                </a:solidFill>
                <a:latin typeface="Calibri" pitchFamily="34" charset="0"/>
              </a:rPr>
              <a:t>1. Initializes keypad pins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zh-CN" sz="2400" b="0" dirty="0" err="1" smtClean="0">
                <a:latin typeface="Calibri" pitchFamily="34" charset="0"/>
                <a:cs typeface="Times New Roman" pitchFamily="18" charset="0"/>
              </a:rPr>
              <a:t>eat_bool</a:t>
            </a:r>
            <a:r>
              <a:rPr lang="en-US" altLang="zh-CN" sz="2400" b="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altLang="zh-CN" sz="2400" b="0" dirty="0" err="1" smtClean="0">
                <a:latin typeface="Calibri" pitchFamily="34" charset="0"/>
                <a:cs typeface="Times New Roman" pitchFamily="18" charset="0"/>
              </a:rPr>
              <a:t>eat_pin_set_mode</a:t>
            </a:r>
            <a:r>
              <a:rPr lang="en-US" altLang="zh-CN" sz="2400" b="0" dirty="0" smtClean="0">
                <a:latin typeface="Calibri" pitchFamily="34" charset="0"/>
                <a:cs typeface="Times New Roman" pitchFamily="18" charset="0"/>
              </a:rPr>
              <a:t>(pin, EAT_PIN_MODE_KEY);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zh-CN" sz="2400" b="0" i="1" dirty="0" smtClean="0">
                <a:latin typeface="Calibri" pitchFamily="34" charset="0"/>
                <a:cs typeface="Times New Roman" pitchFamily="18" charset="0"/>
              </a:rPr>
              <a:t>Note: 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zh-CN" sz="2400" b="0" i="1" dirty="0" smtClean="0">
                <a:latin typeface="Calibri" pitchFamily="34" charset="0"/>
                <a:cs typeface="Times New Roman" pitchFamily="18" charset="0"/>
              </a:rPr>
              <a:t>If any of the KEYPAD pin is configured as keypad, all KEYPAD pins are KEYPAD;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zh-CN" sz="2400" b="0" i="1" dirty="0" smtClean="0">
                <a:latin typeface="Calibri" pitchFamily="34" charset="0"/>
                <a:cs typeface="Times New Roman" pitchFamily="18" charset="0"/>
              </a:rPr>
              <a:t>If any of the KEYPAD pin is configured as GPIO, then all KEYPAD pins are GPIO.</a:t>
            </a:r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b="1" smtClean="0">
                <a:latin typeface="Calibri" pitchFamily="34" charset="0"/>
              </a:rPr>
              <a:t>2.4.5 Configure PIN for Keypad</a:t>
            </a:r>
            <a:endParaRPr lang="zh-CN" altLang="en-US" sz="2800" b="1" smtClean="0">
              <a:latin typeface="Calibri" pitchFamily="34" charset="0"/>
            </a:endParaRP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1938" indent="-261938">
              <a:buFont typeface="Arial" charset="0"/>
              <a:buNone/>
              <a:defRPr/>
            </a:pPr>
            <a:r>
              <a:rPr lang="en-US" altLang="zh-CN" sz="2400" dirty="0" smtClean="0">
                <a:solidFill>
                  <a:schemeClr val="accent1"/>
                </a:solidFill>
                <a:latin typeface="Calibri" pitchFamily="34" charset="0"/>
              </a:rPr>
              <a:t>2. Following GPIOs can be configured to keypad in SIM800:</a:t>
            </a:r>
          </a:p>
          <a:p>
            <a:pPr marL="261938" indent="-261938">
              <a:buFont typeface="Arial" charset="0"/>
              <a:buNone/>
              <a:defRPr/>
            </a:pPr>
            <a:r>
              <a:rPr lang="en-US" altLang="zh-CN" sz="2000" b="0" dirty="0" smtClean="0">
                <a:latin typeface="Calibri" pitchFamily="34" charset="0"/>
                <a:cs typeface="Times New Roman" pitchFamily="18" charset="0"/>
              </a:rPr>
              <a:t>	EAT_PIN40_ROW4~ EAT_PIN44_ROW0,</a:t>
            </a:r>
          </a:p>
          <a:p>
            <a:pPr marL="261938" indent="-261938">
              <a:buFont typeface="Arial" charset="0"/>
              <a:buNone/>
              <a:defRPr/>
            </a:pPr>
            <a:r>
              <a:rPr lang="en-US" altLang="zh-CN" sz="2000" b="0" dirty="0" smtClean="0">
                <a:latin typeface="Calibri" pitchFamily="34" charset="0"/>
                <a:cs typeface="Times New Roman" pitchFamily="18" charset="0"/>
              </a:rPr>
              <a:t>     EAT_PIN47_COL4~EAT_PIN51_COL0</a:t>
            </a:r>
            <a:endParaRPr lang="en-US" altLang="zh-CN" sz="1600" b="0" dirty="0" smtClean="0">
              <a:latin typeface="Calibri" pitchFamily="34" charset="0"/>
            </a:endParaRPr>
          </a:p>
          <a:p>
            <a:pPr marL="261938" indent="-261938">
              <a:defRPr/>
            </a:pPr>
            <a:endParaRPr lang="en-US" altLang="zh-CN" sz="1400" b="0" dirty="0" smtClean="0"/>
          </a:p>
          <a:p>
            <a:pPr marL="261938" indent="-261938">
              <a:buFont typeface="Arial" charset="0"/>
              <a:buNone/>
              <a:defRPr/>
            </a:pPr>
            <a:r>
              <a:rPr lang="en-US" altLang="zh-CN" sz="1200" b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				</a:t>
            </a:r>
          </a:p>
          <a:p>
            <a:pPr marL="261938" indent="-261938">
              <a:buFont typeface="Arial" charset="0"/>
              <a:buNone/>
              <a:defRPr/>
            </a:pPr>
            <a:r>
              <a:rPr lang="en-US" altLang="zh-CN" sz="1200" b="0" dirty="0" smtClean="0"/>
              <a:t>					</a:t>
            </a:r>
            <a:endParaRPr lang="zh-CN" altLang="en-US" sz="1200" b="0" dirty="0" smtClean="0"/>
          </a:p>
          <a:p>
            <a:pPr marL="261938" indent="-261938">
              <a:defRPr/>
            </a:pPr>
            <a:endParaRPr lang="en-US" altLang="zh-CN" sz="1200" b="0" dirty="0" smtClean="0"/>
          </a:p>
          <a:p>
            <a:pPr marL="261938" indent="-261938">
              <a:defRPr/>
            </a:pPr>
            <a:endParaRPr lang="en-US" altLang="zh-CN" sz="1200" b="0" dirty="0" smtClean="0"/>
          </a:p>
          <a:p>
            <a:pPr marL="261938" indent="-261938">
              <a:defRPr/>
            </a:pPr>
            <a:endParaRPr lang="en-US" altLang="zh-CN" sz="1200" b="0" dirty="0" smtClean="0"/>
          </a:p>
          <a:p>
            <a:pPr marL="261938" indent="-261938">
              <a:defRPr/>
            </a:pPr>
            <a:endParaRPr lang="en-US" altLang="zh-CN" sz="1200" b="0" dirty="0" smtClean="0"/>
          </a:p>
          <a:p>
            <a:pPr marL="261938" indent="-261938">
              <a:buFont typeface="Arial" charset="0"/>
              <a:buNone/>
              <a:defRPr/>
            </a:pPr>
            <a:endParaRPr lang="en-US" altLang="zh-CN" sz="2000" b="0" dirty="0" smtClean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7" name="圆角矩形 6">
            <a:hlinkClick r:id="rId3" action="ppaction://hlinksldjump"/>
          </p:cNvPr>
          <p:cNvSpPr/>
          <p:nvPr/>
        </p:nvSpPr>
        <p:spPr>
          <a:xfrm>
            <a:off x="7164288" y="5877272"/>
            <a:ext cx="792088" cy="28733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i="1" dirty="0">
                <a:latin typeface="+mj-lt"/>
              </a:rPr>
              <a:t>Back</a:t>
            </a:r>
            <a:endParaRPr lang="zh-CN" altLang="en-US" i="1" dirty="0">
              <a:latin typeface="+mj-lt"/>
            </a:endParaRPr>
          </a:p>
        </p:txBody>
      </p:sp>
      <p:graphicFrame>
        <p:nvGraphicFramePr>
          <p:cNvPr id="3" name="内容占位符 4"/>
          <p:cNvGraphicFramePr>
            <a:graphicFrameLocks noChangeAspect="1"/>
          </p:cNvGraphicFramePr>
          <p:nvPr/>
        </p:nvGraphicFramePr>
        <p:xfrm>
          <a:off x="755650" y="2757488"/>
          <a:ext cx="4248150" cy="3408362"/>
        </p:xfrm>
        <a:graphic>
          <a:graphicData uri="http://schemas.openxmlformats.org/presentationml/2006/ole">
            <p:oleObj spid="_x0000_s2050" name="Visio" r:id="rId4" imgW="7207151" imgH="5781707" progId="Visio.Drawing.11">
              <p:embed/>
            </p:oleObj>
          </a:graphicData>
        </a:graphic>
      </p:graphicFrame>
      <p:sp>
        <p:nvSpPr>
          <p:cNvPr id="11" name="矩形 10"/>
          <p:cNvSpPr/>
          <p:nvPr/>
        </p:nvSpPr>
        <p:spPr>
          <a:xfrm>
            <a:off x="5364163" y="4010025"/>
            <a:ext cx="2525712" cy="1579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When key is pressed, keypad interrupt occurs,</a:t>
            </a:r>
          </a:p>
          <a:p>
            <a:pPr algn="ctr">
              <a:defRPr/>
            </a:pPr>
            <a:r>
              <a:rPr lang="en-US" altLang="zh-CN" dirty="0"/>
              <a:t>CORE</a:t>
            </a:r>
            <a:r>
              <a:rPr lang="zh-CN" altLang="en-US" dirty="0"/>
              <a:t> </a:t>
            </a:r>
            <a:r>
              <a:rPr lang="en-US" altLang="zh-CN" dirty="0"/>
              <a:t>will report EAT_EVENT_KEY</a:t>
            </a:r>
            <a:r>
              <a:rPr lang="zh-CN" altLang="en-US" dirty="0"/>
              <a:t> </a:t>
            </a:r>
            <a:r>
              <a:rPr lang="en-US" altLang="zh-CN" dirty="0"/>
              <a:t>to APP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11" idx="1"/>
            <a:endCxn id="13" idx="6"/>
          </p:cNvCxnSpPr>
          <p:nvPr/>
        </p:nvCxnSpPr>
        <p:spPr>
          <a:xfrm flipH="1">
            <a:off x="3673475" y="4799013"/>
            <a:ext cx="1690688" cy="211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3276600" y="4800600"/>
            <a:ext cx="396875" cy="4191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n>
                <a:solidFill>
                  <a:schemeClr val="tx1"/>
                </a:solidFill>
                <a:prstDash val="lgDash"/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b="1" smtClean="0">
                <a:latin typeface="Calibri" pitchFamily="34" charset="0"/>
              </a:rPr>
              <a:t>2.4.5 Configure PIN for Keypad</a:t>
            </a:r>
            <a:endParaRPr lang="zh-CN" altLang="en-US" sz="2800" b="1" smtClean="0">
              <a:latin typeface="Calibri" pitchFamily="34" charset="0"/>
            </a:endParaRPr>
          </a:p>
        </p:txBody>
      </p:sp>
      <p:sp>
        <p:nvSpPr>
          <p:cNvPr id="4915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zh-CN" sz="2400" smtClean="0">
                <a:solidFill>
                  <a:schemeClr val="accent1"/>
                </a:solidFill>
                <a:latin typeface="Calibri" pitchFamily="34" charset="0"/>
              </a:rPr>
              <a:t>3. EAT_EVENT_KEY</a:t>
            </a:r>
            <a:r>
              <a:rPr lang="zh-CN" altLang="en-US" sz="2400" smtClean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altLang="zh-CN" sz="2400" smtClean="0">
                <a:solidFill>
                  <a:schemeClr val="accent1"/>
                </a:solidFill>
                <a:latin typeface="Calibri" pitchFamily="34" charset="0"/>
              </a:rPr>
              <a:t>report</a:t>
            </a:r>
            <a:r>
              <a:rPr lang="zh-CN" altLang="en-US" sz="2400" smtClean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altLang="zh-CN" sz="2400" smtClean="0">
                <a:solidFill>
                  <a:schemeClr val="accent1"/>
                </a:solidFill>
                <a:latin typeface="Calibri" pitchFamily="34" charset="0"/>
              </a:rPr>
              <a:t>to APP</a:t>
            </a:r>
          </a:p>
          <a:p>
            <a:pPr marL="0" indent="0">
              <a:buFont typeface="Arial" charset="0"/>
              <a:buNone/>
            </a:pPr>
            <a:endParaRPr lang="en-US" altLang="zh-CN" sz="2400" smtClean="0">
              <a:solidFill>
                <a:schemeClr val="accent1"/>
              </a:solidFill>
              <a:latin typeface="Calibri" pitchFamily="34" charset="0"/>
            </a:endParaRPr>
          </a:p>
          <a:p>
            <a:pPr marL="0" indent="0">
              <a:buFont typeface="Arial" charset="0"/>
              <a:buNone/>
            </a:pPr>
            <a:endParaRPr lang="en-US" altLang="zh-CN" sz="2400" smtClean="0">
              <a:solidFill>
                <a:schemeClr val="accent1"/>
              </a:solidFill>
              <a:latin typeface="Calibri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en-US" altLang="zh-CN" sz="2400" smtClean="0">
                <a:solidFill>
                  <a:schemeClr val="accent1"/>
                </a:solidFill>
                <a:latin typeface="Calibri" pitchFamily="34" charset="0"/>
              </a:rPr>
              <a:t>4. The values of each key(key_val) are as following:</a:t>
            </a:r>
          </a:p>
          <a:p>
            <a:pPr marL="0" indent="0">
              <a:buFont typeface="Arial" charset="0"/>
              <a:buNone/>
            </a:pPr>
            <a:r>
              <a:rPr lang="en-US" altLang="zh-CN" sz="2400" smtClean="0">
                <a:solidFill>
                  <a:schemeClr val="accent1"/>
                </a:solidFill>
                <a:latin typeface="Calibri" pitchFamily="34" charset="0"/>
              </a:rPr>
              <a:t>     typedef enum {</a:t>
            </a:r>
          </a:p>
          <a:p>
            <a:pPr marL="0" indent="0">
              <a:buFont typeface="Arial" charset="0"/>
              <a:buNone/>
            </a:pPr>
            <a:r>
              <a:rPr lang="en-US" altLang="zh-CN" sz="2400" smtClean="0">
                <a:solidFill>
                  <a:schemeClr val="accent1"/>
                </a:solidFill>
                <a:latin typeface="Calibri" pitchFamily="34" charset="0"/>
              </a:rPr>
              <a:t>         EAT_KEY_C0R0,</a:t>
            </a:r>
          </a:p>
          <a:p>
            <a:pPr marL="0" indent="0">
              <a:buFont typeface="Arial" charset="0"/>
              <a:buNone/>
            </a:pPr>
            <a:r>
              <a:rPr lang="en-US" altLang="zh-CN" sz="2400" smtClean="0">
                <a:solidFill>
                  <a:schemeClr val="accent1"/>
                </a:solidFill>
                <a:latin typeface="Calibri" pitchFamily="34" charset="0"/>
              </a:rPr>
              <a:t>         ……    </a:t>
            </a:r>
          </a:p>
          <a:p>
            <a:pPr marL="0" indent="0">
              <a:buFont typeface="Arial" charset="0"/>
              <a:buNone/>
            </a:pPr>
            <a:r>
              <a:rPr lang="en-US" altLang="zh-CN" sz="2400" smtClean="0">
                <a:solidFill>
                  <a:schemeClr val="accent1"/>
                </a:solidFill>
                <a:latin typeface="Calibri" pitchFamily="34" charset="0"/>
              </a:rPr>
              <a:t>         EAT_KEY_C4R4,</a:t>
            </a:r>
          </a:p>
          <a:p>
            <a:pPr marL="0" indent="0">
              <a:buFont typeface="Arial" charset="0"/>
              <a:buNone/>
            </a:pPr>
            <a:r>
              <a:rPr lang="en-US" altLang="zh-CN" sz="2400" smtClean="0">
                <a:solidFill>
                  <a:schemeClr val="accent1"/>
                </a:solidFill>
                <a:latin typeface="Calibri" pitchFamily="34" charset="0"/>
              </a:rPr>
              <a:t>         EAT_KEY_NUM</a:t>
            </a:r>
          </a:p>
          <a:p>
            <a:pPr marL="0" indent="0">
              <a:buFont typeface="Arial" charset="0"/>
              <a:buNone/>
            </a:pPr>
            <a:r>
              <a:rPr lang="en-US" altLang="zh-CN" sz="2400" smtClean="0">
                <a:solidFill>
                  <a:schemeClr val="accent1"/>
                </a:solidFill>
                <a:latin typeface="Calibri" pitchFamily="34" charset="0"/>
              </a:rPr>
              <a:t>     } EatKey_enum;</a:t>
            </a:r>
          </a:p>
          <a:p>
            <a:pPr marL="0" indent="0">
              <a:buFont typeface="Arial" charset="0"/>
              <a:buNone/>
            </a:pPr>
            <a:endParaRPr lang="en-US" altLang="zh-CN" sz="2400" smtClean="0">
              <a:solidFill>
                <a:schemeClr val="accent1"/>
              </a:solidFill>
              <a:latin typeface="Calibri" pitchFamily="34" charset="0"/>
            </a:endParaRPr>
          </a:p>
          <a:p>
            <a:pPr marL="0" indent="0">
              <a:buFont typeface="Arial" charset="0"/>
              <a:buNone/>
            </a:pPr>
            <a:endParaRPr lang="en-US" altLang="zh-CN" sz="2400" smtClean="0">
              <a:solidFill>
                <a:schemeClr val="accent1"/>
              </a:solidFill>
              <a:latin typeface="Calibri" pitchFamily="34" charset="0"/>
            </a:endParaRPr>
          </a:p>
          <a:p>
            <a:pPr marL="0" indent="0">
              <a:buFont typeface="Arial" charset="0"/>
              <a:buNone/>
            </a:pPr>
            <a:endParaRPr lang="en-US" altLang="zh-CN" sz="2400" smtClean="0">
              <a:solidFill>
                <a:schemeClr val="accent1"/>
              </a:solidFill>
              <a:latin typeface="Calibri" pitchFamily="34" charset="0"/>
            </a:endParaRPr>
          </a:p>
          <a:p>
            <a:pPr marL="0" indent="0">
              <a:buFont typeface="Arial" charset="0"/>
              <a:buNone/>
            </a:pPr>
            <a:endParaRPr lang="en-US" altLang="zh-CN" sz="2400" smtClean="0">
              <a:solidFill>
                <a:schemeClr val="accent1"/>
              </a:solidFill>
              <a:latin typeface="Calibri" pitchFamily="34" charset="0"/>
            </a:endParaRPr>
          </a:p>
          <a:p>
            <a:pPr marL="0" indent="0">
              <a:buFont typeface="Arial" charset="0"/>
              <a:buNone/>
            </a:pPr>
            <a:endParaRPr lang="en-US" altLang="zh-CN" sz="1800" smtClean="0"/>
          </a:p>
          <a:p>
            <a:pPr marL="0" indent="0">
              <a:buFont typeface="Arial" charset="0"/>
              <a:buNone/>
            </a:pPr>
            <a:endParaRPr lang="zh-CN" altLang="en-US" sz="2400" smtClean="0">
              <a:solidFill>
                <a:schemeClr val="accent1"/>
              </a:solidFill>
              <a:latin typeface="Calibri" pitchFamily="34" charset="0"/>
            </a:endParaRPr>
          </a:p>
          <a:p>
            <a:pPr marL="0" indent="0"/>
            <a:endParaRPr lang="zh-CN" altLang="en-US" smtClean="0"/>
          </a:p>
        </p:txBody>
      </p:sp>
      <p:sp>
        <p:nvSpPr>
          <p:cNvPr id="5" name="圆角矩形 4">
            <a:hlinkClick r:id="rId2" action="ppaction://hlinksldjump"/>
          </p:cNvPr>
          <p:cNvSpPr/>
          <p:nvPr/>
        </p:nvSpPr>
        <p:spPr>
          <a:xfrm>
            <a:off x="7164288" y="5877272"/>
            <a:ext cx="792088" cy="28733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i="1" dirty="0">
                <a:latin typeface="+mj-lt"/>
              </a:rPr>
              <a:t>Back</a:t>
            </a:r>
            <a:endParaRPr lang="zh-CN" altLang="en-US" i="1" dirty="0">
              <a:latin typeface="+mj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11250" y="1989138"/>
            <a:ext cx="792163" cy="5651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CORE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159" name="TextBox 10"/>
          <p:cNvSpPr txBox="1">
            <a:spLocks noChangeArrowheads="1"/>
          </p:cNvSpPr>
          <p:nvPr/>
        </p:nvSpPr>
        <p:spPr bwMode="auto">
          <a:xfrm>
            <a:off x="2124075" y="1916113"/>
            <a:ext cx="16557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>
                <a:latin typeface="Calibri" pitchFamily="34" charset="0"/>
              </a:rPr>
              <a:t>EAT_EVENT_KEY</a:t>
            </a:r>
            <a:endParaRPr lang="zh-CN" altLang="en-US" sz="1600">
              <a:latin typeface="Calibri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35425" y="1989138"/>
            <a:ext cx="787400" cy="5651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APP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270125" y="2276475"/>
            <a:ext cx="1157288" cy="0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62" name="TextBox 10"/>
          <p:cNvSpPr txBox="1">
            <a:spLocks noChangeArrowheads="1"/>
          </p:cNvSpPr>
          <p:nvPr/>
        </p:nvSpPr>
        <p:spPr bwMode="auto">
          <a:xfrm>
            <a:off x="2341563" y="2298700"/>
            <a:ext cx="10064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>
                <a:latin typeface="Calibri" pitchFamily="34" charset="0"/>
              </a:rPr>
              <a:t>key_val</a:t>
            </a:r>
            <a:endParaRPr lang="zh-CN" altLang="en-US" sz="16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b="1" smtClean="0">
                <a:latin typeface="Calibri" pitchFamily="34" charset="0"/>
              </a:rPr>
              <a:t>2.5 SPI</a:t>
            </a:r>
            <a:r>
              <a:rPr lang="zh-CN" altLang="en-US" sz="3200" b="1" smtClean="0">
                <a:latin typeface="Calibri" pitchFamily="34" charset="0"/>
              </a:rPr>
              <a:t> </a:t>
            </a:r>
            <a:r>
              <a:rPr lang="en-US" altLang="zh-CN" sz="3200" b="1" smtClean="0">
                <a:latin typeface="Calibri" pitchFamily="34" charset="0"/>
              </a:rPr>
              <a:t>Interface</a:t>
            </a:r>
            <a:endParaRPr lang="zh-CN" altLang="en-US" sz="3200" b="1" smtClean="0">
              <a:latin typeface="Calibri" pitchFamily="34" charset="0"/>
            </a:endParaRP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1938" indent="-261938">
              <a:buFont typeface="Arial" charset="0"/>
              <a:buAutoNum type="arabicPeriod"/>
              <a:defRPr/>
            </a:pPr>
            <a:r>
              <a:rPr lang="en-US" altLang="zh-CN" sz="2400" dirty="0" smtClean="0">
                <a:solidFill>
                  <a:schemeClr val="accent1"/>
                </a:solidFill>
                <a:latin typeface="Calibri" pitchFamily="34" charset="0"/>
              </a:rPr>
              <a:t>Configure SPI bus, set according to actual situation</a:t>
            </a:r>
          </a:p>
          <a:p>
            <a:pPr marL="261938" indent="-261938">
              <a:buFont typeface="Arial" charset="0"/>
              <a:buNone/>
              <a:defRPr/>
            </a:pPr>
            <a:r>
              <a:rPr lang="en-US" altLang="zh-CN" sz="2000" b="0" dirty="0" smtClean="0">
                <a:latin typeface="+mn-lt"/>
                <a:cs typeface="Times New Roman" pitchFamily="18" charset="0"/>
              </a:rPr>
              <a:t>    </a:t>
            </a:r>
            <a:r>
              <a:rPr lang="en-US" altLang="zh-CN" sz="2000" b="0" dirty="0" err="1" smtClean="0">
                <a:latin typeface="+mn-lt"/>
                <a:cs typeface="Times New Roman" pitchFamily="18" charset="0"/>
              </a:rPr>
              <a:t>eat_bool</a:t>
            </a:r>
            <a:r>
              <a:rPr lang="en-US" altLang="zh-CN" sz="2000" b="0" dirty="0" smtClean="0">
                <a:latin typeface="+mn-lt"/>
                <a:cs typeface="Times New Roman" pitchFamily="18" charset="0"/>
              </a:rPr>
              <a:t>  </a:t>
            </a:r>
            <a:r>
              <a:rPr lang="en-US" altLang="zh-CN" sz="2000" b="0" dirty="0" err="1" smtClean="0">
                <a:latin typeface="+mn-lt"/>
                <a:cs typeface="Times New Roman" pitchFamily="18" charset="0"/>
              </a:rPr>
              <a:t>eat_spi_init</a:t>
            </a:r>
            <a:r>
              <a:rPr lang="en-US" altLang="zh-CN" sz="2000" b="0" dirty="0" smtClean="0">
                <a:latin typeface="+mn-lt"/>
                <a:cs typeface="Times New Roman" pitchFamily="18" charset="0"/>
              </a:rPr>
              <a:t>(</a:t>
            </a:r>
            <a:r>
              <a:rPr lang="en-US" altLang="zh-CN" sz="2000" b="0" dirty="0" err="1" smtClean="0">
                <a:latin typeface="+mn-lt"/>
                <a:cs typeface="Times New Roman" pitchFamily="18" charset="0"/>
              </a:rPr>
              <a:t>clk</a:t>
            </a:r>
            <a:r>
              <a:rPr lang="en-US" altLang="zh-CN" sz="2000" b="0" dirty="0" smtClean="0">
                <a:latin typeface="+mn-lt"/>
                <a:cs typeface="Times New Roman" pitchFamily="18" charset="0"/>
              </a:rPr>
              <a:t>, wire, bit, </a:t>
            </a:r>
            <a:r>
              <a:rPr lang="en-US" altLang="zh-CN" sz="2000" b="0" dirty="0" err="1" smtClean="0">
                <a:latin typeface="+mn-lt"/>
                <a:cs typeface="Times New Roman" pitchFamily="18" charset="0"/>
              </a:rPr>
              <a:t>enable_SDI</a:t>
            </a:r>
            <a:r>
              <a:rPr lang="en-US" altLang="zh-CN" sz="2000" b="0" dirty="0" smtClean="0">
                <a:latin typeface="+mn-lt"/>
                <a:cs typeface="Times New Roman" pitchFamily="18" charset="0"/>
              </a:rPr>
              <a:t>, </a:t>
            </a:r>
            <a:r>
              <a:rPr lang="en-US" altLang="zh-CN" sz="2000" b="0" dirty="0" err="1" smtClean="0">
                <a:latin typeface="+mn-lt"/>
                <a:cs typeface="Times New Roman" pitchFamily="18" charset="0"/>
              </a:rPr>
              <a:t>enable_cs</a:t>
            </a:r>
            <a:r>
              <a:rPr lang="en-US" altLang="zh-CN" sz="2000" b="0" dirty="0" smtClean="0">
                <a:latin typeface="+mn-lt"/>
                <a:cs typeface="Times New Roman" pitchFamily="18" charset="0"/>
              </a:rPr>
              <a:t>);</a:t>
            </a:r>
          </a:p>
          <a:p>
            <a:pPr marL="261938" indent="-261938">
              <a:buFont typeface="Arial" charset="0"/>
              <a:buNone/>
              <a:defRPr/>
            </a:pPr>
            <a:r>
              <a:rPr lang="en-US" altLang="zh-CN" sz="2400" dirty="0" smtClean="0">
                <a:solidFill>
                  <a:schemeClr val="accent1"/>
                </a:solidFill>
                <a:latin typeface="Calibri" pitchFamily="34" charset="0"/>
              </a:rPr>
              <a:t>2. Write data to SPI bus</a:t>
            </a:r>
          </a:p>
          <a:p>
            <a:pPr>
              <a:buFont typeface="Arial" charset="0"/>
              <a:buNone/>
              <a:defRPr/>
            </a:pPr>
            <a:r>
              <a:rPr lang="en-US" altLang="zh-CN" sz="2000" b="0" dirty="0" smtClean="0">
                <a:latin typeface="+mn-lt"/>
                <a:cs typeface="Times New Roman" pitchFamily="18" charset="0"/>
              </a:rPr>
              <a:t>    </a:t>
            </a:r>
            <a:r>
              <a:rPr lang="en-US" altLang="zh-CN" sz="2000" b="0" dirty="0" err="1" smtClean="0">
                <a:latin typeface="+mn-lt"/>
                <a:cs typeface="Times New Roman" pitchFamily="18" charset="0"/>
              </a:rPr>
              <a:t>eat_bool</a:t>
            </a:r>
            <a:r>
              <a:rPr lang="en-US" altLang="zh-CN" sz="2000" b="0" dirty="0" smtClean="0">
                <a:latin typeface="+mn-lt"/>
                <a:cs typeface="Times New Roman" pitchFamily="18" charset="0"/>
              </a:rPr>
              <a:t> </a:t>
            </a:r>
            <a:r>
              <a:rPr lang="en-US" altLang="zh-CN" sz="2000" b="0" dirty="0" err="1" smtClean="0">
                <a:latin typeface="+mn-lt"/>
                <a:cs typeface="Times New Roman" pitchFamily="18" charset="0"/>
              </a:rPr>
              <a:t>eat_spi_write</a:t>
            </a:r>
            <a:r>
              <a:rPr lang="en-US" altLang="zh-CN" sz="2000" b="0" dirty="0" smtClean="0">
                <a:latin typeface="+mn-lt"/>
                <a:cs typeface="Times New Roman" pitchFamily="18" charset="0"/>
              </a:rPr>
              <a:t>(*data, </a:t>
            </a:r>
            <a:r>
              <a:rPr lang="en-US" altLang="zh-CN" sz="2000" b="0" dirty="0" err="1" smtClean="0">
                <a:latin typeface="+mn-lt"/>
                <a:cs typeface="Times New Roman" pitchFamily="18" charset="0"/>
              </a:rPr>
              <a:t>len</a:t>
            </a:r>
            <a:r>
              <a:rPr lang="en-US" altLang="zh-CN" sz="2000" b="0" dirty="0" smtClean="0">
                <a:latin typeface="+mn-lt"/>
                <a:cs typeface="Times New Roman" pitchFamily="18" charset="0"/>
              </a:rPr>
              <a:t>, </a:t>
            </a:r>
            <a:r>
              <a:rPr lang="en-US" altLang="zh-CN" sz="2000" b="0" dirty="0" err="1" smtClean="0">
                <a:latin typeface="+mn-lt"/>
                <a:cs typeface="Times New Roman" pitchFamily="18" charset="0"/>
              </a:rPr>
              <a:t>is_command</a:t>
            </a:r>
            <a:r>
              <a:rPr lang="en-US" altLang="zh-CN" sz="2000" b="0" dirty="0" smtClean="0">
                <a:latin typeface="+mn-lt"/>
                <a:cs typeface="Times New Roman" pitchFamily="18" charset="0"/>
              </a:rPr>
              <a:t>);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zh-CN" sz="2400" dirty="0" smtClean="0">
                <a:solidFill>
                  <a:schemeClr val="accent1"/>
                </a:solidFill>
                <a:latin typeface="Calibri" pitchFamily="34" charset="0"/>
              </a:rPr>
              <a:t>3. Read single byte from SPI bus</a:t>
            </a:r>
          </a:p>
          <a:p>
            <a:pPr>
              <a:buFont typeface="Arial" charset="0"/>
              <a:buNone/>
              <a:defRPr/>
            </a:pPr>
            <a:r>
              <a:rPr lang="en-US" altLang="zh-CN" sz="2000" b="0" dirty="0" smtClean="0">
                <a:latin typeface="+mn-lt"/>
                <a:cs typeface="Times New Roman" pitchFamily="18" charset="0"/>
              </a:rPr>
              <a:t>    u8 </a:t>
            </a:r>
            <a:r>
              <a:rPr lang="en-US" altLang="zh-CN" sz="2000" b="0" dirty="0" err="1" smtClean="0">
                <a:latin typeface="+mn-lt"/>
                <a:cs typeface="Times New Roman" pitchFamily="18" charset="0"/>
              </a:rPr>
              <a:t>eat_spi_write_read</a:t>
            </a:r>
            <a:r>
              <a:rPr lang="en-US" altLang="zh-CN" sz="2000" b="0" dirty="0" smtClean="0">
                <a:latin typeface="+mn-lt"/>
                <a:cs typeface="Times New Roman" pitchFamily="18" charset="0"/>
              </a:rPr>
              <a:t>(*</a:t>
            </a:r>
            <a:r>
              <a:rPr lang="en-US" altLang="zh-CN" sz="2000" b="0" dirty="0" err="1" smtClean="0">
                <a:latin typeface="+mn-lt"/>
                <a:cs typeface="Times New Roman" pitchFamily="18" charset="0"/>
              </a:rPr>
              <a:t>wdata</a:t>
            </a:r>
            <a:r>
              <a:rPr lang="en-US" altLang="zh-CN" sz="2000" b="0" dirty="0" smtClean="0">
                <a:latin typeface="+mn-lt"/>
                <a:cs typeface="Times New Roman" pitchFamily="18" charset="0"/>
              </a:rPr>
              <a:t>, </a:t>
            </a:r>
            <a:r>
              <a:rPr lang="en-US" altLang="zh-CN" sz="2000" b="0" dirty="0" err="1" smtClean="0">
                <a:latin typeface="+mn-lt"/>
                <a:cs typeface="Times New Roman" pitchFamily="18" charset="0"/>
              </a:rPr>
              <a:t>wlen</a:t>
            </a:r>
            <a:r>
              <a:rPr lang="en-US" altLang="zh-CN" sz="2000" b="0" dirty="0" smtClean="0">
                <a:latin typeface="+mn-lt"/>
                <a:cs typeface="Times New Roman" pitchFamily="18" charset="0"/>
              </a:rPr>
              <a:t>, * </a:t>
            </a:r>
            <a:r>
              <a:rPr lang="en-US" altLang="zh-CN" sz="2000" b="0" dirty="0" err="1" smtClean="0">
                <a:latin typeface="+mn-lt"/>
                <a:cs typeface="Times New Roman" pitchFamily="18" charset="0"/>
              </a:rPr>
              <a:t>rdata</a:t>
            </a:r>
            <a:r>
              <a:rPr lang="en-US" altLang="zh-CN" sz="2000" b="0" dirty="0" smtClean="0">
                <a:latin typeface="+mn-lt"/>
                <a:cs typeface="Times New Roman" pitchFamily="18" charset="0"/>
              </a:rPr>
              <a:t>, </a:t>
            </a:r>
            <a:r>
              <a:rPr lang="en-US" altLang="zh-CN" sz="2000" b="0" dirty="0" err="1" smtClean="0">
                <a:latin typeface="+mn-lt"/>
                <a:cs typeface="Times New Roman" pitchFamily="18" charset="0"/>
              </a:rPr>
              <a:t>rlen</a:t>
            </a:r>
            <a:r>
              <a:rPr lang="en-US" altLang="zh-CN" sz="2000" b="0" dirty="0" smtClean="0">
                <a:latin typeface="+mn-lt"/>
                <a:cs typeface="Times New Roman" pitchFamily="18" charset="0"/>
              </a:rPr>
              <a:t>);</a:t>
            </a:r>
          </a:p>
          <a:p>
            <a:pPr>
              <a:buFont typeface="Arial" charset="0"/>
              <a:buNone/>
              <a:defRPr/>
            </a:pPr>
            <a:endParaRPr lang="en-US" altLang="zh-CN" sz="2000" b="0" dirty="0" smtClean="0">
              <a:latin typeface="+mn-lt"/>
              <a:cs typeface="Times New Roman" pitchFamily="18" charset="0"/>
            </a:endParaRPr>
          </a:p>
          <a:p>
            <a:pPr>
              <a:buFont typeface="Arial" charset="0"/>
              <a:buNone/>
              <a:defRPr/>
            </a:pPr>
            <a:r>
              <a:rPr lang="en-US" altLang="zh-CN" sz="2000" i="1" dirty="0" smtClean="0">
                <a:latin typeface="+mn-lt"/>
                <a:cs typeface="Times New Roman" pitchFamily="18" charset="0"/>
              </a:rPr>
              <a:t>Please refer to “</a:t>
            </a:r>
            <a:r>
              <a:rPr lang="en-US" altLang="zh-CN" sz="2000" i="1" dirty="0" err="1" smtClean="0">
                <a:latin typeface="+mn-lt"/>
                <a:cs typeface="Times New Roman" pitchFamily="18" charset="0"/>
              </a:rPr>
              <a:t>eat_periphery.h</a:t>
            </a:r>
            <a:r>
              <a:rPr lang="en-US" altLang="zh-CN" sz="2000" i="1" dirty="0" smtClean="0">
                <a:latin typeface="+mn-lt"/>
                <a:cs typeface="Times New Roman" pitchFamily="18" charset="0"/>
              </a:rPr>
              <a:t>” for details</a:t>
            </a:r>
          </a:p>
        </p:txBody>
      </p:sp>
      <p:sp>
        <p:nvSpPr>
          <p:cNvPr id="6" name="圆角矩形 5">
            <a:hlinkClick r:id="rId2" action="ppaction://hlinksldjump"/>
          </p:cNvPr>
          <p:cNvSpPr/>
          <p:nvPr/>
        </p:nvSpPr>
        <p:spPr>
          <a:xfrm>
            <a:off x="7560332" y="5589934"/>
            <a:ext cx="792088" cy="28733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i="1" dirty="0">
                <a:latin typeface="+mj-lt"/>
              </a:rPr>
              <a:t>Back</a:t>
            </a:r>
            <a:endParaRPr lang="zh-CN" altLang="en-US" i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b="1" smtClean="0">
                <a:latin typeface="Calibri" pitchFamily="34" charset="0"/>
              </a:rPr>
              <a:t>2.6 UART operation</a:t>
            </a:r>
            <a:endParaRPr lang="zh-CN" altLang="en-US" sz="3200" b="1" smtClean="0">
              <a:latin typeface="Calibri" pitchFamily="34" charset="0"/>
            </a:endParaRPr>
          </a:p>
        </p:txBody>
      </p:sp>
      <p:sp>
        <p:nvSpPr>
          <p:cNvPr id="5120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endParaRPr lang="en-US" altLang="zh-CN" sz="2400" smtClean="0">
              <a:solidFill>
                <a:srgbClr val="254061"/>
              </a:solidFill>
              <a:latin typeface="Calibri" pitchFamily="34" charset="0"/>
              <a:hlinkClick r:id="rId2" action="ppaction://hlinksldjump"/>
            </a:endParaRPr>
          </a:p>
          <a:p>
            <a:pPr>
              <a:buFont typeface="Arial" charset="0"/>
              <a:buNone/>
            </a:pPr>
            <a:r>
              <a:rPr lang="en-US" altLang="zh-CN" sz="2400" smtClean="0">
                <a:solidFill>
                  <a:srgbClr val="254061"/>
                </a:solidFill>
                <a:latin typeface="Calibri" pitchFamily="34" charset="0"/>
                <a:hlinkClick r:id="rId2" action="ppaction://hlinksldjump"/>
              </a:rPr>
              <a:t>2.6.1 UART </a:t>
            </a:r>
            <a:endParaRPr lang="en-US" altLang="zh-CN" sz="2400" smtClean="0">
              <a:solidFill>
                <a:srgbClr val="254061"/>
              </a:solidFill>
              <a:latin typeface="Calibri" pitchFamily="34" charset="0"/>
            </a:endParaRPr>
          </a:p>
          <a:p>
            <a:pPr>
              <a:buFont typeface="Arial" charset="0"/>
              <a:buNone/>
            </a:pPr>
            <a:r>
              <a:rPr lang="en-US" altLang="zh-CN" sz="2400" smtClean="0">
                <a:solidFill>
                  <a:srgbClr val="254061"/>
                </a:solidFill>
                <a:latin typeface="Calibri" pitchFamily="34" charset="0"/>
                <a:hlinkClick r:id="rId3" action="ppaction://hlinksldjump"/>
              </a:rPr>
              <a:t>2.6.2 Configure UART as AT port or DEBUG port </a:t>
            </a:r>
            <a:endParaRPr lang="en-US" altLang="zh-CN" sz="2400" smtClean="0">
              <a:solidFill>
                <a:srgbClr val="254061"/>
              </a:solidFill>
              <a:latin typeface="Calibri" pitchFamily="34" charset="0"/>
              <a:hlinkClick r:id="rId4" action="ppaction://hlinksldjump"/>
            </a:endParaRPr>
          </a:p>
          <a:p>
            <a:pPr>
              <a:buFont typeface="Arial" charset="0"/>
              <a:buNone/>
            </a:pPr>
            <a:r>
              <a:rPr lang="en-US" altLang="zh-CN" sz="2400" smtClean="0">
                <a:solidFill>
                  <a:srgbClr val="254061"/>
                </a:solidFill>
                <a:latin typeface="Calibri" pitchFamily="34" charset="0"/>
                <a:hlinkClick r:id="rId5" action="ppaction://hlinksldjump"/>
              </a:rPr>
              <a:t>2.6.3 Configure UART to data mode</a:t>
            </a:r>
            <a:r>
              <a:rPr lang="en-US" altLang="zh-CN" sz="2400" smtClean="0">
                <a:solidFill>
                  <a:srgbClr val="254061"/>
                </a:solidFill>
                <a:latin typeface="Calibri" pitchFamily="34" charset="0"/>
              </a:rPr>
              <a:t>  </a:t>
            </a:r>
          </a:p>
          <a:p>
            <a:pPr>
              <a:buFont typeface="Arial" charset="0"/>
              <a:buNone/>
            </a:pPr>
            <a:endParaRPr lang="zh-CN" altLang="en-US" sz="2400" smtClean="0">
              <a:solidFill>
                <a:srgbClr val="254061"/>
              </a:solidFill>
              <a:latin typeface="Calibri" pitchFamily="34" charset="0"/>
            </a:endParaRPr>
          </a:p>
        </p:txBody>
      </p:sp>
      <p:sp>
        <p:nvSpPr>
          <p:cNvPr id="6" name="圆角矩形 5">
            <a:hlinkClick r:id="rId6" action="ppaction://hlinksldjump"/>
          </p:cNvPr>
          <p:cNvSpPr/>
          <p:nvPr/>
        </p:nvSpPr>
        <p:spPr>
          <a:xfrm>
            <a:off x="7164288" y="5877272"/>
            <a:ext cx="792088" cy="28733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i="1" dirty="0">
                <a:latin typeface="+mj-lt"/>
              </a:rPr>
              <a:t>Back</a:t>
            </a:r>
            <a:endParaRPr lang="zh-CN" altLang="en-US" i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b="1" smtClean="0">
                <a:latin typeface="Bookman Old Style" pitchFamily="18" charset="0"/>
              </a:rPr>
              <a:t>1. Embedded AT Core Conception</a:t>
            </a:r>
            <a:endParaRPr lang="zh-CN" altLang="en-US" sz="3200" b="1" smtClean="0">
              <a:latin typeface="Bookman Old Style" pitchFamily="18" charset="0"/>
            </a:endParaRP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1042988" y="1998663"/>
            <a:ext cx="5184775" cy="4937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400" b="1" dirty="0"/>
              <a:t>1.1 Embedded AT Core Conception</a:t>
            </a:r>
            <a:endParaRPr lang="zh-CN" altLang="en-US" sz="2400" b="1" dirty="0"/>
          </a:p>
        </p:txBody>
      </p:sp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1042988" y="2781300"/>
            <a:ext cx="5184775" cy="4984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400" b="1" dirty="0"/>
              <a:t>1.2 Think from MCU Side</a:t>
            </a:r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1042988" y="3573463"/>
            <a:ext cx="5184775" cy="431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400" b="1" dirty="0">
                <a:solidFill>
                  <a:srgbClr val="000000"/>
                </a:solidFill>
              </a:rPr>
              <a:t>1.3</a:t>
            </a:r>
            <a:r>
              <a:rPr lang="en-US" altLang="zh-CN" sz="2400" b="1" dirty="0">
                <a:solidFill>
                  <a:srgbClr val="FFFFFF"/>
                </a:solidFill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</a:rPr>
              <a:t>Programming Style</a:t>
            </a:r>
            <a:endParaRPr lang="en-US" altLang="zh-CN" sz="2400" b="1" dirty="0">
              <a:solidFill>
                <a:srgbClr val="FFFFFF"/>
              </a:solidFill>
            </a:endParaRPr>
          </a:p>
        </p:txBody>
      </p:sp>
      <p:sp>
        <p:nvSpPr>
          <p:cNvPr id="10" name="圆角矩形 9">
            <a:hlinkClick r:id="rId5" action="ppaction://hlinksldjump"/>
          </p:cNvPr>
          <p:cNvSpPr/>
          <p:nvPr/>
        </p:nvSpPr>
        <p:spPr>
          <a:xfrm>
            <a:off x="7164288" y="5877272"/>
            <a:ext cx="792088" cy="28733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i="1" dirty="0">
                <a:latin typeface="+mj-lt"/>
              </a:rPr>
              <a:t>Back</a:t>
            </a:r>
            <a:endParaRPr lang="zh-CN" altLang="en-US" i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b="1" smtClean="0">
                <a:latin typeface="Calibri" pitchFamily="34" charset="0"/>
              </a:rPr>
              <a:t>2.6.1 UART</a:t>
            </a:r>
            <a:endParaRPr lang="zh-CN" altLang="en-US" sz="2800" b="1" smtClean="0">
              <a:latin typeface="Calibri" pitchFamily="34" charset="0"/>
            </a:endParaRPr>
          </a:p>
        </p:txBody>
      </p:sp>
      <p:sp>
        <p:nvSpPr>
          <p:cNvPr id="5" name="圆角矩形 4">
            <a:hlinkClick r:id="rId2" action="ppaction://hlinksldjump"/>
          </p:cNvPr>
          <p:cNvSpPr/>
          <p:nvPr/>
        </p:nvSpPr>
        <p:spPr>
          <a:xfrm>
            <a:off x="7164288" y="5877272"/>
            <a:ext cx="792088" cy="28733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i="1" dirty="0">
                <a:latin typeface="+mj-lt"/>
              </a:rPr>
              <a:t>Back</a:t>
            </a:r>
            <a:endParaRPr lang="zh-CN" altLang="en-US" i="1" dirty="0">
              <a:latin typeface="+mj-lt"/>
            </a:endParaRPr>
          </a:p>
        </p:txBody>
      </p:sp>
      <p:sp>
        <p:nvSpPr>
          <p:cNvPr id="52229" name="内容占位符 19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863600"/>
          </a:xfrm>
        </p:spPr>
        <p:txBody>
          <a:bodyPr/>
          <a:lstStyle/>
          <a:p>
            <a:r>
              <a:rPr lang="en-US" altLang="zh-CN" sz="2400" smtClean="0"/>
              <a:t>2 UART</a:t>
            </a:r>
          </a:p>
          <a:p>
            <a:r>
              <a:rPr lang="en-US" altLang="zh-CN" sz="2400" smtClean="0"/>
              <a:t>1 USB (usb2serial)</a:t>
            </a:r>
            <a:endParaRPr lang="zh-CN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标题 1"/>
          <p:cNvSpPr>
            <a:spLocks noGrp="1"/>
          </p:cNvSpPr>
          <p:nvPr>
            <p:ph type="title"/>
          </p:nvPr>
        </p:nvSpPr>
        <p:spPr>
          <a:xfrm>
            <a:off x="457200" y="620713"/>
            <a:ext cx="8229600" cy="684212"/>
          </a:xfrm>
        </p:spPr>
        <p:txBody>
          <a:bodyPr/>
          <a:lstStyle/>
          <a:p>
            <a:pPr algn="l"/>
            <a:r>
              <a:rPr lang="en-US" altLang="zh-CN" sz="2800" b="1" smtClean="0">
                <a:latin typeface="Calibri" pitchFamily="34" charset="0"/>
              </a:rPr>
              <a:t>2.6.2 Configure UART as AT port or DEBUG port</a:t>
            </a:r>
            <a:endParaRPr lang="zh-CN" altLang="en-US" sz="2800" b="1" smtClean="0">
              <a:latin typeface="Calibri" pitchFamily="34" charset="0"/>
            </a:endParaRPr>
          </a:p>
        </p:txBody>
      </p:sp>
      <p:sp>
        <p:nvSpPr>
          <p:cNvPr id="5325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zh-CN" sz="2400" smtClean="0">
                <a:solidFill>
                  <a:schemeClr val="accent1"/>
                </a:solidFill>
                <a:latin typeface="Calibri" pitchFamily="34" charset="0"/>
              </a:rPr>
              <a:t>1. AT port</a:t>
            </a:r>
          </a:p>
          <a:p>
            <a:pPr marL="0" indent="0">
              <a:buFont typeface="Arial" charset="0"/>
              <a:buNone/>
            </a:pPr>
            <a:r>
              <a:rPr lang="en-US" altLang="zh-CN" sz="2400" smtClean="0">
                <a:solidFill>
                  <a:schemeClr val="accent1"/>
                </a:solidFill>
                <a:latin typeface="Calibri" pitchFamily="34" charset="0"/>
              </a:rPr>
              <a:t>    eat_bool eat_uart_set_at_port(port)</a:t>
            </a:r>
          </a:p>
          <a:p>
            <a:pPr marL="0" indent="0">
              <a:buFont typeface="Arial" charset="0"/>
              <a:buNone/>
            </a:pPr>
            <a:endParaRPr lang="en-US" altLang="zh-CN" sz="2400" smtClean="0">
              <a:solidFill>
                <a:schemeClr val="accent1"/>
              </a:solidFill>
              <a:latin typeface="Calibri" pitchFamily="34" charset="0"/>
            </a:endParaRPr>
          </a:p>
          <a:p>
            <a:pPr marL="0" indent="0">
              <a:buFont typeface="Arial" charset="0"/>
              <a:buNone/>
            </a:pPr>
            <a:r>
              <a:rPr lang="en-US" altLang="zh-CN" sz="2400" smtClean="0">
                <a:solidFill>
                  <a:schemeClr val="accent1"/>
                </a:solidFill>
                <a:latin typeface="Calibri" pitchFamily="34" charset="0"/>
              </a:rPr>
              <a:t>2. Debug mode</a:t>
            </a:r>
          </a:p>
          <a:p>
            <a:pPr marL="0" indent="0">
              <a:buFont typeface="Arial" charset="0"/>
              <a:buNone/>
            </a:pPr>
            <a:r>
              <a:rPr lang="en-US" altLang="zh-CN" sz="2400" smtClean="0">
                <a:solidFill>
                  <a:schemeClr val="accent1"/>
                </a:solidFill>
                <a:latin typeface="Calibri" pitchFamily="34" charset="0"/>
              </a:rPr>
              <a:t>    eat_bool eat_uart_set_debug(port)</a:t>
            </a:r>
          </a:p>
          <a:p>
            <a:pPr marL="0" indent="0">
              <a:buFont typeface="Arial" charset="0"/>
              <a:buNone/>
            </a:pPr>
            <a:r>
              <a:rPr lang="en-US" altLang="zh-CN" sz="2400" smtClean="0">
                <a:solidFill>
                  <a:schemeClr val="accent1"/>
                </a:solidFill>
                <a:latin typeface="Calibri" pitchFamily="34" charset="0"/>
              </a:rPr>
              <a:t>Note:</a:t>
            </a:r>
          </a:p>
          <a:p>
            <a:pPr marL="0" indent="0">
              <a:buFont typeface="Arial" charset="0"/>
              <a:buNone/>
            </a:pPr>
            <a:r>
              <a:rPr lang="en-US" altLang="zh-CN" sz="2400" smtClean="0">
                <a:solidFill>
                  <a:schemeClr val="accent1"/>
                </a:solidFill>
                <a:latin typeface="Calibri" pitchFamily="34" charset="0"/>
              </a:rPr>
              <a:t>  a. Only one mode for a port. If UART1 was configured to AT port, then changed to debug mode, the last status of UART1 is debug mode.</a:t>
            </a:r>
          </a:p>
          <a:p>
            <a:pPr marL="0" indent="0">
              <a:buFont typeface="Arial" charset="0"/>
              <a:buNone/>
            </a:pPr>
            <a:r>
              <a:rPr lang="en-US" altLang="zh-CN" sz="2400" smtClean="0">
                <a:solidFill>
                  <a:schemeClr val="accent1"/>
                </a:solidFill>
                <a:latin typeface="Calibri" pitchFamily="34" charset="0"/>
              </a:rPr>
              <a:t> b. Above interface are only be available in EatEntry_st-&gt; func_ext1 function at initial stage.</a:t>
            </a:r>
          </a:p>
          <a:p>
            <a:pPr marL="0" indent="0">
              <a:buFont typeface="Arial" charset="0"/>
              <a:buNone/>
            </a:pPr>
            <a:endParaRPr lang="en-US" altLang="zh-CN" sz="2400" smtClean="0">
              <a:solidFill>
                <a:schemeClr val="accent1"/>
              </a:solidFill>
              <a:latin typeface="Calibri" pitchFamily="34" charset="0"/>
            </a:endParaRPr>
          </a:p>
          <a:p>
            <a:pPr marL="0" indent="0">
              <a:buFont typeface="Arial" charset="0"/>
              <a:buNone/>
            </a:pPr>
            <a:endParaRPr lang="en-US" altLang="zh-CN" sz="1800" smtClean="0"/>
          </a:p>
          <a:p>
            <a:pPr marL="0" indent="0">
              <a:buFont typeface="Arial" charset="0"/>
              <a:buNone/>
            </a:pPr>
            <a:endParaRPr lang="zh-CN" altLang="en-US" sz="2400" smtClean="0">
              <a:solidFill>
                <a:schemeClr val="accent1"/>
              </a:solidFill>
              <a:latin typeface="Calibri" pitchFamily="34" charset="0"/>
            </a:endParaRPr>
          </a:p>
          <a:p>
            <a:pPr marL="0" indent="0"/>
            <a:endParaRPr lang="zh-CN" altLang="en-US" smtClean="0"/>
          </a:p>
        </p:txBody>
      </p:sp>
      <p:sp>
        <p:nvSpPr>
          <p:cNvPr id="5" name="圆角矩形 4">
            <a:hlinkClick r:id="rId2" action="ppaction://hlinksldjump"/>
          </p:cNvPr>
          <p:cNvSpPr/>
          <p:nvPr/>
        </p:nvSpPr>
        <p:spPr>
          <a:xfrm>
            <a:off x="7164288" y="5877272"/>
            <a:ext cx="792088" cy="28733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i="1" dirty="0">
                <a:latin typeface="+mj-lt"/>
              </a:rPr>
              <a:t>Back</a:t>
            </a:r>
            <a:endParaRPr lang="zh-CN" altLang="en-US" i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b="1" smtClean="0">
                <a:latin typeface="Calibri" pitchFamily="34" charset="0"/>
              </a:rPr>
              <a:t>2.6.3 Configure UART as data mode</a:t>
            </a:r>
            <a:endParaRPr lang="zh-CN" altLang="en-US" sz="2800" b="1" smtClean="0">
              <a:latin typeface="Calibri" pitchFamily="34" charset="0"/>
            </a:endParaRPr>
          </a:p>
        </p:txBody>
      </p:sp>
      <p:sp>
        <p:nvSpPr>
          <p:cNvPr id="5427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zh-CN" sz="2400" smtClean="0">
                <a:solidFill>
                  <a:schemeClr val="accent1"/>
                </a:solidFill>
                <a:latin typeface="Calibri" pitchFamily="34" charset="0"/>
              </a:rPr>
              <a:t>1. Open the UART</a:t>
            </a:r>
          </a:p>
          <a:p>
            <a:pPr marL="0" indent="0">
              <a:buFont typeface="Arial" charset="0"/>
              <a:buNone/>
            </a:pPr>
            <a:r>
              <a:rPr lang="en-US" altLang="zh-CN" sz="2400" smtClean="0">
                <a:solidFill>
                  <a:schemeClr val="accent1"/>
                </a:solidFill>
                <a:latin typeface="Calibri" pitchFamily="34" charset="0"/>
              </a:rPr>
              <a:t>    eat_bool eat_uart_open(UART)</a:t>
            </a:r>
          </a:p>
          <a:p>
            <a:pPr marL="0" indent="0">
              <a:buFont typeface="Arial" charset="0"/>
              <a:buNone/>
            </a:pPr>
            <a:r>
              <a:rPr lang="en-US" altLang="zh-CN" sz="2400" smtClean="0">
                <a:solidFill>
                  <a:schemeClr val="accent1"/>
                </a:solidFill>
                <a:latin typeface="Calibri" pitchFamily="34" charset="0"/>
              </a:rPr>
              <a:t>    If EAT_FALSE given, that means UART is in AT port mode , or debug mode, or parameters error. </a:t>
            </a:r>
          </a:p>
          <a:p>
            <a:pPr marL="0" indent="0">
              <a:buFont typeface="Arial" charset="0"/>
              <a:buNone/>
            </a:pPr>
            <a:r>
              <a:rPr lang="en-US" altLang="zh-CN" sz="2400" smtClean="0">
                <a:solidFill>
                  <a:schemeClr val="accent1"/>
                </a:solidFill>
                <a:latin typeface="Calibri" pitchFamily="34" charset="0"/>
              </a:rPr>
              <a:t>2. Write the data to UART</a:t>
            </a:r>
          </a:p>
          <a:p>
            <a:pPr marL="0" indent="0">
              <a:buFont typeface="Arial" charset="0"/>
              <a:buNone/>
            </a:pPr>
            <a:r>
              <a:rPr lang="en-US" altLang="zh-CN" sz="2400" smtClean="0">
                <a:solidFill>
                  <a:schemeClr val="accent1"/>
                </a:solidFill>
                <a:latin typeface="Calibri" pitchFamily="34" charset="0"/>
              </a:rPr>
              <a:t>     u16 eat_uart_write(UART, *buffer, len)</a:t>
            </a:r>
          </a:p>
          <a:p>
            <a:pPr marL="0" indent="0">
              <a:buFont typeface="Arial" charset="0"/>
              <a:buNone/>
            </a:pPr>
            <a:r>
              <a:rPr lang="en-US" altLang="zh-CN" sz="2400" smtClean="0">
                <a:solidFill>
                  <a:schemeClr val="accent1"/>
                </a:solidFill>
                <a:latin typeface="Calibri" pitchFamily="34" charset="0"/>
              </a:rPr>
              <a:t>     If return value is less than “len”, that means uart buffer is full</a:t>
            </a:r>
          </a:p>
          <a:p>
            <a:pPr marL="0" indent="0">
              <a:buFont typeface="Arial" charset="0"/>
              <a:buNone/>
            </a:pPr>
            <a:r>
              <a:rPr lang="en-US" altLang="zh-CN" sz="2400" smtClean="0">
                <a:solidFill>
                  <a:schemeClr val="accent1"/>
                </a:solidFill>
                <a:latin typeface="Calibri" pitchFamily="34" charset="0"/>
              </a:rPr>
              <a:t>3. Read the data from UART</a:t>
            </a:r>
          </a:p>
          <a:p>
            <a:pPr marL="0" indent="0">
              <a:buFont typeface="Arial" charset="0"/>
              <a:buNone/>
            </a:pPr>
            <a:r>
              <a:rPr lang="en-US" altLang="zh-CN" sz="2400" smtClean="0">
                <a:solidFill>
                  <a:schemeClr val="accent1"/>
                </a:solidFill>
                <a:latin typeface="Calibri" pitchFamily="34" charset="0"/>
              </a:rPr>
              <a:t>     u16 eat_uart_read(UART,*buffer, len)</a:t>
            </a:r>
          </a:p>
          <a:p>
            <a:pPr marL="0" indent="0">
              <a:buFont typeface="Arial" charset="0"/>
              <a:buNone/>
            </a:pPr>
            <a:r>
              <a:rPr lang="en-US" altLang="zh-CN" sz="2400" smtClean="0">
                <a:solidFill>
                  <a:schemeClr val="accent1"/>
                </a:solidFill>
                <a:latin typeface="Calibri" pitchFamily="34" charset="0"/>
              </a:rPr>
              <a:t>     “len” is the length for data, the return value is real length. EAT_EVENT_UART_READY_RD -&gt;read</a:t>
            </a:r>
          </a:p>
          <a:p>
            <a:pPr marL="0" indent="0">
              <a:buFont typeface="Arial" charset="0"/>
              <a:buNone/>
            </a:pPr>
            <a:endParaRPr lang="en-US" altLang="zh-CN" sz="2400" smtClean="0">
              <a:solidFill>
                <a:schemeClr val="accent1"/>
              </a:solidFill>
              <a:latin typeface="Calibri" pitchFamily="34" charset="0"/>
            </a:endParaRPr>
          </a:p>
          <a:p>
            <a:pPr marL="0" indent="0">
              <a:buFont typeface="Arial" charset="0"/>
              <a:buNone/>
            </a:pPr>
            <a:endParaRPr lang="en-US" altLang="zh-CN" sz="2400" smtClean="0">
              <a:solidFill>
                <a:schemeClr val="accent1"/>
              </a:solidFill>
              <a:latin typeface="Calibri" pitchFamily="34" charset="0"/>
            </a:endParaRPr>
          </a:p>
          <a:p>
            <a:pPr marL="0" indent="0">
              <a:buFont typeface="Arial" charset="0"/>
              <a:buNone/>
            </a:pPr>
            <a:endParaRPr lang="en-US" altLang="zh-CN" sz="2400" smtClean="0">
              <a:solidFill>
                <a:schemeClr val="accent1"/>
              </a:solidFill>
              <a:latin typeface="Calibri" pitchFamily="34" charset="0"/>
            </a:endParaRPr>
          </a:p>
          <a:p>
            <a:pPr marL="0" indent="0">
              <a:buFont typeface="Arial" charset="0"/>
              <a:buNone/>
            </a:pPr>
            <a:endParaRPr lang="en-US" altLang="zh-CN" sz="1800" smtClean="0"/>
          </a:p>
          <a:p>
            <a:pPr marL="0" indent="0">
              <a:buFont typeface="Arial" charset="0"/>
              <a:buNone/>
            </a:pPr>
            <a:endParaRPr lang="zh-CN" altLang="en-US" sz="2400" smtClean="0">
              <a:solidFill>
                <a:schemeClr val="accent1"/>
              </a:solidFill>
              <a:latin typeface="Calibri" pitchFamily="34" charset="0"/>
            </a:endParaRPr>
          </a:p>
          <a:p>
            <a:pPr marL="0" indent="0"/>
            <a:endParaRPr lang="zh-CN" altLang="en-US" smtClean="0"/>
          </a:p>
        </p:txBody>
      </p:sp>
      <p:sp>
        <p:nvSpPr>
          <p:cNvPr id="5" name="圆角矩形 4">
            <a:hlinkClick r:id="rId2" action="ppaction://hlinksldjump"/>
          </p:cNvPr>
          <p:cNvSpPr/>
          <p:nvPr/>
        </p:nvSpPr>
        <p:spPr>
          <a:xfrm>
            <a:off x="7164288" y="5877272"/>
            <a:ext cx="792088" cy="28733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i="1" dirty="0">
                <a:latin typeface="+mj-lt"/>
              </a:rPr>
              <a:t>Back</a:t>
            </a:r>
            <a:endParaRPr lang="zh-CN" altLang="en-US" i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b="1" smtClean="0">
                <a:latin typeface="Calibri" pitchFamily="34" charset="0"/>
              </a:rPr>
              <a:t>2.6.3 Configure UART as data mode</a:t>
            </a:r>
            <a:endParaRPr lang="zh-CN" altLang="en-US" sz="2800" b="1" smtClean="0">
              <a:latin typeface="Calibri" pitchFamily="34" charset="0"/>
            </a:endParaRPr>
          </a:p>
        </p:txBody>
      </p:sp>
      <p:sp>
        <p:nvSpPr>
          <p:cNvPr id="5529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en-US" altLang="zh-CN" sz="2400" smtClean="0">
              <a:solidFill>
                <a:schemeClr val="accent1"/>
              </a:solidFill>
              <a:latin typeface="Calibri" pitchFamily="34" charset="0"/>
            </a:endParaRPr>
          </a:p>
          <a:p>
            <a:pPr marL="0" indent="0">
              <a:buFont typeface="Arial" charset="0"/>
              <a:buNone/>
            </a:pPr>
            <a:endParaRPr lang="en-US" altLang="zh-CN" sz="2400" smtClean="0">
              <a:solidFill>
                <a:schemeClr val="accent1"/>
              </a:solidFill>
              <a:latin typeface="Calibri" pitchFamily="34" charset="0"/>
            </a:endParaRPr>
          </a:p>
          <a:p>
            <a:pPr marL="0" indent="0">
              <a:buFont typeface="Arial" charset="0"/>
              <a:buNone/>
            </a:pPr>
            <a:endParaRPr lang="en-US" altLang="zh-CN" sz="2400" smtClean="0">
              <a:solidFill>
                <a:schemeClr val="accent1"/>
              </a:solidFill>
              <a:latin typeface="Calibri" pitchFamily="34" charset="0"/>
            </a:endParaRPr>
          </a:p>
          <a:p>
            <a:pPr marL="0" indent="0">
              <a:buFont typeface="Arial" charset="0"/>
              <a:buNone/>
            </a:pPr>
            <a:endParaRPr lang="en-US" altLang="zh-CN" sz="2400" smtClean="0">
              <a:solidFill>
                <a:schemeClr val="accent1"/>
              </a:solidFill>
              <a:latin typeface="Calibri" pitchFamily="34" charset="0"/>
            </a:endParaRPr>
          </a:p>
          <a:p>
            <a:pPr marL="0" indent="0">
              <a:buFont typeface="Arial" charset="0"/>
              <a:buNone/>
            </a:pPr>
            <a:endParaRPr lang="en-US" altLang="zh-CN" sz="1800" smtClean="0"/>
          </a:p>
          <a:p>
            <a:pPr marL="0" indent="0">
              <a:buFont typeface="Arial" charset="0"/>
              <a:buNone/>
            </a:pPr>
            <a:endParaRPr lang="zh-CN" altLang="en-US" sz="2400" smtClean="0">
              <a:solidFill>
                <a:schemeClr val="accent1"/>
              </a:solidFill>
              <a:latin typeface="Calibri" pitchFamily="34" charset="0"/>
            </a:endParaRPr>
          </a:p>
          <a:p>
            <a:pPr marL="0" indent="0"/>
            <a:endParaRPr lang="zh-CN" altLang="en-US" smtClean="0"/>
          </a:p>
        </p:txBody>
      </p:sp>
      <p:sp>
        <p:nvSpPr>
          <p:cNvPr id="5" name="圆角矩形 4">
            <a:hlinkClick r:id="rId2" action="ppaction://hlinksldjump"/>
          </p:cNvPr>
          <p:cNvSpPr/>
          <p:nvPr/>
        </p:nvSpPr>
        <p:spPr>
          <a:xfrm>
            <a:off x="7164288" y="5877272"/>
            <a:ext cx="792088" cy="28733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i="1" dirty="0">
                <a:latin typeface="+mj-lt"/>
              </a:rPr>
              <a:t>Back</a:t>
            </a:r>
            <a:endParaRPr lang="zh-CN" altLang="en-US" i="1" dirty="0">
              <a:latin typeface="+mj-lt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503613" y="1747838"/>
            <a:ext cx="1441450" cy="431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2360613" y="2492375"/>
            <a:ext cx="1719262" cy="431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>
                <a:solidFill>
                  <a:schemeClr val="tx1"/>
                </a:solidFill>
              </a:rPr>
              <a:t>eat_uart_read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432175" y="4484688"/>
            <a:ext cx="1439863" cy="431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UART driver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368800" y="3228975"/>
            <a:ext cx="1800225" cy="4333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>
                <a:solidFill>
                  <a:schemeClr val="tx1"/>
                </a:solidFill>
              </a:rPr>
              <a:t>Tx</a:t>
            </a:r>
            <a:r>
              <a:rPr lang="en-US" altLang="zh-CN" dirty="0">
                <a:solidFill>
                  <a:schemeClr val="tx1"/>
                </a:solidFill>
              </a:rPr>
              <a:t> buffer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360613" y="3228975"/>
            <a:ext cx="1719262" cy="4333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Rx buffer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368800" y="2492375"/>
            <a:ext cx="1800225" cy="431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>
                <a:solidFill>
                  <a:schemeClr val="tx1"/>
                </a:solidFill>
              </a:rPr>
              <a:t>eat_uart_write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360613" y="3662363"/>
            <a:ext cx="1719262" cy="431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2K byte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>
            <a:stCxn id="15" idx="0"/>
            <a:endCxn id="12" idx="2"/>
          </p:cNvCxnSpPr>
          <p:nvPr/>
        </p:nvCxnSpPr>
        <p:spPr>
          <a:xfrm flipV="1">
            <a:off x="3221038" y="2924175"/>
            <a:ext cx="0" cy="30480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4368800" y="3662363"/>
            <a:ext cx="1800225" cy="431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2K byte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 flipV="1">
            <a:off x="3221038" y="4094163"/>
            <a:ext cx="642937" cy="390525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2" idx="0"/>
          </p:cNvCxnSpPr>
          <p:nvPr/>
        </p:nvCxnSpPr>
        <p:spPr>
          <a:xfrm flipV="1">
            <a:off x="3221038" y="2179638"/>
            <a:ext cx="858837" cy="312737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4368800" y="2179638"/>
            <a:ext cx="933450" cy="30956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6" idx="2"/>
            <a:endCxn id="14" idx="0"/>
          </p:cNvCxnSpPr>
          <p:nvPr/>
        </p:nvCxnSpPr>
        <p:spPr>
          <a:xfrm>
            <a:off x="5268913" y="2924175"/>
            <a:ext cx="0" cy="30480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4368800" y="4094163"/>
            <a:ext cx="900113" cy="39052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3" idx="1"/>
            <a:endCxn id="10" idx="1"/>
          </p:cNvCxnSpPr>
          <p:nvPr/>
        </p:nvCxnSpPr>
        <p:spPr>
          <a:xfrm rot="10800000" flipH="1">
            <a:off x="3432175" y="1963738"/>
            <a:ext cx="71438" cy="2736850"/>
          </a:xfrm>
          <a:prstGeom prst="bentConnector3">
            <a:avLst>
              <a:gd name="adj1" fmla="val -174605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6677025" y="3476625"/>
            <a:ext cx="79216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704013" y="3044825"/>
            <a:ext cx="620712" cy="3698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msg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  <a:ea typeface="宋体" pitchFamily="2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6677025" y="4051300"/>
            <a:ext cx="774700" cy="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6677025" y="3908425"/>
            <a:ext cx="77470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321" name="TextBox 29"/>
          <p:cNvSpPr txBox="1">
            <a:spLocks noChangeArrowheads="1"/>
          </p:cNvSpPr>
          <p:nvPr/>
        </p:nvSpPr>
        <p:spPr bwMode="auto">
          <a:xfrm>
            <a:off x="6704013" y="3579813"/>
            <a:ext cx="6715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Data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5322" name="TextBox 30"/>
          <p:cNvSpPr txBox="1">
            <a:spLocks noChangeArrowheads="1"/>
          </p:cNvSpPr>
          <p:nvPr/>
        </p:nvSpPr>
        <p:spPr bwMode="auto">
          <a:xfrm>
            <a:off x="830263" y="1609725"/>
            <a:ext cx="2673350" cy="2762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 b="1"/>
              <a:t>EAT_EVENT_UART_READY_RD</a:t>
            </a:r>
            <a:endParaRPr lang="zh-CN" altLang="en-US" sz="12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b="1" smtClean="0">
                <a:latin typeface="Bookman Old Style" pitchFamily="18" charset="0"/>
              </a:rPr>
              <a:t>3. ADC Detection Example</a:t>
            </a:r>
            <a:endParaRPr lang="zh-CN" altLang="en-US" sz="3200" b="1" smtClean="0">
              <a:latin typeface="Bookman Old Style" pitchFamily="18" charset="0"/>
            </a:endParaRP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1042988" y="1998663"/>
            <a:ext cx="5184775" cy="4937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400" b="1" dirty="0"/>
              <a:t>3.1 Function Description</a:t>
            </a:r>
            <a:endParaRPr lang="zh-CN" altLang="en-US" sz="2400" b="1" dirty="0"/>
          </a:p>
        </p:txBody>
      </p:sp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1042988" y="2781300"/>
            <a:ext cx="5184775" cy="4984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400" b="1" dirty="0"/>
              <a:t>3.2 Design Flow</a:t>
            </a:r>
            <a:endParaRPr lang="zh-CN" altLang="en-US" sz="2400" b="1" dirty="0"/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1042988" y="3573463"/>
            <a:ext cx="5184775" cy="431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400" b="1" dirty="0"/>
              <a:t>3.3</a:t>
            </a:r>
            <a:r>
              <a:rPr lang="en-US" altLang="zh-CN" sz="2400" b="1" dirty="0">
                <a:solidFill>
                  <a:srgbClr val="FFFFFF"/>
                </a:solidFill>
              </a:rPr>
              <a:t> </a:t>
            </a:r>
            <a:r>
              <a:rPr lang="en-US" altLang="zh-CN" sz="2400" b="1" dirty="0"/>
              <a:t>Sample Code</a:t>
            </a:r>
            <a:endParaRPr lang="en-US" altLang="zh-CN" sz="2400" b="1" dirty="0">
              <a:solidFill>
                <a:srgbClr val="FFFFFF"/>
              </a:solidFill>
            </a:endParaRPr>
          </a:p>
        </p:txBody>
      </p:sp>
      <p:sp>
        <p:nvSpPr>
          <p:cNvPr id="10" name="圆角矩形 9">
            <a:hlinkClick r:id="rId5" action="ppaction://hlinksldjump"/>
          </p:cNvPr>
          <p:cNvSpPr/>
          <p:nvPr/>
        </p:nvSpPr>
        <p:spPr>
          <a:xfrm>
            <a:off x="7164288" y="5877272"/>
            <a:ext cx="792088" cy="28733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i="1" dirty="0">
                <a:latin typeface="+mj-lt"/>
              </a:rPr>
              <a:t>Back</a:t>
            </a:r>
            <a:endParaRPr lang="zh-CN" altLang="en-US" i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b="1" smtClean="0">
                <a:latin typeface="Calibri" pitchFamily="34" charset="0"/>
              </a:rPr>
              <a:t>3.1 Function Description</a:t>
            </a:r>
          </a:p>
        </p:txBody>
      </p:sp>
      <p:sp>
        <p:nvSpPr>
          <p:cNvPr id="57346" name="内容占位符 44"/>
          <p:cNvSpPr txBox="1">
            <a:spLocks/>
          </p:cNvSpPr>
          <p:nvPr/>
        </p:nvSpPr>
        <p:spPr bwMode="auto">
          <a:xfrm>
            <a:off x="3708400" y="1922463"/>
            <a:ext cx="4751388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r>
              <a:rPr lang="en-US" altLang="zh-CN" sz="2400" b="1">
                <a:solidFill>
                  <a:schemeClr val="accent1"/>
                </a:solidFill>
                <a:latin typeface="Calibri" pitchFamily="34" charset="0"/>
              </a:rPr>
              <a:t>Task Example:</a:t>
            </a:r>
          </a:p>
          <a:p>
            <a:pPr marL="342900" indent="-342900" algn="just" eaLnBrk="0" hangingPunct="0">
              <a:spcBef>
                <a:spcPct val="20000"/>
              </a:spcBef>
              <a:buFont typeface="Arial" charset="0"/>
              <a:buNone/>
            </a:pPr>
            <a:r>
              <a:rPr lang="en-US" altLang="zh-CN" sz="2000">
                <a:latin typeface="Calibri" pitchFamily="34" charset="0"/>
                <a:ea typeface="Arial Unicode MS" pitchFamily="34" charset="-122"/>
                <a:cs typeface="Times New Roman" pitchFamily="18" charset="0"/>
              </a:rPr>
              <a:t>      </a:t>
            </a:r>
            <a:r>
              <a:rPr lang="en-US" altLang="zh-CN">
                <a:latin typeface="Calibri" pitchFamily="34" charset="0"/>
                <a:ea typeface="Arial Unicode MS" pitchFamily="34" charset="-122"/>
                <a:cs typeface="Times New Roman" pitchFamily="18" charset="0"/>
              </a:rPr>
              <a:t>To detect the voltage of ADC pin of SIM800 module periodically.</a:t>
            </a:r>
          </a:p>
          <a:p>
            <a:pPr marL="342900" indent="-342900" algn="just" eaLnBrk="0" hangingPunct="0">
              <a:spcBef>
                <a:spcPct val="20000"/>
              </a:spcBef>
              <a:buFont typeface="Arial" charset="0"/>
              <a:buNone/>
            </a:pPr>
            <a:endParaRPr lang="en-US" altLang="zh-CN" sz="1600">
              <a:latin typeface="Calibri" pitchFamily="34" charset="0"/>
              <a:ea typeface="Arial Unicode MS" pitchFamily="34" charset="-122"/>
              <a:cs typeface="Times New Roman" pitchFamily="18" charset="0"/>
            </a:endParaRPr>
          </a:p>
          <a:p>
            <a:pPr marL="342900" indent="-342900" algn="just" eaLnBrk="0" hangingPunct="0">
              <a:spcBef>
                <a:spcPct val="20000"/>
              </a:spcBef>
              <a:buFont typeface="Arial" charset="0"/>
              <a:buNone/>
            </a:pPr>
            <a:r>
              <a:rPr lang="en-US" altLang="zh-CN" sz="2400" b="1">
                <a:solidFill>
                  <a:schemeClr val="accent1"/>
                </a:solidFill>
                <a:latin typeface="Calibri" pitchFamily="34" charset="0"/>
              </a:rPr>
              <a:t>How does it work?</a:t>
            </a:r>
          </a:p>
          <a:p>
            <a:pPr marL="342900" indent="-342900" algn="just" eaLnBrk="0" hangingPunct="0">
              <a:spcBef>
                <a:spcPct val="20000"/>
              </a:spcBef>
              <a:buFont typeface="Arial" charset="0"/>
              <a:buNone/>
            </a:pPr>
            <a:r>
              <a:rPr lang="en-US" altLang="zh-CN">
                <a:solidFill>
                  <a:srgbClr val="FF3300"/>
                </a:solidFill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      </a:t>
            </a:r>
            <a:r>
              <a:rPr lang="en-US" altLang="zh-CN">
                <a:latin typeface="Calibri" pitchFamily="34" charset="0"/>
                <a:ea typeface="Arial Unicode MS" pitchFamily="34" charset="-122"/>
                <a:cs typeface="Arial Unicode MS" pitchFamily="34" charset="-122"/>
              </a:rPr>
              <a:t>Once the voltage of ADC pin is lower than a preset value, the alarm pin(PIN37)  will be pulled down. If the voltage of ADC pin is higher than a preset value, the alarm pin(PIN37)  will be pulled up. This task can be implemented by Embedded AT. </a:t>
            </a:r>
            <a:endParaRPr lang="zh-CN" altLang="en-US">
              <a:latin typeface="Calibri" pitchFamily="34" charset="0"/>
              <a:ea typeface="Arial Unicode MS" pitchFamily="34" charset="-122"/>
              <a:cs typeface="Arial Unicode MS" pitchFamily="34" charset="-122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</a:pPr>
            <a:endParaRPr lang="en-US" altLang="zh-CN" sz="1600">
              <a:latin typeface="Times New Roman" pitchFamily="18" charset="0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7347" name="Picture 224" descr="C:\Program Files\Microsoft Office\MEDIA\CAGCAT10\j0233018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2327275"/>
            <a:ext cx="2573337" cy="261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圆角矩形 5">
            <a:hlinkClick r:id="rId3" action="ppaction://hlinksldjump"/>
          </p:cNvPr>
          <p:cNvSpPr/>
          <p:nvPr/>
        </p:nvSpPr>
        <p:spPr>
          <a:xfrm>
            <a:off x="7164288" y="5877272"/>
            <a:ext cx="792088" cy="28733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i="1" dirty="0">
                <a:latin typeface="+mj-lt"/>
              </a:rPr>
              <a:t>Back</a:t>
            </a:r>
            <a:endParaRPr lang="zh-CN" altLang="en-US" i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/>
          </p:cNvSpPr>
          <p:nvPr>
            <p:ph type="title"/>
          </p:nvPr>
        </p:nvSpPr>
        <p:spPr>
          <a:xfrm>
            <a:off x="230188" y="549275"/>
            <a:ext cx="8229600" cy="719138"/>
          </a:xfrm>
        </p:spPr>
        <p:txBody>
          <a:bodyPr/>
          <a:lstStyle/>
          <a:p>
            <a:pPr algn="l"/>
            <a:r>
              <a:rPr lang="en-US" altLang="zh-CN" sz="3200" b="1" smtClean="0">
                <a:latin typeface="Calibri" pitchFamily="34" charset="0"/>
              </a:rPr>
              <a:t>3.2 Design Flow</a:t>
            </a:r>
            <a:endParaRPr lang="zh-CN" altLang="en-US" sz="3200" b="1" smtClean="0">
              <a:latin typeface="Calibri" pitchFamily="34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565275" y="1741488"/>
            <a:ext cx="1260475" cy="3286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/>
              <a:t>Init parameter</a:t>
            </a:r>
            <a:endParaRPr lang="zh-CN" altLang="en-US" sz="1400" dirty="0"/>
          </a:p>
        </p:txBody>
      </p:sp>
      <p:sp>
        <p:nvSpPr>
          <p:cNvPr id="88" name="右箭头 87"/>
          <p:cNvSpPr/>
          <p:nvPr/>
        </p:nvSpPr>
        <p:spPr>
          <a:xfrm>
            <a:off x="4608513" y="1741488"/>
            <a:ext cx="2266950" cy="2921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/>
              <a:t>Function call</a:t>
            </a:r>
            <a:endParaRPr lang="zh-CN" altLang="en-US" sz="1400" dirty="0"/>
          </a:p>
        </p:txBody>
      </p:sp>
      <p:sp>
        <p:nvSpPr>
          <p:cNvPr id="90" name="矩形 89"/>
          <p:cNvSpPr/>
          <p:nvPr/>
        </p:nvSpPr>
        <p:spPr>
          <a:xfrm>
            <a:off x="6875463" y="1412875"/>
            <a:ext cx="1584325" cy="453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r">
              <a:defRPr/>
            </a:pPr>
            <a:r>
              <a:rPr lang="en-US" altLang="zh-CN" dirty="0"/>
              <a:t>Core</a:t>
            </a:r>
            <a:endParaRPr lang="zh-CN" altLang="en-US" dirty="0"/>
          </a:p>
        </p:txBody>
      </p:sp>
      <p:sp>
        <p:nvSpPr>
          <p:cNvPr id="92" name="左箭头 91"/>
          <p:cNvSpPr/>
          <p:nvPr/>
        </p:nvSpPr>
        <p:spPr>
          <a:xfrm>
            <a:off x="4608513" y="3213100"/>
            <a:ext cx="2266950" cy="2889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/>
              <a:t>EAT_EVENT_ADC</a:t>
            </a:r>
            <a:endParaRPr lang="zh-CN" altLang="en-US" sz="1400" dirty="0"/>
          </a:p>
        </p:txBody>
      </p:sp>
      <p:sp>
        <p:nvSpPr>
          <p:cNvPr id="96" name="矩形 95"/>
          <p:cNvSpPr/>
          <p:nvPr/>
        </p:nvSpPr>
        <p:spPr>
          <a:xfrm>
            <a:off x="3348038" y="1633538"/>
            <a:ext cx="1260475" cy="50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/>
              <a:t>Query voltage by </a:t>
            </a:r>
            <a:r>
              <a:rPr lang="en-US" altLang="zh-CN" sz="1400" dirty="0" err="1"/>
              <a:t>api</a:t>
            </a:r>
            <a:endParaRPr lang="zh-CN" altLang="en-US" sz="1400" dirty="0"/>
          </a:p>
        </p:txBody>
      </p:sp>
      <p:sp>
        <p:nvSpPr>
          <p:cNvPr id="97" name="矩形 96"/>
          <p:cNvSpPr/>
          <p:nvPr/>
        </p:nvSpPr>
        <p:spPr>
          <a:xfrm>
            <a:off x="3348038" y="3175000"/>
            <a:ext cx="1260475" cy="3762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/>
              <a:t>Get Event</a:t>
            </a:r>
          </a:p>
        </p:txBody>
      </p:sp>
      <p:sp>
        <p:nvSpPr>
          <p:cNvPr id="109" name="矩形 108"/>
          <p:cNvSpPr/>
          <p:nvPr/>
        </p:nvSpPr>
        <p:spPr>
          <a:xfrm>
            <a:off x="971550" y="1485900"/>
            <a:ext cx="3636963" cy="4535488"/>
          </a:xfrm>
          <a:prstGeom prst="rect">
            <a:avLst/>
          </a:prstGeom>
          <a:noFill/>
          <a:ln w="3810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cxnSp>
        <p:nvCxnSpPr>
          <p:cNvPr id="127" name="直接箭头连接符 126"/>
          <p:cNvCxnSpPr>
            <a:stCxn id="84" idx="3"/>
          </p:cNvCxnSpPr>
          <p:nvPr/>
        </p:nvCxnSpPr>
        <p:spPr>
          <a:xfrm>
            <a:off x="2825750" y="1905000"/>
            <a:ext cx="522288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0" name="矩形 189"/>
          <p:cNvSpPr/>
          <p:nvPr/>
        </p:nvSpPr>
        <p:spPr>
          <a:xfrm>
            <a:off x="1114425" y="2141538"/>
            <a:ext cx="900113" cy="360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>
                <a:solidFill>
                  <a:schemeClr val="tx1"/>
                </a:solidFill>
              </a:rPr>
              <a:t>APP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14" name="右箭头 213"/>
          <p:cNvSpPr/>
          <p:nvPr/>
        </p:nvSpPr>
        <p:spPr>
          <a:xfrm>
            <a:off x="4608513" y="4697413"/>
            <a:ext cx="2266950" cy="34448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 err="1"/>
              <a:t>eat_gpio_write</a:t>
            </a:r>
            <a:endParaRPr lang="zh-CN" altLang="en-US" sz="1400" dirty="0"/>
          </a:p>
        </p:txBody>
      </p:sp>
      <p:cxnSp>
        <p:nvCxnSpPr>
          <p:cNvPr id="133" name="直接箭头连接符 132"/>
          <p:cNvCxnSpPr>
            <a:stCxn id="96" idx="2"/>
            <a:endCxn id="97" idx="0"/>
          </p:cNvCxnSpPr>
          <p:nvPr/>
        </p:nvCxnSpPr>
        <p:spPr>
          <a:xfrm>
            <a:off x="3978275" y="2141538"/>
            <a:ext cx="0" cy="103346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5" name="矩形 244"/>
          <p:cNvSpPr/>
          <p:nvPr/>
        </p:nvSpPr>
        <p:spPr>
          <a:xfrm>
            <a:off x="2673350" y="4368800"/>
            <a:ext cx="1935163" cy="287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/>
              <a:t>EAT_EVENT_ADC</a:t>
            </a:r>
            <a:endParaRPr lang="zh-CN" altLang="en-US" sz="1400" dirty="0"/>
          </a:p>
        </p:txBody>
      </p:sp>
      <p:sp>
        <p:nvSpPr>
          <p:cNvPr id="247" name="矩形 246"/>
          <p:cNvSpPr/>
          <p:nvPr/>
        </p:nvSpPr>
        <p:spPr>
          <a:xfrm>
            <a:off x="2673350" y="4656138"/>
            <a:ext cx="1935163" cy="9318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>
              <a:defRPr/>
            </a:pPr>
            <a:r>
              <a:rPr lang="en-US" altLang="zh-CN" sz="1400" dirty="0"/>
              <a:t>Analysis ADC value( </a:t>
            </a:r>
            <a:r>
              <a:rPr lang="en-US" altLang="zh-CN" sz="1400" dirty="0" err="1"/>
              <a:t>event.data.adc.v</a:t>
            </a:r>
            <a:r>
              <a:rPr lang="en-US" altLang="zh-CN" sz="1400" dirty="0"/>
              <a:t>)</a:t>
            </a:r>
            <a:endParaRPr lang="zh-CN" altLang="en-US" sz="1400" dirty="0"/>
          </a:p>
          <a:p>
            <a:pPr>
              <a:defRPr/>
            </a:pPr>
            <a:r>
              <a:rPr lang="en-US" altLang="zh-CN" sz="1400" dirty="0"/>
              <a:t>Pull the alarm pin down/up</a:t>
            </a:r>
            <a:endParaRPr lang="zh-CN" altLang="en-US" sz="1400" dirty="0"/>
          </a:p>
        </p:txBody>
      </p:sp>
      <p:cxnSp>
        <p:nvCxnSpPr>
          <p:cNvPr id="260" name="形状 259"/>
          <p:cNvCxnSpPr>
            <a:stCxn id="97" idx="2"/>
            <a:endCxn id="245" idx="0"/>
          </p:cNvCxnSpPr>
          <p:nvPr/>
        </p:nvCxnSpPr>
        <p:spPr>
          <a:xfrm rot="5400000">
            <a:off x="3401219" y="3791744"/>
            <a:ext cx="817562" cy="336550"/>
          </a:xfrm>
          <a:prstGeom prst="bentConnector3">
            <a:avLst>
              <a:gd name="adj1" fmla="val 50000"/>
            </a:avLst>
          </a:prstGeom>
          <a:ln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175" name="矩形 315"/>
          <p:cNvSpPr>
            <a:spLocks noChangeArrowheads="1"/>
          </p:cNvSpPr>
          <p:nvPr/>
        </p:nvSpPr>
        <p:spPr bwMode="auto">
          <a:xfrm>
            <a:off x="2255838" y="3910013"/>
            <a:ext cx="138588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>
                <a:latin typeface="Calibri" pitchFamily="34" charset="0"/>
              </a:rPr>
              <a:t>event-&gt;data.adc.v</a:t>
            </a:r>
            <a:endParaRPr lang="zh-CN" altLang="en-US" sz="1200"/>
          </a:p>
        </p:txBody>
      </p:sp>
      <p:sp>
        <p:nvSpPr>
          <p:cNvPr id="2" name="矩形 316"/>
          <p:cNvSpPr>
            <a:spLocks noChangeArrowheads="1"/>
          </p:cNvSpPr>
          <p:nvPr/>
        </p:nvSpPr>
        <p:spPr bwMode="auto">
          <a:xfrm>
            <a:off x="7689850" y="2708275"/>
            <a:ext cx="1008063" cy="3079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 b="1">
                <a:latin typeface="Calibri" pitchFamily="34" charset="0"/>
              </a:rPr>
              <a:t>Time out</a:t>
            </a:r>
            <a:endParaRPr lang="zh-CN" altLang="en-US" sz="1400" b="1"/>
          </a:p>
        </p:txBody>
      </p:sp>
      <p:sp>
        <p:nvSpPr>
          <p:cNvPr id="34" name="矩形 315"/>
          <p:cNvSpPr>
            <a:spLocks noChangeArrowheads="1"/>
          </p:cNvSpPr>
          <p:nvPr/>
        </p:nvSpPr>
        <p:spPr bwMode="auto">
          <a:xfrm>
            <a:off x="4787900" y="1993900"/>
            <a:ext cx="17637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>
                <a:latin typeface="Calibri" pitchFamily="34" charset="0"/>
              </a:rPr>
              <a:t>eat_adc_get(EAT_ADC0, 500, NULL);</a:t>
            </a:r>
            <a:endParaRPr lang="zh-CN" altLang="en-US" sz="1200"/>
          </a:p>
        </p:txBody>
      </p:sp>
      <p:sp>
        <p:nvSpPr>
          <p:cNvPr id="36" name="圆角矩形 35">
            <a:hlinkClick r:id="rId2" action="ppaction://hlinksldjump"/>
          </p:cNvPr>
          <p:cNvSpPr/>
          <p:nvPr/>
        </p:nvSpPr>
        <p:spPr>
          <a:xfrm>
            <a:off x="7272338" y="6021388"/>
            <a:ext cx="792088" cy="28733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i="1" dirty="0">
                <a:latin typeface="+mj-lt"/>
              </a:rPr>
              <a:t>Back</a:t>
            </a:r>
            <a:endParaRPr lang="zh-CN" altLang="en-US" i="1" dirty="0">
              <a:latin typeface="+mj-lt"/>
            </a:endParaRPr>
          </a:p>
        </p:txBody>
      </p:sp>
      <p:sp>
        <p:nvSpPr>
          <p:cNvPr id="23" name="圆角右箭头 22"/>
          <p:cNvSpPr/>
          <p:nvPr/>
        </p:nvSpPr>
        <p:spPr>
          <a:xfrm rot="10800000">
            <a:off x="6875463" y="2501900"/>
            <a:ext cx="814387" cy="1049338"/>
          </a:xfrm>
          <a:prstGeom prst="ben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027863" y="1782763"/>
            <a:ext cx="1216025" cy="7191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 anchorCtr="1"/>
          <a:lstStyle/>
          <a:p>
            <a:pPr algn="r">
              <a:defRPr/>
            </a:pPr>
            <a:r>
              <a:rPr lang="en-US" altLang="zh-CN" dirty="0"/>
              <a:t>ADC timer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8" grpId="0" animBg="1"/>
      <p:bldP spid="92" grpId="0" animBg="1"/>
      <p:bldP spid="96" grpId="0" animBg="1"/>
      <p:bldP spid="97" grpId="0" animBg="1"/>
      <p:bldP spid="214" grpId="0" animBg="1"/>
      <p:bldP spid="245" grpId="0" animBg="1"/>
      <p:bldP spid="247" grpId="0" animBg="1"/>
      <p:bldP spid="6175" grpId="0"/>
      <p:bldP spid="2" grpId="0" animBg="1"/>
      <p:bldP spid="2" grpId="1" animBg="1"/>
      <p:bldP spid="3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标题 1"/>
          <p:cNvSpPr>
            <a:spLocks noGrp="1"/>
          </p:cNvSpPr>
          <p:nvPr>
            <p:ph type="title"/>
          </p:nvPr>
        </p:nvSpPr>
        <p:spPr>
          <a:xfrm>
            <a:off x="457200" y="549275"/>
            <a:ext cx="8229600" cy="5040313"/>
          </a:xfrm>
        </p:spPr>
        <p:txBody>
          <a:bodyPr/>
          <a:lstStyle/>
          <a:p>
            <a:r>
              <a:rPr lang="en-US" altLang="zh-CN" sz="3200" smtClean="0">
                <a:solidFill>
                  <a:schemeClr val="accent1"/>
                </a:solidFill>
                <a:latin typeface="Tekton Pro Ext"/>
              </a:rPr>
              <a:t>Thanks!</a:t>
            </a:r>
            <a:endParaRPr lang="zh-CN" altLang="en-US" sz="3200" smtClean="0">
              <a:solidFill>
                <a:schemeClr val="accent1"/>
              </a:solidFill>
              <a:latin typeface="Tekton Pro Ex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b="1" smtClean="0">
                <a:latin typeface="Calibri" pitchFamily="34" charset="0"/>
              </a:rPr>
              <a:t>1.1 Embedded AT Core Conception</a:t>
            </a:r>
            <a:endParaRPr lang="zh-CN" altLang="en-US" sz="3200" b="1" smtClean="0">
              <a:latin typeface="Calibri" pitchFamily="34" charset="0"/>
            </a:endParaRPr>
          </a:p>
        </p:txBody>
      </p:sp>
      <p:sp>
        <p:nvSpPr>
          <p:cNvPr id="22530" name="内容占位符 2"/>
          <p:cNvSpPr>
            <a:spLocks noGrp="1"/>
          </p:cNvSpPr>
          <p:nvPr>
            <p:ph idx="1"/>
          </p:nvPr>
        </p:nvSpPr>
        <p:spPr>
          <a:xfrm>
            <a:off x="684213" y="1417638"/>
            <a:ext cx="8002587" cy="460375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zh-CN" sz="2400" smtClean="0">
                <a:solidFill>
                  <a:schemeClr val="accent1"/>
                </a:solidFill>
                <a:latin typeface="Calibri" pitchFamily="34" charset="0"/>
              </a:rPr>
              <a:t>Purpose:</a:t>
            </a:r>
          </a:p>
          <a:p>
            <a:pPr>
              <a:buFont typeface="Arial" charset="0"/>
              <a:buNone/>
            </a:pPr>
            <a:endParaRPr lang="en-US" altLang="zh-CN" sz="1800" b="0" smtClean="0">
              <a:latin typeface="Calibri" pitchFamily="34" charset="0"/>
            </a:endParaRPr>
          </a:p>
          <a:p>
            <a:pPr>
              <a:buFont typeface="Arial" charset="0"/>
              <a:buNone/>
            </a:pPr>
            <a:r>
              <a:rPr lang="en-US" altLang="zh-CN" sz="2000" b="0" smtClean="0">
                <a:latin typeface="Calibri" pitchFamily="34" charset="0"/>
              </a:rPr>
              <a:t>      Embedded AT will fully utilize SIM800/H resources, provide interfaces to    move external MCU functions inside SIM800/H, so as to save customer’s cost.  </a:t>
            </a:r>
          </a:p>
          <a:p>
            <a:endParaRPr lang="en-US" altLang="zh-CN" sz="1800" b="0" smtClean="0">
              <a:latin typeface="Calibri" pitchFamily="34" charset="0"/>
            </a:endParaRPr>
          </a:p>
          <a:p>
            <a:pPr>
              <a:buFont typeface="Arial" charset="0"/>
              <a:buNone/>
            </a:pPr>
            <a:r>
              <a:rPr lang="en-US" altLang="zh-CN" sz="2400" smtClean="0">
                <a:solidFill>
                  <a:schemeClr val="accent1"/>
                </a:solidFill>
                <a:latin typeface="Calibri" pitchFamily="34" charset="0"/>
              </a:rPr>
              <a:t>Programming Idea: </a:t>
            </a:r>
          </a:p>
          <a:p>
            <a:pPr>
              <a:buFont typeface="Arial" charset="0"/>
              <a:buNone/>
            </a:pPr>
            <a:endParaRPr lang="en-US" altLang="zh-CN" sz="1800" b="0" smtClean="0">
              <a:latin typeface="Calibri" pitchFamily="34" charset="0"/>
            </a:endParaRPr>
          </a:p>
          <a:p>
            <a:pPr>
              <a:buFont typeface="Arial" charset="0"/>
              <a:buNone/>
            </a:pPr>
            <a:r>
              <a:rPr lang="en-US" altLang="zh-CN" sz="2000" b="0" smtClean="0">
                <a:latin typeface="Calibri" pitchFamily="34" charset="0"/>
              </a:rPr>
              <a:t>      Think from MCU side</a:t>
            </a:r>
          </a:p>
          <a:p>
            <a:pPr>
              <a:buFont typeface="Arial" charset="0"/>
              <a:buNone/>
            </a:pPr>
            <a:r>
              <a:rPr lang="en-US" altLang="zh-CN" sz="2000" b="0" smtClean="0">
                <a:latin typeface="Calibri" pitchFamily="34" charset="0"/>
              </a:rPr>
              <a:t>      Similar  MCU programming style </a:t>
            </a:r>
            <a:endParaRPr lang="zh-CN" altLang="zh-CN" sz="2000" b="0" smtClean="0">
              <a:latin typeface="Calibri" pitchFamily="34" charset="0"/>
            </a:endParaRPr>
          </a:p>
          <a:p>
            <a:endParaRPr lang="zh-CN" altLang="en-US" sz="1800" smtClean="0"/>
          </a:p>
        </p:txBody>
      </p:sp>
      <p:sp>
        <p:nvSpPr>
          <p:cNvPr id="8" name="圆角矩形 7">
            <a:hlinkClick r:id="rId2" action="ppaction://hlinksldjump"/>
          </p:cNvPr>
          <p:cNvSpPr/>
          <p:nvPr/>
        </p:nvSpPr>
        <p:spPr>
          <a:xfrm>
            <a:off x="7164288" y="5877272"/>
            <a:ext cx="792088" cy="28733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i="1" dirty="0">
                <a:latin typeface="+mj-lt"/>
              </a:rPr>
              <a:t>Back</a:t>
            </a:r>
            <a:endParaRPr lang="zh-CN" altLang="en-US" i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b="1" smtClean="0">
                <a:latin typeface="Calibri" pitchFamily="34" charset="0"/>
              </a:rPr>
              <a:t>1.2 Think from MCU Side</a:t>
            </a:r>
            <a:endParaRPr lang="zh-CN" altLang="en-US" sz="3200" b="1" smtClean="0">
              <a:latin typeface="Calibri" pitchFamily="34" charset="0"/>
            </a:endParaRPr>
          </a:p>
        </p:txBody>
      </p:sp>
      <p:sp>
        <p:nvSpPr>
          <p:cNvPr id="23554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3609975" cy="489585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zh-CN" sz="2400" smtClean="0">
                <a:solidFill>
                  <a:schemeClr val="accent1"/>
                </a:solidFill>
                <a:latin typeface="Calibri" pitchFamily="34" charset="0"/>
              </a:rPr>
              <a:t>What an external MCU do</a:t>
            </a:r>
          </a:p>
          <a:p>
            <a:pPr>
              <a:buFont typeface="Calibri" pitchFamily="34" charset="0"/>
              <a:buAutoNum type="arabicPeriod"/>
            </a:pPr>
            <a:r>
              <a:rPr lang="en-US" altLang="zh-CN" sz="2000" b="0" smtClean="0">
                <a:latin typeface="Calibri" pitchFamily="34" charset="0"/>
              </a:rPr>
              <a:t>Programming to implement functions through serial port by sending/responding AT commands </a:t>
            </a:r>
          </a:p>
          <a:p>
            <a:pPr>
              <a:buFont typeface="Calibri" pitchFamily="34" charset="0"/>
              <a:buAutoNum type="arabicPeriod"/>
            </a:pPr>
            <a:endParaRPr lang="en-US" altLang="zh-CN" sz="2000" b="0" smtClean="0">
              <a:latin typeface="Calibri" pitchFamily="34" charset="0"/>
            </a:endParaRPr>
          </a:p>
          <a:p>
            <a:pPr>
              <a:buFont typeface="Calibri" pitchFamily="34" charset="0"/>
              <a:buAutoNum type="arabicPeriod"/>
            </a:pPr>
            <a:r>
              <a:rPr lang="en-US" altLang="zh-CN" sz="2000" b="0" smtClean="0">
                <a:latin typeface="Calibri" pitchFamily="34" charset="0"/>
              </a:rPr>
              <a:t>Read/write Flash</a:t>
            </a:r>
          </a:p>
          <a:p>
            <a:pPr>
              <a:buFont typeface="Calibri" pitchFamily="34" charset="0"/>
              <a:buAutoNum type="arabicPeriod"/>
            </a:pPr>
            <a:endParaRPr lang="en-US" altLang="zh-CN" sz="2000" b="0" smtClean="0">
              <a:latin typeface="Calibri" pitchFamily="34" charset="0"/>
            </a:endParaRPr>
          </a:p>
          <a:p>
            <a:pPr>
              <a:buFont typeface="Calibri" pitchFamily="34" charset="0"/>
              <a:buAutoNum type="arabicPeriod"/>
            </a:pPr>
            <a:r>
              <a:rPr lang="en-US" altLang="zh-CN" sz="2000" b="0" smtClean="0">
                <a:latin typeface="Calibri" pitchFamily="34" charset="0"/>
              </a:rPr>
              <a:t>Timer</a:t>
            </a:r>
          </a:p>
          <a:p>
            <a:pPr>
              <a:buFont typeface="Calibri" pitchFamily="34" charset="0"/>
              <a:buAutoNum type="arabicPeriod"/>
            </a:pPr>
            <a:endParaRPr lang="en-US" altLang="zh-CN" sz="2000" b="0" smtClean="0">
              <a:latin typeface="Calibri" pitchFamily="34" charset="0"/>
            </a:endParaRPr>
          </a:p>
          <a:p>
            <a:pPr>
              <a:buFont typeface="Calibri" pitchFamily="34" charset="0"/>
              <a:buAutoNum type="arabicPeriod"/>
            </a:pPr>
            <a:r>
              <a:rPr lang="en-US" altLang="zh-CN" sz="2000" b="0" smtClean="0">
                <a:latin typeface="Calibri" pitchFamily="34" charset="0"/>
              </a:rPr>
              <a:t>GPIO /Keypad/SPI /ADC configure and interrupt</a:t>
            </a:r>
          </a:p>
          <a:p>
            <a:pPr>
              <a:buFont typeface="Calibri" pitchFamily="34" charset="0"/>
              <a:buAutoNum type="arabicPeriod"/>
            </a:pPr>
            <a:endParaRPr lang="en-US" altLang="zh-CN" sz="2000" b="0" smtClean="0">
              <a:latin typeface="Calibri" pitchFamily="34" charset="0"/>
            </a:endParaRPr>
          </a:p>
          <a:p>
            <a:pPr>
              <a:buFont typeface="Calibri" pitchFamily="34" charset="0"/>
              <a:buAutoNum type="arabicPeriod"/>
            </a:pPr>
            <a:endParaRPr lang="en-US" altLang="zh-CN" sz="2000" b="0" smtClean="0">
              <a:latin typeface="Calibri" pitchFamily="34" charset="0"/>
            </a:endParaRPr>
          </a:p>
          <a:p>
            <a:endParaRPr lang="zh-CN" altLang="en-US" smtClean="0"/>
          </a:p>
        </p:txBody>
      </p:sp>
      <p:sp>
        <p:nvSpPr>
          <p:cNvPr id="5" name="圆角矩形 4">
            <a:hlinkClick r:id="rId2" action="ppaction://hlinksldjump"/>
          </p:cNvPr>
          <p:cNvSpPr/>
          <p:nvPr/>
        </p:nvSpPr>
        <p:spPr>
          <a:xfrm>
            <a:off x="7164288" y="5877272"/>
            <a:ext cx="792088" cy="28733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i="1" dirty="0">
                <a:latin typeface="+mj-lt"/>
              </a:rPr>
              <a:t>Back</a:t>
            </a:r>
            <a:endParaRPr lang="zh-CN" altLang="en-US" i="1" dirty="0">
              <a:latin typeface="+mj-lt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5210175" y="1417638"/>
            <a:ext cx="3178175" cy="85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400" b="1" dirty="0">
                <a:solidFill>
                  <a:schemeClr val="accent1"/>
                </a:solidFill>
                <a:latin typeface="Calibri" pitchFamily="34" charset="0"/>
                <a:ea typeface="+mn-ea"/>
              </a:rPr>
              <a:t>What </a:t>
            </a:r>
            <a:r>
              <a:rPr lang="en-US" altLang="zh-CN" sz="2400" b="1" dirty="0" err="1">
                <a:solidFill>
                  <a:schemeClr val="accent1"/>
                </a:solidFill>
                <a:latin typeface="Calibri" pitchFamily="34" charset="0"/>
                <a:ea typeface="+mn-ea"/>
              </a:rPr>
              <a:t>EmbeddedAT</a:t>
            </a:r>
            <a:r>
              <a:rPr lang="en-US" altLang="zh-CN" sz="2400" b="1" dirty="0">
                <a:solidFill>
                  <a:schemeClr val="accent1"/>
                </a:solidFill>
                <a:latin typeface="Calibri" pitchFamily="34" charset="0"/>
                <a:ea typeface="+mn-ea"/>
              </a:rPr>
              <a:t> do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000" dirty="0">
                <a:latin typeface="Calibri" pitchFamily="34" charset="0"/>
                <a:ea typeface="+mn-ea"/>
              </a:rPr>
              <a:t>1. UART APIs</a:t>
            </a:r>
          </a:p>
          <a:p>
            <a:pPr marL="342900" indent="-342900" eaLnBrk="0" hangingPunct="0">
              <a:spcBef>
                <a:spcPct val="20000"/>
              </a:spcBef>
              <a:buFont typeface="Calibri" pitchFamily="34" charset="0"/>
              <a:buAutoNum type="arabicPeriod"/>
              <a:defRPr/>
            </a:pPr>
            <a:endParaRPr lang="en-US" altLang="zh-CN" sz="2000" dirty="0">
              <a:latin typeface="Calibri" pitchFamily="34" charset="0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Font typeface="Calibri" pitchFamily="34" charset="0"/>
              <a:buAutoNum type="arabicPeriod"/>
              <a:defRPr/>
            </a:pPr>
            <a:endParaRPr lang="en-US" altLang="zh-CN" sz="2000" dirty="0">
              <a:latin typeface="Calibri" pitchFamily="34" charset="0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zh-CN" altLang="en-US" sz="3200" b="1" dirty="0">
              <a:latin typeface="Verdana" pitchFamily="34" charset="0"/>
              <a:ea typeface="+mn-ea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5210175" y="4221163"/>
            <a:ext cx="317817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000" dirty="0">
                <a:latin typeface="Calibri" pitchFamily="34" charset="0"/>
                <a:ea typeface="+mn-ea"/>
              </a:rPr>
              <a:t>3. Timer APIs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endParaRPr lang="zh-CN" altLang="en-US" sz="3200" b="1" dirty="0">
              <a:latin typeface="Verdana" pitchFamily="34" charset="0"/>
              <a:ea typeface="+mn-ea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5210175" y="4941888"/>
            <a:ext cx="3178175" cy="782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000" dirty="0">
                <a:latin typeface="Calibri" pitchFamily="34" charset="0"/>
                <a:ea typeface="+mn-ea"/>
              </a:rPr>
              <a:t>4. Periphery APIs</a:t>
            </a:r>
            <a:endParaRPr lang="zh-CN" altLang="en-US" sz="3200" b="1" dirty="0">
              <a:latin typeface="Verdana" pitchFamily="34" charset="0"/>
              <a:ea typeface="+mn-ea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5210175" y="3505200"/>
            <a:ext cx="3178175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zh-CN" sz="2000" dirty="0">
                <a:latin typeface="Calibri" pitchFamily="34" charset="0"/>
                <a:ea typeface="宋体" pitchFamily="2" charset="-122"/>
              </a:rPr>
              <a:t>2. Flash APIs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endParaRPr lang="zh-CN" altLang="en-US" sz="3200" b="1" dirty="0">
              <a:latin typeface="Verdana" pitchFamily="34" charset="0"/>
              <a:ea typeface="+mn-ea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4068763" y="2060575"/>
            <a:ext cx="935037" cy="0"/>
          </a:xfrm>
          <a:prstGeom prst="straightConnector1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4068763" y="3716338"/>
            <a:ext cx="935037" cy="0"/>
          </a:xfrm>
          <a:prstGeom prst="straightConnector1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4068763" y="5157788"/>
            <a:ext cx="935037" cy="0"/>
          </a:xfrm>
          <a:prstGeom prst="straightConnector1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4068763" y="4437063"/>
            <a:ext cx="935037" cy="0"/>
          </a:xfrm>
          <a:prstGeom prst="straightConnector1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96975"/>
            <a:ext cx="2828925" cy="4895850"/>
          </a:xfrm>
        </p:spPr>
        <p:txBody>
          <a:bodyPr/>
          <a:lstStyle/>
          <a:p>
            <a:pPr>
              <a:lnSpc>
                <a:spcPct val="150000"/>
              </a:lnSpc>
              <a:buFont typeface="Arial" charset="0"/>
              <a:buNone/>
              <a:defRPr/>
            </a:pPr>
            <a:r>
              <a:rPr lang="en-US" altLang="zh-CN" sz="2000" dirty="0" smtClean="0">
                <a:solidFill>
                  <a:schemeClr val="accent1"/>
                </a:solidFill>
                <a:latin typeface="+mn-lt"/>
              </a:rPr>
              <a:t>MCU</a:t>
            </a:r>
            <a:r>
              <a:rPr lang="zh-CN" altLang="en-US" sz="2000" dirty="0" smtClean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altLang="zh-CN" sz="2000" dirty="0" smtClean="0">
                <a:solidFill>
                  <a:schemeClr val="accent1"/>
                </a:solidFill>
                <a:latin typeface="+mn-lt"/>
              </a:rPr>
              <a:t>Framework</a:t>
            </a:r>
          </a:p>
          <a:p>
            <a:pPr>
              <a:buFont typeface="Arial" charset="0"/>
              <a:buNone/>
              <a:defRPr/>
            </a:pPr>
            <a:r>
              <a:rPr lang="en-US" altLang="zh-CN" sz="1800" b="0" dirty="0" smtClean="0">
                <a:latin typeface="+mn-lt"/>
              </a:rPr>
              <a:t>void main(void)</a:t>
            </a:r>
          </a:p>
          <a:p>
            <a:pPr>
              <a:buFont typeface="Arial" charset="0"/>
              <a:buNone/>
              <a:defRPr/>
            </a:pPr>
            <a:r>
              <a:rPr lang="en-US" altLang="zh-CN" sz="1800" b="0" dirty="0" smtClean="0">
                <a:latin typeface="+mn-lt"/>
              </a:rPr>
              <a:t>{</a:t>
            </a:r>
          </a:p>
          <a:p>
            <a:pPr>
              <a:buFont typeface="Arial" charset="0"/>
              <a:buNone/>
              <a:defRPr/>
            </a:pPr>
            <a:r>
              <a:rPr lang="en-US" altLang="zh-CN" sz="1800" b="0" dirty="0" smtClean="0">
                <a:latin typeface="+mn-lt"/>
              </a:rPr>
              <a:t>    Init Hardware();</a:t>
            </a:r>
          </a:p>
          <a:p>
            <a:pPr>
              <a:buFont typeface="Arial" charset="0"/>
              <a:buNone/>
              <a:defRPr/>
            </a:pPr>
            <a:r>
              <a:rPr lang="en-US" altLang="zh-CN" sz="1800" b="0" dirty="0" smtClean="0">
                <a:latin typeface="+mn-lt"/>
              </a:rPr>
              <a:t>    Init Variable();</a:t>
            </a:r>
          </a:p>
          <a:p>
            <a:pPr>
              <a:buFont typeface="Arial" charset="0"/>
              <a:buNone/>
              <a:defRPr/>
            </a:pPr>
            <a:r>
              <a:rPr lang="en-US" altLang="zh-CN" sz="1800" b="0" dirty="0" smtClean="0">
                <a:latin typeface="+mn-lt"/>
              </a:rPr>
              <a:t>    Start Timer();    </a:t>
            </a:r>
          </a:p>
          <a:p>
            <a:pPr>
              <a:buFont typeface="Arial" charset="0"/>
              <a:buNone/>
              <a:defRPr/>
            </a:pPr>
            <a:r>
              <a:rPr lang="en-US" altLang="zh-CN" sz="1800" b="0" dirty="0" smtClean="0">
                <a:latin typeface="+mn-lt"/>
              </a:rPr>
              <a:t>    while(TRUE)</a:t>
            </a:r>
          </a:p>
          <a:p>
            <a:pPr>
              <a:buFont typeface="Arial" charset="0"/>
              <a:buNone/>
              <a:defRPr/>
            </a:pPr>
            <a:r>
              <a:rPr lang="en-US" altLang="zh-CN" sz="1800" b="0" dirty="0" smtClean="0">
                <a:latin typeface="+mn-lt"/>
              </a:rPr>
              <a:t>    {</a:t>
            </a:r>
          </a:p>
          <a:p>
            <a:pPr>
              <a:buFont typeface="Arial" charset="0"/>
              <a:buNone/>
              <a:defRPr/>
            </a:pPr>
            <a:r>
              <a:rPr lang="en-US" altLang="zh-CN" sz="1800" b="0" dirty="0" smtClean="0">
                <a:latin typeface="+mn-lt"/>
              </a:rPr>
              <a:t>        </a:t>
            </a:r>
          </a:p>
          <a:p>
            <a:pPr>
              <a:buFont typeface="Arial" charset="0"/>
              <a:buNone/>
              <a:defRPr/>
            </a:pPr>
            <a:endParaRPr lang="en-US" altLang="zh-CN" sz="1800" b="0" dirty="0" smtClean="0">
              <a:latin typeface="+mn-lt"/>
            </a:endParaRPr>
          </a:p>
          <a:p>
            <a:pPr>
              <a:buFont typeface="Arial" charset="0"/>
              <a:buNone/>
              <a:defRPr/>
            </a:pPr>
            <a:endParaRPr lang="en-US" altLang="zh-CN" sz="1800" b="0" dirty="0" smtClean="0">
              <a:latin typeface="+mn-lt"/>
            </a:endParaRPr>
          </a:p>
          <a:p>
            <a:pPr>
              <a:buFont typeface="Arial" charset="0"/>
              <a:buNone/>
              <a:defRPr/>
            </a:pPr>
            <a:r>
              <a:rPr lang="en-US" altLang="zh-CN" sz="1800" b="0" dirty="0" smtClean="0">
                <a:latin typeface="+mn-lt"/>
              </a:rPr>
              <a:t>        Progress </a:t>
            </a:r>
            <a:r>
              <a:rPr lang="en-US" altLang="zh-CN" sz="1800" b="0" dirty="0" err="1" smtClean="0">
                <a:latin typeface="+mn-lt"/>
              </a:rPr>
              <a:t>ModemData</a:t>
            </a:r>
            <a:r>
              <a:rPr lang="en-US" altLang="zh-CN" sz="1800" b="0" dirty="0" smtClean="0">
                <a:latin typeface="+mn-lt"/>
              </a:rPr>
              <a:t>();</a:t>
            </a:r>
          </a:p>
          <a:p>
            <a:pPr>
              <a:buFont typeface="Arial" charset="0"/>
              <a:buNone/>
              <a:defRPr/>
            </a:pPr>
            <a:r>
              <a:rPr lang="en-US" altLang="zh-CN" sz="1800" b="0" dirty="0" smtClean="0">
                <a:latin typeface="+mn-lt"/>
              </a:rPr>
              <a:t>        Progress Timer();</a:t>
            </a:r>
          </a:p>
          <a:p>
            <a:pPr>
              <a:buFont typeface="Arial" charset="0"/>
              <a:buNone/>
              <a:defRPr/>
            </a:pPr>
            <a:r>
              <a:rPr lang="en-US" altLang="zh-CN" sz="1800" b="0" dirty="0" smtClean="0">
                <a:latin typeface="+mn-lt"/>
              </a:rPr>
              <a:t>        ….</a:t>
            </a:r>
          </a:p>
          <a:p>
            <a:pPr>
              <a:buFont typeface="Arial" charset="0"/>
              <a:buNone/>
              <a:defRPr/>
            </a:pPr>
            <a:r>
              <a:rPr lang="en-US" altLang="zh-CN" sz="1800" b="0" dirty="0" smtClean="0">
                <a:latin typeface="+mn-lt"/>
              </a:rPr>
              <a:t>     }}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356100" y="1196975"/>
            <a:ext cx="4176713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2000" b="1" dirty="0">
                <a:solidFill>
                  <a:schemeClr val="accent1"/>
                </a:solidFill>
                <a:latin typeface="+mn-lt"/>
                <a:ea typeface="+mn-ea"/>
              </a:rPr>
              <a:t>EMBEDDED-AT Framework</a:t>
            </a:r>
            <a:endParaRPr lang="zh-CN" altLang="en-US" sz="2000" b="1" dirty="0">
              <a:solidFill>
                <a:schemeClr val="accent1"/>
              </a:solidFill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CN" dirty="0">
                <a:latin typeface="+mj-lt"/>
                <a:ea typeface="+mn-ea"/>
              </a:rPr>
              <a:t>void </a:t>
            </a:r>
            <a:r>
              <a:rPr lang="en-US" altLang="zh-CN" dirty="0" err="1">
                <a:latin typeface="+mj-lt"/>
                <a:ea typeface="+mn-ea"/>
              </a:rPr>
              <a:t>app_main</a:t>
            </a:r>
            <a:r>
              <a:rPr lang="en-US" altLang="zh-CN" dirty="0">
                <a:latin typeface="+mj-lt"/>
                <a:ea typeface="+mn-ea"/>
              </a:rPr>
              <a:t> (void)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CN" dirty="0">
                <a:latin typeface="+mj-lt"/>
                <a:ea typeface="+mn-ea"/>
              </a:rPr>
              <a:t>{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CN" dirty="0">
                <a:latin typeface="+mj-lt"/>
                <a:ea typeface="+mn-ea"/>
              </a:rPr>
              <a:t>    Init Hardware();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CN" dirty="0">
                <a:latin typeface="+mj-lt"/>
                <a:ea typeface="+mn-ea"/>
              </a:rPr>
              <a:t>    Init Variable();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CN" dirty="0">
                <a:latin typeface="+mj-lt"/>
                <a:ea typeface="+mn-ea"/>
              </a:rPr>
              <a:t>    </a:t>
            </a:r>
            <a:r>
              <a:rPr lang="en-US" altLang="zh-CN" dirty="0" err="1">
                <a:latin typeface="+mj-lt"/>
                <a:ea typeface="+mn-ea"/>
              </a:rPr>
              <a:t>eat_timer_start</a:t>
            </a:r>
            <a:r>
              <a:rPr lang="en-US" altLang="zh-CN" dirty="0">
                <a:latin typeface="+mj-lt"/>
                <a:ea typeface="+mn-ea"/>
              </a:rPr>
              <a:t>(EAT_TIMER_1, 1000);    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CN" dirty="0">
                <a:latin typeface="+mj-lt"/>
                <a:ea typeface="+mn-ea"/>
              </a:rPr>
              <a:t>    while(TRUE)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CN" dirty="0">
                <a:latin typeface="+mj-lt"/>
                <a:ea typeface="+mn-ea"/>
              </a:rPr>
              <a:t>    {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CN" dirty="0">
                <a:latin typeface="+mj-lt"/>
                <a:ea typeface="+mn-ea"/>
              </a:rPr>
              <a:t>          </a:t>
            </a:r>
            <a:r>
              <a:rPr lang="en-US" altLang="zh-CN" dirty="0" err="1">
                <a:latin typeface="+mj-lt"/>
                <a:ea typeface="+mn-ea"/>
              </a:rPr>
              <a:t>eat_get_event</a:t>
            </a:r>
            <a:r>
              <a:rPr lang="en-US" altLang="zh-CN" dirty="0">
                <a:latin typeface="+mj-lt"/>
                <a:ea typeface="+mn-ea"/>
              </a:rPr>
              <a:t>(&amp;event);</a:t>
            </a:r>
          </a:p>
          <a:p>
            <a:pPr marL="800100" lvl="1" indent="-342900" eaLnBrk="0" hangingPunct="0">
              <a:spcBef>
                <a:spcPct val="20000"/>
              </a:spcBef>
              <a:defRPr/>
            </a:pPr>
            <a:r>
              <a:rPr lang="en-US" altLang="zh-CN" dirty="0">
                <a:latin typeface="+mj-lt"/>
                <a:ea typeface="宋体" pitchFamily="2" charset="-122"/>
              </a:rPr>
              <a:t>switch(</a:t>
            </a:r>
            <a:r>
              <a:rPr lang="en-US" altLang="zh-CN" dirty="0" err="1">
                <a:latin typeface="Arial" pitchFamily="34" charset="0"/>
                <a:ea typeface="宋体" pitchFamily="2" charset="-122"/>
              </a:rPr>
              <a:t>event.event</a:t>
            </a:r>
            <a:r>
              <a:rPr lang="en-US" altLang="zh-CN" dirty="0">
                <a:latin typeface="+mj-lt"/>
                <a:ea typeface="宋体" pitchFamily="2" charset="-122"/>
              </a:rPr>
              <a:t>)</a:t>
            </a:r>
          </a:p>
          <a:p>
            <a:pPr marL="800100" lvl="1" indent="-342900" eaLnBrk="0" hangingPunct="0">
              <a:spcBef>
                <a:spcPct val="20000"/>
              </a:spcBef>
              <a:defRPr/>
            </a:pPr>
            <a:r>
              <a:rPr lang="en-US" altLang="zh-CN" dirty="0">
                <a:latin typeface="+mj-lt"/>
                <a:ea typeface="+mn-ea"/>
              </a:rPr>
              <a:t>{</a:t>
            </a:r>
          </a:p>
          <a:p>
            <a:pPr marL="800100" lvl="1" indent="-342900" eaLnBrk="0" hangingPunct="0">
              <a:spcBef>
                <a:spcPct val="20000"/>
              </a:spcBef>
              <a:defRPr/>
            </a:pPr>
            <a:r>
              <a:rPr lang="en-US" altLang="zh-CN" dirty="0">
                <a:latin typeface="+mj-lt"/>
                <a:ea typeface="+mn-ea"/>
              </a:rPr>
              <a:t>case EAT_EVENT_MDM_READY_RD : {…}</a:t>
            </a:r>
          </a:p>
          <a:p>
            <a:pPr marL="800100" lvl="1" indent="-342900" eaLnBrk="0" hangingPunct="0">
              <a:spcBef>
                <a:spcPct val="20000"/>
              </a:spcBef>
              <a:defRPr/>
            </a:pPr>
            <a:r>
              <a:rPr lang="en-US" altLang="zh-CN" dirty="0">
                <a:latin typeface="+mj-lt"/>
                <a:ea typeface="+mn-ea"/>
              </a:rPr>
              <a:t>      case EAT_EVENT_TIMER : {…}</a:t>
            </a:r>
          </a:p>
          <a:p>
            <a:pPr marL="800100" lvl="1" indent="-342900" eaLnBrk="0" hangingPunct="0">
              <a:spcBef>
                <a:spcPct val="20000"/>
              </a:spcBef>
              <a:defRPr/>
            </a:pPr>
            <a:r>
              <a:rPr lang="en-US" altLang="zh-CN" dirty="0">
                <a:latin typeface="+mj-lt"/>
                <a:ea typeface="+mn-ea"/>
              </a:rPr>
              <a:t>      …</a:t>
            </a:r>
          </a:p>
          <a:p>
            <a:pPr marL="800100" lvl="1" indent="-342900" eaLnBrk="0" hangingPunct="0">
              <a:spcBef>
                <a:spcPct val="20000"/>
              </a:spcBef>
              <a:defRPr/>
            </a:pPr>
            <a:r>
              <a:rPr lang="en-US" altLang="zh-CN" dirty="0">
                <a:latin typeface="+mj-lt"/>
                <a:ea typeface="+mn-ea"/>
              </a:rPr>
              <a:t>}}}</a:t>
            </a:r>
          </a:p>
        </p:txBody>
      </p:sp>
      <p:cxnSp>
        <p:nvCxnSpPr>
          <p:cNvPr id="6" name="直接箭头连接符 5"/>
          <p:cNvCxnSpPr/>
          <p:nvPr/>
        </p:nvCxnSpPr>
        <p:spPr>
          <a:xfrm>
            <a:off x="3349625" y="2565400"/>
            <a:ext cx="935038" cy="0"/>
          </a:xfrm>
          <a:prstGeom prst="straightConnector1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3349625" y="2924175"/>
            <a:ext cx="935038" cy="0"/>
          </a:xfrm>
          <a:prstGeom prst="straightConnector1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3349625" y="3213100"/>
            <a:ext cx="935038" cy="0"/>
          </a:xfrm>
          <a:prstGeom prst="straightConnector1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349625" y="3573463"/>
            <a:ext cx="935038" cy="0"/>
          </a:xfrm>
          <a:prstGeom prst="straightConnector1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3349625" y="5157788"/>
            <a:ext cx="935038" cy="0"/>
          </a:xfrm>
          <a:prstGeom prst="straightConnector1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3349625" y="5589588"/>
            <a:ext cx="935038" cy="0"/>
          </a:xfrm>
          <a:prstGeom prst="straightConnector1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b="1" smtClean="0">
                <a:latin typeface="Calibri" pitchFamily="34" charset="0"/>
              </a:rPr>
              <a:t>1.3 Programming Style</a:t>
            </a:r>
            <a:endParaRPr lang="zh-CN" altLang="en-US" sz="3200" b="1" smtClean="0">
              <a:latin typeface="Calibri" pitchFamily="34" charset="0"/>
            </a:endParaRPr>
          </a:p>
        </p:txBody>
      </p:sp>
      <p:sp>
        <p:nvSpPr>
          <p:cNvPr id="14" name="圆角矩形 13">
            <a:hlinkClick r:id="rId2" action="ppaction://hlinksldjump"/>
          </p:cNvPr>
          <p:cNvSpPr/>
          <p:nvPr/>
        </p:nvSpPr>
        <p:spPr>
          <a:xfrm>
            <a:off x="7164288" y="5877272"/>
            <a:ext cx="792088" cy="28733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i="1" dirty="0">
                <a:latin typeface="+mj-lt"/>
              </a:rPr>
              <a:t>Back</a:t>
            </a:r>
            <a:endParaRPr lang="zh-CN" altLang="en-US" i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b="1" smtClean="0">
                <a:latin typeface="Bookman Old Style" pitchFamily="18" charset="0"/>
              </a:rPr>
              <a:t>2. Embedded AT Functions </a:t>
            </a:r>
            <a:endParaRPr lang="zh-CN" altLang="en-US" sz="3200" b="1" smtClean="0">
              <a:latin typeface="Bookman Old Style" pitchFamily="18" charset="0"/>
            </a:endParaRP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1116013" y="1844675"/>
            <a:ext cx="5184775" cy="4937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400" b="1" dirty="0"/>
              <a:t>2.1 Send and Receive AT Command</a:t>
            </a:r>
            <a:endParaRPr lang="zh-CN" altLang="en-US" sz="2400" b="1" dirty="0"/>
          </a:p>
        </p:txBody>
      </p:sp>
      <p:sp>
        <p:nvSpPr>
          <p:cNvPr id="8" name="矩形 7">
            <a:hlinkClick r:id="rId3" action="ppaction://hlinksldjump"/>
          </p:cNvPr>
          <p:cNvSpPr/>
          <p:nvPr/>
        </p:nvSpPr>
        <p:spPr>
          <a:xfrm>
            <a:off x="1116013" y="2557463"/>
            <a:ext cx="5184775" cy="5000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400" b="1" dirty="0"/>
              <a:t>2.2 FLASH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Operation </a:t>
            </a:r>
            <a:endParaRPr lang="zh-CN" altLang="en-US" sz="2400" b="1" dirty="0"/>
          </a:p>
        </p:txBody>
      </p:sp>
      <p:sp>
        <p:nvSpPr>
          <p:cNvPr id="9" name="矩形 8">
            <a:hlinkClick r:id="rId4" action="ppaction://hlinksldjump"/>
          </p:cNvPr>
          <p:cNvSpPr/>
          <p:nvPr/>
        </p:nvSpPr>
        <p:spPr>
          <a:xfrm>
            <a:off x="1116013" y="3276600"/>
            <a:ext cx="5184775" cy="431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400" b="1" dirty="0"/>
              <a:t>2.3 Timer</a:t>
            </a:r>
            <a:endParaRPr lang="en-US" altLang="zh-CN" sz="2400" b="1" dirty="0">
              <a:solidFill>
                <a:srgbClr val="FFFFFF"/>
              </a:solidFill>
            </a:endParaRPr>
          </a:p>
        </p:txBody>
      </p:sp>
      <p:sp>
        <p:nvSpPr>
          <p:cNvPr id="7" name="矩形 6">
            <a:hlinkClick r:id="rId5" action="ppaction://hlinksldjump"/>
          </p:cNvPr>
          <p:cNvSpPr/>
          <p:nvPr/>
        </p:nvSpPr>
        <p:spPr>
          <a:xfrm>
            <a:off x="1116013" y="3927475"/>
            <a:ext cx="5184775" cy="431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400" b="1" dirty="0"/>
              <a:t>2.4 GPIO Configuration and Usage</a:t>
            </a:r>
            <a:endParaRPr lang="en-US" altLang="zh-CN" sz="2400" b="1" dirty="0">
              <a:solidFill>
                <a:srgbClr val="FFFFFF"/>
              </a:solidFill>
            </a:endParaRPr>
          </a:p>
        </p:txBody>
      </p:sp>
      <p:sp>
        <p:nvSpPr>
          <p:cNvPr id="10" name="矩形 9">
            <a:hlinkClick r:id="rId6" action="ppaction://hlinksldjump"/>
          </p:cNvPr>
          <p:cNvSpPr/>
          <p:nvPr/>
        </p:nvSpPr>
        <p:spPr>
          <a:xfrm>
            <a:off x="1116013" y="4578350"/>
            <a:ext cx="5184775" cy="431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400" b="1" dirty="0"/>
              <a:t>2.5 SPI Interface</a:t>
            </a:r>
            <a:endParaRPr lang="en-US" altLang="zh-CN" sz="2400" b="1" dirty="0">
              <a:solidFill>
                <a:srgbClr val="FFFFFF"/>
              </a:solidFill>
            </a:endParaRPr>
          </a:p>
        </p:txBody>
      </p:sp>
      <p:sp>
        <p:nvSpPr>
          <p:cNvPr id="13" name="圆角矩形 12">
            <a:hlinkClick r:id="rId7" action="ppaction://hlinksldjump"/>
          </p:cNvPr>
          <p:cNvSpPr/>
          <p:nvPr/>
        </p:nvSpPr>
        <p:spPr>
          <a:xfrm>
            <a:off x="7164288" y="5877272"/>
            <a:ext cx="792088" cy="28733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i="1" dirty="0">
                <a:latin typeface="+mj-lt"/>
              </a:rPr>
              <a:t>Back</a:t>
            </a:r>
            <a:endParaRPr lang="zh-CN" altLang="en-US" i="1" dirty="0">
              <a:latin typeface="+mj-lt"/>
            </a:endParaRPr>
          </a:p>
        </p:txBody>
      </p:sp>
      <p:sp>
        <p:nvSpPr>
          <p:cNvPr id="11" name="矩形 10">
            <a:hlinkClick r:id="rId3" action="ppaction://hlinksldjump"/>
          </p:cNvPr>
          <p:cNvSpPr/>
          <p:nvPr/>
        </p:nvSpPr>
        <p:spPr>
          <a:xfrm>
            <a:off x="1098550" y="5232400"/>
            <a:ext cx="5184775" cy="5000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400" b="1" dirty="0"/>
              <a:t>2.6 UART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Operation 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/>
          </p:cNvSpPr>
          <p:nvPr>
            <p:ph type="title"/>
          </p:nvPr>
        </p:nvSpPr>
        <p:spPr>
          <a:xfrm>
            <a:off x="257175" y="544513"/>
            <a:ext cx="8229600" cy="868362"/>
          </a:xfrm>
        </p:spPr>
        <p:txBody>
          <a:bodyPr/>
          <a:lstStyle/>
          <a:p>
            <a:pPr algn="l"/>
            <a:r>
              <a:rPr lang="en-US" altLang="zh-CN" sz="3200" b="1" smtClean="0">
                <a:latin typeface="Calibri" pitchFamily="34" charset="0"/>
              </a:rPr>
              <a:t>2.1 Send and Receive AT Command</a:t>
            </a:r>
            <a:endParaRPr lang="zh-CN" altLang="en-US" sz="3200" b="1" smtClean="0">
              <a:latin typeface="Calibri" pitchFamily="34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059113" y="2655888"/>
            <a:ext cx="1008062" cy="1008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SIM800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684213" y="2655888"/>
            <a:ext cx="1008062" cy="10080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MCU</a:t>
            </a:r>
            <a:endParaRPr lang="zh-CN" altLang="en-US" dirty="0"/>
          </a:p>
        </p:txBody>
      </p:sp>
      <p:sp>
        <p:nvSpPr>
          <p:cNvPr id="10" name="右箭头 9"/>
          <p:cNvSpPr/>
          <p:nvPr/>
        </p:nvSpPr>
        <p:spPr>
          <a:xfrm>
            <a:off x="1692275" y="2908300"/>
            <a:ext cx="1366838" cy="50323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/>
              <a:t>Send via UART </a:t>
            </a:r>
            <a:endParaRPr lang="zh-CN" altLang="en-US" sz="1200" dirty="0"/>
          </a:p>
        </p:txBody>
      </p:sp>
      <p:sp>
        <p:nvSpPr>
          <p:cNvPr id="11" name="圆角矩形 10"/>
          <p:cNvSpPr/>
          <p:nvPr/>
        </p:nvSpPr>
        <p:spPr>
          <a:xfrm>
            <a:off x="7308850" y="2655888"/>
            <a:ext cx="1008063" cy="1008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SIM800</a:t>
            </a:r>
          </a:p>
          <a:p>
            <a:pPr algn="ctr">
              <a:defRPr/>
            </a:pPr>
            <a:r>
              <a:rPr lang="en-US" altLang="zh-CN" dirty="0"/>
              <a:t>Core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716463" y="2655888"/>
            <a:ext cx="1008062" cy="100806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3059113" y="4672013"/>
            <a:ext cx="1008062" cy="1008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SIM800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684213" y="4672013"/>
            <a:ext cx="1008062" cy="10080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MCU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7308850" y="4672013"/>
            <a:ext cx="1008063" cy="1008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SIM800</a:t>
            </a:r>
          </a:p>
          <a:p>
            <a:pPr algn="ctr">
              <a:defRPr/>
            </a:pPr>
            <a:r>
              <a:rPr lang="en-US" altLang="zh-CN" dirty="0"/>
              <a:t>Core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4787900" y="4672013"/>
            <a:ext cx="1008063" cy="100806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10252" name="TextBox 19"/>
          <p:cNvSpPr txBox="1">
            <a:spLocks noChangeArrowheads="1"/>
          </p:cNvSpPr>
          <p:nvPr/>
        </p:nvSpPr>
        <p:spPr bwMode="auto">
          <a:xfrm>
            <a:off x="666750" y="2133600"/>
            <a:ext cx="2176463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+mn-lt"/>
                <a:ea typeface="宋体" pitchFamily="2" charset="-122"/>
              </a:rPr>
              <a:t>Send AT Command</a:t>
            </a:r>
          </a:p>
          <a:p>
            <a:pPr>
              <a:defRPr/>
            </a:pPr>
            <a:endParaRPr lang="zh-CN" altLang="en-US" dirty="0">
              <a:latin typeface="+mn-lt"/>
              <a:ea typeface="宋体" pitchFamily="2" charset="-122"/>
            </a:endParaRPr>
          </a:p>
        </p:txBody>
      </p:sp>
      <p:sp>
        <p:nvSpPr>
          <p:cNvPr id="10253" name="TextBox 20"/>
          <p:cNvSpPr txBox="1">
            <a:spLocks noChangeArrowheads="1"/>
          </p:cNvSpPr>
          <p:nvPr/>
        </p:nvSpPr>
        <p:spPr bwMode="auto">
          <a:xfrm>
            <a:off x="4787900" y="4005263"/>
            <a:ext cx="26638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+mn-lt"/>
                <a:ea typeface="宋体" pitchFamily="2" charset="-122"/>
              </a:rPr>
              <a:t>Receive AT Command return value</a:t>
            </a:r>
            <a:endParaRPr lang="zh-CN" altLang="en-US" sz="2000" dirty="0">
              <a:latin typeface="+mn-lt"/>
              <a:ea typeface="宋体" pitchFamily="2" charset="-122"/>
            </a:endParaRPr>
          </a:p>
        </p:txBody>
      </p:sp>
      <p:sp>
        <p:nvSpPr>
          <p:cNvPr id="22" name="左箭头 21"/>
          <p:cNvSpPr/>
          <p:nvPr/>
        </p:nvSpPr>
        <p:spPr>
          <a:xfrm>
            <a:off x="1692275" y="4945063"/>
            <a:ext cx="1366838" cy="4460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/>
              <a:t>Receive via UART</a:t>
            </a:r>
            <a:endParaRPr lang="zh-CN" altLang="en-US" sz="1200" dirty="0"/>
          </a:p>
        </p:txBody>
      </p:sp>
      <p:sp>
        <p:nvSpPr>
          <p:cNvPr id="23" name="左箭头 22"/>
          <p:cNvSpPr/>
          <p:nvPr/>
        </p:nvSpPr>
        <p:spPr>
          <a:xfrm>
            <a:off x="5795963" y="4887913"/>
            <a:ext cx="1522412" cy="5032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/>
              <a:t>Acquire via Event</a:t>
            </a:r>
          </a:p>
        </p:txBody>
      </p:sp>
      <p:sp>
        <p:nvSpPr>
          <p:cNvPr id="24" name="右箭头 23"/>
          <p:cNvSpPr/>
          <p:nvPr/>
        </p:nvSpPr>
        <p:spPr>
          <a:xfrm>
            <a:off x="5724525" y="2908300"/>
            <a:ext cx="1593850" cy="50323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/>
              <a:t>Send by API function</a:t>
            </a:r>
            <a:endParaRPr lang="zh-CN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795963" y="5360988"/>
            <a:ext cx="1655762" cy="415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1050" b="1" dirty="0">
                <a:latin typeface="+mn-lt"/>
                <a:ea typeface="宋体" pitchFamily="2" charset="-122"/>
              </a:rPr>
              <a:t>EAT_EVENT_MDM_READY_RD</a:t>
            </a:r>
            <a:endParaRPr lang="zh-CN" altLang="en-US" sz="1050" b="1" dirty="0">
              <a:latin typeface="+mn-lt"/>
              <a:ea typeface="宋体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35600" y="3375025"/>
            <a:ext cx="21494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1200" b="1" dirty="0" err="1">
                <a:latin typeface="+mn-lt"/>
                <a:ea typeface="宋体" pitchFamily="2" charset="-122"/>
              </a:rPr>
              <a:t>eat_modem_write</a:t>
            </a:r>
            <a:endParaRPr lang="zh-CN" altLang="en-US" sz="1200" b="1" dirty="0">
              <a:latin typeface="+mn-lt"/>
              <a:ea typeface="宋体" pitchFamily="2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4371975" y="2205038"/>
            <a:ext cx="0" cy="35861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60" name="TextBox 28"/>
          <p:cNvSpPr txBox="1">
            <a:spLocks noChangeArrowheads="1"/>
          </p:cNvSpPr>
          <p:nvPr/>
        </p:nvSpPr>
        <p:spPr bwMode="auto">
          <a:xfrm>
            <a:off x="4572000" y="2151063"/>
            <a:ext cx="25209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+mn-lt"/>
                <a:ea typeface="宋体" pitchFamily="2" charset="-122"/>
              </a:rPr>
              <a:t>Send AT Command</a:t>
            </a:r>
          </a:p>
        </p:txBody>
      </p:sp>
      <p:sp>
        <p:nvSpPr>
          <p:cNvPr id="10261" name="TextBox 29"/>
          <p:cNvSpPr txBox="1">
            <a:spLocks noChangeArrowheads="1"/>
          </p:cNvSpPr>
          <p:nvPr/>
        </p:nvSpPr>
        <p:spPr bwMode="auto">
          <a:xfrm>
            <a:off x="666750" y="4005263"/>
            <a:ext cx="28082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+mn-lt"/>
                <a:ea typeface="宋体" pitchFamily="2" charset="-122"/>
              </a:rPr>
              <a:t>Receive AT Command return value</a:t>
            </a:r>
            <a:endParaRPr lang="zh-CN" altLang="en-US" sz="2000" dirty="0">
              <a:latin typeface="+mn-lt"/>
              <a:ea typeface="宋体" pitchFamily="2" charset="-122"/>
            </a:endParaRPr>
          </a:p>
        </p:txBody>
      </p:sp>
      <p:sp>
        <p:nvSpPr>
          <p:cNvPr id="29" name="TextBox 19"/>
          <p:cNvSpPr txBox="1">
            <a:spLocks noChangeArrowheads="1"/>
          </p:cNvSpPr>
          <p:nvPr/>
        </p:nvSpPr>
        <p:spPr bwMode="auto">
          <a:xfrm>
            <a:off x="1458913" y="1612900"/>
            <a:ext cx="952500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chemeClr val="accent1"/>
                </a:solidFill>
                <a:latin typeface="+mn-lt"/>
                <a:ea typeface="+mn-ea"/>
              </a:rPr>
              <a:t>MCU</a:t>
            </a:r>
          </a:p>
          <a:p>
            <a:pPr>
              <a:defRPr/>
            </a:pPr>
            <a:endParaRPr lang="zh-CN" altLang="en-US" dirty="0">
              <a:latin typeface="+mn-lt"/>
              <a:ea typeface="宋体" pitchFamily="2" charset="-122"/>
            </a:endParaRPr>
          </a:p>
        </p:txBody>
      </p:sp>
      <p:sp>
        <p:nvSpPr>
          <p:cNvPr id="30" name="TextBox 19"/>
          <p:cNvSpPr txBox="1">
            <a:spLocks noChangeArrowheads="1"/>
          </p:cNvSpPr>
          <p:nvPr/>
        </p:nvSpPr>
        <p:spPr bwMode="auto">
          <a:xfrm>
            <a:off x="5132388" y="1612900"/>
            <a:ext cx="2176462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chemeClr val="accent1"/>
                </a:solidFill>
                <a:latin typeface="+mn-lt"/>
                <a:ea typeface="+mn-ea"/>
              </a:rPr>
              <a:t>Embedded-AT</a:t>
            </a:r>
          </a:p>
          <a:p>
            <a:pPr>
              <a:defRPr/>
            </a:pPr>
            <a:endParaRPr lang="zh-CN" altLang="en-US" dirty="0">
              <a:latin typeface="+mn-lt"/>
              <a:ea typeface="宋体" pitchFamily="2" charset="-122"/>
            </a:endParaRPr>
          </a:p>
        </p:txBody>
      </p:sp>
      <p:sp>
        <p:nvSpPr>
          <p:cNvPr id="27" name="圆角矩形 26">
            <a:hlinkClick r:id="rId2" action="ppaction://hlinksldjump"/>
          </p:cNvPr>
          <p:cNvSpPr/>
          <p:nvPr/>
        </p:nvSpPr>
        <p:spPr>
          <a:xfrm>
            <a:off x="7164288" y="5877272"/>
            <a:ext cx="792088" cy="28733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i="1" dirty="0">
                <a:latin typeface="+mj-lt"/>
              </a:rPr>
              <a:t>Back</a:t>
            </a:r>
            <a:endParaRPr lang="zh-CN" altLang="en-US" i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395288" y="838200"/>
            <a:ext cx="8388350" cy="5614988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zh-CN" sz="2000" dirty="0" smtClean="0">
                <a:solidFill>
                  <a:schemeClr val="accent1"/>
                </a:solidFill>
                <a:latin typeface="Calibri" pitchFamily="34" charset="0"/>
              </a:rPr>
              <a:t>Example: </a:t>
            </a:r>
          </a:p>
          <a:p>
            <a:pPr>
              <a:buFont typeface="Arial" charset="0"/>
              <a:buNone/>
              <a:defRPr/>
            </a:pPr>
            <a:r>
              <a:rPr lang="en-US" altLang="zh-CN" sz="2000" dirty="0" smtClean="0">
                <a:solidFill>
                  <a:schemeClr val="accent1"/>
                </a:solidFill>
                <a:latin typeface="Calibri" pitchFamily="34" charset="0"/>
              </a:rPr>
              <a:t>Send “AT+CNETLIGHT=0”when powering on and get response.</a:t>
            </a:r>
          </a:p>
          <a:p>
            <a:pPr>
              <a:buFont typeface="Arial" charset="0"/>
              <a:buNone/>
              <a:defRPr/>
            </a:pPr>
            <a:r>
              <a:rPr lang="en-US" altLang="zh-CN" sz="1800" b="0" dirty="0" smtClean="0">
                <a:latin typeface="Calibri" pitchFamily="34" charset="0"/>
              </a:rPr>
              <a:t>void </a:t>
            </a:r>
            <a:r>
              <a:rPr lang="en-US" altLang="zh-CN" sz="1800" b="0" dirty="0" err="1" smtClean="0">
                <a:latin typeface="Calibri" pitchFamily="34" charset="0"/>
              </a:rPr>
              <a:t>app_main</a:t>
            </a:r>
            <a:r>
              <a:rPr lang="en-US" altLang="zh-CN" sz="1800" b="0" dirty="0" smtClean="0">
                <a:latin typeface="Calibri" pitchFamily="34" charset="0"/>
              </a:rPr>
              <a:t>(void)</a:t>
            </a:r>
          </a:p>
          <a:p>
            <a:pPr>
              <a:buFont typeface="Arial" charset="0"/>
              <a:buNone/>
              <a:defRPr/>
            </a:pPr>
            <a:r>
              <a:rPr lang="en-US" altLang="zh-CN" sz="1800" b="0" dirty="0" smtClean="0">
                <a:latin typeface="Calibri" pitchFamily="34" charset="0"/>
              </a:rPr>
              <a:t>{   …</a:t>
            </a:r>
          </a:p>
          <a:p>
            <a:pPr marL="95250" indent="-95250">
              <a:buFont typeface="Arial" charset="0"/>
              <a:buNone/>
              <a:defRPr/>
            </a:pPr>
            <a:r>
              <a:rPr lang="en-US" altLang="zh-CN" sz="1800" dirty="0" smtClean="0">
                <a:latin typeface="Calibri" pitchFamily="34" charset="0"/>
              </a:rPr>
              <a:t>  </a:t>
            </a:r>
            <a:r>
              <a:rPr lang="en-US" altLang="zh-CN" sz="1800" dirty="0" err="1" smtClean="0">
                <a:latin typeface="Calibri" pitchFamily="34" charset="0"/>
              </a:rPr>
              <a:t>Eat_modem_write</a:t>
            </a:r>
            <a:r>
              <a:rPr lang="en-US" altLang="zh-CN" sz="1800" dirty="0" smtClean="0">
                <a:latin typeface="Calibri" pitchFamily="34" charset="0"/>
              </a:rPr>
              <a:t>(“</a:t>
            </a:r>
            <a:r>
              <a:rPr lang="en-US" altLang="zh-CN" sz="1800" dirty="0" smtClean="0">
                <a:solidFill>
                  <a:schemeClr val="accent1"/>
                </a:solidFill>
                <a:latin typeface="Calibri" pitchFamily="34" charset="0"/>
              </a:rPr>
              <a:t>AT+CNETLIGHT=0\</a:t>
            </a:r>
            <a:r>
              <a:rPr lang="en-US" altLang="zh-CN" sz="1800" dirty="0" err="1" smtClean="0">
                <a:solidFill>
                  <a:schemeClr val="accent1"/>
                </a:solidFill>
                <a:latin typeface="Calibri" pitchFamily="34" charset="0"/>
              </a:rPr>
              <a:t>r</a:t>
            </a:r>
            <a:r>
              <a:rPr lang="en-US" altLang="zh-CN" sz="1800" dirty="0" err="1" smtClean="0">
                <a:latin typeface="Calibri" pitchFamily="34" charset="0"/>
              </a:rPr>
              <a:t>”,strlen</a:t>
            </a:r>
            <a:r>
              <a:rPr lang="en-US" altLang="zh-CN" sz="1800" dirty="0" smtClean="0">
                <a:latin typeface="Calibri" pitchFamily="34" charset="0"/>
              </a:rPr>
              <a:t>(“</a:t>
            </a:r>
            <a:r>
              <a:rPr lang="en-US" altLang="zh-CN" sz="1800" dirty="0" smtClean="0">
                <a:solidFill>
                  <a:schemeClr val="accent1"/>
                </a:solidFill>
                <a:latin typeface="Calibri" pitchFamily="34" charset="0"/>
              </a:rPr>
              <a:t>AT+CNETLIGHT=0\r</a:t>
            </a:r>
            <a:r>
              <a:rPr lang="en-US" altLang="zh-CN" sz="1800" dirty="0" smtClean="0">
                <a:latin typeface="Calibri" pitchFamily="34" charset="0"/>
              </a:rPr>
              <a:t>”));    </a:t>
            </a:r>
            <a:endParaRPr lang="en-US" altLang="zh-CN" sz="1800" dirty="0" smtClean="0">
              <a:solidFill>
                <a:srgbClr val="00B050"/>
              </a:solidFill>
              <a:latin typeface="Calibri" pitchFamily="34" charset="0"/>
            </a:endParaRPr>
          </a:p>
          <a:p>
            <a:pPr>
              <a:buFont typeface="Arial" charset="0"/>
              <a:buNone/>
              <a:defRPr/>
            </a:pPr>
            <a:r>
              <a:rPr lang="en-US" altLang="zh-CN" sz="1800" b="0" dirty="0" smtClean="0">
                <a:latin typeface="Calibri" pitchFamily="34" charset="0"/>
              </a:rPr>
              <a:t>  while(TRUE)</a:t>
            </a:r>
          </a:p>
          <a:p>
            <a:pPr>
              <a:buFont typeface="Arial" charset="0"/>
              <a:buNone/>
              <a:defRPr/>
            </a:pPr>
            <a:r>
              <a:rPr lang="en-US" altLang="zh-CN" sz="1800" b="0" dirty="0" smtClean="0">
                <a:latin typeface="Calibri" pitchFamily="34" charset="0"/>
              </a:rPr>
              <a:t>  {  </a:t>
            </a:r>
          </a:p>
          <a:p>
            <a:pPr>
              <a:buFont typeface="Arial" charset="0"/>
              <a:buNone/>
              <a:defRPr/>
            </a:pPr>
            <a:r>
              <a:rPr lang="en-US" altLang="zh-CN" sz="1800" b="0" dirty="0" smtClean="0">
                <a:latin typeface="Calibri" pitchFamily="34" charset="0"/>
              </a:rPr>
              <a:t>     </a:t>
            </a:r>
            <a:r>
              <a:rPr lang="en-US" altLang="zh-CN" sz="1800" b="0" dirty="0" err="1" smtClean="0">
                <a:latin typeface="Calibri" pitchFamily="34" charset="0"/>
              </a:rPr>
              <a:t>eat_get_event</a:t>
            </a:r>
            <a:r>
              <a:rPr lang="en-US" altLang="zh-CN" sz="1800" b="0" dirty="0" smtClean="0">
                <a:latin typeface="Calibri" pitchFamily="34" charset="0"/>
              </a:rPr>
              <a:t>(&amp;event);</a:t>
            </a:r>
          </a:p>
          <a:p>
            <a:pPr>
              <a:buFont typeface="Arial" charset="0"/>
              <a:buNone/>
              <a:defRPr/>
            </a:pPr>
            <a:r>
              <a:rPr lang="en-US" altLang="zh-CN" sz="1800" b="0" dirty="0" smtClean="0">
                <a:latin typeface="Calibri" pitchFamily="34" charset="0"/>
              </a:rPr>
              <a:t>      switch (</a:t>
            </a:r>
            <a:r>
              <a:rPr lang="en-US" altLang="zh-CN" sz="1800" b="0" dirty="0" err="1" smtClean="0">
                <a:latin typeface="Calibri" pitchFamily="34" charset="0"/>
              </a:rPr>
              <a:t>event.event</a:t>
            </a:r>
            <a:r>
              <a:rPr lang="en-US" altLang="zh-CN" sz="1800" b="0" dirty="0" smtClean="0">
                <a:latin typeface="Calibri" pitchFamily="34" charset="0"/>
              </a:rPr>
              <a:t>)</a:t>
            </a:r>
          </a:p>
          <a:p>
            <a:pPr>
              <a:buFont typeface="Arial" charset="0"/>
              <a:buNone/>
              <a:defRPr/>
            </a:pPr>
            <a:r>
              <a:rPr lang="en-US" altLang="zh-CN" sz="1800" b="0" dirty="0" smtClean="0">
                <a:latin typeface="Calibri" pitchFamily="34" charset="0"/>
              </a:rPr>
              <a:t>     { </a:t>
            </a:r>
            <a:r>
              <a:rPr lang="en-US" altLang="zh-CN" sz="1800" dirty="0" smtClean="0">
                <a:latin typeface="Calibri" pitchFamily="34" charset="0"/>
              </a:rPr>
              <a:t>case EAT_EVENT_MDM_READY_RD:</a:t>
            </a:r>
            <a:endParaRPr lang="en-US" altLang="zh-CN" sz="1800" b="0" dirty="0" smtClean="0">
              <a:solidFill>
                <a:srgbClr val="00B050"/>
              </a:solidFill>
              <a:latin typeface="Calibri" pitchFamily="34" charset="0"/>
            </a:endParaRPr>
          </a:p>
          <a:p>
            <a:pPr>
              <a:buFont typeface="Arial" charset="0"/>
              <a:buNone/>
              <a:defRPr/>
            </a:pPr>
            <a:r>
              <a:rPr lang="en-US" altLang="zh-CN" sz="1800" b="0" dirty="0" smtClean="0">
                <a:solidFill>
                  <a:srgbClr val="00B050"/>
                </a:solidFill>
                <a:latin typeface="Calibri" pitchFamily="34" charset="0"/>
              </a:rPr>
              <a:t>        </a:t>
            </a:r>
            <a:r>
              <a:rPr lang="en-US" altLang="zh-CN" sz="1800" b="0" dirty="0" smtClean="0">
                <a:latin typeface="Calibri" pitchFamily="34" charset="0"/>
              </a:rPr>
              <a:t>{</a:t>
            </a:r>
          </a:p>
          <a:p>
            <a:pPr>
              <a:buFont typeface="Arial" charset="0"/>
              <a:buNone/>
              <a:defRPr/>
            </a:pPr>
            <a:r>
              <a:rPr lang="en-US" altLang="zh-CN" sz="1800" dirty="0" smtClean="0">
                <a:latin typeface="Calibri" pitchFamily="34" charset="0"/>
              </a:rPr>
              <a:t>           Progress();</a:t>
            </a:r>
            <a:r>
              <a:rPr lang="en-US" altLang="zh-CN" sz="1800" dirty="0" smtClean="0">
                <a:solidFill>
                  <a:srgbClr val="00B050"/>
                </a:solidFill>
                <a:latin typeface="Calibri" pitchFamily="34" charset="0"/>
              </a:rPr>
              <a:t> </a:t>
            </a:r>
          </a:p>
          <a:p>
            <a:pPr>
              <a:buFont typeface="Arial" charset="0"/>
              <a:buNone/>
              <a:defRPr/>
            </a:pPr>
            <a:r>
              <a:rPr lang="en-US" altLang="zh-CN" sz="1800" b="0" dirty="0" smtClean="0">
                <a:solidFill>
                  <a:srgbClr val="00B050"/>
                </a:solidFill>
                <a:latin typeface="Calibri" pitchFamily="34" charset="0"/>
              </a:rPr>
              <a:t>        </a:t>
            </a:r>
            <a:r>
              <a:rPr lang="en-US" altLang="zh-CN" sz="1800" b="0" dirty="0" smtClean="0">
                <a:latin typeface="Calibri" pitchFamily="34" charset="0"/>
              </a:rPr>
              <a:t>}</a:t>
            </a:r>
            <a:endParaRPr lang="en-US" altLang="zh-CN" sz="1800" dirty="0" smtClean="0">
              <a:latin typeface="Calibri" pitchFamily="34" charset="0"/>
            </a:endParaRPr>
          </a:p>
          <a:p>
            <a:pPr marL="800100" lvl="1" indent="-444500">
              <a:buFont typeface="Arial" charset="0"/>
              <a:buNone/>
              <a:defRPr/>
            </a:pPr>
            <a:r>
              <a:rPr lang="en-US" altLang="zh-CN" sz="1800" dirty="0" smtClean="0">
                <a:latin typeface="Calibri" pitchFamily="34" charset="0"/>
              </a:rPr>
              <a:t>  case …</a:t>
            </a:r>
            <a:endParaRPr lang="en-US" altLang="zh-CN" sz="1800" dirty="0" smtClean="0">
              <a:solidFill>
                <a:srgbClr val="00B050"/>
              </a:solidFill>
              <a:latin typeface="Calibri" pitchFamily="34" charset="0"/>
            </a:endParaRPr>
          </a:p>
          <a:p>
            <a:pPr marL="800100" lvl="1" indent="-444500">
              <a:buFont typeface="Arial" charset="0"/>
              <a:buNone/>
              <a:defRPr/>
            </a:pPr>
            <a:r>
              <a:rPr lang="en-US" altLang="zh-CN" sz="1800" dirty="0" smtClean="0">
                <a:latin typeface="Calibri" pitchFamily="34" charset="0"/>
              </a:rPr>
              <a:t>}}}    </a:t>
            </a:r>
            <a:endParaRPr lang="en-US" altLang="zh-CN" dirty="0" smtClean="0">
              <a:latin typeface="Calibri" pitchFamily="34" charset="0"/>
            </a:endParaRPr>
          </a:p>
          <a:p>
            <a:pPr>
              <a:buFont typeface="Arial" charset="0"/>
              <a:buNone/>
              <a:defRPr/>
            </a:pPr>
            <a:r>
              <a:rPr lang="en-US" altLang="zh-CN" sz="1600" i="1" dirty="0" smtClean="0">
                <a:latin typeface="Times New Roman" pitchFamily="18" charset="0"/>
                <a:cs typeface="Times New Roman" pitchFamily="18" charset="0"/>
              </a:rPr>
              <a:t>For more details please refer to the rich examples we provided.</a:t>
            </a:r>
            <a:endParaRPr lang="zh-CN" altLang="en-US" sz="1600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线形标注 1(带强调线) 5"/>
          <p:cNvSpPr/>
          <p:nvPr/>
        </p:nvSpPr>
        <p:spPr>
          <a:xfrm>
            <a:off x="5148263" y="3141663"/>
            <a:ext cx="3311525" cy="396875"/>
          </a:xfrm>
          <a:prstGeom prst="accentCallout1">
            <a:avLst>
              <a:gd name="adj1" fmla="val 50817"/>
              <a:gd name="adj2" fmla="val -5795"/>
              <a:gd name="adj3" fmla="val 169740"/>
              <a:gd name="adj4" fmla="val -235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dirty="0">
                <a:solidFill>
                  <a:schemeClr val="bg1"/>
                </a:solidFill>
              </a:rPr>
              <a:t>Receive AT command response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线形标注 2(带强调线) 15"/>
          <p:cNvSpPr>
            <a:spLocks/>
          </p:cNvSpPr>
          <p:nvPr/>
        </p:nvSpPr>
        <p:spPr bwMode="auto">
          <a:xfrm>
            <a:off x="4572000" y="1557338"/>
            <a:ext cx="3706813" cy="395287"/>
          </a:xfrm>
          <a:prstGeom prst="accentCallout2">
            <a:avLst>
              <a:gd name="adj1" fmla="val 28917"/>
              <a:gd name="adj2" fmla="val -2056"/>
              <a:gd name="adj3" fmla="val 28917"/>
              <a:gd name="adj4" fmla="val -14944"/>
              <a:gd name="adj5" fmla="val 150199"/>
              <a:gd name="adj6" fmla="val -23773"/>
            </a:avLst>
          </a:prstGeom>
          <a:solidFill>
            <a:schemeClr val="accent1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>
                <a:solidFill>
                  <a:schemeClr val="bg1"/>
                </a:solidFill>
                <a:latin typeface="Calibri" pitchFamily="34" charset="0"/>
              </a:rPr>
              <a:t>Send AT command to SIM800 core</a:t>
            </a:r>
            <a:endParaRPr lang="zh-CN" altLang="en-US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1" name="圆角矩形 20"/>
          <p:cNvSpPr/>
          <p:nvPr/>
        </p:nvSpPr>
        <p:spPr>
          <a:xfrm flipV="1">
            <a:off x="539750" y="2185988"/>
            <a:ext cx="6911975" cy="395287"/>
          </a:xfrm>
          <a:prstGeom prst="roundRect">
            <a:avLst/>
          </a:prstGeom>
          <a:solidFill>
            <a:srgbClr val="DCE6F2">
              <a:alpha val="30980"/>
            </a:srgbClr>
          </a:solidFill>
          <a:ln w="63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 flipV="1">
            <a:off x="684213" y="3141663"/>
            <a:ext cx="3671887" cy="1223962"/>
          </a:xfrm>
          <a:prstGeom prst="roundRect">
            <a:avLst/>
          </a:prstGeom>
          <a:solidFill>
            <a:srgbClr val="DCE6F2">
              <a:alpha val="30980"/>
            </a:srgbClr>
          </a:solidFill>
          <a:ln w="63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圆角矩形 9">
            <a:hlinkClick r:id="rId2" action="ppaction://hlinksldjump"/>
          </p:cNvPr>
          <p:cNvSpPr/>
          <p:nvPr/>
        </p:nvSpPr>
        <p:spPr>
          <a:xfrm>
            <a:off x="7164288" y="5877272"/>
            <a:ext cx="792088" cy="28733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i="1" dirty="0">
                <a:latin typeface="+mj-lt"/>
              </a:rPr>
              <a:t>Back</a:t>
            </a:r>
            <a:endParaRPr lang="zh-CN" altLang="en-US" i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21" grpId="0" animBg="1"/>
      <p:bldP spid="22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anchor="ctr"/>
      <a:lstStyle>
        <a:defPPr algn="ctr" fontAlgn="auto">
          <a:spcBef>
            <a:spcPts val="0"/>
          </a:spcBef>
          <a:spcAft>
            <a:spcPts val="0"/>
          </a:spcAft>
          <a:defRPr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7631</TotalTime>
  <Words>1297</Words>
  <Application>Microsoft Office PowerPoint</Application>
  <PresentationFormat>全屏显示(4:3)</PresentationFormat>
  <Paragraphs>438</Paragraphs>
  <Slides>37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演示文稿设计模板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9" baseType="lpstr">
      <vt:lpstr>Arial</vt:lpstr>
      <vt:lpstr>宋体</vt:lpstr>
      <vt:lpstr>Verdana</vt:lpstr>
      <vt:lpstr>Wingdings</vt:lpstr>
      <vt:lpstr>Calibri</vt:lpstr>
      <vt:lpstr>Bookman Old Style</vt:lpstr>
      <vt:lpstr>Times New Roman</vt:lpstr>
      <vt:lpstr>Arial Unicode MS</vt:lpstr>
      <vt:lpstr>Tekton Pro Ext</vt:lpstr>
      <vt:lpstr>Office 主题</vt:lpstr>
      <vt:lpstr>Office 主题</vt:lpstr>
      <vt:lpstr>Visio</vt:lpstr>
      <vt:lpstr>  EASY ACCESS to EMBEDDED AT  SIM800(R)</vt:lpstr>
      <vt:lpstr>Content</vt:lpstr>
      <vt:lpstr>1. Embedded AT Core Conception</vt:lpstr>
      <vt:lpstr>1.1 Embedded AT Core Conception</vt:lpstr>
      <vt:lpstr>1.2 Think from MCU Side</vt:lpstr>
      <vt:lpstr>1.3 Programming Style</vt:lpstr>
      <vt:lpstr>2. Embedded AT Functions </vt:lpstr>
      <vt:lpstr>2.1 Send and Receive AT Command</vt:lpstr>
      <vt:lpstr>幻灯片 9</vt:lpstr>
      <vt:lpstr>2.2 FLASH Operation </vt:lpstr>
      <vt:lpstr>2.2.1 Read Data</vt:lpstr>
      <vt:lpstr>2.2.2 Write Data</vt:lpstr>
      <vt:lpstr>2.2.3 Other Flash APIs</vt:lpstr>
      <vt:lpstr>2.3 Timer</vt:lpstr>
      <vt:lpstr>2.3.2 Start / Stop Timer</vt:lpstr>
      <vt:lpstr>2.3.3 Timer EVENT</vt:lpstr>
      <vt:lpstr>2.3.4 Get System Time</vt:lpstr>
      <vt:lpstr>2.4 Configuration and Usage of GPIO</vt:lpstr>
      <vt:lpstr>2.4.1 Pins for GPIO</vt:lpstr>
      <vt:lpstr>2.4.2 Configure PIN to GPIO and output mode </vt:lpstr>
      <vt:lpstr>2.4.3 Configure PIN to GPIO of input mode </vt:lpstr>
      <vt:lpstr>2.4.4 Configure PIN to Be Interruptable</vt:lpstr>
      <vt:lpstr>2.4.4 Configure PIN to Be Interruptable</vt:lpstr>
      <vt:lpstr>2.4.4 Configure PIN to Be Interruptable</vt:lpstr>
      <vt:lpstr>2.4.5 Configure PIN for Keypad</vt:lpstr>
      <vt:lpstr>2.4.5 Configure PIN for Keypad</vt:lpstr>
      <vt:lpstr>2.4.5 Configure PIN for Keypad</vt:lpstr>
      <vt:lpstr>2.5 SPI Interface</vt:lpstr>
      <vt:lpstr>2.6 UART operation</vt:lpstr>
      <vt:lpstr>2.6.1 UART</vt:lpstr>
      <vt:lpstr>2.6.2 Configure UART as AT port or DEBUG port</vt:lpstr>
      <vt:lpstr>2.6.3 Configure UART as data mode</vt:lpstr>
      <vt:lpstr>2.6.3 Configure UART as data mode</vt:lpstr>
      <vt:lpstr>3. ADC Detection Example</vt:lpstr>
      <vt:lpstr>3.1 Function Description</vt:lpstr>
      <vt:lpstr>3.2 Design Flow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hall</dc:creator>
  <cp:lastModifiedBy>bin.mao</cp:lastModifiedBy>
  <cp:revision>2022</cp:revision>
  <dcterms:modified xsi:type="dcterms:W3CDTF">2014-06-11T10:03:16Z</dcterms:modified>
</cp:coreProperties>
</file>