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6" r:id="rId10"/>
    <p:sldId id="264" r:id="rId11"/>
    <p:sldId id="265" r:id="rId12"/>
    <p:sldId id="272" r:id="rId13"/>
    <p:sldId id="268" r:id="rId14"/>
    <p:sldId id="269" r:id="rId15"/>
    <p:sldId id="270" r:id="rId16"/>
    <p:sldId id="271"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3/17/2024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4156456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3/17/2024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612294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3/17/2024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6968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3/17/2024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32536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3/17/2024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969193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3/17/2024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8364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3/17/2024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9335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3/17/2024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734793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3/17/2024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588005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3/17/2024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534398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3/17/2024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9632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3/17/2024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64406259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2194C-5C32-4FF0-898E-D9B65F71B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95E891-17F3-42D2-7501-ADF2CE91A257}"/>
              </a:ext>
            </a:extLst>
          </p:cNvPr>
          <p:cNvSpPr>
            <a:spLocks noGrp="1"/>
          </p:cNvSpPr>
          <p:nvPr>
            <p:ph type="ctrTitle"/>
          </p:nvPr>
        </p:nvSpPr>
        <p:spPr>
          <a:xfrm>
            <a:off x="903753" y="2036110"/>
            <a:ext cx="3515847" cy="4431365"/>
          </a:xfrm>
        </p:spPr>
        <p:txBody>
          <a:bodyPr anchor="t">
            <a:normAutofit/>
          </a:bodyPr>
          <a:lstStyle/>
          <a:p>
            <a:br>
              <a:rPr lang="en-IN" b="0" i="0" u="none" strike="noStrike" baseline="0" dirty="0">
                <a:latin typeface="Segoe Print" panose="02000600000000000000" pitchFamily="2" charset="0"/>
              </a:rPr>
            </a:br>
            <a:r>
              <a:rPr lang="en-IN" b="0" i="0" u="none" strike="noStrike" baseline="0" dirty="0">
                <a:latin typeface="Segoe Print" panose="02000600000000000000" pitchFamily="2" charset="0"/>
              </a:rPr>
              <a:t> </a:t>
            </a:r>
            <a:r>
              <a:rPr lang="en-IN" b="1" i="0" u="none" strike="noStrike" baseline="0" dirty="0">
                <a:latin typeface="Segoe Print" panose="02000600000000000000" pitchFamily="2" charset="0"/>
              </a:rPr>
              <a:t>LEAD SCORING CASE STUDY</a:t>
            </a:r>
            <a:endParaRPr lang="en-IN" dirty="0"/>
          </a:p>
        </p:txBody>
      </p:sp>
      <p:sp>
        <p:nvSpPr>
          <p:cNvPr id="10" name="Freeform: Shape 9">
            <a:extLst>
              <a:ext uri="{FF2B5EF4-FFF2-40B4-BE49-F238E27FC236}">
                <a16:creationId xmlns:a16="http://schemas.microsoft.com/office/drawing/2014/main" id="{71776ED6-F0C9-44DC-8CB5-8EC765E62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097" y="0"/>
            <a:ext cx="6967702" cy="6858000"/>
          </a:xfrm>
          <a:custGeom>
            <a:avLst/>
            <a:gdLst>
              <a:gd name="connsiteX0" fmla="*/ 0 w 6967702"/>
              <a:gd name="connsiteY0" fmla="*/ 0 h 6858000"/>
              <a:gd name="connsiteX1" fmla="*/ 6967702 w 6967702"/>
              <a:gd name="connsiteY1" fmla="*/ 0 h 6858000"/>
              <a:gd name="connsiteX2" fmla="*/ 6609336 w 6967702"/>
              <a:gd name="connsiteY2" fmla="*/ 8919 h 6858000"/>
              <a:gd name="connsiteX3" fmla="*/ 0 w 69677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967702" h="6858000">
                <a:moveTo>
                  <a:pt x="0" y="0"/>
                </a:moveTo>
                <a:lnTo>
                  <a:pt x="6967702" y="0"/>
                </a:lnTo>
                <a:lnTo>
                  <a:pt x="6609336" y="8919"/>
                </a:lnTo>
                <a:cubicBezTo>
                  <a:pt x="2927707" y="192598"/>
                  <a:pt x="0" y="3188792"/>
                  <a:pt x="0" y="685800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Person writing on a notepad">
            <a:extLst>
              <a:ext uri="{FF2B5EF4-FFF2-40B4-BE49-F238E27FC236}">
                <a16:creationId xmlns:a16="http://schemas.microsoft.com/office/drawing/2014/main" id="{A35A01B0-B2BC-E4DD-76C3-E0139D063E58}"/>
              </a:ext>
            </a:extLst>
          </p:cNvPr>
          <p:cNvPicPr>
            <a:picLocks noChangeAspect="1"/>
          </p:cNvPicPr>
          <p:nvPr/>
        </p:nvPicPr>
        <p:blipFill rotWithShape="1">
          <a:blip r:embed="rId2"/>
          <a:srcRect l="13432" r="6047"/>
          <a:stretch/>
        </p:blipFill>
        <p:spPr>
          <a:xfrm>
            <a:off x="5224099" y="2"/>
            <a:ext cx="6967903" cy="6858005"/>
          </a:xfrm>
          <a:custGeom>
            <a:avLst/>
            <a:gdLst/>
            <a:ahLst/>
            <a:cxnLst/>
            <a:rect l="l" t="t" r="r" b="b"/>
            <a:pathLst>
              <a:path w="6967903" h="6858005">
                <a:moveTo>
                  <a:pt x="6967903" y="0"/>
                </a:moveTo>
                <a:lnTo>
                  <a:pt x="6967903" y="6858005"/>
                </a:lnTo>
                <a:lnTo>
                  <a:pt x="0" y="6858005"/>
                </a:lnTo>
                <a:cubicBezTo>
                  <a:pt x="0" y="3070435"/>
                  <a:pt x="3119637" y="0"/>
                  <a:pt x="6967903" y="0"/>
                </a:cubicBezTo>
                <a:close/>
              </a:path>
            </a:pathLst>
          </a:custGeom>
        </p:spPr>
      </p:pic>
    </p:spTree>
    <p:extLst>
      <p:ext uri="{BB962C8B-B14F-4D97-AF65-F5344CB8AC3E}">
        <p14:creationId xmlns:p14="http://schemas.microsoft.com/office/powerpoint/2010/main" val="157910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545A4D-342A-349A-8804-C60FAAD7EF4E}"/>
              </a:ext>
            </a:extLst>
          </p:cNvPr>
          <p:cNvSpPr txBox="1"/>
          <p:nvPr/>
        </p:nvSpPr>
        <p:spPr>
          <a:xfrm>
            <a:off x="976604" y="613102"/>
            <a:ext cx="6096000" cy="523220"/>
          </a:xfrm>
          <a:prstGeom prst="rect">
            <a:avLst/>
          </a:prstGeom>
          <a:noFill/>
        </p:spPr>
        <p:txBody>
          <a:bodyPr wrap="square">
            <a:spAutoFit/>
          </a:bodyPr>
          <a:lstStyle/>
          <a:p>
            <a:r>
              <a:rPr lang="en-IN" sz="2800" b="1" dirty="0">
                <a:solidFill>
                  <a:srgbClr val="000000"/>
                </a:solidFill>
                <a:effectLst/>
                <a:latin typeface="Georgia" panose="02040502050405020303" pitchFamily="18" charset="0"/>
              </a:rPr>
              <a:t>Model Building</a:t>
            </a:r>
            <a:endParaRPr lang="en-IN" sz="2800" dirty="0"/>
          </a:p>
        </p:txBody>
      </p:sp>
      <p:pic>
        <p:nvPicPr>
          <p:cNvPr id="13" name="Picture 12">
            <a:extLst>
              <a:ext uri="{FF2B5EF4-FFF2-40B4-BE49-F238E27FC236}">
                <a16:creationId xmlns:a16="http://schemas.microsoft.com/office/drawing/2014/main" id="{5D066498-83EB-1477-28FD-641210899107}"/>
              </a:ext>
            </a:extLst>
          </p:cNvPr>
          <p:cNvPicPr>
            <a:picLocks noChangeAspect="1"/>
          </p:cNvPicPr>
          <p:nvPr/>
        </p:nvPicPr>
        <p:blipFill>
          <a:blip r:embed="rId2"/>
          <a:stretch>
            <a:fillRect/>
          </a:stretch>
        </p:blipFill>
        <p:spPr>
          <a:xfrm>
            <a:off x="414994" y="1933450"/>
            <a:ext cx="4395131" cy="2629025"/>
          </a:xfrm>
          <a:prstGeom prst="rect">
            <a:avLst/>
          </a:prstGeom>
        </p:spPr>
      </p:pic>
      <p:pic>
        <p:nvPicPr>
          <p:cNvPr id="15" name="Picture 14">
            <a:extLst>
              <a:ext uri="{FF2B5EF4-FFF2-40B4-BE49-F238E27FC236}">
                <a16:creationId xmlns:a16="http://schemas.microsoft.com/office/drawing/2014/main" id="{A7B27171-26AE-0350-776E-555CFC83733B}"/>
              </a:ext>
            </a:extLst>
          </p:cNvPr>
          <p:cNvPicPr>
            <a:picLocks noChangeAspect="1"/>
          </p:cNvPicPr>
          <p:nvPr/>
        </p:nvPicPr>
        <p:blipFill>
          <a:blip r:embed="rId3"/>
          <a:stretch>
            <a:fillRect/>
          </a:stretch>
        </p:blipFill>
        <p:spPr>
          <a:xfrm>
            <a:off x="5009907" y="1933450"/>
            <a:ext cx="6232109" cy="3705350"/>
          </a:xfrm>
          <a:prstGeom prst="rect">
            <a:avLst/>
          </a:prstGeom>
        </p:spPr>
      </p:pic>
      <p:sp>
        <p:nvSpPr>
          <p:cNvPr id="17" name="TextBox 16">
            <a:extLst>
              <a:ext uri="{FF2B5EF4-FFF2-40B4-BE49-F238E27FC236}">
                <a16:creationId xmlns:a16="http://schemas.microsoft.com/office/drawing/2014/main" id="{9377E43B-2768-EA63-34B8-39B4EA592191}"/>
              </a:ext>
            </a:extLst>
          </p:cNvPr>
          <p:cNvSpPr txBox="1"/>
          <p:nvPr/>
        </p:nvSpPr>
        <p:spPr>
          <a:xfrm>
            <a:off x="975049" y="1136322"/>
            <a:ext cx="9773815" cy="369332"/>
          </a:xfrm>
          <a:prstGeom prst="rect">
            <a:avLst/>
          </a:prstGeom>
          <a:noFill/>
        </p:spPr>
        <p:txBody>
          <a:bodyPr wrap="square">
            <a:spAutoFit/>
          </a:bodyPr>
          <a:lstStyle/>
          <a:p>
            <a:r>
              <a:rPr lang="en-GB" sz="1800" dirty="0">
                <a:solidFill>
                  <a:srgbClr val="000000"/>
                </a:solidFill>
                <a:effectLst/>
                <a:latin typeface="Georgia" panose="02040502050405020303" pitchFamily="18" charset="0"/>
              </a:rPr>
              <a:t>After Removing the variables with high p-value finally we got are final model as shown below:</a:t>
            </a:r>
            <a:endParaRPr lang="en-IN" dirty="0"/>
          </a:p>
        </p:txBody>
      </p:sp>
    </p:spTree>
    <p:extLst>
      <p:ext uri="{BB962C8B-B14F-4D97-AF65-F5344CB8AC3E}">
        <p14:creationId xmlns:p14="http://schemas.microsoft.com/office/powerpoint/2010/main" val="1490469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D994CB-0191-E8F0-4E97-6DDB14E5A3E8}"/>
              </a:ext>
            </a:extLst>
          </p:cNvPr>
          <p:cNvSpPr txBox="1"/>
          <p:nvPr/>
        </p:nvSpPr>
        <p:spPr>
          <a:xfrm>
            <a:off x="1004596" y="529126"/>
            <a:ext cx="6096000" cy="523220"/>
          </a:xfrm>
          <a:prstGeom prst="rect">
            <a:avLst/>
          </a:prstGeom>
          <a:noFill/>
        </p:spPr>
        <p:txBody>
          <a:bodyPr wrap="square">
            <a:spAutoFit/>
          </a:bodyPr>
          <a:lstStyle/>
          <a:p>
            <a:r>
              <a:rPr lang="en-GB" sz="2800" dirty="0">
                <a:solidFill>
                  <a:srgbClr val="000000"/>
                </a:solidFill>
                <a:effectLst/>
                <a:latin typeface="Georgia" panose="02040502050405020303" pitchFamily="18" charset="0"/>
              </a:rPr>
              <a:t>Variance Influence Factor (V.I.F)</a:t>
            </a:r>
            <a:endParaRPr lang="en-IN" sz="2800" dirty="0"/>
          </a:p>
        </p:txBody>
      </p:sp>
      <p:sp>
        <p:nvSpPr>
          <p:cNvPr id="7" name="TextBox 6">
            <a:extLst>
              <a:ext uri="{FF2B5EF4-FFF2-40B4-BE49-F238E27FC236}">
                <a16:creationId xmlns:a16="http://schemas.microsoft.com/office/drawing/2014/main" id="{96E35766-CAA2-ED92-0F21-6704A3341813}"/>
              </a:ext>
            </a:extLst>
          </p:cNvPr>
          <p:cNvSpPr txBox="1"/>
          <p:nvPr/>
        </p:nvSpPr>
        <p:spPr>
          <a:xfrm>
            <a:off x="1004596" y="1154116"/>
            <a:ext cx="6097554" cy="369653"/>
          </a:xfrm>
          <a:prstGeom prst="rect">
            <a:avLst/>
          </a:prstGeom>
          <a:noFill/>
        </p:spPr>
        <p:txBody>
          <a:bodyPr wrap="square">
            <a:spAutoFit/>
          </a:bodyPr>
          <a:lstStyle/>
          <a:p>
            <a:r>
              <a:rPr lang="en-GB" sz="1802" dirty="0">
                <a:solidFill>
                  <a:srgbClr val="000000"/>
                </a:solidFill>
                <a:effectLst/>
                <a:latin typeface="Georgia" panose="02040502050405020303" pitchFamily="18" charset="0"/>
              </a:rPr>
              <a:t>V.I.F Values for the final model :</a:t>
            </a:r>
            <a:endParaRPr lang="en-IN" dirty="0"/>
          </a:p>
        </p:txBody>
      </p:sp>
      <p:pic>
        <p:nvPicPr>
          <p:cNvPr id="9" name="Picture 8">
            <a:extLst>
              <a:ext uri="{FF2B5EF4-FFF2-40B4-BE49-F238E27FC236}">
                <a16:creationId xmlns:a16="http://schemas.microsoft.com/office/drawing/2014/main" id="{599659F1-FCE3-AF51-1F7E-44B7037376E1}"/>
              </a:ext>
            </a:extLst>
          </p:cNvPr>
          <p:cNvPicPr>
            <a:picLocks noChangeAspect="1"/>
          </p:cNvPicPr>
          <p:nvPr/>
        </p:nvPicPr>
        <p:blipFill>
          <a:blip r:embed="rId2"/>
          <a:stretch>
            <a:fillRect/>
          </a:stretch>
        </p:blipFill>
        <p:spPr>
          <a:xfrm>
            <a:off x="3076575" y="1625539"/>
            <a:ext cx="4619625" cy="4276859"/>
          </a:xfrm>
          <a:prstGeom prst="rect">
            <a:avLst/>
          </a:prstGeom>
        </p:spPr>
      </p:pic>
    </p:spTree>
    <p:extLst>
      <p:ext uri="{BB962C8B-B14F-4D97-AF65-F5344CB8AC3E}">
        <p14:creationId xmlns:p14="http://schemas.microsoft.com/office/powerpoint/2010/main" val="3047355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F957C8-0371-8334-44C1-8BE9B2502119}"/>
              </a:ext>
            </a:extLst>
          </p:cNvPr>
          <p:cNvPicPr>
            <a:picLocks noChangeAspect="1"/>
          </p:cNvPicPr>
          <p:nvPr/>
        </p:nvPicPr>
        <p:blipFill>
          <a:blip r:embed="rId2"/>
          <a:stretch>
            <a:fillRect/>
          </a:stretch>
        </p:blipFill>
        <p:spPr>
          <a:xfrm>
            <a:off x="3273685" y="2062844"/>
            <a:ext cx="5282487" cy="3227614"/>
          </a:xfrm>
          <a:prstGeom prst="rect">
            <a:avLst/>
          </a:prstGeom>
        </p:spPr>
      </p:pic>
      <p:sp>
        <p:nvSpPr>
          <p:cNvPr id="5" name="TextBox 4">
            <a:extLst>
              <a:ext uri="{FF2B5EF4-FFF2-40B4-BE49-F238E27FC236}">
                <a16:creationId xmlns:a16="http://schemas.microsoft.com/office/drawing/2014/main" id="{0FC4B605-3D35-B53D-A693-2CAA6E66B7EF}"/>
              </a:ext>
            </a:extLst>
          </p:cNvPr>
          <p:cNvSpPr txBox="1"/>
          <p:nvPr/>
        </p:nvSpPr>
        <p:spPr>
          <a:xfrm>
            <a:off x="1062329" y="547788"/>
            <a:ext cx="6096000" cy="646331"/>
          </a:xfrm>
          <a:prstGeom prst="rect">
            <a:avLst/>
          </a:prstGeom>
          <a:noFill/>
        </p:spPr>
        <p:txBody>
          <a:bodyPr wrap="square">
            <a:spAutoFit/>
          </a:bodyPr>
          <a:lstStyle/>
          <a:p>
            <a:r>
              <a:rPr lang="en-IN" sz="3600" dirty="0">
                <a:latin typeface="Georgia" panose="02040502050405020303" pitchFamily="18" charset="0"/>
              </a:rPr>
              <a:t>MODEL EVALUATION</a:t>
            </a:r>
          </a:p>
        </p:txBody>
      </p:sp>
    </p:spTree>
    <p:extLst>
      <p:ext uri="{BB962C8B-B14F-4D97-AF65-F5344CB8AC3E}">
        <p14:creationId xmlns:p14="http://schemas.microsoft.com/office/powerpoint/2010/main" val="1130235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7DE86D-C66A-D211-79B2-6188D4FD9740}"/>
              </a:ext>
            </a:extLst>
          </p:cNvPr>
          <p:cNvSpPr txBox="1"/>
          <p:nvPr/>
        </p:nvSpPr>
        <p:spPr>
          <a:xfrm>
            <a:off x="996043" y="541728"/>
            <a:ext cx="6097554" cy="646331"/>
          </a:xfrm>
          <a:prstGeom prst="rect">
            <a:avLst/>
          </a:prstGeom>
          <a:noFill/>
        </p:spPr>
        <p:txBody>
          <a:bodyPr wrap="square">
            <a:spAutoFit/>
          </a:bodyPr>
          <a:lstStyle/>
          <a:p>
            <a:r>
              <a:rPr lang="en-IN" sz="3600" dirty="0">
                <a:solidFill>
                  <a:srgbClr val="000000"/>
                </a:solidFill>
                <a:effectLst/>
                <a:latin typeface="Georgia" panose="02040502050405020303" pitchFamily="18" charset="0"/>
              </a:rPr>
              <a:t>ROC Curve</a:t>
            </a:r>
            <a:endParaRPr lang="en-IN" sz="3200" dirty="0"/>
          </a:p>
        </p:txBody>
      </p:sp>
      <p:pic>
        <p:nvPicPr>
          <p:cNvPr id="5" name="Picture 4">
            <a:extLst>
              <a:ext uri="{FF2B5EF4-FFF2-40B4-BE49-F238E27FC236}">
                <a16:creationId xmlns:a16="http://schemas.microsoft.com/office/drawing/2014/main" id="{8F26220D-FC3A-66B8-117F-F744A60003C6}"/>
              </a:ext>
            </a:extLst>
          </p:cNvPr>
          <p:cNvPicPr>
            <a:picLocks noChangeAspect="1"/>
          </p:cNvPicPr>
          <p:nvPr/>
        </p:nvPicPr>
        <p:blipFill>
          <a:blip r:embed="rId2"/>
          <a:stretch>
            <a:fillRect/>
          </a:stretch>
        </p:blipFill>
        <p:spPr>
          <a:xfrm>
            <a:off x="1395703" y="1552575"/>
            <a:ext cx="5697894" cy="4690255"/>
          </a:xfrm>
          <a:prstGeom prst="rect">
            <a:avLst/>
          </a:prstGeom>
        </p:spPr>
      </p:pic>
    </p:spTree>
    <p:extLst>
      <p:ext uri="{BB962C8B-B14F-4D97-AF65-F5344CB8AC3E}">
        <p14:creationId xmlns:p14="http://schemas.microsoft.com/office/powerpoint/2010/main" val="3027551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D20E11-DE0C-889B-A41F-65EC4753A0BF}"/>
              </a:ext>
            </a:extLst>
          </p:cNvPr>
          <p:cNvSpPr txBox="1"/>
          <p:nvPr/>
        </p:nvSpPr>
        <p:spPr>
          <a:xfrm>
            <a:off x="1107232" y="579052"/>
            <a:ext cx="6096000" cy="646331"/>
          </a:xfrm>
          <a:prstGeom prst="rect">
            <a:avLst/>
          </a:prstGeom>
          <a:noFill/>
        </p:spPr>
        <p:txBody>
          <a:bodyPr wrap="square">
            <a:spAutoFit/>
          </a:bodyPr>
          <a:lstStyle/>
          <a:p>
            <a:r>
              <a:rPr lang="en-IN" sz="3600" dirty="0">
                <a:solidFill>
                  <a:srgbClr val="000000"/>
                </a:solidFill>
                <a:effectLst/>
                <a:latin typeface="Georgia" panose="02040502050405020303" pitchFamily="18" charset="0"/>
              </a:rPr>
              <a:t>Optimal Cut-off point – (0.4)</a:t>
            </a:r>
            <a:endParaRPr lang="en-IN" sz="3200" dirty="0"/>
          </a:p>
        </p:txBody>
      </p:sp>
      <p:pic>
        <p:nvPicPr>
          <p:cNvPr id="5" name="Picture 4">
            <a:extLst>
              <a:ext uri="{FF2B5EF4-FFF2-40B4-BE49-F238E27FC236}">
                <a16:creationId xmlns:a16="http://schemas.microsoft.com/office/drawing/2014/main" id="{D729FFD4-E75E-D3BD-5E6A-2CA07F0DD7FE}"/>
              </a:ext>
            </a:extLst>
          </p:cNvPr>
          <p:cNvPicPr>
            <a:picLocks noChangeAspect="1"/>
          </p:cNvPicPr>
          <p:nvPr/>
        </p:nvPicPr>
        <p:blipFill>
          <a:blip r:embed="rId2"/>
          <a:stretch>
            <a:fillRect/>
          </a:stretch>
        </p:blipFill>
        <p:spPr>
          <a:xfrm>
            <a:off x="882360" y="1847850"/>
            <a:ext cx="6545743" cy="4152900"/>
          </a:xfrm>
          <a:prstGeom prst="rect">
            <a:avLst/>
          </a:prstGeom>
        </p:spPr>
      </p:pic>
    </p:spTree>
    <p:extLst>
      <p:ext uri="{BB962C8B-B14F-4D97-AF65-F5344CB8AC3E}">
        <p14:creationId xmlns:p14="http://schemas.microsoft.com/office/powerpoint/2010/main" val="4211206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07C0C3-692C-80A3-B9B3-58CAF6DE91F9}"/>
              </a:ext>
            </a:extLst>
          </p:cNvPr>
          <p:cNvSpPr txBox="1"/>
          <p:nvPr/>
        </p:nvSpPr>
        <p:spPr>
          <a:xfrm>
            <a:off x="1116563" y="706409"/>
            <a:ext cx="6096000" cy="769441"/>
          </a:xfrm>
          <a:prstGeom prst="rect">
            <a:avLst/>
          </a:prstGeom>
          <a:noFill/>
        </p:spPr>
        <p:txBody>
          <a:bodyPr wrap="square">
            <a:spAutoFit/>
          </a:bodyPr>
          <a:lstStyle/>
          <a:p>
            <a:r>
              <a:rPr lang="en-IN" sz="4400" dirty="0">
                <a:solidFill>
                  <a:srgbClr val="000000"/>
                </a:solidFill>
                <a:effectLst/>
                <a:latin typeface="Georgia" panose="02040502050405020303" pitchFamily="18" charset="0"/>
              </a:rPr>
              <a:t>Probability</a:t>
            </a:r>
            <a:endParaRPr lang="en-IN" sz="4400" dirty="0"/>
          </a:p>
        </p:txBody>
      </p:sp>
      <p:pic>
        <p:nvPicPr>
          <p:cNvPr id="5" name="Picture 4">
            <a:extLst>
              <a:ext uri="{FF2B5EF4-FFF2-40B4-BE49-F238E27FC236}">
                <a16:creationId xmlns:a16="http://schemas.microsoft.com/office/drawing/2014/main" id="{A2DC3296-CA34-4A2F-0B4E-ECD26C3D714E}"/>
              </a:ext>
            </a:extLst>
          </p:cNvPr>
          <p:cNvPicPr>
            <a:picLocks noChangeAspect="1"/>
          </p:cNvPicPr>
          <p:nvPr/>
        </p:nvPicPr>
        <p:blipFill>
          <a:blip r:embed="rId2"/>
          <a:stretch>
            <a:fillRect/>
          </a:stretch>
        </p:blipFill>
        <p:spPr>
          <a:xfrm>
            <a:off x="1116563" y="1845766"/>
            <a:ext cx="5400675" cy="4305825"/>
          </a:xfrm>
          <a:prstGeom prst="rect">
            <a:avLst/>
          </a:prstGeom>
        </p:spPr>
      </p:pic>
    </p:spTree>
    <p:extLst>
      <p:ext uri="{BB962C8B-B14F-4D97-AF65-F5344CB8AC3E}">
        <p14:creationId xmlns:p14="http://schemas.microsoft.com/office/powerpoint/2010/main" val="3714320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BC5FE7-D41D-5CE4-CA60-37B1A1B164A2}"/>
              </a:ext>
            </a:extLst>
          </p:cNvPr>
          <p:cNvSpPr txBox="1"/>
          <p:nvPr/>
        </p:nvSpPr>
        <p:spPr>
          <a:xfrm>
            <a:off x="1136003" y="575779"/>
            <a:ext cx="6097554" cy="523220"/>
          </a:xfrm>
          <a:prstGeom prst="rect">
            <a:avLst/>
          </a:prstGeom>
          <a:noFill/>
        </p:spPr>
        <p:txBody>
          <a:bodyPr wrap="square">
            <a:spAutoFit/>
          </a:bodyPr>
          <a:lstStyle/>
          <a:p>
            <a:r>
              <a:rPr lang="en-IN" sz="2800" dirty="0">
                <a:latin typeface="Georgia" panose="02040502050405020303" pitchFamily="18" charset="0"/>
              </a:rPr>
              <a:t>INFERENCES</a:t>
            </a:r>
            <a:r>
              <a:rPr lang="en-IN" dirty="0"/>
              <a:t> </a:t>
            </a:r>
          </a:p>
        </p:txBody>
      </p:sp>
      <p:sp>
        <p:nvSpPr>
          <p:cNvPr id="7" name="TextBox 6">
            <a:extLst>
              <a:ext uri="{FF2B5EF4-FFF2-40B4-BE49-F238E27FC236}">
                <a16:creationId xmlns:a16="http://schemas.microsoft.com/office/drawing/2014/main" id="{510C57A6-871D-9BCA-D833-A8D73C87AA42}"/>
              </a:ext>
            </a:extLst>
          </p:cNvPr>
          <p:cNvSpPr txBox="1"/>
          <p:nvPr/>
        </p:nvSpPr>
        <p:spPr>
          <a:xfrm>
            <a:off x="1136003" y="1286365"/>
            <a:ext cx="9827466" cy="646331"/>
          </a:xfrm>
          <a:prstGeom prst="rect">
            <a:avLst/>
          </a:prstGeom>
          <a:noFill/>
        </p:spPr>
        <p:txBody>
          <a:bodyPr wrap="square">
            <a:spAutoFit/>
          </a:bodyPr>
          <a:lstStyle/>
          <a:p>
            <a:r>
              <a:rPr lang="en-GB" dirty="0">
                <a:latin typeface="Georgia" panose="02040502050405020303" pitchFamily="18" charset="0"/>
              </a:rPr>
              <a:t>Top three variables in your model which contribute most towards the probability of a lead getting converted :</a:t>
            </a:r>
            <a:endParaRPr lang="en-IN" dirty="0">
              <a:latin typeface="Georgia" panose="02040502050405020303" pitchFamily="18" charset="0"/>
            </a:endParaRPr>
          </a:p>
        </p:txBody>
      </p:sp>
      <p:sp>
        <p:nvSpPr>
          <p:cNvPr id="9" name="TextBox 8">
            <a:extLst>
              <a:ext uri="{FF2B5EF4-FFF2-40B4-BE49-F238E27FC236}">
                <a16:creationId xmlns:a16="http://schemas.microsoft.com/office/drawing/2014/main" id="{8B12E4C0-778D-14FF-1D85-EE26E5B34B6E}"/>
              </a:ext>
            </a:extLst>
          </p:cNvPr>
          <p:cNvSpPr txBox="1"/>
          <p:nvPr/>
        </p:nvSpPr>
        <p:spPr>
          <a:xfrm>
            <a:off x="1807805" y="2204171"/>
            <a:ext cx="9398259" cy="923330"/>
          </a:xfrm>
          <a:prstGeom prst="rect">
            <a:avLst/>
          </a:prstGeom>
          <a:noFill/>
        </p:spPr>
        <p:txBody>
          <a:bodyPr wrap="square">
            <a:spAutoFit/>
          </a:bodyPr>
          <a:lstStyle/>
          <a:p>
            <a:r>
              <a:rPr lang="en-GB" dirty="0">
                <a:latin typeface="Georgia" panose="02040502050405020303" pitchFamily="18" charset="0"/>
              </a:rPr>
              <a:t>a.  Total Visits, </a:t>
            </a:r>
          </a:p>
          <a:p>
            <a:r>
              <a:rPr lang="en-GB" dirty="0">
                <a:latin typeface="Georgia" panose="02040502050405020303" pitchFamily="18" charset="0"/>
              </a:rPr>
              <a:t>b. Total Time Spent on Website, </a:t>
            </a:r>
          </a:p>
          <a:p>
            <a:r>
              <a:rPr lang="en-GB" dirty="0">
                <a:latin typeface="Georgia" panose="02040502050405020303" pitchFamily="18" charset="0"/>
              </a:rPr>
              <a:t>c.  Lead </a:t>
            </a:r>
            <a:r>
              <a:rPr lang="en-GB" dirty="0" err="1">
                <a:latin typeface="Georgia" panose="02040502050405020303" pitchFamily="18" charset="0"/>
              </a:rPr>
              <a:t>Origin_Lead</a:t>
            </a:r>
            <a:r>
              <a:rPr lang="en-GB" dirty="0">
                <a:latin typeface="Georgia" panose="02040502050405020303" pitchFamily="18" charset="0"/>
              </a:rPr>
              <a:t> Add Form</a:t>
            </a:r>
            <a:endParaRPr lang="en-IN" dirty="0">
              <a:latin typeface="Georgia" panose="02040502050405020303" pitchFamily="18" charset="0"/>
            </a:endParaRPr>
          </a:p>
        </p:txBody>
      </p:sp>
      <p:sp>
        <p:nvSpPr>
          <p:cNvPr id="11" name="TextBox 10">
            <a:extLst>
              <a:ext uri="{FF2B5EF4-FFF2-40B4-BE49-F238E27FC236}">
                <a16:creationId xmlns:a16="http://schemas.microsoft.com/office/drawing/2014/main" id="{52C8CAA7-F259-412B-93B0-0FA317B86137}"/>
              </a:ext>
            </a:extLst>
          </p:cNvPr>
          <p:cNvSpPr txBox="1"/>
          <p:nvPr/>
        </p:nvSpPr>
        <p:spPr>
          <a:xfrm>
            <a:off x="1201316" y="3429000"/>
            <a:ext cx="10415296" cy="646331"/>
          </a:xfrm>
          <a:prstGeom prst="rect">
            <a:avLst/>
          </a:prstGeom>
          <a:noFill/>
        </p:spPr>
        <p:txBody>
          <a:bodyPr wrap="square">
            <a:spAutoFit/>
          </a:bodyPr>
          <a:lstStyle/>
          <a:p>
            <a:r>
              <a:rPr lang="en-GB" dirty="0">
                <a:latin typeface="Georgia" panose="02040502050405020303" pitchFamily="18" charset="0"/>
              </a:rPr>
              <a:t>Top 3 categorical/dummy variables in the model which should be focused the most on in order to increase the probability of lead conversion :</a:t>
            </a:r>
            <a:endParaRPr lang="en-IN" dirty="0">
              <a:latin typeface="Georgia" panose="02040502050405020303" pitchFamily="18" charset="0"/>
            </a:endParaRPr>
          </a:p>
        </p:txBody>
      </p:sp>
      <p:sp>
        <p:nvSpPr>
          <p:cNvPr id="13" name="TextBox 12">
            <a:extLst>
              <a:ext uri="{FF2B5EF4-FFF2-40B4-BE49-F238E27FC236}">
                <a16:creationId xmlns:a16="http://schemas.microsoft.com/office/drawing/2014/main" id="{0A863498-099D-EAB8-1DD4-A83C0662800F}"/>
              </a:ext>
            </a:extLst>
          </p:cNvPr>
          <p:cNvSpPr txBox="1"/>
          <p:nvPr/>
        </p:nvSpPr>
        <p:spPr>
          <a:xfrm>
            <a:off x="1807805" y="4463640"/>
            <a:ext cx="10004749" cy="923330"/>
          </a:xfrm>
          <a:prstGeom prst="rect">
            <a:avLst/>
          </a:prstGeom>
          <a:noFill/>
        </p:spPr>
        <p:txBody>
          <a:bodyPr wrap="square">
            <a:spAutoFit/>
          </a:bodyPr>
          <a:lstStyle/>
          <a:p>
            <a:r>
              <a:rPr lang="en-GB" dirty="0">
                <a:latin typeface="Georgia" panose="02040502050405020303" pitchFamily="18" charset="0"/>
              </a:rPr>
              <a:t>a.  Lead </a:t>
            </a:r>
            <a:r>
              <a:rPr lang="en-GB" dirty="0" err="1">
                <a:latin typeface="Georgia" panose="02040502050405020303" pitchFamily="18" charset="0"/>
              </a:rPr>
              <a:t>Origin_Lead</a:t>
            </a:r>
            <a:r>
              <a:rPr lang="en-GB" dirty="0">
                <a:latin typeface="Georgia" panose="02040502050405020303" pitchFamily="18" charset="0"/>
              </a:rPr>
              <a:t> Add Form </a:t>
            </a:r>
          </a:p>
          <a:p>
            <a:r>
              <a:rPr lang="en-GB" dirty="0">
                <a:latin typeface="Georgia" panose="02040502050405020303" pitchFamily="18" charset="0"/>
              </a:rPr>
              <a:t>b.  Last </a:t>
            </a:r>
            <a:r>
              <a:rPr lang="en-GB" dirty="0" err="1">
                <a:latin typeface="Georgia" panose="02040502050405020303" pitchFamily="18" charset="0"/>
              </a:rPr>
              <a:t>Activity_Had</a:t>
            </a:r>
            <a:r>
              <a:rPr lang="en-GB" dirty="0">
                <a:latin typeface="Georgia" panose="02040502050405020303" pitchFamily="18" charset="0"/>
              </a:rPr>
              <a:t> a Phone Conversation </a:t>
            </a:r>
          </a:p>
          <a:p>
            <a:r>
              <a:rPr lang="en-GB" dirty="0">
                <a:latin typeface="Georgia" panose="02040502050405020303" pitchFamily="18" charset="0"/>
              </a:rPr>
              <a:t>c.  Lead </a:t>
            </a:r>
            <a:r>
              <a:rPr lang="en-GB" dirty="0" err="1">
                <a:latin typeface="Georgia" panose="02040502050405020303" pitchFamily="18" charset="0"/>
              </a:rPr>
              <a:t>Source_Welingak</a:t>
            </a:r>
            <a:r>
              <a:rPr lang="en-GB" dirty="0">
                <a:latin typeface="Georgia" panose="02040502050405020303" pitchFamily="18" charset="0"/>
              </a:rPr>
              <a:t> Website</a:t>
            </a:r>
            <a:endParaRPr lang="en-IN" dirty="0">
              <a:latin typeface="Georgia" panose="02040502050405020303" pitchFamily="18" charset="0"/>
            </a:endParaRPr>
          </a:p>
        </p:txBody>
      </p:sp>
    </p:spTree>
    <p:extLst>
      <p:ext uri="{BB962C8B-B14F-4D97-AF65-F5344CB8AC3E}">
        <p14:creationId xmlns:p14="http://schemas.microsoft.com/office/powerpoint/2010/main" val="3673323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E01697-019F-26BD-0190-CACC773D73AA}"/>
              </a:ext>
            </a:extLst>
          </p:cNvPr>
          <p:cNvSpPr txBox="1"/>
          <p:nvPr/>
        </p:nvSpPr>
        <p:spPr>
          <a:xfrm>
            <a:off x="567612" y="465173"/>
            <a:ext cx="6097554" cy="523220"/>
          </a:xfrm>
          <a:prstGeom prst="rect">
            <a:avLst/>
          </a:prstGeom>
          <a:noFill/>
        </p:spPr>
        <p:txBody>
          <a:bodyPr wrap="square">
            <a:spAutoFit/>
          </a:bodyPr>
          <a:lstStyle/>
          <a:p>
            <a:r>
              <a:rPr lang="en-IN" sz="2800" dirty="0">
                <a:latin typeface="Georgia" panose="02040502050405020303" pitchFamily="18" charset="0"/>
              </a:rPr>
              <a:t>RECOMMENDATION </a:t>
            </a:r>
          </a:p>
        </p:txBody>
      </p:sp>
      <p:sp>
        <p:nvSpPr>
          <p:cNvPr id="5" name="TextBox 4">
            <a:extLst>
              <a:ext uri="{FF2B5EF4-FFF2-40B4-BE49-F238E27FC236}">
                <a16:creationId xmlns:a16="http://schemas.microsoft.com/office/drawing/2014/main" id="{4203626F-9E86-C470-FAD1-60AD6F70F30E}"/>
              </a:ext>
            </a:extLst>
          </p:cNvPr>
          <p:cNvSpPr txBox="1"/>
          <p:nvPr/>
        </p:nvSpPr>
        <p:spPr>
          <a:xfrm>
            <a:off x="642257" y="1338858"/>
            <a:ext cx="10078616" cy="1477328"/>
          </a:xfrm>
          <a:prstGeom prst="rect">
            <a:avLst/>
          </a:prstGeom>
          <a:noFill/>
        </p:spPr>
        <p:txBody>
          <a:bodyPr wrap="square">
            <a:spAutoFit/>
          </a:bodyPr>
          <a:lstStyle/>
          <a:p>
            <a:r>
              <a:rPr lang="en-GB" dirty="0">
                <a:latin typeface="Georgia" panose="02040502050405020303" pitchFamily="18" charset="0"/>
              </a:rPr>
              <a:t>Scenario 1: </a:t>
            </a:r>
          </a:p>
          <a:p>
            <a:r>
              <a:rPr lang="en-GB" dirty="0">
                <a:latin typeface="Georgia" panose="02040502050405020303" pitchFamily="18" charset="0"/>
              </a:rPr>
              <a:t>So when the company has more interns we need have lower cutoff threshold so that our model can predict almost all leads. The flip side to this decrease in threshold will be that we will misclassify some non-conversions as conversions but this is a good </a:t>
            </a:r>
            <a:r>
              <a:rPr lang="en-GB" dirty="0" err="1">
                <a:latin typeface="Georgia" panose="02040502050405020303" pitchFamily="18" charset="0"/>
              </a:rPr>
              <a:t>tradeoff</a:t>
            </a:r>
            <a:r>
              <a:rPr lang="en-GB" dirty="0">
                <a:latin typeface="Georgia" panose="02040502050405020303" pitchFamily="18" charset="0"/>
              </a:rPr>
              <a:t> given we have mode manpower to deal with it.</a:t>
            </a:r>
            <a:endParaRPr lang="en-IN" dirty="0">
              <a:latin typeface="Georgia" panose="02040502050405020303" pitchFamily="18" charset="0"/>
            </a:endParaRPr>
          </a:p>
        </p:txBody>
      </p:sp>
      <p:sp>
        <p:nvSpPr>
          <p:cNvPr id="7" name="TextBox 6">
            <a:extLst>
              <a:ext uri="{FF2B5EF4-FFF2-40B4-BE49-F238E27FC236}">
                <a16:creationId xmlns:a16="http://schemas.microsoft.com/office/drawing/2014/main" id="{EBE512D2-1EBB-B39C-5577-A1BFBA372577}"/>
              </a:ext>
            </a:extLst>
          </p:cNvPr>
          <p:cNvSpPr txBox="1"/>
          <p:nvPr/>
        </p:nvSpPr>
        <p:spPr>
          <a:xfrm>
            <a:off x="567612" y="2837567"/>
            <a:ext cx="10078616" cy="1754326"/>
          </a:xfrm>
          <a:prstGeom prst="rect">
            <a:avLst/>
          </a:prstGeom>
          <a:noFill/>
        </p:spPr>
        <p:txBody>
          <a:bodyPr wrap="square">
            <a:spAutoFit/>
          </a:bodyPr>
          <a:lstStyle/>
          <a:p>
            <a:r>
              <a:rPr lang="en-GB" dirty="0">
                <a:latin typeface="Georgia" panose="02040502050405020303" pitchFamily="18" charset="0"/>
              </a:rPr>
              <a:t>Scenario 2: </a:t>
            </a:r>
          </a:p>
          <a:p>
            <a:r>
              <a:rPr lang="en-GB" dirty="0">
                <a:latin typeface="Georgia" panose="02040502050405020303" pitchFamily="18" charset="0"/>
              </a:rPr>
              <a:t>Typically, when the company has less people to call potential customers so its good to have more accurate predictions in which case the model specificity should be much more higher. This would mean form the above graph the we would have to choose a cutoff point which is much higher. The </a:t>
            </a:r>
            <a:r>
              <a:rPr lang="en-GB" dirty="0" err="1">
                <a:latin typeface="Georgia" panose="02040502050405020303" pitchFamily="18" charset="0"/>
              </a:rPr>
              <a:t>tradeoff</a:t>
            </a:r>
            <a:r>
              <a:rPr lang="en-GB" dirty="0">
                <a:latin typeface="Georgia" panose="02040502050405020303" pitchFamily="18" charset="0"/>
              </a:rPr>
              <a:t> of this is that we are going to miss some leads but given that the company has less manpower who can focus more on correctly predicted leads.</a:t>
            </a:r>
            <a:endParaRPr lang="en-IN" dirty="0">
              <a:latin typeface="Georgia" panose="02040502050405020303" pitchFamily="18" charset="0"/>
            </a:endParaRPr>
          </a:p>
        </p:txBody>
      </p:sp>
      <p:sp>
        <p:nvSpPr>
          <p:cNvPr id="9" name="TextBox 8">
            <a:extLst>
              <a:ext uri="{FF2B5EF4-FFF2-40B4-BE49-F238E27FC236}">
                <a16:creationId xmlns:a16="http://schemas.microsoft.com/office/drawing/2014/main" id="{EF031F45-49F7-A431-09B6-E9F3E4E4234C}"/>
              </a:ext>
            </a:extLst>
          </p:cNvPr>
          <p:cNvSpPr txBox="1"/>
          <p:nvPr/>
        </p:nvSpPr>
        <p:spPr>
          <a:xfrm>
            <a:off x="567612" y="4769603"/>
            <a:ext cx="10078616" cy="1200329"/>
          </a:xfrm>
          <a:prstGeom prst="rect">
            <a:avLst/>
          </a:prstGeom>
          <a:noFill/>
        </p:spPr>
        <p:txBody>
          <a:bodyPr wrap="square">
            <a:spAutoFit/>
          </a:bodyPr>
          <a:lstStyle/>
          <a:p>
            <a:r>
              <a:rPr lang="en-GB" dirty="0">
                <a:latin typeface="Georgia" panose="02040502050405020303" pitchFamily="18" charset="0"/>
              </a:rPr>
              <a:t>Scenario 3: </a:t>
            </a:r>
          </a:p>
          <a:p>
            <a:r>
              <a:rPr lang="en-GB" dirty="0">
                <a:latin typeface="Georgia" panose="02040502050405020303" pitchFamily="18" charset="0"/>
              </a:rPr>
              <a:t>The company should focus on sending automated SMS and emails to potential leads during the time they have less manpower which allows for cost effective lead conversion without manual intervention.</a:t>
            </a:r>
            <a:endParaRPr lang="en-IN" dirty="0">
              <a:latin typeface="Georgia" panose="02040502050405020303" pitchFamily="18" charset="0"/>
            </a:endParaRPr>
          </a:p>
        </p:txBody>
      </p:sp>
    </p:spTree>
    <p:extLst>
      <p:ext uri="{BB962C8B-B14F-4D97-AF65-F5344CB8AC3E}">
        <p14:creationId xmlns:p14="http://schemas.microsoft.com/office/powerpoint/2010/main" val="2973828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Rectangle 15">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B2FAB-581F-54FB-7640-F04AD9A85442}"/>
              </a:ext>
            </a:extLst>
          </p:cNvPr>
          <p:cNvSpPr>
            <a:spLocks noGrp="1"/>
          </p:cNvSpPr>
          <p:nvPr>
            <p:ph type="title"/>
          </p:nvPr>
        </p:nvSpPr>
        <p:spPr>
          <a:xfrm>
            <a:off x="742950" y="2379011"/>
            <a:ext cx="4610099" cy="3162300"/>
          </a:xfrm>
        </p:spPr>
        <p:txBody>
          <a:bodyPr vert="horz" lIns="91440" tIns="45720" rIns="91440" bIns="45720" rtlCol="0" anchor="t">
            <a:normAutofit/>
          </a:bodyPr>
          <a:lstStyle/>
          <a:p>
            <a:pPr algn="ctr"/>
            <a:r>
              <a:rPr lang="en-US" sz="6000" dirty="0">
                <a:latin typeface="Georgia" panose="02040502050405020303" pitchFamily="18" charset="0"/>
              </a:rPr>
              <a:t>THANK     YOU</a:t>
            </a:r>
          </a:p>
        </p:txBody>
      </p:sp>
      <p:sp>
        <p:nvSpPr>
          <p:cNvPr id="17" name="Freeform: Shape 16">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Graphic 17" descr="Smiling Face with No Fill">
            <a:extLst>
              <a:ext uri="{FF2B5EF4-FFF2-40B4-BE49-F238E27FC236}">
                <a16:creationId xmlns:a16="http://schemas.microsoft.com/office/drawing/2014/main" id="{1E888501-E3EA-28DC-6115-8AFE3F76EB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123" y="914199"/>
            <a:ext cx="4975810" cy="4975810"/>
          </a:xfrm>
          <a:prstGeom prst="rect">
            <a:avLst/>
          </a:prstGeom>
        </p:spPr>
      </p:pic>
    </p:spTree>
    <p:extLst>
      <p:ext uri="{BB962C8B-B14F-4D97-AF65-F5344CB8AC3E}">
        <p14:creationId xmlns:p14="http://schemas.microsoft.com/office/powerpoint/2010/main" val="177485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5E1A002-C99F-A0AE-D39D-2506F6EC51EC}"/>
              </a:ext>
            </a:extLst>
          </p:cNvPr>
          <p:cNvSpPr txBox="1"/>
          <p:nvPr/>
        </p:nvSpPr>
        <p:spPr>
          <a:xfrm>
            <a:off x="718456" y="475861"/>
            <a:ext cx="10590245" cy="5539978"/>
          </a:xfrm>
          <a:prstGeom prst="rect">
            <a:avLst/>
          </a:prstGeom>
          <a:noFill/>
        </p:spPr>
        <p:txBody>
          <a:bodyPr wrap="square">
            <a:spAutoFit/>
          </a:bodyPr>
          <a:lstStyle/>
          <a:p>
            <a:endParaRPr lang="en-GB" sz="3600" b="1" dirty="0">
              <a:solidFill>
                <a:srgbClr val="000000"/>
              </a:solidFill>
              <a:effectLst/>
              <a:latin typeface="Georgia" panose="02040502050405020303" pitchFamily="18" charset="0"/>
            </a:endParaRPr>
          </a:p>
          <a:p>
            <a:r>
              <a:rPr lang="en-GB" sz="3600" b="1" dirty="0">
                <a:solidFill>
                  <a:srgbClr val="000000"/>
                </a:solidFill>
                <a:effectLst/>
                <a:latin typeface="Georgia" panose="02040502050405020303" pitchFamily="18" charset="0"/>
              </a:rPr>
              <a:t>PROBLEM STATEMENT </a:t>
            </a:r>
          </a:p>
          <a:p>
            <a:endParaRPr lang="en-GB" dirty="0"/>
          </a:p>
          <a:p>
            <a:endParaRPr lang="en-GB" dirty="0"/>
          </a:p>
          <a:p>
            <a:r>
              <a:rPr lang="en-GB" sz="2000" dirty="0">
                <a:solidFill>
                  <a:srgbClr val="000000"/>
                </a:solidFill>
                <a:effectLst/>
                <a:latin typeface="Wingdings" panose="05000000000000000000" pitchFamily="2" charset="2"/>
              </a:rPr>
              <a:t></a:t>
            </a:r>
            <a:r>
              <a:rPr lang="en-GB" sz="2000" dirty="0">
                <a:solidFill>
                  <a:srgbClr val="000000"/>
                </a:solidFill>
                <a:effectLst/>
                <a:latin typeface="Georgia" panose="02040502050405020303" pitchFamily="18" charset="0"/>
              </a:rPr>
              <a:t>X Education faces a low lead conversion rate of around 30% despite a high </a:t>
            </a:r>
            <a:endParaRPr lang="en-GB" dirty="0"/>
          </a:p>
          <a:p>
            <a:r>
              <a:rPr lang="en-GB" sz="1800" dirty="0">
                <a:solidFill>
                  <a:srgbClr val="000000"/>
                </a:solidFill>
                <a:effectLst/>
                <a:latin typeface="Georgia" panose="02040502050405020303" pitchFamily="18" charset="0"/>
              </a:rPr>
              <a:t>number of leads. </a:t>
            </a:r>
          </a:p>
          <a:p>
            <a:endParaRPr lang="en-GB" sz="1800" dirty="0">
              <a:solidFill>
                <a:srgbClr val="000000"/>
              </a:solidFill>
              <a:effectLst/>
              <a:latin typeface="Georgia" panose="02040502050405020303" pitchFamily="18" charset="0"/>
            </a:endParaRPr>
          </a:p>
          <a:p>
            <a:endParaRPr lang="en-GB" dirty="0"/>
          </a:p>
          <a:p>
            <a:r>
              <a:rPr lang="en-GB" sz="2000" dirty="0">
                <a:solidFill>
                  <a:srgbClr val="000000"/>
                </a:solidFill>
                <a:effectLst/>
                <a:latin typeface="Wingdings" panose="05000000000000000000" pitchFamily="2" charset="2"/>
              </a:rPr>
              <a:t></a:t>
            </a:r>
            <a:r>
              <a:rPr lang="en-GB" sz="2000" dirty="0">
                <a:solidFill>
                  <a:srgbClr val="000000"/>
                </a:solidFill>
                <a:effectLst/>
                <a:latin typeface="Georgia" panose="02040502050405020303" pitchFamily="18" charset="0"/>
              </a:rPr>
              <a:t>Objective: Increase efficiency by identifying 'Hot Leads' for a higher </a:t>
            </a:r>
            <a:r>
              <a:rPr lang="en-GB" sz="1800" dirty="0">
                <a:solidFill>
                  <a:srgbClr val="000000"/>
                </a:solidFill>
                <a:effectLst/>
                <a:latin typeface="Georgia" panose="02040502050405020303" pitchFamily="18" charset="0"/>
              </a:rPr>
              <a:t>conversion rate. </a:t>
            </a:r>
          </a:p>
          <a:p>
            <a:endParaRPr lang="en-GB" dirty="0"/>
          </a:p>
          <a:p>
            <a:endParaRPr lang="en-GB" dirty="0"/>
          </a:p>
          <a:p>
            <a:r>
              <a:rPr lang="en-GB" sz="1800" dirty="0">
                <a:solidFill>
                  <a:srgbClr val="000000"/>
                </a:solidFill>
                <a:effectLst/>
                <a:latin typeface="Wingdings" panose="05000000000000000000" pitchFamily="2" charset="2"/>
              </a:rPr>
              <a:t></a:t>
            </a:r>
            <a:r>
              <a:rPr lang="en-GB" sz="1800" dirty="0">
                <a:solidFill>
                  <a:srgbClr val="000000"/>
                </a:solidFill>
                <a:effectLst/>
                <a:latin typeface="Georgia" panose="02040502050405020303" pitchFamily="18" charset="0"/>
              </a:rPr>
              <a:t>Tasked with building a model to assign lead scores, prioritizing leads with a </a:t>
            </a:r>
            <a:r>
              <a:rPr lang="en-GB" sz="2000" dirty="0">
                <a:solidFill>
                  <a:srgbClr val="000000"/>
                </a:solidFill>
                <a:effectLst/>
                <a:latin typeface="Georgia" panose="02040502050405020303" pitchFamily="18" charset="0"/>
              </a:rPr>
              <a:t>higher likelihood of conversion. </a:t>
            </a:r>
          </a:p>
          <a:p>
            <a:endParaRPr lang="en-GB" sz="2000" dirty="0">
              <a:solidFill>
                <a:srgbClr val="000000"/>
              </a:solidFill>
              <a:latin typeface="Georgia" panose="02040502050405020303" pitchFamily="18" charset="0"/>
            </a:endParaRPr>
          </a:p>
          <a:p>
            <a:endParaRPr lang="en-GB" dirty="0"/>
          </a:p>
          <a:p>
            <a:r>
              <a:rPr lang="en-GB" sz="2000" dirty="0">
                <a:solidFill>
                  <a:srgbClr val="000000"/>
                </a:solidFill>
                <a:effectLst/>
                <a:latin typeface="Wingdings" panose="05000000000000000000" pitchFamily="2" charset="2"/>
              </a:rPr>
              <a:t></a:t>
            </a:r>
            <a:r>
              <a:rPr lang="en-GB" sz="2000" dirty="0">
                <a:solidFill>
                  <a:srgbClr val="000000"/>
                </a:solidFill>
                <a:effectLst/>
                <a:latin typeface="Georgia" panose="02040502050405020303" pitchFamily="18" charset="0"/>
              </a:rPr>
              <a:t>CEO's target: Achieve an 80% lead conversion rate for improved sales </a:t>
            </a:r>
            <a:endParaRPr lang="en-GB" dirty="0"/>
          </a:p>
          <a:p>
            <a:r>
              <a:rPr lang="en-GB" sz="1800" dirty="0">
                <a:solidFill>
                  <a:srgbClr val="000000"/>
                </a:solidFill>
                <a:effectLst/>
                <a:latin typeface="Georgia" panose="02040502050405020303" pitchFamily="18" charset="0"/>
              </a:rPr>
              <a:t>efficiency.</a:t>
            </a:r>
            <a:endParaRPr lang="en-IN" dirty="0"/>
          </a:p>
        </p:txBody>
      </p:sp>
    </p:spTree>
    <p:extLst>
      <p:ext uri="{BB962C8B-B14F-4D97-AF65-F5344CB8AC3E}">
        <p14:creationId xmlns:p14="http://schemas.microsoft.com/office/powerpoint/2010/main" val="221714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76F009-0E7A-09EA-D39B-99C7348B82A3}"/>
              </a:ext>
            </a:extLst>
          </p:cNvPr>
          <p:cNvSpPr txBox="1"/>
          <p:nvPr/>
        </p:nvSpPr>
        <p:spPr>
          <a:xfrm>
            <a:off x="961053" y="681135"/>
            <a:ext cx="9825135" cy="5201424"/>
          </a:xfrm>
          <a:prstGeom prst="rect">
            <a:avLst/>
          </a:prstGeom>
          <a:noFill/>
        </p:spPr>
        <p:txBody>
          <a:bodyPr wrap="square">
            <a:spAutoFit/>
          </a:bodyPr>
          <a:lstStyle/>
          <a:p>
            <a:r>
              <a:rPr lang="en-GB" sz="3600" b="1" dirty="0">
                <a:solidFill>
                  <a:srgbClr val="000000"/>
                </a:solidFill>
                <a:effectLst/>
                <a:latin typeface="Georgia" panose="02040502050405020303" pitchFamily="18" charset="0"/>
              </a:rPr>
              <a:t>BUSINESS OBJECTIVE </a:t>
            </a:r>
          </a:p>
          <a:p>
            <a:endParaRPr lang="en-GB" dirty="0"/>
          </a:p>
          <a:p>
            <a:pPr marL="285750" indent="-285750">
              <a:buFont typeface="Wingdings" panose="05000000000000000000" pitchFamily="2" charset="2"/>
              <a:buChar char="Ø"/>
            </a:pPr>
            <a:r>
              <a:rPr lang="en-GB" dirty="0">
                <a:solidFill>
                  <a:srgbClr val="000000"/>
                </a:solidFill>
                <a:effectLst/>
                <a:latin typeface="Georgia" panose="02040502050405020303" pitchFamily="18" charset="0"/>
              </a:rPr>
              <a:t>Outline the approach briefly: </a:t>
            </a:r>
          </a:p>
          <a:p>
            <a:pPr marL="285750" indent="-285750">
              <a:buFont typeface="Wingdings" panose="05000000000000000000" pitchFamily="2" charset="2"/>
              <a:buChar char="Ø"/>
            </a:pPr>
            <a:endParaRPr lang="en-GB" dirty="0"/>
          </a:p>
          <a:p>
            <a:r>
              <a:rPr lang="en-GB" sz="1600" dirty="0">
                <a:solidFill>
                  <a:srgbClr val="000000"/>
                </a:solidFill>
                <a:effectLst/>
                <a:latin typeface="Wingdings" panose="05000000000000000000" pitchFamily="2" charset="2"/>
              </a:rPr>
              <a:t> </a:t>
            </a:r>
            <a:r>
              <a:rPr lang="en-GB" sz="2000" dirty="0">
                <a:solidFill>
                  <a:srgbClr val="000000"/>
                </a:solidFill>
                <a:effectLst/>
                <a:latin typeface="Georgia" panose="02040502050405020303" pitchFamily="18" charset="0"/>
              </a:rPr>
              <a:t>Data Overview: 9000 data points, key attributes, 'Converted' as the target </a:t>
            </a:r>
            <a:endParaRPr lang="en-GB" dirty="0"/>
          </a:p>
          <a:p>
            <a:r>
              <a:rPr lang="en-GB" dirty="0">
                <a:solidFill>
                  <a:srgbClr val="000000"/>
                </a:solidFill>
                <a:effectLst/>
                <a:latin typeface="Georgia" panose="02040502050405020303" pitchFamily="18" charset="0"/>
              </a:rPr>
              <a:t>variable. </a:t>
            </a:r>
          </a:p>
          <a:p>
            <a:endParaRPr lang="en-GB" dirty="0"/>
          </a:p>
          <a:p>
            <a:pPr marL="285750" indent="-285750">
              <a:buFont typeface="Wingdings" panose="05000000000000000000" pitchFamily="2" charset="2"/>
              <a:buChar char="Ø"/>
            </a:pPr>
            <a:r>
              <a:rPr lang="en-GB" dirty="0">
                <a:solidFill>
                  <a:srgbClr val="000000"/>
                </a:solidFill>
                <a:effectLst/>
                <a:latin typeface="Georgia" panose="02040502050405020303" pitchFamily="18" charset="0"/>
              </a:rPr>
              <a:t>Logistic Regression Model: Assign lead scores between 0 and 100. </a:t>
            </a:r>
          </a:p>
          <a:p>
            <a:endParaRPr lang="en-GB" dirty="0"/>
          </a:p>
          <a:p>
            <a:r>
              <a:rPr lang="en-GB" sz="1600" dirty="0">
                <a:solidFill>
                  <a:srgbClr val="000000"/>
                </a:solidFill>
                <a:effectLst/>
                <a:latin typeface="Wingdings" panose="05000000000000000000" pitchFamily="2" charset="2"/>
              </a:rPr>
              <a:t> </a:t>
            </a:r>
            <a:r>
              <a:rPr lang="en-GB" dirty="0">
                <a:solidFill>
                  <a:srgbClr val="000000"/>
                </a:solidFill>
                <a:effectLst/>
                <a:latin typeface="Georgia" panose="02040502050405020303" pitchFamily="18" charset="0"/>
              </a:rPr>
              <a:t>Results: Conversion predictions, evaluation metrics (accuracy, precision, </a:t>
            </a:r>
            <a:endParaRPr lang="en-GB" dirty="0"/>
          </a:p>
          <a:p>
            <a:r>
              <a:rPr lang="en-GB" sz="2000" dirty="0">
                <a:solidFill>
                  <a:srgbClr val="000000"/>
                </a:solidFill>
                <a:effectLst/>
                <a:latin typeface="Georgia" panose="02040502050405020303" pitchFamily="18" charset="0"/>
              </a:rPr>
              <a:t>recall, F1-score). </a:t>
            </a:r>
          </a:p>
          <a:p>
            <a:endParaRPr lang="en-GB" dirty="0"/>
          </a:p>
          <a:p>
            <a:r>
              <a:rPr lang="en-GB" sz="1600" dirty="0">
                <a:solidFill>
                  <a:srgbClr val="000000"/>
                </a:solidFill>
                <a:effectLst/>
                <a:latin typeface="Wingdings" panose="05000000000000000000" pitchFamily="2" charset="2"/>
              </a:rPr>
              <a:t> </a:t>
            </a:r>
            <a:r>
              <a:rPr lang="en-GB" dirty="0">
                <a:solidFill>
                  <a:srgbClr val="000000"/>
                </a:solidFill>
                <a:effectLst/>
                <a:latin typeface="Georgia" panose="02040502050405020303" pitchFamily="18" charset="0"/>
              </a:rPr>
              <a:t>Conclude with key recommendations for X Education based on the model's </a:t>
            </a:r>
            <a:endParaRPr lang="en-GB" dirty="0"/>
          </a:p>
          <a:p>
            <a:r>
              <a:rPr lang="en-GB" sz="2000" dirty="0">
                <a:solidFill>
                  <a:srgbClr val="000000"/>
                </a:solidFill>
                <a:effectLst/>
                <a:latin typeface="Georgia" panose="02040502050405020303" pitchFamily="18" charset="0"/>
              </a:rPr>
              <a:t>insights. </a:t>
            </a:r>
          </a:p>
          <a:p>
            <a:endParaRPr lang="en-GB" dirty="0"/>
          </a:p>
          <a:p>
            <a:r>
              <a:rPr lang="en-GB" sz="1600" dirty="0">
                <a:solidFill>
                  <a:srgbClr val="000000"/>
                </a:solidFill>
                <a:effectLst/>
                <a:latin typeface="Wingdings" panose="05000000000000000000" pitchFamily="2" charset="2"/>
              </a:rPr>
              <a:t> </a:t>
            </a:r>
            <a:r>
              <a:rPr lang="en-GB" sz="2000" dirty="0">
                <a:solidFill>
                  <a:srgbClr val="000000"/>
                </a:solidFill>
                <a:effectLst/>
                <a:latin typeface="Georgia" panose="02040502050405020303" pitchFamily="18" charset="0"/>
              </a:rPr>
              <a:t>Optionally, include a visual representation of the lead conversion process </a:t>
            </a:r>
            <a:endParaRPr lang="en-GB" dirty="0"/>
          </a:p>
          <a:p>
            <a:r>
              <a:rPr lang="en-GB" dirty="0">
                <a:solidFill>
                  <a:srgbClr val="000000"/>
                </a:solidFill>
                <a:effectLst/>
                <a:latin typeface="Georgia" panose="02040502050405020303" pitchFamily="18" charset="0"/>
              </a:rPr>
              <a:t>funnel.</a:t>
            </a:r>
            <a:endParaRPr lang="en-IN" dirty="0"/>
          </a:p>
        </p:txBody>
      </p:sp>
    </p:spTree>
    <p:extLst>
      <p:ext uri="{BB962C8B-B14F-4D97-AF65-F5344CB8AC3E}">
        <p14:creationId xmlns:p14="http://schemas.microsoft.com/office/powerpoint/2010/main" val="1952370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3D11F0-9A13-02E7-CB3D-958BCCCE34E0}"/>
              </a:ext>
            </a:extLst>
          </p:cNvPr>
          <p:cNvSpPr txBox="1"/>
          <p:nvPr/>
        </p:nvSpPr>
        <p:spPr>
          <a:xfrm>
            <a:off x="641480" y="388508"/>
            <a:ext cx="10704544" cy="2369880"/>
          </a:xfrm>
          <a:prstGeom prst="rect">
            <a:avLst/>
          </a:prstGeom>
          <a:noFill/>
        </p:spPr>
        <p:txBody>
          <a:bodyPr wrap="square">
            <a:spAutoFit/>
          </a:bodyPr>
          <a:lstStyle/>
          <a:p>
            <a:r>
              <a:rPr lang="en-GB" sz="2800" b="1" dirty="0">
                <a:solidFill>
                  <a:srgbClr val="000000"/>
                </a:solidFill>
                <a:effectLst/>
                <a:latin typeface="Georgia" panose="02040502050405020303" pitchFamily="18" charset="0"/>
              </a:rPr>
              <a:t>DATA SET </a:t>
            </a:r>
            <a:endParaRPr lang="en-GB" sz="1600" dirty="0"/>
          </a:p>
          <a:p>
            <a:r>
              <a:rPr lang="en-GB" sz="1800" dirty="0">
                <a:solidFill>
                  <a:srgbClr val="091E42"/>
                </a:solidFill>
                <a:effectLst/>
                <a:latin typeface="Wingdings" panose="05000000000000000000" pitchFamily="2" charset="2"/>
              </a:rPr>
              <a:t> </a:t>
            </a:r>
            <a:r>
              <a:rPr lang="en-GB" sz="1800" dirty="0">
                <a:solidFill>
                  <a:srgbClr val="000000"/>
                </a:solidFill>
                <a:effectLst/>
                <a:latin typeface="Georgia" panose="02040502050405020303" pitchFamily="18" charset="0"/>
              </a:rPr>
              <a:t>9000 data points with various attributes: Lead Source, Total Time </a:t>
            </a:r>
            <a:r>
              <a:rPr lang="en-GB" sz="2000" dirty="0">
                <a:solidFill>
                  <a:srgbClr val="000000"/>
                </a:solidFill>
                <a:effectLst/>
                <a:latin typeface="Georgia" panose="02040502050405020303" pitchFamily="18" charset="0"/>
              </a:rPr>
              <a:t>Spent, Total Visits, Last Activity, etc. </a:t>
            </a:r>
            <a:endParaRPr lang="en-GB" dirty="0"/>
          </a:p>
          <a:p>
            <a:r>
              <a:rPr lang="en-GB" sz="1800" dirty="0">
                <a:solidFill>
                  <a:srgbClr val="000000"/>
                </a:solidFill>
                <a:effectLst/>
                <a:latin typeface="Wingdings" panose="05000000000000000000" pitchFamily="2" charset="2"/>
              </a:rPr>
              <a:t> </a:t>
            </a:r>
            <a:r>
              <a:rPr lang="en-GB" sz="1800" dirty="0">
                <a:solidFill>
                  <a:srgbClr val="000000"/>
                </a:solidFill>
                <a:effectLst/>
                <a:latin typeface="Georgia" panose="02040502050405020303" pitchFamily="18" charset="0"/>
              </a:rPr>
              <a:t>Target variable: 'Converted' (1 for converted, 0 for not converted). </a:t>
            </a:r>
            <a:endParaRPr lang="en-GB" dirty="0"/>
          </a:p>
          <a:p>
            <a:r>
              <a:rPr lang="en-GB" sz="2000" dirty="0">
                <a:solidFill>
                  <a:srgbClr val="000000"/>
                </a:solidFill>
                <a:effectLst/>
                <a:latin typeface="Wingdings" panose="05000000000000000000" pitchFamily="2" charset="2"/>
              </a:rPr>
              <a:t> </a:t>
            </a:r>
            <a:r>
              <a:rPr lang="en-GB" sz="2000" dirty="0">
                <a:solidFill>
                  <a:srgbClr val="000000"/>
                </a:solidFill>
                <a:effectLst/>
                <a:latin typeface="Georgia" panose="02040502050405020303" pitchFamily="18" charset="0"/>
              </a:rPr>
              <a:t>Check categorical variables for levels, especially 'Select' (considered as </a:t>
            </a:r>
            <a:r>
              <a:rPr lang="en-GB" sz="1800" dirty="0">
                <a:solidFill>
                  <a:srgbClr val="000000"/>
                </a:solidFill>
                <a:effectLst/>
                <a:latin typeface="Georgia" panose="02040502050405020303" pitchFamily="18" charset="0"/>
              </a:rPr>
              <a:t>null value). </a:t>
            </a:r>
            <a:endParaRPr lang="en-GB" dirty="0"/>
          </a:p>
          <a:p>
            <a:r>
              <a:rPr lang="en-GB" sz="2000" dirty="0">
                <a:solidFill>
                  <a:srgbClr val="000000"/>
                </a:solidFill>
                <a:effectLst/>
                <a:latin typeface="Wingdings" panose="05000000000000000000" pitchFamily="2" charset="2"/>
              </a:rPr>
              <a:t> </a:t>
            </a:r>
            <a:r>
              <a:rPr lang="en-GB" sz="2000" dirty="0">
                <a:solidFill>
                  <a:srgbClr val="000000"/>
                </a:solidFill>
                <a:effectLst/>
                <a:latin typeface="Georgia" panose="02040502050405020303" pitchFamily="18" charset="0"/>
              </a:rPr>
              <a:t>Refer to the data dictionary in the provided zip folder for detailed </a:t>
            </a:r>
            <a:endParaRPr lang="en-GB" dirty="0"/>
          </a:p>
          <a:p>
            <a:r>
              <a:rPr lang="en-GB" sz="1800" dirty="0">
                <a:solidFill>
                  <a:srgbClr val="000000"/>
                </a:solidFill>
                <a:effectLst/>
                <a:latin typeface="Georgia" panose="02040502050405020303" pitchFamily="18" charset="0"/>
              </a:rPr>
              <a:t>dataset insights.</a:t>
            </a:r>
            <a:endParaRPr lang="en-IN" dirty="0"/>
          </a:p>
        </p:txBody>
      </p:sp>
      <p:pic>
        <p:nvPicPr>
          <p:cNvPr id="7" name="Picture 6">
            <a:extLst>
              <a:ext uri="{FF2B5EF4-FFF2-40B4-BE49-F238E27FC236}">
                <a16:creationId xmlns:a16="http://schemas.microsoft.com/office/drawing/2014/main" id="{6FBB5F3B-0F33-2379-3535-6F4E5BA908BE}"/>
              </a:ext>
            </a:extLst>
          </p:cNvPr>
          <p:cNvPicPr>
            <a:picLocks noChangeAspect="1"/>
          </p:cNvPicPr>
          <p:nvPr/>
        </p:nvPicPr>
        <p:blipFill>
          <a:blip r:embed="rId2"/>
          <a:stretch>
            <a:fillRect/>
          </a:stretch>
        </p:blipFill>
        <p:spPr>
          <a:xfrm>
            <a:off x="641480" y="2863043"/>
            <a:ext cx="9131170" cy="3791568"/>
          </a:xfrm>
          <a:prstGeom prst="rect">
            <a:avLst/>
          </a:prstGeom>
        </p:spPr>
      </p:pic>
    </p:spTree>
    <p:extLst>
      <p:ext uri="{BB962C8B-B14F-4D97-AF65-F5344CB8AC3E}">
        <p14:creationId xmlns:p14="http://schemas.microsoft.com/office/powerpoint/2010/main" val="494662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8BA189-8C4D-243D-C00D-9FBF6BAC41A3}"/>
              </a:ext>
            </a:extLst>
          </p:cNvPr>
          <p:cNvSpPr txBox="1"/>
          <p:nvPr/>
        </p:nvSpPr>
        <p:spPr>
          <a:xfrm>
            <a:off x="578498" y="317241"/>
            <a:ext cx="10646228" cy="6294031"/>
          </a:xfrm>
          <a:prstGeom prst="rect">
            <a:avLst/>
          </a:prstGeom>
          <a:noFill/>
        </p:spPr>
        <p:txBody>
          <a:bodyPr wrap="square">
            <a:spAutoFit/>
          </a:bodyPr>
          <a:lstStyle/>
          <a:p>
            <a:r>
              <a:rPr lang="en-IN" sz="4000" b="1" dirty="0">
                <a:solidFill>
                  <a:srgbClr val="000000"/>
                </a:solidFill>
                <a:effectLst/>
                <a:latin typeface="Georgia" panose="02040502050405020303" pitchFamily="18" charset="0"/>
              </a:rPr>
              <a:t>Approach &amp; Methodology:</a:t>
            </a:r>
          </a:p>
          <a:p>
            <a:endParaRPr lang="en-IN" dirty="0"/>
          </a:p>
          <a:p>
            <a:r>
              <a:rPr lang="en-IN" sz="1800" dirty="0">
                <a:solidFill>
                  <a:srgbClr val="000000"/>
                </a:solidFill>
                <a:effectLst/>
                <a:latin typeface="Wingdings" panose="05000000000000000000" pitchFamily="2" charset="2"/>
              </a:rPr>
              <a:t> </a:t>
            </a:r>
            <a:r>
              <a:rPr lang="en-IN" sz="2300" dirty="0">
                <a:solidFill>
                  <a:srgbClr val="000000"/>
                </a:solidFill>
                <a:effectLst/>
                <a:latin typeface="Georgia" panose="02040502050405020303" pitchFamily="18" charset="0"/>
              </a:rPr>
              <a:t>Checking the missing values </a:t>
            </a:r>
            <a:endParaRPr lang="en-IN" sz="2300" dirty="0"/>
          </a:p>
          <a:p>
            <a:r>
              <a:rPr lang="en-IN" sz="2300" dirty="0">
                <a:solidFill>
                  <a:srgbClr val="000000"/>
                </a:solidFill>
                <a:effectLst/>
                <a:latin typeface="Wingdings" panose="05000000000000000000" pitchFamily="2" charset="2"/>
              </a:rPr>
              <a:t> </a:t>
            </a:r>
            <a:r>
              <a:rPr lang="en-IN" sz="2300" dirty="0">
                <a:solidFill>
                  <a:srgbClr val="000000"/>
                </a:solidFill>
                <a:effectLst/>
                <a:latin typeface="Georgia" panose="02040502050405020303" pitchFamily="18" charset="0"/>
              </a:rPr>
              <a:t>Handling outliers. </a:t>
            </a:r>
            <a:endParaRPr lang="en-IN" sz="2300" dirty="0"/>
          </a:p>
          <a:p>
            <a:r>
              <a:rPr lang="en-IN" sz="2300" dirty="0">
                <a:solidFill>
                  <a:srgbClr val="000000"/>
                </a:solidFill>
                <a:effectLst/>
                <a:latin typeface="Wingdings" panose="05000000000000000000" pitchFamily="2" charset="2"/>
              </a:rPr>
              <a:t> </a:t>
            </a:r>
            <a:r>
              <a:rPr lang="en-IN" sz="2300" dirty="0">
                <a:solidFill>
                  <a:srgbClr val="000000"/>
                </a:solidFill>
                <a:effectLst/>
                <a:latin typeface="Georgia" panose="02040502050405020303" pitchFamily="18" charset="0"/>
              </a:rPr>
              <a:t>Differentiates numerical columns and categorical columns. </a:t>
            </a:r>
            <a:endParaRPr lang="en-IN" sz="2300" dirty="0"/>
          </a:p>
          <a:p>
            <a:r>
              <a:rPr lang="en-IN" sz="2300" dirty="0">
                <a:solidFill>
                  <a:srgbClr val="000000"/>
                </a:solidFill>
                <a:effectLst/>
                <a:latin typeface="Wingdings" panose="05000000000000000000" pitchFamily="2" charset="2"/>
              </a:rPr>
              <a:t> </a:t>
            </a:r>
            <a:r>
              <a:rPr lang="en-IN" sz="2300" dirty="0">
                <a:solidFill>
                  <a:srgbClr val="000000"/>
                </a:solidFill>
                <a:effectLst/>
                <a:latin typeface="Georgia" panose="02040502050405020303" pitchFamily="18" charset="0"/>
              </a:rPr>
              <a:t>Univariate and Bivariate analysis. </a:t>
            </a:r>
            <a:endParaRPr lang="en-IN" sz="2300" dirty="0"/>
          </a:p>
          <a:p>
            <a:r>
              <a:rPr lang="en-IN" sz="2300" dirty="0">
                <a:solidFill>
                  <a:srgbClr val="000000"/>
                </a:solidFill>
                <a:effectLst/>
                <a:latin typeface="Wingdings" panose="05000000000000000000" pitchFamily="2" charset="2"/>
              </a:rPr>
              <a:t> </a:t>
            </a:r>
            <a:r>
              <a:rPr lang="en-IN" sz="2300" dirty="0">
                <a:solidFill>
                  <a:srgbClr val="000000"/>
                </a:solidFill>
                <a:effectLst/>
                <a:latin typeface="Georgia" panose="02040502050405020303" pitchFamily="18" charset="0"/>
              </a:rPr>
              <a:t>Correlations. </a:t>
            </a:r>
            <a:endParaRPr lang="en-IN" sz="2300" dirty="0"/>
          </a:p>
          <a:p>
            <a:r>
              <a:rPr lang="en-IN" sz="2300" dirty="0">
                <a:solidFill>
                  <a:srgbClr val="000000"/>
                </a:solidFill>
                <a:effectLst/>
                <a:latin typeface="Wingdings" panose="05000000000000000000" pitchFamily="2" charset="2"/>
              </a:rPr>
              <a:t> </a:t>
            </a:r>
            <a:r>
              <a:rPr lang="en-IN" sz="2300" dirty="0">
                <a:solidFill>
                  <a:srgbClr val="000000"/>
                </a:solidFill>
                <a:effectLst/>
                <a:latin typeface="Georgia" panose="02040502050405020303" pitchFamily="18" charset="0"/>
              </a:rPr>
              <a:t>Data Preparations </a:t>
            </a:r>
            <a:endParaRPr lang="en-IN" sz="2300" dirty="0"/>
          </a:p>
          <a:p>
            <a:r>
              <a:rPr lang="en-IN" sz="2300" dirty="0">
                <a:solidFill>
                  <a:srgbClr val="000000"/>
                </a:solidFill>
                <a:effectLst/>
                <a:latin typeface="Wingdings" panose="05000000000000000000" pitchFamily="2" charset="2"/>
              </a:rPr>
              <a:t> </a:t>
            </a:r>
            <a:r>
              <a:rPr lang="en-IN" sz="2300" dirty="0">
                <a:solidFill>
                  <a:srgbClr val="000000"/>
                </a:solidFill>
                <a:effectLst/>
                <a:latin typeface="Georgia" panose="02040502050405020303" pitchFamily="18" charset="0"/>
              </a:rPr>
              <a:t>Train Test Split </a:t>
            </a:r>
            <a:endParaRPr lang="en-IN" sz="2300" dirty="0"/>
          </a:p>
          <a:p>
            <a:r>
              <a:rPr lang="en-IN" sz="2300" dirty="0">
                <a:solidFill>
                  <a:srgbClr val="000000"/>
                </a:solidFill>
                <a:effectLst/>
                <a:latin typeface="Wingdings" panose="05000000000000000000" pitchFamily="2" charset="2"/>
              </a:rPr>
              <a:t> </a:t>
            </a:r>
            <a:r>
              <a:rPr lang="en-IN" sz="2300" dirty="0">
                <a:solidFill>
                  <a:srgbClr val="000000"/>
                </a:solidFill>
                <a:effectLst/>
                <a:latin typeface="Georgia" panose="02040502050405020303" pitchFamily="18" charset="0"/>
              </a:rPr>
              <a:t>Feature Scaling </a:t>
            </a:r>
            <a:endParaRPr lang="en-IN" sz="2300" dirty="0"/>
          </a:p>
          <a:p>
            <a:r>
              <a:rPr lang="en-IN" sz="2300" dirty="0">
                <a:solidFill>
                  <a:srgbClr val="000000"/>
                </a:solidFill>
                <a:effectLst/>
                <a:latin typeface="Wingdings" panose="05000000000000000000" pitchFamily="2" charset="2"/>
              </a:rPr>
              <a:t> </a:t>
            </a:r>
            <a:r>
              <a:rPr lang="en-IN" sz="2300" dirty="0">
                <a:solidFill>
                  <a:srgbClr val="000000"/>
                </a:solidFill>
                <a:effectLst/>
                <a:latin typeface="Georgia" panose="02040502050405020303" pitchFamily="18" charset="0"/>
              </a:rPr>
              <a:t>Model Building </a:t>
            </a:r>
            <a:endParaRPr lang="en-IN" sz="2300" dirty="0"/>
          </a:p>
          <a:p>
            <a:r>
              <a:rPr lang="en-IN" sz="2300" dirty="0">
                <a:solidFill>
                  <a:srgbClr val="000000"/>
                </a:solidFill>
                <a:effectLst/>
                <a:latin typeface="Wingdings" panose="05000000000000000000" pitchFamily="2" charset="2"/>
              </a:rPr>
              <a:t> </a:t>
            </a:r>
            <a:r>
              <a:rPr lang="en-IN" sz="2300" dirty="0">
                <a:solidFill>
                  <a:srgbClr val="000000"/>
                </a:solidFill>
                <a:effectLst/>
                <a:latin typeface="Georgia" panose="02040502050405020303" pitchFamily="18" charset="0"/>
              </a:rPr>
              <a:t>Checking Variance Inflation Factor (V.I.F) </a:t>
            </a:r>
            <a:endParaRPr lang="en-IN" sz="2300" dirty="0"/>
          </a:p>
          <a:p>
            <a:r>
              <a:rPr lang="en-IN" sz="2300" dirty="0">
                <a:solidFill>
                  <a:srgbClr val="000000"/>
                </a:solidFill>
                <a:effectLst/>
                <a:latin typeface="Wingdings" panose="05000000000000000000" pitchFamily="2" charset="2"/>
              </a:rPr>
              <a:t> </a:t>
            </a:r>
            <a:r>
              <a:rPr lang="en-IN" sz="2300" dirty="0">
                <a:solidFill>
                  <a:srgbClr val="000000"/>
                </a:solidFill>
                <a:effectLst/>
                <a:latin typeface="Georgia" panose="02040502050405020303" pitchFamily="18" charset="0"/>
              </a:rPr>
              <a:t>Confusion Matrix </a:t>
            </a:r>
            <a:endParaRPr lang="en-IN" sz="2300" dirty="0"/>
          </a:p>
          <a:p>
            <a:r>
              <a:rPr lang="en-IN" sz="2300" dirty="0">
                <a:solidFill>
                  <a:srgbClr val="000000"/>
                </a:solidFill>
                <a:effectLst/>
                <a:latin typeface="Wingdings" panose="05000000000000000000" pitchFamily="2" charset="2"/>
              </a:rPr>
              <a:t> </a:t>
            </a:r>
            <a:r>
              <a:rPr lang="en-IN" sz="2300" dirty="0">
                <a:solidFill>
                  <a:srgbClr val="000000"/>
                </a:solidFill>
                <a:effectLst/>
                <a:latin typeface="Georgia" panose="02040502050405020303" pitchFamily="18" charset="0"/>
              </a:rPr>
              <a:t>Plotting ROC Curve </a:t>
            </a:r>
            <a:endParaRPr lang="en-IN" sz="2300" dirty="0"/>
          </a:p>
          <a:p>
            <a:r>
              <a:rPr lang="en-IN" sz="2300" dirty="0">
                <a:solidFill>
                  <a:srgbClr val="000000"/>
                </a:solidFill>
                <a:effectLst/>
                <a:latin typeface="Wingdings" panose="05000000000000000000" pitchFamily="2" charset="2"/>
              </a:rPr>
              <a:t> </a:t>
            </a:r>
            <a:r>
              <a:rPr lang="en-IN" sz="2300" dirty="0">
                <a:solidFill>
                  <a:srgbClr val="000000"/>
                </a:solidFill>
                <a:effectLst/>
                <a:latin typeface="Georgia" panose="02040502050405020303" pitchFamily="18" charset="0"/>
              </a:rPr>
              <a:t>Finding optimal cut-off point </a:t>
            </a:r>
            <a:endParaRPr lang="en-IN" sz="2300" dirty="0"/>
          </a:p>
          <a:p>
            <a:r>
              <a:rPr lang="en-IN" sz="2300" dirty="0">
                <a:solidFill>
                  <a:srgbClr val="000000"/>
                </a:solidFill>
                <a:effectLst/>
                <a:latin typeface="Wingdings" panose="05000000000000000000" pitchFamily="2" charset="2"/>
              </a:rPr>
              <a:t> </a:t>
            </a:r>
            <a:r>
              <a:rPr lang="en-IN" sz="2300" dirty="0">
                <a:solidFill>
                  <a:srgbClr val="000000"/>
                </a:solidFill>
                <a:effectLst/>
                <a:latin typeface="Georgia" panose="02040502050405020303" pitchFamily="18" charset="0"/>
              </a:rPr>
              <a:t>Accuracy, Sensitivity, Specificity </a:t>
            </a:r>
            <a:endParaRPr lang="en-IN" sz="2300" dirty="0"/>
          </a:p>
          <a:p>
            <a:r>
              <a:rPr lang="en-IN" sz="2300" dirty="0">
                <a:solidFill>
                  <a:srgbClr val="000000"/>
                </a:solidFill>
                <a:effectLst/>
                <a:latin typeface="Wingdings" panose="05000000000000000000" pitchFamily="2" charset="2"/>
              </a:rPr>
              <a:t> </a:t>
            </a:r>
            <a:r>
              <a:rPr lang="en-IN" sz="2300" dirty="0">
                <a:solidFill>
                  <a:srgbClr val="000000"/>
                </a:solidFill>
                <a:effectLst/>
                <a:latin typeface="Georgia" panose="02040502050405020303" pitchFamily="18" charset="0"/>
              </a:rPr>
              <a:t>Precision And Recall</a:t>
            </a:r>
            <a:endParaRPr lang="en-IN" sz="2300" dirty="0"/>
          </a:p>
        </p:txBody>
      </p:sp>
    </p:spTree>
    <p:extLst>
      <p:ext uri="{BB962C8B-B14F-4D97-AF65-F5344CB8AC3E}">
        <p14:creationId xmlns:p14="http://schemas.microsoft.com/office/powerpoint/2010/main" val="3925167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464065-9100-5C2D-AB3C-A3F2F5C306EF}"/>
              </a:ext>
            </a:extLst>
          </p:cNvPr>
          <p:cNvSpPr txBox="1"/>
          <p:nvPr/>
        </p:nvSpPr>
        <p:spPr>
          <a:xfrm>
            <a:off x="541176" y="429209"/>
            <a:ext cx="10571584" cy="4708981"/>
          </a:xfrm>
          <a:prstGeom prst="rect">
            <a:avLst/>
          </a:prstGeom>
          <a:noFill/>
        </p:spPr>
        <p:txBody>
          <a:bodyPr wrap="square">
            <a:spAutoFit/>
          </a:bodyPr>
          <a:lstStyle/>
          <a:p>
            <a:endParaRPr lang="en-GB" sz="2800" b="1" dirty="0">
              <a:solidFill>
                <a:srgbClr val="000000"/>
              </a:solidFill>
              <a:effectLst/>
              <a:latin typeface="Georgia" panose="02040502050405020303" pitchFamily="18" charset="0"/>
            </a:endParaRPr>
          </a:p>
          <a:p>
            <a:endParaRPr lang="en-GB" sz="2800" b="1" dirty="0">
              <a:solidFill>
                <a:srgbClr val="000000"/>
              </a:solidFill>
              <a:effectLst/>
              <a:latin typeface="Georgia" panose="02040502050405020303" pitchFamily="18" charset="0"/>
            </a:endParaRPr>
          </a:p>
          <a:p>
            <a:r>
              <a:rPr lang="en-GB" sz="2800" b="1" dirty="0">
                <a:solidFill>
                  <a:srgbClr val="000000"/>
                </a:solidFill>
                <a:effectLst/>
                <a:latin typeface="Georgia" panose="02040502050405020303" pitchFamily="18" charset="0"/>
              </a:rPr>
              <a:t>DATA CLEANING: </a:t>
            </a:r>
          </a:p>
          <a:p>
            <a:endParaRPr lang="en-GB" dirty="0"/>
          </a:p>
          <a:p>
            <a:endParaRPr lang="en-GB" dirty="0"/>
          </a:p>
          <a:p>
            <a:endParaRPr lang="en-GB" dirty="0">
              <a:latin typeface="Georgia" panose="02040502050405020303" pitchFamily="18" charset="0"/>
            </a:endParaRPr>
          </a:p>
          <a:p>
            <a:r>
              <a:rPr lang="en-GB" dirty="0">
                <a:latin typeface="Georgia" panose="02040502050405020303" pitchFamily="18" charset="0"/>
              </a:rPr>
              <a:t>There is a lot of columns with high number of missing values and since we have around 9000+ data points we can eliminate the columns with 30% missing values; </a:t>
            </a:r>
          </a:p>
          <a:p>
            <a:endParaRPr lang="en-GB" dirty="0">
              <a:latin typeface="Georgia" panose="02040502050405020303" pitchFamily="18" charset="0"/>
            </a:endParaRPr>
          </a:p>
          <a:p>
            <a:r>
              <a:rPr lang="en-GB" dirty="0">
                <a:latin typeface="Georgia" panose="02040502050405020303" pitchFamily="18" charset="0"/>
              </a:rPr>
              <a:t> We dropped City and Country variables since it’s of no use to us as the company provides online courses; </a:t>
            </a:r>
          </a:p>
          <a:p>
            <a:endParaRPr lang="en-GB" dirty="0">
              <a:latin typeface="Georgia" panose="02040502050405020303" pitchFamily="18" charset="0"/>
            </a:endParaRPr>
          </a:p>
          <a:p>
            <a:r>
              <a:rPr lang="en-GB" dirty="0">
                <a:latin typeface="Georgia" panose="02040502050405020303" pitchFamily="18" charset="0"/>
              </a:rPr>
              <a:t> Prospect ID and Lead Number are just records identifier and as hence dropped.</a:t>
            </a:r>
          </a:p>
          <a:p>
            <a:endParaRPr lang="en-GB" dirty="0">
              <a:latin typeface="Georgia" panose="02040502050405020303" pitchFamily="18" charset="0"/>
            </a:endParaRPr>
          </a:p>
          <a:p>
            <a:r>
              <a:rPr lang="en-GB" dirty="0">
                <a:latin typeface="Georgia" panose="02040502050405020303" pitchFamily="18" charset="0"/>
              </a:rPr>
              <a:t>We dropped all columns which have skewed data points as it wont have any predictability</a:t>
            </a:r>
          </a:p>
        </p:txBody>
      </p:sp>
    </p:spTree>
    <p:extLst>
      <p:ext uri="{BB962C8B-B14F-4D97-AF65-F5344CB8AC3E}">
        <p14:creationId xmlns:p14="http://schemas.microsoft.com/office/powerpoint/2010/main" val="2540369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224467-F363-D4D7-D0C7-503172412F29}"/>
              </a:ext>
            </a:extLst>
          </p:cNvPr>
          <p:cNvSpPr txBox="1"/>
          <p:nvPr/>
        </p:nvSpPr>
        <p:spPr>
          <a:xfrm>
            <a:off x="922077" y="1632275"/>
            <a:ext cx="4444482" cy="523220"/>
          </a:xfrm>
          <a:prstGeom prst="rect">
            <a:avLst/>
          </a:prstGeom>
          <a:noFill/>
        </p:spPr>
        <p:txBody>
          <a:bodyPr wrap="square">
            <a:spAutoFit/>
          </a:bodyPr>
          <a:lstStyle/>
          <a:p>
            <a:r>
              <a:rPr lang="en-GB" sz="2800" b="1" dirty="0">
                <a:solidFill>
                  <a:srgbClr val="000000"/>
                </a:solidFill>
                <a:effectLst/>
                <a:latin typeface="Georgia" panose="02040502050405020303" pitchFamily="18" charset="0"/>
              </a:rPr>
              <a:t>DATA MODELING: </a:t>
            </a:r>
          </a:p>
        </p:txBody>
      </p:sp>
      <p:pic>
        <p:nvPicPr>
          <p:cNvPr id="7" name="Picture 6">
            <a:extLst>
              <a:ext uri="{FF2B5EF4-FFF2-40B4-BE49-F238E27FC236}">
                <a16:creationId xmlns:a16="http://schemas.microsoft.com/office/drawing/2014/main" id="{BE7C760C-9F06-D409-DBA9-6B48A9490E8A}"/>
              </a:ext>
            </a:extLst>
          </p:cNvPr>
          <p:cNvPicPr>
            <a:picLocks noChangeAspect="1"/>
          </p:cNvPicPr>
          <p:nvPr/>
        </p:nvPicPr>
        <p:blipFill>
          <a:blip r:embed="rId2"/>
          <a:stretch>
            <a:fillRect/>
          </a:stretch>
        </p:blipFill>
        <p:spPr>
          <a:xfrm>
            <a:off x="5168382" y="1120545"/>
            <a:ext cx="6101541" cy="4374748"/>
          </a:xfrm>
          <a:prstGeom prst="rect">
            <a:avLst/>
          </a:prstGeom>
        </p:spPr>
      </p:pic>
      <p:pic>
        <p:nvPicPr>
          <p:cNvPr id="9" name="Picture 8">
            <a:extLst>
              <a:ext uri="{FF2B5EF4-FFF2-40B4-BE49-F238E27FC236}">
                <a16:creationId xmlns:a16="http://schemas.microsoft.com/office/drawing/2014/main" id="{A24F8E97-2B30-7E8D-3770-5C0C65FFB1EC}"/>
              </a:ext>
            </a:extLst>
          </p:cNvPr>
          <p:cNvPicPr>
            <a:picLocks noChangeAspect="1"/>
          </p:cNvPicPr>
          <p:nvPr/>
        </p:nvPicPr>
        <p:blipFill>
          <a:blip r:embed="rId3"/>
          <a:stretch>
            <a:fillRect/>
          </a:stretch>
        </p:blipFill>
        <p:spPr>
          <a:xfrm>
            <a:off x="447675" y="2965020"/>
            <a:ext cx="4705350" cy="2492805"/>
          </a:xfrm>
          <a:prstGeom prst="rect">
            <a:avLst/>
          </a:prstGeom>
        </p:spPr>
      </p:pic>
    </p:spTree>
    <p:extLst>
      <p:ext uri="{BB962C8B-B14F-4D97-AF65-F5344CB8AC3E}">
        <p14:creationId xmlns:p14="http://schemas.microsoft.com/office/powerpoint/2010/main" val="386262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3DA665-AB0C-E36C-8642-EDC3666DCE5F}"/>
              </a:ext>
            </a:extLst>
          </p:cNvPr>
          <p:cNvSpPr txBox="1"/>
          <p:nvPr/>
        </p:nvSpPr>
        <p:spPr>
          <a:xfrm>
            <a:off x="1032588" y="622432"/>
            <a:ext cx="6096000" cy="1231106"/>
          </a:xfrm>
          <a:prstGeom prst="rect">
            <a:avLst/>
          </a:prstGeom>
          <a:noFill/>
        </p:spPr>
        <p:txBody>
          <a:bodyPr wrap="square">
            <a:spAutoFit/>
          </a:bodyPr>
          <a:lstStyle/>
          <a:p>
            <a:r>
              <a:rPr lang="en-IN" sz="2800" b="1" dirty="0">
                <a:solidFill>
                  <a:srgbClr val="000000"/>
                </a:solidFill>
                <a:effectLst/>
                <a:latin typeface="Georgia" panose="02040502050405020303" pitchFamily="18" charset="0"/>
              </a:rPr>
              <a:t>Data Preparation</a:t>
            </a:r>
          </a:p>
          <a:p>
            <a:endParaRPr lang="en-IN" sz="2800" b="1" dirty="0">
              <a:solidFill>
                <a:srgbClr val="000000"/>
              </a:solidFill>
              <a:latin typeface="Georgia" panose="02040502050405020303" pitchFamily="18" charset="0"/>
            </a:endParaRPr>
          </a:p>
          <a:p>
            <a:pPr marL="285750" indent="-285750">
              <a:buFont typeface="Arial" panose="020B0604020202020204" pitchFamily="34" charset="0"/>
              <a:buChar char="•"/>
            </a:pPr>
            <a:r>
              <a:rPr lang="en-IN" sz="1800" dirty="0">
                <a:solidFill>
                  <a:srgbClr val="000000"/>
                </a:solidFill>
                <a:effectLst/>
                <a:latin typeface="Georgia" panose="02040502050405020303" pitchFamily="18" charset="0"/>
              </a:rPr>
              <a:t> After </a:t>
            </a:r>
            <a:r>
              <a:rPr lang="en-IN" sz="1800" dirty="0" err="1">
                <a:solidFill>
                  <a:srgbClr val="000000"/>
                </a:solidFill>
                <a:effectLst/>
                <a:latin typeface="Georgia" panose="02040502050405020303" pitchFamily="18" charset="0"/>
              </a:rPr>
              <a:t>dummification</a:t>
            </a:r>
            <a:r>
              <a:rPr lang="en-IN" sz="1800" dirty="0">
                <a:solidFill>
                  <a:srgbClr val="000000"/>
                </a:solidFill>
                <a:effectLst/>
                <a:latin typeface="Georgia" panose="02040502050405020303" pitchFamily="18" charset="0"/>
              </a:rPr>
              <a:t> : -</a:t>
            </a:r>
            <a:endParaRPr lang="en-IN" sz="2800" dirty="0">
              <a:latin typeface="Georgia" panose="02040502050405020303" pitchFamily="18" charset="0"/>
            </a:endParaRPr>
          </a:p>
        </p:txBody>
      </p:sp>
      <p:pic>
        <p:nvPicPr>
          <p:cNvPr id="7" name="Picture 6">
            <a:extLst>
              <a:ext uri="{FF2B5EF4-FFF2-40B4-BE49-F238E27FC236}">
                <a16:creationId xmlns:a16="http://schemas.microsoft.com/office/drawing/2014/main" id="{E77A9E5F-CC7D-B377-BFF6-B0504C94636E}"/>
              </a:ext>
            </a:extLst>
          </p:cNvPr>
          <p:cNvPicPr>
            <a:picLocks noChangeAspect="1"/>
          </p:cNvPicPr>
          <p:nvPr/>
        </p:nvPicPr>
        <p:blipFill>
          <a:blip r:embed="rId2"/>
          <a:stretch>
            <a:fillRect/>
          </a:stretch>
        </p:blipFill>
        <p:spPr>
          <a:xfrm>
            <a:off x="742950" y="2066925"/>
            <a:ext cx="10410825" cy="3390899"/>
          </a:xfrm>
          <a:prstGeom prst="rect">
            <a:avLst/>
          </a:prstGeom>
        </p:spPr>
      </p:pic>
    </p:spTree>
    <p:extLst>
      <p:ext uri="{BB962C8B-B14F-4D97-AF65-F5344CB8AC3E}">
        <p14:creationId xmlns:p14="http://schemas.microsoft.com/office/powerpoint/2010/main" val="1652211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FD5AF3-0550-2A73-DC21-FBF884413BB7}"/>
              </a:ext>
            </a:extLst>
          </p:cNvPr>
          <p:cNvSpPr txBox="1"/>
          <p:nvPr/>
        </p:nvSpPr>
        <p:spPr>
          <a:xfrm>
            <a:off x="790769" y="510465"/>
            <a:ext cx="6097554" cy="523220"/>
          </a:xfrm>
          <a:prstGeom prst="rect">
            <a:avLst/>
          </a:prstGeom>
          <a:noFill/>
        </p:spPr>
        <p:txBody>
          <a:bodyPr wrap="square">
            <a:spAutoFit/>
          </a:bodyPr>
          <a:lstStyle/>
          <a:p>
            <a:r>
              <a:rPr lang="en-IN" sz="2800" b="1" dirty="0">
                <a:solidFill>
                  <a:srgbClr val="000000"/>
                </a:solidFill>
                <a:effectLst/>
                <a:latin typeface="Georgia" panose="02040502050405020303" pitchFamily="18" charset="0"/>
              </a:rPr>
              <a:t>Model Building</a:t>
            </a:r>
            <a:endParaRPr lang="en-IN" sz="2800" dirty="0"/>
          </a:p>
        </p:txBody>
      </p:sp>
      <p:sp>
        <p:nvSpPr>
          <p:cNvPr id="6" name="TextBox 5">
            <a:extLst>
              <a:ext uri="{FF2B5EF4-FFF2-40B4-BE49-F238E27FC236}">
                <a16:creationId xmlns:a16="http://schemas.microsoft.com/office/drawing/2014/main" id="{89187DA4-B040-9078-12F9-CBF464B3D840}"/>
              </a:ext>
            </a:extLst>
          </p:cNvPr>
          <p:cNvSpPr txBox="1"/>
          <p:nvPr/>
        </p:nvSpPr>
        <p:spPr>
          <a:xfrm>
            <a:off x="790769" y="1033685"/>
            <a:ext cx="6097554" cy="369332"/>
          </a:xfrm>
          <a:prstGeom prst="rect">
            <a:avLst/>
          </a:prstGeom>
          <a:noFill/>
        </p:spPr>
        <p:txBody>
          <a:bodyPr wrap="square">
            <a:spAutoFit/>
          </a:bodyPr>
          <a:lstStyle/>
          <a:p>
            <a:r>
              <a:rPr lang="en-GB" sz="1800" dirty="0">
                <a:solidFill>
                  <a:srgbClr val="000000"/>
                </a:solidFill>
                <a:effectLst/>
                <a:latin typeface="Georgia" panose="02040502050405020303" pitchFamily="18" charset="0"/>
              </a:rPr>
              <a:t>After creating a RFE we got are model as shown below :</a:t>
            </a:r>
            <a:endParaRPr lang="en-IN" dirty="0"/>
          </a:p>
        </p:txBody>
      </p:sp>
      <p:pic>
        <p:nvPicPr>
          <p:cNvPr id="8" name="Picture 7">
            <a:extLst>
              <a:ext uri="{FF2B5EF4-FFF2-40B4-BE49-F238E27FC236}">
                <a16:creationId xmlns:a16="http://schemas.microsoft.com/office/drawing/2014/main" id="{CE5E153C-B615-91DD-EEEF-095E7783E3DB}"/>
              </a:ext>
            </a:extLst>
          </p:cNvPr>
          <p:cNvPicPr>
            <a:picLocks noChangeAspect="1"/>
          </p:cNvPicPr>
          <p:nvPr/>
        </p:nvPicPr>
        <p:blipFill>
          <a:blip r:embed="rId2"/>
          <a:stretch>
            <a:fillRect/>
          </a:stretch>
        </p:blipFill>
        <p:spPr>
          <a:xfrm>
            <a:off x="858393" y="1556905"/>
            <a:ext cx="4130398" cy="2423370"/>
          </a:xfrm>
          <a:prstGeom prst="rect">
            <a:avLst/>
          </a:prstGeom>
        </p:spPr>
      </p:pic>
      <p:pic>
        <p:nvPicPr>
          <p:cNvPr id="10" name="Picture 9">
            <a:extLst>
              <a:ext uri="{FF2B5EF4-FFF2-40B4-BE49-F238E27FC236}">
                <a16:creationId xmlns:a16="http://schemas.microsoft.com/office/drawing/2014/main" id="{0FAA00B2-5CDE-0C74-5BF3-FA4EE19AC9A6}"/>
              </a:ext>
            </a:extLst>
          </p:cNvPr>
          <p:cNvPicPr>
            <a:picLocks noChangeAspect="1"/>
          </p:cNvPicPr>
          <p:nvPr/>
        </p:nvPicPr>
        <p:blipFill>
          <a:blip r:embed="rId3"/>
          <a:stretch>
            <a:fillRect/>
          </a:stretch>
        </p:blipFill>
        <p:spPr>
          <a:xfrm>
            <a:off x="5084990" y="1556905"/>
            <a:ext cx="6454699" cy="4138019"/>
          </a:xfrm>
          <a:prstGeom prst="rect">
            <a:avLst/>
          </a:prstGeom>
        </p:spPr>
      </p:pic>
    </p:spTree>
    <p:extLst>
      <p:ext uri="{BB962C8B-B14F-4D97-AF65-F5344CB8AC3E}">
        <p14:creationId xmlns:p14="http://schemas.microsoft.com/office/powerpoint/2010/main" val="3842161898"/>
      </p:ext>
    </p:extLst>
  </p:cSld>
  <p:clrMapOvr>
    <a:masterClrMapping/>
  </p:clrMapOvr>
</p:sld>
</file>

<file path=ppt/theme/theme1.xml><?xml version="1.0" encoding="utf-8"?>
<a:theme xmlns:a="http://schemas.openxmlformats.org/drawingml/2006/main" name="BlocksVTI">
  <a:themeElements>
    <a:clrScheme name="AnalogousFromDarkSeedLeftStep">
      <a:dk1>
        <a:srgbClr val="000000"/>
      </a:dk1>
      <a:lt1>
        <a:srgbClr val="FFFFFF"/>
      </a:lt1>
      <a:dk2>
        <a:srgbClr val="30271B"/>
      </a:dk2>
      <a:lt2>
        <a:srgbClr val="F1F0F3"/>
      </a:lt2>
      <a:accent1>
        <a:srgbClr val="89AD44"/>
      </a:accent1>
      <a:accent2>
        <a:srgbClr val="ACA339"/>
      </a:accent2>
      <a:accent3>
        <a:srgbClr val="C3894D"/>
      </a:accent3>
      <a:accent4>
        <a:srgbClr val="B1463B"/>
      </a:accent4>
      <a:accent5>
        <a:srgbClr val="C34D73"/>
      </a:accent5>
      <a:accent6>
        <a:srgbClr val="B13B93"/>
      </a:accent6>
      <a:hlink>
        <a:srgbClr val="C2485B"/>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151</TotalTime>
  <Words>747</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Avenir Next LT Pro</vt:lpstr>
      <vt:lpstr>Avenir Next LT Pro Light</vt:lpstr>
      <vt:lpstr>Georgia</vt:lpstr>
      <vt:lpstr>Segoe Print</vt:lpstr>
      <vt:lpstr>Wingdings</vt:lpstr>
      <vt:lpstr>BlocksVTI</vt:lpstr>
      <vt:lpstr>  LEAD SCORING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LEAD SCORING CASE STUDY</dc:title>
  <dc:creator>mohammed shebin k</dc:creator>
  <cp:lastModifiedBy>mohammed shebin k</cp:lastModifiedBy>
  <cp:revision>2</cp:revision>
  <dcterms:created xsi:type="dcterms:W3CDTF">2024-03-17T15:36:13Z</dcterms:created>
  <dcterms:modified xsi:type="dcterms:W3CDTF">2024-03-17T18:08:05Z</dcterms:modified>
</cp:coreProperties>
</file>