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0" r:id="rId6"/>
    <p:sldId id="301" r:id="rId7"/>
    <p:sldId id="302" r:id="rId8"/>
    <p:sldId id="303" r:id="rId9"/>
    <p:sldId id="304"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E5DE88-3351-47BA-92CA-B2878B0F595C}"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1C2D0C9-AF44-4F08-B08A-9FB880E549A1}">
      <dgm:prSet/>
      <dgm:spPr/>
      <dgm:t>
        <a:bodyPr/>
        <a:lstStyle/>
        <a:p>
          <a:pPr>
            <a:lnSpc>
              <a:spcPct val="100000"/>
            </a:lnSpc>
          </a:pPr>
          <a:r>
            <a:rPr lang="en-IN" dirty="0"/>
            <a:t>New York City's demographics show that it is a large and ethnically diverse metropolis. It is the largest city in the US and was home to nearly 8.5 million people in 2014. The New York region continues to be by far the leading metropolitan gateway for legal immigrants admitted into the United States.</a:t>
          </a:r>
          <a:endParaRPr lang="en-US" dirty="0"/>
        </a:p>
      </dgm:t>
    </dgm:pt>
    <dgm:pt modelId="{4B82F187-2465-4D23-86DD-4FCF2289B726}" type="parTrans" cxnId="{1E34094E-7450-4742-86FA-41351FD51367}">
      <dgm:prSet/>
      <dgm:spPr/>
      <dgm:t>
        <a:bodyPr/>
        <a:lstStyle/>
        <a:p>
          <a:endParaRPr lang="en-US"/>
        </a:p>
      </dgm:t>
    </dgm:pt>
    <dgm:pt modelId="{06C78077-AFAD-4BDB-B110-11A8265A5E15}" type="sibTrans" cxnId="{1E34094E-7450-4742-86FA-41351FD51367}">
      <dgm:prSet/>
      <dgm:spPr/>
      <dgm:t>
        <a:bodyPr/>
        <a:lstStyle/>
        <a:p>
          <a:pPr>
            <a:lnSpc>
              <a:spcPct val="100000"/>
            </a:lnSpc>
          </a:pPr>
          <a:endParaRPr lang="en-US"/>
        </a:p>
      </dgm:t>
    </dgm:pt>
    <dgm:pt modelId="{22B91BF0-D68B-4BDB-B963-21EEEDF118DF}">
      <dgm:prSet/>
      <dgm:spPr/>
      <dgm:t>
        <a:bodyPr/>
        <a:lstStyle/>
        <a:p>
          <a:pPr>
            <a:lnSpc>
              <a:spcPct val="100000"/>
            </a:lnSpc>
          </a:pPr>
          <a:r>
            <a:rPr lang="en-IN"/>
            <a:t>New York City has also been a major point of entry for immigrants; the term "melting pot" was coined to describe densely populated immigrant neighbourhoods on the Lower East Side. As many as 800 languages are spoken in New York, making it the most diverse city in the world.</a:t>
          </a:r>
          <a:endParaRPr lang="en-US"/>
        </a:p>
      </dgm:t>
    </dgm:pt>
    <dgm:pt modelId="{10BC2452-F334-43A3-8E7D-242FF1AEC423}" type="parTrans" cxnId="{D7362467-8648-4CD6-8F9D-E87BA24AFD23}">
      <dgm:prSet/>
      <dgm:spPr/>
      <dgm:t>
        <a:bodyPr/>
        <a:lstStyle/>
        <a:p>
          <a:endParaRPr lang="en-US"/>
        </a:p>
      </dgm:t>
    </dgm:pt>
    <dgm:pt modelId="{228FBEE5-5A73-48FC-B520-CBD2C621EEF4}" type="sibTrans" cxnId="{D7362467-8648-4CD6-8F9D-E87BA24AFD23}">
      <dgm:prSet/>
      <dgm:spPr/>
      <dgm:t>
        <a:bodyPr/>
        <a:lstStyle/>
        <a:p>
          <a:pPr>
            <a:lnSpc>
              <a:spcPct val="100000"/>
            </a:lnSpc>
          </a:pPr>
          <a:endParaRPr lang="en-US"/>
        </a:p>
      </dgm:t>
    </dgm:pt>
    <dgm:pt modelId="{F12D6707-CF43-467F-B8A3-D878697EFC1A}">
      <dgm:prSet/>
      <dgm:spPr/>
      <dgm:t>
        <a:bodyPr/>
        <a:lstStyle/>
        <a:p>
          <a:pPr>
            <a:lnSpc>
              <a:spcPct val="100000"/>
            </a:lnSpc>
          </a:pPr>
          <a:r>
            <a:rPr lang="en-IN" dirty="0"/>
            <a:t>With its diverse culture, comes diverse food items. There are many restaurants in New York City, each belonging to different categories like Chinese, Indian, and French etc.</a:t>
          </a:r>
          <a:endParaRPr lang="en-US" dirty="0"/>
        </a:p>
      </dgm:t>
    </dgm:pt>
    <dgm:pt modelId="{8034C3DA-C5BB-437C-A112-20E5380B9E97}" type="parTrans" cxnId="{E84AD797-6C0A-4947-804C-2D71C65268EF}">
      <dgm:prSet/>
      <dgm:spPr/>
      <dgm:t>
        <a:bodyPr/>
        <a:lstStyle/>
        <a:p>
          <a:endParaRPr lang="en-US"/>
        </a:p>
      </dgm:t>
    </dgm:pt>
    <dgm:pt modelId="{FD7F3727-F1A8-4DAA-9BC3-75AE75ED1B6A}" type="sibTrans" cxnId="{E84AD797-6C0A-4947-804C-2D71C65268EF}">
      <dgm:prSet/>
      <dgm:spPr/>
      <dgm:t>
        <a:bodyPr/>
        <a:lstStyle/>
        <a:p>
          <a:endParaRPr lang="en-US"/>
        </a:p>
      </dgm:t>
    </dgm:pt>
    <dgm:pt modelId="{1BC94729-A722-4816-9F20-99102F4A031F}" type="pres">
      <dgm:prSet presAssocID="{92E5DE88-3351-47BA-92CA-B2878B0F595C}" presName="root" presStyleCnt="0">
        <dgm:presLayoutVars>
          <dgm:dir/>
          <dgm:resizeHandles val="exact"/>
        </dgm:presLayoutVars>
      </dgm:prSet>
      <dgm:spPr/>
    </dgm:pt>
    <dgm:pt modelId="{328D86B7-7734-4F7C-9DD8-5B921A79D83B}" type="pres">
      <dgm:prSet presAssocID="{F1C2D0C9-AF44-4F08-B08A-9FB880E549A1}" presName="compNode" presStyleCnt="0"/>
      <dgm:spPr/>
    </dgm:pt>
    <dgm:pt modelId="{95F67C6F-FFEF-426B-A161-0E70A50EA0FC}" type="pres">
      <dgm:prSet presAssocID="{F1C2D0C9-AF44-4F08-B08A-9FB880E549A1}" presName="bgRect" presStyleLbl="bgShp" presStyleIdx="0" presStyleCnt="3"/>
      <dgm:spPr/>
    </dgm:pt>
    <dgm:pt modelId="{AE0B4A98-AE25-4CE0-BFF5-4D8DF47F72F6}" type="pres">
      <dgm:prSet presAssocID="{F1C2D0C9-AF44-4F08-B08A-9FB880E549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et"/>
        </a:ext>
      </dgm:extLst>
    </dgm:pt>
    <dgm:pt modelId="{9C8CA352-7F5D-477A-A4AA-5A7BFB6FC6FB}" type="pres">
      <dgm:prSet presAssocID="{F1C2D0C9-AF44-4F08-B08A-9FB880E549A1}" presName="spaceRect" presStyleCnt="0"/>
      <dgm:spPr/>
    </dgm:pt>
    <dgm:pt modelId="{B3155FCF-967E-47E6-82C5-E787FE1D802F}" type="pres">
      <dgm:prSet presAssocID="{F1C2D0C9-AF44-4F08-B08A-9FB880E549A1}" presName="parTx" presStyleLbl="revTx" presStyleIdx="0" presStyleCnt="3">
        <dgm:presLayoutVars>
          <dgm:chMax val="0"/>
          <dgm:chPref val="0"/>
        </dgm:presLayoutVars>
      </dgm:prSet>
      <dgm:spPr/>
    </dgm:pt>
    <dgm:pt modelId="{26ADCDE9-CE10-41E3-8C6E-CB6F60923838}" type="pres">
      <dgm:prSet presAssocID="{06C78077-AFAD-4BDB-B110-11A8265A5E15}" presName="sibTrans" presStyleCnt="0"/>
      <dgm:spPr/>
    </dgm:pt>
    <dgm:pt modelId="{6082CF9A-8718-4538-A28F-53815BDFFDAF}" type="pres">
      <dgm:prSet presAssocID="{22B91BF0-D68B-4BDB-B963-21EEEDF118DF}" presName="compNode" presStyleCnt="0"/>
      <dgm:spPr/>
    </dgm:pt>
    <dgm:pt modelId="{8A5EDBAC-0DBE-42D9-89E3-66B454900B65}" type="pres">
      <dgm:prSet presAssocID="{22B91BF0-D68B-4BDB-B963-21EEEDF118DF}" presName="bgRect" presStyleLbl="bgShp" presStyleIdx="1" presStyleCnt="3"/>
      <dgm:spPr/>
    </dgm:pt>
    <dgm:pt modelId="{EB079266-7150-483B-BC20-072750043A0D}" type="pres">
      <dgm:prSet presAssocID="{22B91BF0-D68B-4BDB-B963-21EEEDF118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fe"/>
        </a:ext>
      </dgm:extLst>
    </dgm:pt>
    <dgm:pt modelId="{6BF432EC-C85D-418E-8DB2-76BFF20E9DAC}" type="pres">
      <dgm:prSet presAssocID="{22B91BF0-D68B-4BDB-B963-21EEEDF118DF}" presName="spaceRect" presStyleCnt="0"/>
      <dgm:spPr/>
    </dgm:pt>
    <dgm:pt modelId="{C388BC45-821B-46B6-8271-0C1AA7E7010A}" type="pres">
      <dgm:prSet presAssocID="{22B91BF0-D68B-4BDB-B963-21EEEDF118DF}" presName="parTx" presStyleLbl="revTx" presStyleIdx="1" presStyleCnt="3">
        <dgm:presLayoutVars>
          <dgm:chMax val="0"/>
          <dgm:chPref val="0"/>
        </dgm:presLayoutVars>
      </dgm:prSet>
      <dgm:spPr/>
    </dgm:pt>
    <dgm:pt modelId="{0AC838AB-DB8E-419A-A834-42E250B586FE}" type="pres">
      <dgm:prSet presAssocID="{228FBEE5-5A73-48FC-B520-CBD2C621EEF4}" presName="sibTrans" presStyleCnt="0"/>
      <dgm:spPr/>
    </dgm:pt>
    <dgm:pt modelId="{40F12C63-957C-44A1-A5F0-FBBB94986529}" type="pres">
      <dgm:prSet presAssocID="{F12D6707-CF43-467F-B8A3-D878697EFC1A}" presName="compNode" presStyleCnt="0"/>
      <dgm:spPr/>
    </dgm:pt>
    <dgm:pt modelId="{F62C1794-9A64-4680-A270-C3CEEBB85D37}" type="pres">
      <dgm:prSet presAssocID="{F12D6707-CF43-467F-B8A3-D878697EFC1A}" presName="bgRect" presStyleLbl="bgShp" presStyleIdx="2" presStyleCnt="3"/>
      <dgm:spPr/>
    </dgm:pt>
    <dgm:pt modelId="{D867D531-A223-430D-9552-E494FC5CD38F}" type="pres">
      <dgm:prSet presAssocID="{F12D6707-CF43-467F-B8A3-D878697EFC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unch"/>
        </a:ext>
      </dgm:extLst>
    </dgm:pt>
    <dgm:pt modelId="{3E572812-EE98-4E31-BF77-494F7A70C56C}" type="pres">
      <dgm:prSet presAssocID="{F12D6707-CF43-467F-B8A3-D878697EFC1A}" presName="spaceRect" presStyleCnt="0"/>
      <dgm:spPr/>
    </dgm:pt>
    <dgm:pt modelId="{A83FA706-5C07-459B-9AFA-FE98F3C2C3AB}" type="pres">
      <dgm:prSet presAssocID="{F12D6707-CF43-467F-B8A3-D878697EFC1A}" presName="parTx" presStyleLbl="revTx" presStyleIdx="2" presStyleCnt="3">
        <dgm:presLayoutVars>
          <dgm:chMax val="0"/>
          <dgm:chPref val="0"/>
        </dgm:presLayoutVars>
      </dgm:prSet>
      <dgm:spPr/>
    </dgm:pt>
  </dgm:ptLst>
  <dgm:cxnLst>
    <dgm:cxn modelId="{FD3A392E-92CC-4759-8FDC-F8A8FDD31FD1}" type="presOf" srcId="{F1C2D0C9-AF44-4F08-B08A-9FB880E549A1}" destId="{B3155FCF-967E-47E6-82C5-E787FE1D802F}" srcOrd="0" destOrd="0" presId="urn:microsoft.com/office/officeart/2018/2/layout/IconVerticalSolidList"/>
    <dgm:cxn modelId="{D7362467-8648-4CD6-8F9D-E87BA24AFD23}" srcId="{92E5DE88-3351-47BA-92CA-B2878B0F595C}" destId="{22B91BF0-D68B-4BDB-B963-21EEEDF118DF}" srcOrd="1" destOrd="0" parTransId="{10BC2452-F334-43A3-8E7D-242FF1AEC423}" sibTransId="{228FBEE5-5A73-48FC-B520-CBD2C621EEF4}"/>
    <dgm:cxn modelId="{DD3FB56A-D2AD-48AE-AFDB-819BDE71155B}" type="presOf" srcId="{F12D6707-CF43-467F-B8A3-D878697EFC1A}" destId="{A83FA706-5C07-459B-9AFA-FE98F3C2C3AB}" srcOrd="0" destOrd="0" presId="urn:microsoft.com/office/officeart/2018/2/layout/IconVerticalSolidList"/>
    <dgm:cxn modelId="{1E34094E-7450-4742-86FA-41351FD51367}" srcId="{92E5DE88-3351-47BA-92CA-B2878B0F595C}" destId="{F1C2D0C9-AF44-4F08-B08A-9FB880E549A1}" srcOrd="0" destOrd="0" parTransId="{4B82F187-2465-4D23-86DD-4FCF2289B726}" sibTransId="{06C78077-AFAD-4BDB-B110-11A8265A5E15}"/>
    <dgm:cxn modelId="{5373E279-6607-4114-9A6E-1130B91AEEDA}" type="presOf" srcId="{22B91BF0-D68B-4BDB-B963-21EEEDF118DF}" destId="{C388BC45-821B-46B6-8271-0C1AA7E7010A}" srcOrd="0" destOrd="0" presId="urn:microsoft.com/office/officeart/2018/2/layout/IconVerticalSolidList"/>
    <dgm:cxn modelId="{E84AD797-6C0A-4947-804C-2D71C65268EF}" srcId="{92E5DE88-3351-47BA-92CA-B2878B0F595C}" destId="{F12D6707-CF43-467F-B8A3-D878697EFC1A}" srcOrd="2" destOrd="0" parTransId="{8034C3DA-C5BB-437C-A112-20E5380B9E97}" sibTransId="{FD7F3727-F1A8-4DAA-9BC3-75AE75ED1B6A}"/>
    <dgm:cxn modelId="{3BC285CD-87AE-406F-A444-CC1723FFCC55}" type="presOf" srcId="{92E5DE88-3351-47BA-92CA-B2878B0F595C}" destId="{1BC94729-A722-4816-9F20-99102F4A031F}" srcOrd="0" destOrd="0" presId="urn:microsoft.com/office/officeart/2018/2/layout/IconVerticalSolidList"/>
    <dgm:cxn modelId="{0A68B9EA-C686-4A5D-957F-AF3F2909914F}" type="presParOf" srcId="{1BC94729-A722-4816-9F20-99102F4A031F}" destId="{328D86B7-7734-4F7C-9DD8-5B921A79D83B}" srcOrd="0" destOrd="0" presId="urn:microsoft.com/office/officeart/2018/2/layout/IconVerticalSolidList"/>
    <dgm:cxn modelId="{7D8E2CED-481A-42F7-BD4C-FF1D89926808}" type="presParOf" srcId="{328D86B7-7734-4F7C-9DD8-5B921A79D83B}" destId="{95F67C6F-FFEF-426B-A161-0E70A50EA0FC}" srcOrd="0" destOrd="0" presId="urn:microsoft.com/office/officeart/2018/2/layout/IconVerticalSolidList"/>
    <dgm:cxn modelId="{3A809BEB-4562-49F2-9FE2-4B461053E9EB}" type="presParOf" srcId="{328D86B7-7734-4F7C-9DD8-5B921A79D83B}" destId="{AE0B4A98-AE25-4CE0-BFF5-4D8DF47F72F6}" srcOrd="1" destOrd="0" presId="urn:microsoft.com/office/officeart/2018/2/layout/IconVerticalSolidList"/>
    <dgm:cxn modelId="{3DE966FF-B489-4D81-BB1C-5C0E622F19EB}" type="presParOf" srcId="{328D86B7-7734-4F7C-9DD8-5B921A79D83B}" destId="{9C8CA352-7F5D-477A-A4AA-5A7BFB6FC6FB}" srcOrd="2" destOrd="0" presId="urn:microsoft.com/office/officeart/2018/2/layout/IconVerticalSolidList"/>
    <dgm:cxn modelId="{06702E61-0767-4646-969D-49C6B425C499}" type="presParOf" srcId="{328D86B7-7734-4F7C-9DD8-5B921A79D83B}" destId="{B3155FCF-967E-47E6-82C5-E787FE1D802F}" srcOrd="3" destOrd="0" presId="urn:microsoft.com/office/officeart/2018/2/layout/IconVerticalSolidList"/>
    <dgm:cxn modelId="{F71C19BB-751D-4A19-A5E7-E86A2B485ADA}" type="presParOf" srcId="{1BC94729-A722-4816-9F20-99102F4A031F}" destId="{26ADCDE9-CE10-41E3-8C6E-CB6F60923838}" srcOrd="1" destOrd="0" presId="urn:microsoft.com/office/officeart/2018/2/layout/IconVerticalSolidList"/>
    <dgm:cxn modelId="{CB2EF0BB-C7ED-4DB6-B270-F1897C1C0EB6}" type="presParOf" srcId="{1BC94729-A722-4816-9F20-99102F4A031F}" destId="{6082CF9A-8718-4538-A28F-53815BDFFDAF}" srcOrd="2" destOrd="0" presId="urn:microsoft.com/office/officeart/2018/2/layout/IconVerticalSolidList"/>
    <dgm:cxn modelId="{EEBAC000-A94D-4163-A6E7-D537666B2C4B}" type="presParOf" srcId="{6082CF9A-8718-4538-A28F-53815BDFFDAF}" destId="{8A5EDBAC-0DBE-42D9-89E3-66B454900B65}" srcOrd="0" destOrd="0" presId="urn:microsoft.com/office/officeart/2018/2/layout/IconVerticalSolidList"/>
    <dgm:cxn modelId="{A655C13E-9761-4275-9A2A-0FDB7A62236C}" type="presParOf" srcId="{6082CF9A-8718-4538-A28F-53815BDFFDAF}" destId="{EB079266-7150-483B-BC20-072750043A0D}" srcOrd="1" destOrd="0" presId="urn:microsoft.com/office/officeart/2018/2/layout/IconVerticalSolidList"/>
    <dgm:cxn modelId="{C8674C92-5305-4C11-87F0-3729AC15060F}" type="presParOf" srcId="{6082CF9A-8718-4538-A28F-53815BDFFDAF}" destId="{6BF432EC-C85D-418E-8DB2-76BFF20E9DAC}" srcOrd="2" destOrd="0" presId="urn:microsoft.com/office/officeart/2018/2/layout/IconVerticalSolidList"/>
    <dgm:cxn modelId="{5F8D693C-656B-49BB-BC8F-291B09739DAC}" type="presParOf" srcId="{6082CF9A-8718-4538-A28F-53815BDFFDAF}" destId="{C388BC45-821B-46B6-8271-0C1AA7E7010A}" srcOrd="3" destOrd="0" presId="urn:microsoft.com/office/officeart/2018/2/layout/IconVerticalSolidList"/>
    <dgm:cxn modelId="{13C9FDA3-6B7A-47A0-B2FC-696C57830303}" type="presParOf" srcId="{1BC94729-A722-4816-9F20-99102F4A031F}" destId="{0AC838AB-DB8E-419A-A834-42E250B586FE}" srcOrd="3" destOrd="0" presId="urn:microsoft.com/office/officeart/2018/2/layout/IconVerticalSolidList"/>
    <dgm:cxn modelId="{73D45004-D9F9-449C-BADA-2995659FD7ED}" type="presParOf" srcId="{1BC94729-A722-4816-9F20-99102F4A031F}" destId="{40F12C63-957C-44A1-A5F0-FBBB94986529}" srcOrd="4" destOrd="0" presId="urn:microsoft.com/office/officeart/2018/2/layout/IconVerticalSolidList"/>
    <dgm:cxn modelId="{2931A790-FFE6-45CD-9A44-CE8823D8F848}" type="presParOf" srcId="{40F12C63-957C-44A1-A5F0-FBBB94986529}" destId="{F62C1794-9A64-4680-A270-C3CEEBB85D37}" srcOrd="0" destOrd="0" presId="urn:microsoft.com/office/officeart/2018/2/layout/IconVerticalSolidList"/>
    <dgm:cxn modelId="{504C58DF-1A1A-4529-BD81-063E5CA1BB10}" type="presParOf" srcId="{40F12C63-957C-44A1-A5F0-FBBB94986529}" destId="{D867D531-A223-430D-9552-E494FC5CD38F}" srcOrd="1" destOrd="0" presId="urn:microsoft.com/office/officeart/2018/2/layout/IconVerticalSolidList"/>
    <dgm:cxn modelId="{6FD9C147-6D27-43B2-8A39-7BFC55E80FFC}" type="presParOf" srcId="{40F12C63-957C-44A1-A5F0-FBBB94986529}" destId="{3E572812-EE98-4E31-BF77-494F7A70C56C}" srcOrd="2" destOrd="0" presId="urn:microsoft.com/office/officeart/2018/2/layout/IconVerticalSolidList"/>
    <dgm:cxn modelId="{BA254E29-2A02-4F11-A768-2D4072011C59}" type="presParOf" srcId="{40F12C63-957C-44A1-A5F0-FBBB94986529}" destId="{A83FA706-5C07-459B-9AFA-FE98F3C2C3A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7431C4-9F9C-4880-86BE-487B847A4A0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F471C649-B030-435A-83D9-9D8940669F18}">
      <dgm:prSet/>
      <dgm:spPr/>
      <dgm:t>
        <a:bodyPr/>
        <a:lstStyle/>
        <a:p>
          <a:r>
            <a:rPr lang="en-IN"/>
            <a:t>We begin by collecting the New York city data from the available link</a:t>
          </a:r>
          <a:endParaRPr lang="en-US"/>
        </a:p>
      </dgm:t>
    </dgm:pt>
    <dgm:pt modelId="{0B1D58D2-984B-4B60-A109-93C5E3F76FEF}" type="parTrans" cxnId="{25A7E367-321A-42F2-883E-8468FF681D7C}">
      <dgm:prSet/>
      <dgm:spPr/>
      <dgm:t>
        <a:bodyPr/>
        <a:lstStyle/>
        <a:p>
          <a:endParaRPr lang="en-US"/>
        </a:p>
      </dgm:t>
    </dgm:pt>
    <dgm:pt modelId="{AB02F409-53EA-4AFB-BF00-BAC6BA4DC0EA}" type="sibTrans" cxnId="{25A7E367-321A-42F2-883E-8468FF681D7C}">
      <dgm:prSet/>
      <dgm:spPr/>
      <dgm:t>
        <a:bodyPr/>
        <a:lstStyle/>
        <a:p>
          <a:endParaRPr lang="en-US"/>
        </a:p>
      </dgm:t>
    </dgm:pt>
    <dgm:pt modelId="{1223101E-B4D8-470E-9E18-9C9E45A7D7C6}">
      <dgm:prSet/>
      <dgm:spPr/>
      <dgm:t>
        <a:bodyPr/>
        <a:lstStyle/>
        <a:p>
          <a:r>
            <a:rPr lang="en-IN"/>
            <a:t>We will find all venues for each neighbourhood using Foursquare API.</a:t>
          </a:r>
          <a:endParaRPr lang="en-US"/>
        </a:p>
      </dgm:t>
    </dgm:pt>
    <dgm:pt modelId="{19292397-A414-44F6-A9D4-CF9C3874465F}" type="parTrans" cxnId="{E98F8196-5D6A-44C3-8646-411C585D650D}">
      <dgm:prSet/>
      <dgm:spPr/>
      <dgm:t>
        <a:bodyPr/>
        <a:lstStyle/>
        <a:p>
          <a:endParaRPr lang="en-US"/>
        </a:p>
      </dgm:t>
    </dgm:pt>
    <dgm:pt modelId="{C6A684ED-5662-4B74-932D-7A4373F27B9F}" type="sibTrans" cxnId="{E98F8196-5D6A-44C3-8646-411C585D650D}">
      <dgm:prSet/>
      <dgm:spPr/>
      <dgm:t>
        <a:bodyPr/>
        <a:lstStyle/>
        <a:p>
          <a:endParaRPr lang="en-US"/>
        </a:p>
      </dgm:t>
    </dgm:pt>
    <dgm:pt modelId="{E82B64FA-3856-4836-B998-EB1621BD9705}">
      <dgm:prSet/>
      <dgm:spPr/>
      <dgm:t>
        <a:bodyPr/>
        <a:lstStyle/>
        <a:p>
          <a:r>
            <a:rPr lang="en-IN"/>
            <a:t>We will then filter out all venues with Indian restaurant for further analysis.</a:t>
          </a:r>
          <a:endParaRPr lang="en-US"/>
        </a:p>
      </dgm:t>
    </dgm:pt>
    <dgm:pt modelId="{7591C3DF-BD72-4A55-9ADC-DF9BAB5621C6}" type="parTrans" cxnId="{E034C8B9-BE37-4F69-B896-6E89CD42413E}">
      <dgm:prSet/>
      <dgm:spPr/>
      <dgm:t>
        <a:bodyPr/>
        <a:lstStyle/>
        <a:p>
          <a:endParaRPr lang="en-US"/>
        </a:p>
      </dgm:t>
    </dgm:pt>
    <dgm:pt modelId="{B78262FF-9BF2-444F-90C0-A6B511380B5C}" type="sibTrans" cxnId="{E034C8B9-BE37-4F69-B896-6E89CD42413E}">
      <dgm:prSet/>
      <dgm:spPr/>
      <dgm:t>
        <a:bodyPr/>
        <a:lstStyle/>
        <a:p>
          <a:endParaRPr lang="en-US"/>
        </a:p>
      </dgm:t>
    </dgm:pt>
    <dgm:pt modelId="{F9D96D03-62BA-4224-9245-9BD420E51266}">
      <dgm:prSet/>
      <dgm:spPr/>
      <dgm:t>
        <a:bodyPr/>
        <a:lstStyle/>
        <a:p>
          <a:r>
            <a:rPr lang="en-IN" dirty="0"/>
            <a:t>Next using Foursquare API, we will find their Ratings, Tips, and Number of Likes.</a:t>
          </a:r>
          <a:endParaRPr lang="en-US" dirty="0"/>
        </a:p>
      </dgm:t>
    </dgm:pt>
    <dgm:pt modelId="{9B39B857-6613-4E08-BBAD-311890CD79BD}" type="parTrans" cxnId="{57846764-4C0E-45D1-9131-012E1877A2FB}">
      <dgm:prSet/>
      <dgm:spPr/>
      <dgm:t>
        <a:bodyPr/>
        <a:lstStyle/>
        <a:p>
          <a:endParaRPr lang="en-US"/>
        </a:p>
      </dgm:t>
    </dgm:pt>
    <dgm:pt modelId="{29C2A073-A07A-4E19-932E-70013F80D17E}" type="sibTrans" cxnId="{57846764-4C0E-45D1-9131-012E1877A2FB}">
      <dgm:prSet/>
      <dgm:spPr/>
      <dgm:t>
        <a:bodyPr/>
        <a:lstStyle/>
        <a:p>
          <a:endParaRPr lang="en-US"/>
        </a:p>
      </dgm:t>
    </dgm:pt>
    <dgm:pt modelId="{6996A476-0967-4B6E-9282-6C3681945C4B}">
      <dgm:prSet/>
      <dgm:spPr/>
      <dgm:t>
        <a:bodyPr/>
        <a:lstStyle/>
        <a:p>
          <a:r>
            <a:rPr lang="en-IN"/>
            <a:t>We will then sort Neighbourhoods and Borough the data keeping Ratings as the constraint.</a:t>
          </a:r>
          <a:endParaRPr lang="en-US"/>
        </a:p>
      </dgm:t>
    </dgm:pt>
    <dgm:pt modelId="{7C434A9D-9179-4EB4-8752-79B69BA6B175}" type="parTrans" cxnId="{A641FF21-E951-4668-848F-7801D50A597E}">
      <dgm:prSet/>
      <dgm:spPr/>
      <dgm:t>
        <a:bodyPr/>
        <a:lstStyle/>
        <a:p>
          <a:endParaRPr lang="en-US"/>
        </a:p>
      </dgm:t>
    </dgm:pt>
    <dgm:pt modelId="{CF622773-3FD0-4A5A-8235-C0AF3BE5520B}" type="sibTrans" cxnId="{A641FF21-E951-4668-848F-7801D50A597E}">
      <dgm:prSet/>
      <dgm:spPr/>
      <dgm:t>
        <a:bodyPr/>
        <a:lstStyle/>
        <a:p>
          <a:endParaRPr lang="en-US"/>
        </a:p>
      </dgm:t>
    </dgm:pt>
    <dgm:pt modelId="{7445C24B-724C-4300-A000-48B362586DC2}">
      <dgm:prSet/>
      <dgm:spPr/>
      <dgm:t>
        <a:bodyPr/>
        <a:lstStyle/>
        <a:p>
          <a:r>
            <a:rPr lang="en-IN" dirty="0"/>
            <a:t>Next, we will consider all the neighbourhoods with average rating greater or equal 9.5 to visualize on map.</a:t>
          </a:r>
          <a:endParaRPr lang="en-US" dirty="0"/>
        </a:p>
      </dgm:t>
    </dgm:pt>
    <dgm:pt modelId="{727EEB9A-D6B8-40A1-932C-82475E1F651B}" type="parTrans" cxnId="{ECA2B32A-6B78-4F39-9139-66F72159F619}">
      <dgm:prSet/>
      <dgm:spPr/>
      <dgm:t>
        <a:bodyPr/>
        <a:lstStyle/>
        <a:p>
          <a:endParaRPr lang="en-US"/>
        </a:p>
      </dgm:t>
    </dgm:pt>
    <dgm:pt modelId="{0BD00542-4F9D-4EB9-ACEB-63BF350B9B5C}" type="sibTrans" cxnId="{ECA2B32A-6B78-4F39-9139-66F72159F619}">
      <dgm:prSet/>
      <dgm:spPr/>
      <dgm:t>
        <a:bodyPr/>
        <a:lstStyle/>
        <a:p>
          <a:endParaRPr lang="en-US"/>
        </a:p>
      </dgm:t>
    </dgm:pt>
    <dgm:pt modelId="{701B511A-74EF-4822-82C8-527C228E2FD5}">
      <dgm:prSet/>
      <dgm:spPr/>
      <dgm:t>
        <a:bodyPr/>
        <a:lstStyle/>
        <a:p>
          <a:r>
            <a:rPr lang="en-IN"/>
            <a:t>We will join this dataset to original New York data to get longitude and latitude.</a:t>
          </a:r>
          <a:endParaRPr lang="en-US"/>
        </a:p>
      </dgm:t>
    </dgm:pt>
    <dgm:pt modelId="{9C45B228-F87C-4516-8920-DD66E112F6E2}" type="parTrans" cxnId="{371036D8-01E3-49C8-B7CB-7ADD3F4217B4}">
      <dgm:prSet/>
      <dgm:spPr/>
      <dgm:t>
        <a:bodyPr/>
        <a:lstStyle/>
        <a:p>
          <a:endParaRPr lang="en-US"/>
        </a:p>
      </dgm:t>
    </dgm:pt>
    <dgm:pt modelId="{EBFAC631-8E12-40D4-9AEB-AAA8DBE15E28}" type="sibTrans" cxnId="{371036D8-01E3-49C8-B7CB-7ADD3F4217B4}">
      <dgm:prSet/>
      <dgm:spPr/>
      <dgm:t>
        <a:bodyPr/>
        <a:lstStyle/>
        <a:p>
          <a:endParaRPr lang="en-US"/>
        </a:p>
      </dgm:t>
    </dgm:pt>
    <dgm:pt modelId="{C0DA9754-E8C0-41AA-B2E2-3B517A53156C}">
      <dgm:prSet/>
      <dgm:spPr/>
      <dgm:t>
        <a:bodyPr/>
        <a:lstStyle/>
        <a:p>
          <a:r>
            <a:rPr lang="en-IN"/>
            <a:t>Finally, we will visualize the Neighbourhoods based on average Rating using python’s Folium library.</a:t>
          </a:r>
          <a:endParaRPr lang="en-US"/>
        </a:p>
      </dgm:t>
    </dgm:pt>
    <dgm:pt modelId="{6C02EDBA-81C8-40F3-89EC-206259D255FB}" type="parTrans" cxnId="{C2D25DEB-7ACD-41C1-ACFA-58D287580BA1}">
      <dgm:prSet/>
      <dgm:spPr/>
      <dgm:t>
        <a:bodyPr/>
        <a:lstStyle/>
        <a:p>
          <a:endParaRPr lang="en-US"/>
        </a:p>
      </dgm:t>
    </dgm:pt>
    <dgm:pt modelId="{15843CDD-8CA8-430C-87AE-88B7F9A22A1A}" type="sibTrans" cxnId="{C2D25DEB-7ACD-41C1-ACFA-58D287580BA1}">
      <dgm:prSet/>
      <dgm:spPr/>
      <dgm:t>
        <a:bodyPr/>
        <a:lstStyle/>
        <a:p>
          <a:endParaRPr lang="en-US"/>
        </a:p>
      </dgm:t>
    </dgm:pt>
    <dgm:pt modelId="{E11E1649-652A-416C-A54A-E8EA658253A6}" type="pres">
      <dgm:prSet presAssocID="{737431C4-9F9C-4880-86BE-487B847A4A01}" presName="linear" presStyleCnt="0">
        <dgm:presLayoutVars>
          <dgm:animLvl val="lvl"/>
          <dgm:resizeHandles val="exact"/>
        </dgm:presLayoutVars>
      </dgm:prSet>
      <dgm:spPr/>
    </dgm:pt>
    <dgm:pt modelId="{C70232A5-AC3E-400D-A989-CF16F4841B81}" type="pres">
      <dgm:prSet presAssocID="{F471C649-B030-435A-83D9-9D8940669F18}" presName="parentText" presStyleLbl="node1" presStyleIdx="0" presStyleCnt="8">
        <dgm:presLayoutVars>
          <dgm:chMax val="0"/>
          <dgm:bulletEnabled val="1"/>
        </dgm:presLayoutVars>
      </dgm:prSet>
      <dgm:spPr/>
    </dgm:pt>
    <dgm:pt modelId="{DCFF38BA-9FCD-4511-B704-A65B945D9B59}" type="pres">
      <dgm:prSet presAssocID="{AB02F409-53EA-4AFB-BF00-BAC6BA4DC0EA}" presName="spacer" presStyleCnt="0"/>
      <dgm:spPr/>
    </dgm:pt>
    <dgm:pt modelId="{5425515B-DA5C-4260-8B94-95B0ACD4F47A}" type="pres">
      <dgm:prSet presAssocID="{1223101E-B4D8-470E-9E18-9C9E45A7D7C6}" presName="parentText" presStyleLbl="node1" presStyleIdx="1" presStyleCnt="8">
        <dgm:presLayoutVars>
          <dgm:chMax val="0"/>
          <dgm:bulletEnabled val="1"/>
        </dgm:presLayoutVars>
      </dgm:prSet>
      <dgm:spPr/>
    </dgm:pt>
    <dgm:pt modelId="{0106FEAF-A70E-4A5A-9140-83B7D53B9641}" type="pres">
      <dgm:prSet presAssocID="{C6A684ED-5662-4B74-932D-7A4373F27B9F}" presName="spacer" presStyleCnt="0"/>
      <dgm:spPr/>
    </dgm:pt>
    <dgm:pt modelId="{9DAA2E35-98F8-4695-A2E0-8550C564DFBC}" type="pres">
      <dgm:prSet presAssocID="{E82B64FA-3856-4836-B998-EB1621BD9705}" presName="parentText" presStyleLbl="node1" presStyleIdx="2" presStyleCnt="8">
        <dgm:presLayoutVars>
          <dgm:chMax val="0"/>
          <dgm:bulletEnabled val="1"/>
        </dgm:presLayoutVars>
      </dgm:prSet>
      <dgm:spPr/>
    </dgm:pt>
    <dgm:pt modelId="{5C456004-9BB7-4D28-8CFE-B9E49531DC96}" type="pres">
      <dgm:prSet presAssocID="{B78262FF-9BF2-444F-90C0-A6B511380B5C}" presName="spacer" presStyleCnt="0"/>
      <dgm:spPr/>
    </dgm:pt>
    <dgm:pt modelId="{956751FD-52D4-4000-906F-35F929BD64E2}" type="pres">
      <dgm:prSet presAssocID="{F9D96D03-62BA-4224-9245-9BD420E51266}" presName="parentText" presStyleLbl="node1" presStyleIdx="3" presStyleCnt="8">
        <dgm:presLayoutVars>
          <dgm:chMax val="0"/>
          <dgm:bulletEnabled val="1"/>
        </dgm:presLayoutVars>
      </dgm:prSet>
      <dgm:spPr/>
    </dgm:pt>
    <dgm:pt modelId="{E3174433-2222-4B53-A81E-991E3AE4521F}" type="pres">
      <dgm:prSet presAssocID="{29C2A073-A07A-4E19-932E-70013F80D17E}" presName="spacer" presStyleCnt="0"/>
      <dgm:spPr/>
    </dgm:pt>
    <dgm:pt modelId="{E1D50E0D-1649-4F5D-AD1B-8ED5F19742C7}" type="pres">
      <dgm:prSet presAssocID="{6996A476-0967-4B6E-9282-6C3681945C4B}" presName="parentText" presStyleLbl="node1" presStyleIdx="4" presStyleCnt="8">
        <dgm:presLayoutVars>
          <dgm:chMax val="0"/>
          <dgm:bulletEnabled val="1"/>
        </dgm:presLayoutVars>
      </dgm:prSet>
      <dgm:spPr/>
    </dgm:pt>
    <dgm:pt modelId="{01499967-AD52-4C9F-9CCD-F896E0E70E62}" type="pres">
      <dgm:prSet presAssocID="{CF622773-3FD0-4A5A-8235-C0AF3BE5520B}" presName="spacer" presStyleCnt="0"/>
      <dgm:spPr/>
    </dgm:pt>
    <dgm:pt modelId="{EE30F97F-2841-49B7-A306-0CA1519CE7D5}" type="pres">
      <dgm:prSet presAssocID="{7445C24B-724C-4300-A000-48B362586DC2}" presName="parentText" presStyleLbl="node1" presStyleIdx="5" presStyleCnt="8">
        <dgm:presLayoutVars>
          <dgm:chMax val="0"/>
          <dgm:bulletEnabled val="1"/>
        </dgm:presLayoutVars>
      </dgm:prSet>
      <dgm:spPr/>
    </dgm:pt>
    <dgm:pt modelId="{30A376D4-05B3-4A33-AFBA-FC4A451FCB8C}" type="pres">
      <dgm:prSet presAssocID="{0BD00542-4F9D-4EB9-ACEB-63BF350B9B5C}" presName="spacer" presStyleCnt="0"/>
      <dgm:spPr/>
    </dgm:pt>
    <dgm:pt modelId="{2053A215-AA49-4C5C-870F-71A1C2B52125}" type="pres">
      <dgm:prSet presAssocID="{701B511A-74EF-4822-82C8-527C228E2FD5}" presName="parentText" presStyleLbl="node1" presStyleIdx="6" presStyleCnt="8">
        <dgm:presLayoutVars>
          <dgm:chMax val="0"/>
          <dgm:bulletEnabled val="1"/>
        </dgm:presLayoutVars>
      </dgm:prSet>
      <dgm:spPr/>
    </dgm:pt>
    <dgm:pt modelId="{216D2A04-394C-447D-A02C-A0BF092BBA4C}" type="pres">
      <dgm:prSet presAssocID="{EBFAC631-8E12-40D4-9AEB-AAA8DBE15E28}" presName="spacer" presStyleCnt="0"/>
      <dgm:spPr/>
    </dgm:pt>
    <dgm:pt modelId="{EBFAFFF5-F031-43CC-AFE7-3D5D20180663}" type="pres">
      <dgm:prSet presAssocID="{C0DA9754-E8C0-41AA-B2E2-3B517A53156C}" presName="parentText" presStyleLbl="node1" presStyleIdx="7" presStyleCnt="8">
        <dgm:presLayoutVars>
          <dgm:chMax val="0"/>
          <dgm:bulletEnabled val="1"/>
        </dgm:presLayoutVars>
      </dgm:prSet>
      <dgm:spPr/>
    </dgm:pt>
  </dgm:ptLst>
  <dgm:cxnLst>
    <dgm:cxn modelId="{A641FF21-E951-4668-848F-7801D50A597E}" srcId="{737431C4-9F9C-4880-86BE-487B847A4A01}" destId="{6996A476-0967-4B6E-9282-6C3681945C4B}" srcOrd="4" destOrd="0" parTransId="{7C434A9D-9179-4EB4-8752-79B69BA6B175}" sibTransId="{CF622773-3FD0-4A5A-8235-C0AF3BE5520B}"/>
    <dgm:cxn modelId="{ECA2B32A-6B78-4F39-9139-66F72159F619}" srcId="{737431C4-9F9C-4880-86BE-487B847A4A01}" destId="{7445C24B-724C-4300-A000-48B362586DC2}" srcOrd="5" destOrd="0" parTransId="{727EEB9A-D6B8-40A1-932C-82475E1F651B}" sibTransId="{0BD00542-4F9D-4EB9-ACEB-63BF350B9B5C}"/>
    <dgm:cxn modelId="{A7CAF636-8FFF-4E03-AB83-5A29E6BED887}" type="presOf" srcId="{6996A476-0967-4B6E-9282-6C3681945C4B}" destId="{E1D50E0D-1649-4F5D-AD1B-8ED5F19742C7}" srcOrd="0" destOrd="0" presId="urn:microsoft.com/office/officeart/2005/8/layout/vList2"/>
    <dgm:cxn modelId="{57846764-4C0E-45D1-9131-012E1877A2FB}" srcId="{737431C4-9F9C-4880-86BE-487B847A4A01}" destId="{F9D96D03-62BA-4224-9245-9BD420E51266}" srcOrd="3" destOrd="0" parTransId="{9B39B857-6613-4E08-BBAD-311890CD79BD}" sibTransId="{29C2A073-A07A-4E19-932E-70013F80D17E}"/>
    <dgm:cxn modelId="{25A7E367-321A-42F2-883E-8468FF681D7C}" srcId="{737431C4-9F9C-4880-86BE-487B847A4A01}" destId="{F471C649-B030-435A-83D9-9D8940669F18}" srcOrd="0" destOrd="0" parTransId="{0B1D58D2-984B-4B60-A109-93C5E3F76FEF}" sibTransId="{AB02F409-53EA-4AFB-BF00-BAC6BA4DC0EA}"/>
    <dgm:cxn modelId="{A4B51271-6DC8-47FE-A588-1DD42A395D51}" type="presOf" srcId="{E82B64FA-3856-4836-B998-EB1621BD9705}" destId="{9DAA2E35-98F8-4695-A2E0-8550C564DFBC}" srcOrd="0" destOrd="0" presId="urn:microsoft.com/office/officeart/2005/8/layout/vList2"/>
    <dgm:cxn modelId="{70A59783-E89B-4A35-B66E-A1CF70ED2AB5}" type="presOf" srcId="{7445C24B-724C-4300-A000-48B362586DC2}" destId="{EE30F97F-2841-49B7-A306-0CA1519CE7D5}" srcOrd="0" destOrd="0" presId="urn:microsoft.com/office/officeart/2005/8/layout/vList2"/>
    <dgm:cxn modelId="{8BAD6890-2DC6-414B-860C-91FBAF1C07E2}" type="presOf" srcId="{F471C649-B030-435A-83D9-9D8940669F18}" destId="{C70232A5-AC3E-400D-A989-CF16F4841B81}" srcOrd="0" destOrd="0" presId="urn:microsoft.com/office/officeart/2005/8/layout/vList2"/>
    <dgm:cxn modelId="{C4C51395-9DAE-41FE-BA67-10D363CF589A}" type="presOf" srcId="{C0DA9754-E8C0-41AA-B2E2-3B517A53156C}" destId="{EBFAFFF5-F031-43CC-AFE7-3D5D20180663}" srcOrd="0" destOrd="0" presId="urn:microsoft.com/office/officeart/2005/8/layout/vList2"/>
    <dgm:cxn modelId="{E98F8196-5D6A-44C3-8646-411C585D650D}" srcId="{737431C4-9F9C-4880-86BE-487B847A4A01}" destId="{1223101E-B4D8-470E-9E18-9C9E45A7D7C6}" srcOrd="1" destOrd="0" parTransId="{19292397-A414-44F6-A9D4-CF9C3874465F}" sibTransId="{C6A684ED-5662-4B74-932D-7A4373F27B9F}"/>
    <dgm:cxn modelId="{E034C8B9-BE37-4F69-B896-6E89CD42413E}" srcId="{737431C4-9F9C-4880-86BE-487B847A4A01}" destId="{E82B64FA-3856-4836-B998-EB1621BD9705}" srcOrd="2" destOrd="0" parTransId="{7591C3DF-BD72-4A55-9ADC-DF9BAB5621C6}" sibTransId="{B78262FF-9BF2-444F-90C0-A6B511380B5C}"/>
    <dgm:cxn modelId="{D45006C3-7C57-49F2-BEEC-9B42BF1BE74E}" type="presOf" srcId="{1223101E-B4D8-470E-9E18-9C9E45A7D7C6}" destId="{5425515B-DA5C-4260-8B94-95B0ACD4F47A}" srcOrd="0" destOrd="0" presId="urn:microsoft.com/office/officeart/2005/8/layout/vList2"/>
    <dgm:cxn modelId="{371036D8-01E3-49C8-B7CB-7ADD3F4217B4}" srcId="{737431C4-9F9C-4880-86BE-487B847A4A01}" destId="{701B511A-74EF-4822-82C8-527C228E2FD5}" srcOrd="6" destOrd="0" parTransId="{9C45B228-F87C-4516-8920-DD66E112F6E2}" sibTransId="{EBFAC631-8E12-40D4-9AEB-AAA8DBE15E28}"/>
    <dgm:cxn modelId="{C2D25DEB-7ACD-41C1-ACFA-58D287580BA1}" srcId="{737431C4-9F9C-4880-86BE-487B847A4A01}" destId="{C0DA9754-E8C0-41AA-B2E2-3B517A53156C}" srcOrd="7" destOrd="0" parTransId="{6C02EDBA-81C8-40F3-89EC-206259D255FB}" sibTransId="{15843CDD-8CA8-430C-87AE-88B7F9A22A1A}"/>
    <dgm:cxn modelId="{12FE1AEF-985E-444B-88C6-D10B296DAB2A}" type="presOf" srcId="{737431C4-9F9C-4880-86BE-487B847A4A01}" destId="{E11E1649-652A-416C-A54A-E8EA658253A6}" srcOrd="0" destOrd="0" presId="urn:microsoft.com/office/officeart/2005/8/layout/vList2"/>
    <dgm:cxn modelId="{1CE5FFF4-1DB8-49BB-8911-866FC9755F09}" type="presOf" srcId="{F9D96D03-62BA-4224-9245-9BD420E51266}" destId="{956751FD-52D4-4000-906F-35F929BD64E2}" srcOrd="0" destOrd="0" presId="urn:microsoft.com/office/officeart/2005/8/layout/vList2"/>
    <dgm:cxn modelId="{0C2EF6FC-FE3C-4CF1-AFF9-B6DCEAC3CDDD}" type="presOf" srcId="{701B511A-74EF-4822-82C8-527C228E2FD5}" destId="{2053A215-AA49-4C5C-870F-71A1C2B52125}" srcOrd="0" destOrd="0" presId="urn:microsoft.com/office/officeart/2005/8/layout/vList2"/>
    <dgm:cxn modelId="{A9D3004F-8F13-44DC-8B88-B92350361187}" type="presParOf" srcId="{E11E1649-652A-416C-A54A-E8EA658253A6}" destId="{C70232A5-AC3E-400D-A989-CF16F4841B81}" srcOrd="0" destOrd="0" presId="urn:microsoft.com/office/officeart/2005/8/layout/vList2"/>
    <dgm:cxn modelId="{5040740D-E12F-4C07-A8E7-A5D2F41A9EAB}" type="presParOf" srcId="{E11E1649-652A-416C-A54A-E8EA658253A6}" destId="{DCFF38BA-9FCD-4511-B704-A65B945D9B59}" srcOrd="1" destOrd="0" presId="urn:microsoft.com/office/officeart/2005/8/layout/vList2"/>
    <dgm:cxn modelId="{88187551-958D-4FF3-A322-51AFF1E85474}" type="presParOf" srcId="{E11E1649-652A-416C-A54A-E8EA658253A6}" destId="{5425515B-DA5C-4260-8B94-95B0ACD4F47A}" srcOrd="2" destOrd="0" presId="urn:microsoft.com/office/officeart/2005/8/layout/vList2"/>
    <dgm:cxn modelId="{6B6BE223-B54C-4748-B448-3E552D047A27}" type="presParOf" srcId="{E11E1649-652A-416C-A54A-E8EA658253A6}" destId="{0106FEAF-A70E-4A5A-9140-83B7D53B9641}" srcOrd="3" destOrd="0" presId="urn:microsoft.com/office/officeart/2005/8/layout/vList2"/>
    <dgm:cxn modelId="{D588CF58-7F91-4C25-BFB8-D0069E2B1E80}" type="presParOf" srcId="{E11E1649-652A-416C-A54A-E8EA658253A6}" destId="{9DAA2E35-98F8-4695-A2E0-8550C564DFBC}" srcOrd="4" destOrd="0" presId="urn:microsoft.com/office/officeart/2005/8/layout/vList2"/>
    <dgm:cxn modelId="{45BFB6C4-991E-4C8B-8401-429DB87F071D}" type="presParOf" srcId="{E11E1649-652A-416C-A54A-E8EA658253A6}" destId="{5C456004-9BB7-4D28-8CFE-B9E49531DC96}" srcOrd="5" destOrd="0" presId="urn:microsoft.com/office/officeart/2005/8/layout/vList2"/>
    <dgm:cxn modelId="{64E25FCD-9FC3-4D10-9E07-0811B91ECA05}" type="presParOf" srcId="{E11E1649-652A-416C-A54A-E8EA658253A6}" destId="{956751FD-52D4-4000-906F-35F929BD64E2}" srcOrd="6" destOrd="0" presId="urn:microsoft.com/office/officeart/2005/8/layout/vList2"/>
    <dgm:cxn modelId="{23F36D75-C8BF-410E-B89A-BE2800672C28}" type="presParOf" srcId="{E11E1649-652A-416C-A54A-E8EA658253A6}" destId="{E3174433-2222-4B53-A81E-991E3AE4521F}" srcOrd="7" destOrd="0" presId="urn:microsoft.com/office/officeart/2005/8/layout/vList2"/>
    <dgm:cxn modelId="{37A0BFD0-693E-45DF-BEAA-5683F7E60737}" type="presParOf" srcId="{E11E1649-652A-416C-A54A-E8EA658253A6}" destId="{E1D50E0D-1649-4F5D-AD1B-8ED5F19742C7}" srcOrd="8" destOrd="0" presId="urn:microsoft.com/office/officeart/2005/8/layout/vList2"/>
    <dgm:cxn modelId="{A47367DD-C9E5-4D26-88F5-63EC619D6C94}" type="presParOf" srcId="{E11E1649-652A-416C-A54A-E8EA658253A6}" destId="{01499967-AD52-4C9F-9CCD-F896E0E70E62}" srcOrd="9" destOrd="0" presId="urn:microsoft.com/office/officeart/2005/8/layout/vList2"/>
    <dgm:cxn modelId="{2129AF9E-2503-41F2-8E7C-09A25FB3ACE5}" type="presParOf" srcId="{E11E1649-652A-416C-A54A-E8EA658253A6}" destId="{EE30F97F-2841-49B7-A306-0CA1519CE7D5}" srcOrd="10" destOrd="0" presId="urn:microsoft.com/office/officeart/2005/8/layout/vList2"/>
    <dgm:cxn modelId="{88DB7E8A-96B9-4F64-A12A-2115D4E187BC}" type="presParOf" srcId="{E11E1649-652A-416C-A54A-E8EA658253A6}" destId="{30A376D4-05B3-4A33-AFBA-FC4A451FCB8C}" srcOrd="11" destOrd="0" presId="urn:microsoft.com/office/officeart/2005/8/layout/vList2"/>
    <dgm:cxn modelId="{EFEEDC14-56C6-408D-9CA0-49DC7213CC69}" type="presParOf" srcId="{E11E1649-652A-416C-A54A-E8EA658253A6}" destId="{2053A215-AA49-4C5C-870F-71A1C2B52125}" srcOrd="12" destOrd="0" presId="urn:microsoft.com/office/officeart/2005/8/layout/vList2"/>
    <dgm:cxn modelId="{2C83B6A5-4A14-4E32-ABA7-14E77B49390F}" type="presParOf" srcId="{E11E1649-652A-416C-A54A-E8EA658253A6}" destId="{216D2A04-394C-447D-A02C-A0BF092BBA4C}" srcOrd="13" destOrd="0" presId="urn:microsoft.com/office/officeart/2005/8/layout/vList2"/>
    <dgm:cxn modelId="{3D19CFED-AC49-4AC8-AA21-6A4B1706B1AB}" type="presParOf" srcId="{E11E1649-652A-416C-A54A-E8EA658253A6}" destId="{EBFAFFF5-F031-43CC-AFE7-3D5D20180663}"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67C6F-FFEF-426B-A161-0E70A50EA0FC}">
      <dsp:nvSpPr>
        <dsp:cNvPr id="0" name=""/>
        <dsp:cNvSpPr/>
      </dsp:nvSpPr>
      <dsp:spPr>
        <a:xfrm>
          <a:off x="0" y="625"/>
          <a:ext cx="6582555" cy="14630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0B4A98-AE25-4CE0-BFF5-4D8DF47F72F6}">
      <dsp:nvSpPr>
        <dsp:cNvPr id="0" name=""/>
        <dsp:cNvSpPr/>
      </dsp:nvSpPr>
      <dsp:spPr>
        <a:xfrm>
          <a:off x="442561" y="329803"/>
          <a:ext cx="804657" cy="80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155FCF-967E-47E6-82C5-E787FE1D802F}">
      <dsp:nvSpPr>
        <dsp:cNvPr id="0" name=""/>
        <dsp:cNvSpPr/>
      </dsp:nvSpPr>
      <dsp:spPr>
        <a:xfrm>
          <a:off x="1689780" y="625"/>
          <a:ext cx="4892774" cy="1463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6" tIns="154836" rIns="154836" bIns="154836" numCol="1" spcCol="1270" anchor="ctr" anchorCtr="0">
          <a:noAutofit/>
        </a:bodyPr>
        <a:lstStyle/>
        <a:p>
          <a:pPr marL="0" lvl="0" indent="0" algn="l" defTabSz="622300">
            <a:lnSpc>
              <a:spcPct val="100000"/>
            </a:lnSpc>
            <a:spcBef>
              <a:spcPct val="0"/>
            </a:spcBef>
            <a:spcAft>
              <a:spcPct val="35000"/>
            </a:spcAft>
            <a:buNone/>
          </a:pPr>
          <a:r>
            <a:rPr lang="en-IN" sz="1400" kern="1200" dirty="0"/>
            <a:t>New York City's demographics show that it is a large and ethnically diverse metropolis. It is the largest city in the US and was home to nearly 8.5 million people in 2014. The New York region continues to be by far the leading metropolitan gateway for legal immigrants admitted into the United States.</a:t>
          </a:r>
          <a:endParaRPr lang="en-US" sz="1400" kern="1200" dirty="0"/>
        </a:p>
      </dsp:txBody>
      <dsp:txXfrm>
        <a:off x="1689780" y="625"/>
        <a:ext cx="4892774" cy="1463013"/>
      </dsp:txXfrm>
    </dsp:sp>
    <dsp:sp modelId="{8A5EDBAC-0DBE-42D9-89E3-66B454900B65}">
      <dsp:nvSpPr>
        <dsp:cNvPr id="0" name=""/>
        <dsp:cNvSpPr/>
      </dsp:nvSpPr>
      <dsp:spPr>
        <a:xfrm>
          <a:off x="0" y="1829392"/>
          <a:ext cx="6582555" cy="14630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079266-7150-483B-BC20-072750043A0D}">
      <dsp:nvSpPr>
        <dsp:cNvPr id="0" name=""/>
        <dsp:cNvSpPr/>
      </dsp:nvSpPr>
      <dsp:spPr>
        <a:xfrm>
          <a:off x="442561" y="2158570"/>
          <a:ext cx="804657" cy="80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8BC45-821B-46B6-8271-0C1AA7E7010A}">
      <dsp:nvSpPr>
        <dsp:cNvPr id="0" name=""/>
        <dsp:cNvSpPr/>
      </dsp:nvSpPr>
      <dsp:spPr>
        <a:xfrm>
          <a:off x="1689780" y="1829392"/>
          <a:ext cx="4892774" cy="1463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6" tIns="154836" rIns="154836" bIns="154836" numCol="1" spcCol="1270" anchor="ctr" anchorCtr="0">
          <a:noAutofit/>
        </a:bodyPr>
        <a:lstStyle/>
        <a:p>
          <a:pPr marL="0" lvl="0" indent="0" algn="l" defTabSz="622300">
            <a:lnSpc>
              <a:spcPct val="100000"/>
            </a:lnSpc>
            <a:spcBef>
              <a:spcPct val="0"/>
            </a:spcBef>
            <a:spcAft>
              <a:spcPct val="35000"/>
            </a:spcAft>
            <a:buNone/>
          </a:pPr>
          <a:r>
            <a:rPr lang="en-IN" sz="1400" kern="1200"/>
            <a:t>New York City has also been a major point of entry for immigrants; the term "melting pot" was coined to describe densely populated immigrant neighbourhoods on the Lower East Side. As many as 800 languages are spoken in New York, making it the most diverse city in the world.</a:t>
          </a:r>
          <a:endParaRPr lang="en-US" sz="1400" kern="1200"/>
        </a:p>
      </dsp:txBody>
      <dsp:txXfrm>
        <a:off x="1689780" y="1829392"/>
        <a:ext cx="4892774" cy="1463013"/>
      </dsp:txXfrm>
    </dsp:sp>
    <dsp:sp modelId="{F62C1794-9A64-4680-A270-C3CEEBB85D37}">
      <dsp:nvSpPr>
        <dsp:cNvPr id="0" name=""/>
        <dsp:cNvSpPr/>
      </dsp:nvSpPr>
      <dsp:spPr>
        <a:xfrm>
          <a:off x="0" y="3658159"/>
          <a:ext cx="6582555" cy="14630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7D531-A223-430D-9552-E494FC5CD38F}">
      <dsp:nvSpPr>
        <dsp:cNvPr id="0" name=""/>
        <dsp:cNvSpPr/>
      </dsp:nvSpPr>
      <dsp:spPr>
        <a:xfrm>
          <a:off x="442561" y="3987337"/>
          <a:ext cx="804657" cy="80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3FA706-5C07-459B-9AFA-FE98F3C2C3AB}">
      <dsp:nvSpPr>
        <dsp:cNvPr id="0" name=""/>
        <dsp:cNvSpPr/>
      </dsp:nvSpPr>
      <dsp:spPr>
        <a:xfrm>
          <a:off x="1689780" y="3658159"/>
          <a:ext cx="4892774" cy="1463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6" tIns="154836" rIns="154836" bIns="154836" numCol="1" spcCol="1270" anchor="ctr" anchorCtr="0">
          <a:noAutofit/>
        </a:bodyPr>
        <a:lstStyle/>
        <a:p>
          <a:pPr marL="0" lvl="0" indent="0" algn="l" defTabSz="622300">
            <a:lnSpc>
              <a:spcPct val="100000"/>
            </a:lnSpc>
            <a:spcBef>
              <a:spcPct val="0"/>
            </a:spcBef>
            <a:spcAft>
              <a:spcPct val="35000"/>
            </a:spcAft>
            <a:buNone/>
          </a:pPr>
          <a:r>
            <a:rPr lang="en-IN" sz="1400" kern="1200" dirty="0"/>
            <a:t>With its diverse culture, comes diverse food items. There are many restaurants in New York City, each belonging to different categories like Chinese, Indian, and French etc.</a:t>
          </a:r>
          <a:endParaRPr lang="en-US" sz="1400" kern="1200" dirty="0"/>
        </a:p>
      </dsp:txBody>
      <dsp:txXfrm>
        <a:off x="1689780" y="3658159"/>
        <a:ext cx="4892774" cy="14630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232A5-AC3E-400D-A989-CF16F4841B81}">
      <dsp:nvSpPr>
        <dsp:cNvPr id="0" name=""/>
        <dsp:cNvSpPr/>
      </dsp:nvSpPr>
      <dsp:spPr>
        <a:xfrm>
          <a:off x="0" y="170260"/>
          <a:ext cx="10058399" cy="38785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We begin by collecting the New York city data from the available link</a:t>
          </a:r>
          <a:endParaRPr lang="en-US" sz="1700" kern="1200"/>
        </a:p>
      </dsp:txBody>
      <dsp:txXfrm>
        <a:off x="18934" y="189194"/>
        <a:ext cx="10020531" cy="349987"/>
      </dsp:txXfrm>
    </dsp:sp>
    <dsp:sp modelId="{5425515B-DA5C-4260-8B94-95B0ACD4F47A}">
      <dsp:nvSpPr>
        <dsp:cNvPr id="0" name=""/>
        <dsp:cNvSpPr/>
      </dsp:nvSpPr>
      <dsp:spPr>
        <a:xfrm>
          <a:off x="0" y="607075"/>
          <a:ext cx="10058399" cy="38785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We will find all venues for each neighbourhood using Foursquare API.</a:t>
          </a:r>
          <a:endParaRPr lang="en-US" sz="1700" kern="1200"/>
        </a:p>
      </dsp:txBody>
      <dsp:txXfrm>
        <a:off x="18934" y="626009"/>
        <a:ext cx="10020531" cy="349987"/>
      </dsp:txXfrm>
    </dsp:sp>
    <dsp:sp modelId="{9DAA2E35-98F8-4695-A2E0-8550C564DFBC}">
      <dsp:nvSpPr>
        <dsp:cNvPr id="0" name=""/>
        <dsp:cNvSpPr/>
      </dsp:nvSpPr>
      <dsp:spPr>
        <a:xfrm>
          <a:off x="0" y="1043890"/>
          <a:ext cx="10058399" cy="38785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We will then filter out all venues with Indian restaurant for further analysis.</a:t>
          </a:r>
          <a:endParaRPr lang="en-US" sz="1700" kern="1200"/>
        </a:p>
      </dsp:txBody>
      <dsp:txXfrm>
        <a:off x="18934" y="1062824"/>
        <a:ext cx="10020531" cy="349987"/>
      </dsp:txXfrm>
    </dsp:sp>
    <dsp:sp modelId="{956751FD-52D4-4000-906F-35F929BD64E2}">
      <dsp:nvSpPr>
        <dsp:cNvPr id="0" name=""/>
        <dsp:cNvSpPr/>
      </dsp:nvSpPr>
      <dsp:spPr>
        <a:xfrm>
          <a:off x="0" y="1480705"/>
          <a:ext cx="10058399" cy="38785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Next using Foursquare API, we will find their Ratings, Tips, and Number of Likes.</a:t>
          </a:r>
          <a:endParaRPr lang="en-US" sz="1700" kern="1200" dirty="0"/>
        </a:p>
      </dsp:txBody>
      <dsp:txXfrm>
        <a:off x="18934" y="1499639"/>
        <a:ext cx="10020531" cy="349987"/>
      </dsp:txXfrm>
    </dsp:sp>
    <dsp:sp modelId="{E1D50E0D-1649-4F5D-AD1B-8ED5F19742C7}">
      <dsp:nvSpPr>
        <dsp:cNvPr id="0" name=""/>
        <dsp:cNvSpPr/>
      </dsp:nvSpPr>
      <dsp:spPr>
        <a:xfrm>
          <a:off x="0" y="1917520"/>
          <a:ext cx="10058399" cy="38785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We will then sort Neighbourhoods and Borough the data keeping Ratings as the constraint.</a:t>
          </a:r>
          <a:endParaRPr lang="en-US" sz="1700" kern="1200"/>
        </a:p>
      </dsp:txBody>
      <dsp:txXfrm>
        <a:off x="18934" y="1936454"/>
        <a:ext cx="10020531" cy="349987"/>
      </dsp:txXfrm>
    </dsp:sp>
    <dsp:sp modelId="{EE30F97F-2841-49B7-A306-0CA1519CE7D5}">
      <dsp:nvSpPr>
        <dsp:cNvPr id="0" name=""/>
        <dsp:cNvSpPr/>
      </dsp:nvSpPr>
      <dsp:spPr>
        <a:xfrm>
          <a:off x="0" y="2354335"/>
          <a:ext cx="10058399" cy="38785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Next, we will consider all the neighbourhoods with average rating greater or equal 9.5 to visualize on map.</a:t>
          </a:r>
          <a:endParaRPr lang="en-US" sz="1700" kern="1200" dirty="0"/>
        </a:p>
      </dsp:txBody>
      <dsp:txXfrm>
        <a:off x="18934" y="2373269"/>
        <a:ext cx="10020531" cy="349987"/>
      </dsp:txXfrm>
    </dsp:sp>
    <dsp:sp modelId="{2053A215-AA49-4C5C-870F-71A1C2B52125}">
      <dsp:nvSpPr>
        <dsp:cNvPr id="0" name=""/>
        <dsp:cNvSpPr/>
      </dsp:nvSpPr>
      <dsp:spPr>
        <a:xfrm>
          <a:off x="0" y="2791150"/>
          <a:ext cx="10058399" cy="38785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We will join this dataset to original New York data to get longitude and latitude.</a:t>
          </a:r>
          <a:endParaRPr lang="en-US" sz="1700" kern="1200"/>
        </a:p>
      </dsp:txBody>
      <dsp:txXfrm>
        <a:off x="18934" y="2810084"/>
        <a:ext cx="10020531" cy="349987"/>
      </dsp:txXfrm>
    </dsp:sp>
    <dsp:sp modelId="{EBFAFFF5-F031-43CC-AFE7-3D5D20180663}">
      <dsp:nvSpPr>
        <dsp:cNvPr id="0" name=""/>
        <dsp:cNvSpPr/>
      </dsp:nvSpPr>
      <dsp:spPr>
        <a:xfrm>
          <a:off x="0" y="3227965"/>
          <a:ext cx="10058399" cy="38785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Finally, we will visualize the Neighbourhoods based on average Rating using python’s Folium library.</a:t>
          </a:r>
          <a:endParaRPr lang="en-US" sz="1700" kern="1200"/>
        </a:p>
      </dsp:txBody>
      <dsp:txXfrm>
        <a:off x="18934" y="3246899"/>
        <a:ext cx="10020531" cy="3499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05641" cy="2901694"/>
          </a:xfrm>
        </p:spPr>
        <p:txBody>
          <a:bodyPr anchor="b">
            <a:normAutofit/>
          </a:bodyPr>
          <a:lstStyle/>
          <a:p>
            <a:r>
              <a:rPr lang="en-US" sz="3200" dirty="0">
                <a:solidFill>
                  <a:schemeClr val="tx1"/>
                </a:solidFill>
              </a:rPr>
              <a:t>Battle of Neighborhoods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Shebin Abdul </a:t>
            </a:r>
            <a:r>
              <a:rPr lang="en-US" sz="1600" dirty="0" err="1"/>
              <a:t>latheef</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643467" y="634946"/>
            <a:ext cx="3689094" cy="5055904"/>
          </a:xfrm>
        </p:spPr>
        <p:txBody>
          <a:bodyPr vert="horz" lIns="91440" tIns="45720" rIns="91440" bIns="45720" rtlCol="0" anchor="ctr">
            <a:normAutofit/>
          </a:bodyPr>
          <a:lstStyle/>
          <a:p>
            <a:pPr algn="r"/>
            <a:r>
              <a:rPr lang="en-US" sz="4300"/>
              <a:t>Introduction</a:t>
            </a:r>
          </a:p>
        </p:txBody>
      </p:sp>
      <p:cxnSp>
        <p:nvCxnSpPr>
          <p:cNvPr id="26" name="Straight Connector 2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4">
            <a:extLst>
              <a:ext uri="{FF2B5EF4-FFF2-40B4-BE49-F238E27FC236}">
                <a16:creationId xmlns:a16="http://schemas.microsoft.com/office/drawing/2014/main" id="{CC21A3F4-D9E2-47EF-A2C8-F4D4CC8DE4B9}"/>
              </a:ext>
            </a:extLst>
          </p:cNvPr>
          <p:cNvGraphicFramePr>
            <a:graphicFrameLocks noGrp="1"/>
          </p:cNvGraphicFramePr>
          <p:nvPr>
            <p:ph idx="1"/>
            <p:extLst>
              <p:ext uri="{D42A27DB-BD31-4B8C-83A1-F6EECF244321}">
                <p14:modId xmlns:p14="http://schemas.microsoft.com/office/powerpoint/2010/main" val="1534648157"/>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IN" b="1">
                <a:solidFill>
                  <a:srgbClr val="FFFFFF"/>
                </a:solidFill>
              </a:rPr>
              <a:t>Problem</a:t>
            </a:r>
            <a:endParaRPr lang="en-US">
              <a:solidFill>
                <a:srgbClr val="FFFFFF"/>
              </a:solidFill>
            </a:endParaRPr>
          </a:p>
        </p:txBody>
      </p:sp>
      <p:sp>
        <p:nvSpPr>
          <p:cNvPr id="5" name="Content Placeholder 4">
            <a:extLst>
              <a:ext uri="{FF2B5EF4-FFF2-40B4-BE49-F238E27FC236}">
                <a16:creationId xmlns:a16="http://schemas.microsoft.com/office/drawing/2014/main" id="{252B1D35-3853-499A-8F8A-D774FF846E70}"/>
              </a:ext>
            </a:extLst>
          </p:cNvPr>
          <p:cNvSpPr>
            <a:spLocks noGrp="1"/>
          </p:cNvSpPr>
          <p:nvPr>
            <p:ph idx="1"/>
          </p:nvPr>
        </p:nvSpPr>
        <p:spPr>
          <a:xfrm>
            <a:off x="1096963" y="2675694"/>
            <a:ext cx="10058400" cy="3193294"/>
          </a:xfrm>
        </p:spPr>
        <p:txBody>
          <a:bodyPr>
            <a:normAutofit/>
          </a:bodyPr>
          <a:lstStyle/>
          <a:p>
            <a:r>
              <a:rPr lang="en-IN"/>
              <a:t>To find the answers to the following questions: </a:t>
            </a:r>
          </a:p>
          <a:p>
            <a:pPr marL="457200" indent="-457200">
              <a:buFont typeface="+mj-lt"/>
              <a:buAutoNum type="arabicPeriod"/>
            </a:pPr>
            <a:r>
              <a:rPr lang="en-IN"/>
              <a:t>List and visualize all major parts of New York City that has great Indian restaurants.</a:t>
            </a:r>
          </a:p>
          <a:p>
            <a:pPr marL="457200" indent="-457200">
              <a:buFont typeface="+mj-lt"/>
              <a:buAutoNum type="arabicPeriod"/>
            </a:pPr>
            <a:r>
              <a:rPr lang="en-IN"/>
              <a:t>What is best location in New York City for Indian Cuisine?</a:t>
            </a:r>
          </a:p>
          <a:p>
            <a:pPr marL="457200" indent="-457200">
              <a:buFont typeface="+mj-lt"/>
              <a:buAutoNum type="arabicPeriod"/>
            </a:pPr>
            <a:r>
              <a:rPr lang="en-IN"/>
              <a:t>Which areas have potential Indian Restaurant Market?</a:t>
            </a:r>
          </a:p>
          <a:p>
            <a:pPr marL="457200" indent="-457200">
              <a:buFont typeface="+mj-lt"/>
              <a:buAutoNum type="arabicPeriod"/>
            </a:pPr>
            <a:r>
              <a:rPr lang="en-IN"/>
              <a:t>Which all areas lack Indian Restaurants?</a:t>
            </a:r>
          </a:p>
          <a:p>
            <a:pPr marL="457200" indent="-457200">
              <a:buFont typeface="+mj-lt"/>
              <a:buAutoNum type="arabicPeriod"/>
            </a:pPr>
            <a:r>
              <a:rPr lang="en-IN"/>
              <a:t>Which is the best place to stay if you prefer Indian Cuisine?</a:t>
            </a:r>
            <a:endParaRPr lang="en-IN" dirty="0"/>
          </a:p>
        </p:txBody>
      </p:sp>
      <p:sp>
        <p:nvSpPr>
          <p:cNvPr id="23" name="Rectangle 22">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860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b="1" dirty="0"/>
              <a:t>Data Section:</a:t>
            </a:r>
            <a:endParaRPr lang="en-US" dirty="0"/>
          </a:p>
        </p:txBody>
      </p:sp>
      <p:cxnSp>
        <p:nvCxnSpPr>
          <p:cNvPr id="14" name="Straight Connector 13">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252B1D35-3853-499A-8F8A-D774FF846E70}"/>
              </a:ext>
            </a:extLst>
          </p:cNvPr>
          <p:cNvSpPr>
            <a:spLocks noGrp="1"/>
          </p:cNvSpPr>
          <p:nvPr>
            <p:ph idx="1"/>
          </p:nvPr>
        </p:nvSpPr>
        <p:spPr>
          <a:xfrm>
            <a:off x="1097280" y="2108201"/>
            <a:ext cx="6437367" cy="3760891"/>
          </a:xfrm>
        </p:spPr>
        <p:txBody>
          <a:bodyPr>
            <a:normAutofit/>
          </a:bodyPr>
          <a:lstStyle/>
          <a:p>
            <a:pPr marL="502920" indent="-457200">
              <a:lnSpc>
                <a:spcPct val="90000"/>
              </a:lnSpc>
              <a:buFont typeface="+mj-lt"/>
              <a:buAutoNum type="arabicPeriod"/>
            </a:pPr>
            <a:r>
              <a:rPr lang="en-IN" sz="1400"/>
              <a:t>New York City data that contains list Boroughs, Neighbourhoods along with their latitude and longitude.</a:t>
            </a:r>
          </a:p>
          <a:p>
            <a:pPr lvl="1">
              <a:lnSpc>
                <a:spcPct val="90000"/>
              </a:lnSpc>
            </a:pPr>
            <a:r>
              <a:rPr lang="en-IN" sz="1400"/>
              <a:t>Data source : </a:t>
            </a:r>
            <a:r>
              <a:rPr lang="en-IN" sz="1400">
                <a:hlinkClick r:id="rId2"/>
              </a:rPr>
              <a:t>https://cocl.us/new_york_dataset</a:t>
            </a:r>
            <a:endParaRPr lang="en-IN" sz="1400"/>
          </a:p>
          <a:p>
            <a:pPr lvl="1">
              <a:lnSpc>
                <a:spcPct val="90000"/>
              </a:lnSpc>
            </a:pPr>
            <a:r>
              <a:rPr lang="en-IN" sz="1400"/>
              <a:t>Description: This data set contains the required information to explore various neighbourhoods of New York City.</a:t>
            </a:r>
          </a:p>
          <a:p>
            <a:pPr marL="502920" indent="-457200">
              <a:lnSpc>
                <a:spcPct val="90000"/>
              </a:lnSpc>
              <a:buFont typeface="+mj-lt"/>
              <a:buAutoNum type="arabicPeriod"/>
            </a:pPr>
            <a:r>
              <a:rPr lang="en-IN" sz="1400"/>
              <a:t>Indian restaurants in each neighbourhood of New York City.</a:t>
            </a:r>
          </a:p>
          <a:p>
            <a:pPr lvl="1">
              <a:lnSpc>
                <a:spcPct val="90000"/>
              </a:lnSpc>
            </a:pPr>
            <a:r>
              <a:rPr lang="en-IN" sz="1400"/>
              <a:t>Data source : Foursquare API</a:t>
            </a:r>
          </a:p>
          <a:p>
            <a:pPr lvl="1">
              <a:lnSpc>
                <a:spcPct val="90000"/>
              </a:lnSpc>
            </a:pPr>
            <a:r>
              <a:rPr lang="en-IN" sz="1400"/>
              <a:t>Description: Used to get all the venues in each neighbourhood. We can filter these venues to get only Indian restaurants.</a:t>
            </a:r>
          </a:p>
          <a:p>
            <a:pPr marL="502920" indent="-457200">
              <a:lnSpc>
                <a:spcPct val="90000"/>
              </a:lnSpc>
              <a:buFont typeface="+mj-lt"/>
              <a:buAutoNum type="arabicPeriod"/>
            </a:pPr>
            <a:r>
              <a:rPr lang="en-IN" sz="1400" err="1"/>
              <a:t>GeoSpace</a:t>
            </a:r>
            <a:r>
              <a:rPr lang="en-IN" sz="1400"/>
              <a:t> data</a:t>
            </a:r>
          </a:p>
          <a:p>
            <a:pPr lvl="1">
              <a:lnSpc>
                <a:spcPct val="90000"/>
              </a:lnSpc>
            </a:pPr>
            <a:r>
              <a:rPr lang="en-IN" sz="1400"/>
              <a:t>Data source : </a:t>
            </a:r>
            <a:r>
              <a:rPr lang="en-IN" sz="1400" u="sng">
                <a:hlinkClick r:id="rId3"/>
              </a:rPr>
              <a:t>https://data.cityofnewyork.us/City-Government/Borough-Boundaries/tqmj-j8zm</a:t>
            </a:r>
            <a:endParaRPr lang="en-IN" sz="1400"/>
          </a:p>
          <a:p>
            <a:pPr lvl="1">
              <a:lnSpc>
                <a:spcPct val="90000"/>
              </a:lnSpc>
            </a:pPr>
            <a:r>
              <a:rPr lang="en-IN" sz="1400"/>
              <a:t>Description: By using this geo space data we will get the New York Borough boundaries that will help us visualize choropleth map.</a:t>
            </a:r>
          </a:p>
        </p:txBody>
      </p:sp>
      <p:pic>
        <p:nvPicPr>
          <p:cNvPr id="9" name="Graphic 8" descr="City">
            <a:extLst>
              <a:ext uri="{FF2B5EF4-FFF2-40B4-BE49-F238E27FC236}">
                <a16:creationId xmlns:a16="http://schemas.microsoft.com/office/drawing/2014/main" id="{FF343E9F-88B0-430D-A212-F4B125B46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9006" y="2416624"/>
            <a:ext cx="3144043" cy="3144043"/>
          </a:xfrm>
          <a:prstGeom prst="rect">
            <a:avLst/>
          </a:prstGeom>
        </p:spPr>
      </p:pic>
      <p:sp>
        <p:nvSpPr>
          <p:cNvPr id="16" name="Rectangle 15">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655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b="1"/>
              <a:t>Methodology:</a:t>
            </a:r>
            <a:endParaRPr lang="en-US"/>
          </a:p>
        </p:txBody>
      </p:sp>
      <p:cxnSp>
        <p:nvCxnSpPr>
          <p:cNvPr id="22" name="Straight Connector 2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4">
            <a:extLst>
              <a:ext uri="{FF2B5EF4-FFF2-40B4-BE49-F238E27FC236}">
                <a16:creationId xmlns:a16="http://schemas.microsoft.com/office/drawing/2014/main" id="{E200B291-BF3B-468A-9BF2-DEE924E176A7}"/>
              </a:ext>
            </a:extLst>
          </p:cNvPr>
          <p:cNvGraphicFramePr>
            <a:graphicFrameLocks noGrp="1"/>
          </p:cNvGraphicFramePr>
          <p:nvPr>
            <p:ph idx="1"/>
            <p:extLst>
              <p:ext uri="{D42A27DB-BD31-4B8C-83A1-F6EECF244321}">
                <p14:modId xmlns:p14="http://schemas.microsoft.com/office/powerpoint/2010/main" val="377817211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48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b="1"/>
              <a:t>Conclusion:</a:t>
            </a:r>
            <a:endParaRPr lang="en-US"/>
          </a:p>
        </p:txBody>
      </p:sp>
      <p:cxnSp>
        <p:nvCxnSpPr>
          <p:cNvPr id="39" name="Straight Connector 3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252B1D35-3853-499A-8F8A-D774FF846E70}"/>
              </a:ext>
            </a:extLst>
          </p:cNvPr>
          <p:cNvSpPr>
            <a:spLocks noGrp="1"/>
          </p:cNvSpPr>
          <p:nvPr>
            <p:ph idx="1"/>
          </p:nvPr>
        </p:nvSpPr>
        <p:spPr>
          <a:xfrm>
            <a:off x="1097280" y="2108201"/>
            <a:ext cx="6437367" cy="3760891"/>
          </a:xfrm>
        </p:spPr>
        <p:txBody>
          <a:bodyPr>
            <a:normAutofit/>
          </a:bodyPr>
          <a:lstStyle/>
          <a:p>
            <a:pPr marL="45720" indent="0">
              <a:lnSpc>
                <a:spcPct val="100000"/>
              </a:lnSpc>
              <a:buNone/>
            </a:pPr>
            <a:r>
              <a:rPr lang="en-IN" sz="1600"/>
              <a:t>So now we can answer the questions asked above in the Questions section:</a:t>
            </a:r>
            <a:endParaRPr lang="en-US" sz="1600"/>
          </a:p>
          <a:p>
            <a:pPr marL="388620" indent="-342900">
              <a:lnSpc>
                <a:spcPct val="100000"/>
              </a:lnSpc>
              <a:buFont typeface="+mj-lt"/>
              <a:buAutoNum type="arabicPeriod"/>
            </a:pPr>
            <a:r>
              <a:rPr lang="en-IN" sz="1600"/>
              <a:t>The location given on the right in New York City has great Indian restaurants.</a:t>
            </a:r>
          </a:p>
          <a:p>
            <a:pPr marL="342900" lvl="0" indent="-342900">
              <a:lnSpc>
                <a:spcPct val="100000"/>
              </a:lnSpc>
              <a:buFont typeface="+mj-lt"/>
              <a:buAutoNum type="arabicPeriod"/>
            </a:pPr>
            <a:r>
              <a:rPr lang="en-IN" sz="1600"/>
              <a:t>Upper West Side (Manhattan), Roosevelt Island (Manhattan), Fort Greene (Brooklyn) , Ridgewood (Queens) are some of the best neighbourhoods for Indian cuisine.</a:t>
            </a:r>
            <a:endParaRPr lang="en-US" sz="1600"/>
          </a:p>
          <a:p>
            <a:pPr marL="342900" indent="-342900">
              <a:lnSpc>
                <a:spcPct val="100000"/>
              </a:lnSpc>
              <a:buFont typeface="+mj-lt"/>
              <a:buAutoNum type="arabicPeriod"/>
            </a:pPr>
            <a:r>
              <a:rPr lang="en-IN" sz="1600"/>
              <a:t>Brooklyn have potential Indian Restaurant Market.</a:t>
            </a:r>
            <a:endParaRPr lang="en-US" sz="1600"/>
          </a:p>
          <a:p>
            <a:pPr marL="342900" indent="-342900">
              <a:lnSpc>
                <a:spcPct val="100000"/>
              </a:lnSpc>
              <a:buFont typeface="+mj-lt"/>
              <a:buAutoNum type="arabicPeriod"/>
            </a:pPr>
            <a:r>
              <a:rPr lang="en-IN" sz="1600"/>
              <a:t>Queens ranks last in average rating of Indian Restaurants, although just marginally.</a:t>
            </a:r>
            <a:endParaRPr lang="en-US" sz="1600"/>
          </a:p>
          <a:p>
            <a:pPr marL="342900" indent="-342900">
              <a:lnSpc>
                <a:spcPct val="100000"/>
              </a:lnSpc>
              <a:buFont typeface="+mj-lt"/>
              <a:buAutoNum type="arabicPeriod"/>
            </a:pPr>
            <a:r>
              <a:rPr lang="en-IN" sz="1600"/>
              <a:t>Brooklyn is the best place to stay if you prefer Indian Cuisine.</a:t>
            </a:r>
            <a:endParaRPr lang="en-US" sz="1600"/>
          </a:p>
          <a:p>
            <a:pPr marL="45720" indent="0">
              <a:lnSpc>
                <a:spcPct val="100000"/>
              </a:lnSpc>
              <a:buNone/>
            </a:pPr>
            <a:endParaRPr lang="en-US" sz="1600"/>
          </a:p>
          <a:p>
            <a:pPr marL="45720" lvl="0" indent="0">
              <a:lnSpc>
                <a:spcPct val="100000"/>
              </a:lnSpc>
              <a:buNone/>
            </a:pPr>
            <a:endParaRPr lang="en-IN" sz="1600"/>
          </a:p>
        </p:txBody>
      </p:sp>
      <p:pic>
        <p:nvPicPr>
          <p:cNvPr id="7" name="Picture 6">
            <a:extLst>
              <a:ext uri="{FF2B5EF4-FFF2-40B4-BE49-F238E27FC236}">
                <a16:creationId xmlns:a16="http://schemas.microsoft.com/office/drawing/2014/main" id="{98C794DD-D6EF-42D7-97D6-34B872F5E660}"/>
              </a:ext>
            </a:extLst>
          </p:cNvPr>
          <p:cNvPicPr/>
          <p:nvPr/>
        </p:nvPicPr>
        <p:blipFill>
          <a:blip r:embed="rId2"/>
          <a:stretch>
            <a:fillRect/>
          </a:stretch>
        </p:blipFill>
        <p:spPr>
          <a:xfrm>
            <a:off x="7620000" y="2570480"/>
            <a:ext cx="4267200" cy="2391665"/>
          </a:xfrm>
          <a:prstGeom prst="rect">
            <a:avLst/>
          </a:prstGeom>
        </p:spPr>
      </p:pic>
      <p:sp>
        <p:nvSpPr>
          <p:cNvPr id="41" name="Rectangle 40">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725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566160"/>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4645152"/>
            <a:ext cx="10058400" cy="1143000"/>
          </a:xfrm>
        </p:spPr>
        <p:txBody>
          <a:bodyPr>
            <a:normAutofit/>
          </a:bodyPr>
          <a:lstStyle/>
          <a:p>
            <a:r>
              <a:rPr lang="en-US">
                <a:solidFill>
                  <a:srgbClr val="FFFFFF"/>
                </a:solidFill>
              </a:rPr>
              <a:t>Shebin Abdul latheef</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78459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Battle of Neighborhoods</vt:lpstr>
      <vt:lpstr>Introduction</vt:lpstr>
      <vt:lpstr>Problem</vt:lpstr>
      <vt:lpstr>Data Section:</vt:lpstr>
      <vt:lpstr>Methodology: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2020-06-15T21:40:50Z</dcterms:created>
  <dcterms:modified xsi:type="dcterms:W3CDTF">2020-06-15T21:41:38Z</dcterms:modified>
</cp:coreProperties>
</file>