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A81F8-5B78-4F4F-9D11-7159F36AD3C6}" v="831" dt="2023-08-26T05:03:43.568"/>
    <p1510:client id="{59818CDB-97FB-492A-922F-CAA874EDAF72}" v="13" dt="2023-08-26T07:30:24.182"/>
    <p1510:client id="{905A6A48-EC34-4FC5-88A5-E7F2B12525A7}" v="27" dt="2023-09-06T08:53:07.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82A0-07B3-EB9B-B8BE-88D50ACAF757}"/>
              </a:ext>
            </a:extLst>
          </p:cNvPr>
          <p:cNvSpPr>
            <a:spLocks noGrp="1"/>
          </p:cNvSpPr>
          <p:nvPr>
            <p:ph type="title"/>
          </p:nvPr>
        </p:nvSpPr>
        <p:spPr>
          <a:xfrm>
            <a:off x="838200" y="365125"/>
            <a:ext cx="10515600" cy="3151487"/>
          </a:xfrm>
        </p:spPr>
        <p:txBody>
          <a:bodyPr>
            <a:normAutofit/>
          </a:bodyPr>
          <a:lstStyle/>
          <a:p>
            <a:r>
              <a:rPr lang="en-US" sz="5400" b="1" dirty="0">
                <a:ea typeface="Calibri Light"/>
                <a:cs typeface="Calibri Light"/>
              </a:rPr>
              <a:t>PRACTICAL EXAM PRESENTATION</a:t>
            </a:r>
            <a:endParaRPr lang="en-US" dirty="0"/>
          </a:p>
        </p:txBody>
      </p:sp>
      <p:sp>
        <p:nvSpPr>
          <p:cNvPr id="3" name="Content Placeholder 2">
            <a:extLst>
              <a:ext uri="{FF2B5EF4-FFF2-40B4-BE49-F238E27FC236}">
                <a16:creationId xmlns:a16="http://schemas.microsoft.com/office/drawing/2014/main" id="{D20BC1ED-2D79-36C6-785E-4C7F6179423B}"/>
              </a:ext>
            </a:extLst>
          </p:cNvPr>
          <p:cNvSpPr>
            <a:spLocks noGrp="1"/>
          </p:cNvSpPr>
          <p:nvPr>
            <p:ph idx="1"/>
          </p:nvPr>
        </p:nvSpPr>
        <p:spPr>
          <a:xfrm>
            <a:off x="838200" y="3651549"/>
            <a:ext cx="10515600" cy="2525414"/>
          </a:xfrm>
        </p:spPr>
        <p:txBody>
          <a:bodyPr vert="horz" lIns="91440" tIns="45720" rIns="91440" bIns="45720" rtlCol="0" anchor="t">
            <a:normAutofit/>
          </a:bodyPr>
          <a:lstStyle/>
          <a:p>
            <a:pPr marL="0" indent="0">
              <a:buNone/>
            </a:pPr>
            <a:r>
              <a:rPr lang="en-US" sz="4000" dirty="0">
                <a:ea typeface="Calibri"/>
                <a:cs typeface="Calibri"/>
              </a:rPr>
              <a:t>              Product Sales</a:t>
            </a:r>
          </a:p>
        </p:txBody>
      </p:sp>
    </p:spTree>
    <p:extLst>
      <p:ext uri="{BB962C8B-B14F-4D97-AF65-F5344CB8AC3E}">
        <p14:creationId xmlns:p14="http://schemas.microsoft.com/office/powerpoint/2010/main" val="2876249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6BF2-DC7C-24DA-52FD-D0E360454BFE}"/>
              </a:ext>
            </a:extLst>
          </p:cNvPr>
          <p:cNvSpPr>
            <a:spLocks noGrp="1"/>
          </p:cNvSpPr>
          <p:nvPr>
            <p:ph type="title"/>
          </p:nvPr>
        </p:nvSpPr>
        <p:spPr/>
        <p:txBody>
          <a:bodyPr>
            <a:normAutofit/>
          </a:bodyPr>
          <a:lstStyle/>
          <a:p>
            <a:r>
              <a:rPr lang="en-US" sz="3200" b="1" dirty="0">
                <a:solidFill>
                  <a:srgbClr val="05192D"/>
                </a:solidFill>
                <a:latin typeface="Calibri"/>
                <a:cs typeface="Calibri"/>
              </a:rPr>
              <a:t>Additional Recommendation</a:t>
            </a:r>
            <a:endParaRPr lang="en-US" sz="3200" dirty="0"/>
          </a:p>
        </p:txBody>
      </p:sp>
      <p:sp>
        <p:nvSpPr>
          <p:cNvPr id="3" name="Content Placeholder 2">
            <a:extLst>
              <a:ext uri="{FF2B5EF4-FFF2-40B4-BE49-F238E27FC236}">
                <a16:creationId xmlns:a16="http://schemas.microsoft.com/office/drawing/2014/main" id="{6C807AC9-42EF-193A-0E10-163F6277741D}"/>
              </a:ext>
            </a:extLst>
          </p:cNvPr>
          <p:cNvSpPr>
            <a:spLocks noGrp="1"/>
          </p:cNvSpPr>
          <p:nvPr>
            <p:ph idx="1"/>
          </p:nvPr>
        </p:nvSpPr>
        <p:spPr/>
        <p:txBody>
          <a:bodyPr vert="horz" lIns="91440" tIns="45720" rIns="91440" bIns="45720" rtlCol="0" anchor="t">
            <a:normAutofit/>
          </a:bodyPr>
          <a:lstStyle/>
          <a:p>
            <a:r>
              <a:rPr lang="en-US" sz="2000" b="1" dirty="0">
                <a:solidFill>
                  <a:srgbClr val="05192D"/>
                </a:solidFill>
                <a:cs typeface="Calibri"/>
              </a:rPr>
              <a:t>Continual Monitoring:</a:t>
            </a:r>
            <a:r>
              <a:rPr lang="en-US" sz="2000" dirty="0">
                <a:solidFill>
                  <a:srgbClr val="05192D"/>
                </a:solidFill>
                <a:cs typeface="Calibri"/>
              </a:rPr>
              <a:t> Maintain a vigilant approach to monitor the performance of each sales method, allowing for adjustments as needed to optimize results.</a:t>
            </a:r>
          </a:p>
          <a:p>
            <a:r>
              <a:rPr lang="en-US" sz="2000" b="1" dirty="0">
                <a:solidFill>
                  <a:srgbClr val="05192D"/>
                </a:solidFill>
                <a:cs typeface="Calibri"/>
              </a:rPr>
              <a:t>Data Collection:</a:t>
            </a:r>
            <a:r>
              <a:rPr lang="en-US" sz="2000" dirty="0">
                <a:solidFill>
                  <a:srgbClr val="05192D"/>
                </a:solidFill>
                <a:cs typeface="Calibri"/>
              </a:rPr>
              <a:t> Gather more comprehensive customer data within each group to gain deeper insights into why the Email + Call method was more successful. This could include demographics, interests, and purchase behavior etc.</a:t>
            </a:r>
          </a:p>
          <a:p>
            <a:r>
              <a:rPr lang="en-US" sz="2000" b="1" dirty="0">
                <a:solidFill>
                  <a:srgbClr val="05192D"/>
                </a:solidFill>
                <a:cs typeface="Calibri"/>
              </a:rPr>
              <a:t>Diversify Sales Methods:</a:t>
            </a:r>
            <a:r>
              <a:rPr lang="en-US" sz="2000" dirty="0">
                <a:solidFill>
                  <a:srgbClr val="05192D"/>
                </a:solidFill>
                <a:cs typeface="Calibri"/>
              </a:rPr>
              <a:t> Explore the possibility of experimenting with alternative sales methods, such as social media marketing or in-person events, to diversify our approach and potentially tap into untapped customer segments.</a:t>
            </a:r>
          </a:p>
          <a:p>
            <a:pPr marL="0" indent="0">
              <a:buNone/>
            </a:pPr>
            <a:r>
              <a:rPr lang="en-US" sz="2000" dirty="0">
                <a:solidFill>
                  <a:srgbClr val="05192D"/>
                </a:solidFill>
                <a:cs typeface="Calibri"/>
              </a:rPr>
              <a:t>Incorporating these recommendations will help us leverage the Email + Call method's success and ensure a well-rounded sales strategy for continued growth.</a:t>
            </a:r>
          </a:p>
          <a:p>
            <a:endParaRPr lang="en-US" sz="2000" dirty="0">
              <a:solidFill>
                <a:srgbClr val="05192D"/>
              </a:solidFill>
              <a:cs typeface="Calibri"/>
            </a:endParaRPr>
          </a:p>
          <a:p>
            <a:endParaRPr lang="en-US" dirty="0">
              <a:cs typeface="Calibri"/>
            </a:endParaRPr>
          </a:p>
        </p:txBody>
      </p:sp>
    </p:spTree>
    <p:extLst>
      <p:ext uri="{BB962C8B-B14F-4D97-AF65-F5344CB8AC3E}">
        <p14:creationId xmlns:p14="http://schemas.microsoft.com/office/powerpoint/2010/main" val="52340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09B5-1EB6-50DC-F80C-23C353D55874}"/>
              </a:ext>
            </a:extLst>
          </p:cNvPr>
          <p:cNvSpPr>
            <a:spLocks noGrp="1"/>
          </p:cNvSpPr>
          <p:nvPr>
            <p:ph type="title"/>
          </p:nvPr>
        </p:nvSpPr>
        <p:spPr/>
        <p:txBody>
          <a:bodyPr/>
          <a:lstStyle/>
          <a:p>
            <a:r>
              <a:rPr lang="en-US" b="1" dirty="0">
                <a:ea typeface="Calibri Light"/>
                <a:cs typeface="Calibri Light"/>
              </a:rPr>
              <a:t>Business Goals</a:t>
            </a:r>
            <a:endParaRPr lang="en-US" b="1" dirty="0"/>
          </a:p>
        </p:txBody>
      </p:sp>
      <p:sp>
        <p:nvSpPr>
          <p:cNvPr id="3" name="Content Placeholder 2">
            <a:extLst>
              <a:ext uri="{FF2B5EF4-FFF2-40B4-BE49-F238E27FC236}">
                <a16:creationId xmlns:a16="http://schemas.microsoft.com/office/drawing/2014/main" id="{89285FD1-1CA4-D2BC-8945-9D867E657008}"/>
              </a:ext>
            </a:extLst>
          </p:cNvPr>
          <p:cNvSpPr>
            <a:spLocks noGrp="1"/>
          </p:cNvSpPr>
          <p:nvPr>
            <p:ph idx="1"/>
          </p:nvPr>
        </p:nvSpPr>
        <p:spPr>
          <a:xfrm>
            <a:off x="838200" y="2371964"/>
            <a:ext cx="10515600" cy="3804999"/>
          </a:xfrm>
        </p:spPr>
        <p:txBody>
          <a:bodyPr vert="horz" lIns="91440" tIns="45720" rIns="91440" bIns="45720" rtlCol="0" anchor="t">
            <a:normAutofit/>
          </a:bodyPr>
          <a:lstStyle/>
          <a:p>
            <a:r>
              <a:rPr lang="en-US" dirty="0">
                <a:ea typeface="+mn-lt"/>
                <a:cs typeface="+mn-lt"/>
              </a:rPr>
              <a:t>. Launching a new product line is expensive.</a:t>
            </a:r>
            <a:r>
              <a:rPr lang="en-US" dirty="0">
                <a:ea typeface="Calibri"/>
                <a:cs typeface="Calibri"/>
              </a:rPr>
              <a:t> What is  most effective strategy in launching new product line. </a:t>
            </a:r>
          </a:p>
          <a:p>
            <a:endParaRPr lang="en-US" dirty="0">
              <a:ea typeface="Calibri"/>
              <a:cs typeface="Calibri"/>
            </a:endParaRPr>
          </a:p>
          <a:p>
            <a:r>
              <a:rPr lang="en-US" dirty="0">
                <a:ea typeface="Calibri"/>
                <a:cs typeface="Calibri"/>
              </a:rPr>
              <a:t>What are the differences  between each of the various sales method used (Email, Call, Email and Call).</a:t>
            </a:r>
            <a:endParaRPr lang="en-US" dirty="0"/>
          </a:p>
        </p:txBody>
      </p:sp>
    </p:spTree>
    <p:extLst>
      <p:ext uri="{BB962C8B-B14F-4D97-AF65-F5344CB8AC3E}">
        <p14:creationId xmlns:p14="http://schemas.microsoft.com/office/powerpoint/2010/main" val="269464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4F2A-9C31-BAD9-854F-1433D0B97755}"/>
              </a:ext>
            </a:extLst>
          </p:cNvPr>
          <p:cNvSpPr>
            <a:spLocks noGrp="1"/>
          </p:cNvSpPr>
          <p:nvPr>
            <p:ph type="title"/>
          </p:nvPr>
        </p:nvSpPr>
        <p:spPr>
          <a:xfrm>
            <a:off x="1586592" y="174625"/>
            <a:ext cx="4425507" cy="506824"/>
          </a:xfrm>
        </p:spPr>
        <p:txBody>
          <a:bodyPr>
            <a:normAutofit fontScale="90000"/>
          </a:bodyPr>
          <a:lstStyle/>
          <a:p>
            <a:r>
              <a:rPr lang="en-US" dirty="0">
                <a:ea typeface="Calibri Light"/>
                <a:cs typeface="Calibri Light"/>
              </a:rPr>
              <a:t>Outcomes</a:t>
            </a:r>
            <a:endParaRPr lang="en-US" dirty="0"/>
          </a:p>
        </p:txBody>
      </p:sp>
      <p:pic>
        <p:nvPicPr>
          <p:cNvPr id="4" name="Content Placeholder 3" descr="A graph of sales method by number of customer&#10;&#10;Description automatically generated">
            <a:extLst>
              <a:ext uri="{FF2B5EF4-FFF2-40B4-BE49-F238E27FC236}">
                <a16:creationId xmlns:a16="http://schemas.microsoft.com/office/drawing/2014/main" id="{E697748D-8E8C-E2CB-A06E-63DFE85B3B50}"/>
              </a:ext>
            </a:extLst>
          </p:cNvPr>
          <p:cNvPicPr>
            <a:picLocks noGrp="1" noChangeAspect="1"/>
          </p:cNvPicPr>
          <p:nvPr>
            <p:ph idx="1"/>
          </p:nvPr>
        </p:nvPicPr>
        <p:blipFill>
          <a:blip r:embed="rId2"/>
          <a:stretch>
            <a:fillRect/>
          </a:stretch>
        </p:blipFill>
        <p:spPr>
          <a:xfrm>
            <a:off x="832090" y="1546811"/>
            <a:ext cx="6444650" cy="5052742"/>
          </a:xfrm>
        </p:spPr>
      </p:pic>
      <p:sp>
        <p:nvSpPr>
          <p:cNvPr id="5" name="TextBox 4">
            <a:extLst>
              <a:ext uri="{FF2B5EF4-FFF2-40B4-BE49-F238E27FC236}">
                <a16:creationId xmlns:a16="http://schemas.microsoft.com/office/drawing/2014/main" id="{87533A12-0914-20DE-9D71-7BAFE42B8FC4}"/>
              </a:ext>
            </a:extLst>
          </p:cNvPr>
          <p:cNvSpPr txBox="1"/>
          <p:nvPr/>
        </p:nvSpPr>
        <p:spPr>
          <a:xfrm>
            <a:off x="7862486" y="1919305"/>
            <a:ext cx="392702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05192D"/>
                </a:solidFill>
                <a:latin typeface="Studio-Feixen-Sans"/>
                <a:ea typeface="Studio-Feixen-Sans"/>
                <a:cs typeface="Studio-Feixen-Sans"/>
              </a:rPr>
              <a:t>Over the last six weeks, </a:t>
            </a:r>
            <a:r>
              <a:rPr lang="en-US" b="1">
                <a:solidFill>
                  <a:srgbClr val="05192D"/>
                </a:solidFill>
                <a:latin typeface="Studio-Feixen-Sans"/>
                <a:ea typeface="Studio-Feixen-Sans"/>
                <a:cs typeface="Studio-Feixen-Sans"/>
              </a:rPr>
              <a:t>EMAIL</a:t>
            </a:r>
            <a:r>
              <a:rPr lang="en-US">
                <a:solidFill>
                  <a:srgbClr val="05192D"/>
                </a:solidFill>
                <a:latin typeface="Studio-Feixen-Sans"/>
                <a:ea typeface="Studio-Feixen-Sans"/>
                <a:cs typeface="Studio-Feixen-Sans"/>
              </a:rPr>
              <a:t> was the preferred method for buying stationaries from us. According to the plot, the </a:t>
            </a:r>
            <a:r>
              <a:rPr lang="en-US" b="1">
                <a:solidFill>
                  <a:srgbClr val="05192D"/>
                </a:solidFill>
                <a:latin typeface="Studio-Feixen-Sans"/>
                <a:ea typeface="Studio-Feixen-Sans"/>
                <a:cs typeface="Studio-Feixen-Sans"/>
              </a:rPr>
              <a:t>Email</a:t>
            </a:r>
            <a:r>
              <a:rPr lang="en-US">
                <a:solidFill>
                  <a:srgbClr val="05192D"/>
                </a:solidFill>
                <a:latin typeface="Studio-Feixen-Sans"/>
                <a:ea typeface="Studio-Feixen-Sans"/>
                <a:cs typeface="Studio-Feixen-Sans"/>
              </a:rPr>
              <a:t> method attracted over 2000 extra customers (over 7000 in total) compared to the second best method, which was </a:t>
            </a:r>
            <a:r>
              <a:rPr lang="en-US" b="1">
                <a:solidFill>
                  <a:srgbClr val="05192D"/>
                </a:solidFill>
                <a:latin typeface="Studio-Feixen-Sans"/>
                <a:ea typeface="Studio-Feixen-Sans"/>
                <a:cs typeface="Studio-Feixen-Sans"/>
              </a:rPr>
              <a:t>Call</a:t>
            </a:r>
            <a:r>
              <a:rPr lang="en-US">
                <a:solidFill>
                  <a:srgbClr val="05192D"/>
                </a:solidFill>
                <a:latin typeface="Studio-Feixen-Sans"/>
                <a:ea typeface="Studio-Feixen-Sans"/>
                <a:cs typeface="Studio-Feixen-Sans"/>
              </a:rPr>
              <a:t> with nearly 5000 customers. </a:t>
            </a:r>
            <a:r>
              <a:rPr lang="en-US" b="1">
                <a:solidFill>
                  <a:srgbClr val="05192D"/>
                </a:solidFill>
                <a:latin typeface="Studio-Feixen-Sans"/>
                <a:ea typeface="Studio-Feixen-Sans"/>
                <a:cs typeface="Studio-Feixen-Sans"/>
              </a:rPr>
              <a:t>Email + Call</a:t>
            </a:r>
            <a:r>
              <a:rPr lang="en-US">
                <a:solidFill>
                  <a:srgbClr val="05192D"/>
                </a:solidFill>
                <a:latin typeface="Studio-Feixen-Sans"/>
                <a:ea typeface="Studio-Feixen-Sans"/>
                <a:cs typeface="Studio-Feixen-Sans"/>
              </a:rPr>
              <a:t> had the fewest customers(above 2000).</a:t>
            </a:r>
            <a:endParaRPr lang="en-US"/>
          </a:p>
        </p:txBody>
      </p:sp>
      <p:sp>
        <p:nvSpPr>
          <p:cNvPr id="6" name="TextBox 5">
            <a:extLst>
              <a:ext uri="{FF2B5EF4-FFF2-40B4-BE49-F238E27FC236}">
                <a16:creationId xmlns:a16="http://schemas.microsoft.com/office/drawing/2014/main" id="{466EAF71-D6AC-C7B4-94C0-62FE2FF4C55A}"/>
              </a:ext>
            </a:extLst>
          </p:cNvPr>
          <p:cNvSpPr txBox="1"/>
          <p:nvPr/>
        </p:nvSpPr>
        <p:spPr>
          <a:xfrm>
            <a:off x="1673678" y="966107"/>
            <a:ext cx="61858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Calibri"/>
                <a:cs typeface="Calibri"/>
              </a:rPr>
              <a:t>The amount of customers from each sales method used</a:t>
            </a:r>
          </a:p>
        </p:txBody>
      </p:sp>
    </p:spTree>
    <p:extLst>
      <p:ext uri="{BB962C8B-B14F-4D97-AF65-F5344CB8AC3E}">
        <p14:creationId xmlns:p14="http://schemas.microsoft.com/office/powerpoint/2010/main" val="413295297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2585-8D86-6CC0-D3FE-2062944297AB}"/>
              </a:ext>
            </a:extLst>
          </p:cNvPr>
          <p:cNvSpPr>
            <a:spLocks noGrp="1"/>
          </p:cNvSpPr>
          <p:nvPr>
            <p:ph type="title"/>
          </p:nvPr>
        </p:nvSpPr>
        <p:spPr>
          <a:xfrm>
            <a:off x="892628" y="365125"/>
            <a:ext cx="10461172" cy="754063"/>
          </a:xfrm>
        </p:spPr>
        <p:txBody>
          <a:bodyPr>
            <a:normAutofit fontScale="90000"/>
          </a:bodyPr>
          <a:lstStyle/>
          <a:p>
            <a:r>
              <a:rPr lang="en-US" dirty="0">
                <a:ea typeface="Calibri Light"/>
                <a:cs typeface="Calibri Light"/>
              </a:rPr>
              <a:t>Total revenue generated for each sales method</a:t>
            </a:r>
            <a:endParaRPr lang="en-US" dirty="0"/>
          </a:p>
        </p:txBody>
      </p:sp>
      <p:pic>
        <p:nvPicPr>
          <p:cNvPr id="4" name="Content Placeholder 3" descr="A graph of sales method&#10;&#10;Description automatically generated">
            <a:extLst>
              <a:ext uri="{FF2B5EF4-FFF2-40B4-BE49-F238E27FC236}">
                <a16:creationId xmlns:a16="http://schemas.microsoft.com/office/drawing/2014/main" id="{82D70966-478B-278B-6FFC-D4D858AC3758}"/>
              </a:ext>
            </a:extLst>
          </p:cNvPr>
          <p:cNvPicPr>
            <a:picLocks noGrp="1" noChangeAspect="1"/>
          </p:cNvPicPr>
          <p:nvPr>
            <p:ph idx="1"/>
          </p:nvPr>
        </p:nvPicPr>
        <p:blipFill>
          <a:blip r:embed="rId2"/>
          <a:stretch>
            <a:fillRect/>
          </a:stretch>
        </p:blipFill>
        <p:spPr>
          <a:xfrm>
            <a:off x="718324" y="1662339"/>
            <a:ext cx="6652156" cy="5027073"/>
          </a:xfrm>
        </p:spPr>
      </p:pic>
      <p:sp>
        <p:nvSpPr>
          <p:cNvPr id="5" name="TextBox 4">
            <a:extLst>
              <a:ext uri="{FF2B5EF4-FFF2-40B4-BE49-F238E27FC236}">
                <a16:creationId xmlns:a16="http://schemas.microsoft.com/office/drawing/2014/main" id="{459A6E2E-B496-C188-C54E-B8F17EE6F354}"/>
              </a:ext>
            </a:extLst>
          </p:cNvPr>
          <p:cNvSpPr txBox="1"/>
          <p:nvPr/>
        </p:nvSpPr>
        <p:spPr>
          <a:xfrm>
            <a:off x="8101643" y="1940631"/>
            <a:ext cx="369210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5192D"/>
                </a:solidFill>
                <a:ea typeface="+mn-lt"/>
                <a:cs typeface="+mn-lt"/>
              </a:rPr>
              <a:t>In terms of revenue generated in the same period (last 6 weeks), Email also performed better than the other sales methods used, generating over 650,000 in total. The second sales method in terms of total revenue was Email + Call, which generated approximately 400,000, considering it had the lowest number of customers. The least in terms of revenue was Call, sitting slightly above 200,000.</a:t>
            </a:r>
            <a:endParaRPr lang="en-US">
              <a:ea typeface="Calibri"/>
              <a:cs typeface="Calibri"/>
            </a:endParaRPr>
          </a:p>
          <a:p>
            <a:pPr marL="285750" indent="-285750">
              <a:buFont typeface="Arial"/>
              <a:buChar char="•"/>
            </a:pPr>
            <a:r>
              <a:rPr lang="en-US" dirty="0">
                <a:solidFill>
                  <a:srgbClr val="05192D"/>
                </a:solidFill>
                <a:ea typeface="+mn-lt"/>
                <a:cs typeface="+mn-lt"/>
              </a:rPr>
              <a:t>Note: the total revenue generated was $1,308,138.01.</a:t>
            </a:r>
            <a:endParaRPr lang="en-US">
              <a:ea typeface="Calibri"/>
              <a:cs typeface="Calibri"/>
            </a:endParaRPr>
          </a:p>
          <a:p>
            <a:pPr algn="l"/>
            <a:endParaRPr lang="en-US" dirty="0">
              <a:ea typeface="Calibri"/>
              <a:cs typeface="Calibri"/>
            </a:endParaRPr>
          </a:p>
        </p:txBody>
      </p:sp>
    </p:spTree>
    <p:extLst>
      <p:ext uri="{BB962C8B-B14F-4D97-AF65-F5344CB8AC3E}">
        <p14:creationId xmlns:p14="http://schemas.microsoft.com/office/powerpoint/2010/main" val="18542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687D-CD3B-BAA0-4EDC-D35A43AF4F7D}"/>
              </a:ext>
            </a:extLst>
          </p:cNvPr>
          <p:cNvSpPr>
            <a:spLocks noGrp="1"/>
          </p:cNvSpPr>
          <p:nvPr>
            <p:ph type="title"/>
          </p:nvPr>
        </p:nvSpPr>
        <p:spPr>
          <a:xfrm>
            <a:off x="838200" y="365125"/>
            <a:ext cx="10515600" cy="764847"/>
          </a:xfrm>
        </p:spPr>
        <p:txBody>
          <a:bodyPr>
            <a:normAutofit fontScale="90000"/>
          </a:bodyPr>
          <a:lstStyle/>
          <a:p>
            <a:r>
              <a:rPr lang="en-US" dirty="0">
                <a:ea typeface="Calibri Light"/>
                <a:cs typeface="Calibri Light"/>
              </a:rPr>
              <a:t>Total amount of product sold for each category </a:t>
            </a:r>
            <a:endParaRPr lang="en-US" dirty="0"/>
          </a:p>
        </p:txBody>
      </p:sp>
      <p:pic>
        <p:nvPicPr>
          <p:cNvPr id="4" name="Content Placeholder 3" descr="A graph of sales method&#10;&#10;Description automatically generated">
            <a:extLst>
              <a:ext uri="{FF2B5EF4-FFF2-40B4-BE49-F238E27FC236}">
                <a16:creationId xmlns:a16="http://schemas.microsoft.com/office/drawing/2014/main" id="{4CEC68AB-70D6-9812-39AD-973170747C26}"/>
              </a:ext>
            </a:extLst>
          </p:cNvPr>
          <p:cNvPicPr>
            <a:picLocks noGrp="1" noChangeAspect="1"/>
          </p:cNvPicPr>
          <p:nvPr>
            <p:ph idx="1"/>
          </p:nvPr>
        </p:nvPicPr>
        <p:blipFill>
          <a:blip r:embed="rId2"/>
          <a:stretch>
            <a:fillRect/>
          </a:stretch>
        </p:blipFill>
        <p:spPr>
          <a:xfrm>
            <a:off x="832359" y="1417414"/>
            <a:ext cx="6846677" cy="5268402"/>
          </a:xfrm>
        </p:spPr>
      </p:pic>
      <p:sp>
        <p:nvSpPr>
          <p:cNvPr id="5" name="TextBox 4">
            <a:extLst>
              <a:ext uri="{FF2B5EF4-FFF2-40B4-BE49-F238E27FC236}">
                <a16:creationId xmlns:a16="http://schemas.microsoft.com/office/drawing/2014/main" id="{D35B238D-8B59-76AF-8C08-AB07E83DE115}"/>
              </a:ext>
            </a:extLst>
          </p:cNvPr>
          <p:cNvSpPr txBox="1"/>
          <p:nvPr/>
        </p:nvSpPr>
        <p:spPr>
          <a:xfrm>
            <a:off x="8918338" y="1716844"/>
            <a:ext cx="300199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5192D"/>
                </a:solidFill>
                <a:ea typeface="+mn-lt"/>
                <a:cs typeface="+mn-lt"/>
              </a:rPr>
              <a:t>For the </a:t>
            </a:r>
            <a:r>
              <a:rPr lang="en-US" err="1">
                <a:solidFill>
                  <a:srgbClr val="05192D"/>
                </a:solidFill>
                <a:ea typeface="+mn-lt"/>
                <a:cs typeface="+mn-lt"/>
              </a:rPr>
              <a:t>the</a:t>
            </a:r>
            <a:r>
              <a:rPr lang="en-US" dirty="0">
                <a:solidFill>
                  <a:srgbClr val="05192D"/>
                </a:solidFill>
                <a:ea typeface="+mn-lt"/>
                <a:cs typeface="+mn-lt"/>
              </a:rPr>
              <a:t> amount of products sold, Email had the highest which is no surprise because they had the highest amount of customers and generated more revenue.</a:t>
            </a:r>
            <a:endParaRPr lang="en-US" dirty="0"/>
          </a:p>
        </p:txBody>
      </p:sp>
    </p:spTree>
    <p:extLst>
      <p:ext uri="{BB962C8B-B14F-4D97-AF65-F5344CB8AC3E}">
        <p14:creationId xmlns:p14="http://schemas.microsoft.com/office/powerpoint/2010/main" val="418047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E390-5D5A-53D1-6C87-FA3FB6BE06A9}"/>
              </a:ext>
            </a:extLst>
          </p:cNvPr>
          <p:cNvSpPr>
            <a:spLocks noGrp="1"/>
          </p:cNvSpPr>
          <p:nvPr>
            <p:ph type="title"/>
          </p:nvPr>
        </p:nvSpPr>
        <p:spPr>
          <a:xfrm>
            <a:off x="838200" y="365125"/>
            <a:ext cx="10515600" cy="994884"/>
          </a:xfrm>
        </p:spPr>
        <p:txBody>
          <a:bodyPr>
            <a:normAutofit fontScale="90000"/>
          </a:bodyPr>
          <a:lstStyle/>
          <a:p>
            <a:r>
              <a:rPr lang="en-US" dirty="0">
                <a:ea typeface="+mj-lt"/>
                <a:cs typeface="+mj-lt"/>
              </a:rPr>
              <a:t>Number of times customers visited our website for each sales method</a:t>
            </a:r>
            <a:endParaRPr lang="en-US" dirty="0"/>
          </a:p>
        </p:txBody>
      </p:sp>
      <p:pic>
        <p:nvPicPr>
          <p:cNvPr id="4" name="Content Placeholder 3" descr="A graph of sales method&#10;&#10;Description automatically generated">
            <a:extLst>
              <a:ext uri="{FF2B5EF4-FFF2-40B4-BE49-F238E27FC236}">
                <a16:creationId xmlns:a16="http://schemas.microsoft.com/office/drawing/2014/main" id="{A0479A19-C9C5-63B9-338F-E84E4F0BEF1C}"/>
              </a:ext>
            </a:extLst>
          </p:cNvPr>
          <p:cNvPicPr>
            <a:picLocks noGrp="1" noChangeAspect="1"/>
          </p:cNvPicPr>
          <p:nvPr>
            <p:ph idx="1"/>
          </p:nvPr>
        </p:nvPicPr>
        <p:blipFill>
          <a:blip r:embed="rId2"/>
          <a:stretch>
            <a:fillRect/>
          </a:stretch>
        </p:blipFill>
        <p:spPr>
          <a:xfrm>
            <a:off x="535466" y="1474924"/>
            <a:ext cx="7023519" cy="5383421"/>
          </a:xfrm>
        </p:spPr>
      </p:pic>
      <p:sp>
        <p:nvSpPr>
          <p:cNvPr id="5" name="TextBox 4">
            <a:extLst>
              <a:ext uri="{FF2B5EF4-FFF2-40B4-BE49-F238E27FC236}">
                <a16:creationId xmlns:a16="http://schemas.microsoft.com/office/drawing/2014/main" id="{F06D50B3-D34A-23EE-4120-B2EC6EABAAEB}"/>
              </a:ext>
            </a:extLst>
          </p:cNvPr>
          <p:cNvSpPr txBox="1"/>
          <p:nvPr/>
        </p:nvSpPr>
        <p:spPr>
          <a:xfrm>
            <a:off x="8463264" y="2236304"/>
            <a:ext cx="327516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5192D"/>
                </a:solidFill>
                <a:ea typeface="+mn-lt"/>
                <a:cs typeface="+mn-lt"/>
              </a:rPr>
              <a:t>When we take a look at the plot below ,the customers in the </a:t>
            </a:r>
            <a:r>
              <a:rPr lang="en-US" b="1" dirty="0">
                <a:solidFill>
                  <a:srgbClr val="05192D"/>
                </a:solidFill>
                <a:ea typeface="+mn-lt"/>
                <a:cs typeface="+mn-lt"/>
              </a:rPr>
              <a:t>Email</a:t>
            </a:r>
            <a:r>
              <a:rPr lang="en-US" dirty="0">
                <a:solidFill>
                  <a:srgbClr val="05192D"/>
                </a:solidFill>
                <a:ea typeface="+mn-lt"/>
                <a:cs typeface="+mn-lt"/>
              </a:rPr>
              <a:t> category visited the site the most in the last 6 months in total above 175000 times, followed by </a:t>
            </a:r>
            <a:r>
              <a:rPr lang="en-US" b="1" dirty="0">
                <a:solidFill>
                  <a:srgbClr val="05192D"/>
                </a:solidFill>
                <a:ea typeface="+mn-lt"/>
                <a:cs typeface="+mn-lt"/>
              </a:rPr>
              <a:t>Call</a:t>
            </a:r>
            <a:r>
              <a:rPr lang="en-US" dirty="0">
                <a:solidFill>
                  <a:srgbClr val="05192D"/>
                </a:solidFill>
                <a:ea typeface="+mn-lt"/>
                <a:cs typeface="+mn-lt"/>
              </a:rPr>
              <a:t> (less than 125,000) and the least in terms of visit is </a:t>
            </a:r>
            <a:r>
              <a:rPr lang="en-US" b="1" dirty="0">
                <a:solidFill>
                  <a:srgbClr val="05192D"/>
                </a:solidFill>
                <a:ea typeface="+mn-lt"/>
                <a:cs typeface="+mn-lt"/>
              </a:rPr>
              <a:t>Email + Call</a:t>
            </a:r>
            <a:r>
              <a:rPr lang="en-US" dirty="0">
                <a:solidFill>
                  <a:srgbClr val="05192D"/>
                </a:solidFill>
                <a:ea typeface="+mn-lt"/>
                <a:cs typeface="+mn-lt"/>
              </a:rPr>
              <a:t> below 75,0000</a:t>
            </a:r>
            <a:endParaRPr lang="en-US" dirty="0"/>
          </a:p>
        </p:txBody>
      </p:sp>
    </p:spTree>
    <p:extLst>
      <p:ext uri="{BB962C8B-B14F-4D97-AF65-F5344CB8AC3E}">
        <p14:creationId xmlns:p14="http://schemas.microsoft.com/office/powerpoint/2010/main" val="356168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64D3-2827-1D1A-46ED-B2E470F0BE5C}"/>
              </a:ext>
            </a:extLst>
          </p:cNvPr>
          <p:cNvSpPr>
            <a:spLocks noGrp="1"/>
          </p:cNvSpPr>
          <p:nvPr>
            <p:ph type="title"/>
          </p:nvPr>
        </p:nvSpPr>
        <p:spPr>
          <a:xfrm>
            <a:off x="579408" y="523276"/>
            <a:ext cx="10458091" cy="477300"/>
          </a:xfrm>
        </p:spPr>
        <p:txBody>
          <a:bodyPr>
            <a:normAutofit fontScale="90000"/>
          </a:bodyPr>
          <a:lstStyle/>
          <a:p>
            <a:r>
              <a:rPr lang="en-US" dirty="0">
                <a:ea typeface="Calibri Light"/>
                <a:cs typeface="Calibri Light"/>
              </a:rPr>
              <a:t>Distribution of total revenue generated over 6 weeks</a:t>
            </a:r>
            <a:endParaRPr lang="en-US" sz="3200" dirty="0">
              <a:ea typeface="Calibri Light"/>
              <a:cs typeface="Calibri Light"/>
            </a:endParaRPr>
          </a:p>
        </p:txBody>
      </p:sp>
      <p:pic>
        <p:nvPicPr>
          <p:cNvPr id="4" name="Content Placeholder 3" descr="A graph with a line going up&#10;&#10;Description automatically generated">
            <a:extLst>
              <a:ext uri="{FF2B5EF4-FFF2-40B4-BE49-F238E27FC236}">
                <a16:creationId xmlns:a16="http://schemas.microsoft.com/office/drawing/2014/main" id="{F9F395F3-435D-0F39-2341-5D2C7900651A}"/>
              </a:ext>
            </a:extLst>
          </p:cNvPr>
          <p:cNvPicPr>
            <a:picLocks noGrp="1" noChangeAspect="1"/>
          </p:cNvPicPr>
          <p:nvPr>
            <p:ph idx="1"/>
          </p:nvPr>
        </p:nvPicPr>
        <p:blipFill>
          <a:blip r:embed="rId2"/>
          <a:stretch>
            <a:fillRect/>
          </a:stretch>
        </p:blipFill>
        <p:spPr>
          <a:xfrm>
            <a:off x="-53736" y="2174471"/>
            <a:ext cx="7770603" cy="3854930"/>
          </a:xfrm>
        </p:spPr>
      </p:pic>
      <p:sp>
        <p:nvSpPr>
          <p:cNvPr id="5" name="TextBox 4">
            <a:extLst>
              <a:ext uri="{FF2B5EF4-FFF2-40B4-BE49-F238E27FC236}">
                <a16:creationId xmlns:a16="http://schemas.microsoft.com/office/drawing/2014/main" id="{0A0C87E5-A06E-BD69-7431-F756F239F7BD}"/>
              </a:ext>
            </a:extLst>
          </p:cNvPr>
          <p:cNvSpPr txBox="1"/>
          <p:nvPr/>
        </p:nvSpPr>
        <p:spPr>
          <a:xfrm>
            <a:off x="9021239" y="2227384"/>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5192D"/>
                </a:solidFill>
                <a:ea typeface="+mn-lt"/>
                <a:cs typeface="+mn-lt"/>
              </a:rPr>
              <a:t>From the plot below showing the distribution of revenue across 6 weeks since product launch, the first week generated over 250,000, which dropped below $200,000 in the third week and rose back up to approximately 250,000. It then dropped again, getting closer to 150,000.</a:t>
            </a:r>
            <a:endParaRPr lang="en-US" dirty="0"/>
          </a:p>
        </p:txBody>
      </p:sp>
    </p:spTree>
    <p:extLst>
      <p:ext uri="{BB962C8B-B14F-4D97-AF65-F5344CB8AC3E}">
        <p14:creationId xmlns:p14="http://schemas.microsoft.com/office/powerpoint/2010/main" val="234985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716B-D31A-22CD-2F02-CB7C8510A754}"/>
              </a:ext>
            </a:extLst>
          </p:cNvPr>
          <p:cNvSpPr>
            <a:spLocks noGrp="1"/>
          </p:cNvSpPr>
          <p:nvPr>
            <p:ph type="title"/>
          </p:nvPr>
        </p:nvSpPr>
        <p:spPr>
          <a:xfrm>
            <a:off x="266700" y="351518"/>
            <a:ext cx="10364638" cy="678582"/>
          </a:xfrm>
        </p:spPr>
        <p:txBody>
          <a:bodyPr>
            <a:normAutofit fontScale="90000"/>
          </a:bodyPr>
          <a:lstStyle/>
          <a:p>
            <a:r>
              <a:rPr lang="en-US" sz="4000" dirty="0">
                <a:ea typeface="Calibri Light"/>
                <a:cs typeface="Calibri Light"/>
              </a:rPr>
              <a:t>Distribution of total revenue generated over 6 weeks- for each sales category</a:t>
            </a:r>
            <a:endParaRPr lang="en-US" dirty="0"/>
          </a:p>
        </p:txBody>
      </p:sp>
      <p:pic>
        <p:nvPicPr>
          <p:cNvPr id="4" name="Content Placeholder 3" descr="A graph of sales and sales&#10;&#10;Description automatically generated">
            <a:extLst>
              <a:ext uri="{FF2B5EF4-FFF2-40B4-BE49-F238E27FC236}">
                <a16:creationId xmlns:a16="http://schemas.microsoft.com/office/drawing/2014/main" id="{F1E38712-0336-5171-7AC5-B2F3DBBF1F8F}"/>
              </a:ext>
            </a:extLst>
          </p:cNvPr>
          <p:cNvPicPr>
            <a:picLocks noGrp="1" noChangeAspect="1"/>
          </p:cNvPicPr>
          <p:nvPr>
            <p:ph idx="1"/>
          </p:nvPr>
        </p:nvPicPr>
        <p:blipFill>
          <a:blip r:embed="rId2"/>
          <a:stretch>
            <a:fillRect/>
          </a:stretch>
        </p:blipFill>
        <p:spPr>
          <a:xfrm>
            <a:off x="387266" y="1322161"/>
            <a:ext cx="7492706" cy="4840425"/>
          </a:xfrm>
        </p:spPr>
      </p:pic>
      <p:sp>
        <p:nvSpPr>
          <p:cNvPr id="5" name="TextBox 4">
            <a:extLst>
              <a:ext uri="{FF2B5EF4-FFF2-40B4-BE49-F238E27FC236}">
                <a16:creationId xmlns:a16="http://schemas.microsoft.com/office/drawing/2014/main" id="{7EC03232-F344-ED66-C81A-E3C1CE5484F3}"/>
              </a:ext>
            </a:extLst>
          </p:cNvPr>
          <p:cNvSpPr txBox="1"/>
          <p:nvPr/>
        </p:nvSpPr>
        <p:spPr>
          <a:xfrm>
            <a:off x="8726306" y="1491612"/>
            <a:ext cx="307387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rgbClr val="05192D"/>
                </a:solidFill>
                <a:ea typeface="+mn-lt"/>
                <a:cs typeface="+mn-lt"/>
              </a:rPr>
              <a:t> </a:t>
            </a:r>
            <a:r>
              <a:rPr lang="en-US" b="1" dirty="0">
                <a:solidFill>
                  <a:srgbClr val="05192D"/>
                </a:solidFill>
                <a:ea typeface="+mn-lt"/>
                <a:cs typeface="+mn-lt"/>
              </a:rPr>
              <a:t>Email</a:t>
            </a:r>
            <a:r>
              <a:rPr lang="en-US" dirty="0">
                <a:solidFill>
                  <a:srgbClr val="05192D"/>
                </a:solidFill>
                <a:ea typeface="+mn-lt"/>
                <a:cs typeface="+mn-lt"/>
              </a:rPr>
              <a:t> (sales method) in the middle of the plot, it began strongly with around 225,000 in revenue generated during its first week but dropped to less than 25,000 by its 6th week. The right side of this plot is </a:t>
            </a:r>
            <a:r>
              <a:rPr lang="en-US" b="1" dirty="0">
                <a:solidFill>
                  <a:srgbClr val="05192D"/>
                </a:solidFill>
                <a:ea typeface="+mn-lt"/>
                <a:cs typeface="+mn-lt"/>
              </a:rPr>
              <a:t>Email + Calls</a:t>
            </a:r>
            <a:r>
              <a:rPr lang="en-US" dirty="0">
                <a:solidFill>
                  <a:srgbClr val="05192D"/>
                </a:solidFill>
                <a:ea typeface="+mn-lt"/>
                <a:cs typeface="+mn-lt"/>
              </a:rPr>
              <a:t>, which started with low revenue (less than 25,000) but steadily grew over time and ended up generating over 100,000 by its 6th week.</a:t>
            </a:r>
            <a:endParaRPr lang="en-US" dirty="0"/>
          </a:p>
        </p:txBody>
      </p:sp>
    </p:spTree>
    <p:extLst>
      <p:ext uri="{BB962C8B-B14F-4D97-AF65-F5344CB8AC3E}">
        <p14:creationId xmlns:p14="http://schemas.microsoft.com/office/powerpoint/2010/main" val="209032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B050-E769-78E2-1C6C-C55F295AAFD1}"/>
              </a:ext>
            </a:extLst>
          </p:cNvPr>
          <p:cNvSpPr>
            <a:spLocks noGrp="1"/>
          </p:cNvSpPr>
          <p:nvPr>
            <p:ph type="title"/>
          </p:nvPr>
        </p:nvSpPr>
        <p:spPr>
          <a:xfrm>
            <a:off x="838200" y="365125"/>
            <a:ext cx="10515600" cy="2145072"/>
          </a:xfrm>
        </p:spPr>
        <p:txBody>
          <a:bodyPr/>
          <a:lstStyle/>
          <a:p>
            <a:r>
              <a:rPr lang="en-US" b="1" dirty="0">
                <a:ea typeface="Calibri Light"/>
                <a:cs typeface="Calibri Light"/>
              </a:rPr>
              <a:t>RECOMMENDATION</a:t>
            </a:r>
            <a:r>
              <a:rPr lang="en-US" dirty="0">
                <a:ea typeface="Calibri Light"/>
                <a:cs typeface="Calibri Light"/>
              </a:rPr>
              <a:t> </a:t>
            </a:r>
            <a:endParaRPr lang="en-US" dirty="0"/>
          </a:p>
        </p:txBody>
      </p:sp>
      <p:sp>
        <p:nvSpPr>
          <p:cNvPr id="3" name="Content Placeholder 2">
            <a:extLst>
              <a:ext uri="{FF2B5EF4-FFF2-40B4-BE49-F238E27FC236}">
                <a16:creationId xmlns:a16="http://schemas.microsoft.com/office/drawing/2014/main" id="{0C604ED1-A02E-0924-0CC0-8B8D9ECA8F33}"/>
              </a:ext>
            </a:extLst>
          </p:cNvPr>
          <p:cNvSpPr>
            <a:spLocks noGrp="1"/>
          </p:cNvSpPr>
          <p:nvPr>
            <p:ph idx="1"/>
          </p:nvPr>
        </p:nvSpPr>
        <p:spPr>
          <a:xfrm>
            <a:off x="838200" y="2530115"/>
            <a:ext cx="10515600" cy="3646848"/>
          </a:xfrm>
        </p:spPr>
        <p:txBody>
          <a:bodyPr vert="horz" lIns="91440" tIns="45720" rIns="91440" bIns="45720" rtlCol="0" anchor="t">
            <a:normAutofit/>
          </a:bodyPr>
          <a:lstStyle/>
          <a:p>
            <a:pPr marL="0" indent="0">
              <a:buNone/>
            </a:pPr>
            <a:r>
              <a:rPr lang="en-US" sz="2000" dirty="0">
                <a:solidFill>
                  <a:srgbClr val="05192D"/>
                </a:solidFill>
                <a:ea typeface="+mn-lt"/>
                <a:cs typeface="+mn-lt"/>
              </a:rPr>
              <a:t>Based on the past week's data, the </a:t>
            </a:r>
            <a:r>
              <a:rPr lang="en-US" sz="2000" b="1" dirty="0">
                <a:solidFill>
                  <a:srgbClr val="05192D"/>
                </a:solidFill>
                <a:ea typeface="+mn-lt"/>
                <a:cs typeface="+mn-lt"/>
              </a:rPr>
              <a:t>Email</a:t>
            </a:r>
            <a:r>
              <a:rPr lang="en-US" sz="2000" dirty="0">
                <a:solidFill>
                  <a:srgbClr val="05192D"/>
                </a:solidFill>
                <a:ea typeface="+mn-lt"/>
                <a:cs typeface="+mn-lt"/>
              </a:rPr>
              <a:t> sales method outperformed others. However, the </a:t>
            </a:r>
            <a:r>
              <a:rPr lang="en-US" sz="2000" b="1" dirty="0">
                <a:solidFill>
                  <a:srgbClr val="05192D"/>
                </a:solidFill>
                <a:ea typeface="+mn-lt"/>
                <a:cs typeface="+mn-lt"/>
              </a:rPr>
              <a:t>Email + Call</a:t>
            </a:r>
            <a:r>
              <a:rPr lang="en-US" sz="2000" dirty="0">
                <a:solidFill>
                  <a:srgbClr val="05192D"/>
                </a:solidFill>
                <a:ea typeface="+mn-lt"/>
                <a:cs typeface="+mn-lt"/>
              </a:rPr>
              <a:t> method, while having fewer customers, ranked second in generating revenues and showcased promising potential. The top 50 revenue-generating customers and those who visited the site most frequently were primarily from the Email + Call group. Therefore, </a:t>
            </a:r>
            <a:r>
              <a:rPr lang="en-US" sz="2000" dirty="0" err="1">
                <a:solidFill>
                  <a:srgbClr val="05192D"/>
                </a:solidFill>
                <a:ea typeface="+mn-lt"/>
                <a:cs typeface="+mn-lt"/>
              </a:rPr>
              <a:t>i</a:t>
            </a:r>
            <a:r>
              <a:rPr lang="en-US" sz="2000" dirty="0">
                <a:solidFill>
                  <a:srgbClr val="05192D"/>
                </a:solidFill>
                <a:ea typeface="+mn-lt"/>
                <a:cs typeface="+mn-lt"/>
              </a:rPr>
              <a:t> recommend adopting the </a:t>
            </a:r>
            <a:r>
              <a:rPr lang="en-US" sz="2000" b="1" dirty="0">
                <a:solidFill>
                  <a:srgbClr val="05192D"/>
                </a:solidFill>
                <a:ea typeface="+mn-lt"/>
                <a:cs typeface="+mn-lt"/>
              </a:rPr>
              <a:t>Email + Call</a:t>
            </a:r>
            <a:r>
              <a:rPr lang="en-US" sz="2000" dirty="0">
                <a:solidFill>
                  <a:srgbClr val="05192D"/>
                </a:solidFill>
                <a:ea typeface="+mn-lt"/>
                <a:cs typeface="+mn-lt"/>
              </a:rPr>
              <a:t> approach as our primary sales method, pending further data analysis.</a:t>
            </a:r>
            <a:endParaRPr lang="en-US" sz="2000">
              <a:solidFill>
                <a:srgbClr val="05192D"/>
              </a:solidFill>
              <a:ea typeface="+mn-lt"/>
              <a:cs typeface="Calibri"/>
            </a:endParaRPr>
          </a:p>
          <a:p>
            <a:pPr marL="0" indent="0">
              <a:buNone/>
            </a:pPr>
            <a:endParaRPr lang="en-US" sz="2000" dirty="0">
              <a:solidFill>
                <a:srgbClr val="05192D"/>
              </a:solidFill>
              <a:ea typeface="Calibri"/>
              <a:cs typeface="Calibri"/>
            </a:endParaRPr>
          </a:p>
        </p:txBody>
      </p:sp>
    </p:spTree>
    <p:extLst>
      <p:ext uri="{BB962C8B-B14F-4D97-AF65-F5344CB8AC3E}">
        <p14:creationId xmlns:p14="http://schemas.microsoft.com/office/powerpoint/2010/main" val="40704510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PRACTICAL EXAM PRESENTATION</vt:lpstr>
      <vt:lpstr>Business Goals</vt:lpstr>
      <vt:lpstr>Outcomes</vt:lpstr>
      <vt:lpstr>Total revenue generated for each sales method</vt:lpstr>
      <vt:lpstr>Total amount of product sold for each category </vt:lpstr>
      <vt:lpstr>Number of times customers visited our website for each sales method</vt:lpstr>
      <vt:lpstr>Distribution of total revenue generated over 6 weeks</vt:lpstr>
      <vt:lpstr>Distribution of total revenue generated over 6 weeks- for each sales category</vt:lpstr>
      <vt:lpstr>RECOMMENDATION </vt:lpstr>
      <vt:lpstr>Additional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312</cp:revision>
  <dcterms:created xsi:type="dcterms:W3CDTF">2023-08-26T02:54:03Z</dcterms:created>
  <dcterms:modified xsi:type="dcterms:W3CDTF">2023-09-06T08:54:59Z</dcterms:modified>
</cp:coreProperties>
</file>