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0"/>
  </p:notesMasterIdLst>
  <p:sldIdLst>
    <p:sldId id="256" r:id="rId3"/>
    <p:sldId id="264" r:id="rId4"/>
    <p:sldId id="266" r:id="rId5"/>
    <p:sldId id="259" r:id="rId6"/>
    <p:sldId id="289" r:id="rId7"/>
    <p:sldId id="290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F7D31"/>
    <a:srgbClr val="40BE4C"/>
    <a:srgbClr val="81D589"/>
    <a:srgbClr val="266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2FE58-2843-44CB-A337-C61ACB6AEBA3}">
  <a:tblStyle styleId="{72F2FE58-2843-44CB-A337-C61ACB6AE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ed4ee68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40ed4ee68f_2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40ed4ee68f_2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40dd5b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40dd5b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40dd5b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40dd5b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40dd5b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40dd5b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l="31120" r="31120"/>
          <a:stretch/>
        </p:blipFill>
        <p:spPr>
          <a:xfrm>
            <a:off x="5057776" y="0"/>
            <a:ext cx="4086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4692651" y="0"/>
            <a:ext cx="1254127" cy="5143500"/>
          </a:xfrm>
          <a:custGeom>
            <a:avLst/>
            <a:gdLst/>
            <a:ahLst/>
            <a:cxnLst/>
            <a:rect l="l" t="t" r="r" b="b"/>
            <a:pathLst>
              <a:path w="1254127" h="6858000" extrusionOk="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546602" y="0"/>
            <a:ext cx="1146174" cy="5143500"/>
          </a:xfrm>
          <a:custGeom>
            <a:avLst/>
            <a:gdLst/>
            <a:ahLst/>
            <a:cxnLst/>
            <a:rect l="l" t="t" r="r" b="b"/>
            <a:pathLst>
              <a:path w="1146174" h="6858000" extrusionOk="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787170" y="3071492"/>
            <a:ext cx="384048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168979" y="1451860"/>
            <a:ext cx="4081605" cy="69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Innovative Solutions for Digital Enterprises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89" y="1049399"/>
            <a:ext cx="3447038" cy="80492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 rot="5400000">
            <a:off x="4006312" y="2920398"/>
            <a:ext cx="2541141" cy="438212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55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822960" y="765959"/>
            <a:ext cx="7543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425340" y="4803022"/>
            <a:ext cx="6734907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8" name="Google Shape;78;p1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425340" y="4803022"/>
            <a:ext cx="6734907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1425340" y="4803022"/>
            <a:ext cx="6734907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8"/>
          <p:cNvCxnSpPr/>
          <p:nvPr/>
        </p:nvCxnSpPr>
        <p:spPr>
          <a:xfrm>
            <a:off x="822960" y="765959"/>
            <a:ext cx="7543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55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22960" y="867962"/>
            <a:ext cx="3703320" cy="6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822960" y="1420173"/>
            <a:ext cx="3703320" cy="3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"/>
          </p:nvPr>
        </p:nvSpPr>
        <p:spPr>
          <a:xfrm>
            <a:off x="4663440" y="867962"/>
            <a:ext cx="3703320" cy="6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4"/>
          </p:nvPr>
        </p:nvSpPr>
        <p:spPr>
          <a:xfrm>
            <a:off x="4663440" y="1420173"/>
            <a:ext cx="3703320" cy="3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425340" y="4803022"/>
            <a:ext cx="6734907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822960" y="820386"/>
            <a:ext cx="7543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55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822960" y="881743"/>
            <a:ext cx="7543800" cy="352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5" y="214952"/>
            <a:ext cx="1510306" cy="3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8665028" y="4762626"/>
            <a:ext cx="47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425340" y="4803022"/>
            <a:ext cx="6734907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822960" y="765959"/>
            <a:ext cx="7543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0AE1A-8FB4-44B5-B0D4-36BF753251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5" y="214952"/>
            <a:ext cx="1510306" cy="352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212F5-9C1A-42FA-87AC-8FCC4A81AFC8}"/>
              </a:ext>
            </a:extLst>
          </p:cNvPr>
          <p:cNvSpPr txBox="1"/>
          <p:nvPr userDrawn="1"/>
        </p:nvSpPr>
        <p:spPr>
          <a:xfrm>
            <a:off x="8665029" y="4762626"/>
            <a:ext cx="478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94CDAFB-503E-43AC-BFC0-13D01685C072}" type="slidenum">
              <a:rPr lang="en-US" sz="1050" smtClean="0"/>
              <a:t>‹#›</a:t>
            </a:fld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13AEB-94B2-4B25-80C4-CB08013ED1DF}"/>
              </a:ext>
            </a:extLst>
          </p:cNvPr>
          <p:cNvSpPr/>
          <p:nvPr userDrawn="1"/>
        </p:nvSpPr>
        <p:spPr>
          <a:xfrm>
            <a:off x="1425340" y="4803022"/>
            <a:ext cx="673490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© 2017 Sankey Business Solutions all rights reserved | Confidential</a:t>
            </a:r>
            <a:endParaRPr lang="en-IN" sz="825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70ABA9-E69E-407A-934D-4CB76DC83E2B}"/>
              </a:ext>
            </a:extLst>
          </p:cNvPr>
          <p:cNvCxnSpPr/>
          <p:nvPr userDrawn="1"/>
        </p:nvCxnSpPr>
        <p:spPr>
          <a:xfrm>
            <a:off x="822960" y="765959"/>
            <a:ext cx="7543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55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2960" y="881743"/>
            <a:ext cx="7543800" cy="352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822960" y="765959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 txBox="1"/>
          <p:nvPr/>
        </p:nvSpPr>
        <p:spPr>
          <a:xfrm>
            <a:off x="3592286" y="4935751"/>
            <a:ext cx="397328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is confidential document of Sankey Solutions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477611" y="3170897"/>
            <a:ext cx="450587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" sz="2700" dirty="0"/>
              <a:t>C</a:t>
            </a:r>
            <a:r>
              <a:rPr lang="en-US" sz="2700" dirty="0"/>
              <a:t>LSA</a:t>
            </a:r>
            <a:r>
              <a:rPr lang="en" sz="2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US" sz="2700" dirty="0"/>
              <a:t>November</a:t>
            </a:r>
            <a:r>
              <a:rPr lang="en" sz="2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sz="1100" dirty="0"/>
          </a:p>
        </p:txBody>
      </p:sp>
      <p:sp>
        <p:nvSpPr>
          <p:cNvPr id="113" name="Google Shape;113;p21" descr="data:image/jpeg;base64,/9j/4AAQSkZJRgABAQAAAQABAAD/2wCEAAkGBxMTEhQUEhMWFhUXGSAbGBgYGSIgGhwfICAhIB4fICAcIyggHR4nIB8fITEhJSkrLi4vIR8zODMtOiotLisBCgoKDg0OGxAQGzAlICQtLCw0LCw0LCwsLCwsLC00LCwuNCwsLCw0LCwsNCwsLCwsLCwsLCwsLCwsLCwsLCwsLP/AABEIAKABOwMBEQACEQEDEQH/xAAbAAACAwEBAQAAAAAAAAAAAAAABQMEBgIHAf/EAEoQAAICAQMCBQEGAgUGDAcBAAECAxEEABIhBTEGEyJBUWEHFCMycYGRsRUkQlKhFjM0cnPSFzVDVFVidJSywcPRNoKSosLh8Aj/xAAaAQEAAwEBAQAAAAAAAAAAAAAAAQIDBAUG/8QAPxEAAQMCBAIIBAQFAwMFAAAAAQACEQMhBBIxQVFhEyJxobHB0fAFFIGRMjNS4SNCYnLxNDXCFYKSQ2OisrP/2gAMAwEAAhEDEQA/APcdERoiNERoiNERoiNEXE0yopZ2CqO5Y0B+pOiKHHz4nICSo5IsBWBsA0SKPa+L0RWdERoiNERoiNEUCznzGTy3ACht5rYbJG0c7twqzYA5HJ5oioHrqmaWBYpXeLyt20LVS3RFsOFCkt7/ABeiQm2iI0RGiI0RGiI0RGiI0RGiI0RGiI0RGiI0RGiI0RGiI0RGiI0RGiI0RGiI0RGiI0RGiI0RGiI0RGiLL/aQobAmXYZDcbbVPqFSId9AMW21u27TdVXOpCLHeBcWNeoxeV94lRY5iHmQx+WzlWegYYwwdi1AE7QOw1JUles6qoRoiNERoi8HMUoOTk+lX3ymKpiZJpVz4xETGfyqD+Fu54b2vRWUv3bzo4UVhIXxcJzE8jR+e5kyGePcv5GZr+lgaJuvnS4IAplg8z1HplNI1ybWkohq4P5QOBXGibKDw5ig/dIS8uzJTDaX8V7JLZPY7rX8i8KR20Q6leq/Zo5bpeEWJJMK2SbJ0VVptERoiNERoizvjiWWPH82GaSNlZBtQxjdudV58xGsgXSgi7rnXRhg0vhwnXjw5EK7Im6V+H/ERSCabImeQK0dl9hIVwCKEIAoggjjm++mJaGkQI+/mpLZMAJh/lnC00cMSyOzS+Wx8tgq8sD6q22Ct1fY3rlzKeiMSVoTkJTnetJ+c2PTQs38cEHn2I1ZZKXREaIjREaIjREaIjREaIjREaIjREaIjREaIjREaIjREaIjREaIjRFjftLw3OM00byenYpjSONg4Mi/mLxSMFX8xoEUCSDqQiS+EY1XqMaoGkTynIkVI0VTS2HEeLF7khTvN0TtF8SVKk+13xxkYHkRYwUPIGZmZd1AUAAO1kk9/jWT3EaLpw1FtSS5W/B3WeoRY2VP1gFFjAZPSgO2ju4T3uhR5sjQExdVqNYXAU1icPx51zPeRsGIBFP5VRSFB7AtJ3aviv0Gqhzjouh1CjT/ABlNPBPj3qJ6kuD1BVtrU+gK6sFLD8vBBA+PcG9S1xmCqVaFPo87FvovCPTxM8648QlLh2cd9wbeCeaHqAb9QD7a0XHKRY+DgTxZ6vhR7MeRotpcnzPLHnAg8bfVK3AurP6aIl8OZjCDEyT02JElOHFFU3IDtuFjb/yTAEX+b6VoibdQ8Ixz47xCDGx9rrHGXuZGiiJaO1DJtNu3ps1zd3oi0nhrpi4mLBjB9/lIqbjwSQO9WavvXOihfPEnWRi4s+QFEhhQuU3Vde10a/hoio9Z6kyeXKrbN0JIWgeSyfJA96vXn4yqaTg4GLHhxHEhdFFgcII38imHQs1pRIWIO1yBQrigQf3vW+GquqB07GPoqVWBsQmeulZLOfaAT9yehZ3xAClJ/wA6nYNwW+BwbqiDrowv5g7D4FXZqs54a6UuTjSwoAiNJEz8KDs27127CRZG0AngAn4rVsYCSJ8+KuXZTKc9P8DJFKkv3iZmQ7uQnJLl2ulFg7mFe25iKJ1xhqGsSIhQ9c8CnImeQThFcgshi3X8/wBsDnjmrqx7nUrIFUsz7PSUF5aqwYjcY22kEBUXb5oBINd7DbmFC60hSCt8DVC+a/lqVVJcnxXjIxTezOHCFQjdy20+1Gu/Hxx7aoXhdLcJUImLROo4IxPFWPI6RozF3JAXaQa9Xq5FAen/ABHzoHg2R2FqNaXHQJ5q65ki8X9d+6Q7huDHsREzoKKg7ivpXg8bmF+11qQiWeCeu5WVJIZPLMCgAEIySBiFYWGJBUqSQR/1fnQothqERoiNERoiNERoiNERoiNERoiNERoiNEXE0oVSzGgBZP00RY/x31GLI6fOIGMpVorEQLH/ADq91UEsnB3AAkqG1IUpT4K6bijMWWJ5Q9Owi+7Soilwu4ebJGm5Vo7QQDydChUf2x+C8nNMEuKodowysm4KaJBBBYgcc2L+NZPaTourC1mskOWR6n0XxJmxrj5CsYrBO5olHHYsU9TV3rnnmr1Uh51WzX4dhzN1W2yvD+b07pUMHS/Vk+YGlZQh3WDvP4nFXtUe9AfXV4IFlzio2pUzVNFnPBfgvqLdQ+/9RtNu5mYspdiUKiglhQAb9uwAGqtaZkrWtWp9HkYspMuP5ci4kORFDJiRhmmoNP8A1yFfM9JINhit8a32XJsmcvQIDlNibW8hMnOZU3twY8bHMZu9x2ntZ1EqJUGHgxyxwrKgYE9KWj8MJFYfupI0TZXM/BjlyZ45EDIMjqbhT23JDDtb9R7alSdlV6Rhq+zJYsZo5ulhG3tQ3RRhjV0SRQsgnj9bHRQdAuc8YwOScWGdVbFzd88wA+8ESLZFHlVNjsPa+b1Che1p1ZY1gQg/kBc7SQB5ZIo/Nr21w4jGNpVAz72OkE/eyqSrI63FRPqFdxtN+/Ff/KRqRjqJE3+xnf0KSok68m5rB28V6TuHfduHtRGqDHskzMW2M857ElLPFeas+HKEVjTxWDGG4Mi8kNxt4Nt7AE+2u/AYllWp1dp1kbHT3dXpm6WfZ3Awad1/CRbUwiIKu6lo2DZK7WHx6h8DXbi3WANzxntVn7JdgeK8xtjeejL+HuAjVr3OwYWtcittD+fOvKD3cV6T8NSEjLx35WUvQeoSZ0mx5LDwSKH2rZs0CwjO018A8c83er03y4FVrU20BIGhHHzTLI8CgbiZlVNtsdnIIrn83Y0ST37a6ekWIxfJWMHwaVlSbzwwDK1eXV0b/vUOOBxQ7gXzpntCq7FS0ty96aS+EsRnd2jJLncw3tV2STV+99u3A41h0bVQYuqAADpyCmxvDeNG6yJGQyfl9b0O47FqPc9xzx8CpDADKq7E1HNLSdeQVwdRi3+X5ib923buG7dt31Xzt9VfHOpkaLPo3xmi3seKzX2mZsK4vkylQ0hUxgzJESUkj/KXYGxYa17AHkGrsFRU/sniRYZlQoaZQSjb6AQBV3efMDSgAAFQBXp0KLd6hEaIjREaIjREaIjREaIjREaIjREaIjREo6f16Od2RI5SFkkiZto2K0dXZvgG+Pmj21UPB0W9TDupiXEaA/Q+7rI9K8EPLjZMGSpg87yrZWV72NuNAlrBI53d7OrysSV96f4Rhx+oRCGcxziJ3/CxoERk3IGVtiCzYFccc1Wq5hMLQUj0ZqbTCu/aJ4NyM9oTBk+QIwwb83qsivykdq/x1Dmkq1Gq1kyJWQ/4Is//AKS/xk/99UyHit/mmfoXz/giz/8ApL/GT/30yHinzVP9CVfZ5gSp1c4+TlkvAXBj3syy+hgQpJqxe6iPY/GobM3V6xaaUtbr3JxF4b6eImR584qYVhAJRhAC6zKFZVHIZPf2B+mrdMFX5GrMAj1hXum+DcSeNj95zkdJJZWlZ181hKPKcE7eQwiBPHFkXoKwgk7LGvQdRgkg/wCAfNNx4DwfKaMZUq7lx1VhIgdDjWIyp2/m5N2P0rUdPT/UPuuXMEZfgHFnZtmXOsjyzSlo3W6mCJIn5SNpCCr5786s2sxxhplTmVp/AuJjxSMZZViUwSsSQdoxEAX+zZBC23v3qtXJgXVmgvIaNTZJMfwp014JZ1z52xiJYQGZdkfnsC6puQGyxFXff31DXBwkK9Wi+k7K8QVqGxBP/o8sUkYQCw9mwjqL28Ub/nrzMXhKtV5LYiN5mcrh9rrEhUstoknXHeWNJpIyFiBc2S7FTdfFgm++sTgnzsJaREnXMSL66EyeK1bhqjqZqAWG6YnokvsIxfBG5qAN3yRZP699X+Sq7Rfmd/f1WMJV13BYYMhkCgFoQAwY0FlHJUUS1nhbomh769D4PTqMfmfuI5wA7WdNVelYqp0DMnxsad6j3CRQC0bIpFGzRIP6f4jXdj3wAW9910MY17wCp5fE+TuZ18rhTtSjXLJW63AsAkXx3v6a801X6+/FbjD04i/ueS+nxLOXDMY1ChvSN1EeZCATTXY3HtdgnjnTpXTf3cJ8uwCBPsFRTS5GWoby2lKy7aRvLVCCo3kM17aViU9V3XverNc54lSAykYmLb3nlp2X+qoTeHM0uVEcoQKwBEpsjzNyjd5tih2AUfqboTkctRiKQEyJtty7PP6Ktj9OypS+1cglTMshWUXvI7qzSUtjgUDR4IXvoASruqU2xcbRbbnb3zWj6xNlQdPxtpkhIYCdkTzGjTa3O0l+A226LUL5OrOLg0LmotpVK7pg8ATAJt2c+CRRZ2RLk4zPkhzFJwyKuxv6kJGI9INMdw/RjVUKpJJF/cLrLKbKbwGxI3mR/Ejjt5LvpmVm5uJKpM0pvFdHKCIglw0tHbteNdt0AbFi+RrSi4nXkuX4hRp0yAwAGXCAZsIidYKa+Hp8rFSaTKjcF5gWBdWFCNi5jC7QBa3fvzx2GmIq9GA7bygrx8RW6JodG/dBTqTxXGCwMT+ksDynFAHvu/6wv+7fNawOMaJsbTw9f8brnOPYJ6ptPDaOfMdm8J1g5IljSRbAdQwB70RfOupjw9ocN7rspvFRgeNxKn1ZXRoiNERoiNERoiNERoiyPiXxBlQz7IIGlRVUnbEzcmxRI4+vHIqzYIGqkrVjGkXKY+FuqZE4k+8ReWVIC+h1B72fX37e3AscnUgqr2gaLO+LoZpsyVI8t8fysaOSM+aUiDGVgS9cGwK51i8EusYsvRwrmMoguZmlxBtJiBos1L1CWJsgxSOn4vUm9LEAlVTaaHBIJsH21nJEx/Uu3o2PDcwm1LzX3ByMhpI4kyM1IZMiELJIWElNC/mAFxyNwvsQODoCZiTqPBQ9tMNLy1pIa6wiPxCNOSYeCo3lzMOSWaV3XGmFl/zbJzGN3yCDZ+oU+2rU5LgSdj4rLGEMova1oALm97ZTT7UvDD5XkyjNTFSIMGZ2KqdxFc2B7HvrZwleZQqBsiJWF6b9nsmQxWDrUMrAWRHIzEDtdKx4sjVcs7roNcDVi4z/AAG0DmObrcEbjkq8pVue3Ba9Rl5oK4NwxPvs2+z/AB48pcleoRZLRWQkJBAJBFsdxPv2oc++rNYAZlUr4hxblywtP1DrXRVbynkhBV1YqimtyWBZQUasir9zfvqhNLQrenSxxGdoNwdeB7U6TIwI8c5CNBHC4AMqbQDRPFjubvjvd6sQzLyXI9mIqO6J0k8En6d1XpmRII4svc5PpUkrZPxuUWfoNcgw1BxgE+/oq1Ph1em3M5phXs3q2Bgy/j5O2Qj8rEsaJuyFBIvWraVOi/NJnmooYKtV6zGkq/F1rDyseVxKkkARhL8BaO7cO49N+2ujM1w5KxoVqVQAgh23alSwdNfBfyZUixQ+5njbaAwI929zwPnnjnUNLA2RorVWYh9UNeCXd6X+Duq9MgkkjhzhIZWXaJODYFVuKgMWYk/vWgqsJgFWqYHENbmcwwlPir/4iwv9VP5yayf+cF6GG/26p2nyXqeuleGqfVumx5EZilFoSpq/dWDD/EDV2PLDLVIMaKrB4egVSm21LBiDVEr2sVyPodVqO6T8SsKjmmQp5+lQbWuCI3ZNxryTRJPHJJAJ/QfGsnU2wbBDVeNHFZnw/iSZMEcm6MMsh3kxIdw9Jr8vHbuPprzsIatek1+bczYXC8/D1cRVpg5zrfmOC12LiRxjbGiIPhVAH8Br1A0NsAu9znOMuMpB4i65Jj5MYVTIGiaogVXc5kjVTubtQLao5xBXTRotqUzJi4vygpLm/aDaI6xvFHuR95KkuloZF28kH8QKPn21U1bSt24GCWkybiOBvB7lD4j6x5rrEwnjeOZX8xGjPlFgkVUyjctz17m7N1qHumyvh6eQFwggiIM31P3svvgzosORGHj8+HypI2AYoSynGjXmgRTxMCexFnt20Y0EW92U4qu+m4h0GQeP6ie4q/0po+nSSQmSeYj7sgLlaVXLpGFAoenabPc8alsMt2LKrmxIDoA/EbTciCf2VfJ8WDKjCnCyGJ2OiK6jckiyEOWBpVKqwIPyB76o8io2CCsq/wAKY/qveIE8dRYjnqoem52LPNFGsE4SQqRJ5g2q7weYgoG7CKRdUK786zFGmTofvyXLV+C02NLi7STEnY5Z9F6BBEEVVFkKABZs8fJPJP112NECFm1uUADZcZ8hWKRlNEKxBq6IBrj3/TQ6LWmAXgHisZ4Z8WSSTxrNIpWSPgIAaa1AJK8i+bsDlgKFEnnp1SSJXqYrBMZTJYNDvwvx921un3hrxIuYZAsbxlApIYqbD7tpG0mxS3fY3QJINdAMry308qealURoiNERoiodW6vFjCIykjzZViShdu10OOw4POoLgNVpTpOqTl2E/QKDxCzARFbBD8lRZAKkE9j7E+2uTGZgGlvHbaxk/Zc1WbQk+DlTtLCXL+2+0rbfsOBwaS+9We2uOlUrOqMLp520n6b2ntWTXOLhKp+KfDrZuVKkc5i3QpHMGhJBUOXGx7A3WaI9tek9mY2K9zDYoUKYLmzBJF94i4X2fwCWaS5wA7ZR/JyPvAUD3527f3+mnRc+PepHxAADq6ZP/j6qbC8IZG+KSfL80xzRyBdpCBY0ZNqruIUm7JHuNBTMySqPxlPKWsZEgjnczwUvRfCD48uNIs4PlLKjrs/OskhkFG/SQSPm69tS2nBBlRWxjajXNLdcpF9IELB//wCgJCZ8KNmKxUxJ7gWygtXuQP8A+50qbJg9HEap74Mwei9OkaWDqSMzpsIkniIqwbAVVINj51Lco3WdV1aoILe5QeKei9DzshsibqYV2ABCTxBfSKH5lJ/x0Iad0pvrUxAb3LD+FYY8brgjwpjNEN6q4I9QMLMQSKBpvccHbeqCzrLqeS+kC8Xt4pl4C8LwZuLl3bZKL+CgfbR22prsQW9JvgfTWFKmHNPFepjsXUoVWfpOp+vovvifpWTidLghyF2t95dgAwYVs4PHHcto9pbTAPFMNWp1sU59P9I8f8K3498PwYUvTzjKUL8sdxNlWSjyTR5PbjU1WBpbCzwOIqV2VekMx5gq5i9IhzOvZceSpdAGarI5UIo5Ug0AdWDQ6qQVm6s+hgGOpmD/AJXzonQpsVeshopEgOPMI2YGmC79vPv6To1hbm4JWxDKxoEEF2YT3T3qv0Po2Rl9E8rGUM33sswLBfSF+v1rUNaXUoHFXr16dHG56n6VX+0DwnFhYeG6oVnahMd5ILbLPvQpga21qKtMNaDur4DGPr1ngmW7W2n0TvxA19ewCe5jj/8AU1d35oXLQ/2+p2nyX2DDc4Rn81qjkACe1nb6rvvyP4a+eFJ5wpq5tDp9l8I1hNDPOh0TrCxnhzsZjKzmZNzE/UHj9O1a7qdN9LFUyXE5hf7LpY1zK7CTMpQuNvxZMtpG84SAD1fNc/Pv7H21x9HnoOxBcc0rnDc1I1Sbymb475WY1yspjhR1I9jsQ/zYnXUWPxGJPWjK0EfYLctdWrG8QAe4KjiH+r4f/aD/ADTWNMkUaX9/osm/ls/u9E16t0CRzlzzFhttoqYEEC6sckCgPjXTiMG95q1ahNpLbrerh3Eve/bRSwdCky4MaZcjy5Ej2gsm/kSKwJ9QvhKr63fHPfhMz6DHE3het8PxAbQAcJnn2hQf8HAKiN8ktEAAq+XTD/N7vUG5J8sEGvT9db9FtK7/APqF8wbft7eXP6qxkeDzvLy5Sl5Cn/J7dzK0Mhq37t5B49t1+3M9Hz92VG4q0NbYTvsQRw5qx4A6ZNiwS/efT6lrdtBCRxRxgtsZlHCf3j8nU0mkC6jG1WVXjJ56kk7gceCS+Kp/6+qLtb7wcUqRIt+iSQk7L3EENe4CqB51R/447F04Zv8AALj/AC59juBvol2H4Uy0hVBiFApjEojyCJJ9qSBju37QgZlIXj3/AGoKbgNFs/F0nPJzzrEizZI5axN7p14axZcFAZ4QS3kKPUvpKY9ORV8gqR7XffQuNICRrA7ly4qoyseof1d7rJmviZ6jby/RS361LNYFkgKKIJ9hR+nYZjEugGLW3/ZcvRC4lXp+qs+G0vlstqwIWywFMAwNA/ButbsqF9PMRCmlTHShs8NVnfATL53pYMDCfVQs0yj+6pb3sixffuNVo6rv+IA5LiL+R5ld/ZZMxSZSy7VCUo/Mtlyd3wewrnseTet2rzq40W71ZYI0RGiI0RYj7VQ5iwhGQHOdFsJFgNT0SPcA81rOpt2r0Ph0ZnzpkPklPQvEeb94gx5pw5XMmgkYIo3qkYZfbjm+1fvqrXGQDxW1bD0che0R1QRykpfF4nz5lxY1zFheQTnzGSP8RkcqkfICg0APbv76jM4wJ4rU4egwvcWSBltJtIuVP1rxP1GGPJDybJooMZiAqHbI7BZD2IN/uB7aFzh3KtHDUHubAkEu46AWRn+Js+I5OPJkxiRcuCITCNQsaTKzNQbil2jlrPfnU5nXCMw1B4a8NMZXGJ1I97KunirNfy4PvyJ/W5YTlmNKZUVSnH5fUT7fI573BcdJ31VzhaIl+SeqDlk7m/NTZXWOrF4MZ8hcbI+7NJRWI+dIHYIgP5AWUDsa78fCXWEwqto4WHVA3M3MBvYRc8dUw+0aXB+5Yp6wr+eVBCw15gfavm7Te3bdXZrtV6u6IGZcFMO6R3Q6Tvw2XlJk6F/c6l/9UOs+quz+PyR5nQ/7nUf/AKodOqn8fkt39lM/RRkn7uuQuRsbacnafTVtt2em9vyLq699XZl2XNiBWjraclF13whDtlzuk5QKw27KrcpQs7HHwOdp9vf21g6mPxMK9WhjXyKGJZra+/aPNUPFvXZMzpWJJMbkWZ0ZqrdS8Gh70ReqveXUwStcLh20MW9rdIB709+17/OdM/f+cWtK+rVzfCvwVffFT+Fv/iLM/wBV/wCcepZ+aVTE/wC30+0eaY5fjD73H1bG8nZ5EE43b73bdydqFdr7nUmpmDhGkrFuC6F1GpmnMW+RWU6R1yXE6EWhbY8mUUDDuAVDGr96Wr+us2vLaVuK76uHbWx0PEgNlIvE2Bnri48+XO0kc3qjVpWdha2CQeBa/B1m8PyguK6sNUw5qup0mwRrYDdbHr3/AB90/wD2Uf8A6mtnfmhebR/0FXtPkmGJ/wAUy/7Uf/hrxWf7e7t8wviWf6Q9o8k3yf8ATOn/AOzH8jrtqf6mj2eS6HfnU+xI+i9NxTitPkF/S+30EfArgj664MNh8OaBq1ZsYsuWjSpGlnfPCycdJkRc6ejS+QtbjzWyOv3rXZQLRi38Mo8AumkWiu7hHkElxP8AR8P/ALQf5prjp/k0v7/RczPy6f8Ad6K3m475Emc7TMBDupb4IG4AVdAen/HWlRr676znOIyzb7+i0e01HVCTooY+t5cSRJjtEqLHCSHQsSZchou4Iodj+3117GAj5ZnYvd+G0aTsM0vBk5tOQlSHxXlqIC8+OD5nllNvrmIyDE21b9ChPVfPIOuuAu35akc0A6TOw6s+KpdY6/lquPkT7XjE9xbU204XJjCE3zdISeO+kSr0qFMlzG2MX7OqZ8VN4g8Q5QknxWmjJCeW6iI2bxfMaTddD1+kL8VqRCijQpZW1ADx1/qiPsrHSuqZCZONEzwgCGIjfFTSoYyXKPf5kO0bPfk/OogaqlSmw03PAOp30vaRz4pgPtDh/DpJGXYWkOzb9FK7mqmcFeTx7kd9VXnQvmR46wZwo2TObBQeWf7QcbuCLUbXB+KP6irmtdqrCRoqGD13D2EyQFG8xUA9RBQStEp/PwT5bGvYkXu7nMUKY2Vi93FNuneIcWWJ8eBJUuGRvxIztHLAhix5a+dt8gjVwxrW5WqWEmo0niEs+z6P8fdyQYW5Zo2Y7mjI4Ryy8Dn0gHi+QLxoa/4XqfET/DjmP1DQHiI7+zVXPs06dJD54kWUAiPb5ilf79gWBdWAasduTroavLrEGIW31ZYo0RGiI0RY37TY5DFhtHFJKY8yKQrGpZqUOT27fFnjkazqTaOK78AW5nhxAlpF/osfhDIWWPM+55BVuoTSCPZ+JtdAqkg8DmxZNcHnWYn8Ubrtf0ZaaWcfgAnaxVdY5UwYYcnAklidZzSxMZY5S52EHgqDY/UfPbUbQRxVpaaznU6gBGXexEXXPUOk5RxcgNBMXOJiD8jEllYFh25YDuO499CDH0CmnVpiq2CIzP8ABMPFXTJWyc2Q40ssQy8SRlVCd8axuH2/3u9Gu181qxFzbcLPDVWimxuYA5XjXQkiF9OQ3kDf0msKTIkDRJAwl2bAI5Kv0vdgsK7UPq20smUZ7VeuALk2mbjsSyaHIGDBj5WDLKpxpPKZYmMsUvmN5YLd1XZt9NfHBqtVvlAIWwdTNZz6bwOsJvYiL/WZVP7XMeVIukvOjNtgVZAxPLgIXVj7Mef4H41d0wJXFRLTUqZTuY70yT7RuhgAf0YR9PIh/wB7U528Fj8vX/V3ldf8I/Q/+jD/AN3h/wB/TO3gny1bj3lZzwe0WX15XxITDAd7bAB6F8oqSQOFBY9hwNwGqi7rLapLKPWN/wB1cw4eq4UWThriyMkwKvUTOORtJRk45X5v24GsB0jAWwvXe7CV3NrF4kcwPvKaZfgnL/oiJRE3midpWi437WXaOPc8Ka78/TVjSd0a5246l84TNoAnbiq2TD1TqM+Ks+K8axEDcYmjUC13MxfufSOB+w1BFR5EhaNdhcLTeWPmeYPGNEy6/idQweqTZeLjtMst0RGzrTBbBCEMCCv01Zwex5cAsKD8PiMK2lUdEcwOPFfPCXQczyOqTzwyK88EgVSpDu7BmNJ+bvQAr30Yx0OJGqnFYijno02OENI7ABG6ixvC2TL0QxiF1lTJMgjcbWK7dpoNXsSf21ApuNKI3UuxdJmNzZhBbEi/gk/Xf6UyMeDGlwZdkAAQpBJuNLtFmyp4+ANVd0jgGkaLpofKU6jqragl3EjjK2HWulzt1rBlWGUxrHGGcIxRSN9gtVCrHfWrmnpAV51GqwYKo0uEkm032Wvj8NQLA2L5j0x3/mXfxXb01XHxrMYCmKJoyYJnn4L5sYNopdHJjjb0R1TBRGinCzStCNipFtN0Dy11/gR7cau7DNztqXltgtm4Vr6jSTEcdPBY2L7lK6bUnUyMtxmWAKu4ix+YtQvtV+w1xH4bh3Om99pEKz/gjQSc1r8fTzWjHS8PMyZq8wNjssci8BSdoI+SfSQPbXTW+HUar859wuepg6b3ZiuurdDhxsZWBkYQyBwCygksyg2dh4HegLPbV6Xw2kcrJNjKtSwDHZWSbGdvRZTqedBK8kvkOCa3bJgAS1c+qPgfJ4Heta1fgdGq/OXEE8F0v+D03uzZiJ980/8AEHRocVBI8rhCcaFRsDNa5HmLZBUeonb24789tWpUxTphg0C1w9QUaTaYExm7xHBdyeAzvDLk16rcGIHcPvByFAO61IJ2k82PbWsrpGNEQW9/9OXgibosM23pzSMWgudzs4ZZfOQAerggsTfP5R88Qsm4oteXgXIA+0eipZnT0gldcnqYRXQeapUKZWEAiLXu4FbW2kHmvprVtJzhLRK2FXM3qU7jTeBM8O/gqsWPCJ4N/UhJHFW/0DaJIVEXB3Hy7EoJABB2kk/FuhfGnsqzqhyOAZBPgb8L6Lv+g+lbdq57+hRGaeMn8zsLBjI/M27tXoF8brp0FTgVxdHU4KKTonTi20Zk21VRnfzI9pEbyv6rj77mJNUaqq5uegfGino38Fzm9IwQ3mLms0MSKzIhDOzPMZIvyoSAWl2igbDdr9WqupPbqE6N+4XXRsnDjnE33h/KMDB4XjZiWJBYqRGu4DcU4u69qN0ypkcDZO+neJ8CIsQrR0diUkjFl2qwG3b6GuwEPPoOoDANFd5qv1M/ZXk8cYfNy9huG1JGBXdtHITlif7Is9+451aFl0TloYJg6qym1YAg/Q8jULNSaIjRFXlzUV1jZqZlLC+1KVB57d3XjUFwBhXFNxaXDQW+8+hUizKTQYE88X8d/wCGplVyngsdH9ocVY26JlafJbG27h6GVgpJ+RZX+Oq5lr0JvyEqPJ+0QDasWJLLJJPNDGiso3CCt72ew54H0OmZSKO5PDvWUyfHKf0hF1CLHlkVunNcYrcu2d95Y8gKuxuf0+dRO62FHqZCd/JehYvipZFjaOF2WSNXU2L9SeYFr5oHntrnfisr8uUn1iYXE4Fri3goszxIxjkEcTBwjEncp2EFxde4tDz25HzrCpjSWOyNMgHhaJ9FWUg+0Dx5k9OysYGJDiyKC/BMlg+tVO4LYBUix767i8iF2UKDajTxWf8AGv2uRt5a4aRTRsD5y5ETGu1UCQDxfz7ahz+C0pYQ3zW7FePi/wAN/wDNYf8AuY/3dTmYq9HiOJ+6P8r/AA3/AM1h/wC5j/d0lidHiOJ+6feE/GvSXmXGwkEbyE0qQbAaBY3QA7A6kOboFnUpVQMz0vHSmleWVMpGMZaXesznarK69wDtY18HaO1gDValF1MZn21XacSym0BzbRGg2j3zVk4UirHM+aWhLIbaaQhmXlhW3+8rEftwNo1iarA0PLrHdYHGUcpIbGuw+nv1V7xT02SXIRY8oo7kFYzJIFpaIIRbUtat8dwe6jW7qjQ4MJuVytqNbYpn0rrmPHHFDJkK0iqqsxYtbAUSXIG7n3NXrL5yhmy5hKydUaXJbjZscPUcx5WCrtUWfml445OuJlVlPFVXPMCyzBAcZVTxrC8xWWPMWPGki2bfNcbj67pUU8eoBj34A9Nc9r8RSDQ8uEFdLKrGiStBnZ+Jk48m6UGIbd5Fgjkbe4vkj41nUq4evSMu6tp8lgS1wWez8iEZ+PskpFgCBueLV9v1umU/vrhe+m3GU4Ng2O4x5KgIDwVDndOjiba+aFlAAajIQPVu45O307R9aH016NTFUabsrnQV6JxjAYI8OHYtD0TpDRCVxL5sbxjYu4n5Pdibu+PjXQ0giRcKj6zakQIWE6BkyKYYwkg2tAFXsoBJEilmTunp5um5rWDSdOxejWa05nSP5v2337lzkwLE/WJHz5sVPvkQkcM5O0hGIQINwc3sBHZQB2GupeOl/T58nMEUEGdl0RnCJxKyySCN08jezUb5HJogEjgWNEUqdXzRM0zZc1jLyIDDuHlDycZmU0PfdyfY8H66KYSASTZGMgbIz2jP3N2aV3rzmkKyeWzjlQGDCuLCn20RO8jrmUM7JaOfMLRZM8ZW3OMsKQHaSK2B94B+ff30SE/+yrHdcpmknlnaXAxpS0zbmG8yMVs8lQbq7PNahQVrOseGTNM8glC7k21tv3Q3d/8AV/x1uytlbELVlXK2IWezPCxjRGyMiNPU6gMhK0TYBqQE2qk8fIBFA3ocU1u3v7LdlTMYaPf2VdsPFkWIDNiBO0hXQ2Q0KJRAcG9qk969jYBugxjZ98Z4K+WoCTlPsq0/TYRErtmIscrCJCyVucL5YA9XvtY1+nxp8yDePcrJziHQRf2V86p0OSFMkyMfKBjZHQLv3K0THhmIIBiHevfv31Faq0sEaqWEPIA1v5o6J4Hhmx0cSMFYSFbjQNUiFDur8/z6vYAcawD5uqVHuY8tOytzeAWAUxZFMHjavLVVtBtsBRQpS5CgUTtGplUFXiFS654UTDxWdJyCpTYXFLe7jcVVqHPfb/DQuUteXu0Wz8NZUcmNEYmLKFChirLe0bbpgDXHB9xqJlZPBBumeiqjRFj/ALQujtOImGzYLjIZttmVkRADserY96+O3cY1qZfEL0cBimUJzctp0nmPFLemdNONmw+YIVO5uFtn2var2j/MXPDEg7A+7dt3CrKZDpgLWvjKdSiWAmTHZaOekbcbiNF551vFdc3qCgcYUkmWn+tJJjn/AMK60OqyaZY3nbxTKLGcp0Osj7s8v3uUzUDt30/ZqBsenn504KsgZ7ToquE2PCHWLI8yJuj5SxyOvll2aeU7QpPe7AHvWnopOY6j+YeAW/8ACnRGmw8Ys+xGxotvANnydvz2Fnj31yPwrqjiSYEd8R7C4qwmo7tV3M6QFaOIykllk2qkY4skNXq9KjzVO33C6zOBsGl1r6DjOl9L6cgobSLgTsP3TPxXjq2KQ+IuaQVqIlV3HsSC/CkAk9716MWujS5pkLyfr/hZZCldGmxaviPKgG/t33k9q9vk6gsBW7MU9u8prB0/GZlU+H1UEgE/e4jVnvQezXwNTlHBU6ep+pMI+k9KAk8zphLI8g/DFrtWWRFJJfg1GSbocH5Gug4UWiNvAeq3PSWh3DwHqp+nf0VjSiSLF2SxlyHVD2Xhgtyfm2svf57fEjCnUKCyq4QTZOvDCYxEsMKzBmipzJ2JAAI7mmG8WBx21GJa5zetEGe9Z4jMRLoWYlnL4cEQ7rJKSP8AVUN/Jjr5EuL8MymOLu4T5rzp6oCe9Pm87Ljf3TDB/crR/wDFrvpO6TENcdmT9fZVxd30Wc82D7ltoef5l3t521/e+PpevNz0flsv8893as7ZU/TAjmzMvzRu2xBhye+xeeNegKLKuJqZxMAeAV4BcZSlaEGE8ilolkkDD9WU1+4B4+h1yCBRpOeJaCZ+6rsJTPqOBCuLlTY8itHIUAQCtlOpo8/XtQ10VqVMUKlSkZBi3C4ViBBIXUeIjZuECgIbHRmFdyFeifr6R/Aat0bTiqQI1aPApAzDsVTKmgEvUBMAXYsIiVJIb1dj/Z5286xe+iKlYVNTp23/AGUGJMrWeGP+L47/ALjd/wBW/X+WvWwP+mb2LeloF5z4ZLIMS1k8vdGok2kRtZAFM2DdE9rkvker31Zlo9+S97EAOzxE3tv/APp5fRajrHgOaWTKePJVRNNDkRq0V7JIto59Q3KwXtxX8+peGpvDfguaDIinlnR2Vsl32oVDHIZG4BJoAqeProoWQPRZX6q0CGVoGysiZ7x2URmWFkZvNPpYWQFA76lWlO4vs7zDjNDJ1AHYkC49Rny4/IbcGKFqZjQBP8+2oUK3/kHk+fMRm7caaWSaSNUIZnki8tgW3UUB9QBHt++iSqWP06fouPPmZEy5Xl48UEaKnl0EYqgJs3+cWe/fUOMCVemzpHBq4H2nZEKZP3zCEcsUKSogkvcHdUF99vLA/PBFXqufiFt8uCRlcqnWfHUpiyEzsFVlx0jnRFm4YOyx8lQaIEn19+1aqTxCvTpwQWO1t5+Sor18Rv5c3TjFckA5yCSI5A6K1i+QCeAffnkaiBwWhc43Dp127CnLeKUx92OmIjww58eKhd7O5w7M/KmipHH6ntqwMWWLmmocxNyJXWR9pE/muThKcNcv7qZDJ6t11e2vjmu3tepzKBQEa3iV1P8AaNOkshTCX7nFlfdWk8wBt10SFr96+o50zKOgBF3XiVHlfadkLNIRhA4keV92aXzPVuurqvj1VVdhemdT8uI1vErRfaSzLiq24BRIu5aBJs8EE9iD88UT27iXLKl+JOfCz7sPHPe41/l9NSNFR/4immpVUaIsH4w6C82fFKIEkRVitndOCk+8qqtRDMvvyre9FVJhWCU+FvCckckMk8ECFXR/SUIWt+4p6ia3MCCTuN2eb0UwVssvAwfOlDxqZcpNslWS6rsQg1wK3L8cc+x1BIlXa2oWyNB+/ovvU/D+BLjpHNDG8MC2g/uKB7EG6ofPNDQxF1Vrnh1tSs9i9IwcuOFh0u4r8lCeNkYO7fQPbczdub3c86wp1ekaHBtvd10PD6ZIL76/XguvHeColw1WElUXbEFQkIwmxyK2ik/DV+TXAI1eqLj3uFvgXwx9+2+oyu+94Wb6f0xkSELCy2IGYBD+Y/dCx7d7BJ/Q/Gsg2APp5LtqVQ5zjP6v+cKGHpO1cYGJkUqhNQM58wxw9gCNrkhvUTQptA2w98FLq0ueZnXcC0u+40tupfFeNhL1yRuoHFlimSMVJI3mQbUoAIo53tR/Q3rqXgJf0z7L8xBBC2Jigxzq7ZglO8oH3Vs+a4HHx+uiEhemdV6RhIkiTziMTNv9boOQ7SnbvFEBpGPN1Y1uK7gQeHpC0FZwIPD0hLM/A6YiuxyNxUy2iSoXLEJ5ige7Cl47i/rqRiH++SsK7/BWemy40GbSZKOZztSNWDFWZPMLNR4DLHxxzx86h9TM0CFV9TM0CEm6NgFs2aL2XzuP1BX/AMxr5jD0pxTmcM3fZcLR1oVr7P4i33hu9RhR+98f4DWnwoF2c8gPFTT3VHpfVMeHE9UUcs28+l1/s13uu301hQxFGnh7tDnToRsoDgGpg/Uo4c3LMlrvjCigTzsXjjt/LXSa7KWJqZ7SB4BTIDjKr9L6qYMbGV1Uwyu/mbl3cBgDX8T7HtrOjiOhoUw4dVxM77oHQAqkhj8vqHk/5q49vx/nOO/71rF2TJX6P8PV8VW14TSTIWLLwZHNL93QXV8kOPb6kfx10ucGYii52mUeatMOHYoUzIIsjPM6I7brjV1uzbcdjV2v7aqKtKnVrGoATNgR75JIBMrSY/VUGEkjRlA4ICRxO4BO6vTGpNcXdV/HXq4eoHUWuiJ2C6aDS+I8QPGF5V0ro6M8CmGz5kYctC3lkbhu9P3JSti6uQV7njVA2+nv7L6CpXIa4h2xi9+X/qHwXqvXMx8SNBAkQjRDw5oAIBtRADZJF/w1bE1X0hLQIE68tgvHosbVcc5Mk+O5SrrfUsiWGf8ADj8rcyg82Ckij1e3q5qvjXLWq1X03QBFx9jv2rajTpse25n1ClbrskTTKI4gdzDgH1SDyRZ55vf/AIDV/mXMc4QNT9T1fVR0DXAGTt9r+iXyZJ3yv5UOwQuNlGjWQw5F9y3qOsc5zOdAjKbf9xWob1QJMyL/APaFcl8XSgyACHgmuT6KlEdyV7Ud3Fau7HOBIt6dYC/isxhGmNfW028FL4rmik6VKeo/hxsAHMXqr1gIy1d87TrupuLqcv15LnAy1Yp968z8T5mTDh5uBkTLkIkMEsM1U+wyoAre57+5PbufaTMQuimGl4eBGtvovnizo5hhzmm6gMnJOLEGj8oqVQzwlTuBKkDgV351DhzSk+SIbAk+BWz+0jo8f9GSZSp+MI8e2s/lR1I4uhW5jdXq7haVhRcekDe1ZJjvwoMj/nPW/NH6HcB/I6rtPNa6PI4NTjoXWY8XGy3kgScN1Z4wrEUC1UwtW5FfH76kGPuqvYXEQY6qS4/RzL99eXP+74w6m48oxFw8gYFTYNgkcfHGojnurF0QA2TlTDKzPuc82Z0/IL475vlZWNKnAkY2xS/8CK9vzAUJ0MhQBnaGvF4sV6t13pK5MXlszKNwb01zRujftq5Erka7KZVrAxhFGkYNhFABP01KgmTKn0UI0Rec9X8OSz58rJCNqyI5kPp3gooFM0bAlaP5br5U6wcwly9eliWU6ABdsRGsX5Ea8/sQo8LwHKrxbo4vLURBgGFekDzLXZbbiWPDAE2SCaqBSKl+PaQYJm/7b7W2PJdy+EJVZvTAgZysfqA48yNlr02WKobslib5I7T0RVfnWQJJ/eDz4m20L7ieGZI48iX8KO4p1JiIYqNyN5dgDgbHUj2JOqVKRDHbWKq/FtfDQSbt1+onwR0aSWGDpoEzlZpuV7ALwNn1Fgn99c1IuYynfU93BVqBrn1LaD2VB0vPyysE5yXZWnaIoR7UTZPv29+3Gopvq9V5daSIUvZTlzcuwMqHp+bnsuE33sj7wXjFre2mILG/zH4+KGqMfXIYc/4pCs9lEF4y6QVrfAeXK8MyzSGRop3j3HuQAv8A5k67cI5xaQ4zBIXJimtDgWiJAKw3icZP9M5P3CTJWYxRCXysWFlC16baVxu/UD6WdtDpXPstTB4a6sGUt1osoIJX7pENwvkWORY4vUqLKr9pmZipJAMmaNCUegyM3d4zfpVqHpIs/wDvq7KbnaKzWk6LLLjY02RkY8uZCZWjyY0AVhsJ8t1YERhV2rG3NmzzZs6no3RMWUwYlSeHc7FSUZhyoSkDRbtqTBiGgaEBI2WgC3qG0Hi7Ioak0nTEIWnRaj/KrFGVDkRPGMV8eeSaTy6YmNkHNrv4s+n3478aoMM1pJyjNxVMkdqu4/iHBxHyDJkIiGRV2+QU8smPftJC+slbaz87e/GoZhw0dRsdm6BnAKLK8TdFj8uaR4F81PNQ+WSSLrdQWwdwIoi7B+DqgwLC6cgmeA1TouSu9ezcWKU+bD5hdFJCxBmY+qjZNnhDxXHz8XGDZVBJaL6yrsoZxNlWyPEmEV8o40jopAjURAhiaFJz3BYA9vf66scA1zQ0gRw4K3yxI2UcHiTBMTCPEkaM0aWEEOButu/ZShstXIFe2n/T2tGSGgcE+VIsYU2T4lwyKONJIsZqOogQaHISzxtAsjjgak4IOABAt3J8sTGnovuBnY+blECBWQRbt7xi2IYDg+6gcc++qVsFTjM9oJUVKAa2Xaq2nibHkl+6RBt9MpAUqEChue3bihXzxqggWCgUyBmXnfhrpg8yJRDMyeZDZQRqtxEmNj5sET3y1svqYbrJ1zsb79gL2sRVMG4mDrO+ujnD6GwXoviro7ZDR7dl7HT1qSBur1AjhWFcE6pi6BqkARoRcT9eRXl4euKUzOoNuSry+Gpm8xfNQIfMKAA3udlb1exAquNU+UfcZrXj6mbq4xLBBi9u4RZdy+G5GZHZ0sZHnNV0RSWo/dNS7COcQSf5s3hbuUDEtAIA/ljx9VxL4ZlIYB09SOpsH3lMikH96OhwjrwdQR93SpGJba248IXUfQclN4SWILZKjZ+bdJvIkPcirWh7akYeq2crh9uJm/goNemYkH78ot4oyum4y4a4Wa6VLY2g7bJcEbPcbWZQPrXzrehS6OmGHn4qrnPqVDUYDb03Sfo/2f8ASkhkVZGlTJQLueUXtVgQEoCqYL7dwB9NWORtidUfVq5riIVZvAnTIYZYlkeTz2jikYzKXUBwwANUACo4I7DWFTEUmaEG4GotJVhUquMxEAnRaaUw5WK2PIVWFleJj5g3AKQoI4rkUb9rHe9TTxTagmwFxrwMe+FlkWFjpGtlTHhHBGLi4wlYRY83mxnzFsupYmzVEAubAr21tnpwOsPvwTO8uLouUs654E6dDMcyRcgky+Z5ab3jMhtrKxozAWO/YdvgasWjVS2s8jKIWVxsLCys1JVwswM84aSzJ913lgSwIjLk8k0wQfJUaiBK2Je1kSNPqr2b0jpP3iXLeHMXbJJMUseVIY29TqLsgsTQ3D3FDtqcomViK78uVa2f7RcZPzw5C87TuVRz7jl+SCQKFnmxYsi0rCEy8NeI/vckwWNkSMLRcANuLSK4IDHsU/x99ShEJ/ooRoiNERoixOb4DaR55Dk00km5D5Z/DU7rUU45Nj1cdjxzrYVQIsplV/8AIt8fzZzkKwEchKCMgcxsKFyEAWb/ACk9xfOs61QGm4Rsr0z1x2hV4D+B0b/a/wDnry2/go9q7j+Or2Jr4C/0CX/Xk1thPyj2lY4r80fRIejn8Ho3+1l/8Z1zUvwUe0+a6Kv4qvYPBaXwD+XM/wC2S/yXXVhNH/3Fc2L1Z/aFgvHKpN1PKEWOGkgjj82R814bBXcAir3AHevf9ddS5tkujkgSLp+UsTsk7oJF+/yb42L0KQklxQs2NEhaz7T5VjyPNSSPzUxH8yCZbjng3jcgYGw98gDv+gN9FK4jn3qzdFlcjIjIdUKhvv2Swjv1BDiccd9vtf01p6DxVjt73R03JMMUMnm42RkNFhRxRyRsI4BZ8pnYGiy8g0bHevbQiTFwLpAJVDJZh92eWmRJ8l8kJ+VoxkxGTb3JW6Ne4GrCLxyj7IIutYwDdVbsQepIfkf6GxGsv5Pp5qmyyJdBhZAYqCenKEBqz/W5OF//AFrUzmHb5LQzK9h6z0CSeaOVWQAIBRu+FlHsP+uP4HWNOqGtIPvRQyoGtI97Khg+FspHjDSx+VHIsgUbrJtS12KsUQPkHmtXdWYQYFyrmswiwukkPQmyWyVxzGFM0hLFJED1JKrRu449LEUq2CEBI51duJbaZsOVtNFoMQ20zpytpor+R4JyWLHdjkemkO4JIVFAyACtygkBhywq9BiWDj6digYho4++CudEwmwsuKOZ4yJxIkAjVgbH4r7vZQADX7ayq1WvbaZWdWo17baprldASJXfGhjaVmZmMjEGm3bqKqSDzQFVrlI4KrHgnrkxyXm/RulyK2P+DNRkg3RGNxt8tvSWY4qraWbIcE82TrmaDb6e9F7FWo0h1xo68jfX+c69luAXpPiqdkC7WZfRKeCR2Sx2+NZ457mt6pizvBeEEqdn3vG2RKqoZTv3GxSxkE13ALH064yXZ3MLyAMxmTwbw4SbKV9n83a0glkIMzRsocgkeYu0J7LxuF2O40d0uUvDjGYiJ/rERwtKLlJ5FaINJN5gKAjdaKC7D1kEhmI+ntoHva5oJdNt7AEnW9yQihjklpUMk7OWXcgk7+hyGR91bSQDXHb31m11SzSXEyJE8nXBnQ+SKt4wLOuEHXeVR/MoIzbqiI5Yj9bDV2u+K9mhm6JufWBPau7B2a68acea7x9myHgA+XHsBABvzzdAEi670debjMvT9bWGR/53j6ao6ZPafBd4qp6GZozTxgqF/KPNblj2vmv0rXMwMs4kG7bRp1jrzUOnTt8EZu3yyBXBnBA9vxE4P7V/hpUy5SB/7n/2HkjZn/x8CvuakamUEKADKEHHB8yOtv1q+2lYU2kgx/PHbmbojS4wezwK2vUB+FJxfobj54PHPH8dfQrhGq8p8LTZcYxUiGQI98QaIRuFVbUNudscIdq9zu5A4PbVAuqoAZJj39VN1uDCRnVhl0zyK9sFG1x6tnpO5RwVv3Pc0QKmoArU8I5wmR74rUQdOxuoB2VshPxCzcqpJdFVl7H0+gD9QeSDzcEFYVKbqZgp10ToEeK0hjZz5nLBiCL3O9igPeQj9AP3ssiU20UI0RGiI0Rcy3RrvXGhUjVY89Q6jQuG6rjZwbU97fmia/a/prlz1eHv7r0eiws/i7+fYmnh6SYq/wB6jVQhtLSqHJJ96r6dtaUs0dYLnxDaYI6M66pn0zIjliSSIVG43La7bB7GiAeRzzrURFlg9rmuLXahZXovVc18mOOXFVIdzeryHXbQYggk7VBIHPv8DcuqjsWjg2CQb9qcdXyJXgyV6d5YyY3C06+gvSOQfm0Yc/J+mrCNlm5pEF247tF5b1zMyZcuRuodFxGOxNglyYoyOOalJHmgn2H5e2iiOas9IgCzwMvQMJGZgY3GdCx4P50H9rb349xokL0Xr8XTZmH3sY0jRttG/aSpNHafcXwaP01YPLdCrtpVDoCsq+PjYhbMUY05lymZpGVQ8MciX5Q3OPUQKFkUHJ21eq1q5DRGi68PhjVcWOkGLa3M9hsPKFc8IdNx5TPC+FhCNkid1iVSLYF1VvU2/apBDgAWTXzqtOtUcbn2UxeHZSaC0nUi/K06CLza5G6q9VnigzDgQdPgNw1CK4KyEmcsF7IFTlQNzHbXyNszjeVwSVovCXT45II5pcNIJd5YLsII2XGj03qUmOuDyAa1BcVEpV4q+ztcookX3eCFUCcQBpVG8s2x9wC3fwaJY++tGVS3VXDyFB4k63Nj5sixybEKFj6QxJWMcKG7kC2qx25NXrje4hy76FFtSkCRN/NI+q9amnilLTte2KMFCFYI82MC25OCX3OLXjg1oxxJUYik1jIA39fBKsQOjPjrNMI/vAQ1KwYg9RZGO4G95Xgt3OtV5+y+dTTNx58pVlmb7oNvnHJpQhxJHCCNmBkcsVfcFJ9J0VuCc9N6bGvUOnKuRNKVmYlHeQ+UThLJt3Mx3hjT8ceor2vRRsvSW65ECwYm1JFKrHs2345P01znF0xIM24AneOCrCB16G6BYmyOEb2/bm6NfNHUfOUpi/2Pp/lTCpZ+fjTVu3EAEcK4/OtUKHJ5HHtrKpWoVReY7DuOxFXzzgFJJZHZUUgu3rA/E2oBwOQSoFD30FDD4hxAmddxr5W7lIBNgq46708xSLJJ5a+ZI55axsmKbwy9gWUMPgEa6zg2lpZFiZ+uqt0bpsifL6ZE5VpSGhClgC5v1Ar2FSNcg4Fn1DUM+Fg5XBp+/CTe/bqgpvImFX+/9JFJ94onaV9T3RUbQDXbbIOPgm+xqB8GAbZp+52kce1T0VTgpW6t0jhzItpUV09jjseO1Jy3YUbOutmDqNAaG2A7loBWAyjtXL9U6f8AhrJOkfl7yIo727Y3ck8pu/5Mkge4PfgnGt8OdVcHXgRw5H03UjpLmJnftC46x4zjjdBjwRzRzUN+7Z6yzqARsNi42tu44oHVjRDSQRCwOYGClkn2hSKHaTpwUKzh2ZztDJYdN3l7S+5KHO08DduITUdG3gokqvm+L3mcI+IEPqNGby1basckm4yRBkG11Kk7b/tbe+sK2FbViTHIRfun7K7Khatl4a64+bjyuYTHTMijkhxtBDAugB/Nt7FbBosNbkLNYvof2f5ceXHOVx1jV1Y27LJwQTQxliiJ/wBYEfPGqBt10urNLIvPvjK9Hn6NjObfHhY1VtGpNcmuR8k/xOrZQdliK1Rtg4/dd4HTIoS5iQJ5jbm29iaA7dhwPbQADRQ+o58ZjMK3qVRGiI0RGiI0RGiKPI/I36H+Wikarx/+g1T7jZYebBFJtZHY7yI1kVSCAm8Aly18FtcuXRe505OfkSNQLXgnjG0KI4I3IKo+VjjaEfcUKw7rcHaE3bjVXu3c6R5eSdJY9rtxrfbj5Jr1Dw/FCMpihdY544QHLCPy2THIL7ASUQjsB7m9WLAJ98Fkyu55beJBO0zLtJ3KW9Gi/FxXkV2fzYgFYMCbiwwXVx2dSLIIpk8wWNVbqJ96Laqeq4NIiDw4vtHA9xhU/tBjRerZNDDyXmjjHlzxzO8FLXHloyrdhrJ9x29+leHFlfg+z/qTx4ME0eCq4roROrOZgqtuIHFc/H6du+iSFvs7wbFLI8jyS2zE0u0Cu1cqT2Lc3/aP0plXQzFua0NACS+KOlw4UENM2zzwS7N6oxsYNtClbJFjm63XVCtY1oaB2rtwT313uEXy6cbjXXTyV/wV094p5ricRiNEieQMG2qW2x0zNe0V6hXftpSaQSs8dVa+m24mSSBESYvYDXgs744eWPOmkiIiJih9XmsrSrvKtQWRRcYYttq2F0ddAXmKzi9ayhiwHdLuIkLFXU2vnbEZjIsh7EEjd6QTfbjam0HVdeHY1wOaO/yIWk6X1eSHGifKZpTIN24KqkDaDTLY5smqHbv865MXXZROlr931XLi6rKb7C3opF8Tqq/iIwbcVIFccmu7fA/cg17a5PnmtHXF5jb19nRcnzIA6wVPrWdFkxSRZELmBlQ7eAxvcwO4ONoBVTu9qN6HGQSS0xbhvPPRT8zBmLf55pZjdL6fF2xZbVgV9Z/Ms3mAcyGyJPVZ4Nftq3zgGrT3cdNVPzI3B7vVHjzo0A/rq44aWTarM7MU9dRC4ldQ7mN2QH24s665tIXZSAebqPwB4exyHV4/xMbIDqbkDBwgUG2lcuu0ADnaR7HvoEqACIWjlwoSSRkqrF2IIZbB3bmA+o/w1ynDC8Oi5O3GVGR/BfJMLHbaPvK2LF7kJO+2HJ59z27jR2FaY62k8N/f1U5H8CoPuWPGY/6xuO6IKq7STTBFNDmt3F+3b21RuEa2Otw4bKRSeduPhKjyugSvA6QyJ6ngMbH1ALHKHLEDbfFnbf0v43wlE0nEkyIgd/LnzVWnK6/NL4/Ah37RmAhFYbNhtfMlMl15m0X2vbZom64HZ0iualtPYC4zOiZyyTCGNdm8OJAU8xgfIBCFwfLO1H78Xt10sqUsozG8RF4317lcPZAn3ql2P4Vykh8tkUOwKqDIvJ8iFaHPJuJ/2W9aPxFMvBn3JKsajS6R7ufVV06FmzQM0UdLInlUHQM4Hn0x3D0oWkAK8Egat0tJjgCdDPh6KRUY0ie3wVfqHRsjzPugjBkk85xTjgMuXt3fAPmL6ias131dlRkdJNhH/H0Vmvb+Ls8luOmeEoizS5MYaQSSFASCAGmd1YVyGIf5/wDPXnVXhxtwHguR7pNuA8Fcn8H4LuzvjRlnYsxI7k8m+exPqrtfPfnWclUWB8pGaSJMbDqMuSSr8KXiTk+Zy3Clv7wUDiydYdI6V6nytENBOa8cNYJ4b6cuaveF+tyqGXHjxIg1SsAr99reYT6yRYjG3jhaFGtQKjilXCUWfq34co2538kx6f4tyneOxCUMgRvQysfxFSxbnbwwNG+2pD3KH4SkAYmYnUcJ4Lea2XmI0RGiI0RGiI0RGiI0RGiJN4j68MQISjPv3ABe9gAj9u9n6a1pUukV2MzJdH40SyrQS7lJDFdu1fUFuyw49Qs+2tPljrIV+h5q5m9YdJWQFKDKAKJJBFnkGgf1quO968WpintqFltRzOl9/HTnKltMFsqp0vrcp8tSUq0Uk8sb4NjdfJA9Vdz299Y0MXUOVpiOqJ3vbjNzvH0i6u+k257VX6v4JlkzJcuHPmxmkVUZY0SqQcXY55s2fmteuuaVDF4YyUcFutZB2sLUrGL7GjxfI/nqFMHgtdJ1CJdtyL6jS83Zon2+gJ/bSQgY47LN/aBKnkRP5m3bKCrhgKJRux86GjRPZj37e4yrEQPfmF6Hw0O6RwiZGn1H9LvD6qn9nmY8ks/4xlQKlEyliCS1jacibaOBzxfPxqtEkk+/MrX4lTDWN6sGTtHD+hiSeKkf785UN55hi80RKWUfn21uhbi99G7457a6QvITXF8OzZMGOxYDYsgKyKLtnsGmiK9h32g89/nVlQNBC6aFcU2kEa++IWoToaNFCkvJjTb6TQN1fACj2HYDXJXosrOl3PvXLXY2q7MefeqU0OIjFS0gdWUFhvu/V/aA5/OwJ+uuNzcO10GZBHHnv9TKy+Xb7+vquWlxnI5kCqiKrDePeQCxXFAHk97+mq9JQcd4ht7/ANXK0cVY0Gn3wVWRMVlKRl0FLscq55Yk9uD+Vbu6o6zJoOblZI0gw7eezYSqOwzcsBWfHxCYDA2RuiTgsCbkVR/myH7nstn6Htr1YhsLrojrABVfs1xfLjmFty4NEy0PSBx56hva+5/bto1WrGSP28kkzfCMzM0jCBFdpAAzMvf8rEBCCzc2L7Ueewwc2Lld/wA/SptAJO3+NffJWs7wXK7yGBcZYnKlPU24C9xb8hPsKXcRyxG26Nujm40UU8czK3MST3ePfH3XeF4TmE8bo2P5Ub3SHmxPvI4jskDjlqB4rudQ1smRHso/FsLCDMkb/wBscfL67KvH0zOtCDkWzxhwZGrZtpiBuocmyR3rVoco6SjBBjQxYayqK9Kz9rmNclS0bL6pG32EkdPUWJvzAFHPG/41XK7ZadLRkZiLEbW1E7cPBdjpWdTlTl3ThQZHHGxQvp8w0eXAtieOTY4ZXc06WjIHV22HE8uzZXuh9KyRkQvMuSyLKD63alAh2qdpdqpmIPJJ5u9Wa0zf3ZZ1atPIQ2NOX6uwLUeJ+pvD5WxgCzVytg8jvzfF3Sgk/oDqmIqlkRv79wvGrPLYhZ+PrsuyR94JA3KSoosLBqiRS0OR33XxrlFd2Umfd/DvlYCq6CU76B1SWSZ0d1O0HgLR9O0bu/vZ/hrpo1XOeQT7stqVRznEFXfEnWBiwmUqW9SoAPl2Cr/9xA/fXUugLDY3jTHUNWKhjJYMLVnJbc0lk2GHpvuR2HIo6rAWpe8mZ9jRa3wvjY8ifeo4QjTcEE7gAhZAF/sgVf5e4OgaBdH1nuaGk2Hmm0XTYVACwxqB2pAK5vih8gHUwFQ1HnUlWtSqI0RGiI0RGiI0RGiI0RGiKKfGR63orUbG4A0fpepBI0UgkKIdOh5/Cj57+gc8g88fIB/YanO7imY8VK+MhNlFJNEkgXx2/hrI02kyQEzFfBiRjkIvsfyjuO2nRs4BMx4qbV1CzHVfBseRJNJI/MgoUq2o9HIJB9R2kX8H6azNMFddPFupgADT91WTwBCCSJGFsWoKtCxVdu2nRBWONeREKj1HwxJBGghQygZIk/D9MiJsINEMoLEnbZ4AI4NazewgCOK6cPiWPc7OY6sXuCZ7Dbfmd1f8G9OyY553yENtGgDliSPzExgl23Bd35qWzeppNcCZVMbVpPptbTOhNvtfQRPCTZY77QsdT1Ql4n2mOJWkMKSjbb2yK+NLQT+0d63a8GhrpC81bn7NiT0+G4zHy/pKqvHmNTBUjiADD1D0KaIv5MHVQs94oDR9VhLPuDtBQLAbAZCvG6+CR24u+LO4iFYaLY5fRN7E+awBa9tCh8/x451yvw2Yk5jroolIepS4kLmOTIZdoBc7DtGz1AEgd6lviwKF0auhwY/Vw7p9VcMcRZT9KGPOfKhymdkC2ChBASwB6gNpG725vnQYMAAZjaOG2igtIuVqsiBHXa6qynuGAI/gddqoDCTdY6VSIuPHs9ZLeV6P7DgXtq/Vt1zYljnABvHa2x84XPiWveBE68eR80pPT8kkDZJQKXbk3Q7m2P8AIdr51ydFWnQ7b8u1cfRVZiDtv+64EE0Zg8wygs0YrzD+YNzxu5G3uBY9/rqMtRmXNN8u+89vDVRle3Lmnbfee3gr/QR/WpiGX8z7lo3W7gg9u9e5/bWuG/OdHPjx98fovoK35Y+iw3Tes9TCQhXkO/yl2eSoEdo5JAVBQ9ABBuiwqtelZcqrRdZ6iqySRPMzOsg8wxAMfKWR42I8ur9OwUvNjg6WRan7PsueXKlbIkkkYRKFLR7V28EFSY4yxNkkkd/Ze2oKFegahQsInUeqfhboTwbYBO/pYUSXJNEjiuSLv2OMvXoGnhrwfc9i5w+q9RQxebFSvMFa4ySAzdhT+kVwO4A5PvoC4ao6lhzOU6Djy7Ft0xUDmQL62FE/T4+n7a0yiZ3XnZRMqVlB76spXBhX+6P4aIucTFSJFSNQiKKCqKA/bRFNoiNERoiNERoiNERoiNERoiNERoiNERoiNERoiNERoiNERoiyvWfA0ORktkSSSU6oskVIUcISVBtS2zdTFAdrECwdJRNfDPQ0wsdMeNmZVLG2CjlmLHhAFUWxoAAAVoir9W8NifKgyTNInk1SIaD0SaY+68/l0UynuihJ83wziyyNI8ZLtVkO47AAflYAcAdvjRXD3AQp+j9DgxQwgTYGq/Ux7XX5ia7nt86KHOLtUx0VUaIjRF8I0RQY+DGhLKtE8E2T737n551RtNrTICsXkiCrGrqqNERoiNERoiNERoiNERoiNERoiNERoiNERoiNERoiNERoiNERoiNERoiNERoiNERoiNERoiNERoiNERoiNERoiNERoiNERoiNERoiNERoiNERoiNERoiNERoiNERoiNERoiNERoi//9k=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FEEC6A-AEC6-4832-8C86-AD103BEFF841}"/>
              </a:ext>
            </a:extLst>
          </p:cNvPr>
          <p:cNvSpPr/>
          <p:nvPr/>
        </p:nvSpPr>
        <p:spPr>
          <a:xfrm>
            <a:off x="541246" y="1633628"/>
            <a:ext cx="8014724" cy="9128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C9CE9-B75B-4565-9C62-5EA1207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EXECUTIVE SUMMARY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3236C6-2EE5-47B7-9EEF-4C5363483DB4}"/>
              </a:ext>
            </a:extLst>
          </p:cNvPr>
          <p:cNvSpPr/>
          <p:nvPr/>
        </p:nvSpPr>
        <p:spPr>
          <a:xfrm>
            <a:off x="3434373" y="2048360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FCBF23-5446-4F48-A796-B0FFFB4CCE34}"/>
              </a:ext>
            </a:extLst>
          </p:cNvPr>
          <p:cNvSpPr/>
          <p:nvPr/>
        </p:nvSpPr>
        <p:spPr>
          <a:xfrm>
            <a:off x="3651456" y="2047644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669AD-EB8C-490D-9F61-565B633E05A3}"/>
              </a:ext>
            </a:extLst>
          </p:cNvPr>
          <p:cNvSpPr/>
          <p:nvPr/>
        </p:nvSpPr>
        <p:spPr>
          <a:xfrm>
            <a:off x="3860363" y="2047848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F232DE-123C-4619-94C3-8A69BF78DFD8}"/>
              </a:ext>
            </a:extLst>
          </p:cNvPr>
          <p:cNvSpPr/>
          <p:nvPr/>
        </p:nvSpPr>
        <p:spPr>
          <a:xfrm>
            <a:off x="4055493" y="2048360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44B5BA-D342-4C9B-B9EC-A86FF4A018E8}"/>
              </a:ext>
            </a:extLst>
          </p:cNvPr>
          <p:cNvSpPr/>
          <p:nvPr/>
        </p:nvSpPr>
        <p:spPr>
          <a:xfrm flipH="1">
            <a:off x="4481483" y="2047028"/>
            <a:ext cx="124045" cy="127591"/>
          </a:xfrm>
          <a:prstGeom prst="ellipse">
            <a:avLst/>
          </a:prstGeom>
          <a:gradFill flip="none" rotWithShape="1">
            <a:gsLst>
              <a:gs pos="100000">
                <a:srgbClr val="2F7D31"/>
              </a:gs>
              <a:gs pos="50000">
                <a:srgbClr val="2F7D31"/>
              </a:gs>
              <a:gs pos="0">
                <a:srgbClr val="FF9900"/>
              </a:gs>
              <a:gs pos="48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1D19F-9779-45B6-B901-8A0944F2D9DC}"/>
              </a:ext>
            </a:extLst>
          </p:cNvPr>
          <p:cNvSpPr txBox="1"/>
          <p:nvPr/>
        </p:nvSpPr>
        <p:spPr>
          <a:xfrm>
            <a:off x="588030" y="1813841"/>
            <a:ext cx="19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Preference Editor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6D7F4-F24D-4DE4-8812-37C7B831F9E3}"/>
              </a:ext>
            </a:extLst>
          </p:cNvPr>
          <p:cNvSpPr txBox="1"/>
          <p:nvPr/>
        </p:nvSpPr>
        <p:spPr>
          <a:xfrm>
            <a:off x="2383376" y="1675771"/>
            <a:ext cx="131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Pace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CB041-012E-4B1A-B134-0C90CDA9C653}"/>
              </a:ext>
            </a:extLst>
          </p:cNvPr>
          <p:cNvSpPr txBox="1"/>
          <p:nvPr/>
        </p:nvSpPr>
        <p:spPr>
          <a:xfrm>
            <a:off x="3341184" y="1659952"/>
            <a:ext cx="13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A1981B-0A02-4392-BC13-C86CA9DF29A6}"/>
              </a:ext>
            </a:extLst>
          </p:cNvPr>
          <p:cNvSpPr/>
          <p:nvPr/>
        </p:nvSpPr>
        <p:spPr>
          <a:xfrm>
            <a:off x="4264400" y="2047028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BE2DE0-3724-48B4-B55C-5EC6D24C0EC8}"/>
              </a:ext>
            </a:extLst>
          </p:cNvPr>
          <p:cNvSpPr/>
          <p:nvPr/>
        </p:nvSpPr>
        <p:spPr>
          <a:xfrm>
            <a:off x="543017" y="2689948"/>
            <a:ext cx="8014724" cy="9794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F2D9E6-4013-4F1E-8186-77D76007A06D}"/>
              </a:ext>
            </a:extLst>
          </p:cNvPr>
          <p:cNvSpPr/>
          <p:nvPr/>
        </p:nvSpPr>
        <p:spPr>
          <a:xfrm>
            <a:off x="3433334" y="3135182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4DD3F6-2C22-4BD7-AFAB-BBD2DF397321}"/>
              </a:ext>
            </a:extLst>
          </p:cNvPr>
          <p:cNvSpPr/>
          <p:nvPr/>
        </p:nvSpPr>
        <p:spPr>
          <a:xfrm>
            <a:off x="3652316" y="3135182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DCB622-D430-4C4B-866B-73DAB993851B}"/>
              </a:ext>
            </a:extLst>
          </p:cNvPr>
          <p:cNvSpPr/>
          <p:nvPr/>
        </p:nvSpPr>
        <p:spPr>
          <a:xfrm>
            <a:off x="3884010" y="3135182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F56DFC-CAD4-474C-A415-05C5F3B9F47A}"/>
              </a:ext>
            </a:extLst>
          </p:cNvPr>
          <p:cNvSpPr/>
          <p:nvPr/>
        </p:nvSpPr>
        <p:spPr>
          <a:xfrm>
            <a:off x="4107333" y="3135182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42D3D0-ADDB-43DD-BF8F-2B05D6679DCE}"/>
              </a:ext>
            </a:extLst>
          </p:cNvPr>
          <p:cNvSpPr/>
          <p:nvPr/>
        </p:nvSpPr>
        <p:spPr>
          <a:xfrm flipH="1">
            <a:off x="4528218" y="3135182"/>
            <a:ext cx="124045" cy="12759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87386-8A1A-4BB7-836B-E737D7615E3C}"/>
              </a:ext>
            </a:extLst>
          </p:cNvPr>
          <p:cNvSpPr txBox="1"/>
          <p:nvPr/>
        </p:nvSpPr>
        <p:spPr>
          <a:xfrm>
            <a:off x="658280" y="2787119"/>
            <a:ext cx="199892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Data Editor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419CB-17E7-41E0-8F05-BACEA7D6F237}"/>
              </a:ext>
            </a:extLst>
          </p:cNvPr>
          <p:cNvSpPr txBox="1"/>
          <p:nvPr/>
        </p:nvSpPr>
        <p:spPr>
          <a:xfrm>
            <a:off x="2389200" y="2791287"/>
            <a:ext cx="131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Pace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A5D93-559B-4453-9205-08AE2093EF10}"/>
              </a:ext>
            </a:extLst>
          </p:cNvPr>
          <p:cNvSpPr txBox="1"/>
          <p:nvPr/>
        </p:nvSpPr>
        <p:spPr>
          <a:xfrm>
            <a:off x="3341184" y="2732174"/>
            <a:ext cx="13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8163A9-2D78-47E0-A116-F6F4BC8807C0}"/>
              </a:ext>
            </a:extLst>
          </p:cNvPr>
          <p:cNvSpPr/>
          <p:nvPr/>
        </p:nvSpPr>
        <p:spPr>
          <a:xfrm>
            <a:off x="4306968" y="3135182"/>
            <a:ext cx="124045" cy="127591"/>
          </a:xfrm>
          <a:prstGeom prst="ellipse">
            <a:avLst/>
          </a:prstGeom>
          <a:solidFill>
            <a:srgbClr val="2F7D3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CD26ED6-C1BE-45B7-8EA3-801EB8B54D87}"/>
              </a:ext>
            </a:extLst>
          </p:cNvPr>
          <p:cNvSpPr/>
          <p:nvPr/>
        </p:nvSpPr>
        <p:spPr>
          <a:xfrm>
            <a:off x="559288" y="3835597"/>
            <a:ext cx="8014724" cy="9294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D6C9EE4-EA7A-4C5C-8A46-3ACFD7B6DDBC}"/>
              </a:ext>
            </a:extLst>
          </p:cNvPr>
          <p:cNvSpPr/>
          <p:nvPr/>
        </p:nvSpPr>
        <p:spPr>
          <a:xfrm>
            <a:off x="3428163" y="4322650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17CA26-EE6F-410F-A968-A03D4DDA5977}"/>
              </a:ext>
            </a:extLst>
          </p:cNvPr>
          <p:cNvSpPr/>
          <p:nvPr/>
        </p:nvSpPr>
        <p:spPr>
          <a:xfrm>
            <a:off x="3636184" y="4325421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82695C-A3EE-4F04-9FF0-1ABB6A23DADF}"/>
              </a:ext>
            </a:extLst>
          </p:cNvPr>
          <p:cNvSpPr/>
          <p:nvPr/>
        </p:nvSpPr>
        <p:spPr>
          <a:xfrm>
            <a:off x="3857773" y="4322650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63D467-D671-4C50-83EC-691F6BEA7500}"/>
              </a:ext>
            </a:extLst>
          </p:cNvPr>
          <p:cNvSpPr/>
          <p:nvPr/>
        </p:nvSpPr>
        <p:spPr>
          <a:xfrm>
            <a:off x="4068051" y="4331452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CF4A1B-5861-48FE-9BB1-66F4DE6B0751}"/>
              </a:ext>
            </a:extLst>
          </p:cNvPr>
          <p:cNvSpPr/>
          <p:nvPr/>
        </p:nvSpPr>
        <p:spPr>
          <a:xfrm flipH="1">
            <a:off x="4507505" y="4331452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248065-81B1-4844-B625-EB745A5DEA8F}"/>
              </a:ext>
            </a:extLst>
          </p:cNvPr>
          <p:cNvSpPr txBox="1"/>
          <p:nvPr/>
        </p:nvSpPr>
        <p:spPr>
          <a:xfrm>
            <a:off x="639600" y="3935291"/>
            <a:ext cx="164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Reports Migration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32CD8-547C-4DD8-96E6-CCB790C7C761}"/>
              </a:ext>
            </a:extLst>
          </p:cNvPr>
          <p:cNvSpPr txBox="1"/>
          <p:nvPr/>
        </p:nvSpPr>
        <p:spPr>
          <a:xfrm>
            <a:off x="2397732" y="3898517"/>
            <a:ext cx="131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Pace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1A9D8-5849-4444-BD81-A086E14279DD}"/>
              </a:ext>
            </a:extLst>
          </p:cNvPr>
          <p:cNvSpPr txBox="1"/>
          <p:nvPr/>
        </p:nvSpPr>
        <p:spPr>
          <a:xfrm>
            <a:off x="3344785" y="3894992"/>
            <a:ext cx="13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AC473A-95E2-491E-8974-1D37AD7FA134}"/>
              </a:ext>
            </a:extLst>
          </p:cNvPr>
          <p:cNvSpPr/>
          <p:nvPr/>
        </p:nvSpPr>
        <p:spPr>
          <a:xfrm>
            <a:off x="4290203" y="4331452"/>
            <a:ext cx="124045" cy="1275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378E218D-9F7E-4275-AC5D-7F70B81EEC9F}"/>
              </a:ext>
            </a:extLst>
          </p:cNvPr>
          <p:cNvSpPr/>
          <p:nvPr/>
        </p:nvSpPr>
        <p:spPr>
          <a:xfrm>
            <a:off x="314111" y="1427295"/>
            <a:ext cx="688331" cy="307777"/>
          </a:xfrm>
          <a:prstGeom prst="round2DiagRect">
            <a:avLst/>
          </a:prstGeom>
          <a:gradFill flip="none" rotWithShape="1">
            <a:gsLst>
              <a:gs pos="0">
                <a:srgbClr val="40BE4C">
                  <a:shade val="30000"/>
                  <a:satMod val="115000"/>
                </a:srgbClr>
              </a:gs>
              <a:gs pos="50000">
                <a:srgbClr val="40BE4C">
                  <a:shade val="67500"/>
                  <a:satMod val="115000"/>
                </a:srgbClr>
              </a:gs>
              <a:gs pos="100000">
                <a:srgbClr val="40BE4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95000"/>
                  </a:schemeClr>
                </a:solidFill>
              </a:rPr>
              <a:t>Under UAT</a:t>
            </a:r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552D15F6-39D7-4332-86B2-74B0E15B254E}"/>
              </a:ext>
            </a:extLst>
          </p:cNvPr>
          <p:cNvSpPr/>
          <p:nvPr/>
        </p:nvSpPr>
        <p:spPr>
          <a:xfrm>
            <a:off x="314111" y="2575863"/>
            <a:ext cx="688331" cy="307777"/>
          </a:xfrm>
          <a:prstGeom prst="round2DiagRect">
            <a:avLst/>
          </a:prstGeom>
          <a:gradFill flip="none" rotWithShape="1">
            <a:gsLst>
              <a:gs pos="0">
                <a:srgbClr val="40BE4C">
                  <a:shade val="30000"/>
                  <a:satMod val="115000"/>
                </a:srgbClr>
              </a:gs>
              <a:gs pos="50000">
                <a:srgbClr val="40BE4C">
                  <a:shade val="67500"/>
                  <a:satMod val="115000"/>
                </a:srgbClr>
              </a:gs>
              <a:gs pos="100000">
                <a:srgbClr val="40BE4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95000"/>
                  </a:schemeClr>
                </a:solidFill>
              </a:rPr>
              <a:t>On Track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E69B3F58-F7A7-4FB5-9979-634E0082F4D4}"/>
              </a:ext>
            </a:extLst>
          </p:cNvPr>
          <p:cNvSpPr/>
          <p:nvPr/>
        </p:nvSpPr>
        <p:spPr>
          <a:xfrm>
            <a:off x="314111" y="3683976"/>
            <a:ext cx="688331" cy="307777"/>
          </a:xfrm>
          <a:prstGeom prst="round2Diag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95000"/>
                  </a:schemeClr>
                </a:solidFill>
              </a:rPr>
              <a:t>PR Pending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D1711B-CF03-4A4A-BFEC-3E16E06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82" y="2027862"/>
            <a:ext cx="405814" cy="3774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5C4C1D-2C4B-476C-B094-0DB096BE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82" y="3147551"/>
            <a:ext cx="405814" cy="37746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927B604-572B-473E-8879-B2AEE4D0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6795" y="4267445"/>
            <a:ext cx="406726" cy="3476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AF3B814-5CCF-4364-B351-0BF375F35BA8}"/>
              </a:ext>
            </a:extLst>
          </p:cNvPr>
          <p:cNvSpPr txBox="1"/>
          <p:nvPr/>
        </p:nvSpPr>
        <p:spPr>
          <a:xfrm>
            <a:off x="4232327" y="2245012"/>
            <a:ext cx="55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BE4C"/>
                </a:solidFill>
              </a:rPr>
              <a:t>95%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4CEAA-2F40-428A-9F96-43235928A7E8}"/>
              </a:ext>
            </a:extLst>
          </p:cNvPr>
          <p:cNvSpPr txBox="1"/>
          <p:nvPr/>
        </p:nvSpPr>
        <p:spPr>
          <a:xfrm>
            <a:off x="4320086" y="3307514"/>
            <a:ext cx="55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BE4C"/>
                </a:solidFill>
              </a:rPr>
              <a:t>90%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5BCEE5-BF57-45E2-BA4B-C0A9EEEB2669}"/>
              </a:ext>
            </a:extLst>
          </p:cNvPr>
          <p:cNvSpPr txBox="1"/>
          <p:nvPr/>
        </p:nvSpPr>
        <p:spPr>
          <a:xfrm>
            <a:off x="3337144" y="4471475"/>
            <a:ext cx="55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0%</a:t>
            </a:r>
          </a:p>
        </p:txBody>
      </p:sp>
      <p:sp>
        <p:nvSpPr>
          <p:cNvPr id="60" name="Google Shape;124;p22">
            <a:extLst>
              <a:ext uri="{FF2B5EF4-FFF2-40B4-BE49-F238E27FC236}">
                <a16:creationId xmlns:a16="http://schemas.microsoft.com/office/drawing/2014/main" id="{AA8B0777-93BF-4A05-B329-7E74D64B46E4}"/>
              </a:ext>
            </a:extLst>
          </p:cNvPr>
          <p:cNvSpPr txBox="1"/>
          <p:nvPr/>
        </p:nvSpPr>
        <p:spPr>
          <a:xfrm>
            <a:off x="22860" y="882091"/>
            <a:ext cx="91440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gear up to build key solutions, we have focused on doing it the right way through structure, quality, robust processes, and high commitment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Google Shape;124;p22">
            <a:extLst>
              <a:ext uri="{FF2B5EF4-FFF2-40B4-BE49-F238E27FC236}">
                <a16:creationId xmlns:a16="http://schemas.microsoft.com/office/drawing/2014/main" id="{9D61D9E6-F242-4887-9B18-AA467A63A0AB}"/>
              </a:ext>
            </a:extLst>
          </p:cNvPr>
          <p:cNvSpPr txBox="1"/>
          <p:nvPr/>
        </p:nvSpPr>
        <p:spPr>
          <a:xfrm>
            <a:off x="3003452" y="1332508"/>
            <a:ext cx="3256195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CLSA – OVERALL PROJECT STATUS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45F9D-70FA-493B-B0EA-7B6C5937BF3D}"/>
              </a:ext>
            </a:extLst>
          </p:cNvPr>
          <p:cNvSpPr txBox="1"/>
          <p:nvPr/>
        </p:nvSpPr>
        <p:spPr>
          <a:xfrm>
            <a:off x="6203037" y="1875825"/>
            <a:ext cx="248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Development Done. Application under UAT.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Requests Pending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7D8B23-5477-404D-B3C8-D04752E139D9}"/>
              </a:ext>
            </a:extLst>
          </p:cNvPr>
          <p:cNvSpPr txBox="1"/>
          <p:nvPr/>
        </p:nvSpPr>
        <p:spPr>
          <a:xfrm>
            <a:off x="6230213" y="3031940"/>
            <a:ext cx="266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Last Sprint in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major roadblocks till date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CD8014-41B3-4574-B6B4-0AFF18D05B23}"/>
              </a:ext>
            </a:extLst>
          </p:cNvPr>
          <p:cNvSpPr txBox="1"/>
          <p:nvPr/>
        </p:nvSpPr>
        <p:spPr>
          <a:xfrm>
            <a:off x="5155612" y="1627747"/>
            <a:ext cx="73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1A9C81-ABA8-4206-B200-65865B534159}"/>
              </a:ext>
            </a:extLst>
          </p:cNvPr>
          <p:cNvSpPr txBox="1"/>
          <p:nvPr/>
        </p:nvSpPr>
        <p:spPr>
          <a:xfrm>
            <a:off x="5180573" y="1982337"/>
            <a:ext cx="8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CDF5F9-083D-47FD-9A53-C93656E18EEB}"/>
              </a:ext>
            </a:extLst>
          </p:cNvPr>
          <p:cNvSpPr txBox="1"/>
          <p:nvPr/>
        </p:nvSpPr>
        <p:spPr>
          <a:xfrm>
            <a:off x="6594421" y="1607751"/>
            <a:ext cx="133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B4DB7-6392-4BBD-9D13-9D4E3E189D24}"/>
              </a:ext>
            </a:extLst>
          </p:cNvPr>
          <p:cNvSpPr txBox="1"/>
          <p:nvPr/>
        </p:nvSpPr>
        <p:spPr>
          <a:xfrm>
            <a:off x="5168531" y="2753474"/>
            <a:ext cx="73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92C4A0-761B-4D8B-8AF6-DB75442A4844}"/>
              </a:ext>
            </a:extLst>
          </p:cNvPr>
          <p:cNvSpPr txBox="1"/>
          <p:nvPr/>
        </p:nvSpPr>
        <p:spPr>
          <a:xfrm>
            <a:off x="5193492" y="3108064"/>
            <a:ext cx="8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B1CF06-75DB-42CD-91C7-27950D12C84B}"/>
              </a:ext>
            </a:extLst>
          </p:cNvPr>
          <p:cNvSpPr txBox="1"/>
          <p:nvPr/>
        </p:nvSpPr>
        <p:spPr>
          <a:xfrm>
            <a:off x="6617288" y="2716058"/>
            <a:ext cx="133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E162-9878-470D-A55E-BD4A40A08174}"/>
              </a:ext>
            </a:extLst>
          </p:cNvPr>
          <p:cNvSpPr txBox="1"/>
          <p:nvPr/>
        </p:nvSpPr>
        <p:spPr>
          <a:xfrm>
            <a:off x="5174074" y="3906819"/>
            <a:ext cx="73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9D8226-20BD-4D42-8DE7-D12EDEF3F2ED}"/>
              </a:ext>
            </a:extLst>
          </p:cNvPr>
          <p:cNvSpPr txBox="1"/>
          <p:nvPr/>
        </p:nvSpPr>
        <p:spPr>
          <a:xfrm>
            <a:off x="5199035" y="4261409"/>
            <a:ext cx="8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E2700F-4574-4193-B735-FD543539774D}"/>
              </a:ext>
            </a:extLst>
          </p:cNvPr>
          <p:cNvSpPr txBox="1"/>
          <p:nvPr/>
        </p:nvSpPr>
        <p:spPr>
          <a:xfrm>
            <a:off x="6646794" y="3854066"/>
            <a:ext cx="133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DA568-B1A7-4900-8A39-9437BF1640C5}"/>
              </a:ext>
            </a:extLst>
          </p:cNvPr>
          <p:cNvSpPr txBox="1"/>
          <p:nvPr/>
        </p:nvSpPr>
        <p:spPr>
          <a:xfrm>
            <a:off x="6230213" y="4212657"/>
            <a:ext cx="266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 Pending approval</a:t>
            </a:r>
          </a:p>
        </p:txBody>
      </p:sp>
    </p:spTree>
    <p:extLst>
      <p:ext uri="{BB962C8B-B14F-4D97-AF65-F5344CB8AC3E}">
        <p14:creationId xmlns:p14="http://schemas.microsoft.com/office/powerpoint/2010/main" val="296996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60208" y="197181"/>
            <a:ext cx="7543800" cy="551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1: Client Preference Editor</a:t>
            </a:r>
            <a:endParaRPr dirty="0"/>
          </a:p>
        </p:txBody>
      </p:sp>
      <p:graphicFrame>
        <p:nvGraphicFramePr>
          <p:cNvPr id="140" name="Google Shape;140;p24"/>
          <p:cNvGraphicFramePr/>
          <p:nvPr>
            <p:extLst>
              <p:ext uri="{D42A27DB-BD31-4B8C-83A1-F6EECF244321}">
                <p14:modId xmlns:p14="http://schemas.microsoft.com/office/powerpoint/2010/main" val="1839000999"/>
              </p:ext>
            </p:extLst>
          </p:nvPr>
        </p:nvGraphicFramePr>
        <p:xfrm>
          <a:off x="65500" y="842260"/>
          <a:ext cx="9011475" cy="4019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4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DETAILS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DATE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STATUS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COMMENTS 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Requirement, Wireframes  &amp; Screen Design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 Sept - 12 Sept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Pending Sign Off </a:t>
                      </a:r>
                      <a:r>
                        <a:rPr lang="en-US" sz="1000" dirty="0"/>
                        <a:t>from CLSA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Technical Architecture and </a:t>
                      </a:r>
                      <a:r>
                        <a:rPr lang="en-US" sz="1000" dirty="0"/>
                        <a:t>S</a:t>
                      </a:r>
                      <a:r>
                        <a:rPr lang="en" sz="1000" dirty="0"/>
                        <a:t>pecification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14 Sept - 25 Sept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   </a:t>
                      </a:r>
                      <a:endParaRPr sz="1000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Sankey team delivered as per schedule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Programming - Create and </a:t>
                      </a:r>
                      <a:r>
                        <a:rPr lang="en-US" sz="1000" dirty="0"/>
                        <a:t>U</a:t>
                      </a:r>
                      <a:r>
                        <a:rPr lang="en" sz="1000" dirty="0"/>
                        <a:t>pdate Preferences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26 Sept - 09 Oct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Sankey team delivered as per schedule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4 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Programming - Client Listing &amp; History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 Oct - 19 Oct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Sankey team delivered as per schedule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Programming - Maker-Checker </a:t>
                      </a:r>
                      <a:r>
                        <a:rPr lang="en-US" sz="1000" dirty="0"/>
                        <a:t>C</a:t>
                      </a:r>
                      <a:r>
                        <a:rPr lang="en" sz="1000" dirty="0"/>
                        <a:t>lient Level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 Oct - 02 Nov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Sankey team delivered as per schedule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Programming - Checker </a:t>
                      </a:r>
                      <a:r>
                        <a:rPr lang="en-US" sz="1000" dirty="0"/>
                        <a:t>S</a:t>
                      </a:r>
                      <a:r>
                        <a:rPr lang="en" sz="1000" dirty="0"/>
                        <a:t>tatic Level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 Nov – 16 Nov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Sankey team delivered as per schedule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Data 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Migration and Integration Testing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 Nov - 03 Dec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Integration Done. UAT in progress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Staging Deployment and UAT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04 Dec - 20 Dec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WIP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Production Release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TBD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1" name="Google Shape;141;p24"/>
          <p:cNvSpPr/>
          <p:nvPr/>
        </p:nvSpPr>
        <p:spPr>
          <a:xfrm>
            <a:off x="6052939" y="1336887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6052939" y="1776332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;p24">
            <a:extLst>
              <a:ext uri="{FF2B5EF4-FFF2-40B4-BE49-F238E27FC236}">
                <a16:creationId xmlns:a16="http://schemas.microsoft.com/office/drawing/2014/main" id="{BAFA10C4-D217-4FE4-9152-0C30EE6BB8CA}"/>
              </a:ext>
            </a:extLst>
          </p:cNvPr>
          <p:cNvSpPr/>
          <p:nvPr/>
        </p:nvSpPr>
        <p:spPr>
          <a:xfrm>
            <a:off x="6062602" y="2146877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;p24">
            <a:extLst>
              <a:ext uri="{FF2B5EF4-FFF2-40B4-BE49-F238E27FC236}">
                <a16:creationId xmlns:a16="http://schemas.microsoft.com/office/drawing/2014/main" id="{BAFA10C4-D217-4FE4-9152-0C30EE6BB8CA}"/>
              </a:ext>
            </a:extLst>
          </p:cNvPr>
          <p:cNvSpPr/>
          <p:nvPr/>
        </p:nvSpPr>
        <p:spPr>
          <a:xfrm>
            <a:off x="6051000" y="2900551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;p24">
            <a:extLst>
              <a:ext uri="{FF2B5EF4-FFF2-40B4-BE49-F238E27FC236}">
                <a16:creationId xmlns:a16="http://schemas.microsoft.com/office/drawing/2014/main" id="{BAFA10C4-D217-4FE4-9152-0C30EE6BB8CA}"/>
              </a:ext>
            </a:extLst>
          </p:cNvPr>
          <p:cNvSpPr/>
          <p:nvPr/>
        </p:nvSpPr>
        <p:spPr>
          <a:xfrm>
            <a:off x="6052939" y="2514158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2;p24">
            <a:extLst>
              <a:ext uri="{FF2B5EF4-FFF2-40B4-BE49-F238E27FC236}">
                <a16:creationId xmlns:a16="http://schemas.microsoft.com/office/drawing/2014/main" id="{BAFA10C4-D217-4FE4-9152-0C30EE6BB8CA}"/>
              </a:ext>
            </a:extLst>
          </p:cNvPr>
          <p:cNvSpPr/>
          <p:nvPr/>
        </p:nvSpPr>
        <p:spPr>
          <a:xfrm>
            <a:off x="6051000" y="3293819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;p24">
            <a:extLst>
              <a:ext uri="{FF2B5EF4-FFF2-40B4-BE49-F238E27FC236}">
                <a16:creationId xmlns:a16="http://schemas.microsoft.com/office/drawing/2014/main" id="{A3E6DFBA-4565-4BC2-ABA8-8A5D3D857D1D}"/>
              </a:ext>
            </a:extLst>
          </p:cNvPr>
          <p:cNvSpPr/>
          <p:nvPr/>
        </p:nvSpPr>
        <p:spPr>
          <a:xfrm>
            <a:off x="6051000" y="3710541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84736" y="129010"/>
            <a:ext cx="7543800" cy="551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/>
              <a:t>Project 2: Data Editor</a:t>
            </a:r>
            <a:endParaRPr dirty="0"/>
          </a:p>
        </p:txBody>
      </p:sp>
      <p:graphicFrame>
        <p:nvGraphicFramePr>
          <p:cNvPr id="7" name="Google Shape;140;p24">
            <a:extLst>
              <a:ext uri="{FF2B5EF4-FFF2-40B4-BE49-F238E27FC236}">
                <a16:creationId xmlns:a16="http://schemas.microsoft.com/office/drawing/2014/main" id="{B8407764-ED08-44E8-9281-C5EEE49A3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144422"/>
              </p:ext>
            </p:extLst>
          </p:nvPr>
        </p:nvGraphicFramePr>
        <p:xfrm>
          <a:off x="66262" y="817885"/>
          <a:ext cx="9011475" cy="4055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7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DETAILS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DATE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STATUS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     COMMENTS 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Requirement, Wireframes  &amp; </a:t>
                      </a:r>
                      <a:r>
                        <a:rPr lang="en-US" sz="1000" dirty="0"/>
                        <a:t>SRS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 Sept - 04 </a:t>
                      </a:r>
                      <a:r>
                        <a:rPr lang="en-US" sz="1000" dirty="0"/>
                        <a:t>Oct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Sign-off received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Technical Architectur</a:t>
                      </a:r>
                      <a:r>
                        <a:rPr lang="en-US" sz="1000" dirty="0"/>
                        <a:t>e Document, Screen Design and Test Case Scenarios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05 </a:t>
                      </a:r>
                      <a:r>
                        <a:rPr lang="en-US" sz="1000" dirty="0"/>
                        <a:t>Oct</a:t>
                      </a:r>
                      <a:r>
                        <a:rPr lang="en" sz="1000" dirty="0"/>
                        <a:t> - 19 </a:t>
                      </a:r>
                      <a:r>
                        <a:rPr lang="en-US" sz="1000" dirty="0"/>
                        <a:t>Oct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Sign-off received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Programming – Authentication &amp; Authorization, Namespace and Entities Li</a:t>
                      </a:r>
                      <a:r>
                        <a:rPr lang="en-US" sz="1000" dirty="0"/>
                        <a:t>sting, Basic Automated Unit Test Cases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 </a:t>
                      </a:r>
                      <a:r>
                        <a:rPr lang="en-US" sz="1000" dirty="0"/>
                        <a:t>Oct </a:t>
                      </a:r>
                      <a:r>
                        <a:rPr lang="en" sz="1000" dirty="0"/>
                        <a:t>- 05 </a:t>
                      </a:r>
                      <a:r>
                        <a:rPr lang="en-US" sz="1000" dirty="0"/>
                        <a:t>Nov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Sprint 3 delivered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4 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Programming –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Entities Data Listing, Filtering Entity Data, </a:t>
                      </a:r>
                      <a:r>
                        <a:rPr lang="en-US" sz="1000" dirty="0"/>
                        <a:t>Basic Automated Unit Test Cases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 </a:t>
                      </a:r>
                      <a:r>
                        <a:rPr lang="en-US" sz="1000" dirty="0"/>
                        <a:t>Nov - 20 Nov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Sprint 4 delivered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Programming – Filtering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Entity Data, Freeze Record, Delete Record, </a:t>
                      </a:r>
                      <a:r>
                        <a:rPr lang="en-US" sz="1000" dirty="0"/>
                        <a:t>Basic Automated Unit Test Cases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21 </a:t>
                      </a:r>
                      <a:r>
                        <a:rPr lang="en-US" sz="1000" dirty="0"/>
                        <a:t>Nov - 05 Dec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Sprint 5 delivered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Sprint 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Programming –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Update Record, Add Record, Record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History, </a:t>
                      </a:r>
                      <a:r>
                        <a:rPr lang="en-US" sz="1000"/>
                        <a:t>Basic Automated Unit Test Cases,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Internal Testing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06 </a:t>
                      </a:r>
                      <a:r>
                        <a:rPr lang="en-US" sz="1200" b="1" dirty="0"/>
                        <a:t>Dec - 20 Dec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WIP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Staging Deployment and UAT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TBD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Production Release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TBD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Google Shape;141;p24">
            <a:extLst>
              <a:ext uri="{FF2B5EF4-FFF2-40B4-BE49-F238E27FC236}">
                <a16:creationId xmlns:a16="http://schemas.microsoft.com/office/drawing/2014/main" id="{3A9184A3-F1C4-4AF7-86DB-94465ECDF7CA}"/>
              </a:ext>
            </a:extLst>
          </p:cNvPr>
          <p:cNvSpPr/>
          <p:nvPr/>
        </p:nvSpPr>
        <p:spPr>
          <a:xfrm>
            <a:off x="6255450" y="1281795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1;p24">
            <a:extLst>
              <a:ext uri="{FF2B5EF4-FFF2-40B4-BE49-F238E27FC236}">
                <a16:creationId xmlns:a16="http://schemas.microsoft.com/office/drawing/2014/main" id="{C9F6EBCA-C49C-4679-AC28-EF3A1DDFA97A}"/>
              </a:ext>
            </a:extLst>
          </p:cNvPr>
          <p:cNvSpPr/>
          <p:nvPr/>
        </p:nvSpPr>
        <p:spPr>
          <a:xfrm>
            <a:off x="6255450" y="1745121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1;p24">
            <a:extLst>
              <a:ext uri="{FF2B5EF4-FFF2-40B4-BE49-F238E27FC236}">
                <a16:creationId xmlns:a16="http://schemas.microsoft.com/office/drawing/2014/main" id="{BC53853C-4F6B-4FAB-A164-2780F7DBCF95}"/>
              </a:ext>
            </a:extLst>
          </p:cNvPr>
          <p:cNvSpPr/>
          <p:nvPr/>
        </p:nvSpPr>
        <p:spPr>
          <a:xfrm>
            <a:off x="6255450" y="2234848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1;p24">
            <a:extLst>
              <a:ext uri="{FF2B5EF4-FFF2-40B4-BE49-F238E27FC236}">
                <a16:creationId xmlns:a16="http://schemas.microsoft.com/office/drawing/2014/main" id="{C03A7372-88A6-44FC-A0C6-84C8CFAF37E4}"/>
              </a:ext>
            </a:extLst>
          </p:cNvPr>
          <p:cNvSpPr/>
          <p:nvPr/>
        </p:nvSpPr>
        <p:spPr>
          <a:xfrm>
            <a:off x="6266083" y="2733898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1;p24">
            <a:extLst>
              <a:ext uri="{FF2B5EF4-FFF2-40B4-BE49-F238E27FC236}">
                <a16:creationId xmlns:a16="http://schemas.microsoft.com/office/drawing/2014/main" id="{DE2033E6-C888-4264-B4EA-8C8CB40A309E}"/>
              </a:ext>
            </a:extLst>
          </p:cNvPr>
          <p:cNvSpPr/>
          <p:nvPr/>
        </p:nvSpPr>
        <p:spPr>
          <a:xfrm>
            <a:off x="6267920" y="3247339"/>
            <a:ext cx="247200" cy="223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095-7017-4B22-AEFE-8082879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01" y="191368"/>
            <a:ext cx="7543800" cy="551006"/>
          </a:xfrm>
        </p:spPr>
        <p:txBody>
          <a:bodyPr/>
          <a:lstStyle/>
          <a:p>
            <a:r>
              <a:rPr lang="en-US" sz="3200" dirty="0"/>
              <a:t>Overall Value Additions / Next Steps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574DD5-EB98-4C28-BAF1-5828020B8AA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696941" y="742374"/>
            <a:ext cx="22860" cy="379610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BE2804-E2D0-4CFC-951A-FB74A5F0F4A3}"/>
              </a:ext>
            </a:extLst>
          </p:cNvPr>
          <p:cNvCxnSpPr>
            <a:cxnSpLocks/>
          </p:cNvCxnSpPr>
          <p:nvPr/>
        </p:nvCxnSpPr>
        <p:spPr>
          <a:xfrm>
            <a:off x="318053" y="2718029"/>
            <a:ext cx="8547652" cy="7486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AD4A8D-2620-4FAC-AABC-F8A758CDA0E9}"/>
              </a:ext>
            </a:extLst>
          </p:cNvPr>
          <p:cNvSpPr/>
          <p:nvPr/>
        </p:nvSpPr>
        <p:spPr>
          <a:xfrm rot="19560299">
            <a:off x="-10357" y="920794"/>
            <a:ext cx="948897" cy="3329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Business Users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EA60CB-D2FE-4E46-8DE1-92E34D78E7E0}"/>
              </a:ext>
            </a:extLst>
          </p:cNvPr>
          <p:cNvSpPr/>
          <p:nvPr/>
        </p:nvSpPr>
        <p:spPr>
          <a:xfrm rot="19433934">
            <a:off x="4351396" y="2952066"/>
            <a:ext cx="1062822" cy="3541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Design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EEDF71-ADD1-41EA-BB70-D2983C0675F5}"/>
              </a:ext>
            </a:extLst>
          </p:cNvPr>
          <p:cNvSpPr/>
          <p:nvPr/>
        </p:nvSpPr>
        <p:spPr>
          <a:xfrm rot="19433934">
            <a:off x="-4066" y="2924730"/>
            <a:ext cx="1100584" cy="3376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Directional Inputs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3DCAE7-E203-4FD7-AFDA-B85B3B3CBA47}"/>
              </a:ext>
            </a:extLst>
          </p:cNvPr>
          <p:cNvSpPr/>
          <p:nvPr/>
        </p:nvSpPr>
        <p:spPr>
          <a:xfrm rot="19433934">
            <a:off x="4319348" y="900441"/>
            <a:ext cx="1080505" cy="29962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27328-DFDC-4EF8-AD26-6D936FA75015}"/>
              </a:ext>
            </a:extLst>
          </p:cNvPr>
          <p:cNvSpPr txBox="1"/>
          <p:nvPr/>
        </p:nvSpPr>
        <p:spPr>
          <a:xfrm>
            <a:off x="1621058" y="842039"/>
            <a:ext cx="214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Demo Prototyping and Video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7097B7-9234-478F-AAE9-D0A0514E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7" y="1427881"/>
            <a:ext cx="684879" cy="622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B78F7-CECF-41C8-9095-87546C828EF2}"/>
              </a:ext>
            </a:extLst>
          </p:cNvPr>
          <p:cNvSpPr txBox="1"/>
          <p:nvPr/>
        </p:nvSpPr>
        <p:spPr>
          <a:xfrm>
            <a:off x="1436339" y="1141032"/>
            <a:ext cx="27865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Ahead-of-time experience to business users, using Adobe XD, to create interactive demo video, as they could see the prototypes in 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BB542D-761D-4297-83C9-87E10BC811C5}"/>
              </a:ext>
            </a:extLst>
          </p:cNvPr>
          <p:cNvSpPr txBox="1"/>
          <p:nvPr/>
        </p:nvSpPr>
        <p:spPr>
          <a:xfrm>
            <a:off x="7441242" y="982675"/>
            <a:ext cx="9775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Blockchain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82BF0-2721-4230-9A9C-C89B5EF7099E}"/>
              </a:ext>
            </a:extLst>
          </p:cNvPr>
          <p:cNvSpPr txBox="1"/>
          <p:nvPr/>
        </p:nvSpPr>
        <p:spPr>
          <a:xfrm>
            <a:off x="5249555" y="901884"/>
            <a:ext cx="1917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CLSA Revenue Generation - Recommendation Engine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7D1D5-9B1D-425A-9C54-23D35E2EC8AD}"/>
              </a:ext>
            </a:extLst>
          </p:cNvPr>
          <p:cNvSpPr txBox="1"/>
          <p:nvPr/>
        </p:nvSpPr>
        <p:spPr>
          <a:xfrm>
            <a:off x="7025525" y="1148934"/>
            <a:ext cx="181405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50" dirty="0">
              <a:ea typeface="Segoe UI" pitchFamily="34" charset="0"/>
              <a:cs typeface="Segoe UI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ea typeface="Segoe UI" pitchFamily="34" charset="0"/>
                <a:cs typeface="Segoe UI" pitchFamily="34" charset="0"/>
              </a:rPr>
              <a:t>Use cases / trades  where created records needs to be immutable and secure in distributed environment, using blockchain DAPP architecture 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07E05-5542-4344-9A78-A4E3E03A03F9}"/>
              </a:ext>
            </a:extLst>
          </p:cNvPr>
          <p:cNvSpPr txBox="1"/>
          <p:nvPr/>
        </p:nvSpPr>
        <p:spPr>
          <a:xfrm>
            <a:off x="4968667" y="1148934"/>
            <a:ext cx="223155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Arming brokers with better client preference insights, using analytical engine for CPE will lead to higher quality and volume of transactions. Team presented the analytical model for CLSA revenue generation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  <a:p>
            <a:endParaRPr lang="en-US" sz="10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1E2702-0B02-4DEB-8FEC-E1A0AF01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2" y="3608717"/>
            <a:ext cx="1379826" cy="7924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C80BD3-8DF1-4522-8A75-1BCFE1DE822B}"/>
              </a:ext>
            </a:extLst>
          </p:cNvPr>
          <p:cNvSpPr txBox="1"/>
          <p:nvPr/>
        </p:nvSpPr>
        <p:spPr>
          <a:xfrm>
            <a:off x="1574544" y="2863917"/>
            <a:ext cx="258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Searchable Encrypted 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FB78E3-9650-4B4E-ACEE-499DDCF56792}"/>
              </a:ext>
            </a:extLst>
          </p:cNvPr>
          <p:cNvSpPr txBox="1"/>
          <p:nvPr/>
        </p:nvSpPr>
        <p:spPr>
          <a:xfrm>
            <a:off x="1426202" y="3196548"/>
            <a:ext cx="28984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Challenge to allow range and equality search on an encrypted database. Team suggested use of Elasticsearch on premise or on cloud, to index data and query encrypted text  </a:t>
            </a:r>
          </a:p>
        </p:txBody>
      </p:sp>
      <p:pic>
        <p:nvPicPr>
          <p:cNvPr id="1028" name="Picture 4" descr="Image result for ngrx flow">
            <a:extLst>
              <a:ext uri="{FF2B5EF4-FFF2-40B4-BE49-F238E27FC236}">
                <a16:creationId xmlns:a16="http://schemas.microsoft.com/office/drawing/2014/main" id="{B9F5F422-412F-4931-AE66-EF34A872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64" y="3764175"/>
            <a:ext cx="3896501" cy="9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579667D-695E-4B47-B6E0-29FD72090814}"/>
              </a:ext>
            </a:extLst>
          </p:cNvPr>
          <p:cNvSpPr txBox="1"/>
          <p:nvPr/>
        </p:nvSpPr>
        <p:spPr>
          <a:xfrm>
            <a:off x="6162261" y="2821975"/>
            <a:ext cx="1663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Reactive Programming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45E8CB-04D6-4201-A8B6-F5382E75278F}"/>
              </a:ext>
            </a:extLst>
          </p:cNvPr>
          <p:cNvSpPr txBox="1"/>
          <p:nvPr/>
        </p:nvSpPr>
        <p:spPr>
          <a:xfrm>
            <a:off x="5416504" y="3071191"/>
            <a:ext cx="335776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Reactive programming is programming with asynchronous data streams.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Team introduced </a:t>
            </a:r>
            <a:r>
              <a:rPr lang="en-US" sz="1050" dirty="0" err="1"/>
              <a:t>ngRx</a:t>
            </a:r>
            <a:r>
              <a:rPr lang="en-US" sz="1050" dirty="0"/>
              <a:t>, </a:t>
            </a:r>
            <a:r>
              <a:rPr lang="en-US" sz="1050" dirty="0" err="1"/>
              <a:t>uni</a:t>
            </a:r>
            <a:r>
              <a:rPr lang="en-US" sz="1050" dirty="0"/>
              <a:t>-directional state management pattern, which makes maintenance of data on client less clumsy.</a:t>
            </a:r>
          </a:p>
        </p:txBody>
      </p:sp>
    </p:spTree>
    <p:extLst>
      <p:ext uri="{BB962C8B-B14F-4D97-AF65-F5344CB8AC3E}">
        <p14:creationId xmlns:p14="http://schemas.microsoft.com/office/powerpoint/2010/main" val="398536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61BA-57AB-43D9-819A-6B05E71C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SANKEY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1FBEC-293E-4222-9654-E07A667AB191}"/>
              </a:ext>
            </a:extLst>
          </p:cNvPr>
          <p:cNvSpPr txBox="1"/>
          <p:nvPr/>
        </p:nvSpPr>
        <p:spPr>
          <a:xfrm>
            <a:off x="822960" y="1137684"/>
            <a:ext cx="76511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Architectural Walkthrough</a:t>
            </a:r>
            <a:r>
              <a:rPr lang="en-US" dirty="0"/>
              <a:t> – Any critical architectural decisions should not only be documented, but also be discussed thoroughly in a dedicated meeting and signed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 Off </a:t>
            </a:r>
            <a:r>
              <a:rPr lang="en-US" dirty="0"/>
              <a:t>– Any critical deliverables to be pushed for sign off.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Communication</a:t>
            </a:r>
            <a:r>
              <a:rPr lang="en-US" dirty="0"/>
              <a:t> - Communication / Delivery can be facilitated more using tools like Symphony.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 – Sprint deliverables can go more hand in hand by working collectively over call / screen share for smooth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UAT</a:t>
            </a:r>
            <a:r>
              <a:rPr lang="en-US" dirty="0"/>
              <a:t> – UAT period can be reduced if the QA Team can share their set of test cases beforehand with Sankey.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9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359700" y="2372850"/>
            <a:ext cx="3349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684</Words>
  <Application>Microsoft Office PowerPoint</Application>
  <PresentationFormat>On-screen Show (16:9)</PresentationFormat>
  <Paragraphs>142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Simple Light</vt:lpstr>
      <vt:lpstr>Retrospect</vt:lpstr>
      <vt:lpstr>PowerPoint Presentation</vt:lpstr>
      <vt:lpstr>EXECUTIVE SUMMARY</vt:lpstr>
      <vt:lpstr>Project 1: Client Preference Editor</vt:lpstr>
      <vt:lpstr>Project 2: Data Editor</vt:lpstr>
      <vt:lpstr>Overall Value Additions / Next Steps</vt:lpstr>
      <vt:lpstr>SANKEY 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Ashish;Karan</dc:creator>
  <cp:lastModifiedBy>Karan rao</cp:lastModifiedBy>
  <cp:revision>114</cp:revision>
  <dcterms:modified xsi:type="dcterms:W3CDTF">2019-07-24T06:35:00Z</dcterms:modified>
</cp:coreProperties>
</file>