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sldIdLst>
    <p:sldId id="256" r:id="rId2"/>
    <p:sldId id="257" r:id="rId3"/>
    <p:sldId id="274" r:id="rId4"/>
    <p:sldId id="286" r:id="rId5"/>
    <p:sldId id="289" r:id="rId6"/>
    <p:sldId id="290" r:id="rId7"/>
    <p:sldId id="291" r:id="rId8"/>
    <p:sldId id="292" r:id="rId9"/>
    <p:sldId id="293" r:id="rId10"/>
    <p:sldId id="295" r:id="rId11"/>
    <p:sldId id="294" r:id="rId12"/>
    <p:sldId id="259" r:id="rId13"/>
    <p:sldId id="260" r:id="rId14"/>
    <p:sldId id="261" r:id="rId15"/>
    <p:sldId id="262" r:id="rId16"/>
    <p:sldId id="258" r:id="rId17"/>
    <p:sldId id="263" r:id="rId18"/>
    <p:sldId id="264" r:id="rId19"/>
    <p:sldId id="265" r:id="rId20"/>
    <p:sldId id="266" r:id="rId21"/>
    <p:sldId id="267" r:id="rId22"/>
    <p:sldId id="268" r:id="rId23"/>
    <p:sldId id="269" r:id="rId24"/>
    <p:sldId id="270" r:id="rId25"/>
    <p:sldId id="272" r:id="rId26"/>
    <p:sldId id="271" r:id="rId27"/>
    <p:sldId id="275" r:id="rId28"/>
    <p:sldId id="276" r:id="rId29"/>
    <p:sldId id="278" r:id="rId30"/>
    <p:sldId id="277" r:id="rId31"/>
    <p:sldId id="285" r:id="rId32"/>
    <p:sldId id="279" r:id="rId33"/>
    <p:sldId id="280" r:id="rId34"/>
    <p:sldId id="281" r:id="rId35"/>
    <p:sldId id="282" r:id="rId36"/>
    <p:sldId id="283" r:id="rId37"/>
    <p:sldId id="284" r:id="rId38"/>
    <p:sldId id="287" r:id="rId39"/>
    <p:sldId id="288"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50" autoAdjust="0"/>
  </p:normalViewPr>
  <p:slideViewPr>
    <p:cSldViewPr>
      <p:cViewPr varScale="1">
        <p:scale>
          <a:sx n="59" d="100"/>
          <a:sy n="59" d="100"/>
        </p:scale>
        <p:origin x="-16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C6804B2-035C-4CF9-BC00-F0D399A55D10}" type="datetimeFigureOut">
              <a:rPr lang="en-US"/>
              <a:pPr>
                <a:defRPr/>
              </a:pPr>
              <a:t>11/27/2015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30917C-0A1D-4317-BB67-7B249F2D301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Homonyms – a word that sounds the same or is spelled the same as another but has different meaning. Eg No vs Know and Bow(</a:t>
            </a:r>
            <a:br>
              <a:rPr lang="en-US" altLang="en-US"/>
            </a:br>
            <a:r>
              <a:rPr lang="en-US" altLang="en-US"/>
              <a:t>Weapon) vs Bow (bend to waist).</a:t>
            </a:r>
          </a:p>
          <a:p>
            <a:endParaRPr lang="en-US" altLang="en-US"/>
          </a:p>
          <a:p>
            <a:r>
              <a:rPr lang="en-US" altLang="en-US"/>
              <a:t>Synonyms -  a word or phrase that has the same or nearly the same meaning as anther word or phrase in the same language. Eg Small Vs little</a:t>
            </a:r>
            <a:endParaRPr lang="en-IN"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260986-D96B-417A-A632-4DA28522ECC2}"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947E1042-34A7-40DF-A5BA-7E0DE08B7981}" type="datetime1">
              <a:rPr lang="en-US"/>
              <a:pPr>
                <a:defRPr/>
              </a:pPr>
              <a:t>11/27/2015</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9D57A21B-2B77-4DE9-9DFE-456E978A6455}" type="slidenum">
              <a:rPr lang="en-US" altLang="en-US"/>
              <a:pPr/>
              <a:t>‹#›</a:t>
            </a:fld>
            <a:endParaRPr lang="en-US" altLang="en-US"/>
          </a:p>
        </p:txBody>
      </p:sp>
    </p:spTree>
    <p:extLst>
      <p:ext uri="{BB962C8B-B14F-4D97-AF65-F5344CB8AC3E}">
        <p14:creationId xmlns:p14="http://schemas.microsoft.com/office/powerpoint/2010/main" val="24839713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579C1072-F6F3-4C81-A893-C5661257164D}" type="datetime1">
              <a:rPr lang="en-US"/>
              <a:pPr>
                <a:defRPr/>
              </a:pPr>
              <a:t>11/27/2015</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85CE3A0C-DDBC-4383-807B-F22FDDEF1838}" type="slidenum">
              <a:rPr lang="en-US" altLang="en-US"/>
              <a:pPr/>
              <a:t>‹#›</a:t>
            </a:fld>
            <a:endParaRPr lang="en-US" altLang="en-US"/>
          </a:p>
        </p:txBody>
      </p:sp>
    </p:spTree>
    <p:extLst>
      <p:ext uri="{BB962C8B-B14F-4D97-AF65-F5344CB8AC3E}">
        <p14:creationId xmlns:p14="http://schemas.microsoft.com/office/powerpoint/2010/main" val="57139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DC5E9FA-707E-4D31-8EDC-E992C030CB71}" type="datetime1">
              <a:rPr lang="en-US"/>
              <a:pPr>
                <a:defRPr/>
              </a:pPr>
              <a:t>11/27/2015</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F3AE7B27-9886-4882-9B49-253C6F19C1C6}" type="slidenum">
              <a:rPr lang="en-US" altLang="en-US"/>
              <a:pPr/>
              <a:t>‹#›</a:t>
            </a:fld>
            <a:endParaRPr lang="en-US" altLang="en-US"/>
          </a:p>
        </p:txBody>
      </p:sp>
    </p:spTree>
    <p:extLst>
      <p:ext uri="{BB962C8B-B14F-4D97-AF65-F5344CB8AC3E}">
        <p14:creationId xmlns:p14="http://schemas.microsoft.com/office/powerpoint/2010/main" val="167280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F0F4D2E-B343-4C77-BCD5-4C4F481A6DEC}" type="datetime1">
              <a:rPr lang="en-US"/>
              <a:pPr>
                <a:defRPr/>
              </a:pPr>
              <a:t>11/27/2015</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C54E3148-D123-4E9D-A0FB-9D36CC3FF1C9}" type="slidenum">
              <a:rPr lang="en-US" altLang="en-US"/>
              <a:pPr/>
              <a:t>‹#›</a:t>
            </a:fld>
            <a:endParaRPr lang="en-US" altLang="en-US"/>
          </a:p>
        </p:txBody>
      </p:sp>
    </p:spTree>
    <p:extLst>
      <p:ext uri="{BB962C8B-B14F-4D97-AF65-F5344CB8AC3E}">
        <p14:creationId xmlns:p14="http://schemas.microsoft.com/office/powerpoint/2010/main" val="222391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BE9370AD-335F-4ECA-9A72-ADF918B38153}" type="datetime1">
              <a:rPr lang="en-US"/>
              <a:pPr>
                <a:defRPr/>
              </a:pPr>
              <a:t>11/27/2015</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A29E18AA-481F-484B-8B2F-ACFC4D328926}" type="slidenum">
              <a:rPr lang="en-US" altLang="en-US"/>
              <a:pPr/>
              <a:t>‹#›</a:t>
            </a:fld>
            <a:endParaRPr lang="en-US" altLang="en-US"/>
          </a:p>
        </p:txBody>
      </p:sp>
    </p:spTree>
    <p:extLst>
      <p:ext uri="{BB962C8B-B14F-4D97-AF65-F5344CB8AC3E}">
        <p14:creationId xmlns:p14="http://schemas.microsoft.com/office/powerpoint/2010/main" val="33442695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B7508278-2761-4A6A-8B33-5897C202CB36}" type="datetime1">
              <a:rPr lang="en-US"/>
              <a:pPr>
                <a:defRPr/>
              </a:pPr>
              <a:t>11/27/2015</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12C0F8C2-F7DE-43D6-B11C-3FFD10EFB0EA}" type="slidenum">
              <a:rPr lang="en-US" altLang="en-US"/>
              <a:pPr/>
              <a:t>‹#›</a:t>
            </a:fld>
            <a:endParaRPr lang="en-US" altLang="en-US"/>
          </a:p>
        </p:txBody>
      </p:sp>
    </p:spTree>
    <p:extLst>
      <p:ext uri="{BB962C8B-B14F-4D97-AF65-F5344CB8AC3E}">
        <p14:creationId xmlns:p14="http://schemas.microsoft.com/office/powerpoint/2010/main" val="80418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6D2CBB78-D846-4931-A323-424D9E71E109}" type="datetime1">
              <a:rPr lang="en-US"/>
              <a:pPr>
                <a:defRPr/>
              </a:pPr>
              <a:t>11/27/2015</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52996D48-AFD4-430E-9A76-35DA6BE76C96}" type="slidenum">
              <a:rPr lang="en-US" altLang="en-US"/>
              <a:pPr/>
              <a:t>‹#›</a:t>
            </a:fld>
            <a:endParaRPr lang="en-US" altLang="en-US"/>
          </a:p>
        </p:txBody>
      </p:sp>
    </p:spTree>
    <p:extLst>
      <p:ext uri="{BB962C8B-B14F-4D97-AF65-F5344CB8AC3E}">
        <p14:creationId xmlns:p14="http://schemas.microsoft.com/office/powerpoint/2010/main" val="209911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1AB9F909-861E-4564-9C01-B65962BA618A}" type="datetime1">
              <a:rPr lang="en-US"/>
              <a:pPr>
                <a:defRPr/>
              </a:pPr>
              <a:t>11/27/2015</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1AD630F4-9770-463A-9B23-F138DCCA38E4}" type="slidenum">
              <a:rPr lang="en-US" altLang="en-US"/>
              <a:pPr/>
              <a:t>‹#›</a:t>
            </a:fld>
            <a:endParaRPr lang="en-US" altLang="en-US"/>
          </a:p>
        </p:txBody>
      </p:sp>
    </p:spTree>
    <p:extLst>
      <p:ext uri="{BB962C8B-B14F-4D97-AF65-F5344CB8AC3E}">
        <p14:creationId xmlns:p14="http://schemas.microsoft.com/office/powerpoint/2010/main" val="157578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25D28808-1A82-4BEE-AFFF-1EE7B02F036D}" type="datetime1">
              <a:rPr lang="en-US"/>
              <a:pPr>
                <a:defRPr/>
              </a:pPr>
              <a:t>11/27/2015</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D0E3351A-8E7A-4AB9-A773-A95FA8E29B3E}" type="slidenum">
              <a:rPr lang="en-US" altLang="en-US"/>
              <a:pPr/>
              <a:t>‹#›</a:t>
            </a:fld>
            <a:endParaRPr lang="en-US" altLang="en-US"/>
          </a:p>
        </p:txBody>
      </p:sp>
    </p:spTree>
    <p:extLst>
      <p:ext uri="{BB962C8B-B14F-4D97-AF65-F5344CB8AC3E}">
        <p14:creationId xmlns:p14="http://schemas.microsoft.com/office/powerpoint/2010/main" val="159672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C884BE9B-03DC-497F-A36F-8239142C2188}" type="datetime1">
              <a:rPr lang="en-US"/>
              <a:pPr>
                <a:defRPr/>
              </a:pPr>
              <a:t>11/27/2015</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DB9DBD49-1099-499C-8B74-522C9CDE3029}" type="slidenum">
              <a:rPr lang="en-US" altLang="en-US"/>
              <a:pPr/>
              <a:t>‹#›</a:t>
            </a:fld>
            <a:endParaRPr lang="en-US" altLang="en-US"/>
          </a:p>
        </p:txBody>
      </p:sp>
    </p:spTree>
    <p:extLst>
      <p:ext uri="{BB962C8B-B14F-4D97-AF65-F5344CB8AC3E}">
        <p14:creationId xmlns:p14="http://schemas.microsoft.com/office/powerpoint/2010/main" val="259137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8C059BBC-6495-44F7-8543-A5917C0457D8}" type="datetime1">
              <a:rPr lang="en-US"/>
              <a:pPr>
                <a:defRPr/>
              </a:pPr>
              <a:t>11/27/2015</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34D80B1B-35AB-4063-993D-6B19B017E8B8}" type="slidenum">
              <a:rPr lang="en-US" altLang="en-US"/>
              <a:pPr/>
              <a:t>‹#›</a:t>
            </a:fld>
            <a:endParaRPr lang="en-US" altLang="en-US"/>
          </a:p>
        </p:txBody>
      </p:sp>
    </p:spTree>
    <p:extLst>
      <p:ext uri="{BB962C8B-B14F-4D97-AF65-F5344CB8AC3E}">
        <p14:creationId xmlns:p14="http://schemas.microsoft.com/office/powerpoint/2010/main" val="205119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E42A3EFD-040C-4DA1-917A-D677F730B74C}" type="datetime1">
              <a:rPr lang="en-US"/>
              <a:pPr>
                <a:defRPr/>
              </a:pPr>
              <a:t>11/27/2015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4CF06488-C44A-46A8-B78F-A990A998EB6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8" r:id="rId1"/>
    <p:sldLayoutId id="2147483751" r:id="rId2"/>
    <p:sldLayoutId id="2147483759" r:id="rId3"/>
    <p:sldLayoutId id="2147483752" r:id="rId4"/>
    <p:sldLayoutId id="2147483753" r:id="rId5"/>
    <p:sldLayoutId id="2147483754" r:id="rId6"/>
    <p:sldLayoutId id="2147483755" r:id="rId7"/>
    <p:sldLayoutId id="2147483760" r:id="rId8"/>
    <p:sldLayoutId id="2147483761" r:id="rId9"/>
    <p:sldLayoutId id="2147483756" r:id="rId10"/>
    <p:sldLayoutId id="2147483757" r:id="rId11"/>
  </p:sldLayoutIdLst>
  <p:hf sldNum="0"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defRPr>
      </a:lvl2pPr>
      <a:lvl3pPr algn="l" rtl="0" eaLnBrk="0" fontAlgn="base" hangingPunct="0">
        <a:spcBef>
          <a:spcPct val="0"/>
        </a:spcBef>
        <a:spcAft>
          <a:spcPct val="0"/>
        </a:spcAft>
        <a:defRPr sz="4000">
          <a:solidFill>
            <a:schemeClr val="tx2"/>
          </a:solidFill>
          <a:latin typeface="Franklin Gothic Book"/>
        </a:defRPr>
      </a:lvl3pPr>
      <a:lvl4pPr algn="l" rtl="0" eaLnBrk="0" fontAlgn="base" hangingPunct="0">
        <a:spcBef>
          <a:spcPct val="0"/>
        </a:spcBef>
        <a:spcAft>
          <a:spcPct val="0"/>
        </a:spcAft>
        <a:defRPr sz="4000">
          <a:solidFill>
            <a:schemeClr val="tx2"/>
          </a:solidFill>
          <a:latin typeface="Franklin Gothic Book"/>
        </a:defRPr>
      </a:lvl4pPr>
      <a:lvl5pPr algn="l" rtl="0" eaLnBrk="0" fontAlgn="base" hangingPunct="0">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838200" y="3200400"/>
            <a:ext cx="7543800" cy="1600200"/>
          </a:xfrm>
        </p:spPr>
        <p:txBody>
          <a:bodyPr/>
          <a:lstStyle/>
          <a:p>
            <a:pPr eaLnBrk="1" hangingPunct="1"/>
            <a:r>
              <a:rPr lang="en-US" altLang="en-US" i="1"/>
              <a:t>UNIT – I [Session 2]</a:t>
            </a:r>
            <a:br>
              <a:rPr lang="en-US" altLang="en-US" i="1"/>
            </a:br>
            <a:r>
              <a:rPr lang="en-US" altLang="en-US" i="1"/>
              <a:t>Dimensional analysis, information packages, requirements</a:t>
            </a:r>
          </a:p>
        </p:txBody>
      </p:sp>
      <p:sp>
        <p:nvSpPr>
          <p:cNvPr id="6147" name="Title 1"/>
          <p:cNvSpPr>
            <a:spLocks noGrp="1"/>
          </p:cNvSpPr>
          <p:nvPr>
            <p:ph type="ctrTitle"/>
          </p:nvPr>
        </p:nvSpPr>
        <p:spPr>
          <a:xfrm>
            <a:off x="457200" y="1506538"/>
            <a:ext cx="8229600" cy="1470025"/>
          </a:xfrm>
        </p:spPr>
        <p:txBody>
          <a:bodyPr/>
          <a:lstStyle/>
          <a:p>
            <a:pPr eaLnBrk="1" hangingPunct="1"/>
            <a:r>
              <a:rPr altLang="en-US"/>
              <a:t>Data Warehousing and Business Intelligence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DW component – cont(7)</a:t>
            </a:r>
            <a:endParaRPr lang="en-IN" altLang="en-US"/>
          </a:p>
        </p:txBody>
      </p:sp>
      <p:sp>
        <p:nvSpPr>
          <p:cNvPr id="15363" name="Content Placeholder 2"/>
          <p:cNvSpPr>
            <a:spLocks noGrp="1"/>
          </p:cNvSpPr>
          <p:nvPr>
            <p:ph sz="quarter" idx="1"/>
          </p:nvPr>
        </p:nvSpPr>
        <p:spPr/>
        <p:txBody>
          <a:bodyPr/>
          <a:lstStyle/>
          <a:p>
            <a:r>
              <a:rPr lang="en-US" altLang="en-US"/>
              <a:t>Metadata is similar to data dictionary.</a:t>
            </a:r>
          </a:p>
          <a:p>
            <a:r>
              <a:rPr lang="en-IN" altLang="en-US"/>
              <a:t>In the data dictionary, you keep the information about the logical data structures, the information about the files and addresses, the information about the indexes, and so on.</a:t>
            </a:r>
          </a:p>
          <a:p>
            <a:r>
              <a:rPr lang="en-US" altLang="en-US"/>
              <a:t>Meta data classified into :</a:t>
            </a:r>
            <a:endParaRPr lang="en-IN" altLang="en-US"/>
          </a:p>
          <a:p>
            <a:pPr lvl="1"/>
            <a:r>
              <a:rPr lang="en-IN" altLang="en-US" i="1" u="sng"/>
              <a:t>Operational Metadata </a:t>
            </a:r>
            <a:r>
              <a:rPr lang="en-IN" altLang="en-US"/>
              <a:t>(contains info abt operational data source)</a:t>
            </a:r>
          </a:p>
          <a:p>
            <a:pPr lvl="1"/>
            <a:r>
              <a:rPr lang="en-IN" altLang="en-US" i="1" u="sng"/>
              <a:t>Extraction and Transformation Metadata </a:t>
            </a:r>
            <a:r>
              <a:rPr lang="en-IN" altLang="en-US"/>
              <a:t>(information about data stage/extraction method/extraction frequencies)</a:t>
            </a:r>
          </a:p>
          <a:p>
            <a:pPr lvl="1"/>
            <a:r>
              <a:rPr lang="en-IN" altLang="en-US" i="1" u="sng"/>
              <a:t>End-User Metadata</a:t>
            </a:r>
            <a:r>
              <a:rPr lang="en-IN" altLang="en-US" i="1"/>
              <a:t> </a:t>
            </a:r>
            <a:r>
              <a:rPr lang="en-IN" altLang="en-US"/>
              <a:t>(info about business Terminology)</a:t>
            </a:r>
          </a:p>
          <a:p>
            <a:endParaRPr lang="en-IN" altLang="en-US"/>
          </a:p>
        </p:txBody>
      </p:sp>
      <p:sp>
        <p:nvSpPr>
          <p:cNvPr id="4" name="Date Placeholder 3"/>
          <p:cNvSpPr>
            <a:spLocks noGrp="1"/>
          </p:cNvSpPr>
          <p:nvPr>
            <p:ph type="dt" sz="quarter" idx="10"/>
          </p:nvPr>
        </p:nvSpPr>
        <p:spPr/>
        <p:txBody>
          <a:bodyPr/>
          <a:lstStyle/>
          <a:p>
            <a:pPr>
              <a:defRPr/>
            </a:pPr>
            <a:fld id="{529A7B9F-D084-4C5B-A4C5-0DFD0B073C6F}" type="datetime1">
              <a:rPr lang="en-US" smtClean="0"/>
              <a:pPr>
                <a:defRPr/>
              </a:pPr>
              <a:t>11/27/2015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DW component – cont(7)</a:t>
            </a:r>
            <a:endParaRPr lang="en-IN" altLang="en-US"/>
          </a:p>
        </p:txBody>
      </p:sp>
      <p:sp>
        <p:nvSpPr>
          <p:cNvPr id="4" name="Date Placeholder 3"/>
          <p:cNvSpPr>
            <a:spLocks noGrp="1"/>
          </p:cNvSpPr>
          <p:nvPr>
            <p:ph type="dt" sz="quarter" idx="10"/>
          </p:nvPr>
        </p:nvSpPr>
        <p:spPr/>
        <p:txBody>
          <a:bodyPr/>
          <a:lstStyle/>
          <a:p>
            <a:pPr>
              <a:defRPr/>
            </a:pPr>
            <a:fld id="{E034363B-C959-4F0E-959C-EAECF089FC2E}" type="datetime1">
              <a:rPr lang="en-US" smtClean="0"/>
              <a:pPr>
                <a:defRPr/>
              </a:pPr>
              <a:t>11/27/2015</a:t>
            </a:fld>
            <a:endParaRPr lang="en-US"/>
          </a:p>
        </p:txBody>
      </p:sp>
      <p:pic>
        <p:nvPicPr>
          <p:cNvPr id="16388" name="Content Placeholder 4"/>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066800" y="2133600"/>
            <a:ext cx="3581400" cy="2667000"/>
          </a:xfrm>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429000"/>
            <a:ext cx="41148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Data warehouse and OLTP</a:t>
            </a:r>
          </a:p>
        </p:txBody>
      </p:sp>
      <p:sp>
        <p:nvSpPr>
          <p:cNvPr id="17411" name="Content Placeholder 2"/>
          <p:cNvSpPr>
            <a:spLocks noGrp="1"/>
          </p:cNvSpPr>
          <p:nvPr>
            <p:ph sz="quarter" idx="1"/>
          </p:nvPr>
        </p:nvSpPr>
        <p:spPr/>
        <p:txBody>
          <a:bodyPr/>
          <a:lstStyle/>
          <a:p>
            <a:pPr algn="just" eaLnBrk="1" hangingPunct="1"/>
            <a:r>
              <a:rPr lang="en-US" altLang="en-US" i="1"/>
              <a:t>Data warehouse </a:t>
            </a:r>
            <a:r>
              <a:rPr lang="en-US" altLang="en-US"/>
              <a:t>: </a:t>
            </a:r>
          </a:p>
          <a:p>
            <a:pPr lvl="1" algn="just" eaLnBrk="1" hangingPunct="1"/>
            <a:r>
              <a:rPr lang="en-US" altLang="en-US"/>
              <a:t>Is an Information delivery system.</a:t>
            </a:r>
          </a:p>
          <a:p>
            <a:pPr lvl="1" algn="just" eaLnBrk="1" hangingPunct="1"/>
            <a:r>
              <a:rPr lang="en-US" altLang="en-US"/>
              <a:t>Its not about technology.</a:t>
            </a:r>
          </a:p>
          <a:p>
            <a:pPr lvl="1" algn="just" eaLnBrk="1" hangingPunct="1"/>
            <a:r>
              <a:rPr lang="en-US" altLang="en-US"/>
              <a:t> Its about solving the users problem and providing strategic information to user.</a:t>
            </a:r>
          </a:p>
          <a:p>
            <a:pPr lvl="1" algn="just" eaLnBrk="1" hangingPunct="1">
              <a:buFont typeface="Wingdings 2" panose="05020102010507070707" pitchFamily="18" charset="2"/>
              <a:buNone/>
            </a:pPr>
            <a:endParaRPr lang="en-US" altLang="en-US"/>
          </a:p>
          <a:p>
            <a:pPr algn="just" eaLnBrk="1" hangingPunct="1"/>
            <a:r>
              <a:rPr lang="en-US" altLang="en-US" i="1"/>
              <a:t>OLTP</a:t>
            </a:r>
            <a:r>
              <a:rPr lang="en-US" altLang="en-US"/>
              <a:t> :</a:t>
            </a:r>
          </a:p>
          <a:p>
            <a:pPr lvl="1" algn="just" eaLnBrk="1" hangingPunct="1"/>
            <a:r>
              <a:rPr lang="en-US" altLang="en-US"/>
              <a:t>It is primarily data capture systems. </a:t>
            </a:r>
          </a:p>
          <a:p>
            <a:pPr lvl="1" algn="just" eaLnBrk="1" hangingPunct="1"/>
            <a:r>
              <a:rPr lang="en-US" altLang="en-US"/>
              <a:t>Its purely operational system stores the current value not the historic data.</a:t>
            </a:r>
          </a:p>
        </p:txBody>
      </p:sp>
      <p:sp>
        <p:nvSpPr>
          <p:cNvPr id="10244"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16533235-1269-46DE-8EF8-4CE731F8CA5E}" type="datetime1">
              <a:rPr lang="en-US" smtClean="0"/>
              <a:pPr fontAlgn="base">
                <a:spcBef>
                  <a:spcPct val="0"/>
                </a:spcBef>
                <a:spcAft>
                  <a:spcPct val="0"/>
                </a:spcAft>
                <a:defRPr/>
              </a:pPr>
              <a:t>11/27/2015</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Data Warehouse Vs OLTP</a:t>
            </a:r>
          </a:p>
        </p:txBody>
      </p:sp>
      <p:graphicFrame>
        <p:nvGraphicFramePr>
          <p:cNvPr id="4" name="Content Placeholder 3"/>
          <p:cNvGraphicFramePr>
            <a:graphicFrameLocks noGrp="1"/>
          </p:cNvGraphicFramePr>
          <p:nvPr>
            <p:ph sz="quarter" idx="1"/>
          </p:nvPr>
        </p:nvGraphicFramePr>
        <p:xfrm>
          <a:off x="685800" y="1828800"/>
          <a:ext cx="8001000" cy="419735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79078">
                <a:tc>
                  <a:txBody>
                    <a:bodyPr/>
                    <a:lstStyle/>
                    <a:p>
                      <a:endParaRPr lang="en-US" sz="2000" dirty="0"/>
                    </a:p>
                  </a:txBody>
                  <a:tcPr marT="51739" marB="51739"/>
                </a:tc>
                <a:tc>
                  <a:txBody>
                    <a:bodyPr/>
                    <a:lstStyle/>
                    <a:p>
                      <a:r>
                        <a:rPr lang="en-US" sz="2000" dirty="0"/>
                        <a:t>Data warehouse</a:t>
                      </a:r>
                    </a:p>
                  </a:txBody>
                  <a:tcPr marT="51739" marB="51739"/>
                </a:tc>
                <a:tc>
                  <a:txBody>
                    <a:bodyPr/>
                    <a:lstStyle/>
                    <a:p>
                      <a:r>
                        <a:rPr lang="en-US" sz="2000" dirty="0"/>
                        <a:t>OLTP</a:t>
                      </a:r>
                    </a:p>
                  </a:txBody>
                  <a:tcPr marT="51739" marB="51739"/>
                </a:tc>
                <a:extLst>
                  <a:ext uri="{0D108BD9-81ED-4DB2-BD59-A6C34878D82A}">
                    <a16:rowId xmlns:a16="http://schemas.microsoft.com/office/drawing/2014/main" val="10000"/>
                  </a:ext>
                </a:extLst>
              </a:tr>
              <a:tr h="1483193">
                <a:tc>
                  <a:txBody>
                    <a:bodyPr/>
                    <a:lstStyle/>
                    <a:p>
                      <a:r>
                        <a:rPr lang="en-US" sz="2000" dirty="0"/>
                        <a:t>Workload</a:t>
                      </a:r>
                    </a:p>
                  </a:txBody>
                  <a:tcPr marT="51739" marB="51739"/>
                </a:tc>
                <a:tc>
                  <a:txBody>
                    <a:bodyPr/>
                    <a:lstStyle/>
                    <a:p>
                      <a:pPr>
                        <a:buFont typeface="Arial" pitchFamily="34" charset="0"/>
                        <a:buChar char="•"/>
                      </a:pPr>
                      <a:r>
                        <a:rPr kumimoji="0" lang="en-US" sz="1800" b="0" i="0" kern="1200" dirty="0">
                          <a:solidFill>
                            <a:schemeClr val="dk1"/>
                          </a:solidFill>
                          <a:latin typeface="+mn-lt"/>
                          <a:ea typeface="+mn-ea"/>
                          <a:cs typeface="+mn-cs"/>
                        </a:rPr>
                        <a:t>Data warehouses are designed to accommodate </a:t>
                      </a:r>
                      <a:r>
                        <a:rPr kumimoji="0" lang="en-US" sz="1800" b="0" i="1" kern="1200" dirty="0">
                          <a:solidFill>
                            <a:schemeClr val="dk1"/>
                          </a:solidFill>
                          <a:effectLst>
                            <a:outerShdw blurRad="38100" dist="38100" dir="2700000" algn="tl">
                              <a:srgbClr val="000000">
                                <a:alpha val="43137"/>
                              </a:srgbClr>
                            </a:outerShdw>
                          </a:effectLst>
                          <a:latin typeface="+mn-lt"/>
                          <a:ea typeface="+mn-ea"/>
                          <a:cs typeface="+mn-cs"/>
                        </a:rPr>
                        <a:t>ad hoc</a:t>
                      </a:r>
                      <a:r>
                        <a:rPr kumimoji="0" lang="en-US" sz="1800" b="0" i="0" kern="1200" dirty="0">
                          <a:solidFill>
                            <a:schemeClr val="dk1"/>
                          </a:solidFill>
                          <a:effectLst>
                            <a:outerShdw blurRad="38100" dist="38100" dir="2700000" algn="tl">
                              <a:srgbClr val="000000">
                                <a:alpha val="43137"/>
                              </a:srgbClr>
                            </a:outerShdw>
                          </a:effectLst>
                          <a:latin typeface="+mn-lt"/>
                          <a:ea typeface="+mn-ea"/>
                          <a:cs typeface="+mn-cs"/>
                        </a:rPr>
                        <a:t> queries</a:t>
                      </a:r>
                      <a:r>
                        <a:rPr kumimoji="0" lang="en-US" sz="1800" b="0" i="0" kern="1200" dirty="0">
                          <a:solidFill>
                            <a:schemeClr val="dk1"/>
                          </a:solidFill>
                          <a:latin typeface="+mn-lt"/>
                          <a:ea typeface="+mn-ea"/>
                          <a:cs typeface="+mn-cs"/>
                        </a:rPr>
                        <a:t>.</a:t>
                      </a:r>
                    </a:p>
                    <a:p>
                      <a:pPr>
                        <a:buFont typeface="Arial" pitchFamily="34" charset="0"/>
                        <a:buChar char="•"/>
                      </a:pPr>
                      <a:endParaRPr kumimoji="0" lang="en-US" sz="1800" b="0" i="0" kern="1200" dirty="0">
                        <a:solidFill>
                          <a:schemeClr val="dk1"/>
                        </a:solidFill>
                        <a:latin typeface="+mn-lt"/>
                        <a:ea typeface="+mn-ea"/>
                        <a:cs typeface="+mn-cs"/>
                      </a:endParaRPr>
                    </a:p>
                    <a:p>
                      <a:pPr>
                        <a:buFont typeface="Arial" pitchFamily="34" charset="0"/>
                        <a:buChar char="•"/>
                      </a:pPr>
                      <a:r>
                        <a:rPr kumimoji="0" lang="en-US" sz="1800" b="0" i="0" kern="1200" dirty="0">
                          <a:solidFill>
                            <a:schemeClr val="dk1"/>
                          </a:solidFill>
                          <a:latin typeface="+mn-lt"/>
                          <a:ea typeface="+mn-ea"/>
                          <a:cs typeface="+mn-cs"/>
                        </a:rPr>
                        <a:t>You might not know the workload of your data warehouse in advance, </a:t>
                      </a:r>
                      <a:endParaRPr lang="en-US" sz="1800" dirty="0"/>
                    </a:p>
                  </a:txBody>
                  <a:tcPr marT="51739" marB="51739"/>
                </a:tc>
                <a:tc>
                  <a:txBody>
                    <a:bodyPr/>
                    <a:lstStyle/>
                    <a:p>
                      <a:r>
                        <a:rPr kumimoji="0" lang="en-US" sz="1800" b="0" i="0" kern="1200" dirty="0">
                          <a:solidFill>
                            <a:schemeClr val="dk1"/>
                          </a:solidFill>
                          <a:latin typeface="+mn-lt"/>
                          <a:ea typeface="+mn-ea"/>
                          <a:cs typeface="+mn-cs"/>
                        </a:rPr>
                        <a:t>OLTP systems support only predefined operations. Your applications might be specifically tuned or designed to support only these operations.</a:t>
                      </a:r>
                      <a:endParaRPr lang="en-US" sz="1800" dirty="0"/>
                    </a:p>
                  </a:txBody>
                  <a:tcPr marT="51739" marB="51739"/>
                </a:tc>
                <a:extLst>
                  <a:ext uri="{0D108BD9-81ED-4DB2-BD59-A6C34878D82A}">
                    <a16:rowId xmlns:a16="http://schemas.microsoft.com/office/drawing/2014/main" val="10001"/>
                  </a:ext>
                </a:extLst>
              </a:tr>
              <a:tr h="2035079">
                <a:tc>
                  <a:txBody>
                    <a:bodyPr/>
                    <a:lstStyle/>
                    <a:p>
                      <a:r>
                        <a:rPr lang="en-US" sz="2000" dirty="0"/>
                        <a:t>Data modifications</a:t>
                      </a:r>
                    </a:p>
                  </a:txBody>
                  <a:tcPr marT="51739" marB="51739"/>
                </a:tc>
                <a:tc>
                  <a:txBody>
                    <a:bodyPr/>
                    <a:lstStyle/>
                    <a:p>
                      <a:r>
                        <a:rPr kumimoji="0" lang="en-US" sz="1800" b="0" i="0" kern="1200" dirty="0">
                          <a:solidFill>
                            <a:schemeClr val="dk1"/>
                          </a:solidFill>
                          <a:latin typeface="+mn-lt"/>
                          <a:ea typeface="+mn-ea"/>
                          <a:cs typeface="+mn-cs"/>
                        </a:rPr>
                        <a:t>A data warehouse is updated on a regular basis by the ETL process (run nightly or weekly) using bulk data modification techniques. The end users of a data warehouse do not directly update the data warehouse.</a:t>
                      </a:r>
                      <a:endParaRPr lang="en-US" sz="1800" dirty="0"/>
                    </a:p>
                  </a:txBody>
                  <a:tcPr marT="51739" marB="51739"/>
                </a:tc>
                <a:tc>
                  <a:txBody>
                    <a:bodyPr/>
                    <a:lstStyle/>
                    <a:p>
                      <a:r>
                        <a:rPr kumimoji="0" lang="en-US" sz="1800" b="0" i="0" kern="1200" dirty="0">
                          <a:solidFill>
                            <a:schemeClr val="dk1"/>
                          </a:solidFill>
                          <a:latin typeface="+mn-lt"/>
                          <a:ea typeface="+mn-ea"/>
                          <a:cs typeface="+mn-cs"/>
                        </a:rPr>
                        <a:t>In OLTP systems, end users routinely issue individual data modification statements to the database. The OLTP database is always up to date, and reflects the current state of each business transaction.</a:t>
                      </a:r>
                      <a:endParaRPr lang="en-US" sz="1800" dirty="0"/>
                    </a:p>
                  </a:txBody>
                  <a:tcPr marT="51739" marB="51739"/>
                </a:tc>
                <a:extLst>
                  <a:ext uri="{0D108BD9-81ED-4DB2-BD59-A6C34878D82A}">
                    <a16:rowId xmlns:a16="http://schemas.microsoft.com/office/drawing/2014/main" val="10002"/>
                  </a:ext>
                </a:extLst>
              </a:tr>
            </a:tbl>
          </a:graphicData>
        </a:graphic>
      </p:graphicFrame>
      <p:sp>
        <p:nvSpPr>
          <p:cNvPr id="11285" name="Date Placeholder 4"/>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5A1F49B6-3572-400E-80BF-7ED92D91CB3E}" type="datetime1">
              <a:rPr lang="en-US" smtClean="0"/>
              <a:pPr fontAlgn="base">
                <a:spcBef>
                  <a:spcPct val="0"/>
                </a:spcBef>
                <a:spcAft>
                  <a:spcPct val="0"/>
                </a:spcAft>
                <a:defRPr/>
              </a:pPr>
              <a:t>11/27/2015</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Data Warehouse Vs OLTP (cont)</a:t>
            </a:r>
          </a:p>
        </p:txBody>
      </p:sp>
      <p:graphicFrame>
        <p:nvGraphicFramePr>
          <p:cNvPr id="4" name="Content Placeholder 3"/>
          <p:cNvGraphicFramePr>
            <a:graphicFrameLocks noGrp="1"/>
          </p:cNvGraphicFramePr>
          <p:nvPr>
            <p:ph sz="quarter" idx="1"/>
          </p:nvPr>
        </p:nvGraphicFramePr>
        <p:xfrm>
          <a:off x="914400" y="1447800"/>
          <a:ext cx="7772400" cy="4573588"/>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418219">
                <a:tc>
                  <a:txBody>
                    <a:bodyPr/>
                    <a:lstStyle/>
                    <a:p>
                      <a:endParaRPr lang="en-US" sz="2000" dirty="0"/>
                    </a:p>
                  </a:txBody>
                  <a:tcPr marT="51561" marB="51561"/>
                </a:tc>
                <a:tc>
                  <a:txBody>
                    <a:bodyPr/>
                    <a:lstStyle/>
                    <a:p>
                      <a:r>
                        <a:rPr lang="en-US" sz="2000" dirty="0"/>
                        <a:t>Data warehouse</a:t>
                      </a:r>
                    </a:p>
                  </a:txBody>
                  <a:tcPr marT="51561" marB="51561"/>
                </a:tc>
                <a:tc>
                  <a:txBody>
                    <a:bodyPr/>
                    <a:lstStyle/>
                    <a:p>
                      <a:r>
                        <a:rPr lang="en-US" sz="2000" dirty="0"/>
                        <a:t>OLTP</a:t>
                      </a:r>
                    </a:p>
                  </a:txBody>
                  <a:tcPr marT="51561" marB="51561"/>
                </a:tc>
                <a:extLst>
                  <a:ext uri="{0D108BD9-81ED-4DB2-BD59-A6C34878D82A}">
                    <a16:rowId xmlns:a16="http://schemas.microsoft.com/office/drawing/2014/main" val="10000"/>
                  </a:ext>
                </a:extLst>
              </a:tr>
              <a:tr h="1749183">
                <a:tc>
                  <a:txBody>
                    <a:bodyPr/>
                    <a:lstStyle/>
                    <a:p>
                      <a:r>
                        <a:rPr kumimoji="0" lang="en-US" sz="1800" b="0" i="0" kern="1200" dirty="0">
                          <a:solidFill>
                            <a:schemeClr val="dk1"/>
                          </a:solidFill>
                          <a:latin typeface="+mn-lt"/>
                          <a:ea typeface="+mn-ea"/>
                          <a:cs typeface="+mn-cs"/>
                        </a:rPr>
                        <a:t>Schema design</a:t>
                      </a:r>
                      <a:endParaRPr lang="en-US" sz="1800" dirty="0"/>
                    </a:p>
                  </a:txBody>
                  <a:tcPr marT="51561" marB="51561"/>
                </a:tc>
                <a:tc>
                  <a:txBody>
                    <a:bodyPr/>
                    <a:lstStyle/>
                    <a:p>
                      <a:pPr algn="just"/>
                      <a:r>
                        <a:rPr kumimoji="0" lang="en-US" sz="1800" b="0" i="0" kern="1200" dirty="0">
                          <a:solidFill>
                            <a:schemeClr val="dk1"/>
                          </a:solidFill>
                          <a:latin typeface="+mn-lt"/>
                          <a:ea typeface="+mn-ea"/>
                          <a:cs typeface="+mn-cs"/>
                        </a:rPr>
                        <a:t>Data warehouses often use de- normalized or partially de-normalized schemas (such as a </a:t>
                      </a:r>
                      <a:r>
                        <a:rPr kumimoji="0" lang="en-US" sz="1800" b="0" i="1" kern="1200" dirty="0">
                          <a:solidFill>
                            <a:schemeClr val="dk1"/>
                          </a:solidFill>
                          <a:effectLst>
                            <a:outerShdw blurRad="38100" dist="38100" dir="2700000" algn="tl">
                              <a:srgbClr val="000000">
                                <a:alpha val="43137"/>
                              </a:srgbClr>
                            </a:outerShdw>
                          </a:effectLst>
                          <a:latin typeface="+mn-lt"/>
                          <a:ea typeface="+mn-ea"/>
                          <a:cs typeface="+mn-cs"/>
                        </a:rPr>
                        <a:t>star schema</a:t>
                      </a:r>
                      <a:r>
                        <a:rPr kumimoji="0" lang="en-US" sz="1800" b="0" i="0" kern="1200" dirty="0">
                          <a:solidFill>
                            <a:schemeClr val="dk1"/>
                          </a:solidFill>
                          <a:latin typeface="+mn-lt"/>
                          <a:ea typeface="+mn-ea"/>
                          <a:cs typeface="+mn-cs"/>
                        </a:rPr>
                        <a:t>) to optimize query performance.</a:t>
                      </a:r>
                      <a:endParaRPr lang="en-US" sz="1800" dirty="0"/>
                    </a:p>
                  </a:txBody>
                  <a:tcPr marT="51561" marB="51561"/>
                </a:tc>
                <a:tc>
                  <a:txBody>
                    <a:bodyPr/>
                    <a:lstStyle/>
                    <a:p>
                      <a:pPr algn="l"/>
                      <a:r>
                        <a:rPr kumimoji="0" lang="en-US" sz="1800" b="0" i="0" kern="1200" dirty="0">
                          <a:solidFill>
                            <a:schemeClr val="dk1"/>
                          </a:solidFill>
                          <a:latin typeface="+mn-lt"/>
                          <a:ea typeface="+mn-ea"/>
                          <a:cs typeface="+mn-cs"/>
                        </a:rPr>
                        <a:t>OLTP systems often use fully normalized schemas to optimize update/insert/delete performance, and to guarantee data consistency.</a:t>
                      </a:r>
                      <a:endParaRPr lang="en-US" sz="1800" dirty="0"/>
                    </a:p>
                  </a:txBody>
                  <a:tcPr marT="51561" marB="51561"/>
                </a:tc>
                <a:extLst>
                  <a:ext uri="{0D108BD9-81ED-4DB2-BD59-A6C34878D82A}">
                    <a16:rowId xmlns:a16="http://schemas.microsoft.com/office/drawing/2014/main" val="10001"/>
                  </a:ext>
                </a:extLst>
              </a:tr>
              <a:tr h="1478086">
                <a:tc>
                  <a:txBody>
                    <a:bodyPr/>
                    <a:lstStyle/>
                    <a:p>
                      <a:r>
                        <a:rPr lang="en-US" sz="1800" dirty="0"/>
                        <a:t>Typical Operations</a:t>
                      </a:r>
                    </a:p>
                  </a:txBody>
                  <a:tcPr marT="51561" marB="51561"/>
                </a:tc>
                <a:tc>
                  <a:txBody>
                    <a:bodyPr/>
                    <a:lstStyle/>
                    <a:p>
                      <a:pPr algn="l"/>
                      <a:r>
                        <a:rPr kumimoji="0" lang="en-US" sz="1800" b="0" i="0" kern="1200" dirty="0">
                          <a:solidFill>
                            <a:schemeClr val="dk1"/>
                          </a:solidFill>
                          <a:latin typeface="+mn-lt"/>
                          <a:ea typeface="+mn-ea"/>
                          <a:cs typeface="+mn-cs"/>
                        </a:rPr>
                        <a:t>A typical data warehouse query scans thousands or millions of rows. For example, "Find the total sales for all customers last month."</a:t>
                      </a:r>
                      <a:endParaRPr lang="en-US" sz="1800" dirty="0"/>
                    </a:p>
                  </a:txBody>
                  <a:tcPr marT="51561" marB="51561"/>
                </a:tc>
                <a:tc>
                  <a:txBody>
                    <a:bodyPr/>
                    <a:lstStyle/>
                    <a:p>
                      <a:pPr algn="l"/>
                      <a:r>
                        <a:rPr kumimoji="0" lang="en-US" sz="1800" b="0" i="0" kern="1200" dirty="0">
                          <a:solidFill>
                            <a:schemeClr val="dk1"/>
                          </a:solidFill>
                          <a:latin typeface="+mn-lt"/>
                          <a:ea typeface="+mn-ea"/>
                          <a:cs typeface="+mn-cs"/>
                        </a:rPr>
                        <a:t>A typical OLTP operation accesses only a handful of records. For example, "Retrieve the current order for this customer."</a:t>
                      </a:r>
                      <a:endParaRPr lang="en-US" sz="1800" dirty="0"/>
                    </a:p>
                  </a:txBody>
                  <a:tcPr marT="51561" marB="51561"/>
                </a:tc>
                <a:extLst>
                  <a:ext uri="{0D108BD9-81ED-4DB2-BD59-A6C34878D82A}">
                    <a16:rowId xmlns:a16="http://schemas.microsoft.com/office/drawing/2014/main" val="10002"/>
                  </a:ext>
                </a:extLst>
              </a:tr>
              <a:tr h="928101">
                <a:tc>
                  <a:txBody>
                    <a:bodyPr/>
                    <a:lstStyle/>
                    <a:p>
                      <a:r>
                        <a:rPr lang="en-US" sz="1800" dirty="0"/>
                        <a:t>Historical</a:t>
                      </a:r>
                      <a:r>
                        <a:rPr lang="en-US" sz="1800" baseline="0" dirty="0"/>
                        <a:t> data</a:t>
                      </a:r>
                      <a:endParaRPr lang="en-US" sz="1800" dirty="0"/>
                    </a:p>
                  </a:txBody>
                  <a:tcPr marT="51561" marB="51561"/>
                </a:tc>
                <a:tc>
                  <a:txBody>
                    <a:bodyPr/>
                    <a:lstStyle/>
                    <a:p>
                      <a:pPr algn="l"/>
                      <a:r>
                        <a:rPr kumimoji="0" lang="en-US" sz="1800" b="0" i="0" kern="1200" dirty="0">
                          <a:solidFill>
                            <a:schemeClr val="dk1"/>
                          </a:solidFill>
                          <a:latin typeface="+mn-lt"/>
                          <a:ea typeface="+mn-ea"/>
                          <a:cs typeface="+mn-cs"/>
                        </a:rPr>
                        <a:t>Data warehouses usually store many months or years of data. This is to support historical analysis.</a:t>
                      </a:r>
                      <a:endParaRPr lang="en-US" sz="1800" dirty="0"/>
                    </a:p>
                  </a:txBody>
                  <a:tcPr marT="51561" marB="51561"/>
                </a:tc>
                <a:tc>
                  <a:txBody>
                    <a:bodyPr/>
                    <a:lstStyle/>
                    <a:p>
                      <a:pPr algn="l"/>
                      <a:r>
                        <a:rPr lang="en-US" sz="1800" dirty="0"/>
                        <a:t>Always</a:t>
                      </a:r>
                      <a:r>
                        <a:rPr lang="en-US" sz="1800" baseline="0" dirty="0"/>
                        <a:t> current values</a:t>
                      </a:r>
                      <a:endParaRPr lang="en-US" sz="1800" dirty="0"/>
                    </a:p>
                  </a:txBody>
                  <a:tcPr marT="51561" marB="51561"/>
                </a:tc>
                <a:extLst>
                  <a:ext uri="{0D108BD9-81ED-4DB2-BD59-A6C34878D82A}">
                    <a16:rowId xmlns:a16="http://schemas.microsoft.com/office/drawing/2014/main" val="10003"/>
                  </a:ext>
                </a:extLst>
              </a:tr>
            </a:tbl>
          </a:graphicData>
        </a:graphic>
      </p:graphicFrame>
      <p:sp>
        <p:nvSpPr>
          <p:cNvPr id="12313" name="Date Placeholder 4"/>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9F5BA5E1-01BB-4891-A08F-E98C0FCBF708}" type="datetime1">
              <a:rPr lang="en-US" smtClean="0"/>
              <a:pPr fontAlgn="base">
                <a:spcBef>
                  <a:spcPct val="0"/>
                </a:spcBef>
                <a:spcAft>
                  <a:spcPct val="0"/>
                </a:spcAft>
                <a:defRPr/>
              </a:pPr>
              <a:t>11/27/2015</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371600"/>
            <a:ext cx="7620000"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2400" spc="300" dirty="0"/>
              <a:t>Because of this Reasons, The </a:t>
            </a:r>
            <a:r>
              <a:rPr lang="en-US" sz="2400" i="1" u="sng" spc="300" dirty="0">
                <a:effectLst>
                  <a:outerShdw blurRad="38100" dist="38100" dir="2700000" algn="tl">
                    <a:srgbClr val="000000">
                      <a:alpha val="43137"/>
                    </a:srgbClr>
                  </a:outerShdw>
                </a:effectLst>
              </a:rPr>
              <a:t>Business Requirements </a:t>
            </a:r>
            <a:r>
              <a:rPr lang="en-US" sz="2400" spc="300" dirty="0"/>
              <a:t>were different.</a:t>
            </a:r>
          </a:p>
        </p:txBody>
      </p:sp>
      <p:sp>
        <p:nvSpPr>
          <p:cNvPr id="13315" name="Date Placeholder 5"/>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239129F6-F07E-48A4-AD76-AF3F5F002FEB}" type="datetime1">
              <a:rPr lang="en-US" smtClean="0"/>
              <a:pPr fontAlgn="base">
                <a:spcBef>
                  <a:spcPct val="0"/>
                </a:spcBef>
                <a:spcAft>
                  <a:spcPct val="0"/>
                </a:spcAft>
                <a:defRPr/>
              </a:pPr>
              <a:t>11/27/2015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Dimensional analysis</a:t>
            </a:r>
          </a:p>
        </p:txBody>
      </p:sp>
      <p:sp>
        <p:nvSpPr>
          <p:cNvPr id="21507" name="Content Placeholder 2"/>
          <p:cNvSpPr>
            <a:spLocks noGrp="1"/>
          </p:cNvSpPr>
          <p:nvPr>
            <p:ph sz="quarter" idx="1"/>
          </p:nvPr>
        </p:nvSpPr>
        <p:spPr/>
        <p:txBody>
          <a:bodyPr/>
          <a:lstStyle/>
          <a:p>
            <a:pPr eaLnBrk="1" hangingPunct="1"/>
            <a:r>
              <a:rPr lang="en-US" altLang="en-US"/>
              <a:t>How and why Defining the requirements for DW.</a:t>
            </a:r>
          </a:p>
          <a:p>
            <a:pPr eaLnBrk="1" hangingPunct="1"/>
            <a:r>
              <a:rPr lang="en-US" altLang="en-US"/>
              <a:t>Roles for Business Dimensions</a:t>
            </a:r>
          </a:p>
          <a:p>
            <a:pPr eaLnBrk="1" hangingPunct="1"/>
            <a:r>
              <a:rPr lang="en-US" altLang="en-US"/>
              <a:t>Usage of information Unpredictable.</a:t>
            </a:r>
          </a:p>
          <a:p>
            <a:pPr eaLnBrk="1" hangingPunct="1"/>
            <a:r>
              <a:rPr lang="en-US" altLang="en-US"/>
              <a:t>Dimensional nature of business data.</a:t>
            </a:r>
          </a:p>
          <a:p>
            <a:pPr eaLnBrk="1" hangingPunct="1"/>
            <a:endParaRPr lang="en-US" altLang="en-US"/>
          </a:p>
        </p:txBody>
      </p:sp>
      <p:sp>
        <p:nvSpPr>
          <p:cNvPr id="9220"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BC65A975-29D9-4BCF-835A-6BBF9A03F2A2}" type="datetime1">
              <a:rPr lang="en-US" smtClean="0"/>
              <a:pPr fontAlgn="base">
                <a:spcBef>
                  <a:spcPct val="0"/>
                </a:spcBef>
                <a:spcAft>
                  <a:spcPct val="0"/>
                </a:spcAft>
                <a:defRPr/>
              </a:pPr>
              <a:t>11/27/2015</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274638"/>
            <a:ext cx="7772400" cy="792162"/>
          </a:xfrm>
        </p:spPr>
        <p:txBody>
          <a:bodyPr/>
          <a:lstStyle/>
          <a:p>
            <a:pPr eaLnBrk="1" hangingPunct="1"/>
            <a:r>
              <a:rPr lang="en-US" altLang="en-US"/>
              <a:t>Business Requirements - OLTP</a:t>
            </a:r>
          </a:p>
        </p:txBody>
      </p:sp>
      <p:sp>
        <p:nvSpPr>
          <p:cNvPr id="3" name="Content Placeholder 2"/>
          <p:cNvSpPr>
            <a:spLocks noGrp="1"/>
          </p:cNvSpPr>
          <p:nvPr>
            <p:ph sz="quarter" idx="1"/>
          </p:nvPr>
        </p:nvSpPr>
        <p:spPr>
          <a:xfrm>
            <a:off x="838200" y="1143000"/>
            <a:ext cx="7772400" cy="5334000"/>
          </a:xfrm>
        </p:spPr>
        <p:txBody>
          <a:bodyPr>
            <a:normAutofit/>
          </a:bodyPr>
          <a:lstStyle/>
          <a:p>
            <a:pPr marL="274320" indent="-274320" eaLnBrk="1" fontAlgn="auto" hangingPunct="1">
              <a:lnSpc>
                <a:spcPct val="150000"/>
              </a:lnSpc>
              <a:spcBef>
                <a:spcPts val="580"/>
              </a:spcBef>
              <a:spcAft>
                <a:spcPts val="0"/>
              </a:spcAft>
              <a:buFont typeface="Wingdings 2"/>
              <a:buChar char=""/>
              <a:defRPr/>
            </a:pPr>
            <a:r>
              <a:rPr lang="en-US" dirty="0"/>
              <a:t>For Designing the </a:t>
            </a:r>
            <a:r>
              <a:rPr lang="en-US" i="1" u="sng" dirty="0">
                <a:effectLst>
                  <a:outerShdw blurRad="38100" dist="38100" dir="2700000" algn="tl">
                    <a:srgbClr val="000000">
                      <a:alpha val="43137"/>
                    </a:srgbClr>
                  </a:outerShdw>
                </a:effectLst>
              </a:rPr>
              <a:t>Operational systems</a:t>
            </a:r>
          </a:p>
          <a:p>
            <a:pPr marL="548640" lvl="1" eaLnBrk="1" fontAlgn="auto" hangingPunct="1">
              <a:lnSpc>
                <a:spcPct val="150000"/>
              </a:lnSpc>
              <a:spcBef>
                <a:spcPts val="370"/>
              </a:spcBef>
              <a:spcAft>
                <a:spcPts val="0"/>
              </a:spcAft>
              <a:buFont typeface="Wingdings 2"/>
              <a:buChar char=""/>
              <a:defRPr/>
            </a:pPr>
            <a:r>
              <a:rPr lang="en-US" dirty="0"/>
              <a:t>User are able to Precise the Requirements.</a:t>
            </a:r>
          </a:p>
          <a:p>
            <a:pPr marL="548640" lvl="1" eaLnBrk="1" fontAlgn="auto" hangingPunct="1">
              <a:lnSpc>
                <a:spcPct val="150000"/>
              </a:lnSpc>
              <a:spcBef>
                <a:spcPts val="370"/>
              </a:spcBef>
              <a:spcAft>
                <a:spcPts val="0"/>
              </a:spcAft>
              <a:buFont typeface="Wingdings 2"/>
              <a:buChar char=""/>
              <a:defRPr/>
            </a:pPr>
            <a:r>
              <a:rPr lang="en-US" dirty="0"/>
              <a:t>They can easily say what are the various elements needed in GUI.</a:t>
            </a:r>
          </a:p>
          <a:p>
            <a:pPr marL="548640" lvl="1" eaLnBrk="1" fontAlgn="auto" hangingPunct="1">
              <a:lnSpc>
                <a:spcPct val="150000"/>
              </a:lnSpc>
              <a:spcBef>
                <a:spcPts val="370"/>
              </a:spcBef>
              <a:spcAft>
                <a:spcPts val="0"/>
              </a:spcAft>
              <a:buFont typeface="Wingdings 2"/>
              <a:buChar char=""/>
              <a:defRPr/>
            </a:pPr>
            <a:r>
              <a:rPr lang="en-US" dirty="0"/>
              <a:t>For E.g. : </a:t>
            </a:r>
            <a:r>
              <a:rPr lang="en-US" i="1" dirty="0">
                <a:effectLst>
                  <a:outerShdw blurRad="38100" dist="38100" dir="2700000" algn="tl">
                    <a:srgbClr val="000000">
                      <a:alpha val="43137"/>
                    </a:srgbClr>
                  </a:outerShdw>
                </a:effectLst>
              </a:rPr>
              <a:t>Order Processing Department</a:t>
            </a:r>
          </a:p>
          <a:p>
            <a:pPr marL="822960" lvl="2" eaLnBrk="1" fontAlgn="auto" hangingPunct="1">
              <a:lnSpc>
                <a:spcPct val="150000"/>
              </a:lnSpc>
              <a:spcBef>
                <a:spcPts val="370"/>
              </a:spcBef>
              <a:spcAft>
                <a:spcPts val="0"/>
              </a:spcAft>
              <a:buClr>
                <a:schemeClr val="accent1">
                  <a:tint val="60000"/>
                </a:schemeClr>
              </a:buClr>
              <a:buFont typeface="Wingdings 2"/>
              <a:buChar char=""/>
              <a:defRPr/>
            </a:pPr>
            <a:r>
              <a:rPr lang="en-US" i="1" dirty="0">
                <a:latin typeface="Aparajita" pitchFamily="34" charset="0"/>
                <a:cs typeface="Aparajita" pitchFamily="34" charset="0"/>
              </a:rPr>
              <a:t>They can easily list all the functions.</a:t>
            </a:r>
          </a:p>
        </p:txBody>
      </p:sp>
      <p:sp>
        <p:nvSpPr>
          <p:cNvPr id="4" name="Rectangle 3"/>
          <p:cNvSpPr/>
          <p:nvPr/>
        </p:nvSpPr>
        <p:spPr>
          <a:xfrm>
            <a:off x="1600200" y="50292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Orders</a:t>
            </a:r>
          </a:p>
        </p:txBody>
      </p:sp>
      <p:sp>
        <p:nvSpPr>
          <p:cNvPr id="5" name="Rectangle 4"/>
          <p:cNvSpPr/>
          <p:nvPr/>
        </p:nvSpPr>
        <p:spPr>
          <a:xfrm>
            <a:off x="4267200" y="4953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Check stock</a:t>
            </a:r>
          </a:p>
        </p:txBody>
      </p:sp>
      <p:sp>
        <p:nvSpPr>
          <p:cNvPr id="6" name="Rectangle 5"/>
          <p:cNvSpPr/>
          <p:nvPr/>
        </p:nvSpPr>
        <p:spPr>
          <a:xfrm>
            <a:off x="4267200" y="57912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Routing</a:t>
            </a:r>
          </a:p>
        </p:txBody>
      </p:sp>
      <p:sp>
        <p:nvSpPr>
          <p:cNvPr id="7" name="Rectangle 6"/>
          <p:cNvSpPr/>
          <p:nvPr/>
        </p:nvSpPr>
        <p:spPr>
          <a:xfrm>
            <a:off x="6477000" y="4953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Shipping</a:t>
            </a:r>
          </a:p>
        </p:txBody>
      </p:sp>
      <p:sp>
        <p:nvSpPr>
          <p:cNvPr id="8" name="Rectangle 7"/>
          <p:cNvSpPr/>
          <p:nvPr/>
        </p:nvSpPr>
        <p:spPr>
          <a:xfrm>
            <a:off x="7162800" y="57912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Price</a:t>
            </a:r>
          </a:p>
        </p:txBody>
      </p:sp>
      <p:sp>
        <p:nvSpPr>
          <p:cNvPr id="9" name="Rectangle 8"/>
          <p:cNvSpPr/>
          <p:nvPr/>
        </p:nvSpPr>
        <p:spPr>
          <a:xfrm>
            <a:off x="1447800" y="57912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Customers verifications  </a:t>
            </a:r>
          </a:p>
        </p:txBody>
      </p:sp>
      <p:sp>
        <p:nvSpPr>
          <p:cNvPr id="14346" name="Date Placeholder 9"/>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92F731FC-81C0-495F-BADC-005EE88A3FFC}" type="datetime1">
              <a:rPr lang="en-US" smtClean="0"/>
              <a:pPr fontAlgn="base">
                <a:spcBef>
                  <a:spcPct val="0"/>
                </a:spcBef>
                <a:spcAft>
                  <a:spcPct val="0"/>
                </a:spcAft>
                <a:defRPr/>
              </a:pPr>
              <a:t>11/27/2015</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124200"/>
            <a:ext cx="76200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dirty="0"/>
              <a:t>How tough the Business Requirement Process for Data Warehouse ?</a:t>
            </a:r>
          </a:p>
        </p:txBody>
      </p:sp>
      <p:sp>
        <p:nvSpPr>
          <p:cNvPr id="15365" name="Date Placeholder 4"/>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65BAE894-CC11-42CC-BFA9-3FC44385C7A3}" type="datetime1">
              <a:rPr lang="en-US" smtClean="0"/>
              <a:pPr fontAlgn="base">
                <a:spcBef>
                  <a:spcPct val="0"/>
                </a:spcBef>
                <a:spcAft>
                  <a:spcPct val="0"/>
                </a:spcAft>
                <a:defRPr/>
              </a:pPr>
              <a:t>11/27/2015</a:t>
            </a:fld>
            <a:endParaRPr lang="en-US"/>
          </a:p>
        </p:txBody>
      </p:sp>
      <p:sp>
        <p:nvSpPr>
          <p:cNvPr id="5" name="Oval Callout 4"/>
          <p:cNvSpPr/>
          <p:nvPr/>
        </p:nvSpPr>
        <p:spPr>
          <a:xfrm>
            <a:off x="1524000" y="990600"/>
            <a:ext cx="2438400" cy="1371600"/>
          </a:xfrm>
          <a:prstGeom prst="wedgeEllipseCallout">
            <a:avLst>
              <a:gd name="adj1" fmla="val -46682"/>
              <a:gd name="adj2" fmla="val 103831"/>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dirty="0"/>
              <a:t>What I want ?</a:t>
            </a:r>
          </a:p>
        </p:txBody>
      </p:sp>
      <p:sp>
        <p:nvSpPr>
          <p:cNvPr id="7" name="Cloud Callout 6"/>
          <p:cNvSpPr/>
          <p:nvPr/>
        </p:nvSpPr>
        <p:spPr>
          <a:xfrm>
            <a:off x="5181600" y="1143000"/>
            <a:ext cx="3276600" cy="1447800"/>
          </a:xfrm>
          <a:prstGeom prst="cloudCallout">
            <a:avLst>
              <a:gd name="adj1" fmla="val -22730"/>
              <a:gd name="adj2" fmla="val 82122"/>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They know only business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Business Requirements - DW</a:t>
            </a:r>
          </a:p>
        </p:txBody>
      </p:sp>
      <p:sp>
        <p:nvSpPr>
          <p:cNvPr id="24579" name="Content Placeholder 2"/>
          <p:cNvSpPr>
            <a:spLocks noGrp="1"/>
          </p:cNvSpPr>
          <p:nvPr>
            <p:ph sz="quarter" idx="1"/>
          </p:nvPr>
        </p:nvSpPr>
        <p:spPr/>
        <p:txBody>
          <a:bodyPr/>
          <a:lstStyle/>
          <a:p>
            <a:pPr eaLnBrk="1" hangingPunct="1"/>
            <a:r>
              <a:rPr lang="en-US" altLang="en-US"/>
              <a:t>Users really don’t know what they want.</a:t>
            </a:r>
          </a:p>
          <a:p>
            <a:pPr eaLnBrk="1" hangingPunct="1"/>
            <a:r>
              <a:rPr lang="en-US" altLang="en-US"/>
              <a:t>The users are familiar with operational systems, because they use in their daily work so they can easily visualize.</a:t>
            </a:r>
          </a:p>
          <a:p>
            <a:pPr eaLnBrk="1" hangingPunct="1"/>
            <a:r>
              <a:rPr lang="en-US" altLang="en-US"/>
              <a:t>So generally take all the best data, then we have to summarize in DW.</a:t>
            </a:r>
          </a:p>
          <a:p>
            <a:pPr eaLnBrk="1" hangingPunct="1"/>
            <a:endParaRPr lang="en-US" altLang="en-US"/>
          </a:p>
        </p:txBody>
      </p:sp>
      <p:sp>
        <p:nvSpPr>
          <p:cNvPr id="16388"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4129C926-1AC6-4FFC-A01B-070575878358}" type="datetime1">
              <a:rPr lang="en-US" smtClean="0"/>
              <a:pPr fontAlgn="base">
                <a:spcBef>
                  <a:spcPct val="0"/>
                </a:spcBef>
                <a:spcAft>
                  <a:spcPct val="0"/>
                </a:spcAft>
                <a:defRPr/>
              </a:pPr>
              <a:t>11/27/2015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a:t>Agenda</a:t>
            </a:r>
          </a:p>
        </p:txBody>
      </p:sp>
      <p:sp>
        <p:nvSpPr>
          <p:cNvPr id="7171" name="Content Placeholder 2"/>
          <p:cNvSpPr>
            <a:spLocks noGrp="1"/>
          </p:cNvSpPr>
          <p:nvPr>
            <p:ph sz="quarter" idx="1"/>
          </p:nvPr>
        </p:nvSpPr>
        <p:spPr/>
        <p:txBody>
          <a:bodyPr/>
          <a:lstStyle/>
          <a:p>
            <a:pPr eaLnBrk="1" hangingPunct="1">
              <a:defRPr/>
            </a:pPr>
            <a:r>
              <a:rPr lang="en-US" dirty="0">
                <a:solidFill>
                  <a:schemeClr val="accent1">
                    <a:lumMod val="75000"/>
                  </a:schemeClr>
                </a:solidFill>
              </a:rPr>
              <a:t>Warehouse</a:t>
            </a:r>
          </a:p>
          <a:p>
            <a:pPr eaLnBrk="1" hangingPunct="1">
              <a:defRPr/>
            </a:pPr>
            <a:r>
              <a:rPr lang="en-US" dirty="0">
                <a:solidFill>
                  <a:schemeClr val="accent1">
                    <a:lumMod val="75000"/>
                  </a:schemeClr>
                </a:solidFill>
              </a:rPr>
              <a:t>Data warehouse</a:t>
            </a:r>
          </a:p>
          <a:p>
            <a:pPr lvl="1" eaLnBrk="1" hangingPunct="1">
              <a:defRPr/>
            </a:pPr>
            <a:r>
              <a:rPr lang="en-US" dirty="0">
                <a:solidFill>
                  <a:schemeClr val="accent1">
                    <a:lumMod val="75000"/>
                  </a:schemeClr>
                </a:solidFill>
              </a:rPr>
              <a:t>Definition</a:t>
            </a:r>
          </a:p>
          <a:p>
            <a:pPr eaLnBrk="1" hangingPunct="1">
              <a:defRPr/>
            </a:pPr>
            <a:r>
              <a:rPr lang="en-US" dirty="0">
                <a:solidFill>
                  <a:schemeClr val="accent1">
                    <a:lumMod val="75000"/>
                  </a:schemeClr>
                </a:solidFill>
              </a:rPr>
              <a:t>Overview components</a:t>
            </a:r>
          </a:p>
          <a:p>
            <a:pPr eaLnBrk="1" hangingPunct="1">
              <a:defRPr/>
            </a:pPr>
            <a:r>
              <a:rPr lang="en-US" dirty="0">
                <a:solidFill>
                  <a:schemeClr val="tx1">
                    <a:lumMod val="95000"/>
                    <a:lumOff val="5000"/>
                  </a:schemeClr>
                </a:solidFill>
              </a:rPr>
              <a:t>Data warehouse </a:t>
            </a:r>
            <a:r>
              <a:rPr lang="en-US" dirty="0" err="1">
                <a:solidFill>
                  <a:schemeClr val="tx1">
                    <a:lumMod val="95000"/>
                    <a:lumOff val="5000"/>
                  </a:schemeClr>
                </a:solidFill>
              </a:rPr>
              <a:t>vs</a:t>
            </a:r>
            <a:r>
              <a:rPr lang="en-US" dirty="0">
                <a:solidFill>
                  <a:schemeClr val="tx1">
                    <a:lumMod val="95000"/>
                    <a:lumOff val="5000"/>
                  </a:schemeClr>
                </a:solidFill>
              </a:rPr>
              <a:t> OLTP</a:t>
            </a:r>
          </a:p>
          <a:p>
            <a:pPr eaLnBrk="1" hangingPunct="1">
              <a:defRPr/>
            </a:pPr>
            <a:r>
              <a:rPr lang="en-US" dirty="0"/>
              <a:t>Business requirements</a:t>
            </a:r>
          </a:p>
          <a:p>
            <a:pPr eaLnBrk="1" hangingPunct="1">
              <a:defRPr/>
            </a:pPr>
            <a:r>
              <a:rPr lang="en-US" dirty="0"/>
              <a:t>Information package</a:t>
            </a:r>
          </a:p>
          <a:p>
            <a:pPr eaLnBrk="1" hangingPunct="1">
              <a:defRPr/>
            </a:pPr>
            <a:r>
              <a:rPr lang="en-US" dirty="0"/>
              <a:t>Requirement definition</a:t>
            </a:r>
          </a:p>
          <a:p>
            <a:pPr eaLnBrk="1" hangingPunct="1">
              <a:defRPr/>
            </a:pPr>
            <a:r>
              <a:rPr lang="en-US" dirty="0"/>
              <a:t>summary</a:t>
            </a:r>
          </a:p>
          <a:p>
            <a:pPr eaLnBrk="1" hangingPunct="1">
              <a:defRPr/>
            </a:pPr>
            <a:endParaRPr lang="en-US" dirty="0"/>
          </a:p>
          <a:p>
            <a:pPr eaLnBrk="1" hangingPunct="1">
              <a:defRPr/>
            </a:pPr>
            <a:endParaRPr lang="en-US" dirty="0"/>
          </a:p>
        </p:txBody>
      </p:sp>
      <p:sp>
        <p:nvSpPr>
          <p:cNvPr id="7172"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70C76AE6-18ED-491B-9BFA-3816C7ECFA20}" type="datetime1">
              <a:rPr lang="en-US" smtClean="0"/>
              <a:pPr fontAlgn="base">
                <a:spcBef>
                  <a:spcPct val="0"/>
                </a:spcBef>
                <a:spcAft>
                  <a:spcPct val="0"/>
                </a:spcAft>
                <a:defRPr/>
              </a:pPr>
              <a:t>11/27/2015</a:t>
            </a:fld>
            <a:endParaRPr lang="en-US"/>
          </a:p>
        </p:txBody>
      </p:sp>
      <p:sp>
        <p:nvSpPr>
          <p:cNvPr id="5" name="Right Brace 4"/>
          <p:cNvSpPr/>
          <p:nvPr/>
        </p:nvSpPr>
        <p:spPr>
          <a:xfrm>
            <a:off x="5105400" y="1524000"/>
            <a:ext cx="762000" cy="1600200"/>
          </a:xfrm>
          <a:prstGeom prst="rightBrace">
            <a:avLst>
              <a:gd name="adj1" fmla="val 37989"/>
              <a:gd name="adj2" fmla="val 48393"/>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 name="TextBox 5"/>
          <p:cNvSpPr txBox="1"/>
          <p:nvPr/>
        </p:nvSpPr>
        <p:spPr>
          <a:xfrm>
            <a:off x="6019800" y="2133600"/>
            <a:ext cx="1698625" cy="369888"/>
          </a:xfrm>
          <a:prstGeom prst="rect">
            <a:avLst/>
          </a:prstGeom>
          <a:noFill/>
        </p:spPr>
        <p:txBody>
          <a:bodyPr wrap="none">
            <a:spAutoFit/>
          </a:bodyPr>
          <a:lstStyle/>
          <a:p>
            <a:pPr>
              <a:defRPr/>
            </a:pPr>
            <a:r>
              <a:rPr lang="en-US" i="1" u="sng" dirty="0">
                <a:solidFill>
                  <a:schemeClr val="accent1">
                    <a:lumMod val="75000"/>
                  </a:schemeClr>
                </a:solidFill>
                <a:effectLst>
                  <a:outerShdw blurRad="38100" dist="38100" dir="2700000" algn="tl">
                    <a:srgbClr val="000000">
                      <a:alpha val="43137"/>
                    </a:srgbClr>
                  </a:outerShdw>
                </a:effectLst>
              </a:rPr>
              <a:t>Recap session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Dimensional nature of Business Data</a:t>
            </a:r>
          </a:p>
        </p:txBody>
      </p:sp>
      <p:sp>
        <p:nvSpPr>
          <p:cNvPr id="25603" name="Content Placeholder 2"/>
          <p:cNvSpPr>
            <a:spLocks noGrp="1"/>
          </p:cNvSpPr>
          <p:nvPr>
            <p:ph sz="quarter" idx="1"/>
          </p:nvPr>
        </p:nvSpPr>
        <p:spPr/>
        <p:txBody>
          <a:bodyPr/>
          <a:lstStyle/>
          <a:p>
            <a:pPr eaLnBrk="1" hangingPunct="1"/>
            <a:r>
              <a:rPr lang="en-US" altLang="en-US"/>
              <a:t>Even though the users cannot fully describe what they want in data warehouse. They can relate everything with business terms.</a:t>
            </a:r>
          </a:p>
          <a:p>
            <a:pPr eaLnBrk="1" hangingPunct="1"/>
            <a:r>
              <a:rPr lang="en-US" altLang="en-US"/>
              <a:t> Provide the insights, how they think about business.</a:t>
            </a:r>
          </a:p>
          <a:p>
            <a:pPr eaLnBrk="1" hangingPunct="1"/>
            <a:r>
              <a:rPr lang="en-US" altLang="en-US"/>
              <a:t>They can tell you measurement units, how they measure each department. </a:t>
            </a:r>
          </a:p>
          <a:p>
            <a:pPr eaLnBrk="1" hangingPunct="1"/>
            <a:r>
              <a:rPr lang="en-US" altLang="en-US"/>
              <a:t>So our aim is to convert all the business term into query-able data.</a:t>
            </a:r>
          </a:p>
        </p:txBody>
      </p:sp>
      <p:sp>
        <p:nvSpPr>
          <p:cNvPr id="17412"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6216ABFB-F4D0-421D-A8C0-B3A063EDCFF3}" type="datetime1">
              <a:rPr lang="en-US" smtClean="0"/>
              <a:pPr fontAlgn="base">
                <a:spcBef>
                  <a:spcPct val="0"/>
                </a:spcBef>
                <a:spcAft>
                  <a:spcPct val="0"/>
                </a:spcAft>
                <a:defRPr/>
              </a:pPr>
              <a:t>11/27/2015</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a:t>Dimension thinking </a:t>
            </a:r>
            <a:r>
              <a:rPr lang="en-US" altLang="en-US" sz="3200" i="1"/>
              <a:t>w.r.t business</a:t>
            </a:r>
            <a:endParaRPr lang="en-US" altLang="en-US" i="1"/>
          </a:p>
        </p:txBody>
      </p:sp>
      <p:graphicFrame>
        <p:nvGraphicFramePr>
          <p:cNvPr id="4" name="Content Placeholder 3"/>
          <p:cNvGraphicFramePr>
            <a:graphicFrameLocks noGrp="1"/>
          </p:cNvGraphicFramePr>
          <p:nvPr>
            <p:ph sz="quarter" idx="1"/>
          </p:nvPr>
        </p:nvGraphicFramePr>
        <p:xfrm>
          <a:off x="1066800" y="1676400"/>
          <a:ext cx="7772400" cy="22098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467581">
                <a:tc>
                  <a:txBody>
                    <a:bodyPr/>
                    <a:lstStyle/>
                    <a:p>
                      <a:r>
                        <a:rPr lang="en-US" dirty="0"/>
                        <a:t>Job</a:t>
                      </a:r>
                      <a:r>
                        <a:rPr lang="en-US" baseline="0" dirty="0"/>
                        <a:t> Role</a:t>
                      </a:r>
                      <a:endParaRPr lang="en-US" dirty="0"/>
                    </a:p>
                  </a:txBody>
                  <a:tcPr/>
                </a:tc>
                <a:tc>
                  <a:txBody>
                    <a:bodyPr/>
                    <a:lstStyle/>
                    <a:p>
                      <a:r>
                        <a:rPr lang="en-US" dirty="0"/>
                        <a:t>What they want</a:t>
                      </a:r>
                    </a:p>
                  </a:txBody>
                  <a:tcPr/>
                </a:tc>
                <a:extLst>
                  <a:ext uri="{0D108BD9-81ED-4DB2-BD59-A6C34878D82A}">
                    <a16:rowId xmlns:a16="http://schemas.microsoft.com/office/drawing/2014/main" val="10000"/>
                  </a:ext>
                </a:extLst>
              </a:tr>
              <a:tr h="807057">
                <a:tc>
                  <a:txBody>
                    <a:bodyPr/>
                    <a:lstStyle/>
                    <a:p>
                      <a:r>
                        <a:rPr lang="en-US" dirty="0">
                          <a:effectLst>
                            <a:outerShdw blurRad="38100" dist="38100" dir="2700000" algn="tl">
                              <a:srgbClr val="000000">
                                <a:alpha val="43137"/>
                              </a:srgbClr>
                            </a:outerShdw>
                          </a:effectLst>
                        </a:rPr>
                        <a:t>Marketing Vice</a:t>
                      </a:r>
                      <a:r>
                        <a:rPr lang="en-US" baseline="0" dirty="0">
                          <a:effectLst>
                            <a:outerShdw blurRad="38100" dist="38100" dir="2700000" algn="tl">
                              <a:srgbClr val="000000">
                                <a:alpha val="43137"/>
                              </a:srgbClr>
                            </a:outerShdw>
                          </a:effectLst>
                        </a:rPr>
                        <a:t> President</a:t>
                      </a:r>
                      <a:endParaRPr lang="en-US" dirty="0">
                        <a:effectLst>
                          <a:outerShdw blurRad="38100" dist="38100" dir="2700000" algn="tl">
                            <a:srgbClr val="000000">
                              <a:alpha val="43137"/>
                            </a:srgbClr>
                          </a:outerShdw>
                        </a:effectLst>
                      </a:endParaRPr>
                    </a:p>
                  </a:txBody>
                  <a:tcPr/>
                </a:tc>
                <a:tc>
                  <a:txBody>
                    <a:bodyPr/>
                    <a:lstStyle/>
                    <a:p>
                      <a:r>
                        <a:rPr lang="en-US" dirty="0"/>
                        <a:t>How</a:t>
                      </a:r>
                      <a:r>
                        <a:rPr lang="en-US" baseline="0" dirty="0"/>
                        <a:t> much did my new Product generate ?</a:t>
                      </a:r>
                      <a:endParaRPr lang="en-US" dirty="0"/>
                    </a:p>
                  </a:txBody>
                  <a:tcPr/>
                </a:tc>
                <a:extLst>
                  <a:ext uri="{0D108BD9-81ED-4DB2-BD59-A6C34878D82A}">
                    <a16:rowId xmlns:a16="http://schemas.microsoft.com/office/drawing/2014/main" val="10001"/>
                  </a:ext>
                </a:extLst>
              </a:tr>
              <a:tr h="467581">
                <a:tc>
                  <a:txBody>
                    <a:bodyPr/>
                    <a:lstStyle/>
                    <a:p>
                      <a:r>
                        <a:rPr lang="en-US" dirty="0">
                          <a:effectLst>
                            <a:outerShdw blurRad="38100" dist="38100" dir="2700000" algn="tl">
                              <a:srgbClr val="000000">
                                <a:alpha val="43137"/>
                              </a:srgbClr>
                            </a:outerShdw>
                          </a:effectLst>
                        </a:rPr>
                        <a:t>Marketing Manager</a:t>
                      </a:r>
                    </a:p>
                  </a:txBody>
                  <a:tcPr/>
                </a:tc>
                <a:tc>
                  <a:txBody>
                    <a:bodyPr/>
                    <a:lstStyle/>
                    <a:p>
                      <a:r>
                        <a:rPr lang="en-US" dirty="0"/>
                        <a:t>Give me Sales Statistics</a:t>
                      </a:r>
                    </a:p>
                  </a:txBody>
                  <a:tcPr/>
                </a:tc>
                <a:extLst>
                  <a:ext uri="{0D108BD9-81ED-4DB2-BD59-A6C34878D82A}">
                    <a16:rowId xmlns:a16="http://schemas.microsoft.com/office/drawing/2014/main" val="10002"/>
                  </a:ext>
                </a:extLst>
              </a:tr>
              <a:tr h="467581">
                <a:tc>
                  <a:txBody>
                    <a:bodyPr/>
                    <a:lstStyle/>
                    <a:p>
                      <a:r>
                        <a:rPr lang="en-US" dirty="0">
                          <a:effectLst>
                            <a:outerShdw blurRad="38100" dist="38100" dir="2700000" algn="tl">
                              <a:srgbClr val="000000">
                                <a:alpha val="43137"/>
                              </a:srgbClr>
                            </a:outerShdw>
                          </a:effectLst>
                        </a:rPr>
                        <a:t>Financial Controller</a:t>
                      </a:r>
                    </a:p>
                  </a:txBody>
                  <a:tcPr/>
                </a:tc>
                <a:tc>
                  <a:txBody>
                    <a:bodyPr/>
                    <a:lstStyle/>
                    <a:p>
                      <a:r>
                        <a:rPr lang="en-US" dirty="0"/>
                        <a:t>Show</a:t>
                      </a:r>
                      <a:r>
                        <a:rPr lang="en-US" baseline="0" dirty="0"/>
                        <a:t> me the expenses</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457200" y="4800600"/>
            <a:ext cx="8250238" cy="923925"/>
          </a:xfrm>
          <a:prstGeom prst="rect">
            <a:avLst/>
          </a:prstGeom>
          <a:noFill/>
          <a:ln>
            <a:solidFill>
              <a:schemeClr val="accent1">
                <a:lumMod val="75000"/>
              </a:schemeClr>
            </a:solidFill>
          </a:ln>
        </p:spPr>
        <p:txBody>
          <a:bodyPr wrap="none">
            <a:spAutoFit/>
          </a:bodyPr>
          <a:lstStyle/>
          <a:p>
            <a:pPr algn="just" fontAlgn="auto">
              <a:spcBef>
                <a:spcPts val="0"/>
              </a:spcBef>
              <a:spcAft>
                <a:spcPts val="0"/>
              </a:spcAft>
              <a:defRPr/>
            </a:pPr>
            <a:r>
              <a:rPr lang="en-US" dirty="0">
                <a:effectLst>
                  <a:outerShdw blurRad="38100" dist="38100" dir="2700000" algn="tl">
                    <a:srgbClr val="000000">
                      <a:alpha val="43137"/>
                    </a:srgbClr>
                  </a:outerShdw>
                </a:effectLst>
                <a:latin typeface="+mn-lt"/>
                <a:cs typeface="+mn-cs"/>
              </a:rPr>
              <a:t>If your users of data warehouse think in terms of </a:t>
            </a:r>
            <a:r>
              <a:rPr lang="en-US" i="1" dirty="0">
                <a:effectLst>
                  <a:outerShdw blurRad="38100" dist="38100" dir="2700000" algn="tl">
                    <a:srgbClr val="000000">
                      <a:alpha val="43137"/>
                    </a:srgbClr>
                  </a:outerShdw>
                </a:effectLst>
                <a:latin typeface="+mn-lt"/>
                <a:cs typeface="+mn-cs"/>
              </a:rPr>
              <a:t>business dimensions </a:t>
            </a:r>
            <a:r>
              <a:rPr lang="en-US" dirty="0">
                <a:effectLst>
                  <a:outerShdw blurRad="38100" dist="38100" dir="2700000" algn="tl">
                    <a:srgbClr val="000000">
                      <a:alpha val="43137"/>
                    </a:srgbClr>
                  </a:outerShdw>
                </a:effectLst>
                <a:latin typeface="+mn-lt"/>
                <a:cs typeface="+mn-cs"/>
              </a:rPr>
              <a:t>for </a:t>
            </a:r>
          </a:p>
          <a:p>
            <a:pPr algn="just" fontAlgn="auto">
              <a:spcBef>
                <a:spcPts val="0"/>
              </a:spcBef>
              <a:spcAft>
                <a:spcPts val="0"/>
              </a:spcAft>
              <a:defRPr/>
            </a:pPr>
            <a:r>
              <a:rPr lang="en-US" dirty="0">
                <a:effectLst>
                  <a:outerShdw blurRad="38100" dist="38100" dir="2700000" algn="tl">
                    <a:srgbClr val="000000">
                      <a:alpha val="43137"/>
                    </a:srgbClr>
                  </a:outerShdw>
                </a:effectLst>
                <a:latin typeface="+mn-lt"/>
                <a:cs typeface="+mn-cs"/>
              </a:rPr>
              <a:t>Decision making, you should also think of business dimensions while collecting </a:t>
            </a:r>
          </a:p>
          <a:p>
            <a:pPr algn="just" fontAlgn="auto">
              <a:spcBef>
                <a:spcPts val="0"/>
              </a:spcBef>
              <a:spcAft>
                <a:spcPts val="0"/>
              </a:spcAft>
              <a:defRPr/>
            </a:pPr>
            <a:r>
              <a:rPr lang="en-US" dirty="0">
                <a:effectLst>
                  <a:outerShdw blurRad="38100" dist="38100" dir="2700000" algn="tl">
                    <a:srgbClr val="000000">
                      <a:alpha val="43137"/>
                    </a:srgbClr>
                  </a:outerShdw>
                </a:effectLst>
                <a:latin typeface="+mn-lt"/>
                <a:cs typeface="+mn-cs"/>
              </a:rPr>
              <a:t>the requirements. </a:t>
            </a:r>
          </a:p>
        </p:txBody>
      </p:sp>
      <p:sp>
        <p:nvSpPr>
          <p:cNvPr id="18453" name="Date Placeholder 5"/>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7BD59137-7E50-420C-B0D6-45D26525E35D}" type="datetime1">
              <a:rPr lang="en-US" smtClean="0"/>
              <a:pPr fontAlgn="base">
                <a:spcBef>
                  <a:spcPct val="0"/>
                </a:spcBef>
                <a:spcAft>
                  <a:spcPct val="0"/>
                </a:spcAft>
                <a:defRPr/>
              </a:pPr>
              <a:t>11/27/2015</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600" dirty="0"/>
              <a:t>3D of Business data for </a:t>
            </a:r>
            <a:r>
              <a:rPr lang="en-US" sz="3600" i="1" dirty="0">
                <a:effectLst>
                  <a:outerShdw blurRad="38100" dist="38100" dir="2700000" algn="tl">
                    <a:srgbClr val="000000">
                      <a:alpha val="43137"/>
                    </a:srgbClr>
                  </a:outerShdw>
                </a:effectLst>
              </a:rPr>
              <a:t>Sales</a:t>
            </a:r>
            <a:r>
              <a:rPr lang="en-US" sz="3600" dirty="0"/>
              <a:t> unit</a:t>
            </a:r>
          </a:p>
        </p:txBody>
      </p:sp>
      <p:sp>
        <p:nvSpPr>
          <p:cNvPr id="19459"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DEAFAA5A-AD1A-4BA4-BF0C-40DEB6BE04C9}" type="datetime1">
              <a:rPr lang="en-US" smtClean="0"/>
              <a:pPr fontAlgn="base">
                <a:spcBef>
                  <a:spcPct val="0"/>
                </a:spcBef>
                <a:spcAft>
                  <a:spcPct val="0"/>
                </a:spcAft>
                <a:defRPr/>
              </a:pPr>
              <a:t>11/27/2015</a:t>
            </a:fld>
            <a:endParaRPr lang="en-US"/>
          </a:p>
        </p:txBody>
      </p:sp>
      <p:pic>
        <p:nvPicPr>
          <p:cNvPr id="2765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33400" y="1447800"/>
            <a:ext cx="3300413" cy="2667000"/>
          </a:xfrm>
          <a:noFill/>
        </p:spPr>
      </p:pic>
      <p:pic>
        <p:nvPicPr>
          <p:cNvPr id="276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267200"/>
            <a:ext cx="19050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810000" y="1600200"/>
            <a:ext cx="51054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dirty="0"/>
              <a:t>Product, time and Geography are dimensions</a:t>
            </a:r>
          </a:p>
        </p:txBody>
      </p:sp>
      <p:sp>
        <p:nvSpPr>
          <p:cNvPr id="8" name="TextBox 7"/>
          <p:cNvSpPr txBox="1"/>
          <p:nvPr/>
        </p:nvSpPr>
        <p:spPr>
          <a:xfrm>
            <a:off x="3962400" y="2590800"/>
            <a:ext cx="4953000" cy="646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US" dirty="0"/>
              <a:t>If there are more than 3d, we go with </a:t>
            </a:r>
            <a:r>
              <a:rPr lang="en-US" i="1" dirty="0" err="1">
                <a:effectLst>
                  <a:outerShdw blurRad="38100" dist="38100" dir="2700000" algn="tl">
                    <a:srgbClr val="000000">
                      <a:alpha val="43137"/>
                    </a:srgbClr>
                  </a:outerShdw>
                </a:effectLst>
              </a:rPr>
              <a:t>hypercubes</a:t>
            </a:r>
            <a:r>
              <a:rPr lang="en-US" dirty="0">
                <a:effectLst>
                  <a:outerShdw blurRad="38100" dist="38100" dir="2700000" algn="tl">
                    <a:srgbClr val="000000">
                      <a:alpha val="43137"/>
                    </a:srgbClr>
                  </a:outerShdw>
                </a:effectLst>
              </a:rPr>
              <a:t> </a:t>
            </a:r>
            <a:r>
              <a:rPr lang="en-US" dirty="0"/>
              <a:t>to visualize the data.</a:t>
            </a:r>
          </a:p>
        </p:txBody>
      </p:sp>
      <p:sp>
        <p:nvSpPr>
          <p:cNvPr id="9" name="TextBox 8"/>
          <p:cNvSpPr txBox="1"/>
          <p:nvPr/>
        </p:nvSpPr>
        <p:spPr>
          <a:xfrm>
            <a:off x="4038600" y="3886200"/>
            <a:ext cx="49530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dirty="0"/>
              <a:t>The concept of business dimensions is </a:t>
            </a:r>
          </a:p>
          <a:p>
            <a:pPr fontAlgn="auto">
              <a:spcBef>
                <a:spcPts val="0"/>
              </a:spcBef>
              <a:spcAft>
                <a:spcPts val="0"/>
              </a:spcAft>
              <a:defRPr/>
            </a:pPr>
            <a:r>
              <a:rPr lang="en-US" dirty="0"/>
              <a:t>fundamental to the requirements for a data warehouse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z="3600"/>
              <a:t>Business Dimensions</a:t>
            </a:r>
          </a:p>
        </p:txBody>
      </p:sp>
      <p:sp>
        <p:nvSpPr>
          <p:cNvPr id="20483"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D9A94E18-26AB-4021-BD9E-A9BDAF397999}" type="datetime1">
              <a:rPr lang="en-US" smtClean="0"/>
              <a:pPr fontAlgn="base">
                <a:spcBef>
                  <a:spcPct val="0"/>
                </a:spcBef>
                <a:spcAft>
                  <a:spcPct val="0"/>
                </a:spcAft>
                <a:defRPr/>
              </a:pPr>
              <a:t>11/27/2015</a:t>
            </a:fld>
            <a:endParaRPr lang="en-US"/>
          </a:p>
        </p:txBody>
      </p:sp>
      <p:pic>
        <p:nvPicPr>
          <p:cNvPr id="2867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62000" y="1295400"/>
            <a:ext cx="1657350" cy="2000250"/>
          </a:xfrm>
          <a:noFill/>
        </p:spPr>
      </p:pic>
      <p:sp>
        <p:nvSpPr>
          <p:cNvPr id="6" name="TextBox 5"/>
          <p:cNvSpPr txBox="1"/>
          <p:nvPr/>
        </p:nvSpPr>
        <p:spPr>
          <a:xfrm>
            <a:off x="2590800" y="1600200"/>
            <a:ext cx="59436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dirty="0"/>
              <a:t>E.g.: Supermarket chain, as Marketing manager I will look for sales broke down by product, at each store </a:t>
            </a:r>
            <a:r>
              <a:rPr lang="en-US" dirty="0" err="1"/>
              <a:t>w.r.t</a:t>
            </a:r>
            <a:r>
              <a:rPr lang="en-US" dirty="0"/>
              <a:t> time sequence.</a:t>
            </a:r>
          </a:p>
        </p:txBody>
      </p:sp>
      <p:pic>
        <p:nvPicPr>
          <p:cNvPr id="286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657600"/>
            <a:ext cx="23145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048000" y="4114800"/>
            <a:ext cx="55626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dirty="0"/>
              <a:t>Here Business Dimensions used for analysis is </a:t>
            </a:r>
            <a:r>
              <a:rPr lang="en-US" i="1" dirty="0">
                <a:effectLst>
                  <a:outerShdw blurRad="38100" dist="38100" dir="2700000" algn="tl">
                    <a:srgbClr val="000000">
                      <a:alpha val="43137"/>
                    </a:srgbClr>
                  </a:outerShdw>
                </a:effectLst>
              </a:rPr>
              <a:t>SHIPMENTS, </a:t>
            </a:r>
            <a:r>
              <a:rPr lang="en-US" dirty="0"/>
              <a:t>Here the dimensions are time, ship to, ship from, product etc.,</a:t>
            </a:r>
          </a:p>
        </p:txBody>
      </p:sp>
      <p:sp>
        <p:nvSpPr>
          <p:cNvPr id="9" name="TextBox 8"/>
          <p:cNvSpPr txBox="1"/>
          <p:nvPr/>
        </p:nvSpPr>
        <p:spPr>
          <a:xfrm>
            <a:off x="3581400" y="5410200"/>
            <a:ext cx="3276600" cy="3698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US" dirty="0"/>
              <a:t>One thing is common., </a:t>
            </a:r>
            <a:r>
              <a:rPr lang="en-US" i="1" u="sng" dirty="0">
                <a:effectLst>
                  <a:outerShdw blurRad="38100" dist="38100" dir="2700000" algn="tl">
                    <a:srgbClr val="000000">
                      <a:alpha val="43137"/>
                    </a:srgbClr>
                  </a:outerShdw>
                </a:effectLst>
              </a:rPr>
              <a:t>time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z="3600"/>
              <a:t>Information package</a:t>
            </a:r>
          </a:p>
        </p:txBody>
      </p:sp>
      <p:sp>
        <p:nvSpPr>
          <p:cNvPr id="21507"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D746B1D7-594A-43CE-80DB-D229AD4414BA}" type="datetime1">
              <a:rPr lang="en-US" smtClean="0"/>
              <a:pPr fontAlgn="base">
                <a:spcBef>
                  <a:spcPct val="0"/>
                </a:spcBef>
                <a:spcAft>
                  <a:spcPct val="0"/>
                </a:spcAft>
                <a:defRPr/>
              </a:pPr>
              <a:t>11/27/2015</a:t>
            </a:fld>
            <a:endParaRPr lang="en-US"/>
          </a:p>
        </p:txBody>
      </p:sp>
      <p:sp>
        <p:nvSpPr>
          <p:cNvPr id="6" name="TextBox 5"/>
          <p:cNvSpPr txBox="1"/>
          <p:nvPr/>
        </p:nvSpPr>
        <p:spPr>
          <a:xfrm>
            <a:off x="609600" y="1752600"/>
            <a:ext cx="8001000" cy="646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i="1" dirty="0">
                <a:effectLst>
                  <a:outerShdw blurRad="38100" dist="38100" dir="2700000" algn="tl">
                    <a:srgbClr val="000000">
                      <a:alpha val="43137"/>
                    </a:srgbClr>
                  </a:outerShdw>
                </a:effectLst>
              </a:rPr>
              <a:t>Determining</a:t>
            </a:r>
            <a:r>
              <a:rPr lang="en-US" dirty="0"/>
              <a:t> and </a:t>
            </a:r>
            <a:r>
              <a:rPr lang="en-US" i="1" dirty="0">
                <a:effectLst>
                  <a:outerShdw blurRad="38100" dist="38100" dir="2700000" algn="tl">
                    <a:srgbClr val="000000">
                      <a:alpha val="43137"/>
                    </a:srgbClr>
                  </a:outerShdw>
                </a:effectLst>
              </a:rPr>
              <a:t>Recording </a:t>
            </a:r>
            <a:r>
              <a:rPr lang="en-US" dirty="0"/>
              <a:t>information requirements for a data warehouse.</a:t>
            </a:r>
          </a:p>
          <a:p>
            <a:pPr>
              <a:defRPr/>
            </a:pPr>
            <a:endParaRPr lang="en-US" dirty="0"/>
          </a:p>
        </p:txBody>
      </p:sp>
      <p:sp>
        <p:nvSpPr>
          <p:cNvPr id="8" name="TextBox 7"/>
          <p:cNvSpPr txBox="1"/>
          <p:nvPr/>
        </p:nvSpPr>
        <p:spPr>
          <a:xfrm>
            <a:off x="609600" y="3048000"/>
            <a:ext cx="8077200" cy="646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Users unable to define the requirements, they don’t know the usage patterns.</a:t>
            </a:r>
          </a:p>
          <a:p>
            <a:pPr>
              <a:defRPr/>
            </a:pPr>
            <a:endParaRPr lang="en-US" dirty="0"/>
          </a:p>
        </p:txBody>
      </p:sp>
      <p:sp>
        <p:nvSpPr>
          <p:cNvPr id="10" name="TextBox 9"/>
          <p:cNvSpPr txBox="1"/>
          <p:nvPr/>
        </p:nvSpPr>
        <p:spPr>
          <a:xfrm>
            <a:off x="533400" y="4343400"/>
            <a:ext cx="8001000" cy="646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defRPr/>
            </a:pPr>
            <a:r>
              <a:rPr lang="en-US" spc="300" dirty="0"/>
              <a:t>By the help of information package, </a:t>
            </a:r>
          </a:p>
          <a:p>
            <a:pPr algn="just">
              <a:defRPr/>
            </a:pPr>
            <a:r>
              <a:rPr lang="en-US" spc="300" dirty="0"/>
              <a:t>you can develop the DW and move it to next phase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t>Information package (cont)</a:t>
            </a:r>
          </a:p>
        </p:txBody>
      </p:sp>
      <p:sp>
        <p:nvSpPr>
          <p:cNvPr id="23555"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2A3FCB8D-725D-4B45-86DA-5C362232D502}" type="datetime1">
              <a:rPr lang="en-US" smtClean="0"/>
              <a:pPr fontAlgn="base">
                <a:spcBef>
                  <a:spcPct val="0"/>
                </a:spcBef>
                <a:spcAft>
                  <a:spcPct val="0"/>
                </a:spcAft>
                <a:defRPr/>
              </a:pPr>
              <a:t>11/27/2015</a:t>
            </a:fld>
            <a:endParaRPr lang="en-US"/>
          </a:p>
        </p:txBody>
      </p:sp>
      <p:sp>
        <p:nvSpPr>
          <p:cNvPr id="30724" name="Content Placeholder 3"/>
          <p:cNvSpPr>
            <a:spLocks noGrp="1"/>
          </p:cNvSpPr>
          <p:nvPr>
            <p:ph sz="quarter" idx="1"/>
          </p:nvPr>
        </p:nvSpPr>
        <p:spPr/>
        <p:txBody>
          <a:bodyPr/>
          <a:lstStyle/>
          <a:p>
            <a:pPr eaLnBrk="1" hangingPunct="1"/>
            <a:r>
              <a:rPr lang="en-US" altLang="en-US"/>
              <a:t>Define the common subject areas.</a:t>
            </a:r>
          </a:p>
          <a:p>
            <a:pPr eaLnBrk="1" hangingPunct="1"/>
            <a:r>
              <a:rPr lang="en-US" altLang="en-US"/>
              <a:t>Design key business metrics.</a:t>
            </a:r>
          </a:p>
          <a:p>
            <a:pPr eaLnBrk="1" hangingPunct="1"/>
            <a:r>
              <a:rPr lang="en-US" altLang="en-US"/>
              <a:t>Decide how data must be presented.</a:t>
            </a:r>
          </a:p>
          <a:p>
            <a:pPr eaLnBrk="1" hangingPunct="1"/>
            <a:r>
              <a:rPr lang="en-US" altLang="en-US"/>
              <a:t>Determine how users will </a:t>
            </a:r>
            <a:r>
              <a:rPr lang="en-US" altLang="en-US" i="1"/>
              <a:t>aggregate</a:t>
            </a:r>
            <a:r>
              <a:rPr lang="en-US" altLang="en-US"/>
              <a:t> or </a:t>
            </a:r>
            <a:r>
              <a:rPr lang="en-US" altLang="en-US" i="1"/>
              <a:t>roll up</a:t>
            </a:r>
            <a:r>
              <a:rPr lang="en-US" altLang="en-US"/>
              <a:t>.</a:t>
            </a:r>
          </a:p>
          <a:p>
            <a:pPr eaLnBrk="1" hangingPunct="1"/>
            <a:r>
              <a:rPr lang="en-US" altLang="en-US"/>
              <a:t>Decide the data quantity for user analysis or query.</a:t>
            </a:r>
          </a:p>
          <a:p>
            <a:pPr eaLnBrk="1" hangingPunct="1"/>
            <a:r>
              <a:rPr lang="en-US" altLang="en-US"/>
              <a:t>Decide how data will be accessed.</a:t>
            </a:r>
          </a:p>
          <a:p>
            <a:pPr eaLnBrk="1" hangingPunct="1"/>
            <a:r>
              <a:rPr lang="en-US" altLang="en-US"/>
              <a:t>Establish data warehouse size.</a:t>
            </a:r>
          </a:p>
          <a:p>
            <a:pPr eaLnBrk="1" hangingPunct="1"/>
            <a:r>
              <a:rPr lang="en-US" altLang="en-US"/>
              <a:t>Determine the frequency for data refreshing.</a:t>
            </a:r>
          </a:p>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a:t>Information package for sales</a:t>
            </a:r>
          </a:p>
        </p:txBody>
      </p:sp>
      <p:sp>
        <p:nvSpPr>
          <p:cNvPr id="22531"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D0AD8592-88F9-42A0-9840-F0CED7DD2B44}" type="datetime1">
              <a:rPr lang="en-US" smtClean="0"/>
              <a:pPr fontAlgn="base">
                <a:spcBef>
                  <a:spcPct val="0"/>
                </a:spcBef>
                <a:spcAft>
                  <a:spcPct val="0"/>
                </a:spcAft>
                <a:defRPr/>
              </a:pPr>
              <a:t>11/27/2015</a:t>
            </a:fld>
            <a:endParaRPr lang="en-US"/>
          </a:p>
        </p:txBody>
      </p:sp>
      <p:pic>
        <p:nvPicPr>
          <p:cNvPr id="3174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33400" y="1828800"/>
            <a:ext cx="4114800" cy="3189288"/>
          </a:xfrm>
          <a:noFill/>
        </p:spPr>
      </p:pic>
      <p:sp>
        <p:nvSpPr>
          <p:cNvPr id="6" name="TextBox 5"/>
          <p:cNvSpPr txBox="1"/>
          <p:nvPr/>
        </p:nvSpPr>
        <p:spPr>
          <a:xfrm>
            <a:off x="5029200" y="1447800"/>
            <a:ext cx="3810000" cy="1200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i="1" dirty="0"/>
              <a:t>What we are measuring </a:t>
            </a:r>
            <a:r>
              <a:rPr lang="en-US" dirty="0"/>
              <a:t>?</a:t>
            </a:r>
          </a:p>
          <a:p>
            <a:pPr marL="342900" indent="-342900" fontAlgn="auto">
              <a:spcBef>
                <a:spcPts val="0"/>
              </a:spcBef>
              <a:spcAft>
                <a:spcPts val="0"/>
              </a:spcAft>
              <a:buFont typeface="+mj-lt"/>
              <a:buAutoNum type="arabicPeriod"/>
              <a:defRPr/>
            </a:pPr>
            <a:r>
              <a:rPr lang="en-US" dirty="0"/>
              <a:t>Forecast Sales</a:t>
            </a:r>
          </a:p>
          <a:p>
            <a:pPr marL="342900" indent="-342900" fontAlgn="auto">
              <a:spcBef>
                <a:spcPts val="0"/>
              </a:spcBef>
              <a:spcAft>
                <a:spcPts val="0"/>
              </a:spcAft>
              <a:buFont typeface="+mj-lt"/>
              <a:buAutoNum type="arabicPeriod"/>
              <a:defRPr/>
            </a:pPr>
            <a:r>
              <a:rPr lang="en-US" dirty="0"/>
              <a:t>Budget Sales</a:t>
            </a:r>
          </a:p>
          <a:p>
            <a:pPr marL="342900" indent="-342900" fontAlgn="auto">
              <a:spcBef>
                <a:spcPts val="0"/>
              </a:spcBef>
              <a:spcAft>
                <a:spcPts val="0"/>
              </a:spcAft>
              <a:buFont typeface="+mj-lt"/>
              <a:buAutoNum type="arabicPeriod"/>
              <a:defRPr/>
            </a:pPr>
            <a:r>
              <a:rPr lang="en-US" dirty="0"/>
              <a:t>Actual Sales </a:t>
            </a:r>
          </a:p>
        </p:txBody>
      </p:sp>
      <p:sp>
        <p:nvSpPr>
          <p:cNvPr id="7" name="TextBox 6"/>
          <p:cNvSpPr txBox="1"/>
          <p:nvPr/>
        </p:nvSpPr>
        <p:spPr>
          <a:xfrm>
            <a:off x="5029200" y="2971800"/>
            <a:ext cx="3886200"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fontAlgn="auto">
              <a:spcBef>
                <a:spcPts val="0"/>
              </a:spcBef>
              <a:spcAft>
                <a:spcPts val="0"/>
              </a:spcAft>
              <a:defRPr/>
            </a:pPr>
            <a:r>
              <a:rPr lang="en-US" dirty="0"/>
              <a:t>Business Dimensions, along which</a:t>
            </a:r>
            <a:br>
              <a:rPr lang="en-US" dirty="0"/>
            </a:br>
            <a:r>
              <a:rPr lang="en-US" dirty="0"/>
              <a:t>these measurements are to be analyzed that will be our </a:t>
            </a:r>
            <a:r>
              <a:rPr lang="en-US" i="1" dirty="0">
                <a:effectLst>
                  <a:outerShdw blurRad="38100" dist="38100" dir="2700000" algn="tl">
                    <a:srgbClr val="000000">
                      <a:alpha val="43137"/>
                    </a:srgbClr>
                  </a:outerShdw>
                </a:effectLst>
              </a:rPr>
              <a:t>column heading</a:t>
            </a:r>
            <a:r>
              <a:rPr lang="en-US" dirty="0"/>
              <a:t>, like time, locations.</a:t>
            </a:r>
          </a:p>
        </p:txBody>
      </p:sp>
      <p:sp>
        <p:nvSpPr>
          <p:cNvPr id="8" name="TextBox 7"/>
          <p:cNvSpPr txBox="1"/>
          <p:nvPr/>
        </p:nvSpPr>
        <p:spPr>
          <a:xfrm>
            <a:off x="5029200" y="4495800"/>
            <a:ext cx="38862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dirty="0"/>
              <a:t>Here the subject is </a:t>
            </a:r>
            <a:r>
              <a:rPr lang="en-US" i="1" u="sng" dirty="0">
                <a:effectLst>
                  <a:outerShdw blurRad="38100" dist="38100" dir="2700000" algn="tl">
                    <a:srgbClr val="000000">
                      <a:alpha val="43137"/>
                    </a:srgbClr>
                  </a:outerShdw>
                </a:effectLst>
              </a:rPr>
              <a:t>sales</a:t>
            </a:r>
          </a:p>
        </p:txBody>
      </p:sp>
      <p:sp>
        <p:nvSpPr>
          <p:cNvPr id="9" name="TextBox 8"/>
          <p:cNvSpPr txBox="1"/>
          <p:nvPr/>
        </p:nvSpPr>
        <p:spPr>
          <a:xfrm>
            <a:off x="1066800" y="5410200"/>
            <a:ext cx="7543800" cy="646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fontAlgn="auto">
              <a:spcBef>
                <a:spcPts val="0"/>
              </a:spcBef>
              <a:spcAft>
                <a:spcPts val="0"/>
              </a:spcAft>
              <a:defRPr/>
            </a:pPr>
            <a:r>
              <a:rPr lang="en-US" dirty="0"/>
              <a:t>Hence our goal is requirement definition phase is to compile the information package for all the subjects for the data warehouse.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a:t>Hierarchies</a:t>
            </a:r>
          </a:p>
        </p:txBody>
      </p:sp>
      <p:sp>
        <p:nvSpPr>
          <p:cNvPr id="25603"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EA6A91F6-3F24-49E9-AEDC-289F5B024E24}" type="datetime1">
              <a:rPr lang="en-US" smtClean="0"/>
              <a:pPr fontAlgn="base">
                <a:spcBef>
                  <a:spcPct val="0"/>
                </a:spcBef>
                <a:spcAft>
                  <a:spcPct val="0"/>
                </a:spcAft>
                <a:defRPr/>
              </a:pPr>
              <a:t>11/27/2015</a:t>
            </a:fld>
            <a:endParaRPr lang="en-US"/>
          </a:p>
        </p:txBody>
      </p:sp>
      <p:sp>
        <p:nvSpPr>
          <p:cNvPr id="4" name="Content Placeholder 3"/>
          <p:cNvSpPr>
            <a:spLocks noGrp="1"/>
          </p:cNvSpPr>
          <p:nvPr>
            <p:ph sz="quarter" idx="1"/>
          </p:nvPr>
        </p:nvSpPr>
        <p:spPr/>
        <p:txBody>
          <a:bodyPr>
            <a:normAutofit/>
          </a:bodyPr>
          <a:lstStyle/>
          <a:p>
            <a:pPr marL="274320" indent="-274320" eaLnBrk="1" fontAlgn="auto" hangingPunct="1">
              <a:spcBef>
                <a:spcPts val="580"/>
              </a:spcBef>
              <a:spcAft>
                <a:spcPts val="0"/>
              </a:spcAft>
              <a:buFont typeface="Wingdings 2"/>
              <a:buChar char=""/>
              <a:defRPr/>
            </a:pPr>
            <a:r>
              <a:rPr lang="en-US" dirty="0"/>
              <a:t>Our decision are based on the number, than the summary(</a:t>
            </a:r>
            <a:r>
              <a:rPr lang="en-US" i="1" dirty="0"/>
              <a:t>various details</a:t>
            </a:r>
            <a:r>
              <a:rPr lang="en-US" dirty="0"/>
              <a:t>).</a:t>
            </a:r>
          </a:p>
          <a:p>
            <a:pPr marL="274320" indent="-274320" eaLnBrk="1" fontAlgn="auto" hangingPunct="1">
              <a:spcBef>
                <a:spcPts val="580"/>
              </a:spcBef>
              <a:spcAft>
                <a:spcPts val="0"/>
              </a:spcAft>
              <a:buFont typeface="Wingdings 2"/>
              <a:buChar char=""/>
              <a:defRPr/>
            </a:pPr>
            <a:r>
              <a:rPr lang="en-US" dirty="0"/>
              <a:t>Traverse hierarchical levels of business, and then getting the various details.</a:t>
            </a:r>
          </a:p>
          <a:p>
            <a:pPr marL="274320" indent="-274320" eaLnBrk="1" fontAlgn="auto" hangingPunct="1">
              <a:spcBef>
                <a:spcPts val="580"/>
              </a:spcBef>
              <a:spcAft>
                <a:spcPts val="0"/>
              </a:spcAft>
              <a:buFont typeface="Wingdings 2"/>
              <a:buChar char=""/>
              <a:defRPr/>
            </a:pPr>
            <a:r>
              <a:rPr lang="en-US" dirty="0"/>
              <a:t>E.g.. : </a:t>
            </a:r>
          </a:p>
          <a:p>
            <a:pPr marL="777240" lvl="1" indent="-457200" eaLnBrk="1" fontAlgn="auto" hangingPunct="1">
              <a:spcBef>
                <a:spcPts val="370"/>
              </a:spcBef>
              <a:spcAft>
                <a:spcPts val="0"/>
              </a:spcAft>
              <a:buFont typeface="+mj-lt"/>
              <a:buAutoNum type="arabicPeriod"/>
              <a:defRPr/>
            </a:pPr>
            <a:r>
              <a:rPr lang="en-US" dirty="0"/>
              <a:t>Total Sales of the entire year</a:t>
            </a:r>
          </a:p>
          <a:p>
            <a:pPr marL="777240" lvl="1" indent="-457200" eaLnBrk="1" fontAlgn="auto" hangingPunct="1">
              <a:spcBef>
                <a:spcPts val="370"/>
              </a:spcBef>
              <a:spcAft>
                <a:spcPts val="0"/>
              </a:spcAft>
              <a:buFont typeface="+mj-lt"/>
              <a:buAutoNum type="arabicPeriod"/>
              <a:defRPr/>
            </a:pPr>
            <a:r>
              <a:rPr lang="en-US" dirty="0"/>
              <a:t>Quarterly sales</a:t>
            </a:r>
          </a:p>
          <a:p>
            <a:pPr marL="777240" lvl="1" indent="-457200" eaLnBrk="1" fontAlgn="auto" hangingPunct="1">
              <a:spcBef>
                <a:spcPts val="370"/>
              </a:spcBef>
              <a:spcAft>
                <a:spcPts val="0"/>
              </a:spcAft>
              <a:buFont typeface="+mj-lt"/>
              <a:buAutoNum type="arabicPeriod"/>
              <a:defRPr/>
            </a:pPr>
            <a:r>
              <a:rPr lang="en-US" dirty="0"/>
              <a:t>Monthly sales</a:t>
            </a:r>
          </a:p>
          <a:p>
            <a:pPr marL="502920" indent="-457200" eaLnBrk="1" fontAlgn="auto" hangingPunct="1">
              <a:spcBef>
                <a:spcPts val="580"/>
              </a:spcBef>
              <a:spcAft>
                <a:spcPts val="0"/>
              </a:spcAft>
              <a:buFont typeface="Wingdings 2"/>
              <a:buChar char=""/>
              <a:defRPr/>
            </a:pPr>
            <a:r>
              <a:rPr lang="en-US" dirty="0"/>
              <a:t>So our dimension hierarchies are the paths for </a:t>
            </a:r>
            <a:r>
              <a:rPr lang="en-US" i="1" dirty="0">
                <a:effectLst>
                  <a:outerShdw blurRad="38100" dist="38100" dir="2700000" algn="tl">
                    <a:srgbClr val="000000">
                      <a:alpha val="43137"/>
                    </a:srgbClr>
                  </a:outerShdw>
                </a:effectLst>
              </a:rPr>
              <a:t>drilling down </a:t>
            </a:r>
            <a:r>
              <a:rPr lang="en-US" dirty="0"/>
              <a:t>(or) </a:t>
            </a:r>
            <a:r>
              <a:rPr lang="en-US" i="1" dirty="0">
                <a:effectLst>
                  <a:outerShdw blurRad="38100" dist="38100" dir="2700000" algn="tl">
                    <a:srgbClr val="000000">
                      <a:alpha val="43137"/>
                    </a:srgbClr>
                  </a:outerShdw>
                </a:effectLst>
              </a:rPr>
              <a:t>rolling up </a:t>
            </a:r>
            <a:r>
              <a:rPr lang="en-US" dirty="0"/>
              <a:t>in our analysis.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a:t>Categories</a:t>
            </a:r>
          </a:p>
        </p:txBody>
      </p:sp>
      <p:sp>
        <p:nvSpPr>
          <p:cNvPr id="26627"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242E69CF-0F11-4821-9548-A07657D704A0}" type="datetime1">
              <a:rPr lang="en-US" smtClean="0"/>
              <a:pPr fontAlgn="base">
                <a:spcBef>
                  <a:spcPct val="0"/>
                </a:spcBef>
                <a:spcAft>
                  <a:spcPct val="0"/>
                </a:spcAft>
                <a:defRPr/>
              </a:pPr>
              <a:t>11/27/2015</a:t>
            </a:fld>
            <a:endParaRPr lang="en-US"/>
          </a:p>
        </p:txBody>
      </p:sp>
      <p:sp>
        <p:nvSpPr>
          <p:cNvPr id="4" name="Content Placeholder 3"/>
          <p:cNvSpPr>
            <a:spLocks noGrp="1"/>
          </p:cNvSpPr>
          <p:nvPr>
            <p:ph sz="quarter" idx="1"/>
          </p:nvPr>
        </p:nvSpPr>
        <p:spPr/>
        <p:txBody>
          <a:bodyPr>
            <a:normAutofit/>
          </a:bodyPr>
          <a:lstStyle/>
          <a:p>
            <a:pPr marL="274320" indent="-274320" eaLnBrk="1" fontAlgn="auto" hangingPunct="1">
              <a:spcBef>
                <a:spcPts val="580"/>
              </a:spcBef>
              <a:spcAft>
                <a:spcPts val="0"/>
              </a:spcAft>
              <a:buFont typeface="Wingdings 2"/>
              <a:buChar char=""/>
              <a:defRPr/>
            </a:pPr>
            <a:r>
              <a:rPr lang="en-US" dirty="0"/>
              <a:t>In the time dimension, we want to include sales on </a:t>
            </a:r>
            <a:r>
              <a:rPr lang="en-US" i="1" dirty="0">
                <a:effectLst>
                  <a:outerShdw blurRad="38100" dist="38100" dir="2700000" algn="tl">
                    <a:srgbClr val="000000">
                      <a:alpha val="43137"/>
                    </a:srgbClr>
                  </a:outerShdw>
                </a:effectLst>
              </a:rPr>
              <a:t>holidays</a:t>
            </a:r>
            <a:r>
              <a:rPr lang="en-US" dirty="0"/>
              <a:t>.</a:t>
            </a:r>
          </a:p>
          <a:p>
            <a:pPr marL="274320" indent="-274320" eaLnBrk="1" fontAlgn="auto" hangingPunct="1">
              <a:spcBef>
                <a:spcPts val="580"/>
              </a:spcBef>
              <a:spcAft>
                <a:spcPts val="0"/>
              </a:spcAft>
              <a:buFont typeface="Wingdings 2"/>
              <a:buChar char=""/>
              <a:defRPr/>
            </a:pPr>
            <a:r>
              <a:rPr lang="en-US" dirty="0"/>
              <a:t>And in product dimension, we want to include </a:t>
            </a:r>
            <a:r>
              <a:rPr lang="en-US" i="1" dirty="0">
                <a:effectLst>
                  <a:outerShdw blurRad="38100" dist="38100" dir="2700000" algn="tl">
                    <a:srgbClr val="000000">
                      <a:alpha val="43137"/>
                    </a:srgbClr>
                  </a:outerShdw>
                </a:effectLst>
              </a:rPr>
              <a:t>packaging.</a:t>
            </a:r>
          </a:p>
          <a:p>
            <a:pPr marL="274320" indent="-274320" eaLnBrk="1" fontAlgn="auto" hangingPunct="1">
              <a:spcBef>
                <a:spcPts val="580"/>
              </a:spcBef>
              <a:spcAft>
                <a:spcPts val="0"/>
              </a:spcAft>
              <a:buFont typeface="Wingdings 2"/>
              <a:buChar char=""/>
              <a:defRPr/>
            </a:pPr>
            <a:r>
              <a:rPr lang="en-US" dirty="0"/>
              <a:t>These two does not help us for drilling up/down.</a:t>
            </a:r>
          </a:p>
          <a:p>
            <a:pPr marL="274320" indent="-274320" eaLnBrk="1" fontAlgn="auto" hangingPunct="1">
              <a:spcBef>
                <a:spcPts val="580"/>
              </a:spcBef>
              <a:spcAft>
                <a:spcPts val="0"/>
              </a:spcAft>
              <a:buFont typeface="Wingdings 2"/>
              <a:buChar char=""/>
              <a:defRPr/>
            </a:pPr>
            <a:r>
              <a:rPr lang="en-US" dirty="0"/>
              <a:t>We can’t say it is hierarchy, but it is important to our analysis.</a:t>
            </a:r>
          </a:p>
          <a:p>
            <a:pPr marL="274320" indent="-274320" eaLnBrk="1" fontAlgn="auto" hangingPunct="1">
              <a:spcBef>
                <a:spcPts val="580"/>
              </a:spcBef>
              <a:spcAft>
                <a:spcPts val="0"/>
              </a:spcAft>
              <a:buFont typeface="Wingdings 2"/>
              <a:buChar char=""/>
              <a:defRPr/>
            </a:pPr>
            <a:r>
              <a:rPr lang="en-US" dirty="0"/>
              <a:t>Such data element within business dimension may be called </a:t>
            </a:r>
            <a:r>
              <a:rPr lang="en-US" i="1" u="sng" dirty="0">
                <a:effectLst>
                  <a:outerShdw blurRad="38100" dist="38100" dir="2700000" algn="tl">
                    <a:srgbClr val="000000">
                      <a:alpha val="43137"/>
                    </a:srgbClr>
                  </a:outerShdw>
                </a:effectLst>
              </a:rPr>
              <a:t>categories</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a:t>Business metrics or Facts</a:t>
            </a:r>
          </a:p>
        </p:txBody>
      </p:sp>
      <p:sp>
        <p:nvSpPr>
          <p:cNvPr id="27651"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3F8DA420-1B7D-479D-8201-976E2A672965}" type="datetime1">
              <a:rPr lang="en-US" smtClean="0"/>
              <a:pPr fontAlgn="base">
                <a:spcBef>
                  <a:spcPct val="0"/>
                </a:spcBef>
                <a:spcAft>
                  <a:spcPct val="0"/>
                </a:spcAft>
                <a:defRPr/>
              </a:pPr>
              <a:t>11/27/2015</a:t>
            </a:fld>
            <a:endParaRPr lang="en-US"/>
          </a:p>
        </p:txBody>
      </p:sp>
      <p:sp>
        <p:nvSpPr>
          <p:cNvPr id="4" name="Content Placeholder 3"/>
          <p:cNvSpPr>
            <a:spLocks noGrp="1"/>
          </p:cNvSpPr>
          <p:nvPr>
            <p:ph sz="quarter" idx="1"/>
          </p:nvPr>
        </p:nvSpPr>
        <p:spPr/>
        <p:txBody>
          <a:bodyPr>
            <a:normAutofit/>
          </a:bodyPr>
          <a:lstStyle/>
          <a:p>
            <a:pPr marL="274320" indent="-274320" algn="just" eaLnBrk="1" fontAlgn="auto" hangingPunct="1">
              <a:spcBef>
                <a:spcPts val="580"/>
              </a:spcBef>
              <a:spcAft>
                <a:spcPts val="0"/>
              </a:spcAft>
              <a:buFont typeface="Wingdings 2"/>
              <a:buChar char=""/>
              <a:defRPr/>
            </a:pPr>
            <a:r>
              <a:rPr lang="en-US" dirty="0"/>
              <a:t>So by the help of Business dimension, categories and hierarchies </a:t>
            </a:r>
            <a:r>
              <a:rPr lang="en-US" i="1" dirty="0">
                <a:effectLst>
                  <a:outerShdw blurRad="38100" dist="38100" dir="2700000" algn="tl">
                    <a:srgbClr val="000000">
                      <a:alpha val="43137"/>
                    </a:srgbClr>
                  </a:outerShdw>
                </a:effectLst>
              </a:rPr>
              <a:t>what we are getting ?</a:t>
            </a:r>
          </a:p>
          <a:p>
            <a:pPr marL="274320" indent="-274320" algn="just" eaLnBrk="1" fontAlgn="auto" hangingPunct="1">
              <a:spcBef>
                <a:spcPts val="580"/>
              </a:spcBef>
              <a:spcAft>
                <a:spcPts val="0"/>
              </a:spcAft>
              <a:buFont typeface="Wingdings 2"/>
              <a:buNone/>
              <a:defRPr/>
            </a:pPr>
            <a:endParaRPr lang="en-US" i="1" dirty="0">
              <a:effectLst>
                <a:outerShdw blurRad="38100" dist="38100" dir="2700000" algn="tl">
                  <a:srgbClr val="000000">
                    <a:alpha val="43137"/>
                  </a:srgbClr>
                </a:outerShdw>
              </a:effectLst>
            </a:endParaRPr>
          </a:p>
          <a:p>
            <a:pPr marL="548640" lvl="1" algn="just" eaLnBrk="1" fontAlgn="auto" hangingPunct="1">
              <a:spcBef>
                <a:spcPts val="370"/>
              </a:spcBef>
              <a:spcAft>
                <a:spcPts val="0"/>
              </a:spcAft>
              <a:buFont typeface="Wingdings 2"/>
              <a:buChar char=""/>
              <a:defRPr/>
            </a:pPr>
            <a:r>
              <a:rPr lang="en-US" dirty="0"/>
              <a:t>So it should answer</a:t>
            </a:r>
          </a:p>
          <a:p>
            <a:pPr marL="1097280" lvl="3" algn="just" eaLnBrk="1" fontAlgn="auto" hangingPunct="1">
              <a:spcBef>
                <a:spcPts val="370"/>
              </a:spcBef>
              <a:spcAft>
                <a:spcPts val="0"/>
              </a:spcAft>
              <a:buClr>
                <a:schemeClr val="accent3"/>
              </a:buClr>
              <a:buFont typeface="Wingdings 2"/>
              <a:buChar char=""/>
              <a:defRPr/>
            </a:pPr>
            <a:r>
              <a:rPr lang="en-US" dirty="0"/>
              <a:t>What exactly users analyzing ?</a:t>
            </a:r>
          </a:p>
          <a:p>
            <a:pPr marL="1097280" lvl="3" algn="just" eaLnBrk="1" fontAlgn="auto" hangingPunct="1">
              <a:spcBef>
                <a:spcPts val="370"/>
              </a:spcBef>
              <a:spcAft>
                <a:spcPts val="0"/>
              </a:spcAft>
              <a:buClr>
                <a:schemeClr val="accent3"/>
              </a:buClr>
              <a:buFont typeface="Wingdings 2"/>
              <a:buChar char=""/>
              <a:defRPr/>
            </a:pPr>
            <a:r>
              <a:rPr lang="en-US" dirty="0"/>
              <a:t>What numbers they are analyzing?</a:t>
            </a:r>
          </a:p>
          <a:p>
            <a:pPr marL="1097280" lvl="3" algn="just" eaLnBrk="1" fontAlgn="auto" hangingPunct="1">
              <a:spcBef>
                <a:spcPts val="370"/>
              </a:spcBef>
              <a:spcAft>
                <a:spcPts val="0"/>
              </a:spcAft>
              <a:buClr>
                <a:schemeClr val="accent3"/>
              </a:buClr>
              <a:buFont typeface="Wingdings 2"/>
              <a:buNone/>
              <a:defRPr/>
            </a:pPr>
            <a:endParaRPr lang="en-US" dirty="0"/>
          </a:p>
          <a:p>
            <a:pPr marL="274320" indent="-274320" algn="just" eaLnBrk="1" fontAlgn="auto" hangingPunct="1">
              <a:spcBef>
                <a:spcPts val="580"/>
              </a:spcBef>
              <a:spcAft>
                <a:spcPts val="0"/>
              </a:spcAft>
              <a:buFont typeface="Wingdings 2"/>
              <a:buChar char=""/>
              <a:defRPr/>
            </a:pPr>
            <a:r>
              <a:rPr lang="en-US" dirty="0"/>
              <a:t>The numbers the users analyze are the measurements or metrics that measure the success of the department.</a:t>
            </a:r>
          </a:p>
          <a:p>
            <a:pPr marL="274320" indent="-274320" algn="just" eaLnBrk="1" fontAlgn="auto" hangingPunct="1">
              <a:spcBef>
                <a:spcPts val="580"/>
              </a:spcBef>
              <a:spcAft>
                <a:spcPts val="0"/>
              </a:spcAft>
              <a:buFont typeface="Wingdings 2"/>
              <a:buChar char=""/>
              <a:defRPr/>
            </a:pPr>
            <a:r>
              <a:rPr lang="en-US" dirty="0"/>
              <a:t>Like actual sales, options price, dealer price etc., </a:t>
            </a:r>
          </a:p>
          <a:p>
            <a:pPr marL="274320" indent="-274320" eaLnBrk="1" fontAlgn="auto" hangingPunct="1">
              <a:spcBef>
                <a:spcPts val="580"/>
              </a:spcBef>
              <a:spcAft>
                <a:spcPts val="0"/>
              </a:spcAft>
              <a:buFont typeface="Wingdings 2"/>
              <a:buChar cha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304800"/>
            <a:ext cx="7162800" cy="914400"/>
          </a:xfrm>
        </p:spPr>
        <p:txBody>
          <a:bodyPr/>
          <a:lstStyle/>
          <a:p>
            <a:pPr eaLnBrk="1" hangingPunct="1"/>
            <a:r>
              <a:rPr lang="en-US" altLang="en-US"/>
              <a:t>Definition of Data warehouse</a:t>
            </a:r>
          </a:p>
        </p:txBody>
      </p:sp>
      <p:sp>
        <p:nvSpPr>
          <p:cNvPr id="8195"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16302D5E-21CB-4977-BE1A-7E96A526E9AE}" type="datetime1">
              <a:rPr lang="en-US" smtClean="0"/>
              <a:pPr fontAlgn="base">
                <a:spcBef>
                  <a:spcPct val="0"/>
                </a:spcBef>
                <a:spcAft>
                  <a:spcPct val="0"/>
                </a:spcAft>
                <a:defRPr/>
              </a:pPr>
              <a:t>11/27/2015</a:t>
            </a:fld>
            <a:endParaRPr lang="en-US"/>
          </a:p>
        </p:txBody>
      </p:sp>
      <p:pic>
        <p:nvPicPr>
          <p:cNvPr id="819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90600" y="1447800"/>
            <a:ext cx="1219200" cy="1474788"/>
          </a:xfrm>
          <a:noFill/>
        </p:spPr>
      </p:pic>
      <p:pic>
        <p:nvPicPr>
          <p:cNvPr id="8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86200"/>
            <a:ext cx="121920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362200" y="1752600"/>
            <a:ext cx="61722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t>Data warehouse is a </a:t>
            </a:r>
            <a:r>
              <a:rPr lang="en-US" i="1" dirty="0">
                <a:solidFill>
                  <a:schemeClr val="accent1">
                    <a:lumMod val="75000"/>
                  </a:schemeClr>
                </a:solidFill>
              </a:rPr>
              <a:t>subject-oriented</a:t>
            </a:r>
            <a:r>
              <a:rPr lang="en-US" dirty="0"/>
              <a:t>, </a:t>
            </a:r>
            <a:r>
              <a:rPr lang="en-US" i="1" dirty="0">
                <a:solidFill>
                  <a:schemeClr val="accent1">
                    <a:lumMod val="75000"/>
                  </a:schemeClr>
                </a:solidFill>
              </a:rPr>
              <a:t>Integrated</a:t>
            </a:r>
            <a:r>
              <a:rPr lang="en-US" dirty="0"/>
              <a:t>, </a:t>
            </a:r>
            <a:r>
              <a:rPr lang="en-US" i="1" dirty="0">
                <a:solidFill>
                  <a:schemeClr val="accent1">
                    <a:lumMod val="75000"/>
                  </a:schemeClr>
                </a:solidFill>
              </a:rPr>
              <a:t>time-variant</a:t>
            </a:r>
            <a:r>
              <a:rPr lang="en-US" dirty="0"/>
              <a:t> and </a:t>
            </a:r>
            <a:r>
              <a:rPr lang="en-US" i="1" dirty="0">
                <a:solidFill>
                  <a:schemeClr val="accent1">
                    <a:lumMod val="75000"/>
                  </a:schemeClr>
                </a:solidFill>
              </a:rPr>
              <a:t>non-volatile</a:t>
            </a:r>
            <a:r>
              <a:rPr lang="en-US" dirty="0"/>
              <a:t> collection of data in support of decision making.</a:t>
            </a:r>
          </a:p>
        </p:txBody>
      </p:sp>
      <p:sp>
        <p:nvSpPr>
          <p:cNvPr id="7" name="TextBox 6"/>
          <p:cNvSpPr txBox="1"/>
          <p:nvPr/>
        </p:nvSpPr>
        <p:spPr>
          <a:xfrm>
            <a:off x="2743200" y="4495800"/>
            <a:ext cx="5994400" cy="64611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t>Data warehouse is a copy of transactional data specially </a:t>
            </a:r>
          </a:p>
          <a:p>
            <a:pPr>
              <a:defRPr/>
            </a:pPr>
            <a:r>
              <a:rPr lang="en-US" dirty="0"/>
              <a:t>structured for query and analysis.</a:t>
            </a:r>
          </a:p>
        </p:txBody>
      </p:sp>
      <p:sp>
        <p:nvSpPr>
          <p:cNvPr id="8" name="TextBox 7"/>
          <p:cNvSpPr txBox="1"/>
          <p:nvPr/>
        </p:nvSpPr>
        <p:spPr>
          <a:xfrm>
            <a:off x="914400" y="5638800"/>
            <a:ext cx="1446213" cy="338138"/>
          </a:xfrm>
          <a:prstGeom prst="rect">
            <a:avLst/>
          </a:prstGeom>
          <a:noFill/>
        </p:spPr>
        <p:txBody>
          <a:bodyPr wrap="none">
            <a:spAutoFit/>
          </a:bodyPr>
          <a:lstStyle/>
          <a:p>
            <a:pPr>
              <a:defRPr/>
            </a:pPr>
            <a:r>
              <a:rPr lang="en-US" sz="1600" i="1" dirty="0">
                <a:effectLst>
                  <a:outerShdw blurRad="38100" dist="38100" dir="2700000" algn="tl">
                    <a:srgbClr val="000000">
                      <a:alpha val="43137"/>
                    </a:srgbClr>
                  </a:outerShdw>
                </a:effectLst>
              </a:rPr>
              <a:t>Ralph Kimball</a:t>
            </a:r>
          </a:p>
        </p:txBody>
      </p:sp>
      <p:sp>
        <p:nvSpPr>
          <p:cNvPr id="9" name="TextBox 8"/>
          <p:cNvSpPr txBox="1"/>
          <p:nvPr/>
        </p:nvSpPr>
        <p:spPr>
          <a:xfrm>
            <a:off x="990600" y="2971800"/>
            <a:ext cx="1084263" cy="338138"/>
          </a:xfrm>
          <a:prstGeom prst="rect">
            <a:avLst/>
          </a:prstGeom>
          <a:noFill/>
        </p:spPr>
        <p:txBody>
          <a:bodyPr wrap="none">
            <a:spAutoFit/>
          </a:bodyPr>
          <a:lstStyle/>
          <a:p>
            <a:pPr>
              <a:defRPr/>
            </a:pPr>
            <a:r>
              <a:rPr lang="en-US" sz="1600" i="1" dirty="0">
                <a:effectLst>
                  <a:outerShdw blurRad="38100" dist="38100" dir="2700000" algn="tl">
                    <a:srgbClr val="000000">
                      <a:alpha val="43137"/>
                    </a:srgbClr>
                  </a:outerShdw>
                </a:effectLst>
              </a:rPr>
              <a:t>Bill </a:t>
            </a:r>
            <a:r>
              <a:rPr lang="en-US" sz="1600" i="1" dirty="0" err="1">
                <a:effectLst>
                  <a:outerShdw blurRad="38100" dist="38100" dir="2700000" algn="tl">
                    <a:srgbClr val="000000">
                      <a:alpha val="43137"/>
                    </a:srgbClr>
                  </a:outerShdw>
                </a:effectLst>
              </a:rPr>
              <a:t>Innom</a:t>
            </a:r>
            <a:endParaRPr lang="en-US" sz="1600" i="1" dirty="0">
              <a:effectLst>
                <a:outerShdw blurRad="38100" dist="38100" dir="2700000" algn="tl">
                  <a:srgbClr val="000000">
                    <a:alpha val="43137"/>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a:t>Information package : Automaker</a:t>
            </a:r>
          </a:p>
        </p:txBody>
      </p:sp>
      <p:sp>
        <p:nvSpPr>
          <p:cNvPr id="28675"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63631831-ABE4-43B7-9258-033F72543F05}" type="datetime1">
              <a:rPr lang="en-US" smtClean="0"/>
              <a:pPr fontAlgn="base">
                <a:spcBef>
                  <a:spcPct val="0"/>
                </a:spcBef>
                <a:spcAft>
                  <a:spcPct val="0"/>
                </a:spcAft>
                <a:defRPr/>
              </a:pPr>
              <a:t>11/27/2015</a:t>
            </a:fld>
            <a:endParaRPr lang="en-US"/>
          </a:p>
        </p:txBody>
      </p:sp>
      <p:pic>
        <p:nvPicPr>
          <p:cNvPr id="3584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143000" y="1600200"/>
            <a:ext cx="5672138" cy="45720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a:t>Information pack: </a:t>
            </a:r>
            <a:r>
              <a:rPr lang="en-US" altLang="en-US" sz="3600" i="1"/>
              <a:t>where is what</a:t>
            </a:r>
            <a:endParaRPr lang="en-US" altLang="en-US" i="1"/>
          </a:p>
        </p:txBody>
      </p:sp>
      <p:sp>
        <p:nvSpPr>
          <p:cNvPr id="4" name="Date Placeholder 3"/>
          <p:cNvSpPr>
            <a:spLocks noGrp="1"/>
          </p:cNvSpPr>
          <p:nvPr>
            <p:ph type="dt" sz="quarter" idx="10"/>
          </p:nvPr>
        </p:nvSpPr>
        <p:spPr/>
        <p:txBody>
          <a:bodyPr/>
          <a:lstStyle/>
          <a:p>
            <a:pPr>
              <a:defRPr/>
            </a:pPr>
            <a:fld id="{AD730E2F-779F-499F-9249-811075F66AA7}" type="datetime1">
              <a:rPr lang="en-US" smtClean="0"/>
              <a:pPr>
                <a:defRPr/>
              </a:pPr>
              <a:t>11/27/2015</a:t>
            </a:fld>
            <a:endParaRPr lang="en-US"/>
          </a:p>
        </p:txBody>
      </p:sp>
      <p:pic>
        <p:nvPicPr>
          <p:cNvPr id="3686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524000" y="1447800"/>
            <a:ext cx="5372100" cy="4572000"/>
          </a:xfrm>
          <a:noFill/>
        </p:spPr>
      </p:pic>
      <p:sp>
        <p:nvSpPr>
          <p:cNvPr id="9" name="Left Arrow 8"/>
          <p:cNvSpPr/>
          <p:nvPr/>
        </p:nvSpPr>
        <p:spPr>
          <a:xfrm>
            <a:off x="6781800" y="2362200"/>
            <a:ext cx="609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Left Brace 10"/>
          <p:cNvSpPr/>
          <p:nvPr/>
        </p:nvSpPr>
        <p:spPr>
          <a:xfrm>
            <a:off x="1219200" y="2667000"/>
            <a:ext cx="685800" cy="2057400"/>
          </a:xfrm>
          <a:prstGeom prst="leftBrace">
            <a:avLst>
              <a:gd name="adj1" fmla="val 8333"/>
              <a:gd name="adj2" fmla="val 24567"/>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Left Arrow 11"/>
          <p:cNvSpPr/>
          <p:nvPr/>
        </p:nvSpPr>
        <p:spPr>
          <a:xfrm>
            <a:off x="6781800" y="5486400"/>
            <a:ext cx="609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Left Arrow 12"/>
          <p:cNvSpPr/>
          <p:nvPr/>
        </p:nvSpPr>
        <p:spPr>
          <a:xfrm>
            <a:off x="6324600" y="1600200"/>
            <a:ext cx="609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Left Arrow 13"/>
          <p:cNvSpPr/>
          <p:nvPr/>
        </p:nvSpPr>
        <p:spPr>
          <a:xfrm rot="9690927">
            <a:off x="1643063" y="4900613"/>
            <a:ext cx="644525" cy="1047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p:cNvSpPr txBox="1"/>
          <p:nvPr/>
        </p:nvSpPr>
        <p:spPr>
          <a:xfrm>
            <a:off x="7391400" y="2286000"/>
            <a:ext cx="1390650" cy="36988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t>Dimensions</a:t>
            </a:r>
          </a:p>
        </p:txBody>
      </p:sp>
      <p:sp>
        <p:nvSpPr>
          <p:cNvPr id="16" name="TextBox 15"/>
          <p:cNvSpPr txBox="1"/>
          <p:nvPr/>
        </p:nvSpPr>
        <p:spPr>
          <a:xfrm>
            <a:off x="7391400" y="5257800"/>
            <a:ext cx="1524000" cy="646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t>What are we </a:t>
            </a:r>
          </a:p>
          <a:p>
            <a:pPr>
              <a:defRPr/>
            </a:pPr>
            <a:r>
              <a:rPr lang="en-US" dirty="0"/>
              <a:t>Measuring ?</a:t>
            </a:r>
          </a:p>
        </p:txBody>
      </p:sp>
      <p:sp>
        <p:nvSpPr>
          <p:cNvPr id="17" name="TextBox 16"/>
          <p:cNvSpPr txBox="1"/>
          <p:nvPr/>
        </p:nvSpPr>
        <p:spPr>
          <a:xfrm>
            <a:off x="381000" y="4953000"/>
            <a:ext cx="1295400" cy="381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t>categories</a:t>
            </a:r>
          </a:p>
        </p:txBody>
      </p:sp>
      <p:sp>
        <p:nvSpPr>
          <p:cNvPr id="18" name="TextBox 17"/>
          <p:cNvSpPr txBox="1"/>
          <p:nvPr/>
        </p:nvSpPr>
        <p:spPr>
          <a:xfrm>
            <a:off x="76200" y="2895600"/>
            <a:ext cx="1274763"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dirty="0"/>
              <a:t>Hierarchies</a:t>
            </a:r>
          </a:p>
        </p:txBody>
      </p:sp>
      <p:sp>
        <p:nvSpPr>
          <p:cNvPr id="19" name="TextBox 18"/>
          <p:cNvSpPr txBox="1"/>
          <p:nvPr/>
        </p:nvSpPr>
        <p:spPr>
          <a:xfrm>
            <a:off x="6934200" y="1524000"/>
            <a:ext cx="9159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t>subject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Requirements gathering methods</a:t>
            </a:r>
          </a:p>
        </p:txBody>
      </p:sp>
      <p:sp>
        <p:nvSpPr>
          <p:cNvPr id="29699"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350737E2-D219-4021-B95A-C3FC8096EC9D}" type="datetime1">
              <a:rPr lang="en-US" smtClean="0"/>
              <a:pPr fontAlgn="base">
                <a:spcBef>
                  <a:spcPct val="0"/>
                </a:spcBef>
                <a:spcAft>
                  <a:spcPct val="0"/>
                </a:spcAft>
                <a:defRPr/>
              </a:pPr>
              <a:t>11/27/2015</a:t>
            </a:fld>
            <a:endParaRPr lang="en-US"/>
          </a:p>
        </p:txBody>
      </p:sp>
      <p:sp>
        <p:nvSpPr>
          <p:cNvPr id="4" name="Content Placeholder 3"/>
          <p:cNvSpPr>
            <a:spLocks noGrp="1"/>
          </p:cNvSpPr>
          <p:nvPr>
            <p:ph sz="quarter" idx="1"/>
          </p:nvPr>
        </p:nvSpPr>
        <p:spPr/>
        <p:txBody>
          <a:bodyPr>
            <a:normAutofit/>
          </a:bodyPr>
          <a:lstStyle/>
          <a:p>
            <a:pPr marL="274320" indent="-274320" eaLnBrk="1" fontAlgn="auto" hangingPunct="1">
              <a:spcBef>
                <a:spcPts val="580"/>
              </a:spcBef>
              <a:spcAft>
                <a:spcPts val="0"/>
              </a:spcAft>
              <a:buFont typeface="Wingdings 2"/>
              <a:buChar char=""/>
              <a:defRPr/>
            </a:pPr>
            <a:r>
              <a:rPr lang="en-US" dirty="0"/>
              <a:t>Who are the users that can make use of the information in the data warehouse.</a:t>
            </a:r>
          </a:p>
          <a:p>
            <a:pPr marL="274320" indent="-274320" eaLnBrk="1" fontAlgn="auto" hangingPunct="1">
              <a:spcBef>
                <a:spcPts val="580"/>
              </a:spcBef>
              <a:spcAft>
                <a:spcPts val="0"/>
              </a:spcAft>
              <a:buFont typeface="Wingdings 2"/>
              <a:buChar char=""/>
              <a:defRPr/>
            </a:pPr>
            <a:r>
              <a:rPr lang="en-US" dirty="0"/>
              <a:t>Users of data warehouse.</a:t>
            </a:r>
          </a:p>
          <a:p>
            <a:pPr marL="548640" lvl="1" eaLnBrk="1" fontAlgn="auto" hangingPunct="1">
              <a:lnSpc>
                <a:spcPct val="150000"/>
              </a:lnSpc>
              <a:spcBef>
                <a:spcPts val="370"/>
              </a:spcBef>
              <a:spcAft>
                <a:spcPts val="0"/>
              </a:spcAft>
              <a:buFont typeface="Wingdings 2"/>
              <a:buChar char=""/>
              <a:defRPr/>
            </a:pPr>
            <a:r>
              <a:rPr lang="en-US" dirty="0"/>
              <a:t>Senior executives </a:t>
            </a:r>
            <a:r>
              <a:rPr lang="en-US" sz="2000" i="1" dirty="0">
                <a:effectLst>
                  <a:outerShdw blurRad="38100" dist="38100" dir="2700000" algn="tl">
                    <a:srgbClr val="000000">
                      <a:alpha val="43137"/>
                    </a:srgbClr>
                  </a:outerShdw>
                </a:effectLst>
              </a:rPr>
              <a:t>(sense and scope for you DW)</a:t>
            </a:r>
            <a:endParaRPr lang="en-US" i="1" dirty="0">
              <a:effectLst>
                <a:outerShdw blurRad="38100" dist="38100" dir="2700000" algn="tl">
                  <a:srgbClr val="000000">
                    <a:alpha val="43137"/>
                  </a:srgbClr>
                </a:outerShdw>
              </a:effectLst>
            </a:endParaRPr>
          </a:p>
          <a:p>
            <a:pPr marL="548640" lvl="1" eaLnBrk="1" fontAlgn="auto" hangingPunct="1">
              <a:lnSpc>
                <a:spcPct val="150000"/>
              </a:lnSpc>
              <a:spcBef>
                <a:spcPts val="370"/>
              </a:spcBef>
              <a:spcAft>
                <a:spcPts val="0"/>
              </a:spcAft>
              <a:buFont typeface="Wingdings 2"/>
              <a:buChar char=""/>
              <a:defRPr/>
            </a:pPr>
            <a:r>
              <a:rPr lang="en-US" dirty="0"/>
              <a:t>Departmental managers </a:t>
            </a:r>
            <a:r>
              <a:rPr lang="en-US" sz="2000" i="1" dirty="0">
                <a:effectLst>
                  <a:outerShdw blurRad="38100" dist="38100" dir="2700000" algn="tl">
                    <a:srgbClr val="000000">
                      <a:alpha val="43137"/>
                    </a:srgbClr>
                  </a:outerShdw>
                </a:effectLst>
              </a:rPr>
              <a:t>(they report to executives)</a:t>
            </a:r>
            <a:endParaRPr lang="en-US" i="1" dirty="0">
              <a:effectLst>
                <a:outerShdw blurRad="38100" dist="38100" dir="2700000" algn="tl">
                  <a:srgbClr val="000000">
                    <a:alpha val="43137"/>
                  </a:srgbClr>
                </a:outerShdw>
              </a:effectLst>
            </a:endParaRPr>
          </a:p>
          <a:p>
            <a:pPr marL="548640" lvl="1" eaLnBrk="1" fontAlgn="auto" hangingPunct="1">
              <a:lnSpc>
                <a:spcPct val="150000"/>
              </a:lnSpc>
              <a:spcBef>
                <a:spcPts val="370"/>
              </a:spcBef>
              <a:spcAft>
                <a:spcPts val="0"/>
              </a:spcAft>
              <a:buFont typeface="Wingdings 2"/>
              <a:buChar char=""/>
              <a:defRPr/>
            </a:pPr>
            <a:r>
              <a:rPr lang="en-US" dirty="0"/>
              <a:t>Business analysts </a:t>
            </a:r>
            <a:r>
              <a:rPr lang="en-US" sz="1800" i="1" dirty="0">
                <a:effectLst>
                  <a:outerShdw blurRad="38100" dist="38100" dir="2700000" algn="tl">
                    <a:srgbClr val="000000">
                      <a:alpha val="43137"/>
                    </a:srgbClr>
                  </a:outerShdw>
                </a:effectLst>
              </a:rPr>
              <a:t>(Prepare the reports and analyses</a:t>
            </a:r>
            <a:r>
              <a:rPr lang="en-US" sz="2000" i="1" dirty="0">
                <a:effectLst>
                  <a:outerShdw blurRad="38100" dist="38100" dir="2700000" algn="tl">
                    <a:srgbClr val="000000">
                      <a:alpha val="43137"/>
                    </a:srgbClr>
                  </a:outerShdw>
                </a:effectLst>
              </a:rPr>
              <a:t>)</a:t>
            </a:r>
            <a:endParaRPr lang="en-US" i="1" dirty="0">
              <a:effectLst>
                <a:outerShdw blurRad="38100" dist="38100" dir="2700000" algn="tl">
                  <a:srgbClr val="000000">
                    <a:alpha val="43137"/>
                  </a:srgbClr>
                </a:outerShdw>
              </a:effectLst>
            </a:endParaRPr>
          </a:p>
          <a:p>
            <a:pPr marL="548640" lvl="1" eaLnBrk="1" fontAlgn="auto" hangingPunct="1">
              <a:lnSpc>
                <a:spcPct val="150000"/>
              </a:lnSpc>
              <a:spcBef>
                <a:spcPts val="370"/>
              </a:spcBef>
              <a:spcAft>
                <a:spcPts val="0"/>
              </a:spcAft>
              <a:buFont typeface="Wingdings 2"/>
              <a:buChar char=""/>
              <a:defRPr/>
            </a:pPr>
            <a:r>
              <a:rPr lang="en-US" dirty="0"/>
              <a:t>Operational DBAs, IT </a:t>
            </a:r>
            <a:r>
              <a:rPr lang="en-US" sz="2000" i="1" dirty="0">
                <a:effectLst>
                  <a:outerShdw blurRad="38100" dist="38100" dir="2700000" algn="tl">
                    <a:srgbClr val="000000">
                      <a:alpha val="43137"/>
                    </a:srgbClr>
                  </a:outerShdw>
                </a:effectLst>
              </a:rPr>
              <a:t>(they manages DW)</a:t>
            </a:r>
            <a:endParaRPr lang="en-US" i="1" dirty="0">
              <a:effectLst>
                <a:outerShdw blurRad="38100" dist="38100" dir="2700000" algn="tl">
                  <a:srgbClr val="000000">
                    <a:alpha val="43137"/>
                  </a:srgbClr>
                </a:outerShdw>
              </a:effectLst>
            </a:endParaRPr>
          </a:p>
          <a:p>
            <a:pPr marL="548640" lvl="1" eaLnBrk="1" fontAlgn="auto" hangingPunct="1">
              <a:lnSpc>
                <a:spcPct val="150000"/>
              </a:lnSpc>
              <a:spcBef>
                <a:spcPts val="370"/>
              </a:spcBef>
              <a:spcAft>
                <a:spcPts val="0"/>
              </a:spcAft>
              <a:buFont typeface="Wingdings 2"/>
              <a:buChar char=""/>
              <a:defRPr/>
            </a:pPr>
            <a:r>
              <a:rPr lang="en-US" dirty="0"/>
              <a:t>Others nominated by the above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a:t>Meeting with group of people </a:t>
            </a:r>
          </a:p>
        </p:txBody>
      </p:sp>
      <p:sp>
        <p:nvSpPr>
          <p:cNvPr id="30723"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DD1AE212-166D-4480-82EF-2396EA1EC090}" type="datetime1">
              <a:rPr lang="en-US" smtClean="0"/>
              <a:pPr fontAlgn="base">
                <a:spcBef>
                  <a:spcPct val="0"/>
                </a:spcBef>
                <a:spcAft>
                  <a:spcPct val="0"/>
                </a:spcAft>
                <a:defRPr/>
              </a:pPr>
              <a:t>11/27/2015</a:t>
            </a:fld>
            <a:endParaRPr lang="en-US"/>
          </a:p>
        </p:txBody>
      </p:sp>
      <p:sp>
        <p:nvSpPr>
          <p:cNvPr id="38916" name="Content Placeholder 3"/>
          <p:cNvSpPr>
            <a:spLocks noGrp="1"/>
          </p:cNvSpPr>
          <p:nvPr>
            <p:ph sz="quarter" idx="1"/>
          </p:nvPr>
        </p:nvSpPr>
        <p:spPr>
          <a:xfrm>
            <a:off x="914400" y="1447800"/>
            <a:ext cx="7772400" cy="4648200"/>
          </a:xfrm>
        </p:spPr>
        <p:txBody>
          <a:bodyPr/>
          <a:lstStyle/>
          <a:p>
            <a:pPr eaLnBrk="1" hangingPunct="1"/>
            <a:r>
              <a:rPr lang="en-US" altLang="en-US" i="1" u="sng"/>
              <a:t>Interviews, 1to1 or in small group:</a:t>
            </a:r>
          </a:p>
          <a:p>
            <a:pPr lvl="1" eaLnBrk="1" hangingPunct="1"/>
            <a:r>
              <a:rPr lang="en-US" altLang="en-US" sz="2000"/>
              <a:t>2 or 3 persons at a time</a:t>
            </a:r>
          </a:p>
          <a:p>
            <a:pPr lvl="1" eaLnBrk="1" hangingPunct="1"/>
            <a:r>
              <a:rPr lang="en-US" altLang="en-US" sz="2000"/>
              <a:t>Easy to schedule</a:t>
            </a:r>
          </a:p>
          <a:p>
            <a:pPr lvl="1" eaLnBrk="1" hangingPunct="1"/>
            <a:r>
              <a:rPr lang="en-US" altLang="en-US" sz="2000"/>
              <a:t>Good approach when details</a:t>
            </a:r>
          </a:p>
          <a:p>
            <a:pPr lvl="1" eaLnBrk="1" hangingPunct="1"/>
            <a:r>
              <a:rPr lang="en-US" altLang="en-US" sz="2000"/>
              <a:t>Always conduct pre-interview research</a:t>
            </a:r>
          </a:p>
          <a:p>
            <a:pPr lvl="1" eaLnBrk="1" hangingPunct="1">
              <a:buFont typeface="Wingdings 2" panose="05020102010507070707" pitchFamily="18" charset="2"/>
              <a:buNone/>
            </a:pPr>
            <a:endParaRPr lang="en-US" altLang="en-US"/>
          </a:p>
          <a:p>
            <a:pPr eaLnBrk="1" hangingPunct="1"/>
            <a:r>
              <a:rPr lang="en-US" altLang="en-US" i="1" u="sng"/>
              <a:t>Group Sessions</a:t>
            </a:r>
          </a:p>
          <a:p>
            <a:pPr lvl="1" eaLnBrk="1" hangingPunct="1"/>
            <a:r>
              <a:rPr lang="en-US" altLang="en-US" sz="2000"/>
              <a:t>Groups of twenty or lesser</a:t>
            </a:r>
          </a:p>
          <a:p>
            <a:pPr lvl="1" eaLnBrk="1" hangingPunct="1"/>
            <a:r>
              <a:rPr lang="en-US" altLang="en-US" sz="2000"/>
              <a:t>Not good for initial gathering</a:t>
            </a:r>
          </a:p>
          <a:p>
            <a:pPr lvl="1" eaLnBrk="1" hangingPunct="1"/>
            <a:r>
              <a:rPr lang="en-US" altLang="en-US" sz="2000"/>
              <a:t>Need to be well organized</a:t>
            </a:r>
          </a:p>
          <a:p>
            <a:pPr lvl="1" eaLnBrk="1" hangingPunct="1"/>
            <a:r>
              <a:rPr lang="en-US" altLang="en-US" sz="2000"/>
              <a:t>Useful for confirming requirements.</a:t>
            </a:r>
          </a:p>
        </p:txBody>
      </p:sp>
      <p:pic>
        <p:nvPicPr>
          <p:cNvPr id="389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343400"/>
            <a:ext cx="17526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133600"/>
            <a:ext cx="1808163"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Requirements Definition</a:t>
            </a:r>
          </a:p>
        </p:txBody>
      </p:sp>
      <p:sp>
        <p:nvSpPr>
          <p:cNvPr id="31747" name="Date Placeholder 2"/>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1B9076A4-3547-4F8D-BF38-19839C52B3D0}" type="datetime1">
              <a:rPr lang="en-US" smtClean="0"/>
              <a:pPr fontAlgn="base">
                <a:spcBef>
                  <a:spcPct val="0"/>
                </a:spcBef>
                <a:spcAft>
                  <a:spcPct val="0"/>
                </a:spcAft>
                <a:defRPr/>
              </a:pPr>
              <a:t>11/27/2015</a:t>
            </a:fld>
            <a:endParaRPr lang="en-US"/>
          </a:p>
        </p:txBody>
      </p:sp>
      <p:sp>
        <p:nvSpPr>
          <p:cNvPr id="39940" name="Content Placeholder 3"/>
          <p:cNvSpPr>
            <a:spLocks noGrp="1"/>
          </p:cNvSpPr>
          <p:nvPr>
            <p:ph sz="quarter" idx="1"/>
          </p:nvPr>
        </p:nvSpPr>
        <p:spPr/>
        <p:txBody>
          <a:bodyPr/>
          <a:lstStyle/>
          <a:p>
            <a:pPr algn="just" eaLnBrk="1" hangingPunct="1"/>
            <a:r>
              <a:rPr lang="en-US" altLang="en-US"/>
              <a:t>Requirement Definition document, is the basis for next phase.</a:t>
            </a:r>
          </a:p>
          <a:p>
            <a:pPr algn="just" eaLnBrk="1" hangingPunct="1"/>
            <a:r>
              <a:rPr lang="en-US" altLang="en-US"/>
              <a:t>If somebody leaves the company, this will help us.</a:t>
            </a:r>
          </a:p>
          <a:p>
            <a:pPr eaLnBrk="1" hangingPunct="1"/>
            <a:endParaRPr lang="en-US" altLang="en-US"/>
          </a:p>
          <a:p>
            <a:pPr eaLnBrk="1" hangingPunct="1"/>
            <a:r>
              <a:rPr lang="en-US" altLang="en-US"/>
              <a:t>The type of information this doc must contain</a:t>
            </a:r>
          </a:p>
          <a:p>
            <a:pPr lvl="1" eaLnBrk="1" hangingPunct="1"/>
            <a:r>
              <a:rPr lang="en-US" altLang="en-US" i="1"/>
              <a:t>Data sources</a:t>
            </a:r>
          </a:p>
          <a:p>
            <a:pPr lvl="1" eaLnBrk="1" hangingPunct="1"/>
            <a:r>
              <a:rPr lang="en-US" altLang="en-US" i="1"/>
              <a:t>Data Transformation</a:t>
            </a:r>
          </a:p>
          <a:p>
            <a:pPr lvl="1" eaLnBrk="1" hangingPunct="1"/>
            <a:r>
              <a:rPr lang="en-US" altLang="en-US" i="1"/>
              <a:t>Data Storage</a:t>
            </a:r>
          </a:p>
          <a:p>
            <a:pPr lvl="1" eaLnBrk="1" hangingPunct="1"/>
            <a:r>
              <a:rPr lang="en-US" altLang="en-US" i="1"/>
              <a:t>Information Delivery</a:t>
            </a:r>
          </a:p>
          <a:p>
            <a:pPr lvl="1" eaLnBrk="1" hangingPunct="1"/>
            <a:r>
              <a:rPr lang="en-US" altLang="en-US" i="1"/>
              <a:t>Information package diagram</a:t>
            </a:r>
          </a:p>
          <a:p>
            <a:pPr lvl="1" eaLnBrk="1" hangingPunct="1"/>
            <a:endParaRPr lang="en-US" altLang="en-US"/>
          </a:p>
          <a:p>
            <a:pPr lvl="1" eaLnBrk="1" hangingPunct="1"/>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a:t>Requirements Definition (cont)</a:t>
            </a:r>
          </a:p>
        </p:txBody>
      </p:sp>
      <p:sp>
        <p:nvSpPr>
          <p:cNvPr id="40963" name="Content Placeholder 2"/>
          <p:cNvSpPr>
            <a:spLocks noGrp="1"/>
          </p:cNvSpPr>
          <p:nvPr>
            <p:ph sz="quarter" idx="1"/>
          </p:nvPr>
        </p:nvSpPr>
        <p:spPr/>
        <p:txBody>
          <a:bodyPr/>
          <a:lstStyle/>
          <a:p>
            <a:pPr eaLnBrk="1" hangingPunct="1"/>
            <a:r>
              <a:rPr lang="en-US" altLang="en-US" i="1"/>
              <a:t>Data sources</a:t>
            </a:r>
          </a:p>
          <a:p>
            <a:pPr lvl="1" eaLnBrk="1" hangingPunct="1"/>
            <a:r>
              <a:rPr lang="en-US" altLang="en-US"/>
              <a:t>Include all details you have gathered about the source system.</a:t>
            </a:r>
          </a:p>
          <a:p>
            <a:pPr lvl="1" eaLnBrk="1" hangingPunct="1"/>
            <a:r>
              <a:rPr lang="en-US" altLang="en-US"/>
              <a:t>You will collect data from source system, merge, integrate, transform the data appropriately.</a:t>
            </a:r>
          </a:p>
          <a:p>
            <a:pPr lvl="1" eaLnBrk="1" hangingPunct="1"/>
            <a:r>
              <a:rPr lang="en-US" altLang="en-US"/>
              <a:t>Requirement definition document include</a:t>
            </a:r>
          </a:p>
          <a:p>
            <a:pPr lvl="3" eaLnBrk="1" hangingPunct="1">
              <a:lnSpc>
                <a:spcPct val="150000"/>
              </a:lnSpc>
            </a:pPr>
            <a:r>
              <a:rPr lang="en-US" altLang="en-US" i="1"/>
              <a:t>Available data sources.</a:t>
            </a:r>
          </a:p>
          <a:p>
            <a:pPr lvl="3" eaLnBrk="1" hangingPunct="1">
              <a:lnSpc>
                <a:spcPct val="150000"/>
              </a:lnSpc>
            </a:pPr>
            <a:r>
              <a:rPr lang="en-US" altLang="en-US" i="1"/>
              <a:t>Location of the data sources.</a:t>
            </a:r>
          </a:p>
          <a:p>
            <a:pPr lvl="3" eaLnBrk="1" hangingPunct="1">
              <a:lnSpc>
                <a:spcPct val="150000"/>
              </a:lnSpc>
            </a:pPr>
            <a:r>
              <a:rPr lang="en-US" altLang="en-US" i="1"/>
              <a:t>Data extraction procedures.</a:t>
            </a:r>
          </a:p>
          <a:p>
            <a:pPr lvl="3" eaLnBrk="1" hangingPunct="1">
              <a:lnSpc>
                <a:spcPct val="150000"/>
              </a:lnSpc>
            </a:pPr>
            <a:r>
              <a:rPr lang="en-US" altLang="en-US" i="1"/>
              <a:t>Availability of historical data.</a:t>
            </a:r>
          </a:p>
        </p:txBody>
      </p:sp>
      <p:sp>
        <p:nvSpPr>
          <p:cNvPr id="4" name="Date Placeholder 3"/>
          <p:cNvSpPr>
            <a:spLocks noGrp="1"/>
          </p:cNvSpPr>
          <p:nvPr>
            <p:ph type="dt" sz="quarter" idx="10"/>
          </p:nvPr>
        </p:nvSpPr>
        <p:spPr/>
        <p:txBody>
          <a:bodyPr/>
          <a:lstStyle/>
          <a:p>
            <a:pPr>
              <a:defRPr/>
            </a:pPr>
            <a:fld id="{AD730E2F-779F-499F-9249-811075F66AA7}" type="datetime1">
              <a:rPr lang="en-US" smtClean="0"/>
              <a:pPr>
                <a:defRPr/>
              </a:pPr>
              <a:t>11/27/2015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a:t>Requirements Definition (cont)</a:t>
            </a:r>
          </a:p>
        </p:txBody>
      </p:sp>
      <p:sp>
        <p:nvSpPr>
          <p:cNvPr id="4" name="Date Placeholder 3"/>
          <p:cNvSpPr>
            <a:spLocks noGrp="1"/>
          </p:cNvSpPr>
          <p:nvPr>
            <p:ph type="dt" sz="quarter" idx="10"/>
          </p:nvPr>
        </p:nvSpPr>
        <p:spPr/>
        <p:txBody>
          <a:bodyPr/>
          <a:lstStyle/>
          <a:p>
            <a:pPr>
              <a:defRPr/>
            </a:pPr>
            <a:fld id="{AD730E2F-779F-499F-9249-811075F66AA7}" type="datetime1">
              <a:rPr lang="en-US" smtClean="0"/>
              <a:pPr>
                <a:defRPr/>
              </a:pPr>
              <a:t>11/27/2015</a:t>
            </a:fld>
            <a:endParaRPr lang="en-US"/>
          </a:p>
        </p:txBody>
      </p:sp>
      <p:sp>
        <p:nvSpPr>
          <p:cNvPr id="5" name="TextBox 4"/>
          <p:cNvSpPr txBox="1"/>
          <p:nvPr/>
        </p:nvSpPr>
        <p:spPr>
          <a:xfrm>
            <a:off x="1066800" y="1676400"/>
            <a:ext cx="7010400" cy="17541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i="1" dirty="0">
                <a:effectLst>
                  <a:outerShdw blurRad="38100" dist="38100" dir="2700000" algn="tl">
                    <a:srgbClr val="000000">
                      <a:alpha val="43137"/>
                    </a:srgbClr>
                  </a:outerShdw>
                </a:effectLst>
              </a:rPr>
              <a:t>Data transformation</a:t>
            </a:r>
          </a:p>
          <a:p>
            <a:pPr>
              <a:defRPr/>
            </a:pPr>
            <a:endParaRPr lang="en-US" i="1" dirty="0"/>
          </a:p>
          <a:p>
            <a:pPr marL="800100" lvl="1" indent="-342900">
              <a:buFont typeface="Arial" pitchFamily="34" charset="0"/>
              <a:buChar char="•"/>
              <a:defRPr/>
            </a:pPr>
            <a:r>
              <a:rPr lang="en-US" dirty="0"/>
              <a:t>How the data will be populated to DW</a:t>
            </a:r>
          </a:p>
          <a:p>
            <a:pPr marL="800100" lvl="1" indent="-342900">
              <a:buFont typeface="Arial" pitchFamily="34" charset="0"/>
              <a:buChar char="•"/>
              <a:defRPr/>
            </a:pPr>
            <a:r>
              <a:rPr lang="en-US" dirty="0"/>
              <a:t>Mapping of source data in the DW</a:t>
            </a:r>
          </a:p>
          <a:p>
            <a:pPr marL="800100" lvl="1" indent="-342900">
              <a:buFont typeface="Arial" pitchFamily="34" charset="0"/>
              <a:buChar char="•"/>
              <a:defRPr/>
            </a:pPr>
            <a:r>
              <a:rPr lang="en-US" dirty="0"/>
              <a:t>Describe merging, conversion and splitting.</a:t>
            </a:r>
          </a:p>
          <a:p>
            <a:pPr marL="800100" lvl="1" indent="-342900">
              <a:buFont typeface="Arial" pitchFamily="34" charset="0"/>
              <a:buChar char="•"/>
              <a:defRPr/>
            </a:pPr>
            <a:endParaRPr lang="en-US" dirty="0"/>
          </a:p>
        </p:txBody>
      </p:sp>
      <p:sp>
        <p:nvSpPr>
          <p:cNvPr id="6" name="TextBox 5"/>
          <p:cNvSpPr txBox="1"/>
          <p:nvPr/>
        </p:nvSpPr>
        <p:spPr>
          <a:xfrm>
            <a:off x="1143000" y="3810000"/>
            <a:ext cx="6934200" cy="2032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i="1" dirty="0">
                <a:effectLst>
                  <a:outerShdw blurRad="38100" dist="38100" dir="2700000" algn="tl">
                    <a:srgbClr val="000000">
                      <a:alpha val="43137"/>
                    </a:srgbClr>
                  </a:outerShdw>
                </a:effectLst>
              </a:rPr>
              <a:t>Data storage</a:t>
            </a:r>
          </a:p>
          <a:p>
            <a:pPr>
              <a:defRPr/>
            </a:pPr>
            <a:endParaRPr lang="en-US" i="1" dirty="0"/>
          </a:p>
          <a:p>
            <a:pPr lvl="1">
              <a:buFont typeface="Arial" pitchFamily="34" charset="0"/>
              <a:buChar char="•"/>
              <a:defRPr/>
            </a:pPr>
            <a:r>
              <a:rPr lang="en-US" dirty="0"/>
              <a:t>Level of detailed data need to keep in the DW</a:t>
            </a:r>
          </a:p>
          <a:p>
            <a:pPr lvl="1">
              <a:buFont typeface="Arial" pitchFamily="34" charset="0"/>
              <a:buChar char="•"/>
              <a:defRPr/>
            </a:pPr>
            <a:r>
              <a:rPr lang="en-US" dirty="0"/>
              <a:t>Details of the metrics and the business dimensions</a:t>
            </a:r>
          </a:p>
          <a:p>
            <a:pPr lvl="1">
              <a:buFont typeface="Arial" pitchFamily="34" charset="0"/>
              <a:buChar char="•"/>
              <a:defRPr/>
            </a:pPr>
            <a:r>
              <a:rPr lang="en-US" dirty="0"/>
              <a:t>Details about storage requirements.</a:t>
            </a:r>
          </a:p>
          <a:p>
            <a:pPr lvl="1">
              <a:buFont typeface="Arial" pitchFamily="34" charset="0"/>
              <a:buChar char="•"/>
              <a:defRPr/>
            </a:pPr>
            <a:r>
              <a:rPr lang="en-US" dirty="0"/>
              <a:t>How much historical and archived data need to be in DW</a:t>
            </a:r>
          </a:p>
          <a:p>
            <a:pPr>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a:t>Requirements definition (cont)</a:t>
            </a:r>
          </a:p>
        </p:txBody>
      </p:sp>
      <p:sp>
        <p:nvSpPr>
          <p:cNvPr id="4" name="Date Placeholder 3"/>
          <p:cNvSpPr>
            <a:spLocks noGrp="1"/>
          </p:cNvSpPr>
          <p:nvPr>
            <p:ph type="dt" sz="quarter" idx="10"/>
          </p:nvPr>
        </p:nvSpPr>
        <p:spPr/>
        <p:txBody>
          <a:bodyPr/>
          <a:lstStyle/>
          <a:p>
            <a:pPr>
              <a:defRPr/>
            </a:pPr>
            <a:fld id="{AD730E2F-779F-499F-9249-811075F66AA7}" type="datetime1">
              <a:rPr lang="en-US" smtClean="0"/>
              <a:pPr>
                <a:defRPr/>
              </a:pPr>
              <a:t>11/27/2015</a:t>
            </a:fld>
            <a:endParaRPr lang="en-US"/>
          </a:p>
        </p:txBody>
      </p:sp>
      <p:sp>
        <p:nvSpPr>
          <p:cNvPr id="5" name="TextBox 4"/>
          <p:cNvSpPr txBox="1"/>
          <p:nvPr/>
        </p:nvSpPr>
        <p:spPr>
          <a:xfrm>
            <a:off x="914400" y="1905000"/>
            <a:ext cx="7620000" cy="1477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i="1" dirty="0">
                <a:effectLst>
                  <a:outerShdw blurRad="38100" dist="38100" dir="2700000" algn="tl">
                    <a:srgbClr val="000000">
                      <a:alpha val="43137"/>
                    </a:srgbClr>
                  </a:outerShdw>
                </a:effectLst>
              </a:rPr>
              <a:t>Information Delivery</a:t>
            </a:r>
            <a:r>
              <a:rPr lang="en-US" dirty="0">
                <a:effectLst>
                  <a:outerShdw blurRad="38100" dist="38100" dir="2700000" algn="tl">
                    <a:srgbClr val="000000">
                      <a:alpha val="43137"/>
                    </a:srgbClr>
                  </a:outerShdw>
                </a:effectLst>
              </a:rPr>
              <a:t>:</a:t>
            </a:r>
            <a:r>
              <a:rPr lang="en-US" dirty="0"/>
              <a:t/>
            </a:r>
            <a:br>
              <a:rPr lang="en-US" dirty="0"/>
            </a:br>
            <a:r>
              <a:rPr lang="en-US" dirty="0"/>
              <a:t>	drill down analysis, </a:t>
            </a:r>
          </a:p>
          <a:p>
            <a:pPr>
              <a:defRPr/>
            </a:pPr>
            <a:r>
              <a:rPr lang="en-US" dirty="0"/>
              <a:t>	roll-up analysis, </a:t>
            </a:r>
          </a:p>
          <a:p>
            <a:pPr>
              <a:defRPr/>
            </a:pPr>
            <a:r>
              <a:rPr lang="en-US" dirty="0"/>
              <a:t>	slicing </a:t>
            </a:r>
          </a:p>
          <a:p>
            <a:pPr>
              <a:defRPr/>
            </a:pPr>
            <a:r>
              <a:rPr lang="en-US" dirty="0"/>
              <a:t>	and ad hoc reports</a:t>
            </a:r>
          </a:p>
        </p:txBody>
      </p:sp>
      <p:sp>
        <p:nvSpPr>
          <p:cNvPr id="6" name="TextBox 5"/>
          <p:cNvSpPr txBox="1"/>
          <p:nvPr/>
        </p:nvSpPr>
        <p:spPr>
          <a:xfrm>
            <a:off x="914400" y="3657600"/>
            <a:ext cx="7620000" cy="17541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i="1" dirty="0">
                <a:effectLst>
                  <a:outerShdw blurRad="38100" dist="38100" dir="2700000" algn="tl">
                    <a:srgbClr val="000000">
                      <a:alpha val="43137"/>
                    </a:srgbClr>
                  </a:outerShdw>
                </a:effectLst>
              </a:rPr>
              <a:t>Information package diagrams: </a:t>
            </a:r>
          </a:p>
          <a:p>
            <a:pPr>
              <a:defRPr/>
            </a:pPr>
            <a:r>
              <a:rPr lang="en-US" i="1" dirty="0"/>
              <a:t>	</a:t>
            </a:r>
          </a:p>
          <a:p>
            <a:pPr>
              <a:defRPr/>
            </a:pPr>
            <a:r>
              <a:rPr lang="en-US" i="1" dirty="0"/>
              <a:t>	</a:t>
            </a:r>
            <a:r>
              <a:rPr lang="en-US" dirty="0"/>
              <a:t>Data warehouse design purely dependent on the </a:t>
            </a:r>
            <a:r>
              <a:rPr lang="en-US" i="1" dirty="0">
                <a:effectLst>
                  <a:outerShdw blurRad="38100" dist="38100" dir="2700000" algn="tl">
                    <a:srgbClr val="000000">
                      <a:alpha val="43137"/>
                    </a:srgbClr>
                  </a:outerShdw>
                </a:effectLst>
              </a:rPr>
              <a:t>accuracy</a:t>
            </a:r>
            <a:r>
              <a:rPr lang="en-US" dirty="0"/>
              <a:t> and </a:t>
            </a:r>
            <a:r>
              <a:rPr lang="en-US" i="1" dirty="0">
                <a:effectLst>
                  <a:outerShdw blurRad="38100" dist="38100" dir="2700000" algn="tl">
                    <a:srgbClr val="000000">
                      <a:alpha val="43137"/>
                    </a:srgbClr>
                  </a:outerShdw>
                </a:effectLst>
              </a:rPr>
              <a:t>adequacy</a:t>
            </a:r>
            <a:r>
              <a:rPr lang="en-US" dirty="0"/>
              <a:t> of information package diagrams. </a:t>
            </a:r>
          </a:p>
          <a:p>
            <a:pPr>
              <a:defRPr/>
            </a:pPr>
            <a:r>
              <a:rPr lang="en-US" dirty="0"/>
              <a:t>Try for completed and accuracy.</a:t>
            </a:r>
          </a:p>
          <a:p>
            <a:pP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t>Requirements Definition Doc </a:t>
            </a:r>
            <a:r>
              <a:rPr lang="en-US" altLang="en-US" sz="2000"/>
              <a:t>(outline)</a:t>
            </a:r>
            <a:endParaRPr lang="en-US" altLang="en-US"/>
          </a:p>
        </p:txBody>
      </p:sp>
      <p:sp>
        <p:nvSpPr>
          <p:cNvPr id="3" name="Content Placeholder 2"/>
          <p:cNvSpPr>
            <a:spLocks noGrp="1"/>
          </p:cNvSpPr>
          <p:nvPr>
            <p:ph sz="quarter" idx="1"/>
          </p:nvPr>
        </p:nvSpPr>
        <p:spPr/>
        <p:txBody>
          <a:bodyPr/>
          <a:lstStyle/>
          <a:p>
            <a:pPr eaLnBrk="1" hangingPunct="1">
              <a:defRPr/>
            </a:pPr>
            <a:r>
              <a:rPr lang="en-US" dirty="0"/>
              <a:t>Introduction.</a:t>
            </a:r>
            <a:r>
              <a:rPr lang="en-US" sz="2000" i="1" dirty="0">
                <a:effectLst>
                  <a:outerShdw blurRad="38100" dist="38100" dir="2700000" algn="tl">
                    <a:srgbClr val="000000">
                      <a:alpha val="43137"/>
                    </a:srgbClr>
                  </a:outerShdw>
                </a:effectLst>
              </a:rPr>
              <a:t>(purpose and scope )</a:t>
            </a:r>
            <a:endParaRPr lang="en-US" i="1" dirty="0">
              <a:effectLst>
                <a:outerShdw blurRad="38100" dist="38100" dir="2700000" algn="tl">
                  <a:srgbClr val="000000">
                    <a:alpha val="43137"/>
                  </a:srgbClr>
                </a:outerShdw>
              </a:effectLst>
            </a:endParaRPr>
          </a:p>
          <a:p>
            <a:pPr eaLnBrk="1" hangingPunct="1">
              <a:defRPr/>
            </a:pPr>
            <a:r>
              <a:rPr lang="en-US" dirty="0"/>
              <a:t>General requirements description.</a:t>
            </a:r>
            <a:r>
              <a:rPr lang="en-US" sz="1800" i="1" dirty="0">
                <a:effectLst>
                  <a:outerShdw blurRad="38100" dist="38100" dir="2700000" algn="tl">
                    <a:srgbClr val="000000">
                      <a:alpha val="43137"/>
                    </a:srgbClr>
                  </a:outerShdw>
                </a:effectLst>
              </a:rPr>
              <a:t>(interview summaries)</a:t>
            </a:r>
            <a:endParaRPr lang="en-US" i="1" dirty="0">
              <a:effectLst>
                <a:outerShdw blurRad="38100" dist="38100" dir="2700000" algn="tl">
                  <a:srgbClr val="000000">
                    <a:alpha val="43137"/>
                  </a:srgbClr>
                </a:outerShdw>
              </a:effectLst>
            </a:endParaRPr>
          </a:p>
          <a:p>
            <a:pPr eaLnBrk="1" hangingPunct="1">
              <a:defRPr/>
            </a:pPr>
            <a:r>
              <a:rPr lang="en-US" dirty="0"/>
              <a:t>Specific requirements.</a:t>
            </a:r>
            <a:r>
              <a:rPr lang="en-US" sz="1800" i="1" dirty="0">
                <a:effectLst>
                  <a:outerShdw blurRad="38100" dist="38100" dir="2700000" algn="tl">
                    <a:srgbClr val="000000">
                      <a:alpha val="43137"/>
                    </a:srgbClr>
                  </a:outerShdw>
                </a:effectLst>
              </a:rPr>
              <a:t>(list data transformation and storage requirements)</a:t>
            </a:r>
            <a:endParaRPr lang="en-US" i="1" dirty="0">
              <a:effectLst>
                <a:outerShdw blurRad="38100" dist="38100" dir="2700000" algn="tl">
                  <a:srgbClr val="000000">
                    <a:alpha val="43137"/>
                  </a:srgbClr>
                </a:outerShdw>
              </a:effectLst>
            </a:endParaRPr>
          </a:p>
          <a:p>
            <a:pPr eaLnBrk="1" hangingPunct="1">
              <a:defRPr/>
            </a:pPr>
            <a:r>
              <a:rPr lang="en-US" dirty="0"/>
              <a:t>Information package.</a:t>
            </a:r>
            <a:r>
              <a:rPr lang="en-US" sz="1800" i="1" dirty="0">
                <a:effectLst>
                  <a:outerShdw blurRad="38100" dist="38100" dir="2700000" algn="tl">
                    <a:srgbClr val="000000">
                      <a:alpha val="43137"/>
                    </a:srgbClr>
                  </a:outerShdw>
                </a:effectLst>
              </a:rPr>
              <a:t>(information package diagram)</a:t>
            </a:r>
            <a:endParaRPr lang="en-US" i="1" dirty="0">
              <a:effectLst>
                <a:outerShdw blurRad="38100" dist="38100" dir="2700000" algn="tl">
                  <a:srgbClr val="000000">
                    <a:alpha val="43137"/>
                  </a:srgbClr>
                </a:outerShdw>
              </a:effectLst>
            </a:endParaRPr>
          </a:p>
          <a:p>
            <a:pPr eaLnBrk="1" hangingPunct="1">
              <a:defRPr/>
            </a:pPr>
            <a:r>
              <a:rPr lang="en-US" dirty="0"/>
              <a:t>Other requirements</a:t>
            </a:r>
            <a:r>
              <a:rPr lang="en-US" sz="1800" i="1" dirty="0">
                <a:effectLst>
                  <a:outerShdw blurRad="38100" dist="38100" dir="2700000" algn="tl">
                    <a:srgbClr val="000000">
                      <a:alpha val="43137"/>
                    </a:srgbClr>
                  </a:outerShdw>
                </a:effectLst>
              </a:rPr>
              <a:t>.(data extraction frequencies, loading methods and locations)</a:t>
            </a:r>
            <a:endParaRPr lang="en-US" i="1" dirty="0">
              <a:effectLst>
                <a:outerShdw blurRad="38100" dist="38100" dir="2700000" algn="tl">
                  <a:srgbClr val="000000">
                    <a:alpha val="43137"/>
                  </a:srgbClr>
                </a:outerShdw>
              </a:effectLst>
            </a:endParaRPr>
          </a:p>
          <a:p>
            <a:pPr eaLnBrk="1" hangingPunct="1">
              <a:defRPr/>
            </a:pPr>
            <a:r>
              <a:rPr lang="en-US" dirty="0"/>
              <a:t>User expectations.</a:t>
            </a:r>
            <a:r>
              <a:rPr lang="en-US" sz="1800" i="1" dirty="0">
                <a:effectLst>
                  <a:outerShdw blurRad="38100" dist="38100" dir="2700000" algn="tl">
                    <a:srgbClr val="000000">
                      <a:alpha val="43137"/>
                    </a:srgbClr>
                  </a:outerShdw>
                </a:effectLst>
              </a:rPr>
              <a:t>(list the expectation)</a:t>
            </a:r>
          </a:p>
          <a:p>
            <a:pPr eaLnBrk="1" hangingPunct="1">
              <a:defRPr/>
            </a:pPr>
            <a:r>
              <a:rPr lang="en-US" dirty="0"/>
              <a:t>User participation.</a:t>
            </a:r>
            <a:r>
              <a:rPr lang="en-US" sz="1800" i="1" dirty="0">
                <a:effectLst>
                  <a:outerShdw blurRad="38100" dist="38100" dir="2700000" algn="tl">
                    <a:srgbClr val="000000">
                      <a:alpha val="43137"/>
                    </a:srgbClr>
                  </a:outerShdw>
                </a:effectLst>
              </a:rPr>
              <a:t>(task and activities per user)</a:t>
            </a:r>
          </a:p>
          <a:p>
            <a:pPr eaLnBrk="1" hangingPunct="1">
              <a:defRPr/>
            </a:pPr>
            <a:r>
              <a:rPr lang="en-US" dirty="0"/>
              <a:t>General implementation plan.</a:t>
            </a:r>
            <a:r>
              <a:rPr lang="en-US" sz="1800" i="1" dirty="0">
                <a:effectLst>
                  <a:outerShdw blurRad="38100" dist="38100" dir="2700000" algn="tl">
                    <a:srgbClr val="000000">
                      <a:alpha val="43137"/>
                    </a:srgbClr>
                  </a:outerShdw>
                </a:effectLst>
              </a:rPr>
              <a:t>(high level plan)</a:t>
            </a:r>
          </a:p>
        </p:txBody>
      </p:sp>
      <p:sp>
        <p:nvSpPr>
          <p:cNvPr id="4" name="Date Placeholder 3"/>
          <p:cNvSpPr>
            <a:spLocks noGrp="1"/>
          </p:cNvSpPr>
          <p:nvPr>
            <p:ph type="dt" sz="quarter" idx="10"/>
          </p:nvPr>
        </p:nvSpPr>
        <p:spPr/>
        <p:txBody>
          <a:bodyPr/>
          <a:lstStyle/>
          <a:p>
            <a:pPr>
              <a:defRPr/>
            </a:pPr>
            <a:fld id="{AD730E2F-779F-499F-9249-811075F66AA7}" type="datetime1">
              <a:rPr lang="en-US" smtClean="0"/>
              <a:pPr>
                <a:defRPr/>
              </a:pPr>
              <a:t>11/27/2015</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t>Summary</a:t>
            </a:r>
          </a:p>
        </p:txBody>
      </p:sp>
      <p:sp>
        <p:nvSpPr>
          <p:cNvPr id="45059" name="Content Placeholder 2"/>
          <p:cNvSpPr>
            <a:spLocks noGrp="1"/>
          </p:cNvSpPr>
          <p:nvPr>
            <p:ph sz="quarter" idx="1"/>
          </p:nvPr>
        </p:nvSpPr>
        <p:spPr>
          <a:xfrm>
            <a:off x="914400" y="1447800"/>
            <a:ext cx="7772400" cy="2438400"/>
          </a:xfrm>
        </p:spPr>
        <p:txBody>
          <a:bodyPr/>
          <a:lstStyle/>
          <a:p>
            <a:pPr eaLnBrk="1" hangingPunct="1"/>
            <a:r>
              <a:rPr lang="en-US" altLang="en-US"/>
              <a:t>Dimensions</a:t>
            </a:r>
          </a:p>
          <a:p>
            <a:pPr eaLnBrk="1" hangingPunct="1"/>
            <a:r>
              <a:rPr lang="en-US" altLang="en-US"/>
              <a:t>Business dimensions</a:t>
            </a:r>
          </a:p>
          <a:p>
            <a:pPr eaLnBrk="1" hangingPunct="1"/>
            <a:r>
              <a:rPr lang="en-US" altLang="en-US"/>
              <a:t>Information package</a:t>
            </a:r>
          </a:p>
          <a:p>
            <a:pPr eaLnBrk="1" hangingPunct="1"/>
            <a:r>
              <a:rPr lang="en-US" altLang="en-US"/>
              <a:t>Interview and group discussion</a:t>
            </a:r>
          </a:p>
          <a:p>
            <a:pPr eaLnBrk="1" hangingPunct="1"/>
            <a:r>
              <a:rPr lang="en-US" altLang="en-US"/>
              <a:t>Requirement definition</a:t>
            </a:r>
          </a:p>
        </p:txBody>
      </p:sp>
      <p:sp>
        <p:nvSpPr>
          <p:cNvPr id="4" name="Date Placeholder 3"/>
          <p:cNvSpPr>
            <a:spLocks noGrp="1"/>
          </p:cNvSpPr>
          <p:nvPr>
            <p:ph type="dt" sz="quarter" idx="10"/>
          </p:nvPr>
        </p:nvSpPr>
        <p:spPr/>
        <p:txBody>
          <a:bodyPr/>
          <a:lstStyle/>
          <a:p>
            <a:pPr>
              <a:defRPr/>
            </a:pPr>
            <a:fld id="{AD730E2F-779F-499F-9249-811075F66AA7}" type="datetime1">
              <a:rPr lang="en-US" smtClean="0"/>
              <a:pPr>
                <a:defRPr/>
              </a:pPr>
              <a:t>11/27/2015</a:t>
            </a:fld>
            <a:endParaRPr lang="en-US"/>
          </a:p>
        </p:txBody>
      </p:sp>
      <p:sp>
        <p:nvSpPr>
          <p:cNvPr id="5" name="TextBox 4"/>
          <p:cNvSpPr txBox="1"/>
          <p:nvPr/>
        </p:nvSpPr>
        <p:spPr>
          <a:xfrm>
            <a:off x="152400" y="4419600"/>
            <a:ext cx="88392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defRPr/>
            </a:pPr>
            <a:r>
              <a:rPr lang="en-US" spc="300" dirty="0"/>
              <a:t>Refer chapter 5, From page 111 in Data warehousing fundamentals: A Comprehensive Guide for IT Professionals, </a:t>
            </a:r>
            <a:r>
              <a:rPr lang="en-US" spc="300" dirty="0" err="1"/>
              <a:t>Paulraj</a:t>
            </a:r>
            <a:r>
              <a:rPr lang="en-US" spc="300" dirty="0"/>
              <a:t> </a:t>
            </a:r>
            <a:r>
              <a:rPr lang="en-US" spc="300" dirty="0" err="1"/>
              <a:t>Ponniah</a:t>
            </a:r>
            <a:endParaRPr lang="en-US" spc="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Data warehouse components</a:t>
            </a:r>
          </a:p>
        </p:txBody>
      </p:sp>
      <p:sp>
        <p:nvSpPr>
          <p:cNvPr id="4" name="Date Placeholder 3"/>
          <p:cNvSpPr>
            <a:spLocks noGrp="1"/>
          </p:cNvSpPr>
          <p:nvPr>
            <p:ph type="dt" sz="quarter" idx="10"/>
          </p:nvPr>
        </p:nvSpPr>
        <p:spPr/>
        <p:txBody>
          <a:bodyPr/>
          <a:lstStyle/>
          <a:p>
            <a:pPr>
              <a:defRPr/>
            </a:pPr>
            <a:fld id="{AD730E2F-779F-499F-9249-811075F66AA7}" type="datetime1">
              <a:rPr lang="en-US" smtClean="0"/>
              <a:pPr>
                <a:defRPr/>
              </a:pPr>
              <a:t>11/27/2015</a:t>
            </a:fld>
            <a:endParaRPr lang="en-US"/>
          </a:p>
        </p:txBody>
      </p:sp>
      <p:pic>
        <p:nvPicPr>
          <p:cNvPr id="922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604963" y="1714500"/>
            <a:ext cx="6391275" cy="40386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DW component –cont(2)</a:t>
            </a:r>
            <a:endParaRPr lang="en-IN" altLang="en-US"/>
          </a:p>
        </p:txBody>
      </p:sp>
      <p:sp>
        <p:nvSpPr>
          <p:cNvPr id="10243" name="Content Placeholder 2"/>
          <p:cNvSpPr>
            <a:spLocks noGrp="1"/>
          </p:cNvSpPr>
          <p:nvPr>
            <p:ph sz="quarter" idx="1"/>
          </p:nvPr>
        </p:nvSpPr>
        <p:spPr/>
        <p:txBody>
          <a:bodyPr/>
          <a:lstStyle/>
          <a:p>
            <a:r>
              <a:rPr lang="en-US" altLang="en-US"/>
              <a:t>Source Data:</a:t>
            </a:r>
          </a:p>
          <a:p>
            <a:pPr lvl="1"/>
            <a:r>
              <a:rPr lang="en-US" altLang="en-US"/>
              <a:t>External</a:t>
            </a:r>
          </a:p>
          <a:p>
            <a:pPr lvl="2"/>
            <a:r>
              <a:rPr lang="en-IN" altLang="en-US" b="1" i="1"/>
              <a:t>E.g.</a:t>
            </a:r>
            <a:r>
              <a:rPr lang="en-IN" altLang="en-US"/>
              <a:t>,  the data warehouse of a car rental company contains data on the current production schedules of the leading automobile manufacturers. </a:t>
            </a:r>
          </a:p>
          <a:p>
            <a:pPr lvl="1"/>
            <a:r>
              <a:rPr lang="en-US" altLang="en-US"/>
              <a:t>Internal</a:t>
            </a:r>
          </a:p>
          <a:p>
            <a:pPr lvl="2" algn="just"/>
            <a:r>
              <a:rPr lang="en-IN" altLang="en-US" b="1" i="1"/>
              <a:t>E.g. </a:t>
            </a:r>
            <a:r>
              <a:rPr lang="en-IN" altLang="en-US"/>
              <a:t>Profiles of individual customers become very important for consideration. When your account representatives talk to their assigned customers or when your marketing department wants to make specific offerings to individual customers.</a:t>
            </a:r>
            <a:endParaRPr lang="en-US" altLang="en-US"/>
          </a:p>
          <a:p>
            <a:pPr lvl="1"/>
            <a:r>
              <a:rPr lang="en-US" altLang="en-US"/>
              <a:t>Production</a:t>
            </a:r>
          </a:p>
          <a:p>
            <a:pPr lvl="2" algn="just"/>
            <a:r>
              <a:rPr lang="en-IN" altLang="en-US" b="1" i="1"/>
              <a:t>E.g.</a:t>
            </a:r>
            <a:r>
              <a:rPr lang="en-IN" altLang="en-US"/>
              <a:t> we want Name of single Specified Customer. Or, you may need the orders placed by a single customer in a single week.</a:t>
            </a:r>
            <a:endParaRPr lang="en-US" altLang="en-US"/>
          </a:p>
          <a:p>
            <a:pPr lvl="2" algn="just">
              <a:buFont typeface="Wingdings 2" panose="05020102010507070707" pitchFamily="18" charset="2"/>
              <a:buNone/>
            </a:pPr>
            <a:endParaRPr lang="en-US" altLang="en-US"/>
          </a:p>
          <a:p>
            <a:pPr lvl="1"/>
            <a:endParaRPr lang="en-IN" altLang="en-US"/>
          </a:p>
        </p:txBody>
      </p:sp>
      <p:sp>
        <p:nvSpPr>
          <p:cNvPr id="4" name="Date Placeholder 3"/>
          <p:cNvSpPr>
            <a:spLocks noGrp="1"/>
          </p:cNvSpPr>
          <p:nvPr>
            <p:ph type="dt" sz="quarter" idx="10"/>
          </p:nvPr>
        </p:nvSpPr>
        <p:spPr/>
        <p:txBody>
          <a:bodyPr/>
          <a:lstStyle/>
          <a:p>
            <a:pPr>
              <a:defRPr/>
            </a:pPr>
            <a:fld id="{E034363B-C959-4F0E-959C-EAECF089FC2E}" type="datetime1">
              <a:rPr lang="en-US" smtClean="0"/>
              <a:pPr>
                <a:defRPr/>
              </a:pPr>
              <a:t>11/27/2015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14400" y="304800"/>
            <a:ext cx="7772400" cy="1143000"/>
          </a:xfrm>
        </p:spPr>
        <p:txBody>
          <a:bodyPr/>
          <a:lstStyle/>
          <a:p>
            <a:r>
              <a:rPr lang="en-US" altLang="en-US"/>
              <a:t>DW component – cont(3)</a:t>
            </a:r>
            <a:endParaRPr lang="en-IN" altLang="en-US"/>
          </a:p>
        </p:txBody>
      </p:sp>
      <p:sp>
        <p:nvSpPr>
          <p:cNvPr id="11267" name="Content Placeholder 2"/>
          <p:cNvSpPr>
            <a:spLocks noGrp="1"/>
          </p:cNvSpPr>
          <p:nvPr>
            <p:ph sz="quarter" idx="1"/>
          </p:nvPr>
        </p:nvSpPr>
        <p:spPr/>
        <p:txBody>
          <a:bodyPr/>
          <a:lstStyle/>
          <a:p>
            <a:r>
              <a:rPr lang="en-US" altLang="en-US"/>
              <a:t>Archived</a:t>
            </a:r>
            <a:endParaRPr lang="en-IN" altLang="en-US"/>
          </a:p>
          <a:p>
            <a:pPr lvl="1"/>
            <a:r>
              <a:rPr lang="en-IN" altLang="en-US"/>
              <a:t>Many different methods of archiving exist. There are staged archival methods. </a:t>
            </a:r>
          </a:p>
          <a:p>
            <a:pPr lvl="2">
              <a:lnSpc>
                <a:spcPct val="150000"/>
              </a:lnSpc>
            </a:pPr>
            <a:r>
              <a:rPr lang="en-IN" altLang="en-US"/>
              <a:t>At the first stage, </a:t>
            </a:r>
            <a:r>
              <a:rPr lang="en-IN" altLang="en-US" b="1" i="1" u="sng">
                <a:solidFill>
                  <a:srgbClr val="002060"/>
                </a:solidFill>
              </a:rPr>
              <a:t>old</a:t>
            </a:r>
            <a:r>
              <a:rPr lang="en-IN" altLang="en-US" b="1" i="1"/>
              <a:t> </a:t>
            </a:r>
            <a:r>
              <a:rPr lang="en-IN" altLang="en-US"/>
              <a:t>recent data is archived to a separate archival database that may still be online. </a:t>
            </a:r>
          </a:p>
          <a:p>
            <a:pPr lvl="2">
              <a:lnSpc>
                <a:spcPct val="150000"/>
              </a:lnSpc>
            </a:pPr>
            <a:r>
              <a:rPr lang="en-IN" altLang="en-US"/>
              <a:t>At the second stage, </a:t>
            </a:r>
            <a:r>
              <a:rPr lang="en-IN" altLang="en-US" b="1" i="1" u="sng">
                <a:solidFill>
                  <a:srgbClr val="002060"/>
                </a:solidFill>
              </a:rPr>
              <a:t>older data </a:t>
            </a:r>
            <a:r>
              <a:rPr lang="en-IN" altLang="en-US"/>
              <a:t>is archived to flat files on disk storage. </a:t>
            </a:r>
          </a:p>
          <a:p>
            <a:pPr lvl="2">
              <a:lnSpc>
                <a:spcPct val="150000"/>
              </a:lnSpc>
            </a:pPr>
            <a:r>
              <a:rPr lang="en-IN" altLang="en-US"/>
              <a:t>At the next stage, the </a:t>
            </a:r>
            <a:r>
              <a:rPr lang="en-IN" altLang="en-US" b="1" i="1" u="sng">
                <a:solidFill>
                  <a:srgbClr val="002060"/>
                </a:solidFill>
              </a:rPr>
              <a:t>oldest data</a:t>
            </a:r>
            <a:r>
              <a:rPr lang="en-IN" altLang="en-US" u="sng"/>
              <a:t> </a:t>
            </a:r>
            <a:r>
              <a:rPr lang="en-IN" altLang="en-US"/>
              <a:t>is archived to tape cartridges or microfilm and even kept off-site.</a:t>
            </a:r>
          </a:p>
          <a:p>
            <a:endParaRPr lang="en-IN" altLang="en-US"/>
          </a:p>
        </p:txBody>
      </p:sp>
      <p:sp>
        <p:nvSpPr>
          <p:cNvPr id="4" name="Date Placeholder 3"/>
          <p:cNvSpPr>
            <a:spLocks noGrp="1"/>
          </p:cNvSpPr>
          <p:nvPr>
            <p:ph type="dt" sz="quarter" idx="10"/>
          </p:nvPr>
        </p:nvSpPr>
        <p:spPr/>
        <p:txBody>
          <a:bodyPr/>
          <a:lstStyle/>
          <a:p>
            <a:pPr>
              <a:defRPr/>
            </a:pPr>
            <a:fld id="{E034363B-C959-4F0E-959C-EAECF089FC2E}" type="datetime1">
              <a:rPr lang="en-US" smtClean="0"/>
              <a:pPr>
                <a:defRPr/>
              </a:pPr>
              <a:t>11/27/2015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DW component – cont(4)</a:t>
            </a:r>
            <a:endParaRPr lang="en-IN" altLang="en-US"/>
          </a:p>
        </p:txBody>
      </p:sp>
      <p:sp>
        <p:nvSpPr>
          <p:cNvPr id="4" name="Date Placeholder 3"/>
          <p:cNvSpPr>
            <a:spLocks noGrp="1"/>
          </p:cNvSpPr>
          <p:nvPr>
            <p:ph type="dt" sz="quarter" idx="10"/>
          </p:nvPr>
        </p:nvSpPr>
        <p:spPr/>
        <p:txBody>
          <a:bodyPr/>
          <a:lstStyle/>
          <a:p>
            <a:pPr>
              <a:defRPr/>
            </a:pPr>
            <a:fld id="{E034363B-C959-4F0E-959C-EAECF089FC2E}" type="datetime1">
              <a:rPr lang="en-US" smtClean="0"/>
              <a:pPr>
                <a:defRPr/>
              </a:pPr>
              <a:t>11/27/2015</a:t>
            </a:fld>
            <a:endParaRPr lang="en-US"/>
          </a:p>
        </p:txBody>
      </p:sp>
      <p:pic>
        <p:nvPicPr>
          <p:cNvPr id="1229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604963" y="1714500"/>
            <a:ext cx="6391275" cy="4038600"/>
          </a:xfrm>
          <a:noFill/>
        </p:spPr>
      </p:pic>
      <p:sp>
        <p:nvSpPr>
          <p:cNvPr id="8" name="Left Brace 7"/>
          <p:cNvSpPr/>
          <p:nvPr/>
        </p:nvSpPr>
        <p:spPr>
          <a:xfrm>
            <a:off x="2362200" y="4800600"/>
            <a:ext cx="228600" cy="1600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dirty="0">
              <a:solidFill>
                <a:schemeClr val="tx1">
                  <a:lumMod val="95000"/>
                  <a:lumOff val="5000"/>
                </a:schemeClr>
              </a:solidFill>
            </a:endParaRPr>
          </a:p>
        </p:txBody>
      </p:sp>
      <p:sp>
        <p:nvSpPr>
          <p:cNvPr id="9" name="Right Brace 8"/>
          <p:cNvSpPr/>
          <p:nvPr/>
        </p:nvSpPr>
        <p:spPr>
          <a:xfrm>
            <a:off x="3581400" y="4800600"/>
            <a:ext cx="381000" cy="16002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DW component – cont(5)</a:t>
            </a:r>
            <a:endParaRPr lang="en-IN" altLang="en-US"/>
          </a:p>
        </p:txBody>
      </p:sp>
      <p:sp>
        <p:nvSpPr>
          <p:cNvPr id="13315" name="Content Placeholder 2"/>
          <p:cNvSpPr>
            <a:spLocks noGrp="1"/>
          </p:cNvSpPr>
          <p:nvPr>
            <p:ph sz="quarter" idx="1"/>
          </p:nvPr>
        </p:nvSpPr>
        <p:spPr/>
        <p:txBody>
          <a:bodyPr/>
          <a:lstStyle/>
          <a:p>
            <a:endParaRPr lang="en-IN" altLang="en-US"/>
          </a:p>
          <a:p>
            <a:r>
              <a:rPr lang="en-IN" altLang="en-US"/>
              <a:t>Extract the data, (E)</a:t>
            </a:r>
          </a:p>
          <a:p>
            <a:r>
              <a:rPr lang="en-IN" altLang="en-US"/>
              <a:t>Transform the data (T), and then </a:t>
            </a:r>
          </a:p>
          <a:p>
            <a:r>
              <a:rPr lang="en-IN" altLang="en-US"/>
              <a:t>load the data  (L)</a:t>
            </a:r>
          </a:p>
          <a:p>
            <a:pPr algn="just"/>
            <a:r>
              <a:rPr lang="en-IN" altLang="en-US"/>
              <a:t>Data staging provides a place and an area with a set of functions to </a:t>
            </a:r>
            <a:r>
              <a:rPr lang="en-IN" altLang="en-US" b="1" i="1"/>
              <a:t>clean, change, combine, convert, de-duplicate, and prepare</a:t>
            </a:r>
            <a:r>
              <a:rPr lang="en-IN" altLang="en-US"/>
              <a:t> source data for storage and use in the data warehouse. </a:t>
            </a:r>
          </a:p>
          <a:p>
            <a:endParaRPr lang="en-IN" altLang="en-US"/>
          </a:p>
        </p:txBody>
      </p:sp>
      <p:sp>
        <p:nvSpPr>
          <p:cNvPr id="4" name="Date Placeholder 3"/>
          <p:cNvSpPr>
            <a:spLocks noGrp="1"/>
          </p:cNvSpPr>
          <p:nvPr>
            <p:ph type="dt" sz="quarter" idx="10"/>
          </p:nvPr>
        </p:nvSpPr>
        <p:spPr/>
        <p:txBody>
          <a:bodyPr/>
          <a:lstStyle/>
          <a:p>
            <a:pPr>
              <a:defRPr/>
            </a:pPr>
            <a:fld id="{E034363B-C959-4F0E-959C-EAECF089FC2E}" type="datetime1">
              <a:rPr lang="en-US" smtClean="0"/>
              <a:pPr>
                <a:defRPr/>
              </a:pPr>
              <a:t>11/27/2015</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DW component – cont(6)</a:t>
            </a:r>
            <a:endParaRPr lang="en-IN" altLang="en-US"/>
          </a:p>
        </p:txBody>
      </p:sp>
      <p:graphicFrame>
        <p:nvGraphicFramePr>
          <p:cNvPr id="5" name="Content Placeholder 4"/>
          <p:cNvGraphicFramePr>
            <a:graphicFrameLocks noGrp="1"/>
          </p:cNvGraphicFramePr>
          <p:nvPr>
            <p:ph sz="quarter" idx="1"/>
          </p:nvPr>
        </p:nvGraphicFramePr>
        <p:xfrm>
          <a:off x="914400" y="1447800"/>
          <a:ext cx="7772400" cy="42164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70840">
                <a:tc>
                  <a:txBody>
                    <a:bodyPr/>
                    <a:lstStyle/>
                    <a:p>
                      <a:r>
                        <a:rPr lang="en-US" dirty="0"/>
                        <a:t>Extraction</a:t>
                      </a:r>
                      <a:endParaRPr lang="en-IN" dirty="0"/>
                    </a:p>
                  </a:txBody>
                  <a:tcPr/>
                </a:tc>
                <a:tc>
                  <a:txBody>
                    <a:bodyPr/>
                    <a:lstStyle/>
                    <a:p>
                      <a:r>
                        <a:rPr lang="en-US" dirty="0"/>
                        <a:t>Transformation</a:t>
                      </a:r>
                      <a:endParaRPr lang="en-IN" dirty="0"/>
                    </a:p>
                  </a:txBody>
                  <a:tcPr/>
                </a:tc>
                <a:tc>
                  <a:txBody>
                    <a:bodyPr/>
                    <a:lstStyle/>
                    <a:p>
                      <a:r>
                        <a:rPr lang="en-US" dirty="0"/>
                        <a:t>Loading</a:t>
                      </a:r>
                      <a:endParaRPr lang="en-IN" dirty="0"/>
                    </a:p>
                  </a:txBody>
                  <a:tcPr/>
                </a:tc>
                <a:extLst>
                  <a:ext uri="{0D108BD9-81ED-4DB2-BD59-A6C34878D82A}">
                    <a16:rowId xmlns:a16="http://schemas.microsoft.com/office/drawing/2014/main" val="10000"/>
                  </a:ext>
                </a:extLst>
              </a:tr>
              <a:tr h="370840">
                <a:tc>
                  <a:txBody>
                    <a:bodyPr/>
                    <a:lstStyle/>
                    <a:p>
                      <a:r>
                        <a:rPr lang="en-US" dirty="0"/>
                        <a:t>It deals with</a:t>
                      </a:r>
                      <a:r>
                        <a:rPr lang="en-US" baseline="0" dirty="0"/>
                        <a:t> various data source, We have to go for correct Technique to extract</a:t>
                      </a:r>
                      <a:endParaRPr lang="en-IN" dirty="0"/>
                    </a:p>
                  </a:txBody>
                  <a:tcPr/>
                </a:tc>
                <a:tc>
                  <a:txBody>
                    <a:bodyPr/>
                    <a:lstStyle/>
                    <a:p>
                      <a:r>
                        <a:rPr lang="en-US" dirty="0"/>
                        <a:t>Cleansing</a:t>
                      </a:r>
                    </a:p>
                    <a:p>
                      <a:r>
                        <a:rPr lang="en-US" dirty="0"/>
                        <a:t>Standardization</a:t>
                      </a:r>
                    </a:p>
                    <a:p>
                      <a:r>
                        <a:rPr lang="en-US" dirty="0"/>
                        <a:t>Semantic</a:t>
                      </a:r>
                      <a:r>
                        <a:rPr lang="en-US" baseline="0" dirty="0"/>
                        <a:t> Standardization</a:t>
                      </a:r>
                      <a:endParaRPr lang="en-IN" dirty="0"/>
                    </a:p>
                  </a:txBody>
                  <a:tcPr/>
                </a:tc>
                <a:tc>
                  <a:txBody>
                    <a:bodyPr/>
                    <a:lstStyle/>
                    <a:p>
                      <a:r>
                        <a:rPr lang="en-US" dirty="0"/>
                        <a:t>Initial Loading</a:t>
                      </a:r>
                      <a:endParaRPr lang="en-IN" dirty="0"/>
                    </a:p>
                  </a:txBody>
                  <a:tcPr/>
                </a:tc>
                <a:extLst>
                  <a:ext uri="{0D108BD9-81ED-4DB2-BD59-A6C34878D82A}">
                    <a16:rowId xmlns:a16="http://schemas.microsoft.com/office/drawing/2014/main" val="10001"/>
                  </a:ext>
                </a:extLst>
              </a:tr>
              <a:tr h="370840">
                <a:tc>
                  <a:txBody>
                    <a:bodyPr/>
                    <a:lstStyle/>
                    <a:p>
                      <a:r>
                        <a:rPr lang="en-US" dirty="0"/>
                        <a:t>Because some</a:t>
                      </a:r>
                      <a:r>
                        <a:rPr lang="en-US" baseline="0" dirty="0"/>
                        <a:t> sources </a:t>
                      </a:r>
                    </a:p>
                    <a:p>
                      <a:r>
                        <a:rPr lang="en-US" baseline="0" dirty="0"/>
                        <a:t>Hierarchical, Legacy some may be with flat files</a:t>
                      </a:r>
                    </a:p>
                    <a:p>
                      <a:endParaRPr lang="en-IN" dirty="0"/>
                    </a:p>
                  </a:txBody>
                  <a:tcPr/>
                </a:tc>
                <a:tc>
                  <a:txBody>
                    <a:bodyPr/>
                    <a:lstStyle/>
                    <a:p>
                      <a:r>
                        <a:rPr kumimoji="0" lang="en-IN" sz="1800" b="1" i="1" kern="1200" dirty="0">
                          <a:solidFill>
                            <a:schemeClr val="dk1"/>
                          </a:solidFill>
                          <a:latin typeface="+mn-lt"/>
                          <a:ea typeface="+mn-ea"/>
                          <a:cs typeface="+mn-cs"/>
                        </a:rPr>
                        <a:t>Cleaning</a:t>
                      </a:r>
                      <a:r>
                        <a:rPr kumimoji="0" lang="en-IN" sz="1800" kern="1200" dirty="0">
                          <a:solidFill>
                            <a:schemeClr val="dk1"/>
                          </a:solidFill>
                          <a:latin typeface="+mn-lt"/>
                          <a:ea typeface="+mn-ea"/>
                          <a:cs typeface="+mn-cs"/>
                        </a:rPr>
                        <a:t> :</a:t>
                      </a:r>
                      <a:r>
                        <a:rPr kumimoji="0" lang="en-IN" sz="1800" kern="1200" baseline="0" dirty="0">
                          <a:solidFill>
                            <a:schemeClr val="dk1"/>
                          </a:solidFill>
                          <a:latin typeface="+mn-lt"/>
                          <a:ea typeface="+mn-ea"/>
                          <a:cs typeface="+mn-cs"/>
                        </a:rPr>
                        <a:t> </a:t>
                      </a:r>
                      <a:r>
                        <a:rPr kumimoji="0" lang="en-IN" sz="1800" kern="1200" dirty="0">
                          <a:solidFill>
                            <a:schemeClr val="dk1"/>
                          </a:solidFill>
                          <a:latin typeface="+mn-lt"/>
                          <a:ea typeface="+mn-ea"/>
                          <a:cs typeface="+mn-cs"/>
                        </a:rPr>
                        <a:t>misspellings, or  resolution of conflicts between state codes and zip </a:t>
                      </a:r>
                    </a:p>
                    <a:p>
                      <a:endParaRPr kumimoji="0" lang="en-IN" sz="1800" kern="1200" dirty="0">
                        <a:solidFill>
                          <a:schemeClr val="dk1"/>
                        </a:solidFill>
                        <a:latin typeface="+mn-lt"/>
                        <a:ea typeface="+mn-ea"/>
                        <a:cs typeface="+mn-cs"/>
                      </a:endParaRPr>
                    </a:p>
                    <a:p>
                      <a:r>
                        <a:rPr kumimoji="0" lang="en-US" sz="1800" b="1" i="1" kern="1200" dirty="0">
                          <a:solidFill>
                            <a:schemeClr val="dk1"/>
                          </a:solidFill>
                          <a:latin typeface="+mn-lt"/>
                          <a:ea typeface="+mn-ea"/>
                          <a:cs typeface="+mn-cs"/>
                        </a:rPr>
                        <a:t>Standardization </a:t>
                      </a:r>
                      <a:r>
                        <a:rPr kumimoji="0" lang="en-US" sz="1800" kern="1200" dirty="0">
                          <a:solidFill>
                            <a:schemeClr val="dk1"/>
                          </a:solidFill>
                          <a:latin typeface="+mn-lt"/>
                          <a:ea typeface="+mn-ea"/>
                          <a:cs typeface="+mn-cs"/>
                        </a:rPr>
                        <a:t>: </a:t>
                      </a:r>
                      <a:r>
                        <a:rPr kumimoji="0" lang="en-IN" sz="1800" kern="1200" dirty="0">
                          <a:solidFill>
                            <a:schemeClr val="dk1"/>
                          </a:solidFill>
                          <a:latin typeface="+mn-lt"/>
                          <a:ea typeface="+mn-ea"/>
                          <a:cs typeface="+mn-cs"/>
                        </a:rPr>
                        <a:t>data types and field lengths</a:t>
                      </a:r>
                    </a:p>
                    <a:p>
                      <a:endParaRPr kumimoji="0" lang="en-US" sz="1800" kern="1200" dirty="0">
                        <a:solidFill>
                          <a:schemeClr val="dk1"/>
                        </a:solidFill>
                        <a:latin typeface="+mn-lt"/>
                        <a:ea typeface="+mn-ea"/>
                        <a:cs typeface="+mn-cs"/>
                      </a:endParaRPr>
                    </a:p>
                    <a:p>
                      <a:r>
                        <a:rPr kumimoji="0" lang="en-US" sz="1800" b="1" i="1" kern="1200" dirty="0">
                          <a:solidFill>
                            <a:schemeClr val="dk1"/>
                          </a:solidFill>
                          <a:latin typeface="+mn-lt"/>
                          <a:ea typeface="+mn-ea"/>
                          <a:cs typeface="+mn-cs"/>
                        </a:rPr>
                        <a:t>Semantic :</a:t>
                      </a:r>
                    </a:p>
                    <a:p>
                      <a:r>
                        <a:rPr kumimoji="0" lang="en-US" sz="1800" b="0" i="0" kern="1200" dirty="0">
                          <a:solidFill>
                            <a:schemeClr val="dk1"/>
                          </a:solidFill>
                          <a:latin typeface="+mn-lt"/>
                          <a:ea typeface="+mn-ea"/>
                          <a:cs typeface="+mn-cs"/>
                        </a:rPr>
                        <a:t>Synonyms</a:t>
                      </a:r>
                      <a:r>
                        <a:rPr kumimoji="0" lang="en-US" sz="1800" b="0" i="0" kern="1200" baseline="0" dirty="0">
                          <a:solidFill>
                            <a:schemeClr val="dk1"/>
                          </a:solidFill>
                          <a:latin typeface="+mn-lt"/>
                          <a:ea typeface="+mn-ea"/>
                          <a:cs typeface="+mn-cs"/>
                        </a:rPr>
                        <a:t> and Homonyms</a:t>
                      </a:r>
                      <a:endParaRPr lang="en-IN" b="0" i="0" dirty="0"/>
                    </a:p>
                  </a:txBody>
                  <a:tcPr/>
                </a:tc>
                <a:tc>
                  <a:txBody>
                    <a:bodyPr/>
                    <a:lstStyle/>
                    <a:p>
                      <a:r>
                        <a:rPr lang="en-US" dirty="0"/>
                        <a:t>Incremental Loading</a:t>
                      </a:r>
                      <a:endParaRPr lang="en-IN" dirty="0"/>
                    </a:p>
                  </a:txBody>
                  <a:tcPr/>
                </a:tc>
                <a:extLst>
                  <a:ext uri="{0D108BD9-81ED-4DB2-BD59-A6C34878D82A}">
                    <a16:rowId xmlns:a16="http://schemas.microsoft.com/office/drawing/2014/main" val="10002"/>
                  </a:ext>
                </a:extLst>
              </a:tr>
              <a:tr h="370840">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quarter" idx="10"/>
          </p:nvPr>
        </p:nvSpPr>
        <p:spPr/>
        <p:txBody>
          <a:bodyPr/>
          <a:lstStyle/>
          <a:p>
            <a:pPr>
              <a:defRPr/>
            </a:pPr>
            <a:fld id="{E034363B-C959-4F0E-959C-EAECF089FC2E}" type="datetime1">
              <a:rPr lang="en-US" smtClean="0"/>
              <a:pPr>
                <a:defRPr/>
              </a:pPr>
              <a:t>11/27/2015</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6811</TotalTime>
  <Words>1969</Words>
  <Application>Microsoft Office PowerPoint</Application>
  <PresentationFormat>On-screen Show (4:3)</PresentationFormat>
  <Paragraphs>321</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Equity</vt:lpstr>
      <vt:lpstr>Data Warehousing and Business Intelligence</vt:lpstr>
      <vt:lpstr>Agenda</vt:lpstr>
      <vt:lpstr>Definition of Data warehouse</vt:lpstr>
      <vt:lpstr>Data warehouse components</vt:lpstr>
      <vt:lpstr>DW component –cont(2)</vt:lpstr>
      <vt:lpstr>DW component – cont(3)</vt:lpstr>
      <vt:lpstr>DW component – cont(4)</vt:lpstr>
      <vt:lpstr>DW component – cont(5)</vt:lpstr>
      <vt:lpstr>DW component – cont(6)</vt:lpstr>
      <vt:lpstr>DW component – cont(7)</vt:lpstr>
      <vt:lpstr>DW component – cont(7)</vt:lpstr>
      <vt:lpstr>Data warehouse and OLTP</vt:lpstr>
      <vt:lpstr>Data Warehouse Vs OLTP</vt:lpstr>
      <vt:lpstr>Data Warehouse Vs OLTP (cont)</vt:lpstr>
      <vt:lpstr>PowerPoint Presentation</vt:lpstr>
      <vt:lpstr>Dimensional analysis</vt:lpstr>
      <vt:lpstr>Business Requirements - OLTP</vt:lpstr>
      <vt:lpstr>PowerPoint Presentation</vt:lpstr>
      <vt:lpstr>Business Requirements - DW</vt:lpstr>
      <vt:lpstr>Dimensional nature of Business Data</vt:lpstr>
      <vt:lpstr>Dimension thinking w.r.t business</vt:lpstr>
      <vt:lpstr>3D of Business data for Sales unit</vt:lpstr>
      <vt:lpstr>Business Dimensions</vt:lpstr>
      <vt:lpstr>Information package</vt:lpstr>
      <vt:lpstr>Information package (cont)</vt:lpstr>
      <vt:lpstr>Information package for sales</vt:lpstr>
      <vt:lpstr>Hierarchies</vt:lpstr>
      <vt:lpstr>Categories</vt:lpstr>
      <vt:lpstr>Business metrics or Facts</vt:lpstr>
      <vt:lpstr>Information package : Automaker</vt:lpstr>
      <vt:lpstr>Information pack: where is what</vt:lpstr>
      <vt:lpstr>Requirements gathering methods</vt:lpstr>
      <vt:lpstr>Meeting with group of people </vt:lpstr>
      <vt:lpstr>Requirements Definition</vt:lpstr>
      <vt:lpstr>Requirements Definition (cont)</vt:lpstr>
      <vt:lpstr>Requirements Definition (cont)</vt:lpstr>
      <vt:lpstr>Requirements definition (cont)</vt:lpstr>
      <vt:lpstr>Requirements Definition Doc (outline)</vt:lpstr>
      <vt:lpstr>Summary</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and Business Intellegince</dc:title>
  <dc:creator>Sathish RAJAKUMAR (srajakum071612)</dc:creator>
  <cp:lastModifiedBy>sathish</cp:lastModifiedBy>
  <cp:revision>330</cp:revision>
  <dcterms:created xsi:type="dcterms:W3CDTF">2014-04-08T09:48:10Z</dcterms:created>
  <dcterms:modified xsi:type="dcterms:W3CDTF">2015-11-27T04:55:47Z</dcterms:modified>
</cp:coreProperties>
</file>