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1"/>
  </p:sldMasterIdLst>
  <p:notesMasterIdLst>
    <p:notesMasterId r:id="rId107"/>
  </p:notesMasterIdLst>
  <p:sldIdLst>
    <p:sldId id="256" r:id="rId2"/>
    <p:sldId id="297" r:id="rId3"/>
    <p:sldId id="298" r:id="rId4"/>
    <p:sldId id="299" r:id="rId5"/>
    <p:sldId id="296" r:id="rId6"/>
    <p:sldId id="257" r:id="rId7"/>
    <p:sldId id="258" r:id="rId8"/>
    <p:sldId id="259" r:id="rId9"/>
    <p:sldId id="260" r:id="rId10"/>
    <p:sldId id="261" r:id="rId11"/>
    <p:sldId id="262" r:id="rId12"/>
    <p:sldId id="263" r:id="rId13"/>
    <p:sldId id="264" r:id="rId14"/>
    <p:sldId id="265" r:id="rId15"/>
    <p:sldId id="266" r:id="rId16"/>
    <p:sldId id="267" r:id="rId17"/>
    <p:sldId id="300" r:id="rId18"/>
    <p:sldId id="301" r:id="rId19"/>
    <p:sldId id="302" r:id="rId20"/>
    <p:sldId id="303" r:id="rId21"/>
    <p:sldId id="304" r:id="rId22"/>
    <p:sldId id="305" r:id="rId23"/>
    <p:sldId id="306" r:id="rId24"/>
    <p:sldId id="307" r:id="rId25"/>
    <p:sldId id="268" r:id="rId26"/>
    <p:sldId id="293" r:id="rId27"/>
    <p:sldId id="294" r:id="rId28"/>
    <p:sldId id="312" r:id="rId29"/>
    <p:sldId id="315" r:id="rId30"/>
    <p:sldId id="313" r:id="rId31"/>
    <p:sldId id="314" r:id="rId32"/>
    <p:sldId id="360" r:id="rId33"/>
    <p:sldId id="361" r:id="rId34"/>
    <p:sldId id="288" r:id="rId35"/>
    <p:sldId id="316" r:id="rId36"/>
    <p:sldId id="317" r:id="rId37"/>
    <p:sldId id="318" r:id="rId38"/>
    <p:sldId id="319" r:id="rId39"/>
    <p:sldId id="320" r:id="rId40"/>
    <p:sldId id="321" r:id="rId41"/>
    <p:sldId id="362"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290" r:id="rId81"/>
    <p:sldId id="291" r:id="rId82"/>
    <p:sldId id="292" r:id="rId83"/>
    <p:sldId id="269" r:id="rId84"/>
    <p:sldId id="270" r:id="rId85"/>
    <p:sldId id="271" r:id="rId86"/>
    <p:sldId id="272" r:id="rId87"/>
    <p:sldId id="273" r:id="rId88"/>
    <p:sldId id="274" r:id="rId89"/>
    <p:sldId id="275" r:id="rId90"/>
    <p:sldId id="276" r:id="rId91"/>
    <p:sldId id="277" r:id="rId92"/>
    <p:sldId id="278" r:id="rId93"/>
    <p:sldId id="279" r:id="rId94"/>
    <p:sldId id="280" r:id="rId95"/>
    <p:sldId id="281" r:id="rId96"/>
    <p:sldId id="282" r:id="rId97"/>
    <p:sldId id="283" r:id="rId98"/>
    <p:sldId id="284" r:id="rId99"/>
    <p:sldId id="285" r:id="rId100"/>
    <p:sldId id="286" r:id="rId101"/>
    <p:sldId id="287" r:id="rId102"/>
    <p:sldId id="308" r:id="rId103"/>
    <p:sldId id="309" r:id="rId104"/>
    <p:sldId id="310" r:id="rId105"/>
    <p:sldId id="295"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662D5-7C78-44D9-BC7D-DBCE555AD9F6}" type="datetimeFigureOut">
              <a:rPr lang="en-US" smtClean="0"/>
              <a:t>11/21/2015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023E3-7205-48FB-853E-50B7C14A3728}" type="slidenum">
              <a:rPr lang="en-US" smtClean="0"/>
              <a:t>‹#›</a:t>
            </a:fld>
            <a:endParaRPr lang="en-US"/>
          </a:p>
        </p:txBody>
      </p:sp>
    </p:spTree>
    <p:extLst>
      <p:ext uri="{BB962C8B-B14F-4D97-AF65-F5344CB8AC3E}">
        <p14:creationId xmlns:p14="http://schemas.microsoft.com/office/powerpoint/2010/main" val="278700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C023E3-7205-48FB-853E-50B7C14A3728}" type="slidenum">
              <a:rPr lang="en-US" smtClean="0"/>
              <a:t>1</a:t>
            </a:fld>
            <a:endParaRPr lang="en-US"/>
          </a:p>
        </p:txBody>
      </p:sp>
    </p:spTree>
    <p:extLst>
      <p:ext uri="{BB962C8B-B14F-4D97-AF65-F5344CB8AC3E}">
        <p14:creationId xmlns:p14="http://schemas.microsoft.com/office/powerpoint/2010/main" val="477398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93700" y="692150"/>
            <a:ext cx="6070600" cy="3416300"/>
          </a:xfrm>
          <a:ln cap="flat"/>
        </p:spPr>
      </p:sp>
      <p:sp>
        <p:nvSpPr>
          <p:cNvPr id="296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4041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93700" y="692150"/>
            <a:ext cx="6070600" cy="3416300"/>
          </a:xfrm>
          <a:ln cap="flat"/>
        </p:spPr>
      </p:sp>
      <p:sp>
        <p:nvSpPr>
          <p:cNvPr id="3993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43922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3700" y="692150"/>
            <a:ext cx="6070600" cy="3416300"/>
          </a:xfrm>
          <a:ln cap="flat"/>
        </p:spPr>
      </p:sp>
      <p:sp>
        <p:nvSpPr>
          <p:cNvPr id="4198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02031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93700" y="692150"/>
            <a:ext cx="6070600" cy="3416300"/>
          </a:xfrm>
          <a:ln cap="flat"/>
        </p:spPr>
      </p:sp>
      <p:sp>
        <p:nvSpPr>
          <p:cNvPr id="440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09144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393700" y="692150"/>
            <a:ext cx="6070600" cy="3416300"/>
          </a:xfrm>
          <a:ln cap="flat"/>
        </p:spPr>
      </p:sp>
      <p:sp>
        <p:nvSpPr>
          <p:cNvPr id="768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509443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93700" y="692150"/>
            <a:ext cx="6070600" cy="3416300"/>
          </a:xfrm>
          <a:ln cap="flat"/>
        </p:spPr>
      </p:sp>
      <p:sp>
        <p:nvSpPr>
          <p:cNvPr id="788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759749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93700" y="692150"/>
            <a:ext cx="6070600" cy="3416300"/>
          </a:xfrm>
          <a:ln cap="flat"/>
        </p:spPr>
      </p:sp>
      <p:sp>
        <p:nvSpPr>
          <p:cNvPr id="808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8431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93700" y="692150"/>
            <a:ext cx="6070600" cy="3416300"/>
          </a:xfrm>
          <a:ln cap="flat"/>
        </p:spPr>
      </p:sp>
      <p:sp>
        <p:nvSpPr>
          <p:cNvPr id="8294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3665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cap="flat"/>
        </p:spPr>
      </p:sp>
      <p:sp>
        <p:nvSpPr>
          <p:cNvPr id="8704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71867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93700" y="692150"/>
            <a:ext cx="6070600" cy="3416300"/>
          </a:xfrm>
          <a:ln cap="flat"/>
        </p:spPr>
      </p:sp>
      <p:sp>
        <p:nvSpPr>
          <p:cNvPr id="3379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343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C023E3-7205-48FB-853E-50B7C14A3728}" type="slidenum">
              <a:rPr lang="en-US" smtClean="0"/>
              <a:t>4</a:t>
            </a:fld>
            <a:endParaRPr lang="en-US"/>
          </a:p>
        </p:txBody>
      </p:sp>
    </p:spTree>
    <p:extLst>
      <p:ext uri="{BB962C8B-B14F-4D97-AF65-F5344CB8AC3E}">
        <p14:creationId xmlns:p14="http://schemas.microsoft.com/office/powerpoint/2010/main" val="1557401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C023E3-7205-48FB-853E-50B7C14A3728}" type="slidenum">
              <a:rPr lang="en-US" smtClean="0"/>
              <a:t>5</a:t>
            </a:fld>
            <a:endParaRPr lang="en-US"/>
          </a:p>
        </p:txBody>
      </p:sp>
    </p:spTree>
    <p:extLst>
      <p:ext uri="{BB962C8B-B14F-4D97-AF65-F5344CB8AC3E}">
        <p14:creationId xmlns:p14="http://schemas.microsoft.com/office/powerpoint/2010/main" val="2878084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C023E3-7205-48FB-853E-50B7C14A3728}" type="slidenum">
              <a:rPr lang="en-US" smtClean="0"/>
              <a:t>7</a:t>
            </a:fld>
            <a:endParaRPr lang="en-US"/>
          </a:p>
        </p:txBody>
      </p:sp>
    </p:spTree>
    <p:extLst>
      <p:ext uri="{BB962C8B-B14F-4D97-AF65-F5344CB8AC3E}">
        <p14:creationId xmlns:p14="http://schemas.microsoft.com/office/powerpoint/2010/main" val="194881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DBFF44-D09F-443B-9E8A-51FBE71FE986}" type="slidenum">
              <a:rPr lang="en-US" smtClean="0"/>
              <a:pPr/>
              <a:t>8</a:t>
            </a:fld>
            <a:endParaRPr lang="en-US"/>
          </a:p>
        </p:txBody>
      </p:sp>
    </p:spTree>
    <p:extLst>
      <p:ext uri="{BB962C8B-B14F-4D97-AF65-F5344CB8AC3E}">
        <p14:creationId xmlns:p14="http://schemas.microsoft.com/office/powerpoint/2010/main" val="292253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393700" y="692150"/>
            <a:ext cx="6070600" cy="3416300"/>
          </a:xfrm>
          <a:ln cap="flat"/>
        </p:spPr>
      </p:sp>
      <p:sp>
        <p:nvSpPr>
          <p:cNvPr id="215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7573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93700" y="692150"/>
            <a:ext cx="6070600" cy="3416300"/>
          </a:xfrm>
          <a:ln cap="flat"/>
        </p:spPr>
      </p:sp>
      <p:sp>
        <p:nvSpPr>
          <p:cNvPr id="2355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1187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93700" y="692150"/>
            <a:ext cx="6070600" cy="3416300"/>
          </a:xfrm>
          <a:ln cap="flat"/>
        </p:spPr>
      </p:sp>
      <p:sp>
        <p:nvSpPr>
          <p:cNvPr id="256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35354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393700" y="692150"/>
            <a:ext cx="6070600" cy="3416300"/>
          </a:xfrm>
          <a:ln cap="flat"/>
        </p:spPr>
      </p:sp>
      <p:sp>
        <p:nvSpPr>
          <p:cNvPr id="276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79887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95B9CE-97C2-4924-9E2F-C7A0E8BBCDC4}" type="datetime1">
              <a:rPr lang="en-US" smtClean="0"/>
              <a:t>11/21/2015</a:t>
            </a:fld>
            <a:endParaRPr lang="en-US"/>
          </a:p>
        </p:txBody>
      </p:sp>
      <p:sp>
        <p:nvSpPr>
          <p:cNvPr id="5" name="Footer Placeholder 4"/>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109233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B1370D-74F1-47AF-A80B-82FE37160412}" type="datetime1">
              <a:rPr lang="en-US" smtClean="0"/>
              <a:t>11/21/2015</a:t>
            </a:fld>
            <a:endParaRPr lang="en-US"/>
          </a:p>
        </p:txBody>
      </p:sp>
      <p:sp>
        <p:nvSpPr>
          <p:cNvPr id="5" name="Footer Placeholder 4"/>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2091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EE8523-3806-40CC-87F3-4E3D0D2A2FC2}" type="datetime1">
              <a:rPr lang="en-US" smtClean="0"/>
              <a:t>11/21/2015</a:t>
            </a:fld>
            <a:endParaRPr lang="en-US"/>
          </a:p>
        </p:txBody>
      </p:sp>
      <p:sp>
        <p:nvSpPr>
          <p:cNvPr id="5" name="Footer Placeholder 4"/>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477841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09600" y="1676400"/>
            <a:ext cx="5350933" cy="4419600"/>
          </a:xfrm>
        </p:spPr>
        <p:txBody>
          <a:bodyPr/>
          <a:lstStyle/>
          <a:p>
            <a:endParaRPr lang="en-US"/>
          </a:p>
        </p:txBody>
      </p:sp>
      <p:sp>
        <p:nvSpPr>
          <p:cNvPr id="4" name="Text Placeholder 3"/>
          <p:cNvSpPr>
            <a:spLocks noGrp="1"/>
          </p:cNvSpPr>
          <p:nvPr>
            <p:ph type="body" sz="half" idx="2"/>
          </p:nvPr>
        </p:nvSpPr>
        <p:spPr>
          <a:xfrm>
            <a:off x="6163734" y="1676400"/>
            <a:ext cx="5350933"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165600" y="6229350"/>
            <a:ext cx="3860800" cy="457200"/>
          </a:xfrm>
        </p:spPr>
        <p:txBody>
          <a:bodyPr/>
          <a:lstStyle>
            <a:lvl1pPr>
              <a:defRPr/>
            </a:lvl1pPr>
          </a:lstStyle>
          <a:p>
            <a:r>
              <a:rPr lang="en-US" smtClean="0"/>
              <a:t>Prof. S M Shedole, VIT Vellore, Chennai</a:t>
            </a:r>
            <a:endParaRPr lang="en-US"/>
          </a:p>
        </p:txBody>
      </p:sp>
      <p:sp>
        <p:nvSpPr>
          <p:cNvPr id="6" name="Slide Number Placeholder 5"/>
          <p:cNvSpPr>
            <a:spLocks noGrp="1"/>
          </p:cNvSpPr>
          <p:nvPr>
            <p:ph type="sldNum" sz="quarter" idx="11"/>
          </p:nvPr>
        </p:nvSpPr>
        <p:spPr>
          <a:xfrm>
            <a:off x="8974667" y="6229350"/>
            <a:ext cx="2540000" cy="457200"/>
          </a:xfrm>
        </p:spPr>
        <p:txBody>
          <a:bodyPr/>
          <a:lstStyle>
            <a:lvl1pPr>
              <a:defRPr/>
            </a:lvl1pPr>
          </a:lstStyle>
          <a:p>
            <a:fld id="{C083ACC5-BFCD-44D7-9F33-B7F7BF19477E}" type="slidenum">
              <a:rPr lang="en-US"/>
              <a:pPr/>
              <a:t>‹#›</a:t>
            </a:fld>
            <a:endParaRPr lang="en-US"/>
          </a:p>
        </p:txBody>
      </p:sp>
    </p:spTree>
    <p:extLst>
      <p:ext uri="{BB962C8B-B14F-4D97-AF65-F5344CB8AC3E}">
        <p14:creationId xmlns:p14="http://schemas.microsoft.com/office/powerpoint/2010/main" val="60686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76400"/>
            <a:ext cx="5350933"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63734" y="1676400"/>
            <a:ext cx="5350933" cy="4419600"/>
          </a:xfrm>
        </p:spPr>
        <p:txBody>
          <a:bodyPr/>
          <a:lstStyle/>
          <a:p>
            <a:endParaRPr lang="en-US"/>
          </a:p>
        </p:txBody>
      </p:sp>
      <p:sp>
        <p:nvSpPr>
          <p:cNvPr id="5" name="Footer Placeholder 4"/>
          <p:cNvSpPr>
            <a:spLocks noGrp="1"/>
          </p:cNvSpPr>
          <p:nvPr>
            <p:ph type="ftr" sz="quarter" idx="10"/>
          </p:nvPr>
        </p:nvSpPr>
        <p:spPr>
          <a:xfrm>
            <a:off x="4165600" y="6229350"/>
            <a:ext cx="3860800" cy="457200"/>
          </a:xfrm>
        </p:spPr>
        <p:txBody>
          <a:bodyPr/>
          <a:lstStyle>
            <a:lvl1pPr>
              <a:defRPr/>
            </a:lvl1pPr>
          </a:lstStyle>
          <a:p>
            <a:r>
              <a:rPr lang="en-US" smtClean="0"/>
              <a:t>Prof. S M Shedole, VIT Vellore, Chennai</a:t>
            </a:r>
            <a:endParaRPr lang="en-US"/>
          </a:p>
        </p:txBody>
      </p:sp>
      <p:sp>
        <p:nvSpPr>
          <p:cNvPr id="6" name="Slide Number Placeholder 5"/>
          <p:cNvSpPr>
            <a:spLocks noGrp="1"/>
          </p:cNvSpPr>
          <p:nvPr>
            <p:ph type="sldNum" sz="quarter" idx="11"/>
          </p:nvPr>
        </p:nvSpPr>
        <p:spPr>
          <a:xfrm>
            <a:off x="8974667" y="6229350"/>
            <a:ext cx="2540000" cy="457200"/>
          </a:xfrm>
        </p:spPr>
        <p:txBody>
          <a:bodyPr/>
          <a:lstStyle>
            <a:lvl1pPr>
              <a:defRPr/>
            </a:lvl1pPr>
          </a:lstStyle>
          <a:p>
            <a:fld id="{832A93D7-F297-4539-854A-0A2EC4B10565}" type="slidenum">
              <a:rPr lang="en-US"/>
              <a:pPr/>
              <a:t>‹#›</a:t>
            </a:fld>
            <a:endParaRPr lang="en-US"/>
          </a:p>
        </p:txBody>
      </p:sp>
    </p:spTree>
    <p:extLst>
      <p:ext uri="{BB962C8B-B14F-4D97-AF65-F5344CB8AC3E}">
        <p14:creationId xmlns:p14="http://schemas.microsoft.com/office/powerpoint/2010/main" val="137822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10905067"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62400"/>
            <a:ext cx="10905067"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165600" y="6229350"/>
            <a:ext cx="3860800" cy="457200"/>
          </a:xfrm>
        </p:spPr>
        <p:txBody>
          <a:bodyPr/>
          <a:lstStyle>
            <a:lvl1pPr>
              <a:defRPr/>
            </a:lvl1pPr>
          </a:lstStyle>
          <a:p>
            <a:r>
              <a:rPr lang="en-US" smtClean="0"/>
              <a:t>Prof. S M Shedole, VIT Vellore, Chennai</a:t>
            </a:r>
            <a:endParaRPr lang="en-US"/>
          </a:p>
        </p:txBody>
      </p:sp>
      <p:sp>
        <p:nvSpPr>
          <p:cNvPr id="6" name="Slide Number Placeholder 5"/>
          <p:cNvSpPr>
            <a:spLocks noGrp="1"/>
          </p:cNvSpPr>
          <p:nvPr>
            <p:ph type="sldNum" sz="quarter" idx="11"/>
          </p:nvPr>
        </p:nvSpPr>
        <p:spPr>
          <a:xfrm>
            <a:off x="8974667" y="6229350"/>
            <a:ext cx="2540000" cy="457200"/>
          </a:xfrm>
        </p:spPr>
        <p:txBody>
          <a:bodyPr/>
          <a:lstStyle>
            <a:lvl1pPr>
              <a:defRPr/>
            </a:lvl1pPr>
          </a:lstStyle>
          <a:p>
            <a:fld id="{CF3BF0C2-C02F-4CF8-9FB7-186BB4724977}" type="slidenum">
              <a:rPr lang="en-US"/>
              <a:pPr/>
              <a:t>‹#›</a:t>
            </a:fld>
            <a:endParaRPr lang="en-US"/>
          </a:p>
        </p:txBody>
      </p:sp>
    </p:spTree>
    <p:extLst>
      <p:ext uri="{BB962C8B-B14F-4D97-AF65-F5344CB8AC3E}">
        <p14:creationId xmlns:p14="http://schemas.microsoft.com/office/powerpoint/2010/main" val="1932059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76400"/>
            <a:ext cx="10905067" cy="4419600"/>
          </a:xfrm>
        </p:spPr>
        <p:txBody>
          <a:bodyPr/>
          <a:lstStyle/>
          <a:p>
            <a:endParaRPr lang="en-US"/>
          </a:p>
        </p:txBody>
      </p:sp>
      <p:sp>
        <p:nvSpPr>
          <p:cNvPr id="4" name="Footer Placeholder 3"/>
          <p:cNvSpPr>
            <a:spLocks noGrp="1"/>
          </p:cNvSpPr>
          <p:nvPr>
            <p:ph type="ftr" sz="quarter" idx="10"/>
          </p:nvPr>
        </p:nvSpPr>
        <p:spPr>
          <a:xfrm>
            <a:off x="4165600" y="6229350"/>
            <a:ext cx="3860800" cy="457200"/>
          </a:xfrm>
        </p:spPr>
        <p:txBody>
          <a:bodyPr/>
          <a:lstStyle>
            <a:lvl1pPr>
              <a:defRPr/>
            </a:lvl1pPr>
          </a:lstStyle>
          <a:p>
            <a:r>
              <a:rPr lang="en-US" smtClean="0"/>
              <a:t>Prof. S M Shedole, VIT Vellore, Chennai</a:t>
            </a:r>
            <a:endParaRPr lang="en-US"/>
          </a:p>
        </p:txBody>
      </p:sp>
      <p:sp>
        <p:nvSpPr>
          <p:cNvPr id="5" name="Slide Number Placeholder 4"/>
          <p:cNvSpPr>
            <a:spLocks noGrp="1"/>
          </p:cNvSpPr>
          <p:nvPr>
            <p:ph type="sldNum" sz="quarter" idx="11"/>
          </p:nvPr>
        </p:nvSpPr>
        <p:spPr>
          <a:xfrm>
            <a:off x="8974667" y="6229350"/>
            <a:ext cx="2540000" cy="457200"/>
          </a:xfrm>
        </p:spPr>
        <p:txBody>
          <a:bodyPr/>
          <a:lstStyle>
            <a:lvl1pPr>
              <a:defRPr/>
            </a:lvl1pPr>
          </a:lstStyle>
          <a:p>
            <a:fld id="{688897E0-9D83-47FC-9262-6CE70C3CABB4}" type="slidenum">
              <a:rPr lang="en-US"/>
              <a:pPr/>
              <a:t>‹#›</a:t>
            </a:fld>
            <a:endParaRPr lang="en-US"/>
          </a:p>
        </p:txBody>
      </p:sp>
    </p:spTree>
    <p:extLst>
      <p:ext uri="{BB962C8B-B14F-4D97-AF65-F5344CB8AC3E}">
        <p14:creationId xmlns:p14="http://schemas.microsoft.com/office/powerpoint/2010/main" val="37785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CABB96-2083-47F5-94C7-E89DFFB4E58D}" type="datetime1">
              <a:rPr lang="en-US" smtClean="0"/>
              <a:t>11/21/2015</a:t>
            </a:fld>
            <a:endParaRPr lang="en-US"/>
          </a:p>
        </p:txBody>
      </p:sp>
      <p:sp>
        <p:nvSpPr>
          <p:cNvPr id="5" name="Footer Placeholder 4"/>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203243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16439B-566D-4D56-93D2-36B60ED3427D}" type="datetime1">
              <a:rPr lang="en-US" smtClean="0"/>
              <a:t>11/21/2015</a:t>
            </a:fld>
            <a:endParaRPr lang="en-US"/>
          </a:p>
        </p:txBody>
      </p:sp>
      <p:sp>
        <p:nvSpPr>
          <p:cNvPr id="5" name="Footer Placeholder 4"/>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19231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0AA965-9C08-4ECA-A50F-2E70D67B01E2}" type="datetime1">
              <a:rPr lang="en-US" smtClean="0"/>
              <a:t>11/21/2015</a:t>
            </a:fld>
            <a:endParaRPr lang="en-US"/>
          </a:p>
        </p:txBody>
      </p:sp>
      <p:sp>
        <p:nvSpPr>
          <p:cNvPr id="6" name="Footer Placeholder 5"/>
          <p:cNvSpPr>
            <a:spLocks noGrp="1"/>
          </p:cNvSpPr>
          <p:nvPr>
            <p:ph type="ftr" sz="quarter" idx="11"/>
          </p:nvPr>
        </p:nvSpPr>
        <p:spPr/>
        <p:txBody>
          <a:bodyPr/>
          <a:lstStyle/>
          <a:p>
            <a:r>
              <a:rPr lang="en-US" smtClean="0"/>
              <a:t>Prof. S M Shedole, VIT Vellore, Chennai</a:t>
            </a:r>
            <a:endParaRPr lang="en-US"/>
          </a:p>
        </p:txBody>
      </p:sp>
      <p:sp>
        <p:nvSpPr>
          <p:cNvPr id="7" name="Slide Number Placeholder 6"/>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339131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9830827-88DB-4FD9-A949-5CA64BA6514A}" type="datetime1">
              <a:rPr lang="en-US" smtClean="0"/>
              <a:t>11/21/2015</a:t>
            </a:fld>
            <a:endParaRPr lang="en-US"/>
          </a:p>
        </p:txBody>
      </p:sp>
      <p:sp>
        <p:nvSpPr>
          <p:cNvPr id="8" name="Footer Placeholder 7"/>
          <p:cNvSpPr>
            <a:spLocks noGrp="1"/>
          </p:cNvSpPr>
          <p:nvPr>
            <p:ph type="ftr" sz="quarter" idx="11"/>
          </p:nvPr>
        </p:nvSpPr>
        <p:spPr/>
        <p:txBody>
          <a:bodyPr/>
          <a:lstStyle/>
          <a:p>
            <a:r>
              <a:rPr lang="en-US" smtClean="0"/>
              <a:t>Prof. S M Shedole, VIT Vellore, Chennai</a:t>
            </a:r>
            <a:endParaRPr lang="en-US"/>
          </a:p>
        </p:txBody>
      </p:sp>
      <p:sp>
        <p:nvSpPr>
          <p:cNvPr id="9" name="Slide Number Placeholder 8"/>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50914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9D7BDD-47EA-45FD-ABE8-FA16B2B2DBD5}" type="datetime1">
              <a:rPr lang="en-US" smtClean="0"/>
              <a:t>11/21/2015</a:t>
            </a:fld>
            <a:endParaRPr lang="en-US"/>
          </a:p>
        </p:txBody>
      </p:sp>
      <p:sp>
        <p:nvSpPr>
          <p:cNvPr id="4" name="Footer Placeholder 3"/>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58832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22FC3-AFE5-4E8C-AC65-4CCE478E7022}"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134958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32427-BBE3-4F40-8629-F76E5A93046A}" type="datetime1">
              <a:rPr lang="en-US" smtClean="0"/>
              <a:t>11/21/2015</a:t>
            </a:fld>
            <a:endParaRPr lang="en-US"/>
          </a:p>
        </p:txBody>
      </p:sp>
      <p:sp>
        <p:nvSpPr>
          <p:cNvPr id="6" name="Footer Placeholder 5"/>
          <p:cNvSpPr>
            <a:spLocks noGrp="1"/>
          </p:cNvSpPr>
          <p:nvPr>
            <p:ph type="ftr" sz="quarter" idx="11"/>
          </p:nvPr>
        </p:nvSpPr>
        <p:spPr/>
        <p:txBody>
          <a:bodyPr/>
          <a:lstStyle/>
          <a:p>
            <a:r>
              <a:rPr lang="en-US" smtClean="0"/>
              <a:t>Prof. S M Shedole, VIT Vellore, Chennai</a:t>
            </a:r>
            <a:endParaRPr lang="en-US"/>
          </a:p>
        </p:txBody>
      </p:sp>
      <p:sp>
        <p:nvSpPr>
          <p:cNvPr id="7" name="Slide Number Placeholder 6"/>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75855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CC513-8706-45AD-8601-45EB1B21C39B}" type="datetime1">
              <a:rPr lang="en-US" smtClean="0"/>
              <a:t>11/21/2015</a:t>
            </a:fld>
            <a:endParaRPr lang="en-US"/>
          </a:p>
        </p:txBody>
      </p:sp>
      <p:sp>
        <p:nvSpPr>
          <p:cNvPr id="6" name="Footer Placeholder 5"/>
          <p:cNvSpPr>
            <a:spLocks noGrp="1"/>
          </p:cNvSpPr>
          <p:nvPr>
            <p:ph type="ftr" sz="quarter" idx="11"/>
          </p:nvPr>
        </p:nvSpPr>
        <p:spPr/>
        <p:txBody>
          <a:bodyPr/>
          <a:lstStyle/>
          <a:p>
            <a:r>
              <a:rPr lang="en-US" smtClean="0"/>
              <a:t>Prof. S M Shedole, VIT Vellore, Chennai</a:t>
            </a:r>
            <a:endParaRPr lang="en-US"/>
          </a:p>
        </p:txBody>
      </p:sp>
      <p:sp>
        <p:nvSpPr>
          <p:cNvPr id="7" name="Slide Number Placeholder 6"/>
          <p:cNvSpPr>
            <a:spLocks noGrp="1"/>
          </p:cNvSpPr>
          <p:nvPr>
            <p:ph type="sldNum" sz="quarter" idx="12"/>
          </p:nvPr>
        </p:nvSpPr>
        <p:spPr/>
        <p:txBody>
          <a:bodyPr/>
          <a:lstStyle/>
          <a:p>
            <a:fld id="{466E585C-39AA-448D-A2B0-D54832A39D09}" type="slidenum">
              <a:rPr lang="en-US" smtClean="0"/>
              <a:t>‹#›</a:t>
            </a:fld>
            <a:endParaRPr lang="en-US"/>
          </a:p>
        </p:txBody>
      </p:sp>
    </p:spTree>
    <p:extLst>
      <p:ext uri="{BB962C8B-B14F-4D97-AF65-F5344CB8AC3E}">
        <p14:creationId xmlns:p14="http://schemas.microsoft.com/office/powerpoint/2010/main" val="156756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6EAC4-1040-460D-8CA4-7C4D8EF25899}" type="datetime1">
              <a:rPr lang="en-US" smtClean="0"/>
              <a:t>11/21/2015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 M Shedole, VIT Vellore, Chennai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E585C-39AA-448D-A2B0-D54832A39D09}" type="slidenum">
              <a:rPr lang="en-US" smtClean="0"/>
              <a:t>‹#›</a:t>
            </a:fld>
            <a:endParaRPr lang="en-US"/>
          </a:p>
        </p:txBody>
      </p:sp>
    </p:spTree>
    <p:extLst>
      <p:ext uri="{BB962C8B-B14F-4D97-AF65-F5344CB8AC3E}">
        <p14:creationId xmlns:p14="http://schemas.microsoft.com/office/powerpoint/2010/main" val="17223402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25.wmf"/><Relationship Id="rId5" Type="http://schemas.openxmlformats.org/officeDocument/2006/relationships/oleObject" Target="../embeddings/oleObject27.bin"/><Relationship Id="rId4" Type="http://schemas.openxmlformats.org/officeDocument/2006/relationships/image" Target="../media/image2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1.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23.png"/><Relationship Id="rId11" Type="http://schemas.openxmlformats.org/officeDocument/2006/relationships/oleObject" Target="../embeddings/oleObject22.bin"/><Relationship Id="rId5" Type="http://schemas.openxmlformats.org/officeDocument/2006/relationships/oleObject" Target="../embeddings/oleObject17.bin"/><Relationship Id="rId10" Type="http://schemas.openxmlformats.org/officeDocument/2006/relationships/oleObject" Target="../embeddings/oleObject21.bin"/><Relationship Id="rId4" Type="http://schemas.openxmlformats.org/officeDocument/2006/relationships/image" Target="../media/image22.wmf"/><Relationship Id="rId9" Type="http://schemas.openxmlformats.org/officeDocument/2006/relationships/oleObject" Target="../embeddings/oleObject20.bin"/><Relationship Id="rId14" Type="http://schemas.openxmlformats.org/officeDocument/2006/relationships/oleObject" Target="../embeddings/oleObject25.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ChangeArrowheads="1"/>
          </p:cNvSpPr>
          <p:nvPr/>
        </p:nvSpPr>
        <p:spPr bwMode="auto">
          <a:xfrm>
            <a:off x="2235200" y="6229350"/>
            <a:ext cx="1930400" cy="514350"/>
          </a:xfrm>
          <a:prstGeom prst="rect">
            <a:avLst/>
          </a:prstGeom>
          <a:noFill/>
          <a:ln w="12700">
            <a:noFill/>
            <a:miter lim="800000"/>
            <a:headEnd/>
            <a:tailEnd/>
          </a:ln>
          <a:effectLst/>
        </p:spPr>
        <p:txBody>
          <a:bodyPr wrap="none" anchor="ctr"/>
          <a:lstStyle/>
          <a:p>
            <a:endParaRPr lang="en-US"/>
          </a:p>
        </p:txBody>
      </p:sp>
      <p:sp>
        <p:nvSpPr>
          <p:cNvPr id="1074179" name="Rectangle 3"/>
          <p:cNvSpPr>
            <a:spLocks noChangeArrowheads="1"/>
          </p:cNvSpPr>
          <p:nvPr/>
        </p:nvSpPr>
        <p:spPr bwMode="auto">
          <a:xfrm>
            <a:off x="4673600" y="6229350"/>
            <a:ext cx="2844800" cy="514350"/>
          </a:xfrm>
          <a:prstGeom prst="rect">
            <a:avLst/>
          </a:prstGeom>
          <a:noFill/>
          <a:ln w="12700">
            <a:noFill/>
            <a:miter lim="800000"/>
            <a:headEnd/>
            <a:tailEnd/>
          </a:ln>
          <a:effectLst/>
        </p:spPr>
        <p:txBody>
          <a:bodyPr wrap="none" anchor="ctr"/>
          <a:lstStyle/>
          <a:p>
            <a:endParaRPr lang="en-US"/>
          </a:p>
        </p:txBody>
      </p:sp>
      <p:sp>
        <p:nvSpPr>
          <p:cNvPr id="1074180" name="Rectangle 4"/>
          <p:cNvSpPr>
            <a:spLocks noGrp="1" noChangeArrowheads="1"/>
          </p:cNvSpPr>
          <p:nvPr>
            <p:ph type="ctrTitle"/>
          </p:nvPr>
        </p:nvSpPr>
        <p:spPr>
          <a:xfrm>
            <a:off x="2209800" y="1524001"/>
            <a:ext cx="7370928" cy="2297372"/>
          </a:xfrm>
          <a:noFill/>
          <a:ln/>
        </p:spPr>
        <p:txBody>
          <a:bodyPr vert="horz" lIns="90488" tIns="44450" rIns="90488" bIns="44450" rtlCol="0" anchor="ct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a:t>DATAWARE HOUSING AND BUSSINESS INTELLIGENCE</a:t>
            </a:r>
            <a:r>
              <a:rPr lang="en-US" b="1" dirty="0" smtClean="0"/>
              <a:t/>
            </a:r>
            <a:br>
              <a:rPr lang="en-US" b="1" dirty="0" smtClean="0"/>
            </a:br>
            <a:r>
              <a:rPr lang="en-US" dirty="0" smtClean="0"/>
              <a:t/>
            </a:r>
            <a:br>
              <a:rPr lang="en-US" dirty="0" smtClean="0"/>
            </a:br>
            <a:r>
              <a:rPr lang="en-US" b="1" dirty="0" smtClean="0"/>
              <a:t/>
            </a:r>
            <a:br>
              <a:rPr lang="en-US" b="1" dirty="0" smtClean="0"/>
            </a:br>
            <a:r>
              <a:rPr lang="en-US" b="1" dirty="0" smtClean="0"/>
              <a:t/>
            </a:r>
            <a:br>
              <a:rPr lang="en-US" b="1" dirty="0" smtClean="0"/>
            </a:br>
            <a:r>
              <a:rPr lang="en-US" sz="3600" b="1" dirty="0" smtClean="0"/>
              <a:t>Prof. Sambhaji M </a:t>
            </a:r>
            <a:r>
              <a:rPr lang="en-US" sz="3600" b="1" dirty="0" err="1" smtClean="0"/>
              <a:t>Shedole</a:t>
            </a:r>
            <a:r>
              <a:rPr lang="en-US" sz="3600" b="1" dirty="0" smtClean="0"/>
              <a:t/>
            </a:r>
            <a:br>
              <a:rPr lang="en-US" sz="3600" b="1" dirty="0" smtClean="0"/>
            </a:br>
            <a:r>
              <a:rPr lang="en-US" sz="3600" dirty="0" smtClean="0"/>
              <a:t>VIT University, Vellore, Chennai</a:t>
            </a: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1074181" name="Rectangle 5"/>
          <p:cNvSpPr>
            <a:spLocks noGrp="1" noChangeArrowheads="1"/>
          </p:cNvSpPr>
          <p:nvPr>
            <p:ph type="subTitle" idx="1"/>
          </p:nvPr>
        </p:nvSpPr>
        <p:spPr>
          <a:xfrm>
            <a:off x="6324600" y="2590800"/>
            <a:ext cx="3886200" cy="1828800"/>
          </a:xfrm>
          <a:noFill/>
          <a:ln/>
        </p:spPr>
        <p:txBody>
          <a:bodyPr vert="horz" lIns="90488" tIns="44450" rIns="90488" bIns="44450" rtlCol="0">
            <a:normAutofit/>
          </a:bodyPr>
          <a:lstStyle/>
          <a:p>
            <a:pPr marL="342900" indent="-342900"/>
            <a:endParaRPr lang="en-US" dirty="0"/>
          </a:p>
          <a:p>
            <a:pPr marL="342900" indent="-342900"/>
            <a:endParaRPr lang="en-US" dirty="0"/>
          </a:p>
        </p:txBody>
      </p:sp>
      <p:grpSp>
        <p:nvGrpSpPr>
          <p:cNvPr id="2" name="Group 6"/>
          <p:cNvGrpSpPr>
            <a:grpSpLocks/>
          </p:cNvGrpSpPr>
          <p:nvPr/>
        </p:nvGrpSpPr>
        <p:grpSpPr bwMode="auto">
          <a:xfrm>
            <a:off x="1075899" y="1206630"/>
            <a:ext cx="6719888" cy="2932113"/>
            <a:chOff x="768" y="1872"/>
            <a:chExt cx="4233" cy="1847"/>
          </a:xfrm>
        </p:grpSpPr>
        <p:pic>
          <p:nvPicPr>
            <p:cNvPr id="1074183" name="Picture 7"/>
            <p:cNvPicPr>
              <a:picLocks noChangeArrowheads="1"/>
            </p:cNvPicPr>
            <p:nvPr/>
          </p:nvPicPr>
          <p:blipFill>
            <a:blip r:embed="rId3" cstate="print"/>
            <a:srcRect/>
            <a:stretch>
              <a:fillRect/>
            </a:stretch>
          </p:blipFill>
          <p:spPr bwMode="auto">
            <a:xfrm>
              <a:off x="768" y="1872"/>
              <a:ext cx="633" cy="647"/>
            </a:xfrm>
            <a:prstGeom prst="rect">
              <a:avLst/>
            </a:prstGeom>
            <a:noFill/>
            <a:ln w="12700">
              <a:noFill/>
              <a:miter lim="800000"/>
              <a:headEnd/>
              <a:tailEnd/>
            </a:ln>
            <a:effectLst/>
          </p:spPr>
        </p:pic>
        <p:pic>
          <p:nvPicPr>
            <p:cNvPr id="1074184" name="Picture 8"/>
            <p:cNvPicPr>
              <a:picLocks noChangeArrowheads="1"/>
            </p:cNvPicPr>
            <p:nvPr/>
          </p:nvPicPr>
          <p:blipFill>
            <a:blip r:embed="rId3" cstate="print"/>
            <a:srcRect/>
            <a:stretch>
              <a:fillRect/>
            </a:stretch>
          </p:blipFill>
          <p:spPr bwMode="auto">
            <a:xfrm>
              <a:off x="4368" y="3072"/>
              <a:ext cx="633" cy="647"/>
            </a:xfrm>
            <a:prstGeom prst="rect">
              <a:avLst/>
            </a:prstGeom>
            <a:noFill/>
            <a:ln w="12700">
              <a:noFill/>
              <a:miter lim="800000"/>
              <a:headEnd/>
              <a:tailEnd/>
            </a:ln>
            <a:effectLst/>
          </p:spPr>
        </p:pic>
      </p:grpSp>
    </p:spTree>
    <p:extLst>
      <p:ext uri="{BB962C8B-B14F-4D97-AF65-F5344CB8AC3E}">
        <p14:creationId xmlns:p14="http://schemas.microsoft.com/office/powerpoint/2010/main" val="212891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32515"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32516" name="Rectangle 4"/>
          <p:cNvSpPr>
            <a:spLocks noGrp="1" noChangeArrowheads="1"/>
          </p:cNvSpPr>
          <p:nvPr>
            <p:ph type="title"/>
          </p:nvPr>
        </p:nvSpPr>
        <p:spPr>
          <a:noFill/>
          <a:ln/>
        </p:spPr>
        <p:txBody>
          <a:bodyPr vert="horz" lIns="90488" tIns="44450" rIns="90488" bIns="44450" rtlCol="0" anchor="ctr">
            <a:normAutofit/>
          </a:bodyPr>
          <a:lstStyle/>
          <a:p>
            <a:r>
              <a:rPr lang="en-US"/>
              <a:t>What is Data Warehousing?</a:t>
            </a:r>
          </a:p>
        </p:txBody>
      </p:sp>
      <p:sp>
        <p:nvSpPr>
          <p:cNvPr id="832517" name="Rectangle 5"/>
          <p:cNvSpPr>
            <a:spLocks noGrp="1" noChangeArrowheads="1"/>
          </p:cNvSpPr>
          <p:nvPr>
            <p:ph type="body" sz="half" idx="2"/>
          </p:nvPr>
        </p:nvSpPr>
        <p:spPr>
          <a:xfrm>
            <a:off x="5486400" y="1828800"/>
            <a:ext cx="4724400" cy="4171950"/>
          </a:xfrm>
          <a:noFill/>
          <a:ln/>
        </p:spPr>
        <p:txBody>
          <a:bodyPr vert="horz" lIns="90488" tIns="44450" rIns="90488" bIns="44450" rtlCol="0">
            <a:normAutofit/>
          </a:bodyPr>
          <a:lstStyle/>
          <a:p>
            <a:pPr>
              <a:buFont typeface="Monotype Sorts" pitchFamily="2" charset="2"/>
              <a:buNone/>
            </a:pPr>
            <a:r>
              <a:rPr lang="en-US" dirty="0"/>
              <a:t> 	A </a:t>
            </a:r>
            <a:r>
              <a:rPr lang="en-US" dirty="0">
                <a:solidFill>
                  <a:schemeClr val="accent2"/>
                </a:solidFill>
              </a:rPr>
              <a:t>process</a:t>
            </a:r>
            <a:r>
              <a:rPr lang="en-US" dirty="0"/>
              <a:t> of transforming </a:t>
            </a:r>
            <a:r>
              <a:rPr lang="en-US" dirty="0">
                <a:solidFill>
                  <a:srgbClr val="FF99FF"/>
                </a:solidFill>
              </a:rPr>
              <a:t>data</a:t>
            </a:r>
            <a:r>
              <a:rPr lang="en-US" dirty="0"/>
              <a:t> into </a:t>
            </a:r>
            <a:r>
              <a:rPr lang="en-US" dirty="0">
                <a:solidFill>
                  <a:srgbClr val="FF99FF"/>
                </a:solidFill>
              </a:rPr>
              <a:t>information </a:t>
            </a:r>
            <a:r>
              <a:rPr lang="en-US" dirty="0"/>
              <a:t>and making it available to users in a timely enough manner to make a difference</a:t>
            </a:r>
          </a:p>
          <a:p>
            <a:pPr>
              <a:buFont typeface="Monotype Sorts" pitchFamily="2" charset="2"/>
              <a:buNone/>
            </a:pPr>
            <a:endParaRPr lang="en-US" sz="2400" dirty="0"/>
          </a:p>
          <a:p>
            <a:pPr>
              <a:buFont typeface="Monotype Sorts" pitchFamily="2" charset="2"/>
              <a:buNone/>
            </a:pPr>
            <a:r>
              <a:rPr lang="en-US" sz="2400" dirty="0"/>
              <a:t>[Forrester Research</a:t>
            </a:r>
          </a:p>
        </p:txBody>
      </p:sp>
      <p:sp>
        <p:nvSpPr>
          <p:cNvPr id="4" name="Footer Placeholder 3"/>
          <p:cNvSpPr>
            <a:spLocks noGrp="1"/>
          </p:cNvSpPr>
          <p:nvPr>
            <p:ph type="ftr" sz="quarter" idx="10"/>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1"/>
          </p:nvPr>
        </p:nvSpPr>
        <p:spPr/>
        <p:txBody>
          <a:bodyPr/>
          <a:lstStyle/>
          <a:p>
            <a:fld id="{C083ACC5-BFCD-44D7-9F33-B7F7BF19477E}" type="slidenum">
              <a:rPr lang="en-US" smtClean="0"/>
              <a:pPr/>
              <a:t>10</a:t>
            </a:fld>
            <a:endParaRPr lang="en-US"/>
          </a:p>
        </p:txBody>
      </p:sp>
      <p:grpSp>
        <p:nvGrpSpPr>
          <p:cNvPr id="2" name="Group 6"/>
          <p:cNvGrpSpPr>
            <a:grpSpLocks/>
          </p:cNvGrpSpPr>
          <p:nvPr/>
        </p:nvGrpSpPr>
        <p:grpSpPr bwMode="auto">
          <a:xfrm>
            <a:off x="1828801" y="2133600"/>
            <a:ext cx="3248025" cy="4040188"/>
            <a:chOff x="3360" y="1440"/>
            <a:chExt cx="2046" cy="2545"/>
          </a:xfrm>
        </p:grpSpPr>
        <p:graphicFrame>
          <p:nvGraphicFramePr>
            <p:cNvPr id="1135616" name="Object 0"/>
            <p:cNvGraphicFramePr>
              <a:graphicFrameLocks noChangeAspect="1"/>
            </p:cNvGraphicFramePr>
            <p:nvPr/>
          </p:nvGraphicFramePr>
          <p:xfrm>
            <a:off x="3408" y="1872"/>
            <a:ext cx="1824" cy="1795"/>
          </p:xfrm>
          <a:graphic>
            <a:graphicData uri="http://schemas.openxmlformats.org/presentationml/2006/ole">
              <mc:AlternateContent xmlns:mc="http://schemas.openxmlformats.org/markup-compatibility/2006">
                <mc:Choice xmlns:v="urn:schemas-microsoft-com:vml" Requires="v">
                  <p:oleObj spid="_x0000_s4196" name="Clip" r:id="rId3" imgW="894960" imgH="880200" progId="">
                    <p:embed/>
                  </p:oleObj>
                </mc:Choice>
                <mc:Fallback>
                  <p:oleObj name="Clip" r:id="rId3" imgW="894960" imgH="880200" progId="">
                    <p:embed/>
                    <p:pic>
                      <p:nvPicPr>
                        <p:cNvPr id="0" name=""/>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408" y="1872"/>
                          <a:ext cx="1824" cy="1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2520" name="Text Box 8"/>
            <p:cNvSpPr txBox="1">
              <a:spLocks noChangeArrowheads="1"/>
            </p:cNvSpPr>
            <p:nvPr/>
          </p:nvSpPr>
          <p:spPr bwMode="auto">
            <a:xfrm>
              <a:off x="3360" y="3658"/>
              <a:ext cx="579" cy="327"/>
            </a:xfrm>
            <a:prstGeom prst="rect">
              <a:avLst/>
            </a:prstGeom>
            <a:noFill/>
            <a:ln w="12700">
              <a:noFill/>
              <a:miter lim="800000"/>
              <a:headEnd/>
              <a:tailEnd/>
            </a:ln>
            <a:effectLst/>
          </p:spPr>
          <p:txBody>
            <a:bodyPr wrap="none">
              <a:spAutoFit/>
            </a:bodyPr>
            <a:lstStyle/>
            <a:p>
              <a:pPr algn="l"/>
              <a:r>
                <a:rPr lang="en-US" sz="2800">
                  <a:latin typeface="Tahoma" pitchFamily="34" charset="0"/>
                </a:rPr>
                <a:t>Data</a:t>
              </a:r>
              <a:endParaRPr lang="en-US"/>
            </a:p>
          </p:txBody>
        </p:sp>
        <p:sp>
          <p:nvSpPr>
            <p:cNvPr id="832521" name="Text Box 9"/>
            <p:cNvSpPr txBox="1">
              <a:spLocks noChangeArrowheads="1"/>
            </p:cNvSpPr>
            <p:nvPr/>
          </p:nvSpPr>
          <p:spPr bwMode="auto">
            <a:xfrm>
              <a:off x="4128" y="1440"/>
              <a:ext cx="1278" cy="327"/>
            </a:xfrm>
            <a:prstGeom prst="rect">
              <a:avLst/>
            </a:prstGeom>
            <a:noFill/>
            <a:ln w="12700">
              <a:noFill/>
              <a:miter lim="800000"/>
              <a:headEnd/>
              <a:tailEnd/>
            </a:ln>
            <a:effectLst/>
          </p:spPr>
          <p:txBody>
            <a:bodyPr wrap="none">
              <a:spAutoFit/>
            </a:bodyPr>
            <a:lstStyle/>
            <a:p>
              <a:pPr algn="l"/>
              <a:r>
                <a:rPr lang="en-US" sz="2800">
                  <a:latin typeface="Tahoma" pitchFamily="34" charset="0"/>
                </a:rPr>
                <a:t>Information</a:t>
              </a:r>
              <a:endParaRPr lang="en-US"/>
            </a:p>
          </p:txBody>
        </p:sp>
      </p:grpSp>
    </p:spTree>
    <p:extLst>
      <p:ext uri="{BB962C8B-B14F-4D97-AF65-F5344CB8AC3E}">
        <p14:creationId xmlns:p14="http://schemas.microsoft.com/office/powerpoint/2010/main" val="3071769006"/>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8898"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48899"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48900" name="Rectangle 4"/>
          <p:cNvSpPr>
            <a:spLocks noGrp="1" noChangeArrowheads="1"/>
          </p:cNvSpPr>
          <p:nvPr>
            <p:ph type="title"/>
          </p:nvPr>
        </p:nvSpPr>
        <p:spPr>
          <a:noFill/>
          <a:ln/>
        </p:spPr>
        <p:txBody>
          <a:bodyPr vert="horz" lIns="90488" tIns="44450" rIns="90488" bIns="44450" rtlCol="0" anchor="ctr">
            <a:normAutofit/>
          </a:bodyPr>
          <a:lstStyle/>
          <a:p>
            <a:r>
              <a:rPr lang="en-US"/>
              <a:t>OLTP vs Data Warehouse</a:t>
            </a:r>
          </a:p>
        </p:txBody>
      </p:sp>
      <p:sp>
        <p:nvSpPr>
          <p:cNvPr id="848901" name="Rectangle 5"/>
          <p:cNvSpPr>
            <a:spLocks noGrp="1" noChangeArrowheads="1"/>
          </p:cNvSpPr>
          <p:nvPr>
            <p:ph sz="half" idx="1"/>
          </p:nvPr>
        </p:nvSpPr>
        <p:spPr/>
        <p:txBody>
          <a:bodyPr/>
          <a:lstStyle/>
          <a:p>
            <a:r>
              <a:rPr lang="en-US"/>
              <a:t>OLTP</a:t>
            </a:r>
          </a:p>
          <a:p>
            <a:pPr lvl="1"/>
            <a:r>
              <a:rPr lang="en-US"/>
              <a:t>Transaction throughput is the performance metric</a:t>
            </a:r>
          </a:p>
          <a:p>
            <a:pPr lvl="1"/>
            <a:r>
              <a:rPr lang="en-US"/>
              <a:t>Thousands of users</a:t>
            </a:r>
          </a:p>
          <a:p>
            <a:pPr lvl="1"/>
            <a:r>
              <a:rPr lang="en-US"/>
              <a:t>Managed in entirety</a:t>
            </a:r>
          </a:p>
          <a:p>
            <a:pPr lvl="1"/>
            <a:endParaRPr lang="en-US"/>
          </a:p>
        </p:txBody>
      </p:sp>
      <p:sp>
        <p:nvSpPr>
          <p:cNvPr id="848902" name="Rectangle 6"/>
          <p:cNvSpPr>
            <a:spLocks noGrp="1" noChangeArrowheads="1"/>
          </p:cNvSpPr>
          <p:nvPr>
            <p:ph sz="half" idx="2"/>
          </p:nvPr>
        </p:nvSpPr>
        <p:spPr/>
        <p:txBody>
          <a:bodyPr/>
          <a:lstStyle/>
          <a:p>
            <a:r>
              <a:rPr lang="en-US"/>
              <a:t>Data Warehouse</a:t>
            </a:r>
          </a:p>
          <a:p>
            <a:pPr lvl="1"/>
            <a:r>
              <a:rPr lang="en-US"/>
              <a:t>Query throughput is the performance metric</a:t>
            </a:r>
          </a:p>
          <a:p>
            <a:pPr lvl="1"/>
            <a:r>
              <a:rPr lang="en-US"/>
              <a:t>Hundreds of users</a:t>
            </a:r>
          </a:p>
          <a:p>
            <a:pPr lvl="1"/>
            <a:r>
              <a:rPr lang="en-US"/>
              <a:t>Managed by subsets</a:t>
            </a:r>
          </a:p>
        </p:txBody>
      </p:sp>
      <p:sp>
        <p:nvSpPr>
          <p:cNvPr id="4" name="Date Placeholder 3"/>
          <p:cNvSpPr>
            <a:spLocks noGrp="1"/>
          </p:cNvSpPr>
          <p:nvPr>
            <p:ph type="dt" sz="half" idx="10"/>
          </p:nvPr>
        </p:nvSpPr>
        <p:spPr/>
        <p:txBody>
          <a:bodyPr/>
          <a:lstStyle/>
          <a:p>
            <a:fld id="{69E3E0C6-DD46-40AB-B0CF-67B1BA7716E3}"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100</a:t>
            </a:fld>
            <a:endParaRPr lang="en-US"/>
          </a:p>
        </p:txBody>
      </p:sp>
    </p:spTree>
    <p:extLst>
      <p:ext uri="{BB962C8B-B14F-4D97-AF65-F5344CB8AC3E}">
        <p14:creationId xmlns:p14="http://schemas.microsoft.com/office/powerpoint/2010/main" val="3786089482"/>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a:t>To summarize ...</a:t>
            </a:r>
          </a:p>
        </p:txBody>
      </p:sp>
      <p:sp>
        <p:nvSpPr>
          <p:cNvPr id="862211" name="Rectangle 3"/>
          <p:cNvSpPr>
            <a:spLocks noGrp="1" noChangeArrowheads="1"/>
          </p:cNvSpPr>
          <p:nvPr>
            <p:ph sz="half" idx="1"/>
          </p:nvPr>
        </p:nvSpPr>
        <p:spPr/>
        <p:txBody>
          <a:bodyPr/>
          <a:lstStyle/>
          <a:p>
            <a:r>
              <a:rPr lang="en-US"/>
              <a:t>OLTP Systems are </a:t>
            </a:r>
            <a:br>
              <a:rPr lang="en-US"/>
            </a:br>
            <a:r>
              <a:rPr lang="en-US"/>
              <a:t>used to </a:t>
            </a:r>
            <a:r>
              <a:rPr lang="en-US" i="1">
                <a:solidFill>
                  <a:schemeClr val="tx2"/>
                </a:solidFill>
              </a:rPr>
              <a:t>“run”</a:t>
            </a:r>
            <a:r>
              <a:rPr lang="en-US"/>
              <a:t> a business</a:t>
            </a:r>
          </a:p>
          <a:p>
            <a:endParaRPr lang="en-US"/>
          </a:p>
          <a:p>
            <a:endParaRPr lang="en-US"/>
          </a:p>
          <a:p>
            <a:endParaRPr lang="en-US"/>
          </a:p>
          <a:p>
            <a:endParaRPr lang="en-US"/>
          </a:p>
        </p:txBody>
      </p:sp>
      <p:sp>
        <p:nvSpPr>
          <p:cNvPr id="862214" name="Rectangle 6"/>
          <p:cNvSpPr>
            <a:spLocks noGrp="1" noChangeArrowheads="1"/>
          </p:cNvSpPr>
          <p:nvPr>
            <p:ph sz="half" idx="2"/>
          </p:nvPr>
        </p:nvSpPr>
        <p:spPr>
          <a:xfrm>
            <a:off x="6146800" y="4572000"/>
            <a:ext cx="4013200" cy="1524000"/>
          </a:xfrm>
        </p:spPr>
        <p:txBody>
          <a:bodyPr/>
          <a:lstStyle/>
          <a:p>
            <a:r>
              <a:rPr lang="en-US"/>
              <a:t>The Data Warehouse helps to </a:t>
            </a:r>
            <a:r>
              <a:rPr lang="en-US" i="1">
                <a:solidFill>
                  <a:schemeClr val="tx2"/>
                </a:solidFill>
              </a:rPr>
              <a:t>“optimize”</a:t>
            </a:r>
            <a:r>
              <a:rPr lang="en-US"/>
              <a:t> the business</a:t>
            </a:r>
          </a:p>
        </p:txBody>
      </p:sp>
      <p:sp>
        <p:nvSpPr>
          <p:cNvPr id="4" name="Date Placeholder 3"/>
          <p:cNvSpPr>
            <a:spLocks noGrp="1"/>
          </p:cNvSpPr>
          <p:nvPr>
            <p:ph type="dt" sz="half" idx="10"/>
          </p:nvPr>
        </p:nvSpPr>
        <p:spPr/>
        <p:txBody>
          <a:bodyPr/>
          <a:lstStyle/>
          <a:p>
            <a:fld id="{8DC2B057-B50E-45FF-8CBC-5D7B8A8D4776}"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101</a:t>
            </a:fld>
            <a:endParaRPr lang="en-US"/>
          </a:p>
        </p:txBody>
      </p:sp>
      <p:graphicFrame>
        <p:nvGraphicFramePr>
          <p:cNvPr id="862213" name="Object 5"/>
          <p:cNvGraphicFramePr>
            <a:graphicFrameLocks noChangeAspect="1"/>
          </p:cNvGraphicFramePr>
          <p:nvPr/>
        </p:nvGraphicFramePr>
        <p:xfrm>
          <a:off x="7086600" y="1066800"/>
          <a:ext cx="1981200" cy="2971800"/>
        </p:xfrm>
        <a:graphic>
          <a:graphicData uri="http://schemas.openxmlformats.org/presentationml/2006/ole">
            <mc:AlternateContent xmlns:mc="http://schemas.openxmlformats.org/markup-compatibility/2006">
              <mc:Choice xmlns:v="urn:schemas-microsoft-com:vml" Requires="v">
                <p:oleObj spid="_x0000_s12486" name="Clip" r:id="rId3" imgW="761744" imgH="716039" progId="">
                  <p:embed/>
                </p:oleObj>
              </mc:Choice>
              <mc:Fallback>
                <p:oleObj name="Clip" r:id="rId3" imgW="761744" imgH="71603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066800"/>
                        <a:ext cx="19812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2216" name="Object 8"/>
          <p:cNvGraphicFramePr>
            <a:graphicFrameLocks noChangeAspect="1"/>
          </p:cNvGraphicFramePr>
          <p:nvPr/>
        </p:nvGraphicFramePr>
        <p:xfrm>
          <a:off x="3429001" y="3429001"/>
          <a:ext cx="1014413" cy="2906713"/>
        </p:xfrm>
        <a:graphic>
          <a:graphicData uri="http://schemas.openxmlformats.org/presentationml/2006/ole">
            <mc:AlternateContent xmlns:mc="http://schemas.openxmlformats.org/markup-compatibility/2006">
              <mc:Choice xmlns:v="urn:schemas-microsoft-com:vml" Requires="v">
                <p:oleObj spid="_x0000_s12487" name="Clip" r:id="rId5" imgW="1014480" imgH="2906280" progId="">
                  <p:embed/>
                </p:oleObj>
              </mc:Choice>
              <mc:Fallback>
                <p:oleObj name="Clip" r:id="rId5" imgW="1014480" imgH="29062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1" y="3429001"/>
                        <a:ext cx="1014413" cy="290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97069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sz="3600" b="1" i="1">
                <a:ea typeface="SimSun" panose="02010600030101010101" pitchFamily="2" charset="-122"/>
              </a:rPr>
              <a:t>Operational Data Store vs. Data Warehouse Technology</a:t>
            </a:r>
            <a:endParaRPr lang="en-US" sz="3600" b="1" i="1">
              <a:ea typeface="SimSun" panose="02010600030101010101" pitchFamily="2" charset="-122"/>
            </a:endParaRPr>
          </a:p>
        </p:txBody>
      </p:sp>
      <p:graphicFrame>
        <p:nvGraphicFramePr>
          <p:cNvPr id="249874" name="Group 18"/>
          <p:cNvGraphicFramePr>
            <a:graphicFrameLocks noGrp="1"/>
          </p:cNvGraphicFramePr>
          <p:nvPr>
            <p:ph idx="1"/>
          </p:nvPr>
        </p:nvGraphicFramePr>
        <p:xfrm>
          <a:off x="2559050" y="1676400"/>
          <a:ext cx="7727950" cy="4608576"/>
        </p:xfrm>
        <a:graphic>
          <a:graphicData uri="http://schemas.openxmlformats.org/drawingml/2006/table">
            <a:tbl>
              <a:tblPr/>
              <a:tblGrid>
                <a:gridCol w="2546350"/>
                <a:gridCol w="2605088"/>
                <a:gridCol w="2576512"/>
              </a:tblGrid>
              <a:tr h="406400">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Issue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Operational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Warehouse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1413">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How built</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Critical to </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access</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volume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One application at a time in the legacy environment or one subject area at time in the ODS</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Daily business operation</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Smaller numbers of rows retrieved in a single call</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Volume needed for daily operation</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One or more subject areas at a time</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Management decisions that may affect profitability</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Large sets of data scanned to retrieve results</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Larger volume needed to support statistical analysis, forecasting, ad hoc reporting, and querying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8967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0882" name="Rectangle 3074"/>
          <p:cNvSpPr>
            <a:spLocks noGrp="1" noChangeArrowheads="1"/>
          </p:cNvSpPr>
          <p:nvPr>
            <p:ph type="title"/>
          </p:nvPr>
        </p:nvSpPr>
        <p:spPr/>
        <p:txBody>
          <a:bodyPr/>
          <a:lstStyle/>
          <a:p>
            <a:r>
              <a:rPr lang="en-US" altLang="zh-CN" sz="3600" b="1" i="1">
                <a:ea typeface="SimSun" panose="02010600030101010101" pitchFamily="2" charset="-122"/>
              </a:rPr>
              <a:t>Operational Data Store vs. Data Warehouse Technology</a:t>
            </a:r>
            <a:endParaRPr lang="en-US" sz="3600" b="1" i="1">
              <a:ea typeface="SimSun" panose="02010600030101010101" pitchFamily="2" charset="-122"/>
            </a:endParaRPr>
          </a:p>
        </p:txBody>
      </p:sp>
      <p:graphicFrame>
        <p:nvGraphicFramePr>
          <p:cNvPr id="250898" name="Group 3090"/>
          <p:cNvGraphicFramePr>
            <a:graphicFrameLocks noGrp="1"/>
          </p:cNvGraphicFramePr>
          <p:nvPr>
            <p:ph idx="1"/>
          </p:nvPr>
        </p:nvGraphicFramePr>
        <p:xfrm>
          <a:off x="2559050" y="1676400"/>
          <a:ext cx="7727950" cy="4773168"/>
        </p:xfrm>
        <a:graphic>
          <a:graphicData uri="http://schemas.openxmlformats.org/drawingml/2006/table">
            <a:tbl>
              <a:tblPr/>
              <a:tblGrid>
                <a:gridCol w="2576513"/>
                <a:gridCol w="2574925"/>
                <a:gridCol w="2576512"/>
              </a:tblGrid>
              <a:tr h="381000">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Issue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Operational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Warehouse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98875">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retention</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currency </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Availability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retained to meet daily requirements</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Must be up to minute</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High availability may be needed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imes New Roman" panose="02020603050405020304" pitchFamily="18" charset="0"/>
                        </a:defRPr>
                      </a:lvl1pPr>
                      <a:lvl2pPr>
                        <a:spcBef>
                          <a:spcPct val="20000"/>
                        </a:spcBef>
                        <a:buClr>
                          <a:schemeClr val="tx1"/>
                        </a:buClr>
                        <a:buSzPct val="100000"/>
                        <a:defRPr sz="2400">
                          <a:solidFill>
                            <a:schemeClr val="tx1"/>
                          </a:solidFill>
                          <a:latin typeface="Times New Roman" panose="02020603050405020304" pitchFamily="18" charset="0"/>
                        </a:defRPr>
                      </a:lvl2pPr>
                      <a:lvl3pPr>
                        <a:spcBef>
                          <a:spcPct val="20000"/>
                        </a:spcBef>
                        <a:buClr>
                          <a:schemeClr val="tx1"/>
                        </a:buClr>
                        <a:buSzPct val="100000"/>
                        <a:defRPr>
                          <a:solidFill>
                            <a:schemeClr val="tx1"/>
                          </a:solidFill>
                          <a:latin typeface="Times New Roman" panose="02020603050405020304" pitchFamily="18" charset="0"/>
                        </a:defRPr>
                      </a:lvl3pPr>
                      <a:lvl4pPr>
                        <a:spcBef>
                          <a:spcPct val="20000"/>
                        </a:spcBef>
                        <a:buClr>
                          <a:schemeClr val="accent2"/>
                        </a:buClr>
                        <a:buSzPct val="64000"/>
                        <a:buFont typeface="Monotype Sorts" pitchFamily="2" charset="2"/>
                        <a:defRPr>
                          <a:solidFill>
                            <a:schemeClr val="tx1"/>
                          </a:solidFill>
                          <a:latin typeface="Times New Roman" panose="02020603050405020304" pitchFamily="18" charset="0"/>
                        </a:defRPr>
                      </a:lvl4pPr>
                      <a:lvl5pPr>
                        <a:spcBef>
                          <a:spcPct val="20000"/>
                        </a:spcBef>
                        <a:buClr>
                          <a:schemeClr val="tx1"/>
                        </a:buClr>
                        <a:buSzPct val="100000"/>
                        <a:defRPr>
                          <a:solidFill>
                            <a:schemeClr val="tx1"/>
                          </a:solidFill>
                          <a:latin typeface="Times New Roman" panose="02020603050405020304" pitchFamily="18" charset="0"/>
                        </a:defRPr>
                      </a:lvl5pPr>
                      <a:lvl6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6pPr>
                      <a:lvl7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7pPr>
                      <a:lvl8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8pPr>
                      <a:lvl9pPr eaLnBrk="0" fontAlgn="base" hangingPunct="0">
                        <a:spcBef>
                          <a:spcPct val="20000"/>
                        </a:spcBef>
                        <a:spcAft>
                          <a:spcPct val="0"/>
                        </a:spcAft>
                        <a:buClr>
                          <a:schemeClr val="tx1"/>
                        </a:buClr>
                        <a:buSzPct val="100000"/>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Data retained longer to support historical reporting, comparison, analysis, etc.</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Usually represents a static point in time; usually important that data does not change minute by minute</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Usually does not require as high availability as the production environment unless worldwide access is necessary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7720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15</a:t>
            </a:r>
          </a:p>
        </p:txBody>
      </p:sp>
      <p:sp>
        <p:nvSpPr>
          <p:cNvPr id="32771" name="Rectangle 3"/>
          <p:cNvSpPr>
            <a:spLocks noGrp="1" noChangeArrowheads="1"/>
          </p:cNvSpPr>
          <p:nvPr>
            <p:ph type="title"/>
          </p:nvPr>
        </p:nvSpPr>
        <p:spPr>
          <a:noFill/>
          <a:ln/>
        </p:spPr>
        <p:txBody>
          <a:bodyPr/>
          <a:lstStyle/>
          <a:p>
            <a:r>
              <a:rPr lang="en-US" sz="3600" b="1" i="1"/>
              <a:t>Comparison of OLTP Systems and Data Warehousing From Data Contents</a:t>
            </a:r>
          </a:p>
        </p:txBody>
      </p:sp>
      <p:pic>
        <p:nvPicPr>
          <p:cNvPr id="32772"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1" y="1524001"/>
            <a:ext cx="76612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359068"/>
      </p:ext>
    </p:extLst>
  </p:cSld>
  <p:clrMapOvr>
    <a:masterClrMapping/>
  </p:clrMapOvr>
  <p:transition>
    <p:wipe di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7200" dirty="0" smtClean="0"/>
          </a:p>
          <a:p>
            <a:pPr marL="0" indent="0" algn="ctr">
              <a:buNone/>
            </a:pPr>
            <a:r>
              <a:rPr lang="en-US" sz="7200" dirty="0" smtClean="0"/>
              <a:t>Thank You</a:t>
            </a:r>
            <a:endParaRPr lang="en-US" sz="7200" dirty="0"/>
          </a:p>
        </p:txBody>
      </p:sp>
      <p:sp>
        <p:nvSpPr>
          <p:cNvPr id="6" name="Date Placeholder 5"/>
          <p:cNvSpPr>
            <a:spLocks noGrp="1"/>
          </p:cNvSpPr>
          <p:nvPr>
            <p:ph type="dt" sz="half" idx="10"/>
          </p:nvPr>
        </p:nvSpPr>
        <p:spPr/>
        <p:txBody>
          <a:bodyPr/>
          <a:lstStyle/>
          <a:p>
            <a:fld id="{00527D4B-AC19-4C38-8516-9068B2626B94}" type="datetime1">
              <a:rPr lang="en-US" smtClean="0"/>
              <a:t>11/21/2015</a:t>
            </a:fld>
            <a:endParaRPr lang="en-US"/>
          </a:p>
        </p:txBody>
      </p:sp>
      <p:sp>
        <p:nvSpPr>
          <p:cNvPr id="2" name="Footer Placeholder 1"/>
          <p:cNvSpPr>
            <a:spLocks noGrp="1"/>
          </p:cNvSpPr>
          <p:nvPr>
            <p:ph type="ftr" sz="quarter" idx="11"/>
          </p:nvPr>
        </p:nvSpPr>
        <p:spPr/>
        <p:txBody>
          <a:bodyPr/>
          <a:lstStyle/>
          <a:p>
            <a:r>
              <a:rPr lang="en-US" smtClean="0"/>
              <a:t>Prof. S M Shedole, VIT Vellore, Chennai</a:t>
            </a:r>
            <a:endParaRPr lang="en-US"/>
          </a:p>
        </p:txBody>
      </p:sp>
      <p:sp>
        <p:nvSpPr>
          <p:cNvPr id="7" name="Slide Number Placeholder 6"/>
          <p:cNvSpPr>
            <a:spLocks noGrp="1"/>
          </p:cNvSpPr>
          <p:nvPr>
            <p:ph type="sldNum" sz="quarter" idx="12"/>
          </p:nvPr>
        </p:nvSpPr>
        <p:spPr/>
        <p:txBody>
          <a:bodyPr/>
          <a:lstStyle/>
          <a:p>
            <a:fld id="{466E585C-39AA-448D-A2B0-D54832A39D09}" type="slidenum">
              <a:rPr lang="en-US" smtClean="0"/>
              <a:t>105</a:t>
            </a:fld>
            <a:endParaRPr lang="en-US"/>
          </a:p>
        </p:txBody>
      </p:sp>
    </p:spTree>
    <p:extLst>
      <p:ext uri="{BB962C8B-B14F-4D97-AF65-F5344CB8AC3E}">
        <p14:creationId xmlns:p14="http://schemas.microsoft.com/office/powerpoint/2010/main" val="167159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Evolution</a:t>
            </a:r>
          </a:p>
        </p:txBody>
      </p:sp>
      <p:sp>
        <p:nvSpPr>
          <p:cNvPr id="1083395" name="Rectangle 3"/>
          <p:cNvSpPr>
            <a:spLocks noGrp="1" noChangeArrowheads="1"/>
          </p:cNvSpPr>
          <p:nvPr>
            <p:ph idx="1"/>
          </p:nvPr>
        </p:nvSpPr>
        <p:spPr>
          <a:xfrm>
            <a:off x="2743200" y="1981200"/>
            <a:ext cx="7772400" cy="4114800"/>
          </a:xfrm>
        </p:spPr>
        <p:txBody>
          <a:bodyPr>
            <a:normAutofit lnSpcReduction="10000"/>
          </a:bodyPr>
          <a:lstStyle/>
          <a:p>
            <a:r>
              <a:rPr lang="en-US" sz="2400"/>
              <a:t>60’s:  Batch reports</a:t>
            </a:r>
          </a:p>
          <a:p>
            <a:pPr lvl="1"/>
            <a:r>
              <a:rPr lang="en-US" sz="2000"/>
              <a:t>hard to find and analyze information</a:t>
            </a:r>
          </a:p>
          <a:p>
            <a:pPr lvl="1"/>
            <a:r>
              <a:rPr lang="en-US" sz="2000"/>
              <a:t>inflexible and expensive, reprogram every new request</a:t>
            </a:r>
          </a:p>
          <a:p>
            <a:r>
              <a:rPr lang="en-US" sz="2400"/>
              <a:t>70’s: Terminal-based DSS and EIS (executive information systems)</a:t>
            </a:r>
          </a:p>
          <a:p>
            <a:pPr lvl="1"/>
            <a:r>
              <a:rPr lang="en-US" sz="2000"/>
              <a:t>still inflexible, not integrated with desktop tools</a:t>
            </a:r>
          </a:p>
          <a:p>
            <a:r>
              <a:rPr lang="en-US" sz="2400"/>
              <a:t>80’s:  Desktop data access and analysis tools</a:t>
            </a:r>
          </a:p>
          <a:p>
            <a:pPr lvl="1"/>
            <a:r>
              <a:rPr lang="en-US" sz="2000"/>
              <a:t>query tools, spreadsheets, GUIs</a:t>
            </a:r>
          </a:p>
          <a:p>
            <a:pPr lvl="1"/>
            <a:r>
              <a:rPr lang="en-US" sz="2000"/>
              <a:t>easier to use, but only access operational databases</a:t>
            </a:r>
          </a:p>
          <a:p>
            <a:r>
              <a:rPr lang="en-US" sz="2400"/>
              <a:t>90’s:  Data warehousing with integrated OLAP engines and tools</a:t>
            </a:r>
          </a:p>
        </p:txBody>
      </p:sp>
      <p:sp>
        <p:nvSpPr>
          <p:cNvPr id="5" name="Date Placeholder 4"/>
          <p:cNvSpPr>
            <a:spLocks noGrp="1"/>
          </p:cNvSpPr>
          <p:nvPr>
            <p:ph type="dt" sz="half" idx="10"/>
          </p:nvPr>
        </p:nvSpPr>
        <p:spPr/>
        <p:txBody>
          <a:bodyPr/>
          <a:lstStyle/>
          <a:p>
            <a:fld id="{EF6BFFBE-61F4-495D-BB83-73BB01A41259}"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11</a:t>
            </a:fld>
            <a:endParaRPr lang="en-US"/>
          </a:p>
        </p:txBody>
      </p:sp>
    </p:spTree>
    <p:extLst>
      <p:ext uri="{BB962C8B-B14F-4D97-AF65-F5344CB8AC3E}">
        <p14:creationId xmlns:p14="http://schemas.microsoft.com/office/powerpoint/2010/main" val="489014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en-US"/>
          </a:p>
        </p:txBody>
      </p:sp>
      <p:sp>
        <p:nvSpPr>
          <p:cNvPr id="837635"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en-US"/>
          </a:p>
        </p:txBody>
      </p:sp>
      <p:sp>
        <p:nvSpPr>
          <p:cNvPr id="837636" name="Rectangle 4"/>
          <p:cNvSpPr>
            <a:spLocks noChangeArrowheads="1"/>
          </p:cNvSpPr>
          <p:nvPr/>
        </p:nvSpPr>
        <p:spPr bwMode="auto">
          <a:xfrm>
            <a:off x="7832726" y="3184525"/>
            <a:ext cx="2411413" cy="457200"/>
          </a:xfrm>
          <a:prstGeom prst="rect">
            <a:avLst/>
          </a:prstGeom>
          <a:noFill/>
          <a:ln w="12700">
            <a:noFill/>
            <a:miter lim="800000"/>
            <a:headEnd/>
            <a:tailEnd/>
          </a:ln>
          <a:effectLst/>
        </p:spPr>
        <p:txBody>
          <a:bodyPr wrap="none" anchor="ctr"/>
          <a:lstStyle/>
          <a:p>
            <a:endParaRPr lang="en-US"/>
          </a:p>
        </p:txBody>
      </p:sp>
      <p:sp>
        <p:nvSpPr>
          <p:cNvPr id="837637" name="Rectangle 5"/>
          <p:cNvSpPr>
            <a:spLocks noGrp="1" noChangeArrowheads="1"/>
          </p:cNvSpPr>
          <p:nvPr>
            <p:ph type="title"/>
          </p:nvPr>
        </p:nvSpPr>
        <p:spPr>
          <a:noFill/>
          <a:ln/>
        </p:spPr>
        <p:txBody>
          <a:bodyPr vert="horz" lIns="90488" tIns="44450" rIns="90488" bIns="44450" rtlCol="0" anchor="ctr">
            <a:normAutofit/>
          </a:bodyPr>
          <a:lstStyle/>
          <a:p>
            <a:r>
              <a:rPr lang="en-US"/>
              <a:t>Warehouses are Very Large Databases</a:t>
            </a:r>
          </a:p>
        </p:txBody>
      </p:sp>
      <p:sp>
        <p:nvSpPr>
          <p:cNvPr id="3" name="Footer Placeholder 2"/>
          <p:cNvSpPr>
            <a:spLocks noGrp="1"/>
          </p:cNvSpPr>
          <p:nvPr>
            <p:ph type="ftr" sz="quarter" idx="10"/>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1"/>
          </p:nvPr>
        </p:nvSpPr>
        <p:spPr/>
        <p:txBody>
          <a:bodyPr/>
          <a:lstStyle/>
          <a:p>
            <a:fld id="{CF3BF0C2-C02F-4CF8-9FB7-186BB4724977}" type="slidenum">
              <a:rPr lang="en-US" smtClean="0"/>
              <a:pPr/>
              <a:t>12</a:t>
            </a:fld>
            <a:endParaRPr lang="en-US"/>
          </a:p>
        </p:txBody>
      </p:sp>
      <p:sp>
        <p:nvSpPr>
          <p:cNvPr id="837638" name="Rectangle 6"/>
          <p:cNvSpPr>
            <a:spLocks noChangeArrowheads="1"/>
          </p:cNvSpPr>
          <p:nvPr/>
        </p:nvSpPr>
        <p:spPr bwMode="auto">
          <a:xfrm>
            <a:off x="1914525" y="1555750"/>
            <a:ext cx="593112" cy="4398640"/>
          </a:xfrm>
          <a:prstGeom prst="rect">
            <a:avLst/>
          </a:prstGeom>
          <a:noFill/>
          <a:ln w="12700">
            <a:noFill/>
            <a:miter lim="800000"/>
            <a:headEnd/>
            <a:tailEnd/>
          </a:ln>
          <a:effectLst/>
        </p:spPr>
        <p:txBody>
          <a:bodyPr wrap="none" lIns="90488" tIns="44450" rIns="90488" bIns="44450">
            <a:spAutoFit/>
          </a:bodyPr>
          <a:lstStyle/>
          <a:p>
            <a:pPr>
              <a:lnSpc>
                <a:spcPts val="4200"/>
              </a:lnSpc>
            </a:pPr>
            <a:r>
              <a:rPr lang="en-US" sz="1600">
                <a:latin typeface="Arial" charset="0"/>
              </a:rPr>
              <a:t>35%</a:t>
            </a:r>
          </a:p>
          <a:p>
            <a:pPr>
              <a:lnSpc>
                <a:spcPts val="4200"/>
              </a:lnSpc>
            </a:pPr>
            <a:r>
              <a:rPr lang="en-US" sz="1600">
                <a:latin typeface="Arial" charset="0"/>
              </a:rPr>
              <a:t>30%</a:t>
            </a:r>
          </a:p>
          <a:p>
            <a:pPr>
              <a:lnSpc>
                <a:spcPts val="4200"/>
              </a:lnSpc>
            </a:pPr>
            <a:r>
              <a:rPr lang="en-US" sz="1600">
                <a:latin typeface="Arial" charset="0"/>
              </a:rPr>
              <a:t>25%</a:t>
            </a:r>
          </a:p>
          <a:p>
            <a:pPr>
              <a:lnSpc>
                <a:spcPts val="4200"/>
              </a:lnSpc>
            </a:pPr>
            <a:r>
              <a:rPr lang="en-US" sz="1600">
                <a:latin typeface="Arial" charset="0"/>
              </a:rPr>
              <a:t>20%</a:t>
            </a:r>
          </a:p>
          <a:p>
            <a:pPr>
              <a:lnSpc>
                <a:spcPts val="4200"/>
              </a:lnSpc>
            </a:pPr>
            <a:r>
              <a:rPr lang="en-US" sz="1600">
                <a:latin typeface="Arial" charset="0"/>
              </a:rPr>
              <a:t>15%</a:t>
            </a:r>
          </a:p>
          <a:p>
            <a:pPr>
              <a:lnSpc>
                <a:spcPts val="4200"/>
              </a:lnSpc>
            </a:pPr>
            <a:r>
              <a:rPr lang="en-US" sz="1600">
                <a:latin typeface="Arial" charset="0"/>
              </a:rPr>
              <a:t>10%</a:t>
            </a:r>
          </a:p>
          <a:p>
            <a:pPr>
              <a:lnSpc>
                <a:spcPts val="4200"/>
              </a:lnSpc>
            </a:pPr>
            <a:r>
              <a:rPr lang="en-US" sz="1600">
                <a:latin typeface="Arial" charset="0"/>
              </a:rPr>
              <a:t>5%</a:t>
            </a:r>
          </a:p>
          <a:p>
            <a:pPr>
              <a:lnSpc>
                <a:spcPts val="4200"/>
              </a:lnSpc>
            </a:pPr>
            <a:r>
              <a:rPr lang="en-US" sz="1600">
                <a:latin typeface="Arial" charset="0"/>
              </a:rPr>
              <a:t>0%</a:t>
            </a:r>
          </a:p>
        </p:txBody>
      </p:sp>
      <p:sp>
        <p:nvSpPr>
          <p:cNvPr id="837639" name="Line 7"/>
          <p:cNvSpPr>
            <a:spLocks noChangeShapeType="1"/>
          </p:cNvSpPr>
          <p:nvPr/>
        </p:nvSpPr>
        <p:spPr bwMode="auto">
          <a:xfrm>
            <a:off x="2476500" y="1816100"/>
            <a:ext cx="0" cy="3816350"/>
          </a:xfrm>
          <a:prstGeom prst="line">
            <a:avLst/>
          </a:prstGeom>
          <a:noFill/>
          <a:ln w="12700">
            <a:solidFill>
              <a:schemeClr val="tx1"/>
            </a:solidFill>
            <a:round/>
            <a:headEnd/>
            <a:tailEnd/>
          </a:ln>
          <a:effectLst/>
        </p:spPr>
        <p:txBody>
          <a:bodyPr wrap="none" anchor="ctr"/>
          <a:lstStyle/>
          <a:p>
            <a:endParaRPr lang="en-US"/>
          </a:p>
        </p:txBody>
      </p:sp>
      <p:sp>
        <p:nvSpPr>
          <p:cNvPr id="837640" name="Line 8"/>
          <p:cNvSpPr>
            <a:spLocks noChangeShapeType="1"/>
          </p:cNvSpPr>
          <p:nvPr/>
        </p:nvSpPr>
        <p:spPr bwMode="auto">
          <a:xfrm>
            <a:off x="2490788" y="1814513"/>
            <a:ext cx="5016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837641" name="Line 9"/>
          <p:cNvSpPr>
            <a:spLocks noChangeShapeType="1"/>
          </p:cNvSpPr>
          <p:nvPr/>
        </p:nvSpPr>
        <p:spPr bwMode="auto">
          <a:xfrm>
            <a:off x="2528888" y="2386013"/>
            <a:ext cx="5016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837642" name="Line 10"/>
          <p:cNvSpPr>
            <a:spLocks noChangeShapeType="1"/>
          </p:cNvSpPr>
          <p:nvPr/>
        </p:nvSpPr>
        <p:spPr bwMode="auto">
          <a:xfrm>
            <a:off x="2547938" y="2900363"/>
            <a:ext cx="5016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837643" name="Line 11"/>
          <p:cNvSpPr>
            <a:spLocks noChangeShapeType="1"/>
          </p:cNvSpPr>
          <p:nvPr/>
        </p:nvSpPr>
        <p:spPr bwMode="auto">
          <a:xfrm>
            <a:off x="2509838" y="3433763"/>
            <a:ext cx="5016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837644" name="Line 12"/>
          <p:cNvSpPr>
            <a:spLocks noChangeShapeType="1"/>
          </p:cNvSpPr>
          <p:nvPr/>
        </p:nvSpPr>
        <p:spPr bwMode="auto">
          <a:xfrm>
            <a:off x="2547938" y="3986213"/>
            <a:ext cx="5016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837645" name="Line 13"/>
          <p:cNvSpPr>
            <a:spLocks noChangeShapeType="1"/>
          </p:cNvSpPr>
          <p:nvPr/>
        </p:nvSpPr>
        <p:spPr bwMode="auto">
          <a:xfrm>
            <a:off x="2528888" y="4519613"/>
            <a:ext cx="5016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837646" name="Line 14"/>
          <p:cNvSpPr>
            <a:spLocks noChangeShapeType="1"/>
          </p:cNvSpPr>
          <p:nvPr/>
        </p:nvSpPr>
        <p:spPr bwMode="auto">
          <a:xfrm>
            <a:off x="2528888" y="5091113"/>
            <a:ext cx="5016500" cy="0"/>
          </a:xfrm>
          <a:prstGeom prst="line">
            <a:avLst/>
          </a:prstGeom>
          <a:noFill/>
          <a:ln w="12700">
            <a:solidFill>
              <a:schemeClr val="tx1"/>
            </a:solidFill>
            <a:prstDash val="sysDot"/>
            <a:round/>
            <a:headEnd/>
            <a:tailEnd/>
          </a:ln>
          <a:effectLst/>
        </p:spPr>
        <p:txBody>
          <a:bodyPr wrap="none" anchor="ctr"/>
          <a:lstStyle/>
          <a:p>
            <a:endParaRPr lang="en-US"/>
          </a:p>
        </p:txBody>
      </p:sp>
      <p:sp>
        <p:nvSpPr>
          <p:cNvPr id="837647" name="Rectangle 15"/>
          <p:cNvSpPr>
            <a:spLocks noChangeArrowheads="1"/>
          </p:cNvSpPr>
          <p:nvPr/>
        </p:nvSpPr>
        <p:spPr bwMode="auto">
          <a:xfrm>
            <a:off x="2733675" y="2076450"/>
            <a:ext cx="152400" cy="3562350"/>
          </a:xfrm>
          <a:prstGeom prst="rect">
            <a:avLst/>
          </a:prstGeom>
          <a:solidFill>
            <a:srgbClr val="00DFCA"/>
          </a:solidFill>
          <a:ln w="12700">
            <a:noFill/>
            <a:miter lim="800000"/>
            <a:headEnd/>
            <a:tailEnd/>
          </a:ln>
          <a:effectLst/>
        </p:spPr>
        <p:txBody>
          <a:bodyPr wrap="none" anchor="ctr"/>
          <a:lstStyle/>
          <a:p>
            <a:endParaRPr lang="en-US"/>
          </a:p>
        </p:txBody>
      </p:sp>
      <p:sp>
        <p:nvSpPr>
          <p:cNvPr id="837648" name="Rectangle 16"/>
          <p:cNvSpPr>
            <a:spLocks noChangeArrowheads="1"/>
          </p:cNvSpPr>
          <p:nvPr/>
        </p:nvSpPr>
        <p:spPr bwMode="auto">
          <a:xfrm>
            <a:off x="2887663" y="5219700"/>
            <a:ext cx="133350" cy="419100"/>
          </a:xfrm>
          <a:prstGeom prst="rect">
            <a:avLst/>
          </a:prstGeom>
          <a:solidFill>
            <a:srgbClr val="618FFD"/>
          </a:solidFill>
          <a:ln w="12700">
            <a:noFill/>
            <a:miter lim="800000"/>
            <a:headEnd/>
            <a:tailEnd/>
          </a:ln>
          <a:effectLst/>
        </p:spPr>
        <p:txBody>
          <a:bodyPr wrap="none" anchor="ctr"/>
          <a:lstStyle/>
          <a:p>
            <a:endParaRPr lang="en-US"/>
          </a:p>
        </p:txBody>
      </p:sp>
      <p:sp>
        <p:nvSpPr>
          <p:cNvPr id="837649" name="Rectangle 17"/>
          <p:cNvSpPr>
            <a:spLocks noChangeArrowheads="1"/>
          </p:cNvSpPr>
          <p:nvPr/>
        </p:nvSpPr>
        <p:spPr bwMode="auto">
          <a:xfrm>
            <a:off x="3314700" y="2638426"/>
            <a:ext cx="152400" cy="3000375"/>
          </a:xfrm>
          <a:prstGeom prst="rect">
            <a:avLst/>
          </a:prstGeom>
          <a:solidFill>
            <a:srgbClr val="00DFCA"/>
          </a:solidFill>
          <a:ln w="12700">
            <a:noFill/>
            <a:miter lim="800000"/>
            <a:headEnd/>
            <a:tailEnd/>
          </a:ln>
          <a:effectLst/>
        </p:spPr>
        <p:txBody>
          <a:bodyPr wrap="none" anchor="ctr"/>
          <a:lstStyle/>
          <a:p>
            <a:endParaRPr lang="en-US"/>
          </a:p>
        </p:txBody>
      </p:sp>
      <p:sp>
        <p:nvSpPr>
          <p:cNvPr id="837650" name="Rectangle 18"/>
          <p:cNvSpPr>
            <a:spLocks noChangeArrowheads="1"/>
          </p:cNvSpPr>
          <p:nvPr/>
        </p:nvSpPr>
        <p:spPr bwMode="auto">
          <a:xfrm>
            <a:off x="3468688" y="4219576"/>
            <a:ext cx="131762" cy="1419225"/>
          </a:xfrm>
          <a:prstGeom prst="rect">
            <a:avLst/>
          </a:prstGeom>
          <a:solidFill>
            <a:srgbClr val="618FFD"/>
          </a:solidFill>
          <a:ln w="12700">
            <a:noFill/>
            <a:miter lim="800000"/>
            <a:headEnd/>
            <a:tailEnd/>
          </a:ln>
          <a:effectLst/>
        </p:spPr>
        <p:txBody>
          <a:bodyPr wrap="none" anchor="ctr"/>
          <a:lstStyle/>
          <a:p>
            <a:endParaRPr lang="en-US"/>
          </a:p>
        </p:txBody>
      </p:sp>
      <p:sp>
        <p:nvSpPr>
          <p:cNvPr id="837651" name="Rectangle 19"/>
          <p:cNvSpPr>
            <a:spLocks noChangeArrowheads="1"/>
          </p:cNvSpPr>
          <p:nvPr/>
        </p:nvSpPr>
        <p:spPr bwMode="auto">
          <a:xfrm>
            <a:off x="3914775" y="3009900"/>
            <a:ext cx="152400" cy="2628900"/>
          </a:xfrm>
          <a:prstGeom prst="rect">
            <a:avLst/>
          </a:prstGeom>
          <a:solidFill>
            <a:srgbClr val="00DFCA"/>
          </a:solidFill>
          <a:ln w="12700">
            <a:noFill/>
            <a:miter lim="800000"/>
            <a:headEnd/>
            <a:tailEnd/>
          </a:ln>
          <a:effectLst/>
        </p:spPr>
        <p:txBody>
          <a:bodyPr wrap="none" anchor="ctr"/>
          <a:lstStyle/>
          <a:p>
            <a:endParaRPr lang="en-US"/>
          </a:p>
        </p:txBody>
      </p:sp>
      <p:sp>
        <p:nvSpPr>
          <p:cNvPr id="837652" name="Rectangle 20"/>
          <p:cNvSpPr>
            <a:spLocks noChangeArrowheads="1"/>
          </p:cNvSpPr>
          <p:nvPr/>
        </p:nvSpPr>
        <p:spPr bwMode="auto">
          <a:xfrm>
            <a:off x="4068763" y="4095750"/>
            <a:ext cx="131762" cy="1543050"/>
          </a:xfrm>
          <a:prstGeom prst="rect">
            <a:avLst/>
          </a:prstGeom>
          <a:solidFill>
            <a:srgbClr val="618FFD"/>
          </a:solidFill>
          <a:ln w="12700">
            <a:noFill/>
            <a:miter lim="800000"/>
            <a:headEnd/>
            <a:tailEnd/>
          </a:ln>
          <a:effectLst/>
        </p:spPr>
        <p:txBody>
          <a:bodyPr wrap="none" anchor="ctr"/>
          <a:lstStyle/>
          <a:p>
            <a:endParaRPr lang="en-US"/>
          </a:p>
        </p:txBody>
      </p:sp>
      <p:sp>
        <p:nvSpPr>
          <p:cNvPr id="837653" name="Rectangle 21"/>
          <p:cNvSpPr>
            <a:spLocks noChangeArrowheads="1"/>
          </p:cNvSpPr>
          <p:nvPr/>
        </p:nvSpPr>
        <p:spPr bwMode="auto">
          <a:xfrm>
            <a:off x="4533900" y="2695576"/>
            <a:ext cx="152400" cy="2943225"/>
          </a:xfrm>
          <a:prstGeom prst="rect">
            <a:avLst/>
          </a:prstGeom>
          <a:solidFill>
            <a:srgbClr val="00DFCA"/>
          </a:solidFill>
          <a:ln w="12700">
            <a:noFill/>
            <a:miter lim="800000"/>
            <a:headEnd/>
            <a:tailEnd/>
          </a:ln>
          <a:effectLst/>
        </p:spPr>
        <p:txBody>
          <a:bodyPr wrap="none" anchor="ctr"/>
          <a:lstStyle/>
          <a:p>
            <a:endParaRPr lang="en-US"/>
          </a:p>
        </p:txBody>
      </p:sp>
      <p:sp>
        <p:nvSpPr>
          <p:cNvPr id="837654" name="Rectangle 22"/>
          <p:cNvSpPr>
            <a:spLocks noChangeArrowheads="1"/>
          </p:cNvSpPr>
          <p:nvPr/>
        </p:nvSpPr>
        <p:spPr bwMode="auto">
          <a:xfrm>
            <a:off x="4687888" y="3438526"/>
            <a:ext cx="131762" cy="2200275"/>
          </a:xfrm>
          <a:prstGeom prst="rect">
            <a:avLst/>
          </a:prstGeom>
          <a:solidFill>
            <a:srgbClr val="618FFD"/>
          </a:solidFill>
          <a:ln w="12700">
            <a:noFill/>
            <a:miter lim="800000"/>
            <a:headEnd/>
            <a:tailEnd/>
          </a:ln>
          <a:effectLst/>
        </p:spPr>
        <p:txBody>
          <a:bodyPr wrap="none" anchor="ctr"/>
          <a:lstStyle/>
          <a:p>
            <a:endParaRPr lang="en-US"/>
          </a:p>
        </p:txBody>
      </p:sp>
      <p:sp>
        <p:nvSpPr>
          <p:cNvPr id="837655" name="Rectangle 23"/>
          <p:cNvSpPr>
            <a:spLocks noChangeArrowheads="1"/>
          </p:cNvSpPr>
          <p:nvPr/>
        </p:nvSpPr>
        <p:spPr bwMode="auto">
          <a:xfrm>
            <a:off x="5172075" y="4521201"/>
            <a:ext cx="152400" cy="1114425"/>
          </a:xfrm>
          <a:prstGeom prst="rect">
            <a:avLst/>
          </a:prstGeom>
          <a:solidFill>
            <a:srgbClr val="00DFCA"/>
          </a:solidFill>
          <a:ln w="12700">
            <a:noFill/>
            <a:miter lim="800000"/>
            <a:headEnd/>
            <a:tailEnd/>
          </a:ln>
          <a:effectLst/>
        </p:spPr>
        <p:txBody>
          <a:bodyPr wrap="none" anchor="ctr"/>
          <a:lstStyle/>
          <a:p>
            <a:endParaRPr lang="en-US"/>
          </a:p>
        </p:txBody>
      </p:sp>
      <p:sp>
        <p:nvSpPr>
          <p:cNvPr id="837656" name="Rectangle 24"/>
          <p:cNvSpPr>
            <a:spLocks noChangeArrowheads="1"/>
          </p:cNvSpPr>
          <p:nvPr/>
        </p:nvSpPr>
        <p:spPr bwMode="auto">
          <a:xfrm>
            <a:off x="5326064" y="3444875"/>
            <a:ext cx="141287" cy="2190750"/>
          </a:xfrm>
          <a:prstGeom prst="rect">
            <a:avLst/>
          </a:prstGeom>
          <a:solidFill>
            <a:srgbClr val="618FFD"/>
          </a:solidFill>
          <a:ln w="12700">
            <a:noFill/>
            <a:miter lim="800000"/>
            <a:headEnd/>
            <a:tailEnd/>
          </a:ln>
          <a:effectLst/>
        </p:spPr>
        <p:txBody>
          <a:bodyPr wrap="none" anchor="ctr"/>
          <a:lstStyle/>
          <a:p>
            <a:endParaRPr lang="en-US"/>
          </a:p>
        </p:txBody>
      </p:sp>
      <p:sp>
        <p:nvSpPr>
          <p:cNvPr id="837657" name="Rectangle 25"/>
          <p:cNvSpPr>
            <a:spLocks noChangeArrowheads="1"/>
          </p:cNvSpPr>
          <p:nvPr/>
        </p:nvSpPr>
        <p:spPr bwMode="auto">
          <a:xfrm>
            <a:off x="5829300" y="4530725"/>
            <a:ext cx="152400" cy="1104900"/>
          </a:xfrm>
          <a:prstGeom prst="rect">
            <a:avLst/>
          </a:prstGeom>
          <a:solidFill>
            <a:srgbClr val="00DFCA"/>
          </a:solidFill>
          <a:ln w="12700">
            <a:noFill/>
            <a:miter lim="800000"/>
            <a:headEnd/>
            <a:tailEnd/>
          </a:ln>
          <a:effectLst/>
        </p:spPr>
        <p:txBody>
          <a:bodyPr wrap="none" anchor="ctr"/>
          <a:lstStyle/>
          <a:p>
            <a:endParaRPr lang="en-US"/>
          </a:p>
        </p:txBody>
      </p:sp>
      <p:sp>
        <p:nvSpPr>
          <p:cNvPr id="837658" name="Rectangle 26"/>
          <p:cNvSpPr>
            <a:spLocks noChangeArrowheads="1"/>
          </p:cNvSpPr>
          <p:nvPr/>
        </p:nvSpPr>
        <p:spPr bwMode="auto">
          <a:xfrm>
            <a:off x="5983288" y="2730501"/>
            <a:ext cx="131762" cy="2905125"/>
          </a:xfrm>
          <a:prstGeom prst="rect">
            <a:avLst/>
          </a:prstGeom>
          <a:solidFill>
            <a:srgbClr val="618FFD"/>
          </a:solidFill>
          <a:ln w="12700">
            <a:noFill/>
            <a:miter lim="800000"/>
            <a:headEnd/>
            <a:tailEnd/>
          </a:ln>
          <a:effectLst/>
        </p:spPr>
        <p:txBody>
          <a:bodyPr wrap="none" anchor="ctr"/>
          <a:lstStyle/>
          <a:p>
            <a:endParaRPr lang="en-US"/>
          </a:p>
        </p:txBody>
      </p:sp>
      <p:sp>
        <p:nvSpPr>
          <p:cNvPr id="837659" name="Rectangle 27"/>
          <p:cNvSpPr>
            <a:spLocks noChangeArrowheads="1"/>
          </p:cNvSpPr>
          <p:nvPr/>
        </p:nvSpPr>
        <p:spPr bwMode="auto">
          <a:xfrm>
            <a:off x="6438900" y="5197475"/>
            <a:ext cx="147638" cy="438150"/>
          </a:xfrm>
          <a:prstGeom prst="rect">
            <a:avLst/>
          </a:prstGeom>
          <a:solidFill>
            <a:srgbClr val="00DFCA"/>
          </a:solidFill>
          <a:ln w="12700">
            <a:noFill/>
            <a:miter lim="800000"/>
            <a:headEnd/>
            <a:tailEnd/>
          </a:ln>
          <a:effectLst/>
        </p:spPr>
        <p:txBody>
          <a:bodyPr wrap="none" anchor="ctr"/>
          <a:lstStyle/>
          <a:p>
            <a:endParaRPr lang="en-US"/>
          </a:p>
        </p:txBody>
      </p:sp>
      <p:sp>
        <p:nvSpPr>
          <p:cNvPr id="837660" name="Rectangle 28"/>
          <p:cNvSpPr>
            <a:spLocks noChangeArrowheads="1"/>
          </p:cNvSpPr>
          <p:nvPr/>
        </p:nvSpPr>
        <p:spPr bwMode="auto">
          <a:xfrm>
            <a:off x="6589714" y="4330701"/>
            <a:ext cx="134937" cy="1304925"/>
          </a:xfrm>
          <a:prstGeom prst="rect">
            <a:avLst/>
          </a:prstGeom>
          <a:solidFill>
            <a:srgbClr val="618FFD"/>
          </a:solidFill>
          <a:ln w="12700">
            <a:noFill/>
            <a:miter lim="800000"/>
            <a:headEnd/>
            <a:tailEnd/>
          </a:ln>
          <a:effectLst/>
        </p:spPr>
        <p:txBody>
          <a:bodyPr wrap="none" anchor="ctr"/>
          <a:lstStyle/>
          <a:p>
            <a:endParaRPr lang="en-US"/>
          </a:p>
        </p:txBody>
      </p:sp>
      <p:sp>
        <p:nvSpPr>
          <p:cNvPr id="837661" name="Rectangle 29"/>
          <p:cNvSpPr>
            <a:spLocks noChangeArrowheads="1"/>
          </p:cNvSpPr>
          <p:nvPr/>
        </p:nvSpPr>
        <p:spPr bwMode="auto">
          <a:xfrm>
            <a:off x="7048501" y="5372100"/>
            <a:ext cx="142875" cy="266700"/>
          </a:xfrm>
          <a:prstGeom prst="rect">
            <a:avLst/>
          </a:prstGeom>
          <a:solidFill>
            <a:srgbClr val="00DFCA"/>
          </a:solidFill>
          <a:ln w="12700">
            <a:noFill/>
            <a:miter lim="800000"/>
            <a:headEnd/>
            <a:tailEnd/>
          </a:ln>
          <a:effectLst/>
        </p:spPr>
        <p:txBody>
          <a:bodyPr wrap="none" anchor="ctr"/>
          <a:lstStyle/>
          <a:p>
            <a:endParaRPr lang="en-US"/>
          </a:p>
        </p:txBody>
      </p:sp>
      <p:sp>
        <p:nvSpPr>
          <p:cNvPr id="837662" name="Rectangle 30"/>
          <p:cNvSpPr>
            <a:spLocks noChangeArrowheads="1"/>
          </p:cNvSpPr>
          <p:nvPr/>
        </p:nvSpPr>
        <p:spPr bwMode="auto">
          <a:xfrm>
            <a:off x="7192963" y="4114800"/>
            <a:ext cx="131762" cy="1524000"/>
          </a:xfrm>
          <a:prstGeom prst="rect">
            <a:avLst/>
          </a:prstGeom>
          <a:solidFill>
            <a:srgbClr val="618FFD"/>
          </a:solidFill>
          <a:ln w="12700">
            <a:noFill/>
            <a:miter lim="800000"/>
            <a:headEnd/>
            <a:tailEnd/>
          </a:ln>
          <a:effectLst/>
        </p:spPr>
        <p:txBody>
          <a:bodyPr wrap="none" anchor="ctr"/>
          <a:lstStyle/>
          <a:p>
            <a:endParaRPr lang="en-US"/>
          </a:p>
        </p:txBody>
      </p:sp>
      <p:sp>
        <p:nvSpPr>
          <p:cNvPr id="837663" name="Line 31"/>
          <p:cNvSpPr>
            <a:spLocks noChangeShapeType="1"/>
          </p:cNvSpPr>
          <p:nvPr/>
        </p:nvSpPr>
        <p:spPr bwMode="auto">
          <a:xfrm>
            <a:off x="2478088" y="5641975"/>
            <a:ext cx="5016500" cy="0"/>
          </a:xfrm>
          <a:prstGeom prst="line">
            <a:avLst/>
          </a:prstGeom>
          <a:noFill/>
          <a:ln w="12700">
            <a:solidFill>
              <a:schemeClr val="tx1"/>
            </a:solidFill>
            <a:round/>
            <a:headEnd/>
            <a:tailEnd/>
          </a:ln>
          <a:effectLst/>
        </p:spPr>
        <p:txBody>
          <a:bodyPr wrap="none" anchor="ctr"/>
          <a:lstStyle/>
          <a:p>
            <a:endParaRPr lang="en-US"/>
          </a:p>
        </p:txBody>
      </p:sp>
      <p:sp>
        <p:nvSpPr>
          <p:cNvPr id="837664" name="Line 32"/>
          <p:cNvSpPr>
            <a:spLocks noChangeShapeType="1"/>
          </p:cNvSpPr>
          <p:nvPr/>
        </p:nvSpPr>
        <p:spPr bwMode="auto">
          <a:xfrm>
            <a:off x="3181350" y="5578476"/>
            <a:ext cx="0" cy="130175"/>
          </a:xfrm>
          <a:prstGeom prst="line">
            <a:avLst/>
          </a:prstGeom>
          <a:noFill/>
          <a:ln w="12700">
            <a:solidFill>
              <a:schemeClr val="tx1"/>
            </a:solidFill>
            <a:round/>
            <a:headEnd/>
            <a:tailEnd/>
          </a:ln>
          <a:effectLst/>
        </p:spPr>
        <p:txBody>
          <a:bodyPr wrap="none" anchor="ctr"/>
          <a:lstStyle/>
          <a:p>
            <a:endParaRPr lang="en-US"/>
          </a:p>
        </p:txBody>
      </p:sp>
      <p:sp>
        <p:nvSpPr>
          <p:cNvPr id="837665" name="Line 33"/>
          <p:cNvSpPr>
            <a:spLocks noChangeShapeType="1"/>
          </p:cNvSpPr>
          <p:nvPr/>
        </p:nvSpPr>
        <p:spPr bwMode="auto">
          <a:xfrm>
            <a:off x="3743325" y="5578476"/>
            <a:ext cx="0" cy="130175"/>
          </a:xfrm>
          <a:prstGeom prst="line">
            <a:avLst/>
          </a:prstGeom>
          <a:noFill/>
          <a:ln w="12700">
            <a:solidFill>
              <a:schemeClr val="tx1"/>
            </a:solidFill>
            <a:round/>
            <a:headEnd/>
            <a:tailEnd/>
          </a:ln>
          <a:effectLst/>
        </p:spPr>
        <p:txBody>
          <a:bodyPr wrap="none" anchor="ctr"/>
          <a:lstStyle/>
          <a:p>
            <a:endParaRPr lang="en-US"/>
          </a:p>
        </p:txBody>
      </p:sp>
      <p:sp>
        <p:nvSpPr>
          <p:cNvPr id="837666" name="Line 34"/>
          <p:cNvSpPr>
            <a:spLocks noChangeShapeType="1"/>
          </p:cNvSpPr>
          <p:nvPr/>
        </p:nvSpPr>
        <p:spPr bwMode="auto">
          <a:xfrm>
            <a:off x="4343400" y="5568951"/>
            <a:ext cx="0" cy="130175"/>
          </a:xfrm>
          <a:prstGeom prst="line">
            <a:avLst/>
          </a:prstGeom>
          <a:noFill/>
          <a:ln w="12700">
            <a:solidFill>
              <a:schemeClr val="tx1"/>
            </a:solidFill>
            <a:round/>
            <a:headEnd/>
            <a:tailEnd/>
          </a:ln>
          <a:effectLst/>
        </p:spPr>
        <p:txBody>
          <a:bodyPr wrap="none" anchor="ctr"/>
          <a:lstStyle/>
          <a:p>
            <a:endParaRPr lang="en-US"/>
          </a:p>
        </p:txBody>
      </p:sp>
      <p:sp>
        <p:nvSpPr>
          <p:cNvPr id="837667" name="Line 35"/>
          <p:cNvSpPr>
            <a:spLocks noChangeShapeType="1"/>
          </p:cNvSpPr>
          <p:nvPr/>
        </p:nvSpPr>
        <p:spPr bwMode="auto">
          <a:xfrm>
            <a:off x="4994275" y="5572126"/>
            <a:ext cx="0" cy="130175"/>
          </a:xfrm>
          <a:prstGeom prst="line">
            <a:avLst/>
          </a:prstGeom>
          <a:noFill/>
          <a:ln w="12700">
            <a:solidFill>
              <a:schemeClr val="tx1"/>
            </a:solidFill>
            <a:round/>
            <a:headEnd/>
            <a:tailEnd/>
          </a:ln>
          <a:effectLst/>
        </p:spPr>
        <p:txBody>
          <a:bodyPr wrap="none" anchor="ctr"/>
          <a:lstStyle/>
          <a:p>
            <a:endParaRPr lang="en-US"/>
          </a:p>
        </p:txBody>
      </p:sp>
      <p:sp>
        <p:nvSpPr>
          <p:cNvPr id="837668" name="Line 36"/>
          <p:cNvSpPr>
            <a:spLocks noChangeShapeType="1"/>
          </p:cNvSpPr>
          <p:nvPr/>
        </p:nvSpPr>
        <p:spPr bwMode="auto">
          <a:xfrm>
            <a:off x="5651500" y="5572126"/>
            <a:ext cx="0" cy="130175"/>
          </a:xfrm>
          <a:prstGeom prst="line">
            <a:avLst/>
          </a:prstGeom>
          <a:noFill/>
          <a:ln w="12700">
            <a:solidFill>
              <a:schemeClr val="tx1"/>
            </a:solidFill>
            <a:round/>
            <a:headEnd/>
            <a:tailEnd/>
          </a:ln>
          <a:effectLst/>
        </p:spPr>
        <p:txBody>
          <a:bodyPr wrap="none" anchor="ctr"/>
          <a:lstStyle/>
          <a:p>
            <a:endParaRPr lang="en-US"/>
          </a:p>
        </p:txBody>
      </p:sp>
      <p:sp>
        <p:nvSpPr>
          <p:cNvPr id="837669" name="Line 37"/>
          <p:cNvSpPr>
            <a:spLocks noChangeShapeType="1"/>
          </p:cNvSpPr>
          <p:nvPr/>
        </p:nvSpPr>
        <p:spPr bwMode="auto">
          <a:xfrm>
            <a:off x="6280150" y="5572126"/>
            <a:ext cx="0" cy="130175"/>
          </a:xfrm>
          <a:prstGeom prst="line">
            <a:avLst/>
          </a:prstGeom>
          <a:noFill/>
          <a:ln w="12700">
            <a:solidFill>
              <a:schemeClr val="tx1"/>
            </a:solidFill>
            <a:round/>
            <a:headEnd/>
            <a:tailEnd/>
          </a:ln>
          <a:effectLst/>
        </p:spPr>
        <p:txBody>
          <a:bodyPr wrap="none" anchor="ctr"/>
          <a:lstStyle/>
          <a:p>
            <a:endParaRPr lang="en-US"/>
          </a:p>
        </p:txBody>
      </p:sp>
      <p:sp>
        <p:nvSpPr>
          <p:cNvPr id="837670" name="Line 38"/>
          <p:cNvSpPr>
            <a:spLocks noChangeShapeType="1"/>
          </p:cNvSpPr>
          <p:nvPr/>
        </p:nvSpPr>
        <p:spPr bwMode="auto">
          <a:xfrm>
            <a:off x="6896100" y="5572126"/>
            <a:ext cx="0" cy="130175"/>
          </a:xfrm>
          <a:prstGeom prst="line">
            <a:avLst/>
          </a:prstGeom>
          <a:noFill/>
          <a:ln w="12700">
            <a:solidFill>
              <a:schemeClr val="tx1"/>
            </a:solidFill>
            <a:round/>
            <a:headEnd/>
            <a:tailEnd/>
          </a:ln>
          <a:effectLst/>
        </p:spPr>
        <p:txBody>
          <a:bodyPr wrap="none" anchor="ctr"/>
          <a:lstStyle/>
          <a:p>
            <a:endParaRPr lang="en-US"/>
          </a:p>
        </p:txBody>
      </p:sp>
      <p:sp>
        <p:nvSpPr>
          <p:cNvPr id="837671" name="Rectangle 39"/>
          <p:cNvSpPr>
            <a:spLocks noChangeArrowheads="1"/>
          </p:cNvSpPr>
          <p:nvPr/>
        </p:nvSpPr>
        <p:spPr bwMode="auto">
          <a:xfrm>
            <a:off x="2565400" y="5749926"/>
            <a:ext cx="593112"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5GB</a:t>
            </a:r>
          </a:p>
        </p:txBody>
      </p:sp>
      <p:sp>
        <p:nvSpPr>
          <p:cNvPr id="837672" name="Rectangle 40"/>
          <p:cNvSpPr>
            <a:spLocks noChangeArrowheads="1"/>
          </p:cNvSpPr>
          <p:nvPr/>
        </p:nvSpPr>
        <p:spPr bwMode="auto">
          <a:xfrm>
            <a:off x="3105150" y="6092826"/>
            <a:ext cx="775854"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5-9GB</a:t>
            </a:r>
          </a:p>
        </p:txBody>
      </p:sp>
      <p:sp>
        <p:nvSpPr>
          <p:cNvPr id="837673" name="Rectangle 41"/>
          <p:cNvSpPr>
            <a:spLocks noChangeArrowheads="1"/>
          </p:cNvSpPr>
          <p:nvPr/>
        </p:nvSpPr>
        <p:spPr bwMode="auto">
          <a:xfrm>
            <a:off x="3579814" y="5749926"/>
            <a:ext cx="1003481"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10-19GB</a:t>
            </a:r>
          </a:p>
        </p:txBody>
      </p:sp>
      <p:sp>
        <p:nvSpPr>
          <p:cNvPr id="837674" name="Rectangle 42"/>
          <p:cNvSpPr>
            <a:spLocks noChangeArrowheads="1"/>
          </p:cNvSpPr>
          <p:nvPr/>
        </p:nvSpPr>
        <p:spPr bwMode="auto">
          <a:xfrm>
            <a:off x="4833939" y="5749926"/>
            <a:ext cx="1003481"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50-99GB</a:t>
            </a:r>
          </a:p>
        </p:txBody>
      </p:sp>
      <p:sp>
        <p:nvSpPr>
          <p:cNvPr id="837675" name="Rectangle 43"/>
          <p:cNvSpPr>
            <a:spLocks noChangeArrowheads="1"/>
          </p:cNvSpPr>
          <p:nvPr/>
        </p:nvSpPr>
        <p:spPr bwMode="auto">
          <a:xfrm>
            <a:off x="5981701" y="5749926"/>
            <a:ext cx="1231107"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250-499GB</a:t>
            </a:r>
          </a:p>
        </p:txBody>
      </p:sp>
      <p:sp>
        <p:nvSpPr>
          <p:cNvPr id="837676" name="Rectangle 44"/>
          <p:cNvSpPr>
            <a:spLocks noChangeArrowheads="1"/>
          </p:cNvSpPr>
          <p:nvPr/>
        </p:nvSpPr>
        <p:spPr bwMode="auto">
          <a:xfrm>
            <a:off x="4152901" y="6099176"/>
            <a:ext cx="1003481"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20-49GB</a:t>
            </a:r>
          </a:p>
        </p:txBody>
      </p:sp>
      <p:sp>
        <p:nvSpPr>
          <p:cNvPr id="837677" name="Rectangle 45"/>
          <p:cNvSpPr>
            <a:spLocks noChangeArrowheads="1"/>
          </p:cNvSpPr>
          <p:nvPr/>
        </p:nvSpPr>
        <p:spPr bwMode="auto">
          <a:xfrm>
            <a:off x="5316539" y="6099176"/>
            <a:ext cx="1231107"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100-249GB</a:t>
            </a:r>
          </a:p>
        </p:txBody>
      </p:sp>
      <p:sp>
        <p:nvSpPr>
          <p:cNvPr id="837678" name="Rectangle 46"/>
          <p:cNvSpPr>
            <a:spLocks noChangeArrowheads="1"/>
          </p:cNvSpPr>
          <p:nvPr/>
        </p:nvSpPr>
        <p:spPr bwMode="auto">
          <a:xfrm>
            <a:off x="6578601" y="6099176"/>
            <a:ext cx="1264771"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500GB-1TB</a:t>
            </a:r>
          </a:p>
        </p:txBody>
      </p:sp>
      <p:sp>
        <p:nvSpPr>
          <p:cNvPr id="837679" name="Rectangle 47"/>
          <p:cNvSpPr>
            <a:spLocks noChangeArrowheads="1"/>
          </p:cNvSpPr>
          <p:nvPr/>
        </p:nvSpPr>
        <p:spPr bwMode="auto">
          <a:xfrm>
            <a:off x="7905750" y="4705350"/>
            <a:ext cx="171450" cy="171450"/>
          </a:xfrm>
          <a:prstGeom prst="rect">
            <a:avLst/>
          </a:prstGeom>
          <a:solidFill>
            <a:srgbClr val="00DFCA"/>
          </a:solidFill>
          <a:ln w="12700">
            <a:noFill/>
            <a:miter lim="800000"/>
            <a:headEnd/>
            <a:tailEnd/>
          </a:ln>
          <a:effectLst/>
        </p:spPr>
        <p:txBody>
          <a:bodyPr wrap="none" anchor="ctr"/>
          <a:lstStyle/>
          <a:p>
            <a:endParaRPr lang="en-US"/>
          </a:p>
        </p:txBody>
      </p:sp>
      <p:sp>
        <p:nvSpPr>
          <p:cNvPr id="837680" name="Rectangle 48"/>
          <p:cNvSpPr>
            <a:spLocks noChangeArrowheads="1"/>
          </p:cNvSpPr>
          <p:nvPr/>
        </p:nvSpPr>
        <p:spPr bwMode="auto">
          <a:xfrm>
            <a:off x="7905750" y="5029200"/>
            <a:ext cx="171450" cy="171450"/>
          </a:xfrm>
          <a:prstGeom prst="rect">
            <a:avLst/>
          </a:prstGeom>
          <a:solidFill>
            <a:srgbClr val="618FFD"/>
          </a:solidFill>
          <a:ln w="12700">
            <a:noFill/>
            <a:miter lim="800000"/>
            <a:headEnd/>
            <a:tailEnd/>
          </a:ln>
          <a:effectLst/>
        </p:spPr>
        <p:txBody>
          <a:bodyPr wrap="none" anchor="ctr"/>
          <a:lstStyle/>
          <a:p>
            <a:endParaRPr lang="en-US"/>
          </a:p>
        </p:txBody>
      </p:sp>
      <p:sp>
        <p:nvSpPr>
          <p:cNvPr id="837681" name="Rectangle 49"/>
          <p:cNvSpPr>
            <a:spLocks noChangeArrowheads="1"/>
          </p:cNvSpPr>
          <p:nvPr/>
        </p:nvSpPr>
        <p:spPr bwMode="auto">
          <a:xfrm>
            <a:off x="8080376" y="4641851"/>
            <a:ext cx="1607813" cy="705321"/>
          </a:xfrm>
          <a:prstGeom prst="rect">
            <a:avLst/>
          </a:prstGeom>
          <a:noFill/>
          <a:ln w="12700">
            <a:noFill/>
            <a:miter lim="800000"/>
            <a:headEnd/>
            <a:tailEnd/>
          </a:ln>
          <a:effectLst/>
        </p:spPr>
        <p:txBody>
          <a:bodyPr wrap="none" lIns="90488" tIns="44450" rIns="90488" bIns="44450">
            <a:spAutoFit/>
          </a:bodyPr>
          <a:lstStyle/>
          <a:p>
            <a:pPr>
              <a:lnSpc>
                <a:spcPts val="2400"/>
              </a:lnSpc>
            </a:pPr>
            <a:r>
              <a:rPr lang="en-US" sz="1600">
                <a:latin typeface="Arial" charset="0"/>
              </a:rPr>
              <a:t>Initial</a:t>
            </a:r>
          </a:p>
          <a:p>
            <a:pPr>
              <a:lnSpc>
                <a:spcPts val="2400"/>
              </a:lnSpc>
            </a:pPr>
            <a:r>
              <a:rPr lang="en-US" sz="1600">
                <a:latin typeface="Arial" charset="0"/>
              </a:rPr>
              <a:t>Projected 2Q96</a:t>
            </a:r>
          </a:p>
        </p:txBody>
      </p:sp>
      <p:sp>
        <p:nvSpPr>
          <p:cNvPr id="837682" name="Rectangle 50"/>
          <p:cNvSpPr>
            <a:spLocks noChangeArrowheads="1"/>
          </p:cNvSpPr>
          <p:nvPr/>
        </p:nvSpPr>
        <p:spPr bwMode="auto">
          <a:xfrm>
            <a:off x="7848600" y="5486400"/>
            <a:ext cx="2120900" cy="287338"/>
          </a:xfrm>
          <a:prstGeom prst="rect">
            <a:avLst/>
          </a:prstGeom>
          <a:noFill/>
          <a:ln w="12700">
            <a:noFill/>
            <a:miter lim="800000"/>
            <a:headEnd/>
            <a:tailEnd/>
          </a:ln>
          <a:effectLst/>
        </p:spPr>
        <p:txBody>
          <a:bodyPr wrap="none" lIns="90488" tIns="44450" rIns="90488" bIns="44450">
            <a:spAutoFit/>
          </a:bodyPr>
          <a:lstStyle/>
          <a:p>
            <a:r>
              <a:rPr lang="en-US" sz="1300">
                <a:latin typeface="Arial" charset="0"/>
              </a:rPr>
              <a:t>Source: META Group, Inc.</a:t>
            </a:r>
          </a:p>
        </p:txBody>
      </p:sp>
      <p:sp>
        <p:nvSpPr>
          <p:cNvPr id="837683" name="Rectangle 51"/>
          <p:cNvSpPr>
            <a:spLocks noChangeArrowheads="1"/>
          </p:cNvSpPr>
          <p:nvPr/>
        </p:nvSpPr>
        <p:spPr bwMode="auto">
          <a:xfrm rot="16200000">
            <a:off x="1113262" y="3572950"/>
            <a:ext cx="1389805" cy="335989"/>
          </a:xfrm>
          <a:prstGeom prst="rect">
            <a:avLst/>
          </a:prstGeom>
          <a:noFill/>
          <a:ln w="12700">
            <a:noFill/>
            <a:miter lim="800000"/>
            <a:headEnd/>
            <a:tailEnd/>
          </a:ln>
          <a:effectLst/>
        </p:spPr>
        <p:txBody>
          <a:bodyPr wrap="none" lIns="90488" tIns="44450" rIns="90488" bIns="44450">
            <a:spAutoFit/>
          </a:bodyPr>
          <a:lstStyle/>
          <a:p>
            <a:r>
              <a:rPr lang="en-US" sz="1600">
                <a:latin typeface="Arial" charset="0"/>
              </a:rPr>
              <a:t>Respondents</a:t>
            </a:r>
          </a:p>
        </p:txBody>
      </p:sp>
    </p:spTree>
    <p:extLst>
      <p:ext uri="{BB962C8B-B14F-4D97-AF65-F5344CB8AC3E}">
        <p14:creationId xmlns:p14="http://schemas.microsoft.com/office/powerpoint/2010/main" val="58085953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a:t>Very Large Data Bases</a:t>
            </a:r>
          </a:p>
        </p:txBody>
      </p:sp>
      <p:sp>
        <p:nvSpPr>
          <p:cNvPr id="838659" name="Rectangle 3"/>
          <p:cNvSpPr>
            <a:spLocks noGrp="1" noChangeArrowheads="1"/>
          </p:cNvSpPr>
          <p:nvPr>
            <p:ph sz="half" idx="1"/>
          </p:nvPr>
        </p:nvSpPr>
        <p:spPr>
          <a:xfrm>
            <a:off x="1981200" y="1676400"/>
            <a:ext cx="4724400" cy="4419600"/>
          </a:xfrm>
        </p:spPr>
        <p:txBody>
          <a:bodyPr/>
          <a:lstStyle/>
          <a:p>
            <a:r>
              <a:rPr lang="en-US" sz="2400"/>
              <a:t>Terabytes -- 10^12 bytes:</a:t>
            </a:r>
            <a:br>
              <a:rPr lang="en-US" sz="2400"/>
            </a:br>
            <a:endParaRPr lang="en-US" sz="2400"/>
          </a:p>
          <a:p>
            <a:r>
              <a:rPr lang="en-US" sz="2400"/>
              <a:t>Petabytes -- 10^15 bytes:</a:t>
            </a:r>
            <a:br>
              <a:rPr lang="en-US" sz="2400"/>
            </a:br>
            <a:endParaRPr lang="en-US" sz="2400"/>
          </a:p>
          <a:p>
            <a:r>
              <a:rPr lang="en-US" sz="2400"/>
              <a:t>Exabytes -- 10^18 bytes:</a:t>
            </a:r>
            <a:br>
              <a:rPr lang="en-US" sz="2400"/>
            </a:br>
            <a:endParaRPr lang="en-US" sz="2400"/>
          </a:p>
          <a:p>
            <a:r>
              <a:rPr lang="en-US" sz="2400"/>
              <a:t>Zettabytes -- 10^21 bytes:</a:t>
            </a:r>
            <a:br>
              <a:rPr lang="en-US" sz="2400"/>
            </a:br>
            <a:endParaRPr lang="en-US" sz="2400"/>
          </a:p>
          <a:p>
            <a:r>
              <a:rPr lang="en-US" sz="2400"/>
              <a:t>Zottabytes -- 10^24 bytes:</a:t>
            </a:r>
          </a:p>
          <a:p>
            <a:pPr lvl="1"/>
            <a:endParaRPr lang="en-US"/>
          </a:p>
        </p:txBody>
      </p:sp>
      <p:sp>
        <p:nvSpPr>
          <p:cNvPr id="838660" name="Rectangle 4"/>
          <p:cNvSpPr>
            <a:spLocks noGrp="1" noChangeArrowheads="1"/>
          </p:cNvSpPr>
          <p:nvPr>
            <p:ph sz="half" idx="2"/>
          </p:nvPr>
        </p:nvSpPr>
        <p:spPr>
          <a:xfrm>
            <a:off x="6400800" y="1676400"/>
            <a:ext cx="4038600" cy="4419600"/>
          </a:xfrm>
        </p:spPr>
        <p:txBody>
          <a:bodyPr/>
          <a:lstStyle/>
          <a:p>
            <a:pPr>
              <a:buFont typeface="Monotype Sorts" pitchFamily="2" charset="2"/>
              <a:buNone/>
            </a:pPr>
            <a:r>
              <a:rPr lang="en-US" sz="2400" dirty="0"/>
              <a:t>Walmart -- 24 Terabytes</a:t>
            </a:r>
          </a:p>
          <a:p>
            <a:pPr>
              <a:buFont typeface="Monotype Sorts" pitchFamily="2" charset="2"/>
              <a:buNone/>
            </a:pPr>
            <a:endParaRPr lang="en-US" sz="2400" dirty="0"/>
          </a:p>
          <a:p>
            <a:pPr>
              <a:lnSpc>
                <a:spcPct val="90000"/>
              </a:lnSpc>
              <a:buFont typeface="Monotype Sorts" pitchFamily="2" charset="2"/>
              <a:buNone/>
            </a:pPr>
            <a:r>
              <a:rPr lang="en-US" sz="2400" dirty="0"/>
              <a:t>Geographic Information Systems</a:t>
            </a:r>
          </a:p>
          <a:p>
            <a:pPr>
              <a:buFont typeface="Monotype Sorts" pitchFamily="2" charset="2"/>
              <a:buNone/>
            </a:pPr>
            <a:r>
              <a:rPr lang="en-US" sz="2400" dirty="0"/>
              <a:t>National Medical Records </a:t>
            </a:r>
          </a:p>
          <a:p>
            <a:pPr>
              <a:buFont typeface="Monotype Sorts" pitchFamily="2" charset="2"/>
              <a:buNone/>
            </a:pPr>
            <a:endParaRPr lang="en-US" sz="2400" dirty="0"/>
          </a:p>
          <a:p>
            <a:pPr>
              <a:buFont typeface="Monotype Sorts" pitchFamily="2" charset="2"/>
              <a:buNone/>
            </a:pPr>
            <a:r>
              <a:rPr lang="en-US" sz="2400" dirty="0"/>
              <a:t>Weather images</a:t>
            </a:r>
            <a:br>
              <a:rPr lang="en-US" sz="2400" dirty="0"/>
            </a:br>
            <a:endParaRPr lang="en-US" sz="2400" dirty="0"/>
          </a:p>
          <a:p>
            <a:pPr>
              <a:buFont typeface="Monotype Sorts" pitchFamily="2" charset="2"/>
              <a:buNone/>
            </a:pPr>
            <a:r>
              <a:rPr lang="en-US" sz="2400" dirty="0"/>
              <a:t>Intelligence Agency Videos</a:t>
            </a:r>
            <a:endParaRPr lang="en-US" dirty="0"/>
          </a:p>
        </p:txBody>
      </p:sp>
      <p:sp>
        <p:nvSpPr>
          <p:cNvPr id="4" name="Date Placeholder 3"/>
          <p:cNvSpPr>
            <a:spLocks noGrp="1"/>
          </p:cNvSpPr>
          <p:nvPr>
            <p:ph type="dt" sz="half" idx="10"/>
          </p:nvPr>
        </p:nvSpPr>
        <p:spPr/>
        <p:txBody>
          <a:bodyPr/>
          <a:lstStyle/>
          <a:p>
            <a:fld id="{AEC359AF-D071-49D0-9B8E-1CDA5A2A8E12}"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13</a:t>
            </a:fld>
            <a:endParaRPr lang="en-US"/>
          </a:p>
        </p:txBody>
      </p:sp>
    </p:spTree>
    <p:extLst>
      <p:ext uri="{BB962C8B-B14F-4D97-AF65-F5344CB8AC3E}">
        <p14:creationId xmlns:p14="http://schemas.microsoft.com/office/powerpoint/2010/main" val="40383844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39683"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39684" name="Rectangle 4"/>
          <p:cNvSpPr>
            <a:spLocks noGrp="1" noChangeArrowheads="1"/>
          </p:cNvSpPr>
          <p:nvPr>
            <p:ph type="title"/>
          </p:nvPr>
        </p:nvSpPr>
        <p:spPr>
          <a:noFill/>
          <a:ln/>
        </p:spPr>
        <p:txBody>
          <a:bodyPr vert="horz" lIns="90488" tIns="44450" rIns="90488" bIns="44450" rtlCol="0" anchor="ctr">
            <a:normAutofit fontScale="90000"/>
          </a:bodyPr>
          <a:lstStyle/>
          <a:p>
            <a:r>
              <a:rPr lang="en-US"/>
              <a:t>Data Warehousing --  </a:t>
            </a:r>
            <a:br>
              <a:rPr lang="en-US"/>
            </a:br>
            <a:r>
              <a:rPr lang="en-US"/>
              <a:t>It is a process</a:t>
            </a:r>
          </a:p>
        </p:txBody>
      </p:sp>
      <p:graphicFrame>
        <p:nvGraphicFramePr>
          <p:cNvPr id="1136640" name="Object 1024"/>
          <p:cNvGraphicFramePr>
            <a:graphicFrameLocks noGrp="1" noChangeAspect="1"/>
          </p:cNvGraphicFramePr>
          <p:nvPr>
            <p:ph type="clipArt" sz="half" idx="1"/>
          </p:nvPr>
        </p:nvGraphicFramePr>
        <p:xfrm>
          <a:off x="1981200" y="2505075"/>
          <a:ext cx="2586038" cy="2903538"/>
        </p:xfrm>
        <a:graphic>
          <a:graphicData uri="http://schemas.openxmlformats.org/presentationml/2006/ole">
            <mc:AlternateContent xmlns:mc="http://schemas.openxmlformats.org/markup-compatibility/2006">
              <mc:Choice xmlns:v="urn:schemas-microsoft-com:vml" Requires="v">
                <p:oleObj spid="_x0000_s5220" name="Clip" r:id="rId3" imgW="685859" imgH="769361" progId="">
                  <p:embed/>
                </p:oleObj>
              </mc:Choice>
              <mc:Fallback>
                <p:oleObj name="Clip" r:id="rId3" imgW="685859" imgH="76936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505075"/>
                        <a:ext cx="2586038" cy="290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685" name="Rectangle 5"/>
          <p:cNvSpPr>
            <a:spLocks noGrp="1" noChangeArrowheads="1"/>
          </p:cNvSpPr>
          <p:nvPr>
            <p:ph type="body" sz="half" idx="2"/>
          </p:nvPr>
        </p:nvSpPr>
        <p:spPr>
          <a:xfrm>
            <a:off x="4267200" y="1676400"/>
            <a:ext cx="5892800" cy="4419600"/>
          </a:xfrm>
          <a:noFill/>
          <a:ln/>
        </p:spPr>
        <p:txBody>
          <a:bodyPr vert="horz" lIns="90488" tIns="44450" rIns="90488" bIns="44450" rtlCol="0">
            <a:normAutofit/>
          </a:bodyPr>
          <a:lstStyle/>
          <a:p>
            <a:r>
              <a:rPr lang="en-US"/>
              <a:t>Technique for assembling and managing data from various sources for the purpose of answering business questions. Thus making decisions that were not previous possible</a:t>
            </a:r>
          </a:p>
          <a:p>
            <a:r>
              <a:rPr lang="en-US"/>
              <a:t>A decision support database maintained separately from the organization’s operational database</a:t>
            </a:r>
          </a:p>
        </p:txBody>
      </p:sp>
      <p:sp>
        <p:nvSpPr>
          <p:cNvPr id="3" name="Footer Placeholder 2"/>
          <p:cNvSpPr>
            <a:spLocks noGrp="1"/>
          </p:cNvSpPr>
          <p:nvPr>
            <p:ph type="ftr" sz="quarter" idx="10"/>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1"/>
          </p:nvPr>
        </p:nvSpPr>
        <p:spPr/>
        <p:txBody>
          <a:bodyPr/>
          <a:lstStyle/>
          <a:p>
            <a:fld id="{C083ACC5-BFCD-44D7-9F33-B7F7BF19477E}" type="slidenum">
              <a:rPr lang="en-US" smtClean="0"/>
              <a:pPr/>
              <a:t>14</a:t>
            </a:fld>
            <a:endParaRPr lang="en-US"/>
          </a:p>
        </p:txBody>
      </p:sp>
    </p:spTree>
    <p:extLst>
      <p:ext uri="{BB962C8B-B14F-4D97-AF65-F5344CB8AC3E}">
        <p14:creationId xmlns:p14="http://schemas.microsoft.com/office/powerpoint/2010/main" val="84217876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050"/>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40707" name="Rectangle 2051"/>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40708" name="Rectangle 2052"/>
          <p:cNvSpPr>
            <a:spLocks noGrp="1" noChangeArrowheads="1"/>
          </p:cNvSpPr>
          <p:nvPr>
            <p:ph type="title"/>
          </p:nvPr>
        </p:nvSpPr>
        <p:spPr>
          <a:noFill/>
          <a:ln/>
        </p:spPr>
        <p:txBody>
          <a:bodyPr vert="horz" lIns="90488" tIns="44450" rIns="90488" bIns="44450" rtlCol="0" anchor="ctr">
            <a:normAutofit/>
          </a:bodyPr>
          <a:lstStyle/>
          <a:p>
            <a:r>
              <a:rPr lang="en-US"/>
              <a:t>Data Warehouse	</a:t>
            </a:r>
          </a:p>
        </p:txBody>
      </p:sp>
      <p:sp>
        <p:nvSpPr>
          <p:cNvPr id="840709" name="Rectangle 2053"/>
          <p:cNvSpPr>
            <a:spLocks noGrp="1" noChangeArrowheads="1"/>
          </p:cNvSpPr>
          <p:nvPr>
            <p:ph idx="1"/>
          </p:nvPr>
        </p:nvSpPr>
        <p:spPr>
          <a:noFill/>
          <a:ln/>
        </p:spPr>
        <p:txBody>
          <a:bodyPr vert="horz" lIns="90488" tIns="44450" rIns="90488" bIns="44450" rtlCol="0">
            <a:normAutofit/>
          </a:bodyPr>
          <a:lstStyle/>
          <a:p>
            <a:pPr>
              <a:lnSpc>
                <a:spcPct val="120000"/>
              </a:lnSpc>
            </a:pPr>
            <a:r>
              <a:rPr lang="en-US"/>
              <a:t>A data warehouse is a </a:t>
            </a:r>
          </a:p>
          <a:p>
            <a:pPr lvl="1">
              <a:lnSpc>
                <a:spcPct val="120000"/>
              </a:lnSpc>
            </a:pPr>
            <a:r>
              <a:rPr lang="en-US"/>
              <a:t>subject-oriented</a:t>
            </a:r>
          </a:p>
          <a:p>
            <a:pPr lvl="1">
              <a:lnSpc>
                <a:spcPct val="120000"/>
              </a:lnSpc>
            </a:pPr>
            <a:r>
              <a:rPr lang="en-US"/>
              <a:t>integrated</a:t>
            </a:r>
          </a:p>
          <a:p>
            <a:pPr lvl="1">
              <a:lnSpc>
                <a:spcPct val="120000"/>
              </a:lnSpc>
            </a:pPr>
            <a:r>
              <a:rPr lang="en-US"/>
              <a:t>time-varying</a:t>
            </a:r>
          </a:p>
          <a:p>
            <a:pPr lvl="1">
              <a:lnSpc>
                <a:spcPct val="120000"/>
              </a:lnSpc>
            </a:pPr>
            <a:r>
              <a:rPr lang="en-US"/>
              <a:t>non-volatile</a:t>
            </a:r>
          </a:p>
          <a:p>
            <a:pPr>
              <a:lnSpc>
                <a:spcPct val="120000"/>
              </a:lnSpc>
              <a:buFont typeface="Monotype Sorts" pitchFamily="2" charset="2"/>
              <a:buNone/>
            </a:pPr>
            <a:r>
              <a:rPr lang="en-US"/>
              <a:t>	collection of data that is used primarily in organizational decision making.</a:t>
            </a:r>
          </a:p>
          <a:p>
            <a:pPr lvl="1">
              <a:lnSpc>
                <a:spcPct val="120000"/>
              </a:lnSpc>
              <a:buFont typeface="Monotype Sorts" pitchFamily="2" charset="2"/>
              <a:buNone/>
            </a:pPr>
            <a:r>
              <a:rPr lang="en-US"/>
              <a:t>	</a:t>
            </a:r>
            <a:r>
              <a:rPr lang="en-US" sz="1800"/>
              <a:t>		-- Bill Inmon, Building the Data Warehouse 1996</a:t>
            </a:r>
            <a:endParaRPr lang="en-US" sz="2000"/>
          </a:p>
        </p:txBody>
      </p:sp>
      <p:sp>
        <p:nvSpPr>
          <p:cNvPr id="4" name="Date Placeholder 3"/>
          <p:cNvSpPr>
            <a:spLocks noGrp="1"/>
          </p:cNvSpPr>
          <p:nvPr>
            <p:ph type="dt" sz="half" idx="10"/>
          </p:nvPr>
        </p:nvSpPr>
        <p:spPr/>
        <p:txBody>
          <a:bodyPr/>
          <a:lstStyle/>
          <a:p>
            <a:fld id="{D24320CB-D32B-4DD8-B9A3-56526894C0FD}"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15</a:t>
            </a:fld>
            <a:endParaRPr lang="en-US"/>
          </a:p>
        </p:txBody>
      </p:sp>
    </p:spTree>
    <p:extLst>
      <p:ext uri="{BB962C8B-B14F-4D97-AF65-F5344CB8AC3E}">
        <p14:creationId xmlns:p14="http://schemas.microsoft.com/office/powerpoint/2010/main" val="390822763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en-US"/>
              <a:t>Explorers, Farmers and Tourists</a:t>
            </a:r>
          </a:p>
        </p:txBody>
      </p:sp>
      <p:sp>
        <p:nvSpPr>
          <p:cNvPr id="4" name="Date Placeholder 3"/>
          <p:cNvSpPr>
            <a:spLocks noGrp="1"/>
          </p:cNvSpPr>
          <p:nvPr>
            <p:ph type="dt" sz="half" idx="10"/>
          </p:nvPr>
        </p:nvSpPr>
        <p:spPr/>
        <p:txBody>
          <a:bodyPr/>
          <a:lstStyle/>
          <a:p>
            <a:fld id="{3E35003B-FA22-41F5-8176-9EC4F5FF7DAC}"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16</a:t>
            </a:fld>
            <a:endParaRPr lang="en-US"/>
          </a:p>
        </p:txBody>
      </p:sp>
      <p:graphicFrame>
        <p:nvGraphicFramePr>
          <p:cNvPr id="1137664" name="Object 0"/>
          <p:cNvGraphicFramePr>
            <a:graphicFrameLocks noChangeAspect="1"/>
          </p:cNvGraphicFramePr>
          <p:nvPr/>
        </p:nvGraphicFramePr>
        <p:xfrm>
          <a:off x="2895600" y="4572000"/>
          <a:ext cx="825500" cy="1905000"/>
        </p:xfrm>
        <a:graphic>
          <a:graphicData uri="http://schemas.openxmlformats.org/presentationml/2006/ole">
            <mc:AlternateContent xmlns:mc="http://schemas.openxmlformats.org/markup-compatibility/2006">
              <mc:Choice xmlns:v="urn:schemas-microsoft-com:vml" Requires="v">
                <p:oleObj spid="_x0000_s6440" name="Clip" r:id="rId3" imgW="1782360" imgH="4114440" progId="">
                  <p:embed/>
                </p:oleObj>
              </mc:Choice>
              <mc:Fallback>
                <p:oleObj name="Clip" r:id="rId3" imgW="1782360" imgH="41144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8255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7665" name="Object 1"/>
          <p:cNvGraphicFramePr>
            <a:graphicFrameLocks noChangeAspect="1"/>
          </p:cNvGraphicFramePr>
          <p:nvPr/>
        </p:nvGraphicFramePr>
        <p:xfrm>
          <a:off x="8458201" y="3124200"/>
          <a:ext cx="1147763" cy="1277938"/>
        </p:xfrm>
        <a:graphic>
          <a:graphicData uri="http://schemas.openxmlformats.org/presentationml/2006/ole">
            <mc:AlternateContent xmlns:mc="http://schemas.openxmlformats.org/markup-compatibility/2006">
              <mc:Choice xmlns:v="urn:schemas-microsoft-com:vml" Requires="v">
                <p:oleObj spid="_x0000_s6441" name="Clip" r:id="rId5" imgW="3115800" imgH="3468960" progId="">
                  <p:embed/>
                </p:oleObj>
              </mc:Choice>
              <mc:Fallback>
                <p:oleObj name="Clip" r:id="rId5" imgW="3115800" imgH="34689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8201" y="3124200"/>
                        <a:ext cx="1147763" cy="127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7666" name="Object 2"/>
          <p:cNvGraphicFramePr>
            <a:graphicFrameLocks noChangeAspect="1"/>
          </p:cNvGraphicFramePr>
          <p:nvPr/>
        </p:nvGraphicFramePr>
        <p:xfrm>
          <a:off x="3048000" y="1752600"/>
          <a:ext cx="742950" cy="1295400"/>
        </p:xfrm>
        <a:graphic>
          <a:graphicData uri="http://schemas.openxmlformats.org/presentationml/2006/ole">
            <mc:AlternateContent xmlns:mc="http://schemas.openxmlformats.org/markup-compatibility/2006">
              <mc:Choice xmlns:v="urn:schemas-microsoft-com:vml" Requires="v">
                <p:oleObj spid="_x0000_s6442" name="Clip" r:id="rId7" imgW="1988640" imgH="3468960" progId="">
                  <p:embed/>
                </p:oleObj>
              </mc:Choice>
              <mc:Fallback>
                <p:oleObj name="Clip" r:id="rId7" imgW="1988640" imgH="34689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1752600"/>
                        <a:ext cx="74295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6745" name="Text Box 9"/>
          <p:cNvSpPr txBox="1">
            <a:spLocks noChangeArrowheads="1"/>
          </p:cNvSpPr>
          <p:nvPr/>
        </p:nvSpPr>
        <p:spPr bwMode="auto">
          <a:xfrm>
            <a:off x="4419600" y="4841876"/>
            <a:ext cx="6248400" cy="646331"/>
          </a:xfrm>
          <a:prstGeom prst="rect">
            <a:avLst/>
          </a:prstGeom>
          <a:noFill/>
          <a:ln w="12700">
            <a:noFill/>
            <a:miter lim="800000"/>
            <a:headEnd/>
            <a:tailEnd/>
          </a:ln>
          <a:effectLst/>
        </p:spPr>
        <p:txBody>
          <a:bodyPr>
            <a:spAutoFit/>
          </a:bodyPr>
          <a:lstStyle/>
          <a:p>
            <a:pPr algn="l"/>
            <a:r>
              <a:rPr lang="en-US">
                <a:latin typeface="Tahoma" pitchFamily="34" charset="0"/>
              </a:rPr>
              <a:t>Explorers:  Seek out the unknown and previously unsuspected rewards hiding in the detailed data</a:t>
            </a:r>
          </a:p>
        </p:txBody>
      </p:sp>
      <p:sp>
        <p:nvSpPr>
          <p:cNvPr id="756746" name="Text Box 10"/>
          <p:cNvSpPr txBox="1">
            <a:spLocks noChangeArrowheads="1"/>
          </p:cNvSpPr>
          <p:nvPr/>
        </p:nvSpPr>
        <p:spPr bwMode="auto">
          <a:xfrm>
            <a:off x="2133600" y="3505201"/>
            <a:ext cx="3234988" cy="646331"/>
          </a:xfrm>
          <a:prstGeom prst="rect">
            <a:avLst/>
          </a:prstGeom>
          <a:noFill/>
          <a:ln w="12700">
            <a:noFill/>
            <a:miter lim="800000"/>
            <a:headEnd/>
            <a:tailEnd/>
          </a:ln>
          <a:effectLst/>
        </p:spPr>
        <p:txBody>
          <a:bodyPr wrap="none">
            <a:spAutoFit/>
          </a:bodyPr>
          <a:lstStyle/>
          <a:p>
            <a:pPr algn="l"/>
            <a:r>
              <a:rPr lang="en-US">
                <a:latin typeface="Tahoma" pitchFamily="34" charset="0"/>
              </a:rPr>
              <a:t>Farmers:  Harvest information</a:t>
            </a:r>
          </a:p>
          <a:p>
            <a:pPr algn="l"/>
            <a:r>
              <a:rPr lang="en-US">
                <a:latin typeface="Tahoma" pitchFamily="34" charset="0"/>
              </a:rPr>
              <a:t>from known access paths</a:t>
            </a:r>
          </a:p>
        </p:txBody>
      </p:sp>
      <p:sp>
        <p:nvSpPr>
          <p:cNvPr id="756747" name="Text Box 11"/>
          <p:cNvSpPr txBox="1">
            <a:spLocks noChangeArrowheads="1"/>
          </p:cNvSpPr>
          <p:nvPr/>
        </p:nvSpPr>
        <p:spPr bwMode="auto">
          <a:xfrm>
            <a:off x="4495801" y="1828801"/>
            <a:ext cx="5045075" cy="646331"/>
          </a:xfrm>
          <a:prstGeom prst="rect">
            <a:avLst/>
          </a:prstGeom>
          <a:noFill/>
          <a:ln w="12700">
            <a:noFill/>
            <a:miter lim="800000"/>
            <a:headEnd/>
            <a:tailEnd/>
          </a:ln>
          <a:effectLst/>
        </p:spPr>
        <p:txBody>
          <a:bodyPr>
            <a:spAutoFit/>
          </a:bodyPr>
          <a:lstStyle/>
          <a:p>
            <a:pPr algn="l"/>
            <a:r>
              <a:rPr lang="en-US">
                <a:latin typeface="Tahoma" pitchFamily="34" charset="0"/>
              </a:rPr>
              <a:t>Tourists:  Browse information harvested by farmers</a:t>
            </a:r>
          </a:p>
        </p:txBody>
      </p:sp>
    </p:spTree>
    <p:extLst>
      <p:ext uri="{BB962C8B-B14F-4D97-AF65-F5344CB8AC3E}">
        <p14:creationId xmlns:p14="http://schemas.microsoft.com/office/powerpoint/2010/main" val="2555630215"/>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4098"/>
          <p:cNvSpPr>
            <a:spLocks noGrp="1" noChangeArrowheads="1"/>
          </p:cNvSpPr>
          <p:nvPr>
            <p:ph type="title"/>
          </p:nvPr>
        </p:nvSpPr>
        <p:spPr/>
        <p:txBody>
          <a:bodyPr/>
          <a:lstStyle/>
          <a:p>
            <a:r>
              <a:rPr lang="en-GB" b="1" i="1"/>
              <a:t>Summary of  Topics</a:t>
            </a:r>
            <a:endParaRPr lang="en-US" b="1" i="1"/>
          </a:p>
        </p:txBody>
      </p:sp>
      <p:sp>
        <p:nvSpPr>
          <p:cNvPr id="260099" name="Rectangle 4099"/>
          <p:cNvSpPr>
            <a:spLocks noGrp="1" noChangeArrowheads="1"/>
          </p:cNvSpPr>
          <p:nvPr>
            <p:ph idx="1"/>
          </p:nvPr>
        </p:nvSpPr>
        <p:spPr/>
        <p:txBody>
          <a:bodyPr>
            <a:normAutofit/>
          </a:bodyPr>
          <a:lstStyle/>
          <a:p>
            <a:pPr marL="457200" indent="-457200">
              <a:buFont typeface="Monotype Sorts" pitchFamily="2" charset="2"/>
              <a:buAutoNum type="arabicPeriod"/>
            </a:pPr>
            <a:r>
              <a:rPr lang="en-US" sz="2400" b="1" dirty="0"/>
              <a:t>The Nature of the Data in the Data Warehousing</a:t>
            </a:r>
          </a:p>
          <a:p>
            <a:pPr marL="457200" indent="-457200">
              <a:buFont typeface="Monotype Sorts" pitchFamily="2" charset="2"/>
              <a:buAutoNum type="arabicPeriod"/>
            </a:pPr>
            <a:r>
              <a:rPr lang="en-US" altLang="zh-CN" sz="2400" b="1" dirty="0">
                <a:ea typeface="SimSun" panose="02010600030101010101" pitchFamily="2" charset="-122"/>
              </a:rPr>
              <a:t>Operational Data Store vs. Data Warehouse Technology</a:t>
            </a:r>
          </a:p>
          <a:p>
            <a:pPr marL="457200" indent="-457200">
              <a:buFont typeface="Monotype Sorts" pitchFamily="2" charset="2"/>
              <a:buAutoNum type="arabicPeriod"/>
            </a:pPr>
            <a:r>
              <a:rPr lang="en-US" sz="2400" b="1" dirty="0"/>
              <a:t>Typical Architecture of A Data Warehouse</a:t>
            </a:r>
          </a:p>
          <a:p>
            <a:pPr marL="457200" indent="-457200">
              <a:buFont typeface="Monotype Sorts" pitchFamily="2" charset="2"/>
              <a:buAutoNum type="arabicPeriod"/>
            </a:pPr>
            <a:r>
              <a:rPr lang="en-US" sz="2400" b="1" dirty="0"/>
              <a:t>Major Building Blocks (Components) of the Data Warehouse</a:t>
            </a:r>
          </a:p>
          <a:p>
            <a:pPr marL="457200" indent="-457200">
              <a:buFont typeface="Monotype Sorts" pitchFamily="2" charset="2"/>
              <a:buAutoNum type="arabicPeriod"/>
            </a:pPr>
            <a:r>
              <a:rPr lang="en-US" sz="2400" b="1" dirty="0"/>
              <a:t>Data Warehouse Information Flows</a:t>
            </a:r>
          </a:p>
          <a:p>
            <a:pPr marL="457200" indent="-457200">
              <a:buFont typeface="Monotype Sorts" pitchFamily="2" charset="2"/>
              <a:buAutoNum type="arabicPeriod"/>
            </a:pPr>
            <a:r>
              <a:rPr lang="en-US" sz="2400" b="1" dirty="0"/>
              <a:t>Data Warehousing Tools and Technologies</a:t>
            </a:r>
          </a:p>
          <a:p>
            <a:pPr marL="457200" indent="-457200">
              <a:buFont typeface="Monotype Sorts" pitchFamily="2" charset="2"/>
              <a:buAutoNum type="arabicPeriod"/>
            </a:pPr>
            <a:r>
              <a:rPr lang="en-US" altLang="zh-CN" sz="2400" b="1" dirty="0">
                <a:ea typeface="SimSun" panose="02010600030101010101" pitchFamily="2" charset="-122"/>
              </a:rPr>
              <a:t>Business Issues for Middleware</a:t>
            </a:r>
          </a:p>
          <a:p>
            <a:pPr marL="457200" indent="-457200">
              <a:buFont typeface="Monotype Sorts" pitchFamily="2" charset="2"/>
              <a:buAutoNum type="arabicPeriod"/>
            </a:pPr>
            <a:r>
              <a:rPr lang="en-US" sz="2400" b="1" dirty="0"/>
              <a:t>Decision Processing—Four Tasks</a:t>
            </a:r>
          </a:p>
          <a:p>
            <a:pPr marL="457200" indent="-457200">
              <a:buFont typeface="Monotype Sorts" pitchFamily="2" charset="2"/>
              <a:buAutoNum type="arabicPeriod"/>
            </a:pPr>
            <a:r>
              <a:rPr lang="en-US" sz="2400" b="1" dirty="0"/>
              <a:t>Reasons for Creating a Data Mart</a:t>
            </a:r>
          </a:p>
        </p:txBody>
      </p:sp>
    </p:spTree>
    <p:extLst>
      <p:ext uri="{BB962C8B-B14F-4D97-AF65-F5344CB8AC3E}">
        <p14:creationId xmlns:p14="http://schemas.microsoft.com/office/powerpoint/2010/main" val="109541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9</a:t>
            </a:r>
          </a:p>
        </p:txBody>
      </p:sp>
      <p:sp>
        <p:nvSpPr>
          <p:cNvPr id="20483" name="Rectangle 3"/>
          <p:cNvSpPr>
            <a:spLocks noGrp="1" noChangeArrowheads="1"/>
          </p:cNvSpPr>
          <p:nvPr>
            <p:ph type="title"/>
          </p:nvPr>
        </p:nvSpPr>
        <p:spPr>
          <a:noFill/>
          <a:ln/>
        </p:spPr>
        <p:txBody>
          <a:bodyPr/>
          <a:lstStyle/>
          <a:p>
            <a:r>
              <a:rPr lang="en-US" sz="3600" b="1" i="1"/>
              <a:t>The Nature of the Data in the Data Warehousing</a:t>
            </a:r>
            <a:r>
              <a:rPr lang="en-US" b="1" i="1"/>
              <a:t>    </a:t>
            </a:r>
          </a:p>
        </p:txBody>
      </p:sp>
      <p:sp>
        <p:nvSpPr>
          <p:cNvPr id="20484" name="Rectangle 4"/>
          <p:cNvSpPr>
            <a:spLocks noGrp="1" noChangeArrowheads="1"/>
          </p:cNvSpPr>
          <p:nvPr>
            <p:ph idx="1"/>
          </p:nvPr>
        </p:nvSpPr>
        <p:spPr>
          <a:noFill/>
          <a:ln/>
        </p:spPr>
        <p:txBody>
          <a:bodyPr/>
          <a:lstStyle/>
          <a:p>
            <a:r>
              <a:rPr lang="en-US" sz="2400" b="1"/>
              <a:t>A subject-oriented, integrated, time-variant, and non-volatile collection of data in support of management’s decision-making process (Inmon, 1993).</a:t>
            </a:r>
          </a:p>
        </p:txBody>
      </p:sp>
    </p:spTree>
    <p:extLst>
      <p:ext uri="{BB962C8B-B14F-4D97-AF65-F5344CB8AC3E}">
        <p14:creationId xmlns:p14="http://schemas.microsoft.com/office/powerpoint/2010/main" val="185186152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10</a:t>
            </a:r>
          </a:p>
        </p:txBody>
      </p:sp>
      <p:sp>
        <p:nvSpPr>
          <p:cNvPr id="22531" name="Rectangle 3"/>
          <p:cNvSpPr>
            <a:spLocks noGrp="1" noChangeArrowheads="1"/>
          </p:cNvSpPr>
          <p:nvPr>
            <p:ph type="title"/>
          </p:nvPr>
        </p:nvSpPr>
        <p:spPr>
          <a:noFill/>
          <a:ln/>
        </p:spPr>
        <p:txBody>
          <a:bodyPr/>
          <a:lstStyle/>
          <a:p>
            <a:r>
              <a:rPr lang="en-US" sz="3600" b="1" i="1"/>
              <a:t>Subject-Oriented Data</a:t>
            </a:r>
            <a:r>
              <a:rPr lang="en-US" b="1" i="1"/>
              <a:t> </a:t>
            </a:r>
            <a:r>
              <a:rPr lang="en-US" i="1"/>
              <a:t> </a:t>
            </a:r>
          </a:p>
        </p:txBody>
      </p:sp>
      <p:sp>
        <p:nvSpPr>
          <p:cNvPr id="22532" name="Rectangle 4"/>
          <p:cNvSpPr>
            <a:spLocks noGrp="1" noChangeArrowheads="1"/>
          </p:cNvSpPr>
          <p:nvPr>
            <p:ph idx="1"/>
          </p:nvPr>
        </p:nvSpPr>
        <p:spPr>
          <a:xfrm>
            <a:off x="2362200" y="1676400"/>
            <a:ext cx="8108950" cy="4114800"/>
          </a:xfrm>
          <a:noFill/>
          <a:ln/>
        </p:spPr>
        <p:txBody>
          <a:bodyPr/>
          <a:lstStyle/>
          <a:p>
            <a:r>
              <a:rPr lang="en-US" sz="2400" b="1">
                <a:latin typeface="Times" panose="02020603050405020304" pitchFamily="18" charset="0"/>
              </a:rPr>
              <a:t>The warehouse is organized around the major subjects of the enterprise (e.g. customers, products, and sales) rather than the major application areas (e.g. customer invoicing, stock control, and product sales). </a:t>
            </a:r>
          </a:p>
          <a:p>
            <a:endParaRPr lang="en-US" sz="2400"/>
          </a:p>
          <a:p>
            <a:r>
              <a:rPr lang="en-US" sz="2400" b="1">
                <a:latin typeface="Times" panose="02020603050405020304" pitchFamily="18" charset="0"/>
              </a:rPr>
              <a:t>This is reflected in the need to store decision-support data rather than application-oriented data.</a:t>
            </a:r>
          </a:p>
        </p:txBody>
      </p:sp>
    </p:spTree>
    <p:extLst>
      <p:ext uri="{BB962C8B-B14F-4D97-AF65-F5344CB8AC3E}">
        <p14:creationId xmlns:p14="http://schemas.microsoft.com/office/powerpoint/2010/main" val="266511288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r>
              <a:rPr lang="en-US" dirty="0"/>
              <a:t> </a:t>
            </a:r>
            <a:endParaRPr lang="en-IN" dirty="0"/>
          </a:p>
        </p:txBody>
      </p:sp>
      <p:sp>
        <p:nvSpPr>
          <p:cNvPr id="3" name="Content Placeholder 2"/>
          <p:cNvSpPr>
            <a:spLocks noGrp="1"/>
          </p:cNvSpPr>
          <p:nvPr>
            <p:ph idx="1"/>
          </p:nvPr>
        </p:nvSpPr>
        <p:spPr/>
        <p:txBody>
          <a:bodyPr/>
          <a:lstStyle/>
          <a:p>
            <a:r>
              <a:rPr lang="en-US" dirty="0"/>
              <a:t>The data warehousing part of module aims to give students a good </a:t>
            </a:r>
            <a:r>
              <a:rPr lang="en-US" dirty="0" smtClean="0"/>
              <a:t>overview </a:t>
            </a:r>
            <a:r>
              <a:rPr lang="en-US" dirty="0"/>
              <a:t>of the ideas and techniques which are behind recent development in the data </a:t>
            </a:r>
            <a:r>
              <a:rPr lang="en-US" dirty="0" smtClean="0"/>
              <a:t>warehousing</a:t>
            </a:r>
          </a:p>
          <a:p>
            <a:endParaRPr lang="en-US" dirty="0" smtClean="0"/>
          </a:p>
          <a:p>
            <a:pPr marL="0" indent="0">
              <a:buNone/>
            </a:pPr>
            <a:r>
              <a:rPr lang="en-US" dirty="0" smtClean="0"/>
              <a:t>Business </a:t>
            </a:r>
            <a:r>
              <a:rPr lang="en-US" dirty="0"/>
              <a:t>Intelligence and online analytical processing (OLAP) fields, in terms of data models and storage techniques in Business Intelligence. </a:t>
            </a:r>
            <a:endParaRPr lang="en-IN" dirty="0"/>
          </a:p>
        </p:txBody>
      </p:sp>
      <p:sp>
        <p:nvSpPr>
          <p:cNvPr id="7" name="Date Placeholder 6"/>
          <p:cNvSpPr>
            <a:spLocks noGrp="1"/>
          </p:cNvSpPr>
          <p:nvPr>
            <p:ph type="dt" sz="half" idx="10"/>
          </p:nvPr>
        </p:nvSpPr>
        <p:spPr/>
        <p:txBody>
          <a:bodyPr/>
          <a:lstStyle/>
          <a:p>
            <a:fld id="{38BDBAF7-E75F-46CB-8359-381DD6877178}" type="datetime1">
              <a:rPr lang="en-US" smtClean="0"/>
              <a:t>11/21/2015</a:t>
            </a:fld>
            <a:endParaRPr lang="en-US"/>
          </a:p>
        </p:txBody>
      </p:sp>
      <p:sp>
        <p:nvSpPr>
          <p:cNvPr id="6" name="Footer Placeholder 5"/>
          <p:cNvSpPr>
            <a:spLocks noGrp="1"/>
          </p:cNvSpPr>
          <p:nvPr>
            <p:ph type="ftr" sz="quarter" idx="11"/>
          </p:nvPr>
        </p:nvSpPr>
        <p:spPr/>
        <p:txBody>
          <a:bodyPr/>
          <a:lstStyle/>
          <a:p>
            <a:r>
              <a:rPr lang="en-US" smtClean="0"/>
              <a:t>Prof. S M Shedole, VIT Vellore, Chennai</a:t>
            </a:r>
            <a:endParaRPr lang="en-US"/>
          </a:p>
        </p:txBody>
      </p:sp>
      <p:sp>
        <p:nvSpPr>
          <p:cNvPr id="8" name="Slide Number Placeholder 7"/>
          <p:cNvSpPr>
            <a:spLocks noGrp="1"/>
          </p:cNvSpPr>
          <p:nvPr>
            <p:ph type="sldNum" sz="quarter" idx="12"/>
          </p:nvPr>
        </p:nvSpPr>
        <p:spPr/>
        <p:txBody>
          <a:bodyPr/>
          <a:lstStyle/>
          <a:p>
            <a:fld id="{466E585C-39AA-448D-A2B0-D54832A39D09}" type="slidenum">
              <a:rPr lang="en-US" smtClean="0"/>
              <a:t>2</a:t>
            </a:fld>
            <a:endParaRPr lang="en-US"/>
          </a:p>
        </p:txBody>
      </p:sp>
    </p:spTree>
    <p:extLst>
      <p:ext uri="{BB962C8B-B14F-4D97-AF65-F5344CB8AC3E}">
        <p14:creationId xmlns:p14="http://schemas.microsoft.com/office/powerpoint/2010/main" val="1156224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11</a:t>
            </a:r>
          </a:p>
        </p:txBody>
      </p:sp>
      <p:sp>
        <p:nvSpPr>
          <p:cNvPr id="24579" name="Rectangle 3"/>
          <p:cNvSpPr>
            <a:spLocks noGrp="1" noChangeArrowheads="1"/>
          </p:cNvSpPr>
          <p:nvPr>
            <p:ph type="title"/>
          </p:nvPr>
        </p:nvSpPr>
        <p:spPr>
          <a:noFill/>
          <a:ln/>
        </p:spPr>
        <p:txBody>
          <a:bodyPr/>
          <a:lstStyle/>
          <a:p>
            <a:r>
              <a:rPr lang="en-US" sz="3600" b="1" i="1"/>
              <a:t>Integrated Data</a:t>
            </a:r>
          </a:p>
        </p:txBody>
      </p:sp>
      <p:sp>
        <p:nvSpPr>
          <p:cNvPr id="24580" name="Rectangle 4"/>
          <p:cNvSpPr>
            <a:spLocks noGrp="1" noChangeArrowheads="1"/>
          </p:cNvSpPr>
          <p:nvPr>
            <p:ph idx="1"/>
          </p:nvPr>
        </p:nvSpPr>
        <p:spPr>
          <a:noFill/>
          <a:ln/>
        </p:spPr>
        <p:txBody>
          <a:bodyPr/>
          <a:lstStyle/>
          <a:p>
            <a:r>
              <a:rPr lang="en-US" sz="2400" b="1"/>
              <a:t>The data warehouse integrates corporate application-oriented data from different source systems, which often includes data that is inconsistent.</a:t>
            </a:r>
          </a:p>
          <a:p>
            <a:endParaRPr lang="en-US" sz="2400" b="1"/>
          </a:p>
          <a:p>
            <a:r>
              <a:rPr lang="en-US" sz="2400" b="1"/>
              <a:t>The integrated data source must be made consistent to present a unified view of the data to the users.</a:t>
            </a:r>
          </a:p>
        </p:txBody>
      </p:sp>
    </p:spTree>
    <p:extLst>
      <p:ext uri="{BB962C8B-B14F-4D97-AF65-F5344CB8AC3E}">
        <p14:creationId xmlns:p14="http://schemas.microsoft.com/office/powerpoint/2010/main" val="24015369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12</a:t>
            </a:r>
          </a:p>
        </p:txBody>
      </p:sp>
      <p:sp>
        <p:nvSpPr>
          <p:cNvPr id="26627" name="Rectangle 3"/>
          <p:cNvSpPr>
            <a:spLocks noGrp="1" noChangeArrowheads="1"/>
          </p:cNvSpPr>
          <p:nvPr>
            <p:ph type="title"/>
          </p:nvPr>
        </p:nvSpPr>
        <p:spPr>
          <a:noFill/>
          <a:ln/>
        </p:spPr>
        <p:txBody>
          <a:bodyPr/>
          <a:lstStyle/>
          <a:p>
            <a:r>
              <a:rPr lang="en-US" sz="3600" b="1" i="1"/>
              <a:t>Time-Variant Data</a:t>
            </a:r>
          </a:p>
        </p:txBody>
      </p:sp>
      <p:sp>
        <p:nvSpPr>
          <p:cNvPr id="26628" name="Rectangle 4"/>
          <p:cNvSpPr>
            <a:spLocks noGrp="1" noChangeArrowheads="1"/>
          </p:cNvSpPr>
          <p:nvPr>
            <p:ph idx="1"/>
          </p:nvPr>
        </p:nvSpPr>
        <p:spPr>
          <a:noFill/>
          <a:ln/>
        </p:spPr>
        <p:txBody>
          <a:bodyPr/>
          <a:lstStyle/>
          <a:p>
            <a:r>
              <a:rPr lang="en-US" sz="2400" b="1">
                <a:latin typeface="Times" panose="02020603050405020304" pitchFamily="18" charset="0"/>
              </a:rPr>
              <a:t>Data in the warehouse is only accurate and valid at some point in time or over some time interval. </a:t>
            </a:r>
          </a:p>
          <a:p>
            <a:endParaRPr lang="en-US" sz="2400"/>
          </a:p>
          <a:p>
            <a:r>
              <a:rPr lang="en-US" sz="2400" b="1">
                <a:latin typeface="Times" panose="02020603050405020304" pitchFamily="18" charset="0"/>
              </a:rPr>
              <a:t>Time-variance is also shown in the extended time that the data is held, the implicit or explicit association of time with all data, and the fact that the data represents a series of snapshots.</a:t>
            </a:r>
          </a:p>
        </p:txBody>
      </p:sp>
    </p:spTree>
    <p:extLst>
      <p:ext uri="{BB962C8B-B14F-4D97-AF65-F5344CB8AC3E}">
        <p14:creationId xmlns:p14="http://schemas.microsoft.com/office/powerpoint/2010/main" val="228031873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13</a:t>
            </a:r>
          </a:p>
        </p:txBody>
      </p:sp>
      <p:sp>
        <p:nvSpPr>
          <p:cNvPr id="28675" name="Rectangle 3"/>
          <p:cNvSpPr>
            <a:spLocks noGrp="1" noChangeArrowheads="1"/>
          </p:cNvSpPr>
          <p:nvPr>
            <p:ph type="title"/>
          </p:nvPr>
        </p:nvSpPr>
        <p:spPr>
          <a:noFill/>
          <a:ln/>
        </p:spPr>
        <p:txBody>
          <a:bodyPr/>
          <a:lstStyle/>
          <a:p>
            <a:r>
              <a:rPr lang="en-US" sz="3600" b="1" i="1"/>
              <a:t>Non-Volatile Data</a:t>
            </a:r>
          </a:p>
        </p:txBody>
      </p:sp>
      <p:sp>
        <p:nvSpPr>
          <p:cNvPr id="28676" name="Rectangle 4"/>
          <p:cNvSpPr>
            <a:spLocks noGrp="1" noChangeArrowheads="1"/>
          </p:cNvSpPr>
          <p:nvPr>
            <p:ph idx="1"/>
          </p:nvPr>
        </p:nvSpPr>
        <p:spPr>
          <a:noFill/>
          <a:ln/>
        </p:spPr>
        <p:txBody>
          <a:bodyPr/>
          <a:lstStyle/>
          <a:p>
            <a:r>
              <a:rPr lang="en-US" sz="2400" b="1"/>
              <a:t>Data in the warehouse is not updated in real-time but is refreshed from operational systems on a regular basis.</a:t>
            </a:r>
          </a:p>
          <a:p>
            <a:endParaRPr lang="en-US" sz="2400" b="1"/>
          </a:p>
          <a:p>
            <a:r>
              <a:rPr lang="en-US" sz="2400" b="1"/>
              <a:t>New data is always added as a supplement to the database, rather than a replacement.</a:t>
            </a:r>
          </a:p>
        </p:txBody>
      </p:sp>
    </p:spTree>
    <p:extLst>
      <p:ext uri="{BB962C8B-B14F-4D97-AF65-F5344CB8AC3E}">
        <p14:creationId xmlns:p14="http://schemas.microsoft.com/office/powerpoint/2010/main" val="332308335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050"/>
          <p:cNvSpPr>
            <a:spLocks noGrp="1" noChangeArrowheads="1"/>
          </p:cNvSpPr>
          <p:nvPr>
            <p:ph type="title"/>
          </p:nvPr>
        </p:nvSpPr>
        <p:spPr/>
        <p:txBody>
          <a:bodyPr/>
          <a:lstStyle/>
          <a:p>
            <a:r>
              <a:rPr lang="en-US" sz="3600" b="1" i="1">
                <a:latin typeface="CG Times" charset="0"/>
              </a:rPr>
              <a:t>Data Granularity</a:t>
            </a:r>
          </a:p>
        </p:txBody>
      </p:sp>
      <p:sp>
        <p:nvSpPr>
          <p:cNvPr id="226308" name="Rectangle 2052"/>
          <p:cNvSpPr>
            <a:spLocks noGrp="1" noChangeArrowheads="1"/>
          </p:cNvSpPr>
          <p:nvPr>
            <p:ph idx="1"/>
          </p:nvPr>
        </p:nvSpPr>
        <p:spPr>
          <a:noFill/>
          <a:ln/>
        </p:spPr>
        <p:txBody>
          <a:bodyPr/>
          <a:lstStyle/>
          <a:p>
            <a:r>
              <a:rPr lang="en-US" sz="2400" b="1"/>
              <a:t>Data in the warehouse is summarized at different levels.</a:t>
            </a:r>
          </a:p>
          <a:p>
            <a:endParaRPr lang="en-US" sz="2400" b="1"/>
          </a:p>
          <a:p>
            <a:r>
              <a:rPr lang="en-US" sz="2400" b="1"/>
              <a:t>Granularity levels are based on the data types and the expected system performance for queries.</a:t>
            </a:r>
          </a:p>
        </p:txBody>
      </p:sp>
    </p:spTree>
    <p:extLst>
      <p:ext uri="{BB962C8B-B14F-4D97-AF65-F5344CB8AC3E}">
        <p14:creationId xmlns:p14="http://schemas.microsoft.com/office/powerpoint/2010/main" val="2818482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sz="3600" b="1" i="1">
                <a:ea typeface="SimSun" panose="02010600030101010101" pitchFamily="2" charset="-122"/>
              </a:rPr>
              <a:t>Data Warehouse Data</a:t>
            </a:r>
            <a:endParaRPr lang="en-US" sz="3600" b="1" i="1">
              <a:ea typeface="SimSun" panose="02010600030101010101" pitchFamily="2" charset="-122"/>
            </a:endParaRPr>
          </a:p>
        </p:txBody>
      </p:sp>
      <p:sp>
        <p:nvSpPr>
          <p:cNvPr id="225284" name="Rectangle 4"/>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lstStyle/>
          <a:p>
            <a:pPr>
              <a:buFont typeface="Monotype Sorts" pitchFamily="2" charset="2"/>
              <a:buNone/>
            </a:pPr>
            <a:endParaRPr lang="zh-CN" altLang="en-US">
              <a:ea typeface="SimSun" panose="02010600030101010101" pitchFamily="2" charset="-122"/>
            </a:endParaRPr>
          </a:p>
          <a:p>
            <a:r>
              <a:rPr lang="en-US" altLang="zh-CN" sz="2400" b="1">
                <a:ea typeface="SimSun" panose="02010600030101010101" pitchFamily="2" charset="-122"/>
              </a:rPr>
              <a:t>The data should be well-defined, consistent, and nonvolatile in nature.</a:t>
            </a:r>
          </a:p>
          <a:p>
            <a:r>
              <a:rPr lang="en-US" altLang="zh-CN" sz="2400" b="1">
                <a:ea typeface="SimSun" panose="02010600030101010101" pitchFamily="2" charset="-122"/>
              </a:rPr>
              <a:t>The quantity of data should be large enough to support data analysis, querying, reporting, and comparisons of historical data over a longer period of time.</a:t>
            </a:r>
          </a:p>
          <a:p>
            <a:r>
              <a:rPr lang="en-US" altLang="zh-CN" sz="2400" b="1">
                <a:ea typeface="SimSun" panose="02010600030101010101" pitchFamily="2" charset="-122"/>
              </a:rPr>
              <a:t>The data warehouse must be user driven.</a:t>
            </a:r>
          </a:p>
          <a:p>
            <a:pPr>
              <a:buFont typeface="Monotype Sorts" pitchFamily="2" charset="2"/>
              <a:buNone/>
            </a:pPr>
            <a:endParaRPr lang="en-US" altLang="zh-CN" sz="2400" b="1">
              <a:ea typeface="SimSun" panose="02010600030101010101" pitchFamily="2" charset="-122"/>
            </a:endParaRPr>
          </a:p>
        </p:txBody>
      </p:sp>
    </p:spTree>
    <p:extLst>
      <p:ext uri="{BB962C8B-B14F-4D97-AF65-F5344CB8AC3E}">
        <p14:creationId xmlns:p14="http://schemas.microsoft.com/office/powerpoint/2010/main" val="2176933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p:txBody>
          <a:bodyPr/>
          <a:lstStyle/>
          <a:p>
            <a:r>
              <a:rPr lang="en-US"/>
              <a:t>Data Warehouse Architecture</a:t>
            </a:r>
          </a:p>
        </p:txBody>
      </p:sp>
      <p:sp>
        <p:nvSpPr>
          <p:cNvPr id="8" name="Date Placeholder 7"/>
          <p:cNvSpPr>
            <a:spLocks noGrp="1"/>
          </p:cNvSpPr>
          <p:nvPr>
            <p:ph type="dt" sz="half" idx="10"/>
          </p:nvPr>
        </p:nvSpPr>
        <p:spPr/>
        <p:txBody>
          <a:bodyPr/>
          <a:lstStyle/>
          <a:p>
            <a:fld id="{71BC8C53-E108-48E1-A5E7-2B173B870696}" type="datetime1">
              <a:rPr lang="en-US" smtClean="0"/>
              <a:t>11/21/2015</a:t>
            </a:fld>
            <a:endParaRPr lang="en-US"/>
          </a:p>
        </p:txBody>
      </p:sp>
      <p:sp>
        <p:nvSpPr>
          <p:cNvPr id="7" name="Footer Placeholder 6"/>
          <p:cNvSpPr>
            <a:spLocks noGrp="1"/>
          </p:cNvSpPr>
          <p:nvPr>
            <p:ph type="ftr" sz="quarter" idx="11"/>
          </p:nvPr>
        </p:nvSpPr>
        <p:spPr/>
        <p:txBody>
          <a:bodyPr/>
          <a:lstStyle/>
          <a:p>
            <a:r>
              <a:rPr lang="en-US" smtClean="0"/>
              <a:t>Prof. S M Shedole, VIT Vellore, Chennai</a:t>
            </a:r>
            <a:endParaRPr lang="en-US"/>
          </a:p>
        </p:txBody>
      </p:sp>
      <p:sp>
        <p:nvSpPr>
          <p:cNvPr id="9" name="Slide Number Placeholder 8"/>
          <p:cNvSpPr>
            <a:spLocks noGrp="1"/>
          </p:cNvSpPr>
          <p:nvPr>
            <p:ph type="sldNum" sz="quarter" idx="12"/>
          </p:nvPr>
        </p:nvSpPr>
        <p:spPr/>
        <p:txBody>
          <a:bodyPr/>
          <a:lstStyle/>
          <a:p>
            <a:fld id="{466E585C-39AA-448D-A2B0-D54832A39D09}" type="slidenum">
              <a:rPr lang="en-US" smtClean="0"/>
              <a:t>25</a:t>
            </a:fld>
            <a:endParaRPr lang="en-US"/>
          </a:p>
        </p:txBody>
      </p:sp>
      <p:grpSp>
        <p:nvGrpSpPr>
          <p:cNvPr id="2" name="Group 3"/>
          <p:cNvGrpSpPr>
            <a:grpSpLocks/>
          </p:cNvGrpSpPr>
          <p:nvPr/>
        </p:nvGrpSpPr>
        <p:grpSpPr bwMode="auto">
          <a:xfrm>
            <a:off x="3581400" y="2057400"/>
            <a:ext cx="4114800" cy="2971800"/>
            <a:chOff x="1404" y="1296"/>
            <a:chExt cx="2807" cy="1872"/>
          </a:xfrm>
        </p:grpSpPr>
        <p:sp>
          <p:nvSpPr>
            <p:cNvPr id="897028" name="Rectangle 4"/>
            <p:cNvSpPr>
              <a:spLocks noChangeArrowheads="1"/>
            </p:cNvSpPr>
            <p:nvPr/>
          </p:nvSpPr>
          <p:spPr bwMode="auto">
            <a:xfrm>
              <a:off x="2235" y="1296"/>
              <a:ext cx="1976" cy="1872"/>
            </a:xfrm>
            <a:prstGeom prst="rect">
              <a:avLst/>
            </a:prstGeom>
            <a:gradFill rotWithShape="0">
              <a:gsLst>
                <a:gs pos="0">
                  <a:srgbClr val="008000"/>
                </a:gs>
                <a:gs pos="100000">
                  <a:srgbClr val="008000">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endParaRPr lang="en-US"/>
            </a:p>
          </p:txBody>
        </p:sp>
        <p:sp>
          <p:nvSpPr>
            <p:cNvPr id="897029" name="Rectangle 5"/>
            <p:cNvSpPr>
              <a:spLocks noChangeArrowheads="1"/>
            </p:cNvSpPr>
            <p:nvPr/>
          </p:nvSpPr>
          <p:spPr bwMode="auto">
            <a:xfrm>
              <a:off x="2415" y="2160"/>
              <a:ext cx="1526" cy="768"/>
            </a:xfrm>
            <a:prstGeom prst="rect">
              <a:avLst/>
            </a:prstGeom>
            <a:gradFill rotWithShape="0">
              <a:gsLst>
                <a:gs pos="0">
                  <a:schemeClr val="accent1">
                    <a:gamma/>
                    <a:shade val="46275"/>
                    <a:invGamma/>
                  </a:schemeClr>
                </a:gs>
                <a:gs pos="100000">
                  <a:schemeClr val="accent1"/>
                </a:gs>
              </a:gsLst>
              <a:lin ang="5400000" scaled="1"/>
            </a:gradFill>
            <a:ln w="12700" cap="sq">
              <a:solidFill>
                <a:schemeClr val="tx1"/>
              </a:solidFill>
              <a:miter lim="800000"/>
              <a:headEnd type="none" w="sm" len="sm"/>
              <a:tailEnd type="none" w="sm" len="sm"/>
            </a:ln>
            <a:effectLst/>
          </p:spPr>
          <p:txBody>
            <a:bodyPr wrap="none" anchor="ctr"/>
            <a:lstStyle/>
            <a:p>
              <a:r>
                <a:rPr lang="en-US" sz="2000">
                  <a:latin typeface="Arial" charset="0"/>
                </a:rPr>
                <a:t>Data Warehouse </a:t>
              </a:r>
              <a:br>
                <a:rPr lang="en-US" sz="2000">
                  <a:latin typeface="Arial" charset="0"/>
                </a:rPr>
              </a:br>
              <a:r>
                <a:rPr lang="en-US" sz="2000">
                  <a:latin typeface="Arial" charset="0"/>
                </a:rPr>
                <a:t>Engine</a:t>
              </a:r>
            </a:p>
          </p:txBody>
        </p:sp>
        <p:sp>
          <p:nvSpPr>
            <p:cNvPr id="897030" name="Rectangle 6"/>
            <p:cNvSpPr>
              <a:spLocks noChangeArrowheads="1"/>
            </p:cNvSpPr>
            <p:nvPr/>
          </p:nvSpPr>
          <p:spPr bwMode="auto">
            <a:xfrm>
              <a:off x="2415" y="1488"/>
              <a:ext cx="1526" cy="384"/>
            </a:xfrm>
            <a:prstGeom prst="rect">
              <a:avLst/>
            </a:prstGeom>
            <a:gradFill rotWithShape="0">
              <a:gsLst>
                <a:gs pos="0">
                  <a:schemeClr val="accent1">
                    <a:gamma/>
                    <a:shade val="46275"/>
                    <a:invGamma/>
                  </a:schemeClr>
                </a:gs>
                <a:gs pos="100000">
                  <a:schemeClr val="accent1"/>
                </a:gs>
              </a:gsLst>
              <a:lin ang="5400000" scaled="1"/>
            </a:gradFill>
            <a:ln w="12700" cap="sq">
              <a:solidFill>
                <a:schemeClr val="tx1"/>
              </a:solidFill>
              <a:miter lim="800000"/>
              <a:headEnd type="none" w="sm" len="sm"/>
              <a:tailEnd type="none" w="sm" len="sm"/>
            </a:ln>
            <a:effectLst/>
          </p:spPr>
          <p:txBody>
            <a:bodyPr wrap="none" anchor="ctr"/>
            <a:lstStyle/>
            <a:p>
              <a:r>
                <a:rPr lang="en-US">
                  <a:latin typeface="Arial" charset="0"/>
                </a:rPr>
                <a:t>Optimized Loader</a:t>
              </a:r>
              <a:endParaRPr lang="en-US" sz="2000">
                <a:latin typeface="Arial" charset="0"/>
              </a:endParaRPr>
            </a:p>
          </p:txBody>
        </p:sp>
        <p:sp>
          <p:nvSpPr>
            <p:cNvPr id="897031" name="AutoShape 7"/>
            <p:cNvSpPr>
              <a:spLocks noChangeArrowheads="1"/>
            </p:cNvSpPr>
            <p:nvPr/>
          </p:nvSpPr>
          <p:spPr bwMode="auto">
            <a:xfrm>
              <a:off x="1404" y="1488"/>
              <a:ext cx="1091" cy="1056"/>
            </a:xfrm>
            <a:prstGeom prst="rightArrow">
              <a:avLst>
                <a:gd name="adj1" fmla="val 68361"/>
                <a:gd name="adj2" fmla="val 32903"/>
              </a:avLst>
            </a:prstGeom>
            <a:gradFill rotWithShape="0">
              <a:gsLst>
                <a:gs pos="0">
                  <a:srgbClr val="33CCCC">
                    <a:gamma/>
                    <a:shade val="46275"/>
                    <a:invGamma/>
                  </a:srgbClr>
                </a:gs>
                <a:gs pos="50000">
                  <a:srgbClr val="33CCCC"/>
                </a:gs>
                <a:gs pos="100000">
                  <a:srgbClr val="33CCCC">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r>
                <a:rPr lang="en-US" sz="2000">
                  <a:latin typeface="Arial" charset="0"/>
                </a:rPr>
                <a:t>Extraction</a:t>
              </a:r>
              <a:br>
                <a:rPr lang="en-US" sz="2000">
                  <a:latin typeface="Arial" charset="0"/>
                </a:rPr>
              </a:br>
              <a:r>
                <a:rPr lang="en-US" sz="2000">
                  <a:latin typeface="Arial" charset="0"/>
                </a:rPr>
                <a:t>Cleansing</a:t>
              </a:r>
            </a:p>
          </p:txBody>
        </p:sp>
      </p:grpSp>
      <p:grpSp>
        <p:nvGrpSpPr>
          <p:cNvPr id="3" name="Group 8"/>
          <p:cNvGrpSpPr>
            <a:grpSpLocks/>
          </p:cNvGrpSpPr>
          <p:nvPr/>
        </p:nvGrpSpPr>
        <p:grpSpPr bwMode="auto">
          <a:xfrm>
            <a:off x="7620000" y="1676401"/>
            <a:ext cx="2819400" cy="4779963"/>
            <a:chOff x="4159" y="1056"/>
            <a:chExt cx="1923" cy="3011"/>
          </a:xfrm>
        </p:grpSpPr>
        <p:graphicFrame>
          <p:nvGraphicFramePr>
            <p:cNvPr id="897033" name="Object 9"/>
            <p:cNvGraphicFramePr>
              <a:graphicFrameLocks noChangeAspect="1"/>
            </p:cNvGraphicFramePr>
            <p:nvPr/>
          </p:nvGraphicFramePr>
          <p:xfrm>
            <a:off x="5438" y="3312"/>
            <a:ext cx="644" cy="755"/>
          </p:xfrm>
          <a:graphic>
            <a:graphicData uri="http://schemas.openxmlformats.org/presentationml/2006/ole">
              <mc:AlternateContent xmlns:mc="http://schemas.openxmlformats.org/markup-compatibility/2006">
                <mc:Choice xmlns:v="urn:schemas-microsoft-com:vml" Requires="v">
                  <p:oleObj spid="_x0000_s7366" name="Clip" r:id="rId3" imgW="1868400" imgH="2189880" progId="">
                    <p:embed/>
                  </p:oleObj>
                </mc:Choice>
                <mc:Fallback>
                  <p:oleObj name="Clip" r:id="rId3" imgW="1868400" imgH="21898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 y="3312"/>
                          <a:ext cx="644" cy="7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7034" name="Object 10"/>
            <p:cNvGraphicFramePr>
              <a:graphicFrameLocks noChangeAspect="1"/>
            </p:cNvGraphicFramePr>
            <p:nvPr/>
          </p:nvGraphicFramePr>
          <p:xfrm>
            <a:off x="5261" y="1056"/>
            <a:ext cx="780" cy="816"/>
          </p:xfrm>
          <a:graphic>
            <a:graphicData uri="http://schemas.openxmlformats.org/presentationml/2006/ole">
              <mc:AlternateContent xmlns:mc="http://schemas.openxmlformats.org/markup-compatibility/2006">
                <mc:Choice xmlns:v="urn:schemas-microsoft-com:vml" Requires="v">
                  <p:oleObj spid="_x0000_s7367" name="Clip" r:id="rId5" imgW="2501280" imgH="2615760" progId="">
                    <p:embed/>
                  </p:oleObj>
                </mc:Choice>
                <mc:Fallback>
                  <p:oleObj name="Clip" r:id="rId5" imgW="2501280" imgH="26157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1" y="1056"/>
                          <a:ext cx="780"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7035" name="Rectangle 11"/>
            <p:cNvSpPr>
              <a:spLocks noChangeArrowheads="1"/>
            </p:cNvSpPr>
            <p:nvPr/>
          </p:nvSpPr>
          <p:spPr bwMode="auto">
            <a:xfrm>
              <a:off x="5302" y="2064"/>
              <a:ext cx="728" cy="720"/>
            </a:xfrm>
            <a:prstGeom prst="rect">
              <a:avLst/>
            </a:prstGeom>
            <a:solidFill>
              <a:schemeClr val="tx1"/>
            </a:solidFill>
            <a:ln w="12700" cap="sq">
              <a:solidFill>
                <a:schemeClr val="tx1"/>
              </a:solidFill>
              <a:miter lim="800000"/>
              <a:headEnd type="none" w="sm" len="sm"/>
              <a:tailEnd type="none" w="sm" len="sm"/>
            </a:ln>
            <a:effectLst/>
          </p:spPr>
          <p:txBody>
            <a:bodyPr wrap="none" anchor="ctr"/>
            <a:lstStyle/>
            <a:p>
              <a:endParaRPr lang="en-US"/>
            </a:p>
          </p:txBody>
        </p:sp>
        <p:sp>
          <p:nvSpPr>
            <p:cNvPr id="897036" name="Rectangle 12"/>
            <p:cNvSpPr>
              <a:spLocks noChangeArrowheads="1"/>
            </p:cNvSpPr>
            <p:nvPr/>
          </p:nvSpPr>
          <p:spPr bwMode="auto">
            <a:xfrm>
              <a:off x="5406" y="2160"/>
              <a:ext cx="520"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37" name="Rectangle 13"/>
            <p:cNvSpPr>
              <a:spLocks noChangeArrowheads="1"/>
            </p:cNvSpPr>
            <p:nvPr/>
          </p:nvSpPr>
          <p:spPr bwMode="auto">
            <a:xfrm>
              <a:off x="5406" y="2592"/>
              <a:ext cx="520"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38" name="Rectangle 14"/>
            <p:cNvSpPr>
              <a:spLocks noChangeArrowheads="1"/>
            </p:cNvSpPr>
            <p:nvPr/>
          </p:nvSpPr>
          <p:spPr bwMode="auto">
            <a:xfrm>
              <a:off x="5406" y="2304"/>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39" name="Rectangle 15"/>
            <p:cNvSpPr>
              <a:spLocks noChangeArrowheads="1"/>
            </p:cNvSpPr>
            <p:nvPr/>
          </p:nvSpPr>
          <p:spPr bwMode="auto">
            <a:xfrm>
              <a:off x="5406" y="2400"/>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0" name="Rectangle 16"/>
            <p:cNvSpPr>
              <a:spLocks noChangeArrowheads="1"/>
            </p:cNvSpPr>
            <p:nvPr/>
          </p:nvSpPr>
          <p:spPr bwMode="auto">
            <a:xfrm>
              <a:off x="5406" y="2496"/>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1" name="Rectangle 17"/>
            <p:cNvSpPr>
              <a:spLocks noChangeArrowheads="1"/>
            </p:cNvSpPr>
            <p:nvPr/>
          </p:nvSpPr>
          <p:spPr bwMode="auto">
            <a:xfrm>
              <a:off x="5666" y="2304"/>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2" name="Rectangle 18"/>
            <p:cNvSpPr>
              <a:spLocks noChangeArrowheads="1"/>
            </p:cNvSpPr>
            <p:nvPr/>
          </p:nvSpPr>
          <p:spPr bwMode="auto">
            <a:xfrm>
              <a:off x="5666" y="2400"/>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3" name="Rectangle 19"/>
            <p:cNvSpPr>
              <a:spLocks noChangeArrowheads="1"/>
            </p:cNvSpPr>
            <p:nvPr/>
          </p:nvSpPr>
          <p:spPr bwMode="auto">
            <a:xfrm>
              <a:off x="5666" y="2496"/>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4" name="AutoShape 20"/>
            <p:cNvSpPr>
              <a:spLocks noChangeArrowheads="1"/>
            </p:cNvSpPr>
            <p:nvPr/>
          </p:nvSpPr>
          <p:spPr bwMode="auto">
            <a:xfrm>
              <a:off x="4159" y="2208"/>
              <a:ext cx="1091" cy="1056"/>
            </a:xfrm>
            <a:prstGeom prst="rightArrow">
              <a:avLst>
                <a:gd name="adj1" fmla="val 68361"/>
                <a:gd name="adj2" fmla="val 32903"/>
              </a:avLst>
            </a:prstGeom>
            <a:gradFill rotWithShape="0">
              <a:gsLst>
                <a:gs pos="0">
                  <a:srgbClr val="33CCCC">
                    <a:gamma/>
                    <a:shade val="46275"/>
                    <a:invGamma/>
                  </a:srgbClr>
                </a:gs>
                <a:gs pos="50000">
                  <a:srgbClr val="33CCCC"/>
                </a:gs>
                <a:gs pos="100000">
                  <a:srgbClr val="33CCCC">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r>
                <a:rPr lang="en-US" sz="2000">
                  <a:latin typeface="Arial" charset="0"/>
                </a:rPr>
                <a:t>Analyze</a:t>
              </a:r>
              <a:br>
                <a:rPr lang="en-US" sz="2000">
                  <a:latin typeface="Arial" charset="0"/>
                </a:rPr>
              </a:br>
              <a:r>
                <a:rPr lang="en-US" sz="2000">
                  <a:latin typeface="Arial" charset="0"/>
                </a:rPr>
                <a:t>Query</a:t>
              </a:r>
            </a:p>
          </p:txBody>
        </p:sp>
      </p:grpSp>
      <p:grpSp>
        <p:nvGrpSpPr>
          <p:cNvPr id="4" name="Group 21"/>
          <p:cNvGrpSpPr>
            <a:grpSpLocks/>
          </p:cNvGrpSpPr>
          <p:nvPr/>
        </p:nvGrpSpPr>
        <p:grpSpPr bwMode="auto">
          <a:xfrm>
            <a:off x="3810000" y="3810000"/>
            <a:ext cx="5105400" cy="2514600"/>
            <a:chOff x="1560" y="2400"/>
            <a:chExt cx="3482" cy="1584"/>
          </a:xfrm>
        </p:grpSpPr>
        <p:sp>
          <p:nvSpPr>
            <p:cNvPr id="897046" name="Rectangle 22"/>
            <p:cNvSpPr>
              <a:spLocks noChangeArrowheads="1"/>
            </p:cNvSpPr>
            <p:nvPr/>
          </p:nvSpPr>
          <p:spPr bwMode="auto">
            <a:xfrm>
              <a:off x="1560" y="3696"/>
              <a:ext cx="3482" cy="288"/>
            </a:xfrm>
            <a:prstGeom prst="rect">
              <a:avLst/>
            </a:prstGeom>
            <a:gradFill rotWithShape="0">
              <a:gsLst>
                <a:gs pos="0">
                  <a:schemeClr val="accent2">
                    <a:gamma/>
                    <a:shade val="46275"/>
                    <a:invGamma/>
                  </a:schemeClr>
                </a:gs>
                <a:gs pos="100000">
                  <a:schemeClr val="accent2"/>
                </a:gs>
              </a:gsLst>
              <a:lin ang="5400000" scaled="1"/>
            </a:gradFill>
            <a:ln w="12700" cap="sq">
              <a:solidFill>
                <a:schemeClr val="tx1"/>
              </a:solidFill>
              <a:miter lim="800000"/>
              <a:headEnd type="none" w="sm" len="sm"/>
              <a:tailEnd type="none" w="sm" len="sm"/>
            </a:ln>
            <a:effectLst/>
          </p:spPr>
          <p:txBody>
            <a:bodyPr wrap="none" anchor="ctr"/>
            <a:lstStyle/>
            <a:p>
              <a:r>
                <a:rPr lang="en-US">
                  <a:latin typeface="Arial" charset="0"/>
                </a:rPr>
                <a:t>Metadata Repository</a:t>
              </a:r>
              <a:endParaRPr lang="en-US" sz="2000">
                <a:latin typeface="Arial" charset="0"/>
              </a:endParaRPr>
            </a:p>
          </p:txBody>
        </p:sp>
        <p:sp>
          <p:nvSpPr>
            <p:cNvPr id="897047" name="Line 23"/>
            <p:cNvSpPr>
              <a:spLocks noChangeShapeType="1"/>
            </p:cNvSpPr>
            <p:nvPr/>
          </p:nvSpPr>
          <p:spPr bwMode="auto">
            <a:xfrm>
              <a:off x="1767" y="2400"/>
              <a:ext cx="0" cy="1296"/>
            </a:xfrm>
            <a:prstGeom prst="line">
              <a:avLst/>
            </a:prstGeom>
            <a:noFill/>
            <a:ln w="76200" cap="sq">
              <a:solidFill>
                <a:schemeClr val="tx1"/>
              </a:solidFill>
              <a:round/>
              <a:headEnd type="triangle" w="sm" len="sm"/>
              <a:tailEnd type="triangle" w="sm" len="sm"/>
            </a:ln>
            <a:effectLst/>
          </p:spPr>
          <p:txBody>
            <a:bodyPr wrap="none" anchor="ctr"/>
            <a:lstStyle/>
            <a:p>
              <a:endParaRPr lang="en-US"/>
            </a:p>
          </p:txBody>
        </p:sp>
        <p:sp>
          <p:nvSpPr>
            <p:cNvPr id="897048" name="Line 24"/>
            <p:cNvSpPr>
              <a:spLocks noChangeShapeType="1"/>
            </p:cNvSpPr>
            <p:nvPr/>
          </p:nvSpPr>
          <p:spPr bwMode="auto">
            <a:xfrm>
              <a:off x="3275" y="3216"/>
              <a:ext cx="0" cy="480"/>
            </a:xfrm>
            <a:prstGeom prst="line">
              <a:avLst/>
            </a:prstGeom>
            <a:noFill/>
            <a:ln w="76200" cap="sq">
              <a:solidFill>
                <a:schemeClr val="tx1"/>
              </a:solidFill>
              <a:round/>
              <a:headEnd type="triangle" w="sm" len="sm"/>
              <a:tailEnd type="triangle" w="sm" len="sm"/>
            </a:ln>
            <a:effectLst/>
          </p:spPr>
          <p:txBody>
            <a:bodyPr wrap="none" anchor="ctr"/>
            <a:lstStyle/>
            <a:p>
              <a:endParaRPr lang="en-US"/>
            </a:p>
          </p:txBody>
        </p:sp>
        <p:sp>
          <p:nvSpPr>
            <p:cNvPr id="897049" name="Line 25"/>
            <p:cNvSpPr>
              <a:spLocks noChangeShapeType="1"/>
            </p:cNvSpPr>
            <p:nvPr/>
          </p:nvSpPr>
          <p:spPr bwMode="auto">
            <a:xfrm>
              <a:off x="4627" y="3120"/>
              <a:ext cx="0" cy="624"/>
            </a:xfrm>
            <a:prstGeom prst="line">
              <a:avLst/>
            </a:prstGeom>
            <a:noFill/>
            <a:ln w="76200" cap="sq">
              <a:solidFill>
                <a:schemeClr val="tx1"/>
              </a:solidFill>
              <a:round/>
              <a:headEnd type="triangle" w="sm" len="sm"/>
              <a:tailEnd type="triangle" w="sm" len="sm"/>
            </a:ln>
            <a:effectLst/>
          </p:spPr>
          <p:txBody>
            <a:bodyPr wrap="none" anchor="ctr"/>
            <a:lstStyle/>
            <a:p>
              <a:endParaRPr lang="en-US"/>
            </a:p>
          </p:txBody>
        </p:sp>
      </p:grpSp>
      <p:grpSp>
        <p:nvGrpSpPr>
          <p:cNvPr id="5" name="Group 26"/>
          <p:cNvGrpSpPr>
            <a:grpSpLocks/>
          </p:cNvGrpSpPr>
          <p:nvPr/>
        </p:nvGrpSpPr>
        <p:grpSpPr bwMode="auto">
          <a:xfrm>
            <a:off x="1752601" y="1524001"/>
            <a:ext cx="1166813" cy="4848225"/>
            <a:chOff x="144" y="1056"/>
            <a:chExt cx="735" cy="3054"/>
          </a:xfrm>
        </p:grpSpPr>
        <p:sp>
          <p:nvSpPr>
            <p:cNvPr id="897051" name="AutoShape 27"/>
            <p:cNvSpPr>
              <a:spLocks noChangeArrowheads="1"/>
            </p:cNvSpPr>
            <p:nvPr/>
          </p:nvSpPr>
          <p:spPr bwMode="auto">
            <a:xfrm>
              <a:off x="144" y="1056"/>
              <a:ext cx="735" cy="655"/>
            </a:xfrm>
            <a:prstGeom prst="can">
              <a:avLst>
                <a:gd name="adj" fmla="val 25000"/>
              </a:avLst>
            </a:prstGeom>
            <a:gradFill rotWithShape="0">
              <a:gsLst>
                <a:gs pos="0">
                  <a:srgbClr val="3366FF">
                    <a:gamma/>
                    <a:shade val="46275"/>
                    <a:invGamma/>
                  </a:srgbClr>
                </a:gs>
                <a:gs pos="100000">
                  <a:srgbClr val="3366FF"/>
                </a:gs>
              </a:gsLst>
              <a:lin ang="5400000" scaled="1"/>
            </a:gradFill>
            <a:ln w="12700" cap="sq">
              <a:solidFill>
                <a:schemeClr val="tx1"/>
              </a:solidFill>
              <a:round/>
              <a:headEnd type="none" w="sm" len="sm"/>
              <a:tailEnd type="none" w="sm" len="sm"/>
            </a:ln>
            <a:effectLst/>
          </p:spPr>
          <p:txBody>
            <a:bodyPr wrap="none" anchor="ctr"/>
            <a:lstStyle/>
            <a:p>
              <a:r>
                <a:rPr lang="en-US">
                  <a:latin typeface="Arial" charset="0"/>
                </a:rPr>
                <a:t>Relational</a:t>
              </a:r>
              <a:br>
                <a:rPr lang="en-US">
                  <a:latin typeface="Arial" charset="0"/>
                </a:rPr>
              </a:br>
              <a:r>
                <a:rPr lang="en-US">
                  <a:latin typeface="Arial" charset="0"/>
                </a:rPr>
                <a:t>Databases</a:t>
              </a:r>
            </a:p>
          </p:txBody>
        </p:sp>
        <p:sp>
          <p:nvSpPr>
            <p:cNvPr id="897052" name="AutoShape 28"/>
            <p:cNvSpPr>
              <a:spLocks noChangeArrowheads="1"/>
            </p:cNvSpPr>
            <p:nvPr/>
          </p:nvSpPr>
          <p:spPr bwMode="auto">
            <a:xfrm>
              <a:off x="144" y="3456"/>
              <a:ext cx="735" cy="654"/>
            </a:xfrm>
            <a:prstGeom prst="can">
              <a:avLst>
                <a:gd name="adj" fmla="val 25000"/>
              </a:avLst>
            </a:prstGeom>
            <a:gradFill rotWithShape="0">
              <a:gsLst>
                <a:gs pos="0">
                  <a:srgbClr val="3366FF">
                    <a:gamma/>
                    <a:shade val="46275"/>
                    <a:invGamma/>
                  </a:srgbClr>
                </a:gs>
                <a:gs pos="100000">
                  <a:srgbClr val="3366FF"/>
                </a:gs>
              </a:gsLst>
              <a:lin ang="5400000" scaled="1"/>
            </a:gradFill>
            <a:ln w="12700" cap="sq">
              <a:solidFill>
                <a:schemeClr val="tx1"/>
              </a:solidFill>
              <a:round/>
              <a:headEnd type="none" w="sm" len="sm"/>
              <a:tailEnd type="none" w="sm" len="sm"/>
            </a:ln>
            <a:effectLst/>
          </p:spPr>
          <p:txBody>
            <a:bodyPr wrap="none" anchor="ctr"/>
            <a:lstStyle/>
            <a:p>
              <a:r>
                <a:rPr lang="en-US">
                  <a:latin typeface="Arial" charset="0"/>
                </a:rPr>
                <a:t>Legacy</a:t>
              </a:r>
              <a:br>
                <a:rPr lang="en-US">
                  <a:latin typeface="Arial" charset="0"/>
                </a:rPr>
              </a:br>
              <a:r>
                <a:rPr lang="en-US">
                  <a:latin typeface="Arial" charset="0"/>
                </a:rPr>
                <a:t>Data</a:t>
              </a:r>
            </a:p>
          </p:txBody>
        </p:sp>
        <p:sp>
          <p:nvSpPr>
            <p:cNvPr id="897053" name="AutoShape 29"/>
            <p:cNvSpPr>
              <a:spLocks noChangeArrowheads="1"/>
            </p:cNvSpPr>
            <p:nvPr/>
          </p:nvSpPr>
          <p:spPr bwMode="auto">
            <a:xfrm>
              <a:off x="144" y="2688"/>
              <a:ext cx="735" cy="655"/>
            </a:xfrm>
            <a:prstGeom prst="can">
              <a:avLst>
                <a:gd name="adj" fmla="val 25000"/>
              </a:avLst>
            </a:prstGeom>
            <a:gradFill rotWithShape="0">
              <a:gsLst>
                <a:gs pos="0">
                  <a:srgbClr val="3366FF">
                    <a:gamma/>
                    <a:shade val="46275"/>
                    <a:invGamma/>
                  </a:srgbClr>
                </a:gs>
                <a:gs pos="100000">
                  <a:srgbClr val="3366FF"/>
                </a:gs>
              </a:gsLst>
              <a:lin ang="5400000" scaled="1"/>
            </a:gradFill>
            <a:ln w="12700" cap="sq">
              <a:solidFill>
                <a:schemeClr val="tx1"/>
              </a:solidFill>
              <a:round/>
              <a:headEnd type="none" w="sm" len="sm"/>
              <a:tailEnd type="none" w="sm" len="sm"/>
            </a:ln>
            <a:effectLst/>
          </p:spPr>
          <p:txBody>
            <a:bodyPr wrap="none" anchor="ctr"/>
            <a:lstStyle/>
            <a:p>
              <a:r>
                <a:rPr lang="en-US">
                  <a:latin typeface="Arial" charset="0"/>
                </a:rPr>
                <a:t>Purchased </a:t>
              </a:r>
              <a:br>
                <a:rPr lang="en-US">
                  <a:latin typeface="Arial" charset="0"/>
                </a:rPr>
              </a:br>
              <a:r>
                <a:rPr lang="en-US">
                  <a:latin typeface="Arial" charset="0"/>
                </a:rPr>
                <a:t>Data</a:t>
              </a:r>
              <a:endParaRPr lang="en-US" sz="2000">
                <a:latin typeface="Arial" charset="0"/>
              </a:endParaRPr>
            </a:p>
          </p:txBody>
        </p:sp>
        <p:sp>
          <p:nvSpPr>
            <p:cNvPr id="897054" name="AutoShape 30"/>
            <p:cNvSpPr>
              <a:spLocks noChangeArrowheads="1"/>
            </p:cNvSpPr>
            <p:nvPr/>
          </p:nvSpPr>
          <p:spPr bwMode="auto">
            <a:xfrm>
              <a:off x="144" y="1824"/>
              <a:ext cx="735" cy="655"/>
            </a:xfrm>
            <a:prstGeom prst="can">
              <a:avLst>
                <a:gd name="adj" fmla="val 25000"/>
              </a:avLst>
            </a:prstGeom>
            <a:gradFill rotWithShape="0">
              <a:gsLst>
                <a:gs pos="0">
                  <a:srgbClr val="3366FF">
                    <a:gamma/>
                    <a:shade val="46275"/>
                    <a:invGamma/>
                  </a:srgbClr>
                </a:gs>
                <a:gs pos="100000">
                  <a:srgbClr val="3366FF"/>
                </a:gs>
              </a:gsLst>
              <a:lin ang="5400000" scaled="1"/>
            </a:gradFill>
            <a:ln w="12700" cap="sq">
              <a:solidFill>
                <a:schemeClr val="tx1"/>
              </a:solidFill>
              <a:round/>
              <a:headEnd type="none" w="sm" len="sm"/>
              <a:tailEnd type="none" w="sm" len="sm"/>
            </a:ln>
            <a:effectLst/>
          </p:spPr>
          <p:txBody>
            <a:bodyPr wrap="none" anchor="ctr"/>
            <a:lstStyle/>
            <a:p>
              <a:r>
                <a:rPr lang="en-US">
                  <a:latin typeface="Arial" charset="0"/>
                </a:rPr>
                <a:t>ERP</a:t>
              </a:r>
            </a:p>
            <a:p>
              <a:r>
                <a:rPr lang="en-US">
                  <a:latin typeface="Arial" charset="0"/>
                </a:rPr>
                <a:t>Systems</a:t>
              </a:r>
              <a:endParaRPr lang="en-US" sz="2000">
                <a:latin typeface="Arial" charset="0"/>
              </a:endParaRPr>
            </a:p>
          </p:txBody>
        </p:sp>
      </p:grpSp>
    </p:spTree>
    <p:extLst>
      <p:ext uri="{BB962C8B-B14F-4D97-AF65-F5344CB8AC3E}">
        <p14:creationId xmlns:p14="http://schemas.microsoft.com/office/powerpoint/2010/main" val="251872995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09800" y="76200"/>
            <a:ext cx="7772400" cy="685800"/>
          </a:xfrm>
        </p:spPr>
        <p:txBody>
          <a:bodyPr>
            <a:normAutofit fontScale="90000"/>
          </a:bodyPr>
          <a:lstStyle/>
          <a:p>
            <a:pPr>
              <a:defRPr/>
            </a:pPr>
            <a:r>
              <a:rPr lang="en-US" smtClean="0"/>
              <a:t>Data Warehousing</a:t>
            </a:r>
          </a:p>
        </p:txBody>
      </p:sp>
      <p:sp>
        <p:nvSpPr>
          <p:cNvPr id="5" name="Date Placeholder 4"/>
          <p:cNvSpPr>
            <a:spLocks noGrp="1"/>
          </p:cNvSpPr>
          <p:nvPr>
            <p:ph type="dt" sz="half" idx="10"/>
          </p:nvPr>
        </p:nvSpPr>
        <p:spPr/>
        <p:txBody>
          <a:bodyPr/>
          <a:lstStyle/>
          <a:p>
            <a:fld id="{7810157E-0D95-4113-B9A5-0B4118EB2793}" type="datetime1">
              <a:rPr lang="en-US" smtClean="0"/>
              <a:t>11/21/2015</a:t>
            </a:fld>
            <a:endParaRPr lang="en-US"/>
          </a:p>
        </p:txBody>
      </p:sp>
      <p:sp>
        <p:nvSpPr>
          <p:cNvPr id="4" name="Footer Placeholder 3"/>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26</a:t>
            </a:fld>
            <a:endParaRPr lang="en-US"/>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506538"/>
            <a:ext cx="8001000" cy="3878262"/>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765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a:defRPr/>
            </a:pPr>
            <a:r>
              <a:rPr lang="en-US" smtClean="0"/>
              <a:t>Data Warehouse Schema</a:t>
            </a:r>
          </a:p>
        </p:txBody>
      </p:sp>
      <p:sp>
        <p:nvSpPr>
          <p:cNvPr id="5" name="Date Placeholder 4"/>
          <p:cNvSpPr>
            <a:spLocks noGrp="1"/>
          </p:cNvSpPr>
          <p:nvPr>
            <p:ph type="dt" sz="half" idx="10"/>
          </p:nvPr>
        </p:nvSpPr>
        <p:spPr/>
        <p:txBody>
          <a:bodyPr/>
          <a:lstStyle/>
          <a:p>
            <a:fld id="{2A7BF353-8093-4834-BFE6-A2AF00CB258F}" type="datetime1">
              <a:rPr lang="en-US" smtClean="0"/>
              <a:t>11/21/2015</a:t>
            </a:fld>
            <a:endParaRPr lang="en-US"/>
          </a:p>
        </p:txBody>
      </p:sp>
      <p:sp>
        <p:nvSpPr>
          <p:cNvPr id="4" name="Footer Placeholder 3"/>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27</a:t>
            </a:fld>
            <a:endParaRPr lang="en-US"/>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l="1164" t="11491" r="699" b="10559"/>
          <a:stretch>
            <a:fillRect/>
          </a:stretch>
        </p:blipFill>
        <p:spPr bwMode="auto">
          <a:xfrm>
            <a:off x="2806700" y="1616076"/>
            <a:ext cx="6732588" cy="4010025"/>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897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18</a:t>
            </a:r>
          </a:p>
        </p:txBody>
      </p:sp>
      <p:sp>
        <p:nvSpPr>
          <p:cNvPr id="38915" name="Rectangle 3"/>
          <p:cNvSpPr>
            <a:spLocks noGrp="1" noChangeArrowheads="1"/>
          </p:cNvSpPr>
          <p:nvPr>
            <p:ph type="title"/>
          </p:nvPr>
        </p:nvSpPr>
        <p:spPr>
          <a:noFill/>
          <a:ln/>
        </p:spPr>
        <p:txBody>
          <a:bodyPr/>
          <a:lstStyle/>
          <a:p>
            <a:pPr algn="just"/>
            <a:r>
              <a:rPr lang="en-US" b="1" i="1"/>
              <a:t>Typical Architecture of A Data Warehouse</a:t>
            </a:r>
          </a:p>
        </p:txBody>
      </p:sp>
      <p:pic>
        <p:nvPicPr>
          <p:cNvPr id="3891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1" y="1676401"/>
            <a:ext cx="6227763"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374574"/>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050"/>
          <p:cNvSpPr>
            <a:spLocks noGrp="1" noChangeArrowheads="1"/>
          </p:cNvSpPr>
          <p:nvPr>
            <p:ph type="title"/>
          </p:nvPr>
        </p:nvSpPr>
        <p:spPr/>
        <p:txBody>
          <a:bodyPr/>
          <a:lstStyle/>
          <a:p>
            <a:r>
              <a:rPr lang="en-US" sz="3600" b="1" i="1"/>
              <a:t>Architecture In Three Major Areas</a:t>
            </a:r>
          </a:p>
        </p:txBody>
      </p:sp>
      <p:sp>
        <p:nvSpPr>
          <p:cNvPr id="253956" name="Text Box 2052"/>
          <p:cNvSpPr txBox="1">
            <a:spLocks noGrp="1" noChangeArrowheads="1"/>
          </p:cNvSpPr>
          <p:nvPr>
            <p:ph idx="1"/>
          </p:nvPr>
        </p:nvSpPr>
        <p:spPr>
          <a:noFill/>
          <a:ln/>
        </p:spPr>
        <p:txBody>
          <a:bodyPr/>
          <a:lstStyle/>
          <a:p>
            <a:pPr>
              <a:spcBef>
                <a:spcPct val="0"/>
              </a:spcBef>
              <a:buClrTx/>
              <a:buSzTx/>
              <a:buFontTx/>
              <a:buNone/>
            </a:pPr>
            <a:r>
              <a:rPr lang="en-US" sz="2400"/>
              <a:t>  </a:t>
            </a:r>
          </a:p>
          <a:p>
            <a:pPr>
              <a:spcBef>
                <a:spcPct val="0"/>
              </a:spcBef>
              <a:buClrTx/>
              <a:buSzTx/>
              <a:buFontTx/>
              <a:buNone/>
            </a:pPr>
            <a:r>
              <a:rPr lang="en-US" sz="2400" b="1"/>
              <a:t>The structure that brings all the components of a data </a:t>
            </a:r>
          </a:p>
          <a:p>
            <a:pPr>
              <a:spcBef>
                <a:spcPct val="0"/>
              </a:spcBef>
              <a:buClrTx/>
              <a:buSzTx/>
              <a:buFontTx/>
              <a:buNone/>
            </a:pPr>
            <a:r>
              <a:rPr lang="en-US" sz="2400" b="1"/>
              <a:t>warehouse  together  is known as the architecture.</a:t>
            </a:r>
          </a:p>
          <a:p>
            <a:pPr>
              <a:spcBef>
                <a:spcPct val="0"/>
              </a:spcBef>
              <a:buClrTx/>
              <a:buSzTx/>
              <a:buFontTx/>
              <a:buNone/>
            </a:pPr>
            <a:endParaRPr lang="en-US" sz="2400" b="1"/>
          </a:p>
        </p:txBody>
      </p:sp>
      <p:sp>
        <p:nvSpPr>
          <p:cNvPr id="253957" name="Rectangle 2053"/>
          <p:cNvSpPr>
            <a:spLocks noChangeArrowheads="1"/>
          </p:cNvSpPr>
          <p:nvPr/>
        </p:nvSpPr>
        <p:spPr bwMode="auto">
          <a:xfrm>
            <a:off x="2590800" y="3352800"/>
            <a:ext cx="77279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33400" indent="-533400">
              <a:defRPr sz="2400">
                <a:solidFill>
                  <a:schemeClr val="tx1"/>
                </a:solidFill>
                <a:latin typeface="Times New Roman" panose="02020603050405020304" pitchFamily="18" charset="0"/>
              </a:defRPr>
            </a:lvl1pPr>
            <a:lvl2pPr marL="990600" indent="-533400">
              <a:defRPr sz="2400">
                <a:solidFill>
                  <a:schemeClr val="tx1"/>
                </a:solidFill>
                <a:latin typeface="Times New Roman" panose="02020603050405020304" pitchFamily="18" charset="0"/>
              </a:defRPr>
            </a:lvl2pPr>
            <a:lvl3pPr marL="1295400" indent="-381000">
              <a:defRPr sz="2400">
                <a:solidFill>
                  <a:schemeClr val="tx1"/>
                </a:solidFill>
                <a:latin typeface="Times New Roman" panose="02020603050405020304" pitchFamily="18" charset="0"/>
              </a:defRPr>
            </a:lvl3pPr>
            <a:lvl4pPr marL="1752600" indent="-381000">
              <a:defRPr sz="2400">
                <a:solidFill>
                  <a:schemeClr val="tx1"/>
                </a:solidFill>
                <a:latin typeface="Times New Roman" panose="02020603050405020304" pitchFamily="18" charset="0"/>
              </a:defRPr>
            </a:lvl4pPr>
            <a:lvl5pPr marL="2209800" indent="-381000">
              <a:defRPr sz="2400">
                <a:solidFill>
                  <a:schemeClr val="tx1"/>
                </a:solidFill>
                <a:latin typeface="Times New Roman" panose="02020603050405020304" pitchFamily="18" charset="0"/>
              </a:defRPr>
            </a:lvl5pPr>
            <a:lvl6pPr marL="2667000" indent="-381000" fontAlgn="base">
              <a:spcBef>
                <a:spcPct val="0"/>
              </a:spcBef>
              <a:spcAft>
                <a:spcPct val="0"/>
              </a:spcAft>
              <a:defRPr sz="2400">
                <a:solidFill>
                  <a:schemeClr val="tx1"/>
                </a:solidFill>
                <a:latin typeface="Times New Roman" panose="02020603050405020304" pitchFamily="18" charset="0"/>
              </a:defRPr>
            </a:lvl6pPr>
            <a:lvl7pPr marL="3124200" indent="-381000" fontAlgn="base">
              <a:spcBef>
                <a:spcPct val="0"/>
              </a:spcBef>
              <a:spcAft>
                <a:spcPct val="0"/>
              </a:spcAft>
              <a:defRPr sz="2400">
                <a:solidFill>
                  <a:schemeClr val="tx1"/>
                </a:solidFill>
                <a:latin typeface="Times New Roman" panose="02020603050405020304" pitchFamily="18" charset="0"/>
              </a:defRPr>
            </a:lvl7pPr>
            <a:lvl8pPr marL="3581400" indent="-381000" fontAlgn="base">
              <a:spcBef>
                <a:spcPct val="0"/>
              </a:spcBef>
              <a:spcAft>
                <a:spcPct val="0"/>
              </a:spcAft>
              <a:defRPr sz="2400">
                <a:solidFill>
                  <a:schemeClr val="tx1"/>
                </a:solidFill>
                <a:latin typeface="Times New Roman" panose="02020603050405020304" pitchFamily="18" charset="0"/>
              </a:defRPr>
            </a:lvl8pPr>
            <a:lvl9pPr marL="4038600"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SzPct val="75000"/>
              <a:buFont typeface="Monotype Sorts" pitchFamily="2" charset="2"/>
              <a:buAutoNum type="arabicPeriod"/>
            </a:pPr>
            <a:r>
              <a:rPr lang="en-US"/>
              <a:t>Data Acquisition </a:t>
            </a:r>
          </a:p>
          <a:p>
            <a:pPr>
              <a:spcBef>
                <a:spcPct val="20000"/>
              </a:spcBef>
              <a:buClr>
                <a:schemeClr val="accent2"/>
              </a:buClr>
              <a:buSzPct val="75000"/>
              <a:buFont typeface="Monotype Sorts" pitchFamily="2" charset="2"/>
              <a:buAutoNum type="arabicPeriod"/>
            </a:pPr>
            <a:r>
              <a:rPr lang="en-US"/>
              <a:t>Data Storage</a:t>
            </a:r>
          </a:p>
          <a:p>
            <a:pPr>
              <a:spcBef>
                <a:spcPct val="20000"/>
              </a:spcBef>
              <a:buClr>
                <a:schemeClr val="accent2"/>
              </a:buClr>
              <a:buSzPct val="75000"/>
              <a:buFont typeface="Monotype Sorts" pitchFamily="2" charset="2"/>
              <a:buAutoNum type="arabicPeriod"/>
            </a:pPr>
            <a:r>
              <a:rPr lang="en-US"/>
              <a:t>Information Delivery</a:t>
            </a:r>
          </a:p>
          <a:p>
            <a:pPr>
              <a:spcBef>
                <a:spcPct val="20000"/>
              </a:spcBef>
              <a:buClr>
                <a:schemeClr val="accent2"/>
              </a:buClr>
              <a:buSzPct val="75000"/>
              <a:buFont typeface="Monotype Sorts" pitchFamily="2" charset="2"/>
              <a:buChar char="u"/>
            </a:pPr>
            <a:endParaRPr lang="en-US"/>
          </a:p>
        </p:txBody>
      </p:sp>
    </p:spTree>
    <p:extLst>
      <p:ext uri="{BB962C8B-B14F-4D97-AF65-F5344CB8AC3E}">
        <p14:creationId xmlns:p14="http://schemas.microsoft.com/office/powerpoint/2010/main" val="389257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Expected </a:t>
            </a:r>
            <a:r>
              <a:rPr lang="en-US" b="1" dirty="0" smtClean="0"/>
              <a:t>Outcome:</a:t>
            </a:r>
            <a:endParaRPr lang="en-IN" dirty="0"/>
          </a:p>
        </p:txBody>
      </p:sp>
      <p:sp>
        <p:nvSpPr>
          <p:cNvPr id="3" name="Content Placeholder 2"/>
          <p:cNvSpPr>
            <a:spLocks noGrp="1"/>
          </p:cNvSpPr>
          <p:nvPr>
            <p:ph idx="1"/>
          </p:nvPr>
        </p:nvSpPr>
        <p:spPr/>
        <p:txBody>
          <a:bodyPr/>
          <a:lstStyle/>
          <a:p>
            <a:endParaRPr lang="en-US" dirty="0"/>
          </a:p>
          <a:p>
            <a:r>
              <a:rPr lang="en-US" dirty="0" smtClean="0"/>
              <a:t> </a:t>
            </a:r>
            <a:r>
              <a:rPr lang="en-US" dirty="0"/>
              <a:t>Students will be able to Capture the business and technical requirements for BI project lifecycle and Business Intelligence solution </a:t>
            </a:r>
            <a:r>
              <a:rPr lang="en-US" dirty="0" smtClean="0"/>
              <a:t>architecture</a:t>
            </a:r>
          </a:p>
          <a:p>
            <a:endParaRPr lang="en-US" dirty="0"/>
          </a:p>
          <a:p>
            <a:r>
              <a:rPr lang="en-US" b="1" dirty="0"/>
              <a:t>Prerequisite</a:t>
            </a:r>
            <a:r>
              <a:rPr lang="en-US" b="1" dirty="0" smtClean="0"/>
              <a:t>: </a:t>
            </a:r>
            <a:r>
              <a:rPr lang="en-US" dirty="0" smtClean="0"/>
              <a:t>ITY305 (Database Management Syste</a:t>
            </a:r>
            <a:r>
              <a:rPr lang="en-US" dirty="0"/>
              <a:t>m</a:t>
            </a:r>
            <a:r>
              <a:rPr lang="en-US" dirty="0" smtClean="0"/>
              <a:t>)</a:t>
            </a:r>
            <a:endParaRPr lang="en-IN" dirty="0"/>
          </a:p>
        </p:txBody>
      </p:sp>
      <p:sp>
        <p:nvSpPr>
          <p:cNvPr id="7" name="Date Placeholder 6"/>
          <p:cNvSpPr>
            <a:spLocks noGrp="1"/>
          </p:cNvSpPr>
          <p:nvPr>
            <p:ph type="dt" sz="half" idx="10"/>
          </p:nvPr>
        </p:nvSpPr>
        <p:spPr/>
        <p:txBody>
          <a:bodyPr/>
          <a:lstStyle/>
          <a:p>
            <a:fld id="{4BB7D4EE-1E43-4C84-BED4-C6EDEA8EEABF}" type="datetime1">
              <a:rPr lang="en-US" smtClean="0"/>
              <a:t>11/21/2015</a:t>
            </a:fld>
            <a:endParaRPr lang="en-US"/>
          </a:p>
        </p:txBody>
      </p:sp>
      <p:sp>
        <p:nvSpPr>
          <p:cNvPr id="6" name="Footer Placeholder 5"/>
          <p:cNvSpPr>
            <a:spLocks noGrp="1"/>
          </p:cNvSpPr>
          <p:nvPr>
            <p:ph type="ftr" sz="quarter" idx="11"/>
          </p:nvPr>
        </p:nvSpPr>
        <p:spPr/>
        <p:txBody>
          <a:bodyPr/>
          <a:lstStyle/>
          <a:p>
            <a:r>
              <a:rPr lang="en-US" smtClean="0"/>
              <a:t>Prof. S M Shedole, VIT Vellore, Chennai</a:t>
            </a:r>
            <a:endParaRPr lang="en-US"/>
          </a:p>
        </p:txBody>
      </p:sp>
      <p:sp>
        <p:nvSpPr>
          <p:cNvPr id="8" name="Slide Number Placeholder 7"/>
          <p:cNvSpPr>
            <a:spLocks noGrp="1"/>
          </p:cNvSpPr>
          <p:nvPr>
            <p:ph type="sldNum" sz="quarter" idx="12"/>
          </p:nvPr>
        </p:nvSpPr>
        <p:spPr/>
        <p:txBody>
          <a:bodyPr/>
          <a:lstStyle/>
          <a:p>
            <a:fld id="{466E585C-39AA-448D-A2B0-D54832A39D09}" type="slidenum">
              <a:rPr lang="en-US" smtClean="0"/>
              <a:t>3</a:t>
            </a:fld>
            <a:endParaRPr lang="en-US"/>
          </a:p>
        </p:txBody>
      </p:sp>
    </p:spTree>
    <p:extLst>
      <p:ext uri="{BB962C8B-B14F-4D97-AF65-F5344CB8AC3E}">
        <p14:creationId xmlns:p14="http://schemas.microsoft.com/office/powerpoint/2010/main" val="999426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Rectangle 43"/>
          <p:cNvSpPr/>
          <p:nvPr/>
        </p:nvSpPr>
        <p:spPr>
          <a:xfrm>
            <a:off x="8183563" y="1268414"/>
            <a:ext cx="2305050" cy="468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3" name="Rectangle 42"/>
          <p:cNvSpPr/>
          <p:nvPr/>
        </p:nvSpPr>
        <p:spPr>
          <a:xfrm>
            <a:off x="4800600" y="2420938"/>
            <a:ext cx="2808288" cy="4032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2" name="Rectangle 41"/>
          <p:cNvSpPr/>
          <p:nvPr/>
        </p:nvSpPr>
        <p:spPr>
          <a:xfrm>
            <a:off x="2135189" y="1341438"/>
            <a:ext cx="2160587" cy="467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197" name="Oval 1026"/>
          <p:cNvSpPr>
            <a:spLocks noChangeArrowheads="1"/>
          </p:cNvSpPr>
          <p:nvPr/>
        </p:nvSpPr>
        <p:spPr bwMode="auto">
          <a:xfrm>
            <a:off x="8763000" y="1830388"/>
            <a:ext cx="1600200" cy="36560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atin typeface="Constantia" panose="02030602050306030303" pitchFamily="18" charset="0"/>
            </a:endParaRPr>
          </a:p>
        </p:txBody>
      </p:sp>
      <p:sp>
        <p:nvSpPr>
          <p:cNvPr id="8198" name="Rectangle 1027"/>
          <p:cNvSpPr>
            <a:spLocks noGrp="1" noChangeArrowheads="1"/>
          </p:cNvSpPr>
          <p:nvPr>
            <p:ph type="title"/>
          </p:nvPr>
        </p:nvSpPr>
        <p:spPr>
          <a:xfrm>
            <a:off x="2209800" y="457200"/>
            <a:ext cx="7772400" cy="685800"/>
          </a:xfrm>
        </p:spPr>
        <p:txBody>
          <a:bodyPr>
            <a:normAutofit/>
          </a:bodyPr>
          <a:lstStyle/>
          <a:p>
            <a:pPr eaLnBrk="1" hangingPunct="1"/>
            <a:r>
              <a:rPr lang="en-US" sz="4000"/>
              <a:t>Data Warehouse Architecture</a:t>
            </a:r>
          </a:p>
        </p:txBody>
      </p:sp>
      <p:sp>
        <p:nvSpPr>
          <p:cNvPr id="8199" name="Oval 1028"/>
          <p:cNvSpPr>
            <a:spLocks noChangeArrowheads="1"/>
          </p:cNvSpPr>
          <p:nvPr/>
        </p:nvSpPr>
        <p:spPr bwMode="auto">
          <a:xfrm>
            <a:off x="2286000" y="1828801"/>
            <a:ext cx="1600200" cy="36560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atin typeface="Constantia" panose="02030602050306030303" pitchFamily="18" charset="0"/>
            </a:endParaRPr>
          </a:p>
        </p:txBody>
      </p:sp>
      <p:sp>
        <p:nvSpPr>
          <p:cNvPr id="8200" name="AutoShape 1029"/>
          <p:cNvSpPr>
            <a:spLocks noChangeArrowheads="1"/>
          </p:cNvSpPr>
          <p:nvPr/>
        </p:nvSpPr>
        <p:spPr bwMode="auto">
          <a:xfrm>
            <a:off x="5410200" y="3135392"/>
            <a:ext cx="914400" cy="58721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01" name="AutoShape 1030"/>
          <p:cNvSpPr>
            <a:spLocks noChangeArrowheads="1"/>
          </p:cNvSpPr>
          <p:nvPr/>
        </p:nvSpPr>
        <p:spPr bwMode="auto">
          <a:xfrm>
            <a:off x="5638800" y="3378280"/>
            <a:ext cx="914400" cy="58721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atin typeface="Constantia" panose="02030602050306030303" pitchFamily="18" charset="0"/>
            </a:endParaRPr>
          </a:p>
        </p:txBody>
      </p:sp>
      <p:sp>
        <p:nvSpPr>
          <p:cNvPr id="8202" name="AutoShape 1031"/>
          <p:cNvSpPr>
            <a:spLocks noChangeArrowheads="1"/>
          </p:cNvSpPr>
          <p:nvPr/>
        </p:nvSpPr>
        <p:spPr bwMode="auto">
          <a:xfrm>
            <a:off x="4495800" y="5078492"/>
            <a:ext cx="685800" cy="58721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atin typeface="Constantia" panose="02030602050306030303" pitchFamily="18" charset="0"/>
            </a:endParaRPr>
          </a:p>
        </p:txBody>
      </p:sp>
      <p:sp>
        <p:nvSpPr>
          <p:cNvPr id="8203" name="AutoShape 1032"/>
          <p:cNvSpPr>
            <a:spLocks noChangeArrowheads="1"/>
          </p:cNvSpPr>
          <p:nvPr/>
        </p:nvSpPr>
        <p:spPr bwMode="auto">
          <a:xfrm>
            <a:off x="4038600" y="1736409"/>
            <a:ext cx="533400" cy="565785"/>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04" name="AutoShape 1033"/>
          <p:cNvSpPr>
            <a:spLocks noChangeArrowheads="1"/>
          </p:cNvSpPr>
          <p:nvPr/>
        </p:nvSpPr>
        <p:spPr bwMode="auto">
          <a:xfrm>
            <a:off x="7620000" y="2109073"/>
            <a:ext cx="245474" cy="430054"/>
          </a:xfrm>
          <a:prstGeom prst="cube">
            <a:avLst>
              <a:gd name="adj"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05" name="AutoShape 1034"/>
          <p:cNvSpPr>
            <a:spLocks noChangeArrowheads="1"/>
          </p:cNvSpPr>
          <p:nvPr/>
        </p:nvSpPr>
        <p:spPr bwMode="auto">
          <a:xfrm>
            <a:off x="7620000" y="4395073"/>
            <a:ext cx="245474" cy="430054"/>
          </a:xfrm>
          <a:prstGeom prst="cube">
            <a:avLst>
              <a:gd name="adj"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06" name="AutoShape 1035"/>
          <p:cNvSpPr>
            <a:spLocks noChangeArrowheads="1"/>
          </p:cNvSpPr>
          <p:nvPr/>
        </p:nvSpPr>
        <p:spPr bwMode="auto">
          <a:xfrm>
            <a:off x="5638800" y="5459492"/>
            <a:ext cx="685800" cy="58721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atin typeface="Constantia" panose="02030602050306030303" pitchFamily="18" charset="0"/>
            </a:endParaRPr>
          </a:p>
        </p:txBody>
      </p:sp>
      <p:sp>
        <p:nvSpPr>
          <p:cNvPr id="8207" name="AutoShape 1036"/>
          <p:cNvSpPr>
            <a:spLocks noChangeArrowheads="1"/>
          </p:cNvSpPr>
          <p:nvPr/>
        </p:nvSpPr>
        <p:spPr bwMode="auto">
          <a:xfrm>
            <a:off x="6781800" y="5154692"/>
            <a:ext cx="685800" cy="58721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atin typeface="Constantia" panose="02030602050306030303" pitchFamily="18" charset="0"/>
            </a:endParaRPr>
          </a:p>
        </p:txBody>
      </p:sp>
      <p:sp>
        <p:nvSpPr>
          <p:cNvPr id="8208" name="AutoShape 1037"/>
          <p:cNvSpPr>
            <a:spLocks noChangeArrowheads="1"/>
          </p:cNvSpPr>
          <p:nvPr/>
        </p:nvSpPr>
        <p:spPr bwMode="auto">
          <a:xfrm>
            <a:off x="3505200" y="1243490"/>
            <a:ext cx="533400" cy="40862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09" name="AutoShape 1038"/>
          <p:cNvSpPr>
            <a:spLocks noChangeArrowheads="1"/>
          </p:cNvSpPr>
          <p:nvPr/>
        </p:nvSpPr>
        <p:spPr bwMode="auto">
          <a:xfrm>
            <a:off x="4191000" y="1243490"/>
            <a:ext cx="533400" cy="40862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0" name="Oval 1039"/>
          <p:cNvSpPr>
            <a:spLocks noChangeArrowheads="1"/>
          </p:cNvSpPr>
          <p:nvPr/>
        </p:nvSpPr>
        <p:spPr bwMode="auto">
          <a:xfrm>
            <a:off x="2590800" y="2483526"/>
            <a:ext cx="685800" cy="5193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1" name="Oval 1040"/>
          <p:cNvSpPr>
            <a:spLocks noChangeArrowheads="1"/>
          </p:cNvSpPr>
          <p:nvPr/>
        </p:nvSpPr>
        <p:spPr bwMode="auto">
          <a:xfrm>
            <a:off x="2895600" y="2559726"/>
            <a:ext cx="685800" cy="5193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2" name="AutoShape 1041"/>
          <p:cNvSpPr>
            <a:spLocks noChangeArrowheads="1"/>
          </p:cNvSpPr>
          <p:nvPr/>
        </p:nvSpPr>
        <p:spPr bwMode="auto">
          <a:xfrm>
            <a:off x="2514601" y="4277201"/>
            <a:ext cx="184731" cy="437198"/>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3" name="AutoShape 1042"/>
          <p:cNvSpPr>
            <a:spLocks noChangeArrowheads="1"/>
          </p:cNvSpPr>
          <p:nvPr/>
        </p:nvSpPr>
        <p:spPr bwMode="auto">
          <a:xfrm>
            <a:off x="2743201" y="4429601"/>
            <a:ext cx="184731" cy="437198"/>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4" name="AutoShape 1043"/>
          <p:cNvSpPr>
            <a:spLocks noChangeArrowheads="1"/>
          </p:cNvSpPr>
          <p:nvPr/>
        </p:nvSpPr>
        <p:spPr bwMode="auto">
          <a:xfrm>
            <a:off x="2971801" y="4582001"/>
            <a:ext cx="184731" cy="437198"/>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5" name="AutoShape 1044"/>
          <p:cNvSpPr>
            <a:spLocks noChangeArrowheads="1"/>
          </p:cNvSpPr>
          <p:nvPr/>
        </p:nvSpPr>
        <p:spPr bwMode="auto">
          <a:xfrm>
            <a:off x="3962400" y="2519452"/>
            <a:ext cx="1219200" cy="189529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400" b="1">
                <a:latin typeface="Constantia" panose="02030602050306030303" pitchFamily="18" charset="0"/>
              </a:rPr>
              <a:t>Extract Transform Load Refresh</a:t>
            </a:r>
          </a:p>
        </p:txBody>
      </p:sp>
      <p:sp>
        <p:nvSpPr>
          <p:cNvPr id="8216" name="AutoShape 1045"/>
          <p:cNvSpPr>
            <a:spLocks noChangeArrowheads="1"/>
          </p:cNvSpPr>
          <p:nvPr/>
        </p:nvSpPr>
        <p:spPr bwMode="auto">
          <a:xfrm rot="2400000">
            <a:off x="5029201" y="4389318"/>
            <a:ext cx="485775" cy="490776"/>
          </a:xfrm>
          <a:prstGeom prst="downArrow">
            <a:avLst>
              <a:gd name="adj1" fmla="val 46639"/>
              <a:gd name="adj2" fmla="val 546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7" name="AutoShape 1046"/>
          <p:cNvSpPr>
            <a:spLocks noChangeArrowheads="1"/>
          </p:cNvSpPr>
          <p:nvPr/>
        </p:nvSpPr>
        <p:spPr bwMode="auto">
          <a:xfrm>
            <a:off x="5762626" y="4465518"/>
            <a:ext cx="485775" cy="490776"/>
          </a:xfrm>
          <a:prstGeom prst="downArrow">
            <a:avLst>
              <a:gd name="adj1" fmla="val 46639"/>
              <a:gd name="adj2" fmla="val 546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8" name="AutoShape 1047"/>
          <p:cNvSpPr>
            <a:spLocks noChangeArrowheads="1"/>
          </p:cNvSpPr>
          <p:nvPr/>
        </p:nvSpPr>
        <p:spPr bwMode="auto">
          <a:xfrm rot="-2400000">
            <a:off x="6629401" y="4389318"/>
            <a:ext cx="485775" cy="490776"/>
          </a:xfrm>
          <a:prstGeom prst="downArrow">
            <a:avLst>
              <a:gd name="adj1" fmla="val 46639"/>
              <a:gd name="adj2" fmla="val 546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19" name="AutoShape 1048"/>
          <p:cNvSpPr>
            <a:spLocks noChangeArrowheads="1"/>
          </p:cNvSpPr>
          <p:nvPr/>
        </p:nvSpPr>
        <p:spPr bwMode="auto">
          <a:xfrm>
            <a:off x="7010400" y="3048000"/>
            <a:ext cx="1371600" cy="838200"/>
          </a:xfrm>
          <a:prstGeom prst="rightArrow">
            <a:avLst>
              <a:gd name="adj1" fmla="val 70611"/>
              <a:gd name="adj2" fmla="val 5615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400" b="1">
                <a:latin typeface="Constantia" panose="02030602050306030303" pitchFamily="18" charset="0"/>
              </a:rPr>
              <a:t>Serve</a:t>
            </a:r>
          </a:p>
        </p:txBody>
      </p:sp>
      <p:sp>
        <p:nvSpPr>
          <p:cNvPr id="8220" name="Line 1049"/>
          <p:cNvSpPr>
            <a:spLocks noChangeShapeType="1"/>
          </p:cNvSpPr>
          <p:nvPr/>
        </p:nvSpPr>
        <p:spPr bwMode="auto">
          <a:xfrm flipV="1">
            <a:off x="6629400" y="2438400"/>
            <a:ext cx="762000" cy="457200"/>
          </a:xfrm>
          <a:prstGeom prst="line">
            <a:avLst/>
          </a:prstGeom>
          <a:noFill/>
          <a:ln w="2540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21" name="Line 1050"/>
          <p:cNvSpPr>
            <a:spLocks noChangeShapeType="1"/>
          </p:cNvSpPr>
          <p:nvPr/>
        </p:nvSpPr>
        <p:spPr bwMode="auto">
          <a:xfrm>
            <a:off x="6705600" y="3962400"/>
            <a:ext cx="685800" cy="457200"/>
          </a:xfrm>
          <a:prstGeom prst="line">
            <a:avLst/>
          </a:prstGeom>
          <a:noFill/>
          <a:ln w="2540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22" name="Text Box 1051"/>
          <p:cNvSpPr txBox="1">
            <a:spLocks noChangeArrowheads="1"/>
          </p:cNvSpPr>
          <p:nvPr/>
        </p:nvSpPr>
        <p:spPr bwMode="auto">
          <a:xfrm>
            <a:off x="2653807" y="2971801"/>
            <a:ext cx="797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200" b="1">
                <a:latin typeface="Constantia" panose="02030602050306030303" pitchFamily="18" charset="0"/>
              </a:rPr>
              <a:t>External</a:t>
            </a:r>
          </a:p>
          <a:p>
            <a:pPr algn="ctr"/>
            <a:r>
              <a:rPr lang="en-US" sz="1200" b="1">
                <a:latin typeface="Constantia" panose="02030602050306030303" pitchFamily="18" charset="0"/>
              </a:rPr>
              <a:t>Sources</a:t>
            </a:r>
          </a:p>
        </p:txBody>
      </p:sp>
      <p:sp>
        <p:nvSpPr>
          <p:cNvPr id="8223" name="Text Box 1052"/>
          <p:cNvSpPr txBox="1">
            <a:spLocks noChangeArrowheads="1"/>
          </p:cNvSpPr>
          <p:nvPr/>
        </p:nvSpPr>
        <p:spPr bwMode="auto">
          <a:xfrm>
            <a:off x="2522297" y="3846514"/>
            <a:ext cx="11069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200" b="1">
                <a:latin typeface="Constantia" panose="02030602050306030303" pitchFamily="18" charset="0"/>
              </a:rPr>
              <a:t>Operational </a:t>
            </a:r>
          </a:p>
          <a:p>
            <a:pPr algn="ctr"/>
            <a:r>
              <a:rPr lang="en-US" sz="1200" b="1">
                <a:latin typeface="Constantia" panose="02030602050306030303" pitchFamily="18" charset="0"/>
              </a:rPr>
              <a:t>Dbs</a:t>
            </a:r>
          </a:p>
        </p:txBody>
      </p:sp>
      <p:sp>
        <p:nvSpPr>
          <p:cNvPr id="8224" name="Rectangle 1053"/>
          <p:cNvSpPr>
            <a:spLocks noChangeArrowheads="1"/>
          </p:cNvSpPr>
          <p:nvPr/>
        </p:nvSpPr>
        <p:spPr bwMode="auto">
          <a:xfrm>
            <a:off x="8991601" y="3244334"/>
            <a:ext cx="18473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25" name="Rectangle 1054"/>
          <p:cNvSpPr>
            <a:spLocks noChangeArrowheads="1"/>
          </p:cNvSpPr>
          <p:nvPr/>
        </p:nvSpPr>
        <p:spPr bwMode="auto">
          <a:xfrm>
            <a:off x="9296401" y="4158734"/>
            <a:ext cx="18473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26" name="Rectangle 1055"/>
          <p:cNvSpPr>
            <a:spLocks noChangeArrowheads="1"/>
          </p:cNvSpPr>
          <p:nvPr/>
        </p:nvSpPr>
        <p:spPr bwMode="auto">
          <a:xfrm>
            <a:off x="9296401" y="2329934"/>
            <a:ext cx="18473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atin typeface="Constantia" panose="02030602050306030303" pitchFamily="18" charset="0"/>
            </a:endParaRPr>
          </a:p>
        </p:txBody>
      </p:sp>
      <p:sp>
        <p:nvSpPr>
          <p:cNvPr id="8227" name="Text Box 1056"/>
          <p:cNvSpPr txBox="1">
            <a:spLocks noChangeArrowheads="1"/>
          </p:cNvSpPr>
          <p:nvPr/>
        </p:nvSpPr>
        <p:spPr bwMode="auto">
          <a:xfrm>
            <a:off x="9051926" y="2703514"/>
            <a:ext cx="7347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latin typeface="Constantia" panose="02030602050306030303" pitchFamily="18" charset="0"/>
              </a:rPr>
              <a:t>Analysis</a:t>
            </a:r>
          </a:p>
        </p:txBody>
      </p:sp>
      <p:sp>
        <p:nvSpPr>
          <p:cNvPr id="8228" name="Text Box 1057"/>
          <p:cNvSpPr txBox="1">
            <a:spLocks noChangeArrowheads="1"/>
          </p:cNvSpPr>
          <p:nvPr/>
        </p:nvSpPr>
        <p:spPr bwMode="auto">
          <a:xfrm>
            <a:off x="9067800" y="3733801"/>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latin typeface="Constantia" panose="02030602050306030303" pitchFamily="18" charset="0"/>
              </a:rPr>
              <a:t>Query/Reporting</a:t>
            </a:r>
          </a:p>
        </p:txBody>
      </p:sp>
      <p:sp>
        <p:nvSpPr>
          <p:cNvPr id="8229" name="Text Box 1058"/>
          <p:cNvSpPr txBox="1">
            <a:spLocks noChangeArrowheads="1"/>
          </p:cNvSpPr>
          <p:nvPr/>
        </p:nvSpPr>
        <p:spPr bwMode="auto">
          <a:xfrm>
            <a:off x="8975726" y="4532314"/>
            <a:ext cx="10189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latin typeface="Constantia" panose="02030602050306030303" pitchFamily="18" charset="0"/>
              </a:rPr>
              <a:t>Data Mining</a:t>
            </a:r>
          </a:p>
        </p:txBody>
      </p:sp>
      <p:sp>
        <p:nvSpPr>
          <p:cNvPr id="8230" name="Text Box 1059"/>
          <p:cNvSpPr txBox="1">
            <a:spLocks noChangeArrowheads="1"/>
          </p:cNvSpPr>
          <p:nvPr/>
        </p:nvSpPr>
        <p:spPr bwMode="auto">
          <a:xfrm>
            <a:off x="4784726" y="1331913"/>
            <a:ext cx="131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b="1">
                <a:latin typeface="Constantia" panose="02030602050306030303" pitchFamily="18" charset="0"/>
              </a:rPr>
              <a:t>Monitoring &amp;</a:t>
            </a:r>
          </a:p>
          <a:p>
            <a:r>
              <a:rPr lang="en-US" sz="1200" b="1">
                <a:latin typeface="Constantia" panose="02030602050306030303" pitchFamily="18" charset="0"/>
              </a:rPr>
              <a:t>Administration</a:t>
            </a:r>
          </a:p>
        </p:txBody>
      </p:sp>
      <p:sp>
        <p:nvSpPr>
          <p:cNvPr id="8231" name="Text Box 1060"/>
          <p:cNvSpPr txBox="1">
            <a:spLocks noChangeArrowheads="1"/>
          </p:cNvSpPr>
          <p:nvPr/>
        </p:nvSpPr>
        <p:spPr bwMode="auto">
          <a:xfrm>
            <a:off x="4556126" y="1865314"/>
            <a:ext cx="979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b="1">
                <a:latin typeface="Constantia" panose="02030602050306030303" pitchFamily="18" charset="0"/>
              </a:rPr>
              <a:t>Metadata</a:t>
            </a:r>
          </a:p>
          <a:p>
            <a:r>
              <a:rPr lang="en-US" sz="1200" b="1">
                <a:latin typeface="Constantia" panose="02030602050306030303" pitchFamily="18" charset="0"/>
              </a:rPr>
              <a:t>Repository</a:t>
            </a:r>
          </a:p>
        </p:txBody>
      </p:sp>
      <p:sp>
        <p:nvSpPr>
          <p:cNvPr id="8232" name="Text Box 1061"/>
          <p:cNvSpPr txBox="1">
            <a:spLocks noChangeArrowheads="1"/>
          </p:cNvSpPr>
          <p:nvPr/>
        </p:nvSpPr>
        <p:spPr bwMode="auto">
          <a:xfrm>
            <a:off x="2286001" y="5638800"/>
            <a:ext cx="157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b="1">
                <a:latin typeface="Constantia" panose="02030602050306030303" pitchFamily="18" charset="0"/>
              </a:rPr>
              <a:t>DATA SOURCES</a:t>
            </a:r>
          </a:p>
        </p:txBody>
      </p:sp>
      <p:sp>
        <p:nvSpPr>
          <p:cNvPr id="8233" name="Text Box 1062"/>
          <p:cNvSpPr txBox="1">
            <a:spLocks noChangeArrowheads="1"/>
          </p:cNvSpPr>
          <p:nvPr/>
        </p:nvSpPr>
        <p:spPr bwMode="auto">
          <a:xfrm>
            <a:off x="9221788" y="5668964"/>
            <a:ext cx="709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b="1">
                <a:latin typeface="Constantia" panose="02030602050306030303" pitchFamily="18" charset="0"/>
              </a:rPr>
              <a:t>TOOLS</a:t>
            </a:r>
            <a:endParaRPr lang="en-US" sz="1200">
              <a:latin typeface="Constantia" panose="02030602050306030303" pitchFamily="18" charset="0"/>
            </a:endParaRPr>
          </a:p>
        </p:txBody>
      </p:sp>
      <p:sp>
        <p:nvSpPr>
          <p:cNvPr id="8234" name="Text Box 1063"/>
          <p:cNvSpPr txBox="1">
            <a:spLocks noChangeArrowheads="1"/>
          </p:cNvSpPr>
          <p:nvPr/>
        </p:nvSpPr>
        <p:spPr bwMode="auto">
          <a:xfrm>
            <a:off x="5534025" y="6202364"/>
            <a:ext cx="1150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b="1">
                <a:latin typeface="Constantia" panose="02030602050306030303" pitchFamily="18" charset="0"/>
              </a:rPr>
              <a:t>DATA MARTS</a:t>
            </a:r>
          </a:p>
        </p:txBody>
      </p:sp>
      <p:sp>
        <p:nvSpPr>
          <p:cNvPr id="8235" name="Text Box 1064"/>
          <p:cNvSpPr txBox="1">
            <a:spLocks noChangeArrowheads="1"/>
          </p:cNvSpPr>
          <p:nvPr/>
        </p:nvSpPr>
        <p:spPr bwMode="auto">
          <a:xfrm>
            <a:off x="7680325" y="1560514"/>
            <a:ext cx="11753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b="1">
                <a:latin typeface="Constantia" panose="02030602050306030303" pitchFamily="18" charset="0"/>
              </a:rPr>
              <a:t>OLAP Servers</a:t>
            </a:r>
          </a:p>
        </p:txBody>
      </p:sp>
      <p:sp>
        <p:nvSpPr>
          <p:cNvPr id="8236" name="Text Box 1065"/>
          <p:cNvSpPr txBox="1">
            <a:spLocks noChangeArrowheads="1"/>
          </p:cNvSpPr>
          <p:nvPr/>
        </p:nvSpPr>
        <p:spPr bwMode="auto">
          <a:xfrm>
            <a:off x="4953000" y="2590801"/>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atin typeface="Constantia" panose="02030602050306030303" pitchFamily="18" charset="0"/>
              </a:rPr>
              <a:t>Reconciled data</a:t>
            </a:r>
          </a:p>
        </p:txBody>
      </p:sp>
      <p:sp>
        <p:nvSpPr>
          <p:cNvPr id="8237" name="TextBox 44"/>
          <p:cNvSpPr txBox="1">
            <a:spLocks noChangeArrowheads="1"/>
          </p:cNvSpPr>
          <p:nvPr/>
        </p:nvSpPr>
        <p:spPr bwMode="auto">
          <a:xfrm>
            <a:off x="1919289" y="6165850"/>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Data Acquisition</a:t>
            </a:r>
            <a:endParaRPr lang="en-IN">
              <a:latin typeface="Constantia" panose="02030602050306030303" pitchFamily="18" charset="0"/>
            </a:endParaRPr>
          </a:p>
        </p:txBody>
      </p:sp>
      <p:sp>
        <p:nvSpPr>
          <p:cNvPr id="8238" name="TextBox 45"/>
          <p:cNvSpPr txBox="1">
            <a:spLocks noChangeArrowheads="1"/>
          </p:cNvSpPr>
          <p:nvPr/>
        </p:nvSpPr>
        <p:spPr bwMode="auto">
          <a:xfrm>
            <a:off x="5232401" y="6396038"/>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Data Storage</a:t>
            </a:r>
            <a:endParaRPr lang="en-IN">
              <a:latin typeface="Constantia" panose="02030602050306030303" pitchFamily="18" charset="0"/>
            </a:endParaRPr>
          </a:p>
        </p:txBody>
      </p:sp>
      <p:sp>
        <p:nvSpPr>
          <p:cNvPr id="8239" name="TextBox 46"/>
          <p:cNvSpPr txBox="1">
            <a:spLocks noChangeArrowheads="1"/>
          </p:cNvSpPr>
          <p:nvPr/>
        </p:nvSpPr>
        <p:spPr bwMode="auto">
          <a:xfrm>
            <a:off x="8328025" y="6027739"/>
            <a:ext cx="2160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Information Delivery</a:t>
            </a:r>
            <a:endParaRPr lang="en-IN">
              <a:latin typeface="Constantia" panose="02030602050306030303" pitchFamily="18" charset="0"/>
            </a:endParaRPr>
          </a:p>
        </p:txBody>
      </p:sp>
    </p:spTree>
    <p:extLst>
      <p:ext uri="{BB962C8B-B14F-4D97-AF65-F5344CB8AC3E}">
        <p14:creationId xmlns:p14="http://schemas.microsoft.com/office/powerpoint/2010/main" val="3404313714"/>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92313" y="260350"/>
            <a:ext cx="8229600" cy="1143000"/>
          </a:xfrm>
        </p:spPr>
        <p:txBody>
          <a:bodyPr/>
          <a:lstStyle/>
          <a:p>
            <a:pPr eaLnBrk="1" hangingPunct="1"/>
            <a:r>
              <a:rPr lang="en-US" smtClean="0"/>
              <a:t>Architectural Framework</a:t>
            </a:r>
            <a:endParaRPr lang="en-IN" smtClean="0"/>
          </a:p>
        </p:txBody>
      </p:sp>
      <p:pic>
        <p:nvPicPr>
          <p:cNvPr id="9219" name="Content Placeholder 3" descr="arch-framework.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79650" y="1196975"/>
            <a:ext cx="7416800" cy="5410200"/>
          </a:xfrm>
        </p:spPr>
      </p:pic>
    </p:spTree>
    <p:extLst>
      <p:ext uri="{BB962C8B-B14F-4D97-AF65-F5344CB8AC3E}">
        <p14:creationId xmlns:p14="http://schemas.microsoft.com/office/powerpoint/2010/main" val="15723480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en-US"/>
              <a:t>Data Marts</a:t>
            </a:r>
          </a:p>
        </p:txBody>
      </p:sp>
      <p:sp>
        <p:nvSpPr>
          <p:cNvPr id="20483" name="Rectangle 3"/>
          <p:cNvSpPr>
            <a:spLocks noGrp="1" noRot="1" noChangeArrowheads="1"/>
          </p:cNvSpPr>
          <p:nvPr>
            <p:ph type="body" idx="1"/>
          </p:nvPr>
        </p:nvSpPr>
        <p:spPr/>
        <p:txBody>
          <a:bodyPr/>
          <a:lstStyle/>
          <a:p>
            <a:r>
              <a:rPr lang="en-US"/>
              <a:t>Small Data Stores</a:t>
            </a:r>
          </a:p>
          <a:p>
            <a:r>
              <a:rPr lang="en-US"/>
              <a:t>More manageable data sets</a:t>
            </a:r>
          </a:p>
          <a:p>
            <a:r>
              <a:rPr lang="en-US"/>
              <a:t>Targeted to meet the needs of small groups within the organization</a:t>
            </a:r>
          </a:p>
          <a:p>
            <a:pPr>
              <a:buFont typeface="Wingdings" panose="05000000000000000000" pitchFamily="2" charset="2"/>
              <a:buNone/>
            </a:pPr>
            <a:endParaRPr lang="en-US"/>
          </a:p>
          <a:p>
            <a:r>
              <a:rPr lang="en-US"/>
              <a:t>Small, Single-Subject data warehouse subset that provides decision support to a small group of people</a:t>
            </a:r>
          </a:p>
        </p:txBody>
      </p:sp>
    </p:spTree>
    <p:extLst>
      <p:ext uri="{BB962C8B-B14F-4D97-AF65-F5344CB8AC3E}">
        <p14:creationId xmlns:p14="http://schemas.microsoft.com/office/powerpoint/2010/main" val="990089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en-US"/>
              <a:t>OLAP</a:t>
            </a:r>
          </a:p>
        </p:txBody>
      </p:sp>
      <p:sp>
        <p:nvSpPr>
          <p:cNvPr id="21507" name="Rectangle 3"/>
          <p:cNvSpPr>
            <a:spLocks noGrp="1" noRot="1" noChangeArrowheads="1"/>
          </p:cNvSpPr>
          <p:nvPr>
            <p:ph type="body" idx="1"/>
          </p:nvPr>
        </p:nvSpPr>
        <p:spPr/>
        <p:txBody>
          <a:bodyPr/>
          <a:lstStyle/>
          <a:p>
            <a:r>
              <a:rPr lang="en-US" dirty="0"/>
              <a:t>Online Analytical Processing Tools</a:t>
            </a:r>
          </a:p>
          <a:p>
            <a:r>
              <a:rPr lang="en-US" dirty="0"/>
              <a:t>DSS (E-Data Storage Software ) tools that use multidimensional data analysis techniques</a:t>
            </a:r>
          </a:p>
          <a:p>
            <a:pPr lvl="1"/>
            <a:r>
              <a:rPr lang="en-US" dirty="0"/>
              <a:t>Support for a DSS </a:t>
            </a:r>
            <a:r>
              <a:rPr lang="en-US" dirty="0" smtClean="0"/>
              <a:t>data </a:t>
            </a:r>
            <a:r>
              <a:rPr lang="en-US" dirty="0"/>
              <a:t>store</a:t>
            </a:r>
          </a:p>
          <a:p>
            <a:pPr lvl="1"/>
            <a:r>
              <a:rPr lang="en-US" dirty="0"/>
              <a:t>Data extraction and integration filter</a:t>
            </a:r>
          </a:p>
          <a:p>
            <a:pPr lvl="1"/>
            <a:r>
              <a:rPr lang="en-US" dirty="0"/>
              <a:t>Specialized presentation interface</a:t>
            </a:r>
          </a:p>
        </p:txBody>
      </p:sp>
    </p:spTree>
    <p:extLst>
      <p:ext uri="{BB962C8B-B14F-4D97-AF65-F5344CB8AC3E}">
        <p14:creationId xmlns:p14="http://schemas.microsoft.com/office/powerpoint/2010/main" val="1710838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t>Components of the Warehouse</a:t>
            </a:r>
          </a:p>
        </p:txBody>
      </p:sp>
      <p:sp>
        <p:nvSpPr>
          <p:cNvPr id="893955" name="Rectangle 3"/>
          <p:cNvSpPr>
            <a:spLocks noGrp="1" noChangeArrowheads="1"/>
          </p:cNvSpPr>
          <p:nvPr>
            <p:ph idx="1"/>
          </p:nvPr>
        </p:nvSpPr>
        <p:spPr/>
        <p:txBody>
          <a:bodyPr/>
          <a:lstStyle/>
          <a:p>
            <a:r>
              <a:rPr lang="en-US"/>
              <a:t>Data Extraction and Loading</a:t>
            </a:r>
          </a:p>
          <a:p>
            <a:r>
              <a:rPr lang="en-US"/>
              <a:t>The Warehouse </a:t>
            </a:r>
          </a:p>
          <a:p>
            <a:r>
              <a:rPr lang="en-US"/>
              <a:t>Analyze and Query -- OLAP Tools</a:t>
            </a:r>
          </a:p>
          <a:p>
            <a:r>
              <a:rPr lang="en-US"/>
              <a:t>Metadata </a:t>
            </a:r>
          </a:p>
          <a:p>
            <a:endParaRPr lang="en-US"/>
          </a:p>
          <a:p>
            <a:r>
              <a:rPr lang="en-US"/>
              <a:t>Data Mining tools</a:t>
            </a:r>
          </a:p>
        </p:txBody>
      </p:sp>
      <p:sp>
        <p:nvSpPr>
          <p:cNvPr id="5" name="Date Placeholder 4"/>
          <p:cNvSpPr>
            <a:spLocks noGrp="1"/>
          </p:cNvSpPr>
          <p:nvPr>
            <p:ph type="dt" sz="half" idx="10"/>
          </p:nvPr>
        </p:nvSpPr>
        <p:spPr/>
        <p:txBody>
          <a:bodyPr/>
          <a:lstStyle/>
          <a:p>
            <a:fld id="{4DCC937C-F348-48A2-9D6D-6F26B25BFB50}"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34</a:t>
            </a:fld>
            <a:endParaRPr lang="en-US"/>
          </a:p>
        </p:txBody>
      </p:sp>
    </p:spTree>
    <p:extLst>
      <p:ext uri="{BB962C8B-B14F-4D97-AF65-F5344CB8AC3E}">
        <p14:creationId xmlns:p14="http://schemas.microsoft.com/office/powerpoint/2010/main" val="1722353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1026"/>
          <p:cNvSpPr>
            <a:spLocks noGrp="1" noChangeArrowheads="1"/>
          </p:cNvSpPr>
          <p:nvPr>
            <p:ph type="title"/>
          </p:nvPr>
        </p:nvSpPr>
        <p:spPr/>
        <p:txBody>
          <a:bodyPr/>
          <a:lstStyle/>
          <a:p>
            <a:r>
              <a:rPr lang="en-US" sz="3600" b="1" i="1"/>
              <a:t>Major Building Blocks (Components) of the Data Warehouse</a:t>
            </a:r>
          </a:p>
        </p:txBody>
      </p:sp>
      <p:sp>
        <p:nvSpPr>
          <p:cNvPr id="252932" name="Rectangle 1028"/>
          <p:cNvSpPr>
            <a:spLocks noGrp="1" noChangeArrowheads="1"/>
          </p:cNvSpPr>
          <p:nvPr>
            <p:ph idx="1"/>
          </p:nvPr>
        </p:nvSpPr>
        <p:spPr>
          <a:noFill/>
          <a:ln/>
        </p:spPr>
        <p:txBody>
          <a:bodyPr/>
          <a:lstStyle/>
          <a:p>
            <a:pPr marL="533400" indent="-533400">
              <a:buFont typeface="Monotype Sorts" pitchFamily="2" charset="2"/>
              <a:buAutoNum type="arabicPeriod"/>
            </a:pPr>
            <a:r>
              <a:rPr lang="en-US" sz="2400" b="1"/>
              <a:t>Source data component (operation data store)</a:t>
            </a:r>
          </a:p>
          <a:p>
            <a:pPr marL="533400" indent="-533400">
              <a:buFont typeface="Monotype Sorts" pitchFamily="2" charset="2"/>
              <a:buAutoNum type="arabicPeriod"/>
            </a:pPr>
            <a:r>
              <a:rPr lang="en-US" sz="2400" b="1"/>
              <a:t>Data staging component</a:t>
            </a:r>
          </a:p>
          <a:p>
            <a:pPr marL="533400" indent="-533400">
              <a:buFont typeface="Monotype Sorts" pitchFamily="2" charset="2"/>
              <a:buAutoNum type="arabicPeriod"/>
            </a:pPr>
            <a:r>
              <a:rPr lang="en-US" sz="2400" b="1"/>
              <a:t>Data storage component </a:t>
            </a:r>
          </a:p>
          <a:p>
            <a:pPr marL="533400" indent="-533400">
              <a:buFont typeface="Monotype Sorts" pitchFamily="2" charset="2"/>
              <a:buAutoNum type="arabicPeriod"/>
            </a:pPr>
            <a:r>
              <a:rPr lang="en-US" sz="2400" b="1"/>
              <a:t>Information delivery component </a:t>
            </a:r>
          </a:p>
          <a:p>
            <a:pPr marL="533400" indent="-533400">
              <a:buFont typeface="Monotype Sorts" pitchFamily="2" charset="2"/>
              <a:buAutoNum type="arabicPeriod"/>
            </a:pPr>
            <a:r>
              <a:rPr lang="en-US" sz="2400" b="1"/>
              <a:t>Metadata component </a:t>
            </a:r>
          </a:p>
          <a:p>
            <a:pPr marL="533400" indent="-533400">
              <a:buFont typeface="Monotype Sorts" pitchFamily="2" charset="2"/>
              <a:buAutoNum type="arabicPeriod"/>
            </a:pPr>
            <a:r>
              <a:rPr lang="en-US" sz="2400" b="1"/>
              <a:t>Management and control component</a:t>
            </a:r>
          </a:p>
        </p:txBody>
      </p:sp>
    </p:spTree>
    <p:extLst>
      <p:ext uri="{BB962C8B-B14F-4D97-AF65-F5344CB8AC3E}">
        <p14:creationId xmlns:p14="http://schemas.microsoft.com/office/powerpoint/2010/main" val="1532951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93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293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293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29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sz="3600" b="1" i="1"/>
              <a:t>1. Source Data Component - Operational Data Store</a:t>
            </a:r>
          </a:p>
        </p:txBody>
      </p:sp>
      <p:sp>
        <p:nvSpPr>
          <p:cNvPr id="187396" name="Rectangle 4"/>
          <p:cNvSpPr>
            <a:spLocks noGrp="1" noChangeArrowheads="1"/>
          </p:cNvSpPr>
          <p:nvPr>
            <p:ph idx="1"/>
          </p:nvPr>
        </p:nvSpPr>
        <p:spPr>
          <a:noFill/>
          <a:ln/>
        </p:spPr>
        <p:txBody>
          <a:bodyPr>
            <a:normAutofit/>
          </a:bodyPr>
          <a:lstStyle/>
          <a:p>
            <a:pPr>
              <a:buFont typeface="Monotype Sorts" pitchFamily="2" charset="2"/>
              <a:buNone/>
            </a:pPr>
            <a:r>
              <a:rPr lang="en-US" sz="2400" b="1" dirty="0"/>
              <a:t>An operational data store (ODS) provides the basis </a:t>
            </a:r>
          </a:p>
          <a:p>
            <a:pPr>
              <a:buFont typeface="Monotype Sorts" pitchFamily="2" charset="2"/>
              <a:buNone/>
            </a:pPr>
            <a:r>
              <a:rPr lang="en-US" sz="2400" b="1" dirty="0"/>
              <a:t>for operational processing and may be used to feed </a:t>
            </a:r>
          </a:p>
          <a:p>
            <a:pPr>
              <a:buFont typeface="Monotype Sorts" pitchFamily="2" charset="2"/>
              <a:buNone/>
            </a:pPr>
            <a:r>
              <a:rPr lang="en-US" sz="2400" b="1" dirty="0"/>
              <a:t>the data warehouse. It consists of the following:</a:t>
            </a:r>
          </a:p>
          <a:p>
            <a:pPr>
              <a:buFont typeface="Monotype Sorts" pitchFamily="2" charset="2"/>
              <a:buNone/>
            </a:pPr>
            <a:endParaRPr lang="en-US" sz="2400" b="1" dirty="0"/>
          </a:p>
          <a:p>
            <a:r>
              <a:rPr lang="en-US" sz="2400" b="1" dirty="0"/>
              <a:t>Production </a:t>
            </a:r>
            <a:r>
              <a:rPr lang="en-US" sz="2400" b="1" dirty="0" smtClean="0"/>
              <a:t>data (</a:t>
            </a:r>
            <a:r>
              <a:rPr lang="en-US" sz="2400" dirty="0" smtClean="0"/>
              <a:t>persistently stored and essential to completing day to  day  business tasks and processes</a:t>
            </a:r>
            <a:r>
              <a:rPr lang="en-US" sz="2400" b="1" dirty="0" smtClean="0"/>
              <a:t>)</a:t>
            </a:r>
            <a:endParaRPr lang="en-US" sz="2400" b="1" dirty="0"/>
          </a:p>
          <a:p>
            <a:r>
              <a:rPr lang="en-US" sz="2400" b="1" dirty="0"/>
              <a:t>Internal Data </a:t>
            </a:r>
            <a:r>
              <a:rPr lang="en-US" sz="2400" b="1" dirty="0" smtClean="0"/>
              <a:t>(</a:t>
            </a:r>
            <a:r>
              <a:rPr lang="en-US" sz="2400" dirty="0" smtClean="0"/>
              <a:t>info created by operation of an organ. that includes sales, orders</a:t>
            </a:r>
            <a:r>
              <a:rPr lang="en-US" sz="2400" b="1" dirty="0" smtClean="0"/>
              <a:t>)</a:t>
            </a:r>
            <a:endParaRPr lang="en-US" sz="2400" b="1" dirty="0"/>
          </a:p>
          <a:p>
            <a:r>
              <a:rPr lang="en-US" sz="2400" b="1" dirty="0"/>
              <a:t>Archived </a:t>
            </a:r>
            <a:r>
              <a:rPr lang="en-US" sz="2400" b="1" dirty="0" smtClean="0"/>
              <a:t>data (</a:t>
            </a:r>
            <a:r>
              <a:rPr lang="en-US" sz="2400" dirty="0" smtClean="0"/>
              <a:t>process of moving data that is no longer actively used </a:t>
            </a:r>
            <a:r>
              <a:rPr lang="en-US" sz="2400" b="1" dirty="0" smtClean="0"/>
              <a:t>)</a:t>
            </a:r>
          </a:p>
          <a:p>
            <a:r>
              <a:rPr lang="en-US" sz="2400" b="1" dirty="0" smtClean="0"/>
              <a:t>External Data(</a:t>
            </a:r>
            <a:r>
              <a:rPr lang="en-US" sz="2400" dirty="0" smtClean="0"/>
              <a:t>Marketing and Web, that originate outside the world</a:t>
            </a:r>
            <a:r>
              <a:rPr lang="en-US" sz="2400" b="1" dirty="0" smtClean="0"/>
              <a:t>)</a:t>
            </a:r>
          </a:p>
          <a:p>
            <a:endParaRPr lang="en-US" sz="2400" b="1" dirty="0"/>
          </a:p>
        </p:txBody>
      </p:sp>
    </p:spTree>
    <p:extLst>
      <p:ext uri="{BB962C8B-B14F-4D97-AF65-F5344CB8AC3E}">
        <p14:creationId xmlns:p14="http://schemas.microsoft.com/office/powerpoint/2010/main" val="2630283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19</a:t>
            </a:r>
          </a:p>
        </p:txBody>
      </p:sp>
      <p:sp>
        <p:nvSpPr>
          <p:cNvPr id="40963" name="Rectangle 3"/>
          <p:cNvSpPr>
            <a:spLocks noGrp="1" noChangeArrowheads="1"/>
          </p:cNvSpPr>
          <p:nvPr>
            <p:ph type="title"/>
          </p:nvPr>
        </p:nvSpPr>
        <p:spPr>
          <a:noFill/>
          <a:ln/>
        </p:spPr>
        <p:txBody>
          <a:bodyPr/>
          <a:lstStyle/>
          <a:p>
            <a:r>
              <a:rPr lang="en-US" sz="3600" b="1" i="1"/>
              <a:t>Operational Data Sources (Structure &amp; Environment)</a:t>
            </a:r>
          </a:p>
        </p:txBody>
      </p:sp>
      <p:sp>
        <p:nvSpPr>
          <p:cNvPr id="40964" name="Rectangle 4"/>
          <p:cNvSpPr>
            <a:spLocks noGrp="1" noChangeArrowheads="1"/>
          </p:cNvSpPr>
          <p:nvPr>
            <p:ph idx="1"/>
          </p:nvPr>
        </p:nvSpPr>
        <p:spPr>
          <a:xfrm>
            <a:off x="2286000" y="1600200"/>
            <a:ext cx="8108950" cy="4114800"/>
          </a:xfrm>
          <a:noFill/>
          <a:ln/>
        </p:spPr>
        <p:txBody>
          <a:bodyPr/>
          <a:lstStyle/>
          <a:p>
            <a:r>
              <a:rPr lang="en-US" sz="2400" b="1" dirty="0"/>
              <a:t>Mainframe first generation hierarchical and network databases. </a:t>
            </a:r>
          </a:p>
          <a:p>
            <a:r>
              <a:rPr lang="en-US" sz="2400" b="1" dirty="0"/>
              <a:t>Departmental propriety file systems (e.g. </a:t>
            </a:r>
            <a:r>
              <a:rPr lang="en-US" sz="2400" b="1" dirty="0" smtClean="0"/>
              <a:t>VSAM(Virtual Storage access method), RMS(Record Management Service)) </a:t>
            </a:r>
            <a:r>
              <a:rPr lang="en-US" sz="2400" b="1" dirty="0"/>
              <a:t>and relational DBMSs (e.g. Informix, Oracle).</a:t>
            </a:r>
          </a:p>
          <a:p>
            <a:r>
              <a:rPr lang="en-US" sz="2400" b="1" dirty="0"/>
              <a:t>Private workstations and servers.</a:t>
            </a:r>
          </a:p>
          <a:p>
            <a:r>
              <a:rPr lang="en-US" sz="2400" b="1" dirty="0"/>
              <a:t>External systems such as the internet, commercially available databases, or databases associated with an organization’s suppliers or customers.</a:t>
            </a:r>
          </a:p>
        </p:txBody>
      </p:sp>
    </p:spTree>
    <p:extLst>
      <p:ext uri="{BB962C8B-B14F-4D97-AF65-F5344CB8AC3E}">
        <p14:creationId xmlns:p14="http://schemas.microsoft.com/office/powerpoint/2010/main" val="98738615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sz="3600" b="1" i="1"/>
              <a:t>2. Source Staging Component</a:t>
            </a:r>
          </a:p>
        </p:txBody>
      </p:sp>
      <p:sp>
        <p:nvSpPr>
          <p:cNvPr id="188419" name="Rectangle 3"/>
          <p:cNvSpPr>
            <a:spLocks noGrp="1" noChangeArrowheads="1"/>
          </p:cNvSpPr>
          <p:nvPr>
            <p:ph idx="1"/>
          </p:nvPr>
        </p:nvSpPr>
        <p:spPr/>
        <p:txBody>
          <a:bodyPr/>
          <a:lstStyle/>
          <a:p>
            <a:r>
              <a:rPr lang="en-US" sz="2400" b="1"/>
              <a:t>Three major functions need to be performed for getting the data ready.  You have to extract the data, transform the data, and then load the data into the data warehouse storage. Data staging provides a place and an area with a set of functions to clean, change, combine, convert, duplicate, prepare source data for storage and use in the data warehouse.</a:t>
            </a:r>
          </a:p>
        </p:txBody>
      </p:sp>
    </p:spTree>
    <p:extLst>
      <p:ext uri="{BB962C8B-B14F-4D97-AF65-F5344CB8AC3E}">
        <p14:creationId xmlns:p14="http://schemas.microsoft.com/office/powerpoint/2010/main" val="2585803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sz="3600" b="1" i="1"/>
              <a:t>Extraction, Cleansing, and Transformation Tools</a:t>
            </a:r>
          </a:p>
        </p:txBody>
      </p:sp>
      <p:sp>
        <p:nvSpPr>
          <p:cNvPr id="186374" name="Rectangle 6"/>
          <p:cNvSpPr>
            <a:spLocks noGrp="1" noChangeArrowheads="1"/>
          </p:cNvSpPr>
          <p:nvPr>
            <p:ph idx="1"/>
          </p:nvPr>
        </p:nvSpPr>
        <p:spPr>
          <a:noFill/>
          <a:ln/>
        </p:spPr>
        <p:txBody>
          <a:bodyPr/>
          <a:lstStyle/>
          <a:p>
            <a:r>
              <a:rPr lang="en-US" sz="2400" b="1"/>
              <a:t>Tasks of capturing data from source systems, cleansing and transforming it, and loading the results into a target system can be carried out either by separate products, or by a single integrated solution. </a:t>
            </a:r>
          </a:p>
          <a:p>
            <a:endParaRPr lang="en-US" sz="2400" b="1"/>
          </a:p>
          <a:p>
            <a:r>
              <a:rPr lang="en-US" sz="2400" b="1"/>
              <a:t>Integrated solutions include</a:t>
            </a:r>
          </a:p>
          <a:p>
            <a:pPr lvl="1">
              <a:buSzPct val="75000"/>
            </a:pPr>
            <a:r>
              <a:rPr lang="en-US" b="1"/>
              <a:t>Code Generators</a:t>
            </a:r>
          </a:p>
          <a:p>
            <a:pPr lvl="1">
              <a:buSzPct val="75000"/>
            </a:pPr>
            <a:r>
              <a:rPr lang="en-US" b="1"/>
              <a:t>Database Data Replication Tools</a:t>
            </a:r>
          </a:p>
          <a:p>
            <a:pPr lvl="1">
              <a:buSzPct val="75000"/>
            </a:pPr>
            <a:r>
              <a:rPr lang="en-US" b="1"/>
              <a:t>Dynamic Transformation Engines</a:t>
            </a:r>
          </a:p>
        </p:txBody>
      </p:sp>
    </p:spTree>
    <p:extLst>
      <p:ext uri="{BB962C8B-B14F-4D97-AF65-F5344CB8AC3E}">
        <p14:creationId xmlns:p14="http://schemas.microsoft.com/office/powerpoint/2010/main" val="1585175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63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63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637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63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ChangeArrowheads="1"/>
          </p:cNvSpPr>
          <p:nvPr/>
        </p:nvSpPr>
        <p:spPr bwMode="auto">
          <a:xfrm>
            <a:off x="2235200" y="6229350"/>
            <a:ext cx="1930400" cy="514350"/>
          </a:xfrm>
          <a:prstGeom prst="rect">
            <a:avLst/>
          </a:prstGeom>
          <a:noFill/>
          <a:ln w="12700">
            <a:noFill/>
            <a:miter lim="800000"/>
            <a:headEnd/>
            <a:tailEnd/>
          </a:ln>
          <a:effectLst/>
        </p:spPr>
        <p:txBody>
          <a:bodyPr wrap="none" anchor="ctr"/>
          <a:lstStyle/>
          <a:p>
            <a:endParaRPr lang="en-US"/>
          </a:p>
        </p:txBody>
      </p:sp>
      <p:sp>
        <p:nvSpPr>
          <p:cNvPr id="1074179" name="Rectangle 3"/>
          <p:cNvSpPr>
            <a:spLocks noChangeArrowheads="1"/>
          </p:cNvSpPr>
          <p:nvPr/>
        </p:nvSpPr>
        <p:spPr bwMode="auto">
          <a:xfrm>
            <a:off x="4673600" y="6229350"/>
            <a:ext cx="2844800" cy="514350"/>
          </a:xfrm>
          <a:prstGeom prst="rect">
            <a:avLst/>
          </a:prstGeom>
          <a:noFill/>
          <a:ln w="12700">
            <a:noFill/>
            <a:miter lim="800000"/>
            <a:headEnd/>
            <a:tailEnd/>
          </a:ln>
          <a:effectLst/>
        </p:spPr>
        <p:txBody>
          <a:bodyPr wrap="none" anchor="ctr"/>
          <a:lstStyle/>
          <a:p>
            <a:endParaRPr lang="en-US"/>
          </a:p>
        </p:txBody>
      </p:sp>
      <p:sp>
        <p:nvSpPr>
          <p:cNvPr id="1074180" name="Rectangle 4"/>
          <p:cNvSpPr>
            <a:spLocks noGrp="1" noChangeArrowheads="1"/>
          </p:cNvSpPr>
          <p:nvPr>
            <p:ph type="ctrTitle"/>
          </p:nvPr>
        </p:nvSpPr>
        <p:spPr>
          <a:xfrm>
            <a:off x="2209800" y="1524001"/>
            <a:ext cx="7370928" cy="2297372"/>
          </a:xfrm>
          <a:noFill/>
          <a:ln/>
        </p:spPr>
        <p:txBody>
          <a:bodyPr vert="horz" lIns="90488" tIns="44450" rIns="90488" bIns="44450" rtlCol="0" anchor="ct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Unit – I</a:t>
            </a:r>
            <a:br>
              <a:rPr lang="en-US" b="1" dirty="0" smtClean="0"/>
            </a:br>
            <a:r>
              <a:rPr lang="en-US" b="1" dirty="0" smtClean="0"/>
              <a:t>Data warehouse building Blocks</a:t>
            </a:r>
            <a:br>
              <a:rPr lang="en-US" b="1" dirty="0" smtClean="0"/>
            </a:br>
            <a:r>
              <a:rPr lang="en-US" dirty="0" smtClean="0"/>
              <a:t/>
            </a:r>
            <a:br>
              <a:rPr lang="en-US" dirty="0" smtClean="0"/>
            </a:br>
            <a:r>
              <a:rPr lang="en-US" b="1" dirty="0" smtClean="0"/>
              <a:t/>
            </a:r>
            <a:br>
              <a:rPr lang="en-US" b="1" dirty="0" smtClean="0"/>
            </a:br>
            <a:r>
              <a:rPr lang="en-US" dirty="0" smtClean="0"/>
              <a:t/>
            </a:r>
            <a:br>
              <a:rPr lang="en-US" dirty="0" smtClean="0"/>
            </a:br>
            <a:r>
              <a:rPr lang="en-US" dirty="0" smtClean="0"/>
              <a:t/>
            </a:r>
            <a:br>
              <a:rPr lang="en-US" dirty="0" smtClean="0"/>
            </a:br>
            <a:endParaRPr lang="en-US" dirty="0"/>
          </a:p>
        </p:txBody>
      </p:sp>
      <p:sp>
        <p:nvSpPr>
          <p:cNvPr id="1074181" name="Rectangle 5"/>
          <p:cNvSpPr>
            <a:spLocks noGrp="1" noChangeArrowheads="1"/>
          </p:cNvSpPr>
          <p:nvPr>
            <p:ph type="subTitle" idx="1"/>
          </p:nvPr>
        </p:nvSpPr>
        <p:spPr>
          <a:xfrm>
            <a:off x="6324600" y="2590800"/>
            <a:ext cx="3886200" cy="1828800"/>
          </a:xfrm>
          <a:noFill/>
          <a:ln/>
        </p:spPr>
        <p:txBody>
          <a:bodyPr vert="horz" lIns="90488" tIns="44450" rIns="90488" bIns="44450" rtlCol="0">
            <a:normAutofit/>
          </a:bodyPr>
          <a:lstStyle/>
          <a:p>
            <a:pPr marL="342900" indent="-342900"/>
            <a:endParaRPr lang="en-US" dirty="0"/>
          </a:p>
          <a:p>
            <a:pPr marL="342900" indent="-342900"/>
            <a:endParaRPr lang="en-US" dirty="0"/>
          </a:p>
        </p:txBody>
      </p:sp>
      <p:grpSp>
        <p:nvGrpSpPr>
          <p:cNvPr id="2" name="Group 6"/>
          <p:cNvGrpSpPr>
            <a:grpSpLocks/>
          </p:cNvGrpSpPr>
          <p:nvPr/>
        </p:nvGrpSpPr>
        <p:grpSpPr bwMode="auto">
          <a:xfrm>
            <a:off x="1313656" y="1711597"/>
            <a:ext cx="6719888" cy="2932113"/>
            <a:chOff x="768" y="1872"/>
            <a:chExt cx="4233" cy="1847"/>
          </a:xfrm>
        </p:grpSpPr>
        <p:pic>
          <p:nvPicPr>
            <p:cNvPr id="1074183" name="Picture 7"/>
            <p:cNvPicPr>
              <a:picLocks noChangeArrowheads="1"/>
            </p:cNvPicPr>
            <p:nvPr/>
          </p:nvPicPr>
          <p:blipFill>
            <a:blip r:embed="rId3" cstate="print"/>
            <a:srcRect/>
            <a:stretch>
              <a:fillRect/>
            </a:stretch>
          </p:blipFill>
          <p:spPr bwMode="auto">
            <a:xfrm>
              <a:off x="768" y="1872"/>
              <a:ext cx="633" cy="647"/>
            </a:xfrm>
            <a:prstGeom prst="rect">
              <a:avLst/>
            </a:prstGeom>
            <a:noFill/>
            <a:ln w="12700">
              <a:noFill/>
              <a:miter lim="800000"/>
              <a:headEnd/>
              <a:tailEnd/>
            </a:ln>
            <a:effectLst/>
          </p:spPr>
        </p:pic>
        <p:pic>
          <p:nvPicPr>
            <p:cNvPr id="1074184" name="Picture 8"/>
            <p:cNvPicPr>
              <a:picLocks noChangeArrowheads="1"/>
            </p:cNvPicPr>
            <p:nvPr/>
          </p:nvPicPr>
          <p:blipFill>
            <a:blip r:embed="rId3" cstate="print"/>
            <a:srcRect/>
            <a:stretch>
              <a:fillRect/>
            </a:stretch>
          </p:blipFill>
          <p:spPr bwMode="auto">
            <a:xfrm>
              <a:off x="4368" y="3072"/>
              <a:ext cx="633" cy="647"/>
            </a:xfrm>
            <a:prstGeom prst="rect">
              <a:avLst/>
            </a:prstGeom>
            <a:noFill/>
            <a:ln w="12700">
              <a:noFill/>
              <a:miter lim="800000"/>
              <a:headEnd/>
              <a:tailEnd/>
            </a:ln>
            <a:effectLst/>
          </p:spPr>
        </p:pic>
      </p:grpSp>
    </p:spTree>
    <p:extLst>
      <p:ext uri="{BB962C8B-B14F-4D97-AF65-F5344CB8AC3E}">
        <p14:creationId xmlns:p14="http://schemas.microsoft.com/office/powerpoint/2010/main" val="2475981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sz="3600" b="1" i="1" dirty="0"/>
              <a:t>EAI &amp; </a:t>
            </a:r>
            <a:r>
              <a:rPr lang="en-US" sz="3600" b="1" i="1" dirty="0" smtClean="0"/>
              <a:t>ETL</a:t>
            </a:r>
            <a:endParaRPr lang="en-US" sz="3600" b="1" i="1" dirty="0"/>
          </a:p>
        </p:txBody>
      </p:sp>
      <p:sp>
        <p:nvSpPr>
          <p:cNvPr id="190468" name="Rectangle 4"/>
          <p:cNvSpPr>
            <a:spLocks noGrp="1" noChangeArrowheads="1"/>
          </p:cNvSpPr>
          <p:nvPr>
            <p:ph idx="1"/>
          </p:nvPr>
        </p:nvSpPr>
        <p:spPr>
          <a:noFill/>
          <a:ln/>
        </p:spPr>
        <p:txBody>
          <a:bodyPr/>
          <a:lstStyle/>
          <a:p>
            <a:r>
              <a:rPr lang="en-US" sz="2400" b="1" dirty="0"/>
              <a:t>EAI (Enterprise Application Integrator) tools provide a foundation for these models that address an enterprise’s tactical data requirements by efficiently moving data between applications with few integration challenges. EAI also preprocess and stage targeted data for enterprise data warehousing</a:t>
            </a:r>
          </a:p>
          <a:p>
            <a:endParaRPr lang="en-US" sz="2400" b="1" dirty="0"/>
          </a:p>
          <a:p>
            <a:r>
              <a:rPr lang="en-US" sz="2400" b="1" dirty="0"/>
              <a:t> ETL stands for Extract-transform-load. </a:t>
            </a:r>
            <a:endParaRPr lang="en-US" sz="2400" b="1" dirty="0" smtClean="0"/>
          </a:p>
          <a:p>
            <a:endParaRPr lang="en-US" sz="2400" b="1" dirty="0"/>
          </a:p>
        </p:txBody>
      </p:sp>
    </p:spTree>
    <p:extLst>
      <p:ext uri="{BB962C8B-B14F-4D97-AF65-F5344CB8AC3E}">
        <p14:creationId xmlns:p14="http://schemas.microsoft.com/office/powerpoint/2010/main" val="907746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296215"/>
            <a:ext cx="10645462" cy="1394474"/>
          </a:xfrm>
        </p:spPr>
        <p:txBody>
          <a:bodyPr/>
          <a:lstStyle/>
          <a:p>
            <a:r>
              <a:rPr lang="en-US" dirty="0" smtClean="0"/>
              <a:t>Performs ETL</a:t>
            </a:r>
            <a:br>
              <a:rPr lang="en-US" dirty="0" smtClean="0"/>
            </a:br>
            <a:endParaRPr lang="en-IN" dirty="0"/>
          </a:p>
        </p:txBody>
      </p:sp>
      <p:sp>
        <p:nvSpPr>
          <p:cNvPr id="3" name="Content Placeholder 2"/>
          <p:cNvSpPr>
            <a:spLocks noGrp="1"/>
          </p:cNvSpPr>
          <p:nvPr>
            <p:ph idx="1"/>
          </p:nvPr>
        </p:nvSpPr>
        <p:spPr>
          <a:xfrm>
            <a:off x="838200" y="1275008"/>
            <a:ext cx="10515600" cy="4901955"/>
          </a:xfrm>
        </p:spPr>
        <p:txBody>
          <a:bodyPr>
            <a:normAutofit/>
          </a:bodyPr>
          <a:lstStyle/>
          <a:p>
            <a:pPr lvl="1">
              <a:defRPr/>
            </a:pPr>
            <a:r>
              <a:rPr lang="en-US" dirty="0" smtClean="0"/>
              <a:t>Extraction</a:t>
            </a:r>
            <a:endParaRPr lang="en-US" dirty="0"/>
          </a:p>
          <a:p>
            <a:pPr marL="914717" lvl="2" indent="-246888">
              <a:buFont typeface="Wingdings 2"/>
              <a:buChar char=""/>
              <a:defRPr/>
            </a:pPr>
            <a:r>
              <a:rPr lang="en-US" dirty="0"/>
              <a:t>Select data sources, determine filters</a:t>
            </a:r>
          </a:p>
          <a:p>
            <a:pPr marL="914717" lvl="2" indent="-246888">
              <a:buFont typeface="Wingdings 2"/>
              <a:buChar char=""/>
              <a:defRPr/>
            </a:pPr>
            <a:r>
              <a:rPr lang="en-US" dirty="0"/>
              <a:t>Automatic replicate</a:t>
            </a:r>
          </a:p>
          <a:p>
            <a:pPr marL="914717" lvl="2" indent="-246888">
              <a:buFont typeface="Wingdings 2"/>
              <a:buChar char=""/>
              <a:defRPr/>
            </a:pPr>
            <a:r>
              <a:rPr lang="en-US" dirty="0"/>
              <a:t>Create intermediary files</a:t>
            </a:r>
          </a:p>
          <a:p>
            <a:pPr lvl="1">
              <a:defRPr/>
            </a:pPr>
            <a:r>
              <a:rPr lang="en-US" dirty="0"/>
              <a:t>Transformation</a:t>
            </a:r>
          </a:p>
          <a:p>
            <a:pPr marL="914717" lvl="2" indent="-246888">
              <a:buFont typeface="Wingdings 2"/>
              <a:buChar char=""/>
              <a:defRPr/>
            </a:pPr>
            <a:r>
              <a:rPr lang="en-US" dirty="0"/>
              <a:t>Clean, merge, de-duplicate data</a:t>
            </a:r>
          </a:p>
          <a:p>
            <a:pPr marL="914717" lvl="2" indent="-246888">
              <a:buFont typeface="Wingdings 2"/>
              <a:buChar char=""/>
              <a:defRPr/>
            </a:pPr>
            <a:r>
              <a:rPr lang="en-US" dirty="0"/>
              <a:t>Covert data types</a:t>
            </a:r>
          </a:p>
          <a:p>
            <a:pPr marL="914717" lvl="2" indent="-246888">
              <a:buFont typeface="Wingdings 2"/>
              <a:buChar char=""/>
              <a:defRPr/>
            </a:pPr>
            <a:r>
              <a:rPr lang="en-US" dirty="0"/>
              <a:t>Calculate derived data</a:t>
            </a:r>
          </a:p>
          <a:p>
            <a:pPr marL="914717" lvl="2" indent="-246888">
              <a:buFont typeface="Wingdings 2"/>
              <a:buChar char=""/>
              <a:defRPr/>
            </a:pPr>
            <a:r>
              <a:rPr lang="en-US" dirty="0"/>
              <a:t>Resolve synonyms and homonyms</a:t>
            </a:r>
          </a:p>
          <a:p>
            <a:pPr lvl="1">
              <a:defRPr/>
            </a:pPr>
            <a:r>
              <a:rPr lang="en-US" dirty="0"/>
              <a:t>Loading</a:t>
            </a:r>
          </a:p>
          <a:p>
            <a:pPr lvl="2">
              <a:defRPr/>
            </a:pPr>
            <a:r>
              <a:rPr lang="en-US" dirty="0"/>
              <a:t>Initial loading</a:t>
            </a:r>
          </a:p>
          <a:p>
            <a:pPr lvl="2">
              <a:defRPr/>
            </a:pPr>
            <a:r>
              <a:rPr lang="en-US" dirty="0"/>
              <a:t>Incremental loading</a:t>
            </a:r>
          </a:p>
          <a:p>
            <a:endParaRPr lang="en-IN" dirty="0"/>
          </a:p>
        </p:txBody>
      </p:sp>
      <p:sp>
        <p:nvSpPr>
          <p:cNvPr id="4" name="Date Placeholder 3"/>
          <p:cNvSpPr>
            <a:spLocks noGrp="1"/>
          </p:cNvSpPr>
          <p:nvPr>
            <p:ph type="dt" sz="half" idx="10"/>
          </p:nvPr>
        </p:nvSpPr>
        <p:spPr/>
        <p:txBody>
          <a:bodyPr/>
          <a:lstStyle/>
          <a:p>
            <a:fld id="{8DCABB96-2083-47F5-94C7-E89DFFB4E58D}" type="datetime1">
              <a:rPr lang="en-US" smtClean="0"/>
              <a:t>11/21/2015</a:t>
            </a:fld>
            <a:endParaRPr lang="en-US"/>
          </a:p>
        </p:txBody>
      </p:sp>
      <p:sp>
        <p:nvSpPr>
          <p:cNvPr id="5" name="Footer Placeholder 4"/>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41</a:t>
            </a:fld>
            <a:endParaRPr lang="en-US"/>
          </a:p>
        </p:txBody>
      </p:sp>
    </p:spTree>
    <p:extLst>
      <p:ext uri="{BB962C8B-B14F-4D97-AF65-F5344CB8AC3E}">
        <p14:creationId xmlns:p14="http://schemas.microsoft.com/office/powerpoint/2010/main" val="3999525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20</a:t>
            </a:r>
          </a:p>
        </p:txBody>
      </p:sp>
      <p:sp>
        <p:nvSpPr>
          <p:cNvPr id="43011" name="Rectangle 3"/>
          <p:cNvSpPr>
            <a:spLocks noGrp="1" noChangeArrowheads="1"/>
          </p:cNvSpPr>
          <p:nvPr>
            <p:ph type="title"/>
          </p:nvPr>
        </p:nvSpPr>
        <p:spPr>
          <a:noFill/>
          <a:ln/>
        </p:spPr>
        <p:txBody>
          <a:bodyPr/>
          <a:lstStyle/>
          <a:p>
            <a:r>
              <a:rPr lang="en-US" sz="3600" b="1" i="1"/>
              <a:t>Load Manager</a:t>
            </a:r>
          </a:p>
        </p:txBody>
      </p:sp>
      <p:sp>
        <p:nvSpPr>
          <p:cNvPr id="43012" name="Rectangle 4"/>
          <p:cNvSpPr>
            <a:spLocks noGrp="1" noChangeArrowheads="1"/>
          </p:cNvSpPr>
          <p:nvPr>
            <p:ph idx="1"/>
          </p:nvPr>
        </p:nvSpPr>
        <p:spPr>
          <a:noFill/>
          <a:ln/>
        </p:spPr>
        <p:txBody>
          <a:bodyPr/>
          <a:lstStyle/>
          <a:p>
            <a:r>
              <a:rPr lang="en-US" sz="2400" b="1">
                <a:latin typeface="Times" panose="02020603050405020304" pitchFamily="18" charset="0"/>
              </a:rPr>
              <a:t>Performs all the operations associated with the extraction and loading of data into the warehouse. </a:t>
            </a:r>
          </a:p>
          <a:p>
            <a:endParaRPr lang="en-US" sz="2400"/>
          </a:p>
          <a:p>
            <a:r>
              <a:rPr lang="en-US" sz="2400" b="1">
                <a:latin typeface="Times" panose="02020603050405020304" pitchFamily="18" charset="0"/>
              </a:rPr>
              <a:t>Size and complexity will vary between data warehouses and may be constructed using a combination of vendor data loading tools and custom-built programs.</a:t>
            </a:r>
          </a:p>
          <a:p>
            <a:endParaRPr lang="en-US" sz="2400" b="1">
              <a:latin typeface="Times" panose="02020603050405020304" pitchFamily="18" charset="0"/>
            </a:endParaRPr>
          </a:p>
        </p:txBody>
      </p:sp>
    </p:spTree>
    <p:extLst>
      <p:ext uri="{BB962C8B-B14F-4D97-AF65-F5344CB8AC3E}">
        <p14:creationId xmlns:p14="http://schemas.microsoft.com/office/powerpoint/2010/main" val="359922188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z="3600" b="1" i="1"/>
              <a:t>3. Data  Storage Component- Detailed Data</a:t>
            </a:r>
          </a:p>
        </p:txBody>
      </p:sp>
      <p:sp>
        <p:nvSpPr>
          <p:cNvPr id="191494" name="Rectangle 6"/>
          <p:cNvSpPr>
            <a:spLocks noGrp="1" noChangeArrowheads="1"/>
          </p:cNvSpPr>
          <p:nvPr>
            <p:ph idx="1"/>
          </p:nvPr>
        </p:nvSpPr>
        <p:spPr>
          <a:noFill/>
          <a:ln/>
        </p:spPr>
        <p:txBody>
          <a:bodyPr>
            <a:normAutofit/>
          </a:bodyPr>
          <a:lstStyle/>
          <a:p>
            <a:pPr>
              <a:lnSpc>
                <a:spcPct val="90000"/>
              </a:lnSpc>
            </a:pPr>
            <a:r>
              <a:rPr lang="en-US" sz="2400" b="1">
                <a:latin typeface="Times" panose="02020603050405020304" pitchFamily="18" charset="0"/>
              </a:rPr>
              <a:t>The foundation of the warehouse consists of  detailed data at its most basic level.</a:t>
            </a:r>
          </a:p>
          <a:p>
            <a:pPr>
              <a:lnSpc>
                <a:spcPct val="90000"/>
              </a:lnSpc>
            </a:pPr>
            <a:endParaRPr lang="en-US" sz="2400" b="1">
              <a:latin typeface="Times" panose="02020603050405020304" pitchFamily="18" charset="0"/>
            </a:endParaRPr>
          </a:p>
          <a:p>
            <a:pPr>
              <a:lnSpc>
                <a:spcPct val="90000"/>
              </a:lnSpc>
            </a:pPr>
            <a:r>
              <a:rPr lang="en-US" sz="2400" b="1">
                <a:latin typeface="Times" panose="02020603050405020304" pitchFamily="18" charset="0"/>
              </a:rPr>
              <a:t>Stores all the detailed data in the database schema. </a:t>
            </a:r>
          </a:p>
          <a:p>
            <a:pPr>
              <a:lnSpc>
                <a:spcPct val="90000"/>
              </a:lnSpc>
            </a:pPr>
            <a:endParaRPr lang="en-US" sz="2400"/>
          </a:p>
          <a:p>
            <a:pPr>
              <a:lnSpc>
                <a:spcPct val="90000"/>
              </a:lnSpc>
            </a:pPr>
            <a:r>
              <a:rPr lang="en-US" sz="2400" b="1">
                <a:latin typeface="Times" panose="02020603050405020304" pitchFamily="18" charset="0"/>
              </a:rPr>
              <a:t>In most cases, the detailed data is not stored online but aggregated to the next level of detail. </a:t>
            </a:r>
          </a:p>
          <a:p>
            <a:pPr>
              <a:lnSpc>
                <a:spcPct val="90000"/>
              </a:lnSpc>
            </a:pPr>
            <a:endParaRPr lang="en-US" sz="2400" b="1">
              <a:latin typeface="Times" panose="02020603050405020304" pitchFamily="18" charset="0"/>
            </a:endParaRPr>
          </a:p>
          <a:p>
            <a:pPr>
              <a:lnSpc>
                <a:spcPct val="90000"/>
              </a:lnSpc>
            </a:pPr>
            <a:r>
              <a:rPr lang="en-US" sz="2400" b="1">
                <a:latin typeface="Times" panose="02020603050405020304" pitchFamily="18" charset="0"/>
              </a:rPr>
              <a:t>On a regular basis, detailed data is added to the warehouse to supplement the aggregated data.</a:t>
            </a:r>
          </a:p>
        </p:txBody>
      </p:sp>
    </p:spTree>
    <p:extLst>
      <p:ext uri="{BB962C8B-B14F-4D97-AF65-F5344CB8AC3E}">
        <p14:creationId xmlns:p14="http://schemas.microsoft.com/office/powerpoint/2010/main" val="3504862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149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149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14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5122"/>
          <p:cNvSpPr>
            <a:spLocks noGrp="1" noChangeArrowheads="1"/>
          </p:cNvSpPr>
          <p:nvPr>
            <p:ph type="title"/>
          </p:nvPr>
        </p:nvSpPr>
        <p:spPr/>
        <p:txBody>
          <a:bodyPr/>
          <a:lstStyle/>
          <a:p>
            <a:r>
              <a:rPr lang="en-US" sz="3600" b="1" i="1"/>
              <a:t>Data  Warehouse Data  Storage </a:t>
            </a:r>
          </a:p>
        </p:txBody>
      </p:sp>
      <p:sp>
        <p:nvSpPr>
          <p:cNvPr id="214019" name="Rectangle 5123"/>
          <p:cNvSpPr>
            <a:spLocks noChangeArrowheads="1"/>
          </p:cNvSpPr>
          <p:nvPr/>
        </p:nvSpPr>
        <p:spPr bwMode="auto">
          <a:xfrm>
            <a:off x="1828800" y="3429000"/>
            <a:ext cx="1371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Detail</a:t>
            </a:r>
          </a:p>
          <a:p>
            <a:pPr algn="ctr"/>
            <a:r>
              <a:rPr lang="en-US"/>
              <a:t>Data</a:t>
            </a:r>
          </a:p>
        </p:txBody>
      </p:sp>
      <p:sp>
        <p:nvSpPr>
          <p:cNvPr id="214020" name="Rectangle 5124"/>
          <p:cNvSpPr>
            <a:spLocks noChangeArrowheads="1"/>
          </p:cNvSpPr>
          <p:nvPr/>
        </p:nvSpPr>
        <p:spPr bwMode="auto">
          <a:xfrm>
            <a:off x="4343400" y="2895600"/>
            <a:ext cx="11430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Summary 1</a:t>
            </a:r>
          </a:p>
          <a:p>
            <a:pPr algn="ctr"/>
            <a:r>
              <a:rPr lang="en-US"/>
              <a:t>Level 1</a:t>
            </a:r>
          </a:p>
        </p:txBody>
      </p:sp>
      <p:sp>
        <p:nvSpPr>
          <p:cNvPr id="214021" name="Rectangle 5125"/>
          <p:cNvSpPr>
            <a:spLocks noChangeArrowheads="1"/>
          </p:cNvSpPr>
          <p:nvPr/>
        </p:nvSpPr>
        <p:spPr bwMode="auto">
          <a:xfrm>
            <a:off x="4419600" y="4267200"/>
            <a:ext cx="1143000" cy="609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Summary 2</a:t>
            </a:r>
          </a:p>
          <a:p>
            <a:pPr algn="ctr"/>
            <a:r>
              <a:rPr lang="en-US"/>
              <a:t>Level 1</a:t>
            </a:r>
          </a:p>
        </p:txBody>
      </p:sp>
      <p:sp>
        <p:nvSpPr>
          <p:cNvPr id="214022" name="Rectangle 5126"/>
          <p:cNvSpPr>
            <a:spLocks noChangeArrowheads="1"/>
          </p:cNvSpPr>
          <p:nvPr/>
        </p:nvSpPr>
        <p:spPr bwMode="auto">
          <a:xfrm>
            <a:off x="4495800" y="5410200"/>
            <a:ext cx="10668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Summary 3</a:t>
            </a:r>
          </a:p>
          <a:p>
            <a:pPr algn="ctr"/>
            <a:r>
              <a:rPr lang="en-US"/>
              <a:t>Level 1</a:t>
            </a:r>
          </a:p>
        </p:txBody>
      </p:sp>
      <p:sp>
        <p:nvSpPr>
          <p:cNvPr id="214023" name="Rectangle 5127"/>
          <p:cNvSpPr>
            <a:spLocks noChangeArrowheads="1"/>
          </p:cNvSpPr>
          <p:nvPr/>
        </p:nvSpPr>
        <p:spPr bwMode="auto">
          <a:xfrm>
            <a:off x="6477000" y="2971800"/>
            <a:ext cx="1143000" cy="457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Summary 4</a:t>
            </a:r>
          </a:p>
          <a:p>
            <a:pPr algn="ctr"/>
            <a:r>
              <a:rPr lang="en-US"/>
              <a:t>Level 2</a:t>
            </a:r>
          </a:p>
        </p:txBody>
      </p:sp>
      <p:sp>
        <p:nvSpPr>
          <p:cNvPr id="214024" name="Rectangle 5128"/>
          <p:cNvSpPr>
            <a:spLocks noChangeArrowheads="1"/>
          </p:cNvSpPr>
          <p:nvPr/>
        </p:nvSpPr>
        <p:spPr bwMode="auto">
          <a:xfrm>
            <a:off x="6400800" y="4267200"/>
            <a:ext cx="12954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Summary 5</a:t>
            </a:r>
          </a:p>
          <a:p>
            <a:pPr algn="ctr"/>
            <a:r>
              <a:rPr lang="en-US"/>
              <a:t>Level 2</a:t>
            </a:r>
          </a:p>
        </p:txBody>
      </p:sp>
      <p:sp>
        <p:nvSpPr>
          <p:cNvPr id="214025" name="Rectangle 5129"/>
          <p:cNvSpPr>
            <a:spLocks noChangeArrowheads="1"/>
          </p:cNvSpPr>
          <p:nvPr/>
        </p:nvSpPr>
        <p:spPr bwMode="auto">
          <a:xfrm>
            <a:off x="6400800" y="5410200"/>
            <a:ext cx="12954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Summary 6</a:t>
            </a:r>
          </a:p>
          <a:p>
            <a:pPr algn="ctr"/>
            <a:r>
              <a:rPr lang="en-US"/>
              <a:t>Level 3</a:t>
            </a:r>
          </a:p>
        </p:txBody>
      </p:sp>
      <p:sp>
        <p:nvSpPr>
          <p:cNvPr id="214026" name="Rectangle 5130"/>
          <p:cNvSpPr>
            <a:spLocks noChangeArrowheads="1"/>
          </p:cNvSpPr>
          <p:nvPr/>
        </p:nvSpPr>
        <p:spPr bwMode="auto">
          <a:xfrm>
            <a:off x="8915400" y="1524000"/>
            <a:ext cx="1371600" cy="4800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Archived</a:t>
            </a:r>
          </a:p>
          <a:p>
            <a:pPr algn="ctr"/>
            <a:r>
              <a:rPr lang="en-US"/>
              <a:t>Data</a:t>
            </a:r>
          </a:p>
          <a:p>
            <a:pPr algn="ctr"/>
            <a:endParaRPr lang="en-US"/>
          </a:p>
        </p:txBody>
      </p:sp>
      <p:sp>
        <p:nvSpPr>
          <p:cNvPr id="214027" name="Rectangle 5131"/>
          <p:cNvSpPr>
            <a:spLocks noChangeArrowheads="1"/>
          </p:cNvSpPr>
          <p:nvPr/>
        </p:nvSpPr>
        <p:spPr bwMode="auto">
          <a:xfrm>
            <a:off x="3657600" y="1524000"/>
            <a:ext cx="2286000" cy="381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External Data</a:t>
            </a:r>
          </a:p>
        </p:txBody>
      </p:sp>
      <p:sp>
        <p:nvSpPr>
          <p:cNvPr id="214028" name="Rectangle 5132"/>
          <p:cNvSpPr>
            <a:spLocks noChangeArrowheads="1"/>
          </p:cNvSpPr>
          <p:nvPr/>
        </p:nvSpPr>
        <p:spPr bwMode="auto">
          <a:xfrm>
            <a:off x="3657600" y="2133600"/>
            <a:ext cx="2362200" cy="457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Multidimensional Data</a:t>
            </a:r>
          </a:p>
        </p:txBody>
      </p:sp>
      <p:sp>
        <p:nvSpPr>
          <p:cNvPr id="214035" name="Line 5139"/>
          <p:cNvSpPr>
            <a:spLocks noChangeShapeType="1"/>
          </p:cNvSpPr>
          <p:nvPr/>
        </p:nvSpPr>
        <p:spPr bwMode="auto">
          <a:xfrm>
            <a:off x="5943600" y="2438400"/>
            <a:ext cx="2971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6" name="Line 5140"/>
          <p:cNvSpPr>
            <a:spLocks noChangeShapeType="1"/>
          </p:cNvSpPr>
          <p:nvPr/>
        </p:nvSpPr>
        <p:spPr bwMode="auto">
          <a:xfrm flipV="1">
            <a:off x="3048000" y="2667000"/>
            <a:ext cx="9144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7" name="Line 5141"/>
          <p:cNvSpPr>
            <a:spLocks noChangeShapeType="1"/>
          </p:cNvSpPr>
          <p:nvPr/>
        </p:nvSpPr>
        <p:spPr bwMode="auto">
          <a:xfrm flipV="1">
            <a:off x="3200400" y="3200400"/>
            <a:ext cx="10668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8" name="Line 5142"/>
          <p:cNvSpPr>
            <a:spLocks noChangeShapeType="1"/>
          </p:cNvSpPr>
          <p:nvPr/>
        </p:nvSpPr>
        <p:spPr bwMode="auto">
          <a:xfrm>
            <a:off x="3124200" y="3886200"/>
            <a:ext cx="13716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9" name="Line 5143"/>
          <p:cNvSpPr>
            <a:spLocks noChangeShapeType="1"/>
          </p:cNvSpPr>
          <p:nvPr/>
        </p:nvSpPr>
        <p:spPr bwMode="auto">
          <a:xfrm>
            <a:off x="3200400" y="4191000"/>
            <a:ext cx="1371600" cy="1295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0" name="Line 5144"/>
          <p:cNvSpPr>
            <a:spLocks noChangeShapeType="1"/>
          </p:cNvSpPr>
          <p:nvPr/>
        </p:nvSpPr>
        <p:spPr bwMode="auto">
          <a:xfrm>
            <a:off x="5943600" y="1828800"/>
            <a:ext cx="2971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1" name="Line 5145"/>
          <p:cNvSpPr>
            <a:spLocks noChangeShapeType="1"/>
          </p:cNvSpPr>
          <p:nvPr/>
        </p:nvSpPr>
        <p:spPr bwMode="auto">
          <a:xfrm>
            <a:off x="5410200" y="3200400"/>
            <a:ext cx="990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2" name="Line 5146"/>
          <p:cNvSpPr>
            <a:spLocks noChangeShapeType="1"/>
          </p:cNvSpPr>
          <p:nvPr/>
        </p:nvSpPr>
        <p:spPr bwMode="auto">
          <a:xfrm>
            <a:off x="5562600" y="4495800"/>
            <a:ext cx="762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3" name="Line 5147"/>
          <p:cNvSpPr>
            <a:spLocks noChangeShapeType="1"/>
          </p:cNvSpPr>
          <p:nvPr/>
        </p:nvSpPr>
        <p:spPr bwMode="auto">
          <a:xfrm>
            <a:off x="5562600" y="5715000"/>
            <a:ext cx="762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4" name="Line 5148"/>
          <p:cNvSpPr>
            <a:spLocks noChangeShapeType="1"/>
          </p:cNvSpPr>
          <p:nvPr/>
        </p:nvSpPr>
        <p:spPr bwMode="auto">
          <a:xfrm>
            <a:off x="5562600" y="4648200"/>
            <a:ext cx="10668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5" name="Line 5149"/>
          <p:cNvSpPr>
            <a:spLocks noChangeShapeType="1"/>
          </p:cNvSpPr>
          <p:nvPr/>
        </p:nvSpPr>
        <p:spPr bwMode="auto">
          <a:xfrm>
            <a:off x="7620000" y="3200400"/>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6" name="Line 5150"/>
          <p:cNvSpPr>
            <a:spLocks noChangeShapeType="1"/>
          </p:cNvSpPr>
          <p:nvPr/>
        </p:nvSpPr>
        <p:spPr bwMode="auto">
          <a:xfrm>
            <a:off x="7696200" y="4495800"/>
            <a:ext cx="1219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7" name="Line 5151"/>
          <p:cNvSpPr>
            <a:spLocks noChangeShapeType="1"/>
          </p:cNvSpPr>
          <p:nvPr/>
        </p:nvSpPr>
        <p:spPr bwMode="auto">
          <a:xfrm>
            <a:off x="7696200" y="5638800"/>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8" name="Line 5152"/>
          <p:cNvSpPr>
            <a:spLocks noChangeShapeType="1"/>
          </p:cNvSpPr>
          <p:nvPr/>
        </p:nvSpPr>
        <p:spPr bwMode="auto">
          <a:xfrm>
            <a:off x="2667000" y="4191000"/>
            <a:ext cx="0" cy="1981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9" name="Line 5153"/>
          <p:cNvSpPr>
            <a:spLocks noChangeShapeType="1"/>
          </p:cNvSpPr>
          <p:nvPr/>
        </p:nvSpPr>
        <p:spPr bwMode="auto">
          <a:xfrm>
            <a:off x="2667000" y="6248400"/>
            <a:ext cx="6248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597551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sz="3600" b="1" i="1"/>
              <a:t>Data  Storage Component- Lightly and Highly Summarized Data</a:t>
            </a:r>
          </a:p>
        </p:txBody>
      </p:sp>
      <p:sp>
        <p:nvSpPr>
          <p:cNvPr id="192516" name="Rectangle 4"/>
          <p:cNvSpPr>
            <a:spLocks noGrp="1" noChangeArrowheads="1"/>
          </p:cNvSpPr>
          <p:nvPr>
            <p:ph idx="1"/>
          </p:nvPr>
        </p:nvSpPr>
        <p:spPr>
          <a:noFill/>
          <a:ln/>
        </p:spPr>
        <p:txBody>
          <a:bodyPr/>
          <a:lstStyle/>
          <a:p>
            <a:r>
              <a:rPr lang="en-US" sz="2400" b="1">
                <a:latin typeface="Times" panose="02020603050405020304" pitchFamily="18" charset="0"/>
              </a:rPr>
              <a:t>Stores all the pre-defined lightly and highly aggregated data generated by the warehouse manager. </a:t>
            </a:r>
          </a:p>
          <a:p>
            <a:endParaRPr lang="en-US" sz="2400"/>
          </a:p>
          <a:p>
            <a:r>
              <a:rPr lang="en-US" sz="2400" b="1">
                <a:latin typeface="Times" panose="02020603050405020304" pitchFamily="18" charset="0"/>
              </a:rPr>
              <a:t>Transient as it will be subject to change on an on-going basis in order to respond to changing query profiles.</a:t>
            </a:r>
          </a:p>
        </p:txBody>
      </p:sp>
    </p:spTree>
    <p:extLst>
      <p:ext uri="{BB962C8B-B14F-4D97-AF65-F5344CB8AC3E}">
        <p14:creationId xmlns:p14="http://schemas.microsoft.com/office/powerpoint/2010/main" val="558894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z="3600" b="1" i="1"/>
              <a:t>Data  Storage Component- Lightly and Highly Summarized Data (cont’d)</a:t>
            </a:r>
          </a:p>
        </p:txBody>
      </p:sp>
      <p:sp>
        <p:nvSpPr>
          <p:cNvPr id="193540" name="Rectangle 4"/>
          <p:cNvSpPr>
            <a:spLocks noGrp="1" noChangeArrowheads="1"/>
          </p:cNvSpPr>
          <p:nvPr>
            <p:ph idx="1"/>
          </p:nvPr>
        </p:nvSpPr>
        <p:spPr>
          <a:noFill/>
          <a:ln/>
        </p:spPr>
        <p:txBody>
          <a:bodyPr>
            <a:normAutofit/>
          </a:bodyPr>
          <a:lstStyle/>
          <a:p>
            <a:r>
              <a:rPr lang="en-US" sz="2400" b="1">
                <a:latin typeface="Times" panose="02020603050405020304" pitchFamily="18" charset="0"/>
              </a:rPr>
              <a:t>The purpose of summary information is to speed up the performance of queries.</a:t>
            </a:r>
          </a:p>
          <a:p>
            <a:endParaRPr lang="en-US" sz="2400"/>
          </a:p>
          <a:p>
            <a:r>
              <a:rPr lang="en-US" sz="2400" b="1">
                <a:latin typeface="Times" panose="02020603050405020304" pitchFamily="18" charset="0"/>
              </a:rPr>
              <a:t>Removes the requirement to continually perform summary operations (such as sort or group by) in answering user queries. </a:t>
            </a:r>
          </a:p>
          <a:p>
            <a:endParaRPr lang="en-US" sz="2400"/>
          </a:p>
          <a:p>
            <a:r>
              <a:rPr lang="en-US" sz="2400" b="1">
                <a:latin typeface="Times" panose="02020603050405020304" pitchFamily="18" charset="0"/>
              </a:rPr>
              <a:t>The summary data is updated continuously as new data is loaded into the warehouse.</a:t>
            </a:r>
            <a:r>
              <a:rPr lang="en-US" b="1">
                <a:latin typeface="Times" panose="02020603050405020304" pitchFamily="18" charset="0"/>
              </a:rPr>
              <a:t> </a:t>
            </a:r>
          </a:p>
        </p:txBody>
      </p:sp>
    </p:spTree>
    <p:extLst>
      <p:ext uri="{BB962C8B-B14F-4D97-AF65-F5344CB8AC3E}">
        <p14:creationId xmlns:p14="http://schemas.microsoft.com/office/powerpoint/2010/main" val="370466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050"/>
          <p:cNvSpPr>
            <a:spLocks noGrp="1" noChangeArrowheads="1"/>
          </p:cNvSpPr>
          <p:nvPr>
            <p:ph type="title"/>
          </p:nvPr>
        </p:nvSpPr>
        <p:spPr/>
        <p:txBody>
          <a:bodyPr/>
          <a:lstStyle/>
          <a:p>
            <a:r>
              <a:rPr lang="en-US" sz="3600" b="1" i="1"/>
              <a:t>Data  Storage Component- Archive / Backup Data</a:t>
            </a:r>
          </a:p>
        </p:txBody>
      </p:sp>
      <p:sp>
        <p:nvSpPr>
          <p:cNvPr id="194564" name="Rectangle 2052"/>
          <p:cNvSpPr>
            <a:spLocks noGrp="1" noChangeArrowheads="1"/>
          </p:cNvSpPr>
          <p:nvPr>
            <p:ph idx="1"/>
          </p:nvPr>
        </p:nvSpPr>
        <p:spPr>
          <a:noFill/>
          <a:ln/>
        </p:spPr>
        <p:txBody>
          <a:bodyPr/>
          <a:lstStyle/>
          <a:p>
            <a:r>
              <a:rPr lang="en-US" sz="2400" b="1">
                <a:latin typeface="Times" panose="02020603050405020304" pitchFamily="18" charset="0"/>
              </a:rPr>
              <a:t>Stores detailed and summarized data for the purposes of archiving and backup. </a:t>
            </a:r>
          </a:p>
          <a:p>
            <a:endParaRPr lang="en-US" sz="2400"/>
          </a:p>
          <a:p>
            <a:r>
              <a:rPr lang="en-US" sz="2400" b="1">
                <a:latin typeface="Times" panose="02020603050405020304" pitchFamily="18" charset="0"/>
              </a:rPr>
              <a:t>May be necessary to backup online summary data if this data is kept beyond the retention period for detailed data. </a:t>
            </a:r>
          </a:p>
          <a:p>
            <a:endParaRPr lang="en-US" sz="2400"/>
          </a:p>
          <a:p>
            <a:r>
              <a:rPr lang="en-US" sz="2400" b="1">
                <a:latin typeface="Times" panose="02020603050405020304" pitchFamily="18" charset="0"/>
              </a:rPr>
              <a:t>The data is transferred to storage archives such as magnetic tape or optical disk.</a:t>
            </a:r>
          </a:p>
        </p:txBody>
      </p:sp>
    </p:spTree>
    <p:extLst>
      <p:ext uri="{BB962C8B-B14F-4D97-AF65-F5344CB8AC3E}">
        <p14:creationId xmlns:p14="http://schemas.microsoft.com/office/powerpoint/2010/main" val="1707228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01730" name="Rectangle 1026"/>
          <p:cNvSpPr>
            <a:spLocks noGrp="1" noChangeArrowheads="1"/>
          </p:cNvSpPr>
          <p:nvPr>
            <p:ph type="title"/>
          </p:nvPr>
        </p:nvSpPr>
        <p:spPr/>
        <p:txBody>
          <a:bodyPr/>
          <a:lstStyle/>
          <a:p>
            <a:r>
              <a:rPr lang="en-US" sz="3600" b="1" i="1"/>
              <a:t>Warehouse Manager</a:t>
            </a:r>
          </a:p>
        </p:txBody>
      </p:sp>
      <p:sp>
        <p:nvSpPr>
          <p:cNvPr id="201732" name="Rectangle 1028"/>
          <p:cNvSpPr>
            <a:spLocks noGrp="1" noChangeArrowheads="1"/>
          </p:cNvSpPr>
          <p:nvPr>
            <p:ph idx="1"/>
          </p:nvPr>
        </p:nvSpPr>
        <p:spPr>
          <a:noFill/>
          <a:ln/>
        </p:spPr>
        <p:txBody>
          <a:bodyPr/>
          <a:lstStyle/>
          <a:p>
            <a:r>
              <a:rPr lang="en-US" sz="2400" b="1">
                <a:latin typeface="Times" panose="02020603050405020304" pitchFamily="18" charset="0"/>
              </a:rPr>
              <a:t>Performs all the operations associated with the management of the data in the warehouse. </a:t>
            </a:r>
          </a:p>
          <a:p>
            <a:endParaRPr lang="en-US" sz="2400"/>
          </a:p>
          <a:p>
            <a:r>
              <a:rPr lang="en-US" sz="2400" b="1">
                <a:latin typeface="Times" panose="02020603050405020304" pitchFamily="18" charset="0"/>
              </a:rPr>
              <a:t>Constructed using vendor data management tools and custom-built programs. </a:t>
            </a:r>
          </a:p>
        </p:txBody>
      </p:sp>
    </p:spTree>
    <p:extLst>
      <p:ext uri="{BB962C8B-B14F-4D97-AF65-F5344CB8AC3E}">
        <p14:creationId xmlns:p14="http://schemas.microsoft.com/office/powerpoint/2010/main" val="1460169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17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02754" name="Rectangle 1026"/>
          <p:cNvSpPr>
            <a:spLocks noGrp="1" noChangeArrowheads="1"/>
          </p:cNvSpPr>
          <p:nvPr>
            <p:ph type="title"/>
          </p:nvPr>
        </p:nvSpPr>
        <p:spPr/>
        <p:txBody>
          <a:bodyPr/>
          <a:lstStyle/>
          <a:p>
            <a:r>
              <a:rPr lang="en-US" sz="3600" b="1" i="1"/>
              <a:t>Warehouse Manager - Operations</a:t>
            </a:r>
          </a:p>
        </p:txBody>
      </p:sp>
      <p:sp>
        <p:nvSpPr>
          <p:cNvPr id="202756" name="Rectangle 1028"/>
          <p:cNvSpPr>
            <a:spLocks noGrp="1" noChangeArrowheads="1"/>
          </p:cNvSpPr>
          <p:nvPr>
            <p:ph idx="1"/>
          </p:nvPr>
        </p:nvSpPr>
        <p:spPr>
          <a:noFill/>
          <a:ln/>
        </p:spPr>
        <p:txBody>
          <a:bodyPr/>
          <a:lstStyle/>
          <a:p>
            <a:r>
              <a:rPr lang="en-US" sz="2400" b="1">
                <a:latin typeface="Times" panose="02020603050405020304" pitchFamily="18" charset="0"/>
              </a:rPr>
              <a:t>Analysis of data to ensure consistency.</a:t>
            </a:r>
          </a:p>
          <a:p>
            <a:r>
              <a:rPr lang="en-US" sz="2400" b="1">
                <a:latin typeface="Times" panose="02020603050405020304" pitchFamily="18" charset="0"/>
              </a:rPr>
              <a:t>Transformation and merging of source data from temporary storage into data warehouse tables.</a:t>
            </a:r>
          </a:p>
          <a:p>
            <a:r>
              <a:rPr lang="en-US" sz="2400" b="1">
                <a:latin typeface="Times" panose="02020603050405020304" pitchFamily="18" charset="0"/>
              </a:rPr>
              <a:t>Creation of indexes and views on base tables.</a:t>
            </a:r>
          </a:p>
          <a:p>
            <a:r>
              <a:rPr lang="en-US" sz="2400" b="1">
                <a:latin typeface="Times" panose="02020603050405020304" pitchFamily="18" charset="0"/>
              </a:rPr>
              <a:t>Generation of denormalizations, (if necessary).</a:t>
            </a:r>
          </a:p>
          <a:p>
            <a:r>
              <a:rPr lang="en-US" sz="2400" b="1">
                <a:latin typeface="Times" panose="02020603050405020304" pitchFamily="18" charset="0"/>
              </a:rPr>
              <a:t>Generation of aggregations, (if necessary).</a:t>
            </a:r>
          </a:p>
          <a:p>
            <a:r>
              <a:rPr lang="en-US" sz="2400" b="1">
                <a:latin typeface="Times" panose="02020603050405020304" pitchFamily="18" charset="0"/>
              </a:rPr>
              <a:t>Backing-up and archiving data. </a:t>
            </a:r>
          </a:p>
        </p:txBody>
      </p:sp>
    </p:spTree>
    <p:extLst>
      <p:ext uri="{BB962C8B-B14F-4D97-AF65-F5344CB8AC3E}">
        <p14:creationId xmlns:p14="http://schemas.microsoft.com/office/powerpoint/2010/main" val="1807406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7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7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27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br>
              <a:rPr lang="en-IN" dirty="0"/>
            </a:br>
            <a:endParaRPr lang="en-IN" dirty="0"/>
          </a:p>
        </p:txBody>
      </p:sp>
      <p:sp>
        <p:nvSpPr>
          <p:cNvPr id="3" name="Content Placeholder 2"/>
          <p:cNvSpPr>
            <a:spLocks noGrp="1"/>
          </p:cNvSpPr>
          <p:nvPr>
            <p:ph idx="1"/>
          </p:nvPr>
        </p:nvSpPr>
        <p:spPr>
          <a:xfrm>
            <a:off x="838200" y="1296537"/>
            <a:ext cx="10830636" cy="5424938"/>
          </a:xfrm>
        </p:spPr>
        <p:txBody>
          <a:bodyPr>
            <a:normAutofit/>
          </a:bodyPr>
          <a:lstStyle/>
          <a:p>
            <a:r>
              <a:rPr lang="en-US" dirty="0"/>
              <a:t>Data warehouse - The building Blocks</a:t>
            </a:r>
            <a:r>
              <a:rPr lang="en-US" dirty="0" smtClean="0"/>
              <a:t>:</a:t>
            </a:r>
          </a:p>
          <a:p>
            <a:r>
              <a:rPr lang="en-US" dirty="0" smtClean="0"/>
              <a:t> </a:t>
            </a:r>
            <a:r>
              <a:rPr lang="en-US" dirty="0"/>
              <a:t>Defining Features, </a:t>
            </a:r>
            <a:endParaRPr lang="en-US" dirty="0" smtClean="0"/>
          </a:p>
          <a:p>
            <a:r>
              <a:rPr lang="en-US" dirty="0" smtClean="0"/>
              <a:t>data </a:t>
            </a:r>
            <a:r>
              <a:rPr lang="en-US" dirty="0"/>
              <a:t>warehouses and data marts</a:t>
            </a:r>
            <a:r>
              <a:rPr lang="en-US" dirty="0" smtClean="0"/>
              <a:t>,</a:t>
            </a:r>
          </a:p>
          <a:p>
            <a:r>
              <a:rPr lang="en-US" dirty="0" smtClean="0"/>
              <a:t> </a:t>
            </a:r>
            <a:r>
              <a:rPr lang="en-US" dirty="0"/>
              <a:t>overview of the components, </a:t>
            </a:r>
            <a:endParaRPr lang="en-US" dirty="0" smtClean="0"/>
          </a:p>
          <a:p>
            <a:r>
              <a:rPr lang="en-US" dirty="0" smtClean="0"/>
              <a:t>metadata </a:t>
            </a:r>
            <a:r>
              <a:rPr lang="en-US" dirty="0"/>
              <a:t>in the data warehouse </a:t>
            </a:r>
            <a:endParaRPr lang="en-US" dirty="0" smtClean="0"/>
          </a:p>
          <a:p>
            <a:r>
              <a:rPr lang="en-US" dirty="0" smtClean="0"/>
              <a:t>-</a:t>
            </a:r>
            <a:r>
              <a:rPr lang="en-US" dirty="0"/>
              <a:t>Defining the business requirements</a:t>
            </a:r>
            <a:r>
              <a:rPr lang="en-US" dirty="0" smtClean="0"/>
              <a:t>:</a:t>
            </a:r>
          </a:p>
          <a:p>
            <a:r>
              <a:rPr lang="en-US" dirty="0" smtClean="0"/>
              <a:t> </a:t>
            </a:r>
            <a:r>
              <a:rPr lang="en-US" dirty="0"/>
              <a:t>Dimensional analysis, </a:t>
            </a:r>
            <a:endParaRPr lang="en-US" dirty="0" smtClean="0"/>
          </a:p>
          <a:p>
            <a:r>
              <a:rPr lang="en-US" dirty="0" smtClean="0"/>
              <a:t>information </a:t>
            </a:r>
            <a:r>
              <a:rPr lang="en-US" dirty="0"/>
              <a:t>packages - a new concept, </a:t>
            </a:r>
            <a:endParaRPr lang="en-US" dirty="0" smtClean="0"/>
          </a:p>
          <a:p>
            <a:r>
              <a:rPr lang="en-US" dirty="0" smtClean="0"/>
              <a:t>requirements </a:t>
            </a:r>
            <a:r>
              <a:rPr lang="en-US" dirty="0"/>
              <a:t>gathering methods</a:t>
            </a:r>
            <a:r>
              <a:rPr lang="en-US" dirty="0" smtClean="0"/>
              <a:t>, </a:t>
            </a:r>
            <a:r>
              <a:rPr lang="en-US" dirty="0"/>
              <a:t>requirements</a:t>
            </a:r>
            <a:endParaRPr lang="en-IN" dirty="0"/>
          </a:p>
        </p:txBody>
      </p:sp>
      <p:sp>
        <p:nvSpPr>
          <p:cNvPr id="7" name="Date Placeholder 6"/>
          <p:cNvSpPr>
            <a:spLocks noGrp="1"/>
          </p:cNvSpPr>
          <p:nvPr>
            <p:ph type="dt" sz="half" idx="10"/>
          </p:nvPr>
        </p:nvSpPr>
        <p:spPr/>
        <p:txBody>
          <a:bodyPr/>
          <a:lstStyle/>
          <a:p>
            <a:fld id="{58E08B00-FB90-436E-A3AF-62563DED7775}" type="datetime1">
              <a:rPr lang="en-US" smtClean="0"/>
              <a:t>11/21/2015</a:t>
            </a:fld>
            <a:endParaRPr lang="en-US"/>
          </a:p>
        </p:txBody>
      </p:sp>
      <p:sp>
        <p:nvSpPr>
          <p:cNvPr id="6" name="Footer Placeholder 5"/>
          <p:cNvSpPr>
            <a:spLocks noGrp="1"/>
          </p:cNvSpPr>
          <p:nvPr>
            <p:ph type="ftr" sz="quarter" idx="11"/>
          </p:nvPr>
        </p:nvSpPr>
        <p:spPr/>
        <p:txBody>
          <a:bodyPr/>
          <a:lstStyle/>
          <a:p>
            <a:r>
              <a:rPr lang="en-US" smtClean="0"/>
              <a:t>Prof. S M Shedole, VIT Vellore, Chennai</a:t>
            </a:r>
            <a:endParaRPr lang="en-US"/>
          </a:p>
        </p:txBody>
      </p:sp>
      <p:sp>
        <p:nvSpPr>
          <p:cNvPr id="8" name="Slide Number Placeholder 7"/>
          <p:cNvSpPr>
            <a:spLocks noGrp="1"/>
          </p:cNvSpPr>
          <p:nvPr>
            <p:ph type="sldNum" sz="quarter" idx="12"/>
          </p:nvPr>
        </p:nvSpPr>
        <p:spPr/>
        <p:txBody>
          <a:bodyPr/>
          <a:lstStyle/>
          <a:p>
            <a:fld id="{466E585C-39AA-448D-A2B0-D54832A39D09}" type="slidenum">
              <a:rPr lang="en-US" smtClean="0"/>
              <a:t>5</a:t>
            </a:fld>
            <a:endParaRPr lang="en-US"/>
          </a:p>
        </p:txBody>
      </p:sp>
    </p:spTree>
    <p:extLst>
      <p:ext uri="{BB962C8B-B14F-4D97-AF65-F5344CB8AC3E}">
        <p14:creationId xmlns:p14="http://schemas.microsoft.com/office/powerpoint/2010/main" val="1983199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03778" name="Rectangle 1026"/>
          <p:cNvSpPr>
            <a:spLocks noGrp="1" noChangeArrowheads="1"/>
          </p:cNvSpPr>
          <p:nvPr>
            <p:ph type="title"/>
          </p:nvPr>
        </p:nvSpPr>
        <p:spPr/>
        <p:txBody>
          <a:bodyPr/>
          <a:lstStyle/>
          <a:p>
            <a:r>
              <a:rPr lang="en-US" sz="3600" b="1" i="1"/>
              <a:t>Warehouse Manager</a:t>
            </a:r>
          </a:p>
        </p:txBody>
      </p:sp>
      <p:sp>
        <p:nvSpPr>
          <p:cNvPr id="203780" name="Rectangle 1028"/>
          <p:cNvSpPr>
            <a:spLocks noGrp="1" noChangeArrowheads="1"/>
          </p:cNvSpPr>
          <p:nvPr>
            <p:ph idx="1"/>
          </p:nvPr>
        </p:nvSpPr>
        <p:spPr>
          <a:noFill/>
          <a:ln/>
        </p:spPr>
        <p:txBody>
          <a:bodyPr/>
          <a:lstStyle/>
          <a:p>
            <a:r>
              <a:rPr lang="en-US" sz="2400" b="1">
                <a:latin typeface="Times" panose="02020603050405020304" pitchFamily="18" charset="0"/>
              </a:rPr>
              <a:t>In some cases, also generates query profiles to determine which indexes and aggregations are appropriate. </a:t>
            </a:r>
          </a:p>
          <a:p>
            <a:endParaRPr lang="en-US" sz="2400" b="1"/>
          </a:p>
          <a:p>
            <a:r>
              <a:rPr lang="en-US" sz="2400" b="1">
                <a:latin typeface="Times" panose="02020603050405020304" pitchFamily="18" charset="0"/>
              </a:rPr>
              <a:t>A query profile can be generated for each user, group of users, or the data warehouse and is based on information that describes the characteristics of the queries such as frequency, target table(s), and size of results set.</a:t>
            </a:r>
          </a:p>
        </p:txBody>
      </p:sp>
    </p:spTree>
    <p:extLst>
      <p:ext uri="{BB962C8B-B14F-4D97-AF65-F5344CB8AC3E}">
        <p14:creationId xmlns:p14="http://schemas.microsoft.com/office/powerpoint/2010/main" val="215397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7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050"/>
          <p:cNvSpPr>
            <a:spLocks noGrp="1" noChangeArrowheads="1"/>
          </p:cNvSpPr>
          <p:nvPr>
            <p:ph type="title"/>
          </p:nvPr>
        </p:nvSpPr>
        <p:spPr/>
        <p:txBody>
          <a:bodyPr/>
          <a:lstStyle/>
          <a:p>
            <a:r>
              <a:rPr lang="en-US" sz="3600" b="1" i="1"/>
              <a:t>4. Information Delivery Component</a:t>
            </a:r>
          </a:p>
        </p:txBody>
      </p:sp>
      <p:sp>
        <p:nvSpPr>
          <p:cNvPr id="195587" name="Rectangle 2051"/>
          <p:cNvSpPr>
            <a:spLocks noGrp="1" noChangeArrowheads="1"/>
          </p:cNvSpPr>
          <p:nvPr>
            <p:ph idx="1"/>
          </p:nvPr>
        </p:nvSpPr>
        <p:spPr/>
        <p:txBody>
          <a:bodyPr>
            <a:normAutofit/>
          </a:bodyPr>
          <a:lstStyle/>
          <a:p>
            <a:pPr>
              <a:lnSpc>
                <a:spcPct val="80000"/>
              </a:lnSpc>
            </a:pPr>
            <a:r>
              <a:rPr lang="en-US" altLang="zh-CN" sz="2400" b="1">
                <a:ea typeface="SimSun" panose="02010600030101010101" pitchFamily="2" charset="-122"/>
              </a:rPr>
              <a:t>Functionality: Provide information to the wide community of data warehouse users via</a:t>
            </a:r>
          </a:p>
          <a:p>
            <a:pPr>
              <a:lnSpc>
                <a:spcPct val="80000"/>
              </a:lnSpc>
            </a:pPr>
            <a:endParaRPr lang="en-US" altLang="zh-CN" sz="2400" b="1">
              <a:ea typeface="SimSun" panose="02010600030101010101" pitchFamily="2" charset="-122"/>
            </a:endParaRPr>
          </a:p>
          <a:p>
            <a:pPr>
              <a:lnSpc>
                <a:spcPct val="80000"/>
              </a:lnSpc>
              <a:buFont typeface="Monotype Sorts" pitchFamily="2" charset="2"/>
              <a:buNone/>
            </a:pPr>
            <a:r>
              <a:rPr lang="en-US" altLang="zh-CN" sz="2400" b="1">
                <a:ea typeface="SimSun" panose="02010600030101010101" pitchFamily="2" charset="-122"/>
              </a:rPr>
              <a:t>    Online access</a:t>
            </a:r>
          </a:p>
          <a:p>
            <a:pPr>
              <a:lnSpc>
                <a:spcPct val="80000"/>
              </a:lnSpc>
              <a:buFont typeface="Monotype Sorts" pitchFamily="2" charset="2"/>
              <a:buNone/>
            </a:pPr>
            <a:r>
              <a:rPr lang="en-US" altLang="zh-CN" sz="2400" b="1">
                <a:ea typeface="SimSun" panose="02010600030101010101" pitchFamily="2" charset="-122"/>
              </a:rPr>
              <a:t>    Intranet</a:t>
            </a:r>
          </a:p>
          <a:p>
            <a:pPr>
              <a:lnSpc>
                <a:spcPct val="80000"/>
              </a:lnSpc>
              <a:buFont typeface="Monotype Sorts" pitchFamily="2" charset="2"/>
              <a:buNone/>
            </a:pPr>
            <a:r>
              <a:rPr lang="en-US" altLang="zh-CN" sz="2400" b="1">
                <a:ea typeface="SimSun" panose="02010600030101010101" pitchFamily="2" charset="-122"/>
              </a:rPr>
              <a:t>    Internet</a:t>
            </a:r>
          </a:p>
          <a:p>
            <a:pPr>
              <a:lnSpc>
                <a:spcPct val="80000"/>
              </a:lnSpc>
              <a:buFont typeface="Monotype Sorts" pitchFamily="2" charset="2"/>
              <a:buNone/>
            </a:pPr>
            <a:r>
              <a:rPr lang="en-US" altLang="zh-CN" sz="2400" b="1">
                <a:ea typeface="SimSun" panose="02010600030101010101" pitchFamily="2" charset="-122"/>
              </a:rPr>
              <a:t>    E-mail </a:t>
            </a:r>
          </a:p>
          <a:p>
            <a:pPr>
              <a:lnSpc>
                <a:spcPct val="80000"/>
              </a:lnSpc>
              <a:buFont typeface="Monotype Sorts" pitchFamily="2" charset="2"/>
              <a:buNone/>
            </a:pPr>
            <a:r>
              <a:rPr lang="en-US" altLang="zh-CN" sz="2400" b="1">
                <a:ea typeface="SimSun" panose="02010600030101010101" pitchFamily="2" charset="-122"/>
              </a:rPr>
              <a:t> </a:t>
            </a:r>
          </a:p>
          <a:p>
            <a:pPr>
              <a:lnSpc>
                <a:spcPct val="80000"/>
              </a:lnSpc>
              <a:buFont typeface="Monotype Sorts" pitchFamily="2" charset="2"/>
              <a:buNone/>
            </a:pPr>
            <a:r>
              <a:rPr lang="en-US" altLang="zh-CN" sz="2400" b="1">
                <a:ea typeface="SimSun" panose="02010600030101010101" pitchFamily="2" charset="-122"/>
              </a:rPr>
              <a:t>    For Ad hoc reports, complex queries, MD (multi-dimension) analysis, Statistical analysis, EIS feed and Data Mining.</a:t>
            </a:r>
            <a:endParaRPr lang="en-US" sz="2400" b="1">
              <a:ea typeface="SimSun" panose="02010600030101010101" pitchFamily="2" charset="-122"/>
            </a:endParaRPr>
          </a:p>
        </p:txBody>
      </p:sp>
    </p:spTree>
    <p:extLst>
      <p:ext uri="{BB962C8B-B14F-4D97-AF65-F5344CB8AC3E}">
        <p14:creationId xmlns:p14="http://schemas.microsoft.com/office/powerpoint/2010/main" val="3251483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1026"/>
          <p:cNvSpPr>
            <a:spLocks noGrp="1" noChangeArrowheads="1"/>
          </p:cNvSpPr>
          <p:nvPr>
            <p:ph type="title"/>
          </p:nvPr>
        </p:nvSpPr>
        <p:spPr/>
        <p:txBody>
          <a:bodyPr/>
          <a:lstStyle/>
          <a:p>
            <a:r>
              <a:rPr lang="en-US" sz="3600" b="1" i="1"/>
              <a:t>End-User Access Tools</a:t>
            </a:r>
          </a:p>
        </p:txBody>
      </p:sp>
      <p:sp>
        <p:nvSpPr>
          <p:cNvPr id="206852" name="Rectangle 1028"/>
          <p:cNvSpPr>
            <a:spLocks noGrp="1" noChangeArrowheads="1"/>
          </p:cNvSpPr>
          <p:nvPr>
            <p:ph idx="1"/>
          </p:nvPr>
        </p:nvSpPr>
        <p:spPr>
          <a:noFill/>
          <a:ln/>
        </p:spPr>
        <p:txBody>
          <a:bodyPr/>
          <a:lstStyle/>
          <a:p>
            <a:r>
              <a:rPr lang="en-US" sz="2400" b="1">
                <a:latin typeface="Times" panose="02020603050405020304" pitchFamily="18" charset="0"/>
              </a:rPr>
              <a:t>The principal purpose of data warehousing is to provide information to business users for strategic decision-making. </a:t>
            </a:r>
          </a:p>
          <a:p>
            <a:endParaRPr lang="en-US" sz="2400"/>
          </a:p>
          <a:p>
            <a:r>
              <a:rPr lang="en-US" sz="2400" b="1">
                <a:latin typeface="Times" panose="02020603050405020304" pitchFamily="18" charset="0"/>
              </a:rPr>
              <a:t>These users interact with the warehouse using end-user access tools. </a:t>
            </a:r>
          </a:p>
          <a:p>
            <a:endParaRPr lang="en-US" sz="2400"/>
          </a:p>
          <a:p>
            <a:r>
              <a:rPr lang="en-US" sz="2400" b="1">
                <a:latin typeface="Times" panose="02020603050405020304" pitchFamily="18" charset="0"/>
              </a:rPr>
              <a:t>The data warehouse must efficiently support </a:t>
            </a:r>
            <a:r>
              <a:rPr lang="en-US" sz="2400" b="1" i="1">
                <a:latin typeface="Times" panose="02020603050405020304" pitchFamily="18" charset="0"/>
              </a:rPr>
              <a:t>ad hoc</a:t>
            </a:r>
            <a:r>
              <a:rPr lang="en-US" sz="2400" b="1">
                <a:latin typeface="Times" panose="02020603050405020304" pitchFamily="18" charset="0"/>
              </a:rPr>
              <a:t> and routine analysis.</a:t>
            </a:r>
            <a:r>
              <a:rPr lang="en-US" b="1">
                <a:latin typeface="Times" panose="02020603050405020304" pitchFamily="18" charset="0"/>
              </a:rPr>
              <a:t> </a:t>
            </a:r>
          </a:p>
        </p:txBody>
      </p:sp>
    </p:spTree>
    <p:extLst>
      <p:ext uri="{BB962C8B-B14F-4D97-AF65-F5344CB8AC3E}">
        <p14:creationId xmlns:p14="http://schemas.microsoft.com/office/powerpoint/2010/main" val="3071404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z="3600" b="1" i="1"/>
              <a:t>End-User Access Tools</a:t>
            </a:r>
          </a:p>
        </p:txBody>
      </p:sp>
      <p:sp>
        <p:nvSpPr>
          <p:cNvPr id="207876" name="Rectangle 4"/>
          <p:cNvSpPr>
            <a:spLocks noGrp="1" noChangeArrowheads="1"/>
          </p:cNvSpPr>
          <p:nvPr>
            <p:ph idx="1"/>
          </p:nvPr>
        </p:nvSpPr>
        <p:spPr>
          <a:noFill/>
          <a:ln/>
        </p:spPr>
        <p:txBody>
          <a:bodyPr/>
          <a:lstStyle/>
          <a:p>
            <a:pPr>
              <a:lnSpc>
                <a:spcPct val="90000"/>
              </a:lnSpc>
            </a:pPr>
            <a:r>
              <a:rPr lang="en-US" sz="2400" b="1">
                <a:latin typeface="Times" panose="02020603050405020304" pitchFamily="18" charset="0"/>
              </a:rPr>
              <a:t>High performance is achieved by pre-planning the requirements for joins, summations, and periodic reports by end-users (where possible).</a:t>
            </a:r>
          </a:p>
          <a:p>
            <a:pPr>
              <a:lnSpc>
                <a:spcPct val="90000"/>
              </a:lnSpc>
            </a:pPr>
            <a:endParaRPr lang="en-US" sz="2400" b="1"/>
          </a:p>
          <a:p>
            <a:pPr>
              <a:lnSpc>
                <a:spcPct val="90000"/>
              </a:lnSpc>
            </a:pPr>
            <a:r>
              <a:rPr lang="en-US" sz="2400" b="1">
                <a:latin typeface="Times" panose="02020603050405020304" pitchFamily="18" charset="0"/>
              </a:rPr>
              <a:t>There are five main groups of access tools</a:t>
            </a:r>
          </a:p>
          <a:p>
            <a:pPr lvl="1">
              <a:lnSpc>
                <a:spcPct val="90000"/>
              </a:lnSpc>
              <a:buSzPct val="75000"/>
            </a:pPr>
            <a:r>
              <a:rPr lang="en-US" b="1"/>
              <a:t>Data reporting and query tools (crystal reporting)</a:t>
            </a:r>
          </a:p>
          <a:p>
            <a:pPr lvl="1">
              <a:lnSpc>
                <a:spcPct val="90000"/>
              </a:lnSpc>
              <a:buSzPct val="75000"/>
            </a:pPr>
            <a:r>
              <a:rPr lang="en-US" b="1"/>
              <a:t>Application development tools</a:t>
            </a:r>
          </a:p>
          <a:p>
            <a:pPr lvl="1">
              <a:lnSpc>
                <a:spcPct val="90000"/>
              </a:lnSpc>
              <a:buSzPct val="75000"/>
            </a:pPr>
            <a:r>
              <a:rPr lang="en-US" b="1"/>
              <a:t>Executive Information System (EIS) tools</a:t>
            </a:r>
          </a:p>
          <a:p>
            <a:pPr lvl="1">
              <a:lnSpc>
                <a:spcPct val="90000"/>
              </a:lnSpc>
              <a:buSzPct val="75000"/>
            </a:pPr>
            <a:r>
              <a:rPr lang="en-US" b="1"/>
              <a:t>Online Analytical Processing (OLAP) tools</a:t>
            </a:r>
          </a:p>
          <a:p>
            <a:pPr lvl="1">
              <a:lnSpc>
                <a:spcPct val="90000"/>
              </a:lnSpc>
              <a:buSzPct val="75000"/>
            </a:pPr>
            <a:r>
              <a:rPr lang="en-US" b="1"/>
              <a:t>Data mining tools</a:t>
            </a:r>
          </a:p>
        </p:txBody>
      </p:sp>
    </p:spTree>
    <p:extLst>
      <p:ext uri="{BB962C8B-B14F-4D97-AF65-F5344CB8AC3E}">
        <p14:creationId xmlns:p14="http://schemas.microsoft.com/office/powerpoint/2010/main" val="1485495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787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787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787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787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078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z="3600" b="1" i="1"/>
              <a:t>Query Manager</a:t>
            </a:r>
          </a:p>
        </p:txBody>
      </p:sp>
      <p:sp>
        <p:nvSpPr>
          <p:cNvPr id="196612" name="Rectangle 4"/>
          <p:cNvSpPr>
            <a:spLocks noGrp="1" noChangeArrowheads="1"/>
          </p:cNvSpPr>
          <p:nvPr>
            <p:ph idx="1"/>
          </p:nvPr>
        </p:nvSpPr>
        <p:spPr>
          <a:noFill/>
          <a:ln/>
        </p:spPr>
        <p:txBody>
          <a:bodyPr>
            <a:normAutofit/>
          </a:bodyPr>
          <a:lstStyle/>
          <a:p>
            <a:r>
              <a:rPr lang="en-US" sz="2400" b="1">
                <a:latin typeface="Times" panose="02020603050405020304" pitchFamily="18" charset="0"/>
              </a:rPr>
              <a:t>Performs all the operations associated with the management of user queries. </a:t>
            </a:r>
          </a:p>
          <a:p>
            <a:endParaRPr lang="en-US" sz="2400"/>
          </a:p>
          <a:p>
            <a:r>
              <a:rPr lang="en-US" sz="2400" b="1">
                <a:latin typeface="Times" panose="02020603050405020304" pitchFamily="18" charset="0"/>
              </a:rPr>
              <a:t>Typically constructed using vendor end-user data access tools, data warehouse monitoring tools, database facilities, and custom-built programs.</a:t>
            </a:r>
          </a:p>
          <a:p>
            <a:endParaRPr lang="en-US" sz="2400"/>
          </a:p>
          <a:p>
            <a:r>
              <a:rPr lang="en-US" sz="2400" b="1">
                <a:latin typeface="Times" panose="02020603050405020304" pitchFamily="18" charset="0"/>
              </a:rPr>
              <a:t>Complexity determined by the facilities provided by the end-user access tools and the database. </a:t>
            </a:r>
          </a:p>
        </p:txBody>
      </p:sp>
    </p:spTree>
    <p:extLst>
      <p:ext uri="{BB962C8B-B14F-4D97-AF65-F5344CB8AC3E}">
        <p14:creationId xmlns:p14="http://schemas.microsoft.com/office/powerpoint/2010/main" val="3981801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66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661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66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z="3600" b="1" i="1"/>
              <a:t>Query Manager (cont’d)</a:t>
            </a:r>
          </a:p>
        </p:txBody>
      </p:sp>
      <p:sp>
        <p:nvSpPr>
          <p:cNvPr id="197636" name="Rectangle 4"/>
          <p:cNvSpPr>
            <a:spLocks noGrp="1" noChangeArrowheads="1"/>
          </p:cNvSpPr>
          <p:nvPr>
            <p:ph idx="1"/>
          </p:nvPr>
        </p:nvSpPr>
        <p:spPr>
          <a:noFill/>
          <a:ln/>
        </p:spPr>
        <p:txBody>
          <a:bodyPr/>
          <a:lstStyle/>
          <a:p>
            <a:r>
              <a:rPr lang="en-US" sz="2400" b="1">
                <a:latin typeface="Times" panose="02020603050405020304" pitchFamily="18" charset="0"/>
              </a:rPr>
              <a:t>The operations performed by this component include directing queries to the appropriate tables and scheduling the execution of queries.</a:t>
            </a:r>
          </a:p>
          <a:p>
            <a:endParaRPr lang="en-US" sz="2400"/>
          </a:p>
          <a:p>
            <a:r>
              <a:rPr lang="en-US" sz="2400" b="1">
                <a:latin typeface="Times" panose="02020603050405020304" pitchFamily="18" charset="0"/>
              </a:rPr>
              <a:t>In some cases, the query manager also generates query profiles to allow the warehouse manager to determine which indexes and aggregations are appropriate.</a:t>
            </a:r>
          </a:p>
        </p:txBody>
      </p:sp>
    </p:spTree>
    <p:extLst>
      <p:ext uri="{BB962C8B-B14F-4D97-AF65-F5344CB8AC3E}">
        <p14:creationId xmlns:p14="http://schemas.microsoft.com/office/powerpoint/2010/main" val="1718877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1026"/>
          <p:cNvSpPr>
            <a:spLocks noGrp="1" noChangeArrowheads="1"/>
          </p:cNvSpPr>
          <p:nvPr>
            <p:ph type="title"/>
          </p:nvPr>
        </p:nvSpPr>
        <p:spPr/>
        <p:txBody>
          <a:bodyPr/>
          <a:lstStyle/>
          <a:p>
            <a:r>
              <a:rPr lang="en-US" sz="3600" b="1" i="1"/>
              <a:t>5. Metadata Component</a:t>
            </a:r>
          </a:p>
        </p:txBody>
      </p:sp>
      <p:sp>
        <p:nvSpPr>
          <p:cNvPr id="198660" name="Rectangle 1028"/>
          <p:cNvSpPr>
            <a:spLocks noGrp="1" noChangeArrowheads="1"/>
          </p:cNvSpPr>
          <p:nvPr>
            <p:ph idx="1"/>
          </p:nvPr>
        </p:nvSpPr>
        <p:spPr>
          <a:noFill/>
          <a:ln/>
        </p:spPr>
        <p:txBody>
          <a:bodyPr/>
          <a:lstStyle/>
          <a:p>
            <a:r>
              <a:rPr lang="en-US" sz="2400" b="1">
                <a:latin typeface="Times" panose="02020603050405020304" pitchFamily="18" charset="0"/>
              </a:rPr>
              <a:t>This area of the warehouse stores all the metadata (data about data) definitions used by all the processes in the warehouse. </a:t>
            </a:r>
          </a:p>
        </p:txBody>
      </p:sp>
    </p:spTree>
    <p:extLst>
      <p:ext uri="{BB962C8B-B14F-4D97-AF65-F5344CB8AC3E}">
        <p14:creationId xmlns:p14="http://schemas.microsoft.com/office/powerpoint/2010/main" val="86945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z="3600" b="1" i="1"/>
              <a:t>What’s Metadata</a:t>
            </a:r>
          </a:p>
        </p:txBody>
      </p:sp>
      <p:sp>
        <p:nvSpPr>
          <p:cNvPr id="199684" name="Rectangle 4"/>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lstStyle/>
          <a:p>
            <a:pPr>
              <a:buFont typeface="Monotype Sorts" pitchFamily="2" charset="2"/>
              <a:buNone/>
            </a:pPr>
            <a:r>
              <a:rPr lang="en-US" sz="2000" b="1" dirty="0"/>
              <a:t>THE DATA WAREHOUSE PROVIDES A MEANS FOR </a:t>
            </a:r>
            <a:r>
              <a:rPr lang="en-US" sz="2000" b="1" dirty="0" smtClean="0"/>
              <a:t> IMPLEMENTING </a:t>
            </a:r>
            <a:r>
              <a:rPr lang="en-US" sz="2000" b="1" dirty="0"/>
              <a:t>AN EFFECTIVE DECISION </a:t>
            </a:r>
          </a:p>
          <a:p>
            <a:pPr>
              <a:buFont typeface="Monotype Sorts" pitchFamily="2" charset="2"/>
              <a:buNone/>
            </a:pPr>
            <a:r>
              <a:rPr lang="en-US" sz="2000" b="1" dirty="0"/>
              <a:t>SUPPORT ENVIRONMENT BY BUILDING EXISTING </a:t>
            </a:r>
            <a:r>
              <a:rPr lang="en-US" sz="2000" b="1" dirty="0" smtClean="0"/>
              <a:t> DATA </a:t>
            </a:r>
            <a:r>
              <a:rPr lang="en-US" sz="2000" b="1" dirty="0"/>
              <a:t>FROM DISPARATE SOURCES SCATTERED </a:t>
            </a:r>
          </a:p>
          <a:p>
            <a:pPr>
              <a:buFont typeface="Monotype Sorts" pitchFamily="2" charset="2"/>
              <a:buNone/>
            </a:pPr>
            <a:r>
              <a:rPr lang="en-US" sz="2000" b="1" dirty="0"/>
              <a:t>ALL OVER AN ORGANIZATION. METADATA </a:t>
            </a:r>
            <a:r>
              <a:rPr lang="en-US" sz="2000" b="1" dirty="0" smtClean="0"/>
              <a:t> (</a:t>
            </a:r>
            <a:r>
              <a:rPr lang="en-US" sz="2000" b="1" dirty="0"/>
              <a:t>META MODEL) COULD BE COMPARED TO AN </a:t>
            </a:r>
          </a:p>
          <a:p>
            <a:pPr>
              <a:buFont typeface="Monotype Sorts" pitchFamily="2" charset="2"/>
              <a:buNone/>
            </a:pPr>
            <a:r>
              <a:rPr lang="en-US" sz="2000" b="1" dirty="0"/>
              <a:t>INFORMATION DIRECTORY, CONTAINING THE </a:t>
            </a:r>
            <a:r>
              <a:rPr lang="en-US" sz="2000" b="1" dirty="0" smtClean="0"/>
              <a:t> “</a:t>
            </a:r>
            <a:r>
              <a:rPr lang="en-US" sz="2000" b="1" dirty="0"/>
              <a:t>YELLOW PAGES,” ROAD MAP FOR NAVIGATING </a:t>
            </a:r>
          </a:p>
          <a:p>
            <a:pPr>
              <a:buFont typeface="Monotype Sorts" pitchFamily="2" charset="2"/>
              <a:buNone/>
            </a:pPr>
            <a:r>
              <a:rPr lang="en-US" sz="2000" b="1" dirty="0"/>
              <a:t>A DATA WAREHOUSE.</a:t>
            </a:r>
          </a:p>
          <a:p>
            <a:pPr>
              <a:buFont typeface="Monotype Sorts" pitchFamily="2" charset="2"/>
              <a:buNone/>
            </a:pPr>
            <a:endParaRPr lang="en-US" sz="2000" b="1" dirty="0"/>
          </a:p>
        </p:txBody>
      </p:sp>
    </p:spTree>
    <p:extLst>
      <p:ext uri="{BB962C8B-B14F-4D97-AF65-F5344CB8AC3E}">
        <p14:creationId xmlns:p14="http://schemas.microsoft.com/office/powerpoint/2010/main" val="4219437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p:txBody>
          <a:bodyPr/>
          <a:lstStyle/>
          <a:p>
            <a:r>
              <a:rPr lang="en-US" sz="3600" b="1" i="1"/>
              <a:t>What’s Metadata</a:t>
            </a:r>
          </a:p>
        </p:txBody>
      </p:sp>
      <p:sp>
        <p:nvSpPr>
          <p:cNvPr id="200708" name="Rectangle 1028"/>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lstStyle/>
          <a:p>
            <a:pPr>
              <a:buFont typeface="Monotype Sorts" pitchFamily="2" charset="2"/>
              <a:buNone/>
            </a:pPr>
            <a:r>
              <a:rPr lang="en-US" sz="2000" b="1">
                <a:latin typeface="Times" panose="02020603050405020304" pitchFamily="18" charset="0"/>
              </a:rPr>
              <a:t>METADATA IS DEFINED AS DATA ABOUT DATA. </a:t>
            </a:r>
          </a:p>
          <a:p>
            <a:pPr>
              <a:buFont typeface="Monotype Sorts" pitchFamily="2" charset="2"/>
              <a:buNone/>
            </a:pPr>
            <a:endParaRPr lang="en-US" sz="2000" b="1">
              <a:latin typeface="Times" panose="02020603050405020304" pitchFamily="18" charset="0"/>
            </a:endParaRPr>
          </a:p>
          <a:p>
            <a:pPr>
              <a:buFont typeface="Monotype Sorts" pitchFamily="2" charset="2"/>
              <a:buNone/>
            </a:pPr>
            <a:r>
              <a:rPr lang="en-US" sz="2000" b="1">
                <a:latin typeface="Times" panose="02020603050405020304" pitchFamily="18" charset="0"/>
              </a:rPr>
              <a:t>FOR EXAMPLE:</a:t>
            </a:r>
          </a:p>
          <a:p>
            <a:pPr>
              <a:buFont typeface="Monotype Sorts" pitchFamily="2" charset="2"/>
              <a:buNone/>
            </a:pPr>
            <a:endParaRPr lang="en-US" sz="2000" b="1">
              <a:latin typeface="Times" panose="02020603050405020304" pitchFamily="18" charset="0"/>
            </a:endParaRPr>
          </a:p>
          <a:p>
            <a:r>
              <a:rPr lang="en-US" sz="2000" b="1">
                <a:latin typeface="Times" panose="02020603050405020304" pitchFamily="18" charset="0"/>
              </a:rPr>
              <a:t>6.33 HAS LITTLE MEANING.</a:t>
            </a:r>
          </a:p>
          <a:p>
            <a:r>
              <a:rPr lang="en-US" sz="2000" b="1">
                <a:latin typeface="Times" panose="02020603050405020304" pitchFamily="18" charset="0"/>
              </a:rPr>
              <a:t>6.33 %  MEANS MORE.</a:t>
            </a:r>
          </a:p>
          <a:p>
            <a:r>
              <a:rPr lang="en-US" sz="2000" b="1">
                <a:latin typeface="Times" panose="02020603050405020304" pitchFamily="18" charset="0"/>
              </a:rPr>
              <a:t>6.33 % BIRTH REDUCTION RATE FROM A NATIONAL  CAMPAIGN.</a:t>
            </a:r>
          </a:p>
          <a:p>
            <a:pPr>
              <a:buFont typeface="Monotype Sorts" pitchFamily="2" charset="2"/>
              <a:buNone/>
            </a:pPr>
            <a:endParaRPr lang="en-US" sz="2000" b="1">
              <a:latin typeface="Times" panose="02020603050405020304" pitchFamily="18" charset="0"/>
            </a:endParaRPr>
          </a:p>
          <a:p>
            <a:pPr>
              <a:buFont typeface="Monotype Sorts" pitchFamily="2" charset="2"/>
              <a:buNone/>
            </a:pPr>
            <a:endParaRPr lang="en-US" sz="2000" b="1">
              <a:latin typeface="TimesNewRomanPS" charset="0"/>
            </a:endParaRPr>
          </a:p>
          <a:p>
            <a:pPr>
              <a:buFont typeface="Monotype Sorts" pitchFamily="2" charset="2"/>
              <a:buNone/>
            </a:pPr>
            <a:endParaRPr lang="en-US" sz="2000" b="1">
              <a:latin typeface="TimesNewRomanPS" charset="0"/>
            </a:endParaRPr>
          </a:p>
          <a:p>
            <a:pPr>
              <a:buFont typeface="Monotype Sorts" pitchFamily="2" charset="2"/>
              <a:buNone/>
            </a:pPr>
            <a:endParaRPr lang="en-US" sz="2000" b="1">
              <a:latin typeface="TimesNewRomanPS" charset="0"/>
            </a:endParaRPr>
          </a:p>
          <a:p>
            <a:pPr>
              <a:buFont typeface="Monotype Sorts" pitchFamily="2" charset="2"/>
              <a:buNone/>
            </a:pPr>
            <a:endParaRPr lang="en-US" sz="2000" b="1">
              <a:latin typeface="TimesNewRomanPS" charset="0"/>
            </a:endParaRPr>
          </a:p>
          <a:p>
            <a:pPr>
              <a:buFont typeface="Monotype Sorts" pitchFamily="2" charset="2"/>
              <a:buNone/>
            </a:pPr>
            <a:endParaRPr lang="en-US"/>
          </a:p>
          <a:p>
            <a:pPr>
              <a:buFont typeface="Monotype Sorts" pitchFamily="2" charset="2"/>
              <a:buNone/>
            </a:pPr>
            <a:endParaRPr lang="en-US"/>
          </a:p>
        </p:txBody>
      </p:sp>
    </p:spTree>
    <p:extLst>
      <p:ext uri="{BB962C8B-B14F-4D97-AF65-F5344CB8AC3E}">
        <p14:creationId xmlns:p14="http://schemas.microsoft.com/office/powerpoint/2010/main" val="2000611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sz="3600" b="1" i="1"/>
              <a:t>Why Metadata –(cont’d)</a:t>
            </a:r>
          </a:p>
        </p:txBody>
      </p:sp>
      <p:sp>
        <p:nvSpPr>
          <p:cNvPr id="204804" name="Rectangle 4"/>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lstStyle/>
          <a:p>
            <a:pPr>
              <a:buFont typeface="Monotype Sorts" pitchFamily="2" charset="2"/>
              <a:buNone/>
            </a:pPr>
            <a:r>
              <a:rPr lang="en-US" sz="2000" b="1" dirty="0"/>
              <a:t>THE DATA WAREHOUSING IS GROWING </a:t>
            </a:r>
            <a:r>
              <a:rPr lang="en-US" sz="2000" b="1" dirty="0" smtClean="0"/>
              <a:t> PHENOMENON</a:t>
            </a:r>
            <a:r>
              <a:rPr lang="en-US" sz="2000" b="1" dirty="0"/>
              <a:t>. (THE WAREHOUSE SOFTWARE </a:t>
            </a:r>
          </a:p>
          <a:p>
            <a:pPr>
              <a:buFont typeface="Monotype Sorts" pitchFamily="2" charset="2"/>
              <a:buNone/>
            </a:pPr>
            <a:r>
              <a:rPr lang="en-US" sz="2000" b="1" dirty="0"/>
              <a:t>PRODUCTS ARE EXPECTED TO GROW AT AN </a:t>
            </a:r>
            <a:r>
              <a:rPr lang="en-US" sz="2000" b="1" dirty="0" smtClean="0"/>
              <a:t>ANNUAL </a:t>
            </a:r>
            <a:r>
              <a:rPr lang="en-US" sz="2000" b="1" dirty="0"/>
              <a:t>RATE OF 24% TO REACH A $2.2 BILLION </a:t>
            </a:r>
          </a:p>
          <a:p>
            <a:pPr>
              <a:buFont typeface="Monotype Sorts" pitchFamily="2" charset="2"/>
              <a:buNone/>
            </a:pPr>
            <a:r>
              <a:rPr lang="en-US" sz="2000" b="1" dirty="0"/>
              <a:t>MARKET BY 1998).  </a:t>
            </a:r>
            <a:r>
              <a:rPr lang="en-US" sz="2000" b="1" dirty="0" smtClean="0"/>
              <a:t>WITHOUT </a:t>
            </a:r>
            <a:r>
              <a:rPr lang="en-US" sz="2000" b="1" dirty="0"/>
              <a:t>METADATA, INFORMATION IS </a:t>
            </a:r>
            <a:r>
              <a:rPr lang="en-US" sz="2000" b="1" dirty="0" smtClean="0"/>
              <a:t>REDUCED </a:t>
            </a:r>
            <a:r>
              <a:rPr lang="en-US" sz="2000" b="1" dirty="0"/>
              <a:t>TO A MEANINGLESS DATA </a:t>
            </a:r>
          </a:p>
          <a:p>
            <a:pPr>
              <a:buFont typeface="Monotype Sorts" pitchFamily="2" charset="2"/>
              <a:buNone/>
            </a:pPr>
            <a:r>
              <a:rPr lang="en-US" sz="2000" b="1" dirty="0"/>
              <a:t>REPOSITORY.</a:t>
            </a:r>
          </a:p>
          <a:p>
            <a:pPr>
              <a:buFont typeface="Monotype Sorts" pitchFamily="2" charset="2"/>
              <a:buNone/>
            </a:pPr>
            <a:endParaRPr lang="en-US" sz="2000" b="1" dirty="0"/>
          </a:p>
        </p:txBody>
      </p:sp>
    </p:spTree>
    <p:extLst>
      <p:ext uri="{BB962C8B-B14F-4D97-AF65-F5344CB8AC3E}">
        <p14:creationId xmlns:p14="http://schemas.microsoft.com/office/powerpoint/2010/main" val="268547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22" name="Object 2"/>
          <p:cNvGraphicFramePr>
            <a:graphicFrameLocks noChangeAspect="1"/>
          </p:cNvGraphicFramePr>
          <p:nvPr/>
        </p:nvGraphicFramePr>
        <p:xfrm>
          <a:off x="4648200" y="2895601"/>
          <a:ext cx="2622550" cy="2263775"/>
        </p:xfrm>
        <a:graphic>
          <a:graphicData uri="http://schemas.openxmlformats.org/presentationml/2006/ole">
            <mc:AlternateContent xmlns:mc="http://schemas.openxmlformats.org/markup-compatibility/2006">
              <mc:Choice xmlns:v="urn:schemas-microsoft-com:vml" Requires="v">
                <p:oleObj spid="_x0000_s1124" name="Clip" r:id="rId3" imgW="3946320" imgH="3970080" progId="">
                  <p:embed/>
                </p:oleObj>
              </mc:Choice>
              <mc:Fallback>
                <p:oleObj name="Clip" r:id="rId3" imgW="3946320" imgH="39700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95601"/>
                        <a:ext cx="2622550"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
          <p:cNvGrpSpPr>
            <a:grpSpLocks/>
          </p:cNvGrpSpPr>
          <p:nvPr/>
        </p:nvGrpSpPr>
        <p:grpSpPr bwMode="auto">
          <a:xfrm>
            <a:off x="4572000" y="1600200"/>
            <a:ext cx="2452688" cy="1423988"/>
            <a:chOff x="1920" y="1008"/>
            <a:chExt cx="1545" cy="897"/>
          </a:xfrm>
        </p:grpSpPr>
        <p:sp>
          <p:nvSpPr>
            <p:cNvPr id="1105924" name="Oval 4"/>
            <p:cNvSpPr>
              <a:spLocks noChangeArrowheads="1"/>
            </p:cNvSpPr>
            <p:nvPr/>
          </p:nvSpPr>
          <p:spPr bwMode="auto">
            <a:xfrm>
              <a:off x="1920" y="1008"/>
              <a:ext cx="1545" cy="686"/>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a:latin typeface="Tahoma" pitchFamily="34" charset="0"/>
                </a:rPr>
                <a:t>Which are our</a:t>
              </a:r>
              <a:br>
                <a:rPr lang="en-US">
                  <a:latin typeface="Tahoma" pitchFamily="34" charset="0"/>
                </a:rPr>
              </a:br>
              <a:r>
                <a:rPr lang="en-US">
                  <a:latin typeface="Tahoma" pitchFamily="34" charset="0"/>
                </a:rPr>
                <a:t> lowest/highest margin </a:t>
              </a:r>
              <a:br>
                <a:rPr lang="en-US">
                  <a:latin typeface="Tahoma" pitchFamily="34" charset="0"/>
                </a:rPr>
              </a:br>
              <a:r>
                <a:rPr lang="en-US">
                  <a:latin typeface="Tahoma" pitchFamily="34" charset="0"/>
                </a:rPr>
                <a:t>customers ?</a:t>
              </a:r>
              <a:endParaRPr lang="en-US" sz="1400"/>
            </a:p>
          </p:txBody>
        </p:sp>
        <p:sp>
          <p:nvSpPr>
            <p:cNvPr id="1105925" name="Line 5"/>
            <p:cNvSpPr>
              <a:spLocks noChangeShapeType="1"/>
            </p:cNvSpPr>
            <p:nvPr/>
          </p:nvSpPr>
          <p:spPr bwMode="auto">
            <a:xfrm>
              <a:off x="2688" y="1680"/>
              <a:ext cx="0" cy="225"/>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3" name="Group 6"/>
          <p:cNvGrpSpPr>
            <a:grpSpLocks/>
          </p:cNvGrpSpPr>
          <p:nvPr/>
        </p:nvGrpSpPr>
        <p:grpSpPr bwMode="auto">
          <a:xfrm>
            <a:off x="7010400" y="2286000"/>
            <a:ext cx="3048000" cy="1447800"/>
            <a:chOff x="3456" y="1440"/>
            <a:chExt cx="1920" cy="912"/>
          </a:xfrm>
        </p:grpSpPr>
        <p:sp>
          <p:nvSpPr>
            <p:cNvPr id="1105927" name="Oval 7"/>
            <p:cNvSpPr>
              <a:spLocks noChangeArrowheads="1"/>
            </p:cNvSpPr>
            <p:nvPr/>
          </p:nvSpPr>
          <p:spPr bwMode="auto">
            <a:xfrm>
              <a:off x="3600" y="1440"/>
              <a:ext cx="1776" cy="91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a:latin typeface="Tahoma" pitchFamily="34" charset="0"/>
                </a:rPr>
                <a:t>Who are my customers </a:t>
              </a:r>
              <a:br>
                <a:rPr lang="en-US">
                  <a:latin typeface="Tahoma" pitchFamily="34" charset="0"/>
                </a:rPr>
              </a:br>
              <a:r>
                <a:rPr lang="en-US">
                  <a:latin typeface="Tahoma" pitchFamily="34" charset="0"/>
                </a:rPr>
                <a:t>and what products </a:t>
              </a:r>
              <a:br>
                <a:rPr lang="en-US">
                  <a:latin typeface="Tahoma" pitchFamily="34" charset="0"/>
                </a:rPr>
              </a:br>
              <a:r>
                <a:rPr lang="en-US">
                  <a:latin typeface="Tahoma" pitchFamily="34" charset="0"/>
                </a:rPr>
                <a:t>are they buying?</a:t>
              </a:r>
              <a:endParaRPr lang="en-US" sz="1400"/>
            </a:p>
          </p:txBody>
        </p:sp>
        <p:sp>
          <p:nvSpPr>
            <p:cNvPr id="1105928" name="Line 8"/>
            <p:cNvSpPr>
              <a:spLocks noChangeShapeType="1"/>
            </p:cNvSpPr>
            <p:nvPr/>
          </p:nvSpPr>
          <p:spPr bwMode="auto">
            <a:xfrm flipH="1">
              <a:off x="3456" y="2112"/>
              <a:ext cx="254" cy="96"/>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9"/>
          <p:cNvGrpSpPr>
            <a:grpSpLocks/>
          </p:cNvGrpSpPr>
          <p:nvPr/>
        </p:nvGrpSpPr>
        <p:grpSpPr bwMode="auto">
          <a:xfrm>
            <a:off x="6858001" y="4267200"/>
            <a:ext cx="3554413" cy="1239838"/>
            <a:chOff x="3360" y="2688"/>
            <a:chExt cx="2239" cy="781"/>
          </a:xfrm>
        </p:grpSpPr>
        <p:sp>
          <p:nvSpPr>
            <p:cNvPr id="1105930" name="Oval 10"/>
            <p:cNvSpPr>
              <a:spLocks noChangeArrowheads="1"/>
            </p:cNvSpPr>
            <p:nvPr/>
          </p:nvSpPr>
          <p:spPr bwMode="auto">
            <a:xfrm>
              <a:off x="3840" y="2688"/>
              <a:ext cx="1759" cy="781"/>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a:latin typeface="Tahoma" pitchFamily="34" charset="0"/>
                </a:rPr>
                <a:t>Which customers</a:t>
              </a:r>
              <a:br>
                <a:rPr lang="en-US">
                  <a:latin typeface="Tahoma" pitchFamily="34" charset="0"/>
                </a:rPr>
              </a:br>
              <a:r>
                <a:rPr lang="en-US">
                  <a:latin typeface="Tahoma" pitchFamily="34" charset="0"/>
                </a:rPr>
                <a:t> are most likely to go </a:t>
              </a:r>
              <a:br>
                <a:rPr lang="en-US">
                  <a:latin typeface="Tahoma" pitchFamily="34" charset="0"/>
                </a:rPr>
              </a:br>
              <a:r>
                <a:rPr lang="en-US">
                  <a:latin typeface="Tahoma" pitchFamily="34" charset="0"/>
                </a:rPr>
                <a:t>to the competition ?</a:t>
              </a:r>
              <a:r>
                <a:rPr lang="en-US" sz="1400"/>
                <a:t> </a:t>
              </a:r>
            </a:p>
          </p:txBody>
        </p:sp>
        <p:sp>
          <p:nvSpPr>
            <p:cNvPr id="1105931" name="Line 11"/>
            <p:cNvSpPr>
              <a:spLocks noChangeShapeType="1"/>
            </p:cNvSpPr>
            <p:nvPr/>
          </p:nvSpPr>
          <p:spPr bwMode="auto">
            <a:xfrm flipH="1" flipV="1">
              <a:off x="3360" y="3024"/>
              <a:ext cx="480" cy="48"/>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5" name="Group 12"/>
          <p:cNvGrpSpPr>
            <a:grpSpLocks/>
          </p:cNvGrpSpPr>
          <p:nvPr/>
        </p:nvGrpSpPr>
        <p:grpSpPr bwMode="auto">
          <a:xfrm>
            <a:off x="4648201" y="5029200"/>
            <a:ext cx="2570163" cy="1676400"/>
            <a:chOff x="1968" y="3168"/>
            <a:chExt cx="1619" cy="1056"/>
          </a:xfrm>
        </p:grpSpPr>
        <p:sp>
          <p:nvSpPr>
            <p:cNvPr id="1105933" name="Oval 13"/>
            <p:cNvSpPr>
              <a:spLocks noChangeArrowheads="1"/>
            </p:cNvSpPr>
            <p:nvPr/>
          </p:nvSpPr>
          <p:spPr bwMode="auto">
            <a:xfrm>
              <a:off x="1968" y="3360"/>
              <a:ext cx="1619" cy="8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a:latin typeface="Tahoma" pitchFamily="34" charset="0"/>
                </a:rPr>
                <a:t>What impact will </a:t>
              </a:r>
              <a:br>
                <a:rPr lang="en-US">
                  <a:latin typeface="Tahoma" pitchFamily="34" charset="0"/>
                </a:rPr>
              </a:br>
              <a:r>
                <a:rPr lang="en-US">
                  <a:latin typeface="Tahoma" pitchFamily="34" charset="0"/>
                </a:rPr>
                <a:t>new products/services </a:t>
              </a:r>
            </a:p>
            <a:p>
              <a:r>
                <a:rPr lang="en-US">
                  <a:latin typeface="Tahoma" pitchFamily="34" charset="0"/>
                </a:rPr>
                <a:t>have on revenue </a:t>
              </a:r>
              <a:br>
                <a:rPr lang="en-US">
                  <a:latin typeface="Tahoma" pitchFamily="34" charset="0"/>
                </a:rPr>
              </a:br>
              <a:r>
                <a:rPr lang="en-US">
                  <a:latin typeface="Tahoma" pitchFamily="34" charset="0"/>
                </a:rPr>
                <a:t>and margins?</a:t>
              </a:r>
              <a:endParaRPr lang="en-US" sz="1400"/>
            </a:p>
          </p:txBody>
        </p:sp>
        <p:sp>
          <p:nvSpPr>
            <p:cNvPr id="1105934" name="Line 14"/>
            <p:cNvSpPr>
              <a:spLocks noChangeShapeType="1"/>
            </p:cNvSpPr>
            <p:nvPr/>
          </p:nvSpPr>
          <p:spPr bwMode="auto">
            <a:xfrm flipV="1">
              <a:off x="2784" y="3168"/>
              <a:ext cx="0" cy="192"/>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6" name="Group 15"/>
          <p:cNvGrpSpPr>
            <a:grpSpLocks/>
          </p:cNvGrpSpPr>
          <p:nvPr/>
        </p:nvGrpSpPr>
        <p:grpSpPr bwMode="auto">
          <a:xfrm>
            <a:off x="1676401" y="4114801"/>
            <a:ext cx="3154363" cy="1450975"/>
            <a:chOff x="96" y="2592"/>
            <a:chExt cx="1987" cy="914"/>
          </a:xfrm>
        </p:grpSpPr>
        <p:sp>
          <p:nvSpPr>
            <p:cNvPr id="1105936" name="Oval 16"/>
            <p:cNvSpPr>
              <a:spLocks noChangeArrowheads="1"/>
            </p:cNvSpPr>
            <p:nvPr/>
          </p:nvSpPr>
          <p:spPr bwMode="auto">
            <a:xfrm>
              <a:off x="96" y="2592"/>
              <a:ext cx="1619" cy="91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a:latin typeface="Tahoma" pitchFamily="34" charset="0"/>
                </a:rPr>
                <a:t>What product prom-</a:t>
              </a:r>
              <a:br>
                <a:rPr lang="en-US">
                  <a:latin typeface="Tahoma" pitchFamily="34" charset="0"/>
                </a:rPr>
              </a:br>
              <a:r>
                <a:rPr lang="en-US">
                  <a:latin typeface="Tahoma" pitchFamily="34" charset="0"/>
                </a:rPr>
                <a:t>-otions have the biggest </a:t>
              </a:r>
              <a:br>
                <a:rPr lang="en-US">
                  <a:latin typeface="Tahoma" pitchFamily="34" charset="0"/>
                </a:rPr>
              </a:br>
              <a:r>
                <a:rPr lang="en-US">
                  <a:latin typeface="Tahoma" pitchFamily="34" charset="0"/>
                </a:rPr>
                <a:t>impact on revenue?</a:t>
              </a:r>
              <a:endParaRPr lang="en-US" sz="1400"/>
            </a:p>
          </p:txBody>
        </p:sp>
        <p:sp>
          <p:nvSpPr>
            <p:cNvPr id="1105937" name="Line 17"/>
            <p:cNvSpPr>
              <a:spLocks noChangeShapeType="1"/>
            </p:cNvSpPr>
            <p:nvPr/>
          </p:nvSpPr>
          <p:spPr bwMode="auto">
            <a:xfrm flipV="1">
              <a:off x="1728" y="3024"/>
              <a:ext cx="355" cy="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7" name="Group 18"/>
          <p:cNvGrpSpPr>
            <a:grpSpLocks/>
          </p:cNvGrpSpPr>
          <p:nvPr/>
        </p:nvGrpSpPr>
        <p:grpSpPr bwMode="auto">
          <a:xfrm>
            <a:off x="1981200" y="2743201"/>
            <a:ext cx="2819400" cy="1196975"/>
            <a:chOff x="288" y="1728"/>
            <a:chExt cx="1776" cy="754"/>
          </a:xfrm>
        </p:grpSpPr>
        <p:sp>
          <p:nvSpPr>
            <p:cNvPr id="1105939" name="Oval 19"/>
            <p:cNvSpPr>
              <a:spLocks noChangeArrowheads="1"/>
            </p:cNvSpPr>
            <p:nvPr/>
          </p:nvSpPr>
          <p:spPr bwMode="auto">
            <a:xfrm>
              <a:off x="288" y="1728"/>
              <a:ext cx="1536" cy="75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a:latin typeface="Tahoma" pitchFamily="34" charset="0"/>
                </a:rPr>
                <a:t>What is the most </a:t>
              </a:r>
              <a:br>
                <a:rPr lang="en-US">
                  <a:latin typeface="Tahoma" pitchFamily="34" charset="0"/>
                </a:rPr>
              </a:br>
              <a:r>
                <a:rPr lang="en-US">
                  <a:latin typeface="Tahoma" pitchFamily="34" charset="0"/>
                </a:rPr>
                <a:t>effective distribution </a:t>
              </a:r>
              <a:br>
                <a:rPr lang="en-US">
                  <a:latin typeface="Tahoma" pitchFamily="34" charset="0"/>
                </a:rPr>
              </a:br>
              <a:r>
                <a:rPr lang="en-US">
                  <a:latin typeface="Tahoma" pitchFamily="34" charset="0"/>
                </a:rPr>
                <a:t>channel?</a:t>
              </a:r>
              <a:endParaRPr lang="en-US" sz="1400"/>
            </a:p>
          </p:txBody>
        </p:sp>
        <p:sp>
          <p:nvSpPr>
            <p:cNvPr id="1105940" name="Line 20"/>
            <p:cNvSpPr>
              <a:spLocks noChangeShapeType="1"/>
            </p:cNvSpPr>
            <p:nvPr/>
          </p:nvSpPr>
          <p:spPr bwMode="auto">
            <a:xfrm>
              <a:off x="1824" y="2160"/>
              <a:ext cx="240" cy="48"/>
            </a:xfrm>
            <a:prstGeom prst="line">
              <a:avLst/>
            </a:prstGeom>
            <a:noFill/>
            <a:ln w="38100">
              <a:solidFill>
                <a:schemeClr val="tx1"/>
              </a:solidFill>
              <a:round/>
              <a:headEnd/>
              <a:tailEnd type="triangle" w="med" len="med"/>
            </a:ln>
            <a:effectLst/>
          </p:spPr>
          <p:txBody>
            <a:bodyPr wrap="none" anchor="ctr"/>
            <a:lstStyle/>
            <a:p>
              <a:endParaRPr lang="en-US"/>
            </a:p>
          </p:txBody>
        </p:sp>
      </p:grpSp>
      <p:sp>
        <p:nvSpPr>
          <p:cNvPr id="1105941" name="Rectangle 21"/>
          <p:cNvSpPr>
            <a:spLocks noGrp="1" noChangeArrowheads="1"/>
          </p:cNvSpPr>
          <p:nvPr>
            <p:ph type="title"/>
          </p:nvPr>
        </p:nvSpPr>
        <p:spPr/>
        <p:txBody>
          <a:bodyPr/>
          <a:lstStyle/>
          <a:p>
            <a:r>
              <a:rPr lang="en-US" sz="4000"/>
              <a:t>A producer wants to know….</a:t>
            </a:r>
            <a:endParaRPr lang="en-US"/>
          </a:p>
        </p:txBody>
      </p:sp>
      <p:sp>
        <p:nvSpPr>
          <p:cNvPr id="10" name="Date Placeholder 9"/>
          <p:cNvSpPr>
            <a:spLocks noGrp="1"/>
          </p:cNvSpPr>
          <p:nvPr>
            <p:ph type="dt" sz="half" idx="10"/>
          </p:nvPr>
        </p:nvSpPr>
        <p:spPr/>
        <p:txBody>
          <a:bodyPr/>
          <a:lstStyle/>
          <a:p>
            <a:fld id="{9C725E8A-C4A4-43B2-8531-2A27B4302FD0}" type="datetime1">
              <a:rPr lang="en-US" smtClean="0"/>
              <a:t>11/21/2015</a:t>
            </a:fld>
            <a:endParaRPr lang="en-US"/>
          </a:p>
        </p:txBody>
      </p:sp>
      <p:sp>
        <p:nvSpPr>
          <p:cNvPr id="9" name="Footer Placeholder 8"/>
          <p:cNvSpPr>
            <a:spLocks noGrp="1"/>
          </p:cNvSpPr>
          <p:nvPr>
            <p:ph type="ftr" sz="quarter" idx="11"/>
          </p:nvPr>
        </p:nvSpPr>
        <p:spPr/>
        <p:txBody>
          <a:bodyPr/>
          <a:lstStyle/>
          <a:p>
            <a:r>
              <a:rPr lang="en-US" smtClean="0"/>
              <a:t>Prof. S M Shedole, VIT Vellore, Chennai</a:t>
            </a:r>
            <a:endParaRPr lang="en-US"/>
          </a:p>
        </p:txBody>
      </p:sp>
      <p:sp>
        <p:nvSpPr>
          <p:cNvPr id="11" name="Slide Number Placeholder 10"/>
          <p:cNvSpPr>
            <a:spLocks noGrp="1"/>
          </p:cNvSpPr>
          <p:nvPr>
            <p:ph type="sldNum" sz="quarter" idx="12"/>
          </p:nvPr>
        </p:nvSpPr>
        <p:spPr/>
        <p:txBody>
          <a:bodyPr/>
          <a:lstStyle/>
          <a:p>
            <a:fld id="{466E585C-39AA-448D-A2B0-D54832A39D09}" type="slidenum">
              <a:rPr lang="en-US" smtClean="0"/>
              <a:t>6</a:t>
            </a:fld>
            <a:endParaRPr lang="en-US"/>
          </a:p>
        </p:txBody>
      </p:sp>
    </p:spTree>
    <p:extLst>
      <p:ext uri="{BB962C8B-B14F-4D97-AF65-F5344CB8AC3E}">
        <p14:creationId xmlns:p14="http://schemas.microsoft.com/office/powerpoint/2010/main" val="322961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1026"/>
          <p:cNvSpPr>
            <a:spLocks noGrp="1" noChangeArrowheads="1"/>
          </p:cNvSpPr>
          <p:nvPr>
            <p:ph type="title"/>
          </p:nvPr>
        </p:nvSpPr>
        <p:spPr/>
        <p:txBody>
          <a:bodyPr/>
          <a:lstStyle/>
          <a:p>
            <a:r>
              <a:rPr lang="en-US" sz="3600" b="1" i="1"/>
              <a:t>Types  of Metadata</a:t>
            </a:r>
          </a:p>
        </p:txBody>
      </p:sp>
      <p:sp>
        <p:nvSpPr>
          <p:cNvPr id="205828" name="Rectangle 1028"/>
          <p:cNvSpPr>
            <a:spLocks noGrp="1" noChangeArrowheads="1"/>
          </p:cNvSpPr>
          <p:nvPr>
            <p:ph idx="1"/>
          </p:nvPr>
        </p:nvSpPr>
        <p:spPr>
          <a:noFill/>
          <a:ln/>
        </p:spPr>
        <p:txBody>
          <a:bodyPr/>
          <a:lstStyle/>
          <a:p>
            <a:r>
              <a:rPr lang="en-US" sz="2400" b="1">
                <a:latin typeface="Times" panose="02020603050405020304" pitchFamily="18" charset="0"/>
              </a:rPr>
              <a:t>Extraction and Transformation Metadata--Extraction and loading processes - metadata is used to map data sources to a common view of information within the warehouse.</a:t>
            </a:r>
          </a:p>
          <a:p>
            <a:r>
              <a:rPr lang="en-US" sz="2400" b="1">
                <a:latin typeface="Times" panose="02020603050405020304" pitchFamily="18" charset="0"/>
              </a:rPr>
              <a:t>Operational Metadata-- Warehouse management process - metadata is used to automate the production of summary tables.</a:t>
            </a:r>
          </a:p>
          <a:p>
            <a:r>
              <a:rPr lang="en-US" sz="2400" b="1">
                <a:latin typeface="Times" panose="02020603050405020304" pitchFamily="18" charset="0"/>
              </a:rPr>
              <a:t>End-User Metadata -- Query management process - metadata is used to direct a query to the most appropriate data source.</a:t>
            </a:r>
          </a:p>
        </p:txBody>
      </p:sp>
    </p:spTree>
    <p:extLst>
      <p:ext uri="{BB962C8B-B14F-4D97-AF65-F5344CB8AC3E}">
        <p14:creationId xmlns:p14="http://schemas.microsoft.com/office/powerpoint/2010/main" val="1916071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8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8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z="3600" b="1" i="1"/>
              <a:t>Metadata Views</a:t>
            </a:r>
          </a:p>
        </p:txBody>
      </p:sp>
      <p:sp>
        <p:nvSpPr>
          <p:cNvPr id="164868" name="Rectangle 4"/>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normAutofit/>
          </a:bodyPr>
          <a:lstStyle/>
          <a:p>
            <a:r>
              <a:rPr lang="en-US" sz="2000" b="1" dirty="0">
                <a:latin typeface="TimesNewRomanPS" charset="0"/>
              </a:rPr>
              <a:t>BUSINESS USER’S </a:t>
            </a:r>
            <a:r>
              <a:rPr lang="en-US" sz="2000" b="1" dirty="0" smtClean="0">
                <a:latin typeface="TimesNewRomanPS" charset="0"/>
              </a:rPr>
              <a:t>VIEW FROM </a:t>
            </a:r>
            <a:r>
              <a:rPr lang="en-US" sz="2000" b="1" dirty="0">
                <a:latin typeface="TimesNewRomanPS" charset="0"/>
              </a:rPr>
              <a:t>A BUSINESS USER’S VIEW, METADATA </a:t>
            </a:r>
          </a:p>
          <a:p>
            <a:pPr>
              <a:buFont typeface="Monotype Sorts" pitchFamily="2" charset="2"/>
              <a:buNone/>
            </a:pPr>
            <a:r>
              <a:rPr lang="en-US" sz="2000" b="1" dirty="0">
                <a:latin typeface="TimesNewRomanPS" charset="0"/>
              </a:rPr>
              <a:t>SHOULD CONTAIN THE FOLLOWING SIX </a:t>
            </a:r>
            <a:r>
              <a:rPr lang="en-US" sz="2000" b="1" dirty="0" smtClean="0">
                <a:latin typeface="TimesNewRomanPS" charset="0"/>
              </a:rPr>
              <a:t> ELEMENTS</a:t>
            </a:r>
            <a:r>
              <a:rPr lang="en-US" sz="2000" b="1" dirty="0">
                <a:latin typeface="TimesNewRomanPS" charset="0"/>
              </a:rPr>
              <a:t>:</a:t>
            </a:r>
          </a:p>
          <a:p>
            <a:pPr>
              <a:buFont typeface="Monotype Sorts" pitchFamily="2" charset="2"/>
              <a:buNone/>
            </a:pPr>
            <a:endParaRPr lang="en-US" sz="2000" b="1" dirty="0">
              <a:latin typeface="TimesNewRomanPS" charset="0"/>
            </a:endParaRPr>
          </a:p>
          <a:p>
            <a:pPr>
              <a:buFont typeface="Monotype Sorts" pitchFamily="2" charset="2"/>
              <a:buNone/>
            </a:pPr>
            <a:r>
              <a:rPr lang="en-US" sz="2000" b="1" dirty="0">
                <a:latin typeface="TimesNewRomanPS" charset="0"/>
              </a:rPr>
              <a:t>1. TABLE OF CONTENTS</a:t>
            </a:r>
          </a:p>
          <a:p>
            <a:pPr>
              <a:buFont typeface="Monotype Sorts" pitchFamily="2" charset="2"/>
              <a:buNone/>
            </a:pPr>
            <a:r>
              <a:rPr lang="en-US" sz="2000" b="1" dirty="0">
                <a:latin typeface="TimesNewRomanPS" charset="0"/>
              </a:rPr>
              <a:t>2. ORIGIN OF THE DATA FOR THE WAREHOUSE</a:t>
            </a:r>
          </a:p>
          <a:p>
            <a:pPr>
              <a:buFont typeface="Monotype Sorts" pitchFamily="2" charset="2"/>
              <a:buNone/>
            </a:pPr>
            <a:r>
              <a:rPr lang="en-US" sz="2000" b="1" dirty="0">
                <a:latin typeface="TimesNewRomanPS" charset="0"/>
              </a:rPr>
              <a:t>3. TRANSFORMATION SEQUENCE</a:t>
            </a:r>
          </a:p>
          <a:p>
            <a:pPr>
              <a:buFont typeface="Monotype Sorts" pitchFamily="2" charset="2"/>
              <a:buNone/>
            </a:pPr>
            <a:r>
              <a:rPr lang="en-US" sz="2000" b="1" dirty="0">
                <a:latin typeface="TimesNewRomanPS" charset="0"/>
              </a:rPr>
              <a:t>4. ACCESS LEVEL</a:t>
            </a:r>
          </a:p>
          <a:p>
            <a:pPr>
              <a:buFont typeface="Monotype Sorts" pitchFamily="2" charset="2"/>
              <a:buNone/>
            </a:pPr>
            <a:r>
              <a:rPr lang="en-US" sz="2000" b="1" dirty="0">
                <a:latin typeface="TimesNewRomanPS" charset="0"/>
              </a:rPr>
              <a:t>5. TIMELINE OF THE JOURNEY</a:t>
            </a:r>
          </a:p>
          <a:p>
            <a:pPr>
              <a:buFont typeface="Monotype Sorts" pitchFamily="2" charset="2"/>
              <a:buNone/>
            </a:pPr>
            <a:r>
              <a:rPr lang="en-US" sz="2000" b="1" dirty="0">
                <a:latin typeface="TimesNewRomanPS" charset="0"/>
              </a:rPr>
              <a:t>6. ACCESS ESTIMATES</a:t>
            </a:r>
          </a:p>
          <a:p>
            <a:pPr>
              <a:buFont typeface="Monotype Sorts" pitchFamily="2" charset="2"/>
              <a:buNone/>
            </a:pPr>
            <a:endParaRPr lang="en-US" sz="2000" b="1" dirty="0">
              <a:latin typeface="TimesNewRomanPS" charset="0"/>
            </a:endParaRPr>
          </a:p>
        </p:txBody>
      </p:sp>
    </p:spTree>
    <p:extLst>
      <p:ext uri="{BB962C8B-B14F-4D97-AF65-F5344CB8AC3E}">
        <p14:creationId xmlns:p14="http://schemas.microsoft.com/office/powerpoint/2010/main" val="1982556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26"/>
          <p:cNvSpPr>
            <a:spLocks noGrp="1" noChangeArrowheads="1"/>
          </p:cNvSpPr>
          <p:nvPr>
            <p:ph type="title"/>
          </p:nvPr>
        </p:nvSpPr>
        <p:spPr/>
        <p:txBody>
          <a:bodyPr/>
          <a:lstStyle/>
          <a:p>
            <a:r>
              <a:rPr lang="en-US" sz="3600" b="1" i="1"/>
              <a:t>Metadata Views</a:t>
            </a:r>
          </a:p>
        </p:txBody>
      </p:sp>
      <p:sp>
        <p:nvSpPr>
          <p:cNvPr id="167940" name="Rectangle 1028"/>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lstStyle/>
          <a:p>
            <a:pPr>
              <a:buFont typeface="Monotype Sorts" pitchFamily="2" charset="2"/>
              <a:buNone/>
            </a:pPr>
            <a:r>
              <a:rPr lang="en-US"/>
              <a:t>   </a:t>
            </a:r>
          </a:p>
          <a:p>
            <a:r>
              <a:rPr lang="en-US" sz="2000" b="1">
                <a:latin typeface="TimesNewRomanPS" charset="0"/>
              </a:rPr>
              <a:t>DATA WAREHOUSE ADMINISTRATOR'S VIEW</a:t>
            </a:r>
            <a:endParaRPr lang="en-US"/>
          </a:p>
          <a:p>
            <a:pPr algn="ctr">
              <a:buFont typeface="Monotype Sorts" pitchFamily="2" charset="2"/>
              <a:buNone/>
            </a:pPr>
            <a:endParaRPr lang="en-US" sz="2000">
              <a:latin typeface="TimesNewRomanPS" charset="0"/>
            </a:endParaRPr>
          </a:p>
          <a:p>
            <a:pPr>
              <a:buFont typeface="Monotype Sorts" pitchFamily="2" charset="2"/>
              <a:buNone/>
            </a:pPr>
            <a:r>
              <a:rPr lang="en-US" sz="2000" b="1">
                <a:latin typeface="TimesNewRomanPS" charset="0"/>
              </a:rPr>
              <a:t>     1. VERSION CONTROL</a:t>
            </a:r>
          </a:p>
          <a:p>
            <a:pPr>
              <a:buFont typeface="Monotype Sorts" pitchFamily="2" charset="2"/>
              <a:buNone/>
            </a:pPr>
            <a:endParaRPr lang="en-US" sz="2000" b="1">
              <a:latin typeface="TimesNewRomanPS" charset="0"/>
            </a:endParaRPr>
          </a:p>
          <a:p>
            <a:pPr>
              <a:buFont typeface="Monotype Sorts" pitchFamily="2" charset="2"/>
              <a:buNone/>
            </a:pPr>
            <a:r>
              <a:rPr lang="en-US" sz="2000" b="1">
                <a:latin typeface="TimesNewRomanPS" charset="0"/>
              </a:rPr>
              <a:t>     2. PROFILE AND GROWTH METRICS – FOR PURGING    </a:t>
            </a:r>
          </a:p>
          <a:p>
            <a:pPr>
              <a:buFont typeface="Monotype Sorts" pitchFamily="2" charset="2"/>
              <a:buNone/>
            </a:pPr>
            <a:r>
              <a:rPr lang="en-US" sz="2000" b="1">
                <a:latin typeface="TimesNewRomanPS" charset="0"/>
              </a:rPr>
              <a:t>         PURPOSE</a:t>
            </a:r>
          </a:p>
        </p:txBody>
      </p:sp>
    </p:spTree>
    <p:extLst>
      <p:ext uri="{BB962C8B-B14F-4D97-AF65-F5344CB8AC3E}">
        <p14:creationId xmlns:p14="http://schemas.microsoft.com/office/powerpoint/2010/main" val="24300935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sz="3600" b="1" i="1"/>
              <a:t>Metadata Views</a:t>
            </a:r>
          </a:p>
        </p:txBody>
      </p:sp>
      <p:sp>
        <p:nvSpPr>
          <p:cNvPr id="168964" name="Rectangle 4"/>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lstStyle/>
          <a:p>
            <a:pPr>
              <a:buFont typeface="Monotype Sorts" pitchFamily="2" charset="2"/>
              <a:buNone/>
            </a:pPr>
            <a:endParaRPr lang="en-US" sz="1800">
              <a:latin typeface="TimesNewRomanPS" charset="0"/>
            </a:endParaRPr>
          </a:p>
          <a:p>
            <a:r>
              <a:rPr lang="en-US" sz="2000" b="1">
                <a:latin typeface="TimesNewRomanPS" charset="0"/>
              </a:rPr>
              <a:t>DSS (DECISION SUPPORT SYSTEM) </a:t>
            </a:r>
            <a:endParaRPr lang="en-US" sz="2000">
              <a:latin typeface="TimesNewRomanPS" charset="0"/>
            </a:endParaRPr>
          </a:p>
          <a:p>
            <a:pPr>
              <a:buFont typeface="Monotype Sorts" pitchFamily="2" charset="2"/>
              <a:buNone/>
            </a:pPr>
            <a:r>
              <a:rPr lang="en-US" sz="2000" b="1">
                <a:latin typeface="TimesNewRomanPS" charset="0"/>
              </a:rPr>
              <a:t>     DEVELOPER’S VIEW</a:t>
            </a:r>
          </a:p>
          <a:p>
            <a:pPr algn="ctr">
              <a:buFont typeface="Monotype Sorts" pitchFamily="2" charset="2"/>
              <a:buNone/>
            </a:pPr>
            <a:endParaRPr lang="en-US" sz="2000">
              <a:latin typeface="TimesNewRomanPS" charset="0"/>
            </a:endParaRPr>
          </a:p>
          <a:p>
            <a:pPr>
              <a:buFont typeface="Monotype Sorts" pitchFamily="2" charset="2"/>
              <a:buNone/>
            </a:pPr>
            <a:r>
              <a:rPr lang="en-US" sz="2000" b="1">
                <a:latin typeface="TimesNewRomanPS" charset="0"/>
              </a:rPr>
              <a:t>1. TRANSFORMATION AND BUSINESS RULES</a:t>
            </a:r>
          </a:p>
          <a:p>
            <a:pPr>
              <a:buFont typeface="Monotype Sorts" pitchFamily="2" charset="2"/>
              <a:buNone/>
            </a:pPr>
            <a:r>
              <a:rPr lang="en-US" sz="2000" b="1">
                <a:latin typeface="TimesNewRomanPS" charset="0"/>
              </a:rPr>
              <a:t>2. DATA MODELS</a:t>
            </a:r>
          </a:p>
          <a:p>
            <a:pPr>
              <a:buFont typeface="Monotype Sorts" pitchFamily="2" charset="2"/>
              <a:buNone/>
            </a:pPr>
            <a:r>
              <a:rPr lang="en-US" sz="2000" b="1">
                <a:latin typeface="TimesNewRomanPS" charset="0"/>
              </a:rPr>
              <a:t>3. AVAILABLE OPERATION DATA</a:t>
            </a:r>
          </a:p>
          <a:p>
            <a:pPr>
              <a:buFont typeface="Monotype Sorts" pitchFamily="2" charset="2"/>
              <a:buNone/>
            </a:pPr>
            <a:endParaRPr lang="en-US" sz="2000" b="1">
              <a:latin typeface="TimesNewRomanPS" charset="0"/>
            </a:endParaRPr>
          </a:p>
        </p:txBody>
      </p:sp>
    </p:spTree>
    <p:extLst>
      <p:ext uri="{BB962C8B-B14F-4D97-AF65-F5344CB8AC3E}">
        <p14:creationId xmlns:p14="http://schemas.microsoft.com/office/powerpoint/2010/main" val="297186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z="3600" b="1" i="1"/>
              <a:t>Metadata Views</a:t>
            </a:r>
          </a:p>
        </p:txBody>
      </p:sp>
      <p:sp>
        <p:nvSpPr>
          <p:cNvPr id="169988" name="Rectangle 4"/>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lstStyle/>
          <a:p>
            <a:pPr>
              <a:buFont typeface="Monotype Sorts" pitchFamily="2" charset="2"/>
              <a:buNone/>
            </a:pPr>
            <a:endParaRPr lang="en-US" dirty="0"/>
          </a:p>
          <a:p>
            <a:r>
              <a:rPr lang="en-US" sz="2000" b="1" dirty="0"/>
              <a:t>CORPORATE VIEW</a:t>
            </a:r>
          </a:p>
          <a:p>
            <a:pPr>
              <a:buFont typeface="Monotype Sorts" pitchFamily="2" charset="2"/>
              <a:buNone/>
            </a:pPr>
            <a:endParaRPr lang="en-US" dirty="0"/>
          </a:p>
          <a:p>
            <a:pPr>
              <a:buFont typeface="Monotype Sorts" pitchFamily="2" charset="2"/>
              <a:buNone/>
            </a:pPr>
            <a:r>
              <a:rPr lang="en-US" sz="2000" b="1" dirty="0">
                <a:latin typeface="TimesNewRomanPS" charset="0"/>
              </a:rPr>
              <a:t>METADATA IS A LOGICAL COLLECTION OF </a:t>
            </a:r>
            <a:r>
              <a:rPr lang="en-US" dirty="0"/>
              <a:t> </a:t>
            </a:r>
            <a:r>
              <a:rPr lang="en-US" sz="2000" b="1" dirty="0" smtClean="0">
                <a:latin typeface="TimesNewRomanPS" charset="0"/>
              </a:rPr>
              <a:t>METADATA </a:t>
            </a:r>
            <a:r>
              <a:rPr lang="en-US" sz="2000" b="1" dirty="0">
                <a:latin typeface="TimesNewRomanPS" charset="0"/>
              </a:rPr>
              <a:t>FROM VARIOUS SOURCES, </a:t>
            </a:r>
          </a:p>
          <a:p>
            <a:pPr>
              <a:buFont typeface="Monotype Sorts" pitchFamily="2" charset="2"/>
              <a:buNone/>
            </a:pPr>
            <a:endParaRPr lang="en-US" sz="2000" b="1" dirty="0">
              <a:latin typeface="TimesNewRomanPS" charset="0"/>
            </a:endParaRPr>
          </a:p>
          <a:p>
            <a:pPr>
              <a:buFont typeface="Monotype Sorts" pitchFamily="2" charset="2"/>
              <a:buNone/>
            </a:pPr>
            <a:endParaRPr lang="en-US" sz="2000" b="1" dirty="0">
              <a:latin typeface="TimesNewRomanPS" charset="0"/>
            </a:endParaRPr>
          </a:p>
        </p:txBody>
      </p:sp>
    </p:spTree>
    <p:extLst>
      <p:ext uri="{BB962C8B-B14F-4D97-AF65-F5344CB8AC3E}">
        <p14:creationId xmlns:p14="http://schemas.microsoft.com/office/powerpoint/2010/main" val="3496529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9988">
                                            <p:txEl>
                                              <p:pRg st="1" end="1"/>
                                            </p:txEl>
                                          </p:spTgt>
                                        </p:tgtEl>
                                        <p:attrNameLst>
                                          <p:attrName>style.visibility</p:attrName>
                                        </p:attrNameLst>
                                      </p:cBhvr>
                                      <p:to>
                                        <p:strVal val="visible"/>
                                      </p:to>
                                    </p:set>
                                    <p:anim calcmode="lin" valueType="num">
                                      <p:cBhvr additive="base">
                                        <p:cTn id="7" dur="500" fill="hold"/>
                                        <p:tgtEl>
                                          <p:spTgt spid="1699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88">
                                            <p:txEl>
                                              <p:pRg st="1" end="1"/>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69988">
                                            <p:txEl>
                                              <p:pRg st="3" end="3"/>
                                            </p:txEl>
                                          </p:spTgt>
                                        </p:tgtEl>
                                        <p:attrNameLst>
                                          <p:attrName>style.visibility</p:attrName>
                                        </p:attrNameLst>
                                      </p:cBhvr>
                                      <p:to>
                                        <p:strVal val="visible"/>
                                      </p:to>
                                    </p:set>
                                    <p:anim calcmode="lin" valueType="num">
                                      <p:cBhvr additive="base">
                                        <p:cTn id="12" dur="500" fill="hold"/>
                                        <p:tgtEl>
                                          <p:spTgt spid="169988">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998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build="p" autoUpdateAnimBg="0"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z="3600" b="1" i="1"/>
              <a:t>Metadata Views</a:t>
            </a:r>
          </a:p>
        </p:txBody>
      </p:sp>
      <p:sp>
        <p:nvSpPr>
          <p:cNvPr id="171012" name="Rectangle 4"/>
          <p:cNvSpPr>
            <a:spLocks noGrp="1" noChangeArrowheads="1"/>
          </p:cNvSpPr>
          <p:nvPr>
            <p:ph idx="1"/>
          </p:nvPr>
        </p:nvSpPr>
        <p:spPr>
          <a:noFill/>
          <a:ln/>
          <a:extLst>
            <a:ext uri="{91240B29-F687-4F45-9708-019B960494DF}">
              <a14:hiddenLine xmlns:a14="http://schemas.microsoft.com/office/drawing/2010/main" w="9525">
                <a:solidFill>
                  <a:schemeClr val="tx1"/>
                </a:solidFill>
                <a:miter lim="800000"/>
                <a:headEnd/>
                <a:tailEnd/>
              </a14:hiddenLine>
            </a:ext>
          </a:extLst>
        </p:spPr>
        <p:txBody>
          <a:bodyPr>
            <a:normAutofit/>
          </a:bodyPr>
          <a:lstStyle/>
          <a:p>
            <a:pPr marL="533400" indent="-533400">
              <a:buNone/>
            </a:pPr>
            <a:r>
              <a:rPr lang="en-US" sz="2000" b="1">
                <a:latin typeface="TimesNewRomanPS" charset="0"/>
              </a:rPr>
              <a:t>1. LEGACY SYSTEM METADATA </a:t>
            </a:r>
          </a:p>
          <a:p>
            <a:pPr marL="533400" indent="-533400">
              <a:buNone/>
            </a:pPr>
            <a:r>
              <a:rPr lang="en-US" sz="2000" b="1">
                <a:latin typeface="TimesNewRomanPS" charset="0"/>
              </a:rPr>
              <a:t>     CONSISTING OF A DATA DICTIONARY CONTAINING INFORMATION ABOUT PROGRAM LIBRARIES, DATABASE CATALOGS AND FILE LAYOUTS.</a:t>
            </a:r>
          </a:p>
          <a:p>
            <a:pPr marL="533400" indent="-533400">
              <a:buNone/>
            </a:pPr>
            <a:endParaRPr lang="en-US" sz="2000" b="1">
              <a:latin typeface="TimesNewRomanPS" charset="0"/>
            </a:endParaRPr>
          </a:p>
          <a:p>
            <a:pPr marL="533400" indent="-533400">
              <a:buNone/>
            </a:pPr>
            <a:r>
              <a:rPr lang="en-US" sz="2000" b="1">
                <a:latin typeface="TimesNewRomanPS" charset="0"/>
              </a:rPr>
              <a:t>2.  OPERATIONAL CLIENT/SERVER SYSTEMS – CONSISTING OF DISTRIBUTED SOFTWARE COMPONENTS FROM A VARIETY OF VENDORS.</a:t>
            </a:r>
          </a:p>
          <a:p>
            <a:pPr marL="533400" indent="-533400">
              <a:buFont typeface="Monotype Sorts" pitchFamily="2" charset="2"/>
              <a:buAutoNum type="arabicPeriod" startAt="2"/>
            </a:pPr>
            <a:endParaRPr lang="en-US" sz="2000" b="1">
              <a:latin typeface="TimesNewRomanPS" charset="0"/>
            </a:endParaRPr>
          </a:p>
          <a:p>
            <a:pPr marL="533400" indent="-533400">
              <a:buNone/>
            </a:pPr>
            <a:r>
              <a:rPr lang="en-US" sz="2000" b="1">
                <a:latin typeface="TimesNewRomanPS" charset="0"/>
              </a:rPr>
              <a:t>3.  ENTERPRISE MODELS –THEY ARE THE FIRST STAGE IN THE ULTIMATE GOAL OF BUILDING CORPORATE METADATA.</a:t>
            </a:r>
          </a:p>
        </p:txBody>
      </p:sp>
    </p:spTree>
    <p:extLst>
      <p:ext uri="{BB962C8B-B14F-4D97-AF65-F5344CB8AC3E}">
        <p14:creationId xmlns:p14="http://schemas.microsoft.com/office/powerpoint/2010/main" val="453197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sz="3600" b="1" i="1"/>
              <a:t>Metadata Example</a:t>
            </a:r>
          </a:p>
        </p:txBody>
      </p:sp>
      <p:sp>
        <p:nvSpPr>
          <p:cNvPr id="261123" name="Rectangle 3"/>
          <p:cNvSpPr>
            <a:spLocks noGrp="1" noChangeArrowheads="1"/>
          </p:cNvSpPr>
          <p:nvPr>
            <p:ph idx="1"/>
          </p:nvPr>
        </p:nvSpPr>
        <p:spPr/>
        <p:txBody>
          <a:bodyPr/>
          <a:lstStyle/>
          <a:p>
            <a:r>
              <a:rPr lang="en-US" sz="2400" b="1">
                <a:latin typeface="Times" panose="02020603050405020304" pitchFamily="18" charset="0"/>
              </a:rPr>
              <a:t>Assume your user wants to know about the table or entity called Customer in your data warehouse before running any queries on the customer data. What’s the information content about Customer in your metadata repository? Let’s review the metadata elements for the Customer entity as shown on next slide.</a:t>
            </a:r>
          </a:p>
        </p:txBody>
      </p:sp>
    </p:spTree>
    <p:extLst>
      <p:ext uri="{BB962C8B-B14F-4D97-AF65-F5344CB8AC3E}">
        <p14:creationId xmlns:p14="http://schemas.microsoft.com/office/powerpoint/2010/main" val="94040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sz="3600" b="1" i="1"/>
              <a:t>Entity Name: Customer; Alias Names: Account, Client</a:t>
            </a:r>
          </a:p>
        </p:txBody>
      </p:sp>
      <p:sp>
        <p:nvSpPr>
          <p:cNvPr id="262147" name="Rectangle 3"/>
          <p:cNvSpPr>
            <a:spLocks noGrp="1" noChangeArrowheads="1"/>
          </p:cNvSpPr>
          <p:nvPr>
            <p:ph idx="1"/>
          </p:nvPr>
        </p:nvSpPr>
        <p:spPr>
          <a:xfrm>
            <a:off x="2559050" y="1676400"/>
            <a:ext cx="7727950" cy="4876800"/>
          </a:xfrm>
        </p:spPr>
        <p:txBody>
          <a:bodyPr/>
          <a:lstStyle/>
          <a:p>
            <a:r>
              <a:rPr lang="en-US" sz="2000" b="1">
                <a:latin typeface="Times" panose="02020603050405020304" pitchFamily="18" charset="0"/>
              </a:rPr>
              <a:t>Definition: A person or an organization that purchases goods or services from the company. </a:t>
            </a:r>
          </a:p>
          <a:p>
            <a:r>
              <a:rPr lang="en-US" sz="2000" b="1">
                <a:latin typeface="Times" panose="02020603050405020304" pitchFamily="18" charset="0"/>
              </a:rPr>
              <a:t>Remarks: Customer entity includes regular, current, and past customers.</a:t>
            </a:r>
          </a:p>
          <a:p>
            <a:r>
              <a:rPr lang="en-US" sz="2000" b="1">
                <a:latin typeface="Times" panose="02020603050405020304" pitchFamily="18" charset="0"/>
              </a:rPr>
              <a:t>Source Systems: Finished goods orders; Maintenance contracts; Online sales.</a:t>
            </a:r>
          </a:p>
        </p:txBody>
      </p:sp>
      <p:sp>
        <p:nvSpPr>
          <p:cNvPr id="262148" name="Text Box 4"/>
          <p:cNvSpPr txBox="1">
            <a:spLocks noChangeArrowheads="1"/>
          </p:cNvSpPr>
          <p:nvPr/>
        </p:nvSpPr>
        <p:spPr bwMode="auto">
          <a:xfrm>
            <a:off x="3048001" y="4267200"/>
            <a:ext cx="5045075"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2"/>
                </a:solidFill>
              </a:rPr>
              <a:t>Create Date                   January 15,1999</a:t>
            </a:r>
          </a:p>
          <a:p>
            <a:r>
              <a:rPr lang="en-US">
                <a:solidFill>
                  <a:schemeClr val="tx2"/>
                </a:solidFill>
              </a:rPr>
              <a:t>Last update date           January 21,2001</a:t>
            </a:r>
          </a:p>
          <a:p>
            <a:r>
              <a:rPr lang="en-US">
                <a:solidFill>
                  <a:schemeClr val="tx2"/>
                </a:solidFill>
              </a:rPr>
              <a:t>Update Cycle                 weekly</a:t>
            </a:r>
          </a:p>
          <a:p>
            <a:r>
              <a:rPr lang="en-US">
                <a:solidFill>
                  <a:schemeClr val="tx2"/>
                </a:solidFill>
              </a:rPr>
              <a:t>Last full refresh date    December 20, 2000</a:t>
            </a:r>
          </a:p>
          <a:p>
            <a:r>
              <a:rPr lang="en-US">
                <a:solidFill>
                  <a:schemeClr val="tx2"/>
                </a:solidFill>
              </a:rPr>
              <a:t>Data quality review       January 25, 2001</a:t>
            </a:r>
          </a:p>
          <a:p>
            <a:r>
              <a:rPr lang="en-US">
                <a:solidFill>
                  <a:schemeClr val="tx2"/>
                </a:solidFill>
              </a:rPr>
              <a:t>Planned archival            Every six months</a:t>
            </a:r>
          </a:p>
          <a:p>
            <a:r>
              <a:rPr lang="en-US">
                <a:solidFill>
                  <a:schemeClr val="tx2"/>
                </a:solidFill>
              </a:rPr>
              <a:t>Responsible user            Jim Brown</a:t>
            </a:r>
          </a:p>
        </p:txBody>
      </p:sp>
    </p:spTree>
    <p:extLst>
      <p:ext uri="{BB962C8B-B14F-4D97-AF65-F5344CB8AC3E}">
        <p14:creationId xmlns:p14="http://schemas.microsoft.com/office/powerpoint/2010/main" val="3984474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z="3600" b="1" i="1"/>
              <a:t>6. Management and Control Component --Warehouse Manager</a:t>
            </a:r>
          </a:p>
        </p:txBody>
      </p:sp>
      <p:sp>
        <p:nvSpPr>
          <p:cNvPr id="208900" name="Rectangle 4"/>
          <p:cNvSpPr>
            <a:spLocks noGrp="1" noChangeArrowheads="1"/>
          </p:cNvSpPr>
          <p:nvPr>
            <p:ph idx="1"/>
          </p:nvPr>
        </p:nvSpPr>
        <p:spPr>
          <a:noFill/>
          <a:ln/>
        </p:spPr>
        <p:txBody>
          <a:bodyPr/>
          <a:lstStyle/>
          <a:p>
            <a:r>
              <a:rPr lang="en-US" sz="2400" b="1">
                <a:latin typeface="Times" panose="02020603050405020304" pitchFamily="18" charset="0"/>
              </a:rPr>
              <a:t>Performs all the operations associated with the management of the data in the warehouse. </a:t>
            </a:r>
          </a:p>
          <a:p>
            <a:endParaRPr lang="en-US" sz="2400"/>
          </a:p>
          <a:p>
            <a:r>
              <a:rPr lang="en-US" sz="2400" b="1">
                <a:latin typeface="Times" panose="02020603050405020304" pitchFamily="18" charset="0"/>
              </a:rPr>
              <a:t>Constructed using vendor data management tools and custom-built programs. </a:t>
            </a:r>
          </a:p>
        </p:txBody>
      </p:sp>
    </p:spTree>
    <p:extLst>
      <p:ext uri="{BB962C8B-B14F-4D97-AF65-F5344CB8AC3E}">
        <p14:creationId xmlns:p14="http://schemas.microsoft.com/office/powerpoint/2010/main" val="1167549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9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1026"/>
          <p:cNvSpPr>
            <a:spLocks noGrp="1" noChangeArrowheads="1"/>
          </p:cNvSpPr>
          <p:nvPr>
            <p:ph type="title"/>
          </p:nvPr>
        </p:nvSpPr>
        <p:spPr/>
        <p:txBody>
          <a:bodyPr/>
          <a:lstStyle/>
          <a:p>
            <a:r>
              <a:rPr lang="en-US" sz="3600" b="1" i="1"/>
              <a:t>Warehouse Manager - Operations</a:t>
            </a:r>
          </a:p>
        </p:txBody>
      </p:sp>
      <p:sp>
        <p:nvSpPr>
          <p:cNvPr id="209924" name="Rectangle 1028"/>
          <p:cNvSpPr>
            <a:spLocks noGrp="1" noChangeArrowheads="1"/>
          </p:cNvSpPr>
          <p:nvPr>
            <p:ph idx="1"/>
          </p:nvPr>
        </p:nvSpPr>
        <p:spPr>
          <a:noFill/>
          <a:ln/>
        </p:spPr>
        <p:txBody>
          <a:bodyPr/>
          <a:lstStyle/>
          <a:p>
            <a:r>
              <a:rPr lang="en-US" sz="2400" b="1">
                <a:latin typeface="Times" panose="02020603050405020304" pitchFamily="18" charset="0"/>
              </a:rPr>
              <a:t>Analysis of data to ensure consistency.</a:t>
            </a:r>
          </a:p>
          <a:p>
            <a:r>
              <a:rPr lang="en-US" sz="2400" b="1">
                <a:latin typeface="Times" panose="02020603050405020304" pitchFamily="18" charset="0"/>
              </a:rPr>
              <a:t>Transformation and merging of source data from temporary storage into data warehouse tables.</a:t>
            </a:r>
          </a:p>
          <a:p>
            <a:r>
              <a:rPr lang="en-US" sz="2400" b="1">
                <a:latin typeface="Times" panose="02020603050405020304" pitchFamily="18" charset="0"/>
              </a:rPr>
              <a:t>Creation of indexes and views on base tables.</a:t>
            </a:r>
          </a:p>
          <a:p>
            <a:r>
              <a:rPr lang="en-US" sz="2400" b="1">
                <a:latin typeface="Times" panose="02020603050405020304" pitchFamily="18" charset="0"/>
              </a:rPr>
              <a:t>Generation of denormalizations, (if necessary).</a:t>
            </a:r>
          </a:p>
          <a:p>
            <a:r>
              <a:rPr lang="en-US" sz="2400" b="1">
                <a:latin typeface="Times" panose="02020603050405020304" pitchFamily="18" charset="0"/>
              </a:rPr>
              <a:t>Generation of aggregations, (if necessary).</a:t>
            </a:r>
          </a:p>
          <a:p>
            <a:r>
              <a:rPr lang="en-US" sz="2400" b="1">
                <a:latin typeface="Times" panose="02020603050405020304" pitchFamily="18" charset="0"/>
              </a:rPr>
              <a:t>Backing-up and archiving data. </a:t>
            </a:r>
          </a:p>
        </p:txBody>
      </p:sp>
    </p:spTree>
    <p:extLst>
      <p:ext uri="{BB962C8B-B14F-4D97-AF65-F5344CB8AC3E}">
        <p14:creationId xmlns:p14="http://schemas.microsoft.com/office/powerpoint/2010/main" val="2881774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992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992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99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8514"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1088515"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1088516" name="Rectangle 4"/>
          <p:cNvSpPr>
            <a:spLocks noGrp="1" noChangeArrowheads="1"/>
          </p:cNvSpPr>
          <p:nvPr>
            <p:ph type="title"/>
          </p:nvPr>
        </p:nvSpPr>
        <p:spPr>
          <a:noFill/>
          <a:ln/>
        </p:spPr>
        <p:txBody>
          <a:bodyPr vert="horz" lIns="90488" tIns="44450" rIns="90488" bIns="44450" rtlCol="0" anchor="ctr">
            <a:normAutofit fontScale="90000"/>
          </a:bodyPr>
          <a:lstStyle/>
          <a:p>
            <a:r>
              <a:rPr lang="en-US" dirty="0"/>
              <a:t>Data, Data everywhere</a:t>
            </a:r>
            <a:br>
              <a:rPr lang="en-US" dirty="0"/>
            </a:br>
            <a:r>
              <a:rPr lang="en-US" dirty="0"/>
              <a:t>yet </a:t>
            </a:r>
            <a:r>
              <a:rPr lang="en-US" dirty="0" smtClean="0"/>
              <a:t>.</a:t>
            </a:r>
            <a:br>
              <a:rPr lang="en-US" dirty="0" smtClean="0"/>
            </a:br>
            <a:r>
              <a:rPr lang="en-US" dirty="0" smtClean="0"/>
              <a:t>..</a:t>
            </a:r>
            <a:endParaRPr lang="en-US" dirty="0"/>
          </a:p>
        </p:txBody>
      </p:sp>
      <p:sp>
        <p:nvSpPr>
          <p:cNvPr id="1088517" name="Rectangle 5"/>
          <p:cNvSpPr>
            <a:spLocks noGrp="1" noChangeArrowheads="1"/>
          </p:cNvSpPr>
          <p:nvPr>
            <p:ph type="body" sz="half" idx="2"/>
          </p:nvPr>
        </p:nvSpPr>
        <p:spPr>
          <a:xfrm>
            <a:off x="5105400" y="990600"/>
            <a:ext cx="5130800" cy="1339850"/>
          </a:xfrm>
          <a:noFill/>
          <a:ln/>
        </p:spPr>
        <p:txBody>
          <a:bodyPr vert="horz" lIns="90488" tIns="44450" rIns="90488" bIns="44450" rtlCol="0">
            <a:normAutofit fontScale="92500" lnSpcReduction="10000"/>
          </a:bodyPr>
          <a:lstStyle/>
          <a:p>
            <a:r>
              <a:rPr lang="en-US" sz="2400" dirty="0"/>
              <a:t>I can’t find the data I need</a:t>
            </a:r>
          </a:p>
          <a:p>
            <a:pPr lvl="1"/>
            <a:r>
              <a:rPr lang="en-US" sz="2000" dirty="0"/>
              <a:t>data is scattered over the network</a:t>
            </a:r>
          </a:p>
          <a:p>
            <a:pPr lvl="1"/>
            <a:r>
              <a:rPr lang="en-US" sz="2000" dirty="0"/>
              <a:t>many versions, subtle </a:t>
            </a:r>
            <a:r>
              <a:rPr lang="en-US" sz="2000" dirty="0" err="1"/>
              <a:t>differen</a:t>
            </a:r>
            <a:endParaRPr lang="en-US" sz="2000" dirty="0"/>
          </a:p>
          <a:p>
            <a:pPr lvl="1"/>
            <a:r>
              <a:rPr lang="en-US" sz="2000" dirty="0" err="1"/>
              <a:t>ces</a:t>
            </a:r>
            <a:endParaRPr lang="en-US" sz="2000" dirty="0"/>
          </a:p>
        </p:txBody>
      </p:sp>
      <p:sp>
        <p:nvSpPr>
          <p:cNvPr id="13" name="Footer Placeholder 12"/>
          <p:cNvSpPr>
            <a:spLocks noGrp="1"/>
          </p:cNvSpPr>
          <p:nvPr>
            <p:ph type="ftr" sz="quarter" idx="10"/>
          </p:nvPr>
        </p:nvSpPr>
        <p:spPr/>
        <p:txBody>
          <a:bodyPr/>
          <a:lstStyle/>
          <a:p>
            <a:r>
              <a:rPr lang="en-US" smtClean="0"/>
              <a:t>Prof. S M Shedole, VIT Vellore, Chennai</a:t>
            </a:r>
            <a:endParaRPr lang="en-US"/>
          </a:p>
        </p:txBody>
      </p:sp>
      <p:sp>
        <p:nvSpPr>
          <p:cNvPr id="14" name="Slide Number Placeholder 13"/>
          <p:cNvSpPr>
            <a:spLocks noGrp="1"/>
          </p:cNvSpPr>
          <p:nvPr>
            <p:ph type="sldNum" sz="quarter" idx="11"/>
          </p:nvPr>
        </p:nvSpPr>
        <p:spPr/>
        <p:txBody>
          <a:bodyPr/>
          <a:lstStyle/>
          <a:p>
            <a:fld id="{C083ACC5-BFCD-44D7-9F33-B7F7BF19477E}" type="slidenum">
              <a:rPr lang="en-US" smtClean="0"/>
              <a:pPr/>
              <a:t>7</a:t>
            </a:fld>
            <a:endParaRPr lang="en-US"/>
          </a:p>
        </p:txBody>
      </p:sp>
      <p:grpSp>
        <p:nvGrpSpPr>
          <p:cNvPr id="2" name="Group 6"/>
          <p:cNvGrpSpPr>
            <a:grpSpLocks/>
          </p:cNvGrpSpPr>
          <p:nvPr/>
        </p:nvGrpSpPr>
        <p:grpSpPr bwMode="auto">
          <a:xfrm>
            <a:off x="3565525" y="3455988"/>
            <a:ext cx="450850" cy="831850"/>
            <a:chOff x="1286" y="2177"/>
            <a:chExt cx="284" cy="524"/>
          </a:xfrm>
        </p:grpSpPr>
        <p:sp>
          <p:nvSpPr>
            <p:cNvPr id="1088519" name="Freeform 7"/>
            <p:cNvSpPr>
              <a:spLocks/>
            </p:cNvSpPr>
            <p:nvPr/>
          </p:nvSpPr>
          <p:spPr bwMode="auto">
            <a:xfrm>
              <a:off x="1426" y="2391"/>
              <a:ext cx="144" cy="273"/>
            </a:xfrm>
            <a:custGeom>
              <a:avLst/>
              <a:gdLst/>
              <a:ahLst/>
              <a:cxnLst>
                <a:cxn ang="0">
                  <a:pos x="96" y="22"/>
                </a:cxn>
                <a:cxn ang="0">
                  <a:pos x="61" y="0"/>
                </a:cxn>
                <a:cxn ang="0">
                  <a:pos x="16" y="0"/>
                </a:cxn>
                <a:cxn ang="0">
                  <a:pos x="0" y="29"/>
                </a:cxn>
                <a:cxn ang="0">
                  <a:pos x="7" y="74"/>
                </a:cxn>
                <a:cxn ang="0">
                  <a:pos x="46" y="118"/>
                </a:cxn>
                <a:cxn ang="0">
                  <a:pos x="127" y="157"/>
                </a:cxn>
                <a:cxn ang="0">
                  <a:pos x="220" y="242"/>
                </a:cxn>
                <a:cxn ang="0">
                  <a:pos x="235" y="279"/>
                </a:cxn>
                <a:cxn ang="0">
                  <a:pos x="228" y="297"/>
                </a:cxn>
                <a:cxn ang="0">
                  <a:pos x="157" y="353"/>
                </a:cxn>
                <a:cxn ang="0">
                  <a:pos x="74" y="420"/>
                </a:cxn>
                <a:cxn ang="0">
                  <a:pos x="53" y="449"/>
                </a:cxn>
                <a:cxn ang="0">
                  <a:pos x="53" y="479"/>
                </a:cxn>
                <a:cxn ang="0">
                  <a:pos x="117" y="510"/>
                </a:cxn>
                <a:cxn ang="0">
                  <a:pos x="216" y="547"/>
                </a:cxn>
                <a:cxn ang="0">
                  <a:pos x="250" y="547"/>
                </a:cxn>
                <a:cxn ang="0">
                  <a:pos x="287" y="522"/>
                </a:cxn>
                <a:cxn ang="0">
                  <a:pos x="287" y="503"/>
                </a:cxn>
                <a:cxn ang="0">
                  <a:pos x="260" y="492"/>
                </a:cxn>
                <a:cxn ang="0">
                  <a:pos x="135" y="479"/>
                </a:cxn>
                <a:cxn ang="0">
                  <a:pos x="89" y="466"/>
                </a:cxn>
                <a:cxn ang="0">
                  <a:pos x="83" y="445"/>
                </a:cxn>
                <a:cxn ang="0">
                  <a:pos x="164" y="383"/>
                </a:cxn>
                <a:cxn ang="0">
                  <a:pos x="253" y="324"/>
                </a:cxn>
                <a:cxn ang="0">
                  <a:pos x="272" y="302"/>
                </a:cxn>
                <a:cxn ang="0">
                  <a:pos x="280" y="272"/>
                </a:cxn>
                <a:cxn ang="0">
                  <a:pos x="272" y="231"/>
                </a:cxn>
                <a:cxn ang="0">
                  <a:pos x="245" y="198"/>
                </a:cxn>
                <a:cxn ang="0">
                  <a:pos x="157" y="90"/>
                </a:cxn>
                <a:cxn ang="0">
                  <a:pos x="96" y="22"/>
                </a:cxn>
              </a:cxnLst>
              <a:rect l="0" t="0" r="r" b="b"/>
              <a:pathLst>
                <a:path w="287" h="547">
                  <a:moveTo>
                    <a:pt x="96" y="22"/>
                  </a:moveTo>
                  <a:lnTo>
                    <a:pt x="61" y="0"/>
                  </a:lnTo>
                  <a:lnTo>
                    <a:pt x="16" y="0"/>
                  </a:lnTo>
                  <a:lnTo>
                    <a:pt x="0" y="29"/>
                  </a:lnTo>
                  <a:lnTo>
                    <a:pt x="7" y="74"/>
                  </a:lnTo>
                  <a:lnTo>
                    <a:pt x="46" y="118"/>
                  </a:lnTo>
                  <a:lnTo>
                    <a:pt x="127" y="157"/>
                  </a:lnTo>
                  <a:lnTo>
                    <a:pt x="220" y="242"/>
                  </a:lnTo>
                  <a:lnTo>
                    <a:pt x="235" y="279"/>
                  </a:lnTo>
                  <a:lnTo>
                    <a:pt x="228" y="297"/>
                  </a:lnTo>
                  <a:lnTo>
                    <a:pt x="157" y="353"/>
                  </a:lnTo>
                  <a:lnTo>
                    <a:pt x="74" y="420"/>
                  </a:lnTo>
                  <a:lnTo>
                    <a:pt x="53" y="449"/>
                  </a:lnTo>
                  <a:lnTo>
                    <a:pt x="53" y="479"/>
                  </a:lnTo>
                  <a:lnTo>
                    <a:pt x="117" y="510"/>
                  </a:lnTo>
                  <a:lnTo>
                    <a:pt x="216" y="547"/>
                  </a:lnTo>
                  <a:lnTo>
                    <a:pt x="250" y="547"/>
                  </a:lnTo>
                  <a:lnTo>
                    <a:pt x="287" y="522"/>
                  </a:lnTo>
                  <a:lnTo>
                    <a:pt x="287" y="503"/>
                  </a:lnTo>
                  <a:lnTo>
                    <a:pt x="260" y="492"/>
                  </a:lnTo>
                  <a:lnTo>
                    <a:pt x="135" y="479"/>
                  </a:lnTo>
                  <a:lnTo>
                    <a:pt x="89" y="466"/>
                  </a:lnTo>
                  <a:lnTo>
                    <a:pt x="83" y="445"/>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w="9525">
              <a:noFill/>
              <a:round/>
              <a:headEnd/>
              <a:tailEnd/>
            </a:ln>
          </p:spPr>
          <p:txBody>
            <a:bodyPr/>
            <a:lstStyle/>
            <a:p>
              <a:endParaRPr lang="en-US"/>
            </a:p>
          </p:txBody>
        </p:sp>
        <p:sp>
          <p:nvSpPr>
            <p:cNvPr id="1088520" name="Freeform 8"/>
            <p:cNvSpPr>
              <a:spLocks/>
            </p:cNvSpPr>
            <p:nvPr/>
          </p:nvSpPr>
          <p:spPr bwMode="auto">
            <a:xfrm>
              <a:off x="1350" y="2428"/>
              <a:ext cx="144" cy="273"/>
            </a:xfrm>
            <a:custGeom>
              <a:avLst/>
              <a:gdLst/>
              <a:ahLst/>
              <a:cxnLst>
                <a:cxn ang="0">
                  <a:pos x="96" y="22"/>
                </a:cxn>
                <a:cxn ang="0">
                  <a:pos x="62" y="0"/>
                </a:cxn>
                <a:cxn ang="0">
                  <a:pos x="16" y="0"/>
                </a:cxn>
                <a:cxn ang="0">
                  <a:pos x="0" y="29"/>
                </a:cxn>
                <a:cxn ang="0">
                  <a:pos x="7" y="74"/>
                </a:cxn>
                <a:cxn ang="0">
                  <a:pos x="46" y="118"/>
                </a:cxn>
                <a:cxn ang="0">
                  <a:pos x="127" y="157"/>
                </a:cxn>
                <a:cxn ang="0">
                  <a:pos x="220" y="242"/>
                </a:cxn>
                <a:cxn ang="0">
                  <a:pos x="235" y="279"/>
                </a:cxn>
                <a:cxn ang="0">
                  <a:pos x="228" y="297"/>
                </a:cxn>
                <a:cxn ang="0">
                  <a:pos x="157" y="353"/>
                </a:cxn>
                <a:cxn ang="0">
                  <a:pos x="74" y="420"/>
                </a:cxn>
                <a:cxn ang="0">
                  <a:pos x="53" y="448"/>
                </a:cxn>
                <a:cxn ang="0">
                  <a:pos x="53" y="479"/>
                </a:cxn>
                <a:cxn ang="0">
                  <a:pos x="118" y="510"/>
                </a:cxn>
                <a:cxn ang="0">
                  <a:pos x="216" y="547"/>
                </a:cxn>
                <a:cxn ang="0">
                  <a:pos x="250" y="547"/>
                </a:cxn>
                <a:cxn ang="0">
                  <a:pos x="287" y="522"/>
                </a:cxn>
                <a:cxn ang="0">
                  <a:pos x="287" y="503"/>
                </a:cxn>
                <a:cxn ang="0">
                  <a:pos x="260" y="492"/>
                </a:cxn>
                <a:cxn ang="0">
                  <a:pos x="135" y="479"/>
                </a:cxn>
                <a:cxn ang="0">
                  <a:pos x="89" y="466"/>
                </a:cxn>
                <a:cxn ang="0">
                  <a:pos x="83" y="444"/>
                </a:cxn>
                <a:cxn ang="0">
                  <a:pos x="164" y="383"/>
                </a:cxn>
                <a:cxn ang="0">
                  <a:pos x="253" y="324"/>
                </a:cxn>
                <a:cxn ang="0">
                  <a:pos x="272" y="302"/>
                </a:cxn>
                <a:cxn ang="0">
                  <a:pos x="280" y="272"/>
                </a:cxn>
                <a:cxn ang="0">
                  <a:pos x="272" y="231"/>
                </a:cxn>
                <a:cxn ang="0">
                  <a:pos x="245" y="198"/>
                </a:cxn>
                <a:cxn ang="0">
                  <a:pos x="157" y="90"/>
                </a:cxn>
                <a:cxn ang="0">
                  <a:pos x="96" y="22"/>
                </a:cxn>
              </a:cxnLst>
              <a:rect l="0" t="0" r="r" b="b"/>
              <a:pathLst>
                <a:path w="287" h="547">
                  <a:moveTo>
                    <a:pt x="96" y="22"/>
                  </a:moveTo>
                  <a:lnTo>
                    <a:pt x="62" y="0"/>
                  </a:lnTo>
                  <a:lnTo>
                    <a:pt x="16" y="0"/>
                  </a:lnTo>
                  <a:lnTo>
                    <a:pt x="0" y="29"/>
                  </a:lnTo>
                  <a:lnTo>
                    <a:pt x="7" y="74"/>
                  </a:lnTo>
                  <a:lnTo>
                    <a:pt x="46" y="118"/>
                  </a:lnTo>
                  <a:lnTo>
                    <a:pt x="127" y="157"/>
                  </a:lnTo>
                  <a:lnTo>
                    <a:pt x="220" y="242"/>
                  </a:lnTo>
                  <a:lnTo>
                    <a:pt x="235" y="279"/>
                  </a:lnTo>
                  <a:lnTo>
                    <a:pt x="228" y="297"/>
                  </a:lnTo>
                  <a:lnTo>
                    <a:pt x="157" y="353"/>
                  </a:lnTo>
                  <a:lnTo>
                    <a:pt x="74" y="420"/>
                  </a:lnTo>
                  <a:lnTo>
                    <a:pt x="53" y="448"/>
                  </a:lnTo>
                  <a:lnTo>
                    <a:pt x="53" y="479"/>
                  </a:lnTo>
                  <a:lnTo>
                    <a:pt x="118" y="510"/>
                  </a:lnTo>
                  <a:lnTo>
                    <a:pt x="216" y="547"/>
                  </a:lnTo>
                  <a:lnTo>
                    <a:pt x="250" y="547"/>
                  </a:lnTo>
                  <a:lnTo>
                    <a:pt x="287" y="522"/>
                  </a:lnTo>
                  <a:lnTo>
                    <a:pt x="287" y="503"/>
                  </a:lnTo>
                  <a:lnTo>
                    <a:pt x="260" y="492"/>
                  </a:lnTo>
                  <a:lnTo>
                    <a:pt x="135" y="479"/>
                  </a:lnTo>
                  <a:lnTo>
                    <a:pt x="89" y="466"/>
                  </a:lnTo>
                  <a:lnTo>
                    <a:pt x="83" y="444"/>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w="9525">
              <a:noFill/>
              <a:round/>
              <a:headEnd/>
              <a:tailEnd/>
            </a:ln>
          </p:spPr>
          <p:txBody>
            <a:bodyPr/>
            <a:lstStyle/>
            <a:p>
              <a:endParaRPr lang="en-US"/>
            </a:p>
          </p:txBody>
        </p:sp>
        <p:sp>
          <p:nvSpPr>
            <p:cNvPr id="1088521" name="Freeform 9"/>
            <p:cNvSpPr>
              <a:spLocks/>
            </p:cNvSpPr>
            <p:nvPr/>
          </p:nvSpPr>
          <p:spPr bwMode="auto">
            <a:xfrm>
              <a:off x="1286" y="2177"/>
              <a:ext cx="169" cy="261"/>
            </a:xfrm>
            <a:custGeom>
              <a:avLst/>
              <a:gdLst/>
              <a:ahLst/>
              <a:cxnLst>
                <a:cxn ang="0">
                  <a:pos x="41" y="168"/>
                </a:cxn>
                <a:cxn ang="0">
                  <a:pos x="59" y="71"/>
                </a:cxn>
                <a:cxn ang="0">
                  <a:pos x="129" y="9"/>
                </a:cxn>
                <a:cxn ang="0">
                  <a:pos x="166" y="0"/>
                </a:cxn>
                <a:cxn ang="0">
                  <a:pos x="212" y="11"/>
                </a:cxn>
                <a:cxn ang="0">
                  <a:pos x="249" y="47"/>
                </a:cxn>
                <a:cxn ang="0">
                  <a:pos x="266" y="91"/>
                </a:cxn>
                <a:cxn ang="0">
                  <a:pos x="275" y="126"/>
                </a:cxn>
                <a:cxn ang="0">
                  <a:pos x="266" y="174"/>
                </a:cxn>
                <a:cxn ang="0">
                  <a:pos x="264" y="215"/>
                </a:cxn>
                <a:cxn ang="0">
                  <a:pos x="237" y="253"/>
                </a:cxn>
                <a:cxn ang="0">
                  <a:pos x="236" y="298"/>
                </a:cxn>
                <a:cxn ang="0">
                  <a:pos x="249" y="330"/>
                </a:cxn>
                <a:cxn ang="0">
                  <a:pos x="301" y="341"/>
                </a:cxn>
                <a:cxn ang="0">
                  <a:pos x="333" y="376"/>
                </a:cxn>
                <a:cxn ang="0">
                  <a:pos x="338" y="450"/>
                </a:cxn>
                <a:cxn ang="0">
                  <a:pos x="316" y="495"/>
                </a:cxn>
                <a:cxn ang="0">
                  <a:pos x="237" y="518"/>
                </a:cxn>
                <a:cxn ang="0">
                  <a:pos x="159" y="523"/>
                </a:cxn>
                <a:cxn ang="0">
                  <a:pos x="96" y="499"/>
                </a:cxn>
                <a:cxn ang="0">
                  <a:pos x="33" y="441"/>
                </a:cxn>
                <a:cxn ang="0">
                  <a:pos x="11" y="383"/>
                </a:cxn>
                <a:cxn ang="0">
                  <a:pos x="0" y="313"/>
                </a:cxn>
                <a:cxn ang="0">
                  <a:pos x="9" y="238"/>
                </a:cxn>
                <a:cxn ang="0">
                  <a:pos x="28" y="193"/>
                </a:cxn>
                <a:cxn ang="0">
                  <a:pos x="41" y="168"/>
                </a:cxn>
              </a:cxnLst>
              <a:rect l="0" t="0" r="r" b="b"/>
              <a:pathLst>
                <a:path w="338" h="523">
                  <a:moveTo>
                    <a:pt x="41" y="168"/>
                  </a:moveTo>
                  <a:lnTo>
                    <a:pt x="59" y="71"/>
                  </a:lnTo>
                  <a:lnTo>
                    <a:pt x="129" y="9"/>
                  </a:lnTo>
                  <a:lnTo>
                    <a:pt x="166" y="0"/>
                  </a:lnTo>
                  <a:lnTo>
                    <a:pt x="212" y="11"/>
                  </a:lnTo>
                  <a:lnTo>
                    <a:pt x="249" y="47"/>
                  </a:lnTo>
                  <a:lnTo>
                    <a:pt x="266" y="91"/>
                  </a:lnTo>
                  <a:lnTo>
                    <a:pt x="275" y="126"/>
                  </a:lnTo>
                  <a:lnTo>
                    <a:pt x="266" y="174"/>
                  </a:lnTo>
                  <a:lnTo>
                    <a:pt x="264" y="215"/>
                  </a:lnTo>
                  <a:lnTo>
                    <a:pt x="237" y="253"/>
                  </a:lnTo>
                  <a:lnTo>
                    <a:pt x="236" y="298"/>
                  </a:lnTo>
                  <a:lnTo>
                    <a:pt x="249" y="330"/>
                  </a:lnTo>
                  <a:lnTo>
                    <a:pt x="301" y="341"/>
                  </a:lnTo>
                  <a:lnTo>
                    <a:pt x="333" y="376"/>
                  </a:lnTo>
                  <a:lnTo>
                    <a:pt x="338" y="450"/>
                  </a:lnTo>
                  <a:lnTo>
                    <a:pt x="316" y="495"/>
                  </a:lnTo>
                  <a:lnTo>
                    <a:pt x="237" y="518"/>
                  </a:lnTo>
                  <a:lnTo>
                    <a:pt x="159" y="523"/>
                  </a:lnTo>
                  <a:lnTo>
                    <a:pt x="96" y="499"/>
                  </a:lnTo>
                  <a:lnTo>
                    <a:pt x="33" y="441"/>
                  </a:lnTo>
                  <a:lnTo>
                    <a:pt x="11" y="383"/>
                  </a:lnTo>
                  <a:lnTo>
                    <a:pt x="0" y="313"/>
                  </a:lnTo>
                  <a:lnTo>
                    <a:pt x="9" y="238"/>
                  </a:lnTo>
                  <a:lnTo>
                    <a:pt x="28" y="193"/>
                  </a:lnTo>
                  <a:lnTo>
                    <a:pt x="41" y="168"/>
                  </a:lnTo>
                  <a:close/>
                </a:path>
              </a:pathLst>
            </a:custGeom>
            <a:solidFill>
              <a:srgbClr val="000000"/>
            </a:solidFill>
            <a:ln w="9525">
              <a:noFill/>
              <a:round/>
              <a:headEnd/>
              <a:tailEnd/>
            </a:ln>
          </p:spPr>
          <p:txBody>
            <a:bodyPr/>
            <a:lstStyle/>
            <a:p>
              <a:endParaRPr lang="en-US"/>
            </a:p>
          </p:txBody>
        </p:sp>
      </p:grpSp>
      <p:grpSp>
        <p:nvGrpSpPr>
          <p:cNvPr id="3" name="Group 10"/>
          <p:cNvGrpSpPr>
            <a:grpSpLocks/>
          </p:cNvGrpSpPr>
          <p:nvPr/>
        </p:nvGrpSpPr>
        <p:grpSpPr bwMode="auto">
          <a:xfrm>
            <a:off x="2692401" y="3400426"/>
            <a:ext cx="2193925" cy="1808163"/>
            <a:chOff x="736" y="2142"/>
            <a:chExt cx="1382" cy="1139"/>
          </a:xfrm>
        </p:grpSpPr>
        <p:grpSp>
          <p:nvGrpSpPr>
            <p:cNvPr id="4" name="Group 11"/>
            <p:cNvGrpSpPr>
              <a:grpSpLocks/>
            </p:cNvGrpSpPr>
            <p:nvPr/>
          </p:nvGrpSpPr>
          <p:grpSpPr bwMode="auto">
            <a:xfrm>
              <a:off x="736" y="2142"/>
              <a:ext cx="1382" cy="1139"/>
              <a:chOff x="736" y="2142"/>
              <a:chExt cx="1382" cy="1139"/>
            </a:xfrm>
          </p:grpSpPr>
          <p:sp>
            <p:nvSpPr>
              <p:cNvPr id="1088524" name="Freeform 12"/>
              <p:cNvSpPr>
                <a:spLocks/>
              </p:cNvSpPr>
              <p:nvPr/>
            </p:nvSpPr>
            <p:spPr bwMode="auto">
              <a:xfrm>
                <a:off x="736" y="2142"/>
                <a:ext cx="1382" cy="1139"/>
              </a:xfrm>
              <a:custGeom>
                <a:avLst/>
                <a:gdLst/>
                <a:ahLst/>
                <a:cxnLst>
                  <a:cxn ang="0">
                    <a:pos x="15" y="1449"/>
                  </a:cxn>
                  <a:cxn ang="0">
                    <a:pos x="37" y="1177"/>
                  </a:cxn>
                  <a:cxn ang="0">
                    <a:pos x="0" y="890"/>
                  </a:cxn>
                  <a:cxn ang="0">
                    <a:pos x="37" y="676"/>
                  </a:cxn>
                  <a:cxn ang="0">
                    <a:pos x="220" y="544"/>
                  </a:cxn>
                  <a:cxn ang="0">
                    <a:pos x="705" y="404"/>
                  </a:cxn>
                  <a:cxn ang="0">
                    <a:pos x="1095" y="361"/>
                  </a:cxn>
                  <a:cxn ang="0">
                    <a:pos x="1412" y="272"/>
                  </a:cxn>
                  <a:cxn ang="0">
                    <a:pos x="1602" y="206"/>
                  </a:cxn>
                  <a:cxn ang="0">
                    <a:pos x="1802" y="67"/>
                  </a:cxn>
                  <a:cxn ang="0">
                    <a:pos x="2051" y="0"/>
                  </a:cxn>
                  <a:cxn ang="0">
                    <a:pos x="2177" y="60"/>
                  </a:cxn>
                  <a:cxn ang="0">
                    <a:pos x="2558" y="412"/>
                  </a:cxn>
                  <a:cxn ang="0">
                    <a:pos x="2765" y="626"/>
                  </a:cxn>
                  <a:cxn ang="0">
                    <a:pos x="2735" y="735"/>
                  </a:cxn>
                  <a:cxn ang="0">
                    <a:pos x="2706" y="1074"/>
                  </a:cxn>
                  <a:cxn ang="0">
                    <a:pos x="2669" y="1405"/>
                  </a:cxn>
                  <a:cxn ang="0">
                    <a:pos x="2566" y="1529"/>
                  </a:cxn>
                  <a:cxn ang="0">
                    <a:pos x="2551" y="1449"/>
                  </a:cxn>
                  <a:cxn ang="0">
                    <a:pos x="2397" y="1397"/>
                  </a:cxn>
                  <a:cxn ang="0">
                    <a:pos x="2177" y="1477"/>
                  </a:cxn>
                  <a:cxn ang="0">
                    <a:pos x="1963" y="1603"/>
                  </a:cxn>
                  <a:cxn ang="0">
                    <a:pos x="1683" y="1743"/>
                  </a:cxn>
                  <a:cxn ang="0">
                    <a:pos x="1412" y="1853"/>
                  </a:cxn>
                  <a:cxn ang="0">
                    <a:pos x="1095" y="1926"/>
                  </a:cxn>
                  <a:cxn ang="0">
                    <a:pos x="875" y="2000"/>
                  </a:cxn>
                  <a:cxn ang="0">
                    <a:pos x="838" y="2184"/>
                  </a:cxn>
                  <a:cxn ang="0">
                    <a:pos x="750" y="2279"/>
                  </a:cxn>
                  <a:cxn ang="0">
                    <a:pos x="618" y="2132"/>
                  </a:cxn>
                  <a:cxn ang="0">
                    <a:pos x="631" y="2015"/>
                  </a:cxn>
                  <a:cxn ang="0">
                    <a:pos x="294" y="1677"/>
                  </a:cxn>
                  <a:cxn ang="0">
                    <a:pos x="117" y="1529"/>
                  </a:cxn>
                  <a:cxn ang="0">
                    <a:pos x="117" y="1677"/>
                  </a:cxn>
                </a:cxnLst>
                <a:rect l="0" t="0" r="r" b="b"/>
                <a:pathLst>
                  <a:path w="2765" h="2279">
                    <a:moveTo>
                      <a:pt x="22" y="1610"/>
                    </a:moveTo>
                    <a:lnTo>
                      <a:pt x="15" y="1449"/>
                    </a:lnTo>
                    <a:lnTo>
                      <a:pt x="37" y="1309"/>
                    </a:lnTo>
                    <a:lnTo>
                      <a:pt x="37" y="1177"/>
                    </a:lnTo>
                    <a:lnTo>
                      <a:pt x="7" y="1015"/>
                    </a:lnTo>
                    <a:lnTo>
                      <a:pt x="0" y="890"/>
                    </a:lnTo>
                    <a:lnTo>
                      <a:pt x="7" y="757"/>
                    </a:lnTo>
                    <a:lnTo>
                      <a:pt x="37" y="676"/>
                    </a:lnTo>
                    <a:lnTo>
                      <a:pt x="117" y="618"/>
                    </a:lnTo>
                    <a:lnTo>
                      <a:pt x="220" y="544"/>
                    </a:lnTo>
                    <a:lnTo>
                      <a:pt x="463" y="463"/>
                    </a:lnTo>
                    <a:lnTo>
                      <a:pt x="705" y="404"/>
                    </a:lnTo>
                    <a:lnTo>
                      <a:pt x="919" y="367"/>
                    </a:lnTo>
                    <a:lnTo>
                      <a:pt x="1095" y="361"/>
                    </a:lnTo>
                    <a:lnTo>
                      <a:pt x="1265" y="309"/>
                    </a:lnTo>
                    <a:lnTo>
                      <a:pt x="1412" y="272"/>
                    </a:lnTo>
                    <a:lnTo>
                      <a:pt x="1485" y="243"/>
                    </a:lnTo>
                    <a:lnTo>
                      <a:pt x="1602" y="206"/>
                    </a:lnTo>
                    <a:lnTo>
                      <a:pt x="1706" y="154"/>
                    </a:lnTo>
                    <a:lnTo>
                      <a:pt x="1802" y="67"/>
                    </a:lnTo>
                    <a:lnTo>
                      <a:pt x="1911" y="37"/>
                    </a:lnTo>
                    <a:lnTo>
                      <a:pt x="2051" y="0"/>
                    </a:lnTo>
                    <a:lnTo>
                      <a:pt x="2118" y="8"/>
                    </a:lnTo>
                    <a:lnTo>
                      <a:pt x="2177" y="60"/>
                    </a:lnTo>
                    <a:lnTo>
                      <a:pt x="2353" y="206"/>
                    </a:lnTo>
                    <a:lnTo>
                      <a:pt x="2558" y="412"/>
                    </a:lnTo>
                    <a:lnTo>
                      <a:pt x="2699" y="537"/>
                    </a:lnTo>
                    <a:lnTo>
                      <a:pt x="2765" y="626"/>
                    </a:lnTo>
                    <a:lnTo>
                      <a:pt x="2765" y="685"/>
                    </a:lnTo>
                    <a:lnTo>
                      <a:pt x="2735" y="735"/>
                    </a:lnTo>
                    <a:lnTo>
                      <a:pt x="2706" y="831"/>
                    </a:lnTo>
                    <a:lnTo>
                      <a:pt x="2706" y="1074"/>
                    </a:lnTo>
                    <a:lnTo>
                      <a:pt x="2691" y="1264"/>
                    </a:lnTo>
                    <a:lnTo>
                      <a:pt x="2669" y="1405"/>
                    </a:lnTo>
                    <a:lnTo>
                      <a:pt x="2632" y="1508"/>
                    </a:lnTo>
                    <a:lnTo>
                      <a:pt x="2566" y="1529"/>
                    </a:lnTo>
                    <a:lnTo>
                      <a:pt x="2536" y="1499"/>
                    </a:lnTo>
                    <a:lnTo>
                      <a:pt x="2551" y="1449"/>
                    </a:lnTo>
                    <a:lnTo>
                      <a:pt x="2558" y="1323"/>
                    </a:lnTo>
                    <a:lnTo>
                      <a:pt x="2397" y="1397"/>
                    </a:lnTo>
                    <a:lnTo>
                      <a:pt x="2301" y="1449"/>
                    </a:lnTo>
                    <a:lnTo>
                      <a:pt x="2177" y="1477"/>
                    </a:lnTo>
                    <a:lnTo>
                      <a:pt x="2081" y="1523"/>
                    </a:lnTo>
                    <a:lnTo>
                      <a:pt x="1963" y="1603"/>
                    </a:lnTo>
                    <a:lnTo>
                      <a:pt x="1853" y="1662"/>
                    </a:lnTo>
                    <a:lnTo>
                      <a:pt x="1683" y="1743"/>
                    </a:lnTo>
                    <a:lnTo>
                      <a:pt x="1574" y="1780"/>
                    </a:lnTo>
                    <a:lnTo>
                      <a:pt x="1412" y="1853"/>
                    </a:lnTo>
                    <a:lnTo>
                      <a:pt x="1228" y="1889"/>
                    </a:lnTo>
                    <a:lnTo>
                      <a:pt x="1095" y="1926"/>
                    </a:lnTo>
                    <a:lnTo>
                      <a:pt x="949" y="1963"/>
                    </a:lnTo>
                    <a:lnTo>
                      <a:pt x="875" y="2000"/>
                    </a:lnTo>
                    <a:lnTo>
                      <a:pt x="845" y="2074"/>
                    </a:lnTo>
                    <a:lnTo>
                      <a:pt x="838" y="2184"/>
                    </a:lnTo>
                    <a:lnTo>
                      <a:pt x="816" y="2243"/>
                    </a:lnTo>
                    <a:lnTo>
                      <a:pt x="750" y="2279"/>
                    </a:lnTo>
                    <a:lnTo>
                      <a:pt x="646" y="2220"/>
                    </a:lnTo>
                    <a:lnTo>
                      <a:pt x="618" y="2132"/>
                    </a:lnTo>
                    <a:lnTo>
                      <a:pt x="655" y="2059"/>
                    </a:lnTo>
                    <a:lnTo>
                      <a:pt x="631" y="2015"/>
                    </a:lnTo>
                    <a:lnTo>
                      <a:pt x="492" y="1860"/>
                    </a:lnTo>
                    <a:lnTo>
                      <a:pt x="294" y="1677"/>
                    </a:lnTo>
                    <a:lnTo>
                      <a:pt x="169" y="1559"/>
                    </a:lnTo>
                    <a:lnTo>
                      <a:pt x="117" y="1529"/>
                    </a:lnTo>
                    <a:lnTo>
                      <a:pt x="95" y="1581"/>
                    </a:lnTo>
                    <a:lnTo>
                      <a:pt x="117" y="1677"/>
                    </a:lnTo>
                    <a:lnTo>
                      <a:pt x="22" y="1610"/>
                    </a:lnTo>
                    <a:close/>
                  </a:path>
                </a:pathLst>
              </a:custGeom>
              <a:solidFill>
                <a:srgbClr val="996633"/>
              </a:solidFill>
              <a:ln w="7938">
                <a:solidFill>
                  <a:srgbClr val="000000"/>
                </a:solidFill>
                <a:prstDash val="solid"/>
                <a:round/>
                <a:headEnd/>
                <a:tailEnd/>
              </a:ln>
            </p:spPr>
            <p:txBody>
              <a:bodyPr/>
              <a:lstStyle/>
              <a:p>
                <a:endParaRPr lang="en-US"/>
              </a:p>
            </p:txBody>
          </p:sp>
          <p:sp>
            <p:nvSpPr>
              <p:cNvPr id="1088525" name="Freeform 13"/>
              <p:cNvSpPr>
                <a:spLocks/>
              </p:cNvSpPr>
              <p:nvPr/>
            </p:nvSpPr>
            <p:spPr bwMode="auto">
              <a:xfrm>
                <a:off x="755" y="2474"/>
                <a:ext cx="1356" cy="805"/>
              </a:xfrm>
              <a:custGeom>
                <a:avLst/>
                <a:gdLst/>
                <a:ahLst/>
                <a:cxnLst>
                  <a:cxn ang="0">
                    <a:pos x="691" y="1580"/>
                  </a:cxn>
                  <a:cxn ang="0">
                    <a:pos x="699" y="1426"/>
                  </a:cxn>
                  <a:cxn ang="0">
                    <a:pos x="691" y="1088"/>
                  </a:cxn>
                  <a:cxn ang="0">
                    <a:pos x="691" y="838"/>
                  </a:cxn>
                  <a:cxn ang="0">
                    <a:pos x="654" y="772"/>
                  </a:cxn>
                  <a:cxn ang="0">
                    <a:pos x="381" y="485"/>
                  </a:cxn>
                  <a:cxn ang="0">
                    <a:pos x="205" y="309"/>
                  </a:cxn>
                  <a:cxn ang="0">
                    <a:pos x="59" y="183"/>
                  </a:cxn>
                  <a:cxn ang="0">
                    <a:pos x="0" y="118"/>
                  </a:cxn>
                  <a:cxn ang="0">
                    <a:pos x="15" y="81"/>
                  </a:cxn>
                  <a:cxn ang="0">
                    <a:pos x="37" y="81"/>
                  </a:cxn>
                  <a:cxn ang="0">
                    <a:pos x="139" y="191"/>
                  </a:cxn>
                  <a:cxn ang="0">
                    <a:pos x="279" y="301"/>
                  </a:cxn>
                  <a:cxn ang="0">
                    <a:pos x="412" y="479"/>
                  </a:cxn>
                  <a:cxn ang="0">
                    <a:pos x="536" y="610"/>
                  </a:cxn>
                  <a:cxn ang="0">
                    <a:pos x="654" y="699"/>
                  </a:cxn>
                  <a:cxn ang="0">
                    <a:pos x="727" y="764"/>
                  </a:cxn>
                  <a:cxn ang="0">
                    <a:pos x="779" y="751"/>
                  </a:cxn>
                  <a:cxn ang="0">
                    <a:pos x="830" y="714"/>
                  </a:cxn>
                  <a:cxn ang="0">
                    <a:pos x="993" y="677"/>
                  </a:cxn>
                  <a:cxn ang="0">
                    <a:pos x="1287" y="596"/>
                  </a:cxn>
                  <a:cxn ang="0">
                    <a:pos x="1463" y="500"/>
                  </a:cxn>
                  <a:cxn ang="0">
                    <a:pos x="1668" y="412"/>
                  </a:cxn>
                  <a:cxn ang="0">
                    <a:pos x="1882" y="331"/>
                  </a:cxn>
                  <a:cxn ang="0">
                    <a:pos x="2103" y="235"/>
                  </a:cxn>
                  <a:cxn ang="0">
                    <a:pos x="2258" y="183"/>
                  </a:cxn>
                  <a:cxn ang="0">
                    <a:pos x="2441" y="103"/>
                  </a:cxn>
                  <a:cxn ang="0">
                    <a:pos x="2587" y="66"/>
                  </a:cxn>
                  <a:cxn ang="0">
                    <a:pos x="2713" y="0"/>
                  </a:cxn>
                  <a:cxn ang="0">
                    <a:pos x="2669" y="118"/>
                  </a:cxn>
                  <a:cxn ang="0">
                    <a:pos x="2595" y="118"/>
                  </a:cxn>
                  <a:cxn ang="0">
                    <a:pos x="2500" y="139"/>
                  </a:cxn>
                  <a:cxn ang="0">
                    <a:pos x="2330" y="191"/>
                  </a:cxn>
                  <a:cxn ang="0">
                    <a:pos x="2206" y="242"/>
                  </a:cxn>
                  <a:cxn ang="0">
                    <a:pos x="2051" y="294"/>
                  </a:cxn>
                  <a:cxn ang="0">
                    <a:pos x="1949" y="346"/>
                  </a:cxn>
                  <a:cxn ang="0">
                    <a:pos x="1779" y="412"/>
                  </a:cxn>
                  <a:cxn ang="0">
                    <a:pos x="1668" y="412"/>
                  </a:cxn>
                  <a:cxn ang="0">
                    <a:pos x="1507" y="529"/>
                  </a:cxn>
                  <a:cxn ang="0">
                    <a:pos x="1396" y="581"/>
                  </a:cxn>
                  <a:cxn ang="0">
                    <a:pos x="1257" y="632"/>
                  </a:cxn>
                  <a:cxn ang="0">
                    <a:pos x="1080" y="692"/>
                  </a:cxn>
                  <a:cxn ang="0">
                    <a:pos x="941" y="727"/>
                  </a:cxn>
                  <a:cxn ang="0">
                    <a:pos x="845" y="772"/>
                  </a:cxn>
                  <a:cxn ang="0">
                    <a:pos x="758" y="816"/>
                  </a:cxn>
                  <a:cxn ang="0">
                    <a:pos x="736" y="934"/>
                  </a:cxn>
                  <a:cxn ang="0">
                    <a:pos x="736" y="1213"/>
                  </a:cxn>
                  <a:cxn ang="0">
                    <a:pos x="736" y="1404"/>
                  </a:cxn>
                  <a:cxn ang="0">
                    <a:pos x="749" y="1567"/>
                  </a:cxn>
                  <a:cxn ang="0">
                    <a:pos x="706" y="1611"/>
                  </a:cxn>
                  <a:cxn ang="0">
                    <a:pos x="691" y="1580"/>
                  </a:cxn>
                </a:cxnLst>
                <a:rect l="0" t="0" r="r" b="b"/>
                <a:pathLst>
                  <a:path w="2713" h="1611">
                    <a:moveTo>
                      <a:pt x="691" y="1580"/>
                    </a:moveTo>
                    <a:lnTo>
                      <a:pt x="699" y="1426"/>
                    </a:lnTo>
                    <a:lnTo>
                      <a:pt x="691" y="1088"/>
                    </a:lnTo>
                    <a:lnTo>
                      <a:pt x="691" y="838"/>
                    </a:lnTo>
                    <a:lnTo>
                      <a:pt x="654" y="772"/>
                    </a:lnTo>
                    <a:lnTo>
                      <a:pt x="381" y="485"/>
                    </a:lnTo>
                    <a:lnTo>
                      <a:pt x="205" y="309"/>
                    </a:lnTo>
                    <a:lnTo>
                      <a:pt x="59" y="183"/>
                    </a:lnTo>
                    <a:lnTo>
                      <a:pt x="0" y="118"/>
                    </a:lnTo>
                    <a:lnTo>
                      <a:pt x="15" y="81"/>
                    </a:lnTo>
                    <a:lnTo>
                      <a:pt x="37" y="81"/>
                    </a:lnTo>
                    <a:lnTo>
                      <a:pt x="139" y="191"/>
                    </a:lnTo>
                    <a:lnTo>
                      <a:pt x="279" y="301"/>
                    </a:lnTo>
                    <a:lnTo>
                      <a:pt x="412" y="479"/>
                    </a:lnTo>
                    <a:lnTo>
                      <a:pt x="536" y="610"/>
                    </a:lnTo>
                    <a:lnTo>
                      <a:pt x="654" y="699"/>
                    </a:lnTo>
                    <a:lnTo>
                      <a:pt x="727" y="764"/>
                    </a:lnTo>
                    <a:lnTo>
                      <a:pt x="779" y="751"/>
                    </a:lnTo>
                    <a:lnTo>
                      <a:pt x="830" y="714"/>
                    </a:lnTo>
                    <a:lnTo>
                      <a:pt x="993" y="677"/>
                    </a:lnTo>
                    <a:lnTo>
                      <a:pt x="1287" y="596"/>
                    </a:lnTo>
                    <a:lnTo>
                      <a:pt x="1463" y="500"/>
                    </a:lnTo>
                    <a:lnTo>
                      <a:pt x="1668" y="412"/>
                    </a:lnTo>
                    <a:lnTo>
                      <a:pt x="1882" y="331"/>
                    </a:lnTo>
                    <a:lnTo>
                      <a:pt x="2103" y="235"/>
                    </a:lnTo>
                    <a:lnTo>
                      <a:pt x="2258" y="183"/>
                    </a:lnTo>
                    <a:lnTo>
                      <a:pt x="2441" y="103"/>
                    </a:lnTo>
                    <a:lnTo>
                      <a:pt x="2587" y="66"/>
                    </a:lnTo>
                    <a:lnTo>
                      <a:pt x="2713" y="0"/>
                    </a:lnTo>
                    <a:lnTo>
                      <a:pt x="2669" y="118"/>
                    </a:lnTo>
                    <a:lnTo>
                      <a:pt x="2595" y="118"/>
                    </a:lnTo>
                    <a:lnTo>
                      <a:pt x="2500" y="139"/>
                    </a:lnTo>
                    <a:lnTo>
                      <a:pt x="2330" y="191"/>
                    </a:lnTo>
                    <a:lnTo>
                      <a:pt x="2206" y="242"/>
                    </a:lnTo>
                    <a:lnTo>
                      <a:pt x="2051" y="294"/>
                    </a:lnTo>
                    <a:lnTo>
                      <a:pt x="1949" y="346"/>
                    </a:lnTo>
                    <a:lnTo>
                      <a:pt x="1779" y="412"/>
                    </a:lnTo>
                    <a:lnTo>
                      <a:pt x="1668" y="412"/>
                    </a:lnTo>
                    <a:lnTo>
                      <a:pt x="1507" y="529"/>
                    </a:lnTo>
                    <a:lnTo>
                      <a:pt x="1396" y="581"/>
                    </a:lnTo>
                    <a:lnTo>
                      <a:pt x="1257" y="632"/>
                    </a:lnTo>
                    <a:lnTo>
                      <a:pt x="1080" y="692"/>
                    </a:lnTo>
                    <a:lnTo>
                      <a:pt x="941" y="727"/>
                    </a:lnTo>
                    <a:lnTo>
                      <a:pt x="845" y="772"/>
                    </a:lnTo>
                    <a:lnTo>
                      <a:pt x="758" y="816"/>
                    </a:lnTo>
                    <a:lnTo>
                      <a:pt x="736" y="934"/>
                    </a:lnTo>
                    <a:lnTo>
                      <a:pt x="736" y="1213"/>
                    </a:lnTo>
                    <a:lnTo>
                      <a:pt x="736" y="1404"/>
                    </a:lnTo>
                    <a:lnTo>
                      <a:pt x="749" y="1567"/>
                    </a:lnTo>
                    <a:lnTo>
                      <a:pt x="706" y="1611"/>
                    </a:lnTo>
                    <a:lnTo>
                      <a:pt x="691" y="1580"/>
                    </a:lnTo>
                    <a:close/>
                  </a:path>
                </a:pathLst>
              </a:custGeom>
              <a:solidFill>
                <a:srgbClr val="000000"/>
              </a:solidFill>
              <a:ln w="9525">
                <a:noFill/>
                <a:round/>
                <a:headEnd/>
                <a:tailEnd/>
              </a:ln>
            </p:spPr>
            <p:txBody>
              <a:bodyPr/>
              <a:lstStyle/>
              <a:p>
                <a:endParaRPr lang="en-US"/>
              </a:p>
            </p:txBody>
          </p:sp>
        </p:grpSp>
        <p:sp>
          <p:nvSpPr>
            <p:cNvPr id="1088526" name="Freeform 14"/>
            <p:cNvSpPr>
              <a:spLocks/>
            </p:cNvSpPr>
            <p:nvPr/>
          </p:nvSpPr>
          <p:spPr bwMode="auto">
            <a:xfrm>
              <a:off x="1309" y="2326"/>
              <a:ext cx="328" cy="227"/>
            </a:xfrm>
            <a:custGeom>
              <a:avLst/>
              <a:gdLst/>
              <a:ahLst/>
              <a:cxnLst>
                <a:cxn ang="0">
                  <a:pos x="8" y="133"/>
                </a:cxn>
                <a:cxn ang="0">
                  <a:pos x="170" y="96"/>
                </a:cxn>
                <a:cxn ang="0">
                  <a:pos x="265" y="52"/>
                </a:cxn>
                <a:cxn ang="0">
                  <a:pos x="332" y="0"/>
                </a:cxn>
                <a:cxn ang="0">
                  <a:pos x="398" y="67"/>
                </a:cxn>
                <a:cxn ang="0">
                  <a:pos x="500" y="163"/>
                </a:cxn>
                <a:cxn ang="0">
                  <a:pos x="589" y="214"/>
                </a:cxn>
                <a:cxn ang="0">
                  <a:pos x="655" y="281"/>
                </a:cxn>
                <a:cxn ang="0">
                  <a:pos x="618" y="339"/>
                </a:cxn>
                <a:cxn ang="0">
                  <a:pos x="487" y="398"/>
                </a:cxn>
                <a:cxn ang="0">
                  <a:pos x="354" y="456"/>
                </a:cxn>
                <a:cxn ang="0">
                  <a:pos x="295" y="456"/>
                </a:cxn>
                <a:cxn ang="0">
                  <a:pos x="213" y="353"/>
                </a:cxn>
                <a:cxn ang="0">
                  <a:pos x="133" y="287"/>
                </a:cxn>
                <a:cxn ang="0">
                  <a:pos x="52" y="244"/>
                </a:cxn>
                <a:cxn ang="0">
                  <a:pos x="0" y="170"/>
                </a:cxn>
                <a:cxn ang="0">
                  <a:pos x="8" y="133"/>
                </a:cxn>
              </a:cxnLst>
              <a:rect l="0" t="0" r="r" b="b"/>
              <a:pathLst>
                <a:path w="655" h="456">
                  <a:moveTo>
                    <a:pt x="8" y="133"/>
                  </a:moveTo>
                  <a:lnTo>
                    <a:pt x="170" y="96"/>
                  </a:lnTo>
                  <a:lnTo>
                    <a:pt x="265" y="52"/>
                  </a:lnTo>
                  <a:lnTo>
                    <a:pt x="332" y="0"/>
                  </a:lnTo>
                  <a:lnTo>
                    <a:pt x="398" y="67"/>
                  </a:lnTo>
                  <a:lnTo>
                    <a:pt x="500" y="163"/>
                  </a:lnTo>
                  <a:lnTo>
                    <a:pt x="589" y="214"/>
                  </a:lnTo>
                  <a:lnTo>
                    <a:pt x="655" y="281"/>
                  </a:lnTo>
                  <a:lnTo>
                    <a:pt x="618" y="339"/>
                  </a:lnTo>
                  <a:lnTo>
                    <a:pt x="487" y="398"/>
                  </a:lnTo>
                  <a:lnTo>
                    <a:pt x="354" y="456"/>
                  </a:lnTo>
                  <a:lnTo>
                    <a:pt x="295" y="456"/>
                  </a:lnTo>
                  <a:lnTo>
                    <a:pt x="213" y="353"/>
                  </a:lnTo>
                  <a:lnTo>
                    <a:pt x="133" y="287"/>
                  </a:lnTo>
                  <a:lnTo>
                    <a:pt x="52" y="244"/>
                  </a:lnTo>
                  <a:lnTo>
                    <a:pt x="0" y="170"/>
                  </a:lnTo>
                  <a:lnTo>
                    <a:pt x="8" y="133"/>
                  </a:lnTo>
                  <a:close/>
                </a:path>
              </a:pathLst>
            </a:custGeom>
            <a:solidFill>
              <a:srgbClr val="F8F8F8"/>
            </a:solidFill>
            <a:ln w="7938">
              <a:solidFill>
                <a:srgbClr val="000000"/>
              </a:solidFill>
              <a:prstDash val="solid"/>
              <a:round/>
              <a:headEnd/>
              <a:tailEnd/>
            </a:ln>
          </p:spPr>
          <p:txBody>
            <a:bodyPr/>
            <a:lstStyle/>
            <a:p>
              <a:endParaRPr lang="en-US"/>
            </a:p>
          </p:txBody>
        </p:sp>
        <p:sp>
          <p:nvSpPr>
            <p:cNvPr id="1088527" name="Freeform 15"/>
            <p:cNvSpPr>
              <a:spLocks/>
            </p:cNvSpPr>
            <p:nvPr/>
          </p:nvSpPr>
          <p:spPr bwMode="auto">
            <a:xfrm>
              <a:off x="1372" y="2326"/>
              <a:ext cx="70" cy="115"/>
            </a:xfrm>
            <a:custGeom>
              <a:avLst/>
              <a:gdLst/>
              <a:ahLst/>
              <a:cxnLst>
                <a:cxn ang="0">
                  <a:pos x="134" y="191"/>
                </a:cxn>
                <a:cxn ang="0">
                  <a:pos x="24" y="0"/>
                </a:cxn>
                <a:cxn ang="0">
                  <a:pos x="0" y="15"/>
                </a:cxn>
                <a:cxn ang="0">
                  <a:pos x="9" y="37"/>
                </a:cxn>
                <a:cxn ang="0">
                  <a:pos x="113" y="221"/>
                </a:cxn>
                <a:cxn ang="0">
                  <a:pos x="141" y="228"/>
                </a:cxn>
                <a:cxn ang="0">
                  <a:pos x="134" y="191"/>
                </a:cxn>
              </a:cxnLst>
              <a:rect l="0" t="0" r="r" b="b"/>
              <a:pathLst>
                <a:path w="141" h="228">
                  <a:moveTo>
                    <a:pt x="134" y="191"/>
                  </a:moveTo>
                  <a:lnTo>
                    <a:pt x="24" y="0"/>
                  </a:lnTo>
                  <a:lnTo>
                    <a:pt x="0" y="15"/>
                  </a:lnTo>
                  <a:lnTo>
                    <a:pt x="9" y="37"/>
                  </a:lnTo>
                  <a:lnTo>
                    <a:pt x="113" y="221"/>
                  </a:lnTo>
                  <a:lnTo>
                    <a:pt x="141" y="228"/>
                  </a:lnTo>
                  <a:lnTo>
                    <a:pt x="134" y="191"/>
                  </a:lnTo>
                  <a:close/>
                </a:path>
              </a:pathLst>
            </a:custGeom>
            <a:solidFill>
              <a:srgbClr val="000000"/>
            </a:solidFill>
            <a:ln w="9525">
              <a:noFill/>
              <a:round/>
              <a:headEnd/>
              <a:tailEnd/>
            </a:ln>
          </p:spPr>
          <p:txBody>
            <a:bodyPr/>
            <a:lstStyle/>
            <a:p>
              <a:endParaRPr lang="en-US"/>
            </a:p>
          </p:txBody>
        </p:sp>
      </p:grpSp>
      <p:grpSp>
        <p:nvGrpSpPr>
          <p:cNvPr id="5" name="Group 16"/>
          <p:cNvGrpSpPr>
            <a:grpSpLocks/>
          </p:cNvGrpSpPr>
          <p:nvPr/>
        </p:nvGrpSpPr>
        <p:grpSpPr bwMode="auto">
          <a:xfrm>
            <a:off x="3451225" y="3154363"/>
            <a:ext cx="514350" cy="781050"/>
            <a:chOff x="1214" y="1987"/>
            <a:chExt cx="324" cy="492"/>
          </a:xfrm>
        </p:grpSpPr>
        <p:sp>
          <p:nvSpPr>
            <p:cNvPr id="1088529" name="Freeform 17"/>
            <p:cNvSpPr>
              <a:spLocks/>
            </p:cNvSpPr>
            <p:nvPr/>
          </p:nvSpPr>
          <p:spPr bwMode="auto">
            <a:xfrm>
              <a:off x="1327" y="1987"/>
              <a:ext cx="145" cy="199"/>
            </a:xfrm>
            <a:custGeom>
              <a:avLst/>
              <a:gdLst/>
              <a:ahLst/>
              <a:cxnLst>
                <a:cxn ang="0">
                  <a:pos x="22" y="103"/>
                </a:cxn>
                <a:cxn ang="0">
                  <a:pos x="45" y="62"/>
                </a:cxn>
                <a:cxn ang="0">
                  <a:pos x="86" y="17"/>
                </a:cxn>
                <a:cxn ang="0">
                  <a:pos x="129" y="2"/>
                </a:cxn>
                <a:cxn ang="0">
                  <a:pos x="166" y="0"/>
                </a:cxn>
                <a:cxn ang="0">
                  <a:pos x="208" y="23"/>
                </a:cxn>
                <a:cxn ang="0">
                  <a:pos x="235" y="75"/>
                </a:cxn>
                <a:cxn ang="0">
                  <a:pos x="249" y="118"/>
                </a:cxn>
                <a:cxn ang="0">
                  <a:pos x="245" y="162"/>
                </a:cxn>
                <a:cxn ang="0">
                  <a:pos x="235" y="215"/>
                </a:cxn>
                <a:cxn ang="0">
                  <a:pos x="223" y="263"/>
                </a:cxn>
                <a:cxn ang="0">
                  <a:pos x="223" y="274"/>
                </a:cxn>
                <a:cxn ang="0">
                  <a:pos x="242" y="323"/>
                </a:cxn>
                <a:cxn ang="0">
                  <a:pos x="280" y="367"/>
                </a:cxn>
                <a:cxn ang="0">
                  <a:pos x="290" y="380"/>
                </a:cxn>
                <a:cxn ang="0">
                  <a:pos x="279" y="395"/>
                </a:cxn>
                <a:cxn ang="0">
                  <a:pos x="260" y="398"/>
                </a:cxn>
                <a:cxn ang="0">
                  <a:pos x="224" y="338"/>
                </a:cxn>
                <a:cxn ang="0">
                  <a:pos x="207" y="298"/>
                </a:cxn>
                <a:cxn ang="0">
                  <a:pos x="185" y="331"/>
                </a:cxn>
                <a:cxn ang="0">
                  <a:pos x="167" y="358"/>
                </a:cxn>
                <a:cxn ang="0">
                  <a:pos x="125" y="384"/>
                </a:cxn>
                <a:cxn ang="0">
                  <a:pos x="93" y="391"/>
                </a:cxn>
                <a:cxn ang="0">
                  <a:pos x="37" y="378"/>
                </a:cxn>
                <a:cxn ang="0">
                  <a:pos x="8" y="312"/>
                </a:cxn>
                <a:cxn ang="0">
                  <a:pos x="0" y="220"/>
                </a:cxn>
                <a:cxn ang="0">
                  <a:pos x="4" y="131"/>
                </a:cxn>
                <a:cxn ang="0">
                  <a:pos x="22" y="103"/>
                </a:cxn>
              </a:cxnLst>
              <a:rect l="0" t="0" r="r" b="b"/>
              <a:pathLst>
                <a:path w="290" h="398">
                  <a:moveTo>
                    <a:pt x="22" y="103"/>
                  </a:moveTo>
                  <a:lnTo>
                    <a:pt x="45" y="62"/>
                  </a:lnTo>
                  <a:lnTo>
                    <a:pt x="86" y="17"/>
                  </a:lnTo>
                  <a:lnTo>
                    <a:pt x="129" y="2"/>
                  </a:lnTo>
                  <a:lnTo>
                    <a:pt x="166" y="0"/>
                  </a:lnTo>
                  <a:lnTo>
                    <a:pt x="208" y="23"/>
                  </a:lnTo>
                  <a:lnTo>
                    <a:pt x="235" y="75"/>
                  </a:lnTo>
                  <a:lnTo>
                    <a:pt x="249" y="118"/>
                  </a:lnTo>
                  <a:lnTo>
                    <a:pt x="245" y="162"/>
                  </a:lnTo>
                  <a:lnTo>
                    <a:pt x="235" y="215"/>
                  </a:lnTo>
                  <a:lnTo>
                    <a:pt x="223" y="263"/>
                  </a:lnTo>
                  <a:lnTo>
                    <a:pt x="223" y="274"/>
                  </a:lnTo>
                  <a:lnTo>
                    <a:pt x="242" y="323"/>
                  </a:lnTo>
                  <a:lnTo>
                    <a:pt x="280" y="367"/>
                  </a:lnTo>
                  <a:lnTo>
                    <a:pt x="290" y="380"/>
                  </a:lnTo>
                  <a:lnTo>
                    <a:pt x="279" y="395"/>
                  </a:lnTo>
                  <a:lnTo>
                    <a:pt x="260" y="398"/>
                  </a:lnTo>
                  <a:lnTo>
                    <a:pt x="224" y="338"/>
                  </a:lnTo>
                  <a:lnTo>
                    <a:pt x="207" y="298"/>
                  </a:lnTo>
                  <a:lnTo>
                    <a:pt x="185" y="331"/>
                  </a:lnTo>
                  <a:lnTo>
                    <a:pt x="167" y="358"/>
                  </a:lnTo>
                  <a:lnTo>
                    <a:pt x="125" y="384"/>
                  </a:lnTo>
                  <a:lnTo>
                    <a:pt x="93" y="391"/>
                  </a:lnTo>
                  <a:lnTo>
                    <a:pt x="37" y="378"/>
                  </a:lnTo>
                  <a:lnTo>
                    <a:pt x="8" y="312"/>
                  </a:lnTo>
                  <a:lnTo>
                    <a:pt x="0" y="220"/>
                  </a:lnTo>
                  <a:lnTo>
                    <a:pt x="4" y="131"/>
                  </a:lnTo>
                  <a:lnTo>
                    <a:pt x="22" y="103"/>
                  </a:lnTo>
                  <a:close/>
                </a:path>
              </a:pathLst>
            </a:custGeom>
            <a:solidFill>
              <a:srgbClr val="000000"/>
            </a:solidFill>
            <a:ln w="9525">
              <a:noFill/>
              <a:round/>
              <a:headEnd/>
              <a:tailEnd/>
            </a:ln>
          </p:spPr>
          <p:txBody>
            <a:bodyPr/>
            <a:lstStyle/>
            <a:p>
              <a:endParaRPr lang="en-US"/>
            </a:p>
          </p:txBody>
        </p:sp>
        <p:sp>
          <p:nvSpPr>
            <p:cNvPr id="1088530" name="Freeform 18"/>
            <p:cNvSpPr>
              <a:spLocks/>
            </p:cNvSpPr>
            <p:nvPr/>
          </p:nvSpPr>
          <p:spPr bwMode="auto">
            <a:xfrm>
              <a:off x="1214" y="2205"/>
              <a:ext cx="277" cy="274"/>
            </a:xfrm>
            <a:custGeom>
              <a:avLst/>
              <a:gdLst/>
              <a:ahLst/>
              <a:cxnLst>
                <a:cxn ang="0">
                  <a:pos x="170" y="22"/>
                </a:cxn>
                <a:cxn ang="0">
                  <a:pos x="222" y="4"/>
                </a:cxn>
                <a:cxn ang="0">
                  <a:pos x="258" y="0"/>
                </a:cxn>
                <a:cxn ang="0">
                  <a:pos x="288" y="4"/>
                </a:cxn>
                <a:cxn ang="0">
                  <a:pos x="303" y="19"/>
                </a:cxn>
                <a:cxn ang="0">
                  <a:pos x="295" y="57"/>
                </a:cxn>
                <a:cxn ang="0">
                  <a:pos x="244" y="78"/>
                </a:cxn>
                <a:cxn ang="0">
                  <a:pos x="190" y="78"/>
                </a:cxn>
                <a:cxn ang="0">
                  <a:pos x="131" y="87"/>
                </a:cxn>
                <a:cxn ang="0">
                  <a:pos x="87" y="106"/>
                </a:cxn>
                <a:cxn ang="0">
                  <a:pos x="46" y="136"/>
                </a:cxn>
                <a:cxn ang="0">
                  <a:pos x="43" y="180"/>
                </a:cxn>
                <a:cxn ang="0">
                  <a:pos x="60" y="224"/>
                </a:cxn>
                <a:cxn ang="0">
                  <a:pos x="102" y="261"/>
                </a:cxn>
                <a:cxn ang="0">
                  <a:pos x="168" y="291"/>
                </a:cxn>
                <a:cxn ang="0">
                  <a:pos x="257" y="322"/>
                </a:cxn>
                <a:cxn ang="0">
                  <a:pos x="347" y="348"/>
                </a:cxn>
                <a:cxn ang="0">
                  <a:pos x="406" y="373"/>
                </a:cxn>
                <a:cxn ang="0">
                  <a:pos x="434" y="381"/>
                </a:cxn>
                <a:cxn ang="0">
                  <a:pos x="425" y="415"/>
                </a:cxn>
                <a:cxn ang="0">
                  <a:pos x="434" y="462"/>
                </a:cxn>
                <a:cxn ang="0">
                  <a:pos x="486" y="484"/>
                </a:cxn>
                <a:cxn ang="0">
                  <a:pos x="551" y="512"/>
                </a:cxn>
                <a:cxn ang="0">
                  <a:pos x="553" y="548"/>
                </a:cxn>
                <a:cxn ang="0">
                  <a:pos x="486" y="518"/>
                </a:cxn>
                <a:cxn ang="0">
                  <a:pos x="406" y="484"/>
                </a:cxn>
                <a:cxn ang="0">
                  <a:pos x="388" y="447"/>
                </a:cxn>
                <a:cxn ang="0">
                  <a:pos x="388" y="403"/>
                </a:cxn>
                <a:cxn ang="0">
                  <a:pos x="347" y="381"/>
                </a:cxn>
                <a:cxn ang="0">
                  <a:pos x="242" y="351"/>
                </a:cxn>
                <a:cxn ang="0">
                  <a:pos x="164" y="322"/>
                </a:cxn>
                <a:cxn ang="0">
                  <a:pos x="75" y="283"/>
                </a:cxn>
                <a:cxn ang="0">
                  <a:pos x="13" y="239"/>
                </a:cxn>
                <a:cxn ang="0">
                  <a:pos x="1" y="198"/>
                </a:cxn>
                <a:cxn ang="0">
                  <a:pos x="0" y="165"/>
                </a:cxn>
                <a:cxn ang="0">
                  <a:pos x="1" y="116"/>
                </a:cxn>
                <a:cxn ang="0">
                  <a:pos x="38" y="80"/>
                </a:cxn>
                <a:cxn ang="0">
                  <a:pos x="94" y="56"/>
                </a:cxn>
                <a:cxn ang="0">
                  <a:pos x="140" y="34"/>
                </a:cxn>
                <a:cxn ang="0">
                  <a:pos x="170" y="22"/>
                </a:cxn>
              </a:cxnLst>
              <a:rect l="0" t="0" r="r" b="b"/>
              <a:pathLst>
                <a:path w="553" h="548">
                  <a:moveTo>
                    <a:pt x="170" y="22"/>
                  </a:moveTo>
                  <a:lnTo>
                    <a:pt x="222" y="4"/>
                  </a:lnTo>
                  <a:lnTo>
                    <a:pt x="258" y="0"/>
                  </a:lnTo>
                  <a:lnTo>
                    <a:pt x="288" y="4"/>
                  </a:lnTo>
                  <a:lnTo>
                    <a:pt x="303" y="19"/>
                  </a:lnTo>
                  <a:lnTo>
                    <a:pt x="295" y="57"/>
                  </a:lnTo>
                  <a:lnTo>
                    <a:pt x="244" y="78"/>
                  </a:lnTo>
                  <a:lnTo>
                    <a:pt x="190" y="78"/>
                  </a:lnTo>
                  <a:lnTo>
                    <a:pt x="131" y="87"/>
                  </a:lnTo>
                  <a:lnTo>
                    <a:pt x="87" y="106"/>
                  </a:lnTo>
                  <a:lnTo>
                    <a:pt x="46" y="136"/>
                  </a:lnTo>
                  <a:lnTo>
                    <a:pt x="43" y="180"/>
                  </a:lnTo>
                  <a:lnTo>
                    <a:pt x="60" y="224"/>
                  </a:lnTo>
                  <a:lnTo>
                    <a:pt x="102" y="261"/>
                  </a:lnTo>
                  <a:lnTo>
                    <a:pt x="168" y="291"/>
                  </a:lnTo>
                  <a:lnTo>
                    <a:pt x="257" y="322"/>
                  </a:lnTo>
                  <a:lnTo>
                    <a:pt x="347" y="348"/>
                  </a:lnTo>
                  <a:lnTo>
                    <a:pt x="406" y="373"/>
                  </a:lnTo>
                  <a:lnTo>
                    <a:pt x="434" y="381"/>
                  </a:lnTo>
                  <a:lnTo>
                    <a:pt x="425" y="415"/>
                  </a:lnTo>
                  <a:lnTo>
                    <a:pt x="434" y="462"/>
                  </a:lnTo>
                  <a:lnTo>
                    <a:pt x="486" y="484"/>
                  </a:lnTo>
                  <a:lnTo>
                    <a:pt x="551" y="512"/>
                  </a:lnTo>
                  <a:lnTo>
                    <a:pt x="553" y="548"/>
                  </a:lnTo>
                  <a:lnTo>
                    <a:pt x="486" y="518"/>
                  </a:lnTo>
                  <a:lnTo>
                    <a:pt x="406" y="484"/>
                  </a:lnTo>
                  <a:lnTo>
                    <a:pt x="388" y="447"/>
                  </a:lnTo>
                  <a:lnTo>
                    <a:pt x="388" y="403"/>
                  </a:lnTo>
                  <a:lnTo>
                    <a:pt x="347" y="381"/>
                  </a:lnTo>
                  <a:lnTo>
                    <a:pt x="242" y="351"/>
                  </a:lnTo>
                  <a:lnTo>
                    <a:pt x="164" y="322"/>
                  </a:lnTo>
                  <a:lnTo>
                    <a:pt x="75" y="283"/>
                  </a:lnTo>
                  <a:lnTo>
                    <a:pt x="13" y="239"/>
                  </a:lnTo>
                  <a:lnTo>
                    <a:pt x="1" y="198"/>
                  </a:lnTo>
                  <a:lnTo>
                    <a:pt x="0" y="165"/>
                  </a:lnTo>
                  <a:lnTo>
                    <a:pt x="1" y="116"/>
                  </a:lnTo>
                  <a:lnTo>
                    <a:pt x="38" y="80"/>
                  </a:lnTo>
                  <a:lnTo>
                    <a:pt x="94" y="56"/>
                  </a:lnTo>
                  <a:lnTo>
                    <a:pt x="140" y="34"/>
                  </a:lnTo>
                  <a:lnTo>
                    <a:pt x="170" y="22"/>
                  </a:lnTo>
                  <a:close/>
                </a:path>
              </a:pathLst>
            </a:custGeom>
            <a:solidFill>
              <a:srgbClr val="000000"/>
            </a:solidFill>
            <a:ln w="9525">
              <a:noFill/>
              <a:round/>
              <a:headEnd/>
              <a:tailEnd/>
            </a:ln>
          </p:spPr>
          <p:txBody>
            <a:bodyPr/>
            <a:lstStyle/>
            <a:p>
              <a:endParaRPr lang="en-US"/>
            </a:p>
          </p:txBody>
        </p:sp>
        <p:sp>
          <p:nvSpPr>
            <p:cNvPr id="1088531" name="Freeform 19"/>
            <p:cNvSpPr>
              <a:spLocks/>
            </p:cNvSpPr>
            <p:nvPr/>
          </p:nvSpPr>
          <p:spPr bwMode="auto">
            <a:xfrm>
              <a:off x="1386" y="2202"/>
              <a:ext cx="152" cy="162"/>
            </a:xfrm>
            <a:custGeom>
              <a:avLst/>
              <a:gdLst/>
              <a:ahLst/>
              <a:cxnLst>
                <a:cxn ang="0">
                  <a:pos x="133" y="22"/>
                </a:cxn>
                <a:cxn ang="0">
                  <a:pos x="81" y="4"/>
                </a:cxn>
                <a:cxn ang="0">
                  <a:pos x="45" y="0"/>
                </a:cxn>
                <a:cxn ang="0">
                  <a:pos x="15" y="4"/>
                </a:cxn>
                <a:cxn ang="0">
                  <a:pos x="0" y="19"/>
                </a:cxn>
                <a:cxn ang="0">
                  <a:pos x="12" y="40"/>
                </a:cxn>
                <a:cxn ang="0">
                  <a:pos x="70" y="48"/>
                </a:cxn>
                <a:cxn ang="0">
                  <a:pos x="127" y="72"/>
                </a:cxn>
                <a:cxn ang="0">
                  <a:pos x="172" y="87"/>
                </a:cxn>
                <a:cxn ang="0">
                  <a:pos x="216" y="108"/>
                </a:cxn>
                <a:cxn ang="0">
                  <a:pos x="257" y="137"/>
                </a:cxn>
                <a:cxn ang="0">
                  <a:pos x="260" y="182"/>
                </a:cxn>
                <a:cxn ang="0">
                  <a:pos x="242" y="225"/>
                </a:cxn>
                <a:cxn ang="0">
                  <a:pos x="201" y="262"/>
                </a:cxn>
                <a:cxn ang="0">
                  <a:pos x="135" y="291"/>
                </a:cxn>
                <a:cxn ang="0">
                  <a:pos x="140" y="324"/>
                </a:cxn>
                <a:cxn ang="0">
                  <a:pos x="228" y="284"/>
                </a:cxn>
                <a:cxn ang="0">
                  <a:pos x="289" y="241"/>
                </a:cxn>
                <a:cxn ang="0">
                  <a:pos x="301" y="198"/>
                </a:cxn>
                <a:cxn ang="0">
                  <a:pos x="304" y="167"/>
                </a:cxn>
                <a:cxn ang="0">
                  <a:pos x="301" y="117"/>
                </a:cxn>
                <a:cxn ang="0">
                  <a:pos x="264" y="81"/>
                </a:cxn>
                <a:cxn ang="0">
                  <a:pos x="208" y="56"/>
                </a:cxn>
                <a:cxn ang="0">
                  <a:pos x="161" y="34"/>
                </a:cxn>
                <a:cxn ang="0">
                  <a:pos x="133" y="22"/>
                </a:cxn>
              </a:cxnLst>
              <a:rect l="0" t="0" r="r" b="b"/>
              <a:pathLst>
                <a:path w="304" h="324">
                  <a:moveTo>
                    <a:pt x="133" y="22"/>
                  </a:moveTo>
                  <a:lnTo>
                    <a:pt x="81" y="4"/>
                  </a:lnTo>
                  <a:lnTo>
                    <a:pt x="45" y="0"/>
                  </a:lnTo>
                  <a:lnTo>
                    <a:pt x="15" y="4"/>
                  </a:lnTo>
                  <a:lnTo>
                    <a:pt x="0" y="19"/>
                  </a:lnTo>
                  <a:lnTo>
                    <a:pt x="12" y="40"/>
                  </a:lnTo>
                  <a:lnTo>
                    <a:pt x="70" y="48"/>
                  </a:lnTo>
                  <a:lnTo>
                    <a:pt x="127" y="72"/>
                  </a:lnTo>
                  <a:lnTo>
                    <a:pt x="172" y="87"/>
                  </a:lnTo>
                  <a:lnTo>
                    <a:pt x="216" y="108"/>
                  </a:lnTo>
                  <a:lnTo>
                    <a:pt x="257" y="137"/>
                  </a:lnTo>
                  <a:lnTo>
                    <a:pt x="260" y="182"/>
                  </a:lnTo>
                  <a:lnTo>
                    <a:pt x="242" y="225"/>
                  </a:lnTo>
                  <a:lnTo>
                    <a:pt x="201" y="262"/>
                  </a:lnTo>
                  <a:lnTo>
                    <a:pt x="135" y="291"/>
                  </a:lnTo>
                  <a:lnTo>
                    <a:pt x="140" y="324"/>
                  </a:lnTo>
                  <a:lnTo>
                    <a:pt x="228" y="284"/>
                  </a:lnTo>
                  <a:lnTo>
                    <a:pt x="289" y="241"/>
                  </a:lnTo>
                  <a:lnTo>
                    <a:pt x="301" y="198"/>
                  </a:lnTo>
                  <a:lnTo>
                    <a:pt x="304" y="167"/>
                  </a:lnTo>
                  <a:lnTo>
                    <a:pt x="301" y="117"/>
                  </a:lnTo>
                  <a:lnTo>
                    <a:pt x="264" y="81"/>
                  </a:lnTo>
                  <a:lnTo>
                    <a:pt x="208" y="56"/>
                  </a:lnTo>
                  <a:lnTo>
                    <a:pt x="161" y="34"/>
                  </a:lnTo>
                  <a:lnTo>
                    <a:pt x="133" y="22"/>
                  </a:lnTo>
                  <a:close/>
                </a:path>
              </a:pathLst>
            </a:custGeom>
            <a:solidFill>
              <a:srgbClr val="000000"/>
            </a:solidFill>
            <a:ln w="9525">
              <a:noFill/>
              <a:round/>
              <a:headEnd/>
              <a:tailEnd/>
            </a:ln>
          </p:spPr>
          <p:txBody>
            <a:bodyPr/>
            <a:lstStyle/>
            <a:p>
              <a:endParaRPr lang="en-US"/>
            </a:p>
          </p:txBody>
        </p:sp>
      </p:grpSp>
      <p:grpSp>
        <p:nvGrpSpPr>
          <p:cNvPr id="6" name="Group 20"/>
          <p:cNvGrpSpPr>
            <a:grpSpLocks/>
          </p:cNvGrpSpPr>
          <p:nvPr/>
        </p:nvGrpSpPr>
        <p:grpSpPr bwMode="auto">
          <a:xfrm>
            <a:off x="2859089" y="2516189"/>
            <a:ext cx="1927225" cy="1754187"/>
            <a:chOff x="841" y="1585"/>
            <a:chExt cx="1214" cy="1105"/>
          </a:xfrm>
        </p:grpSpPr>
        <p:grpSp>
          <p:nvGrpSpPr>
            <p:cNvPr id="7" name="Group 21"/>
            <p:cNvGrpSpPr>
              <a:grpSpLocks/>
            </p:cNvGrpSpPr>
            <p:nvPr/>
          </p:nvGrpSpPr>
          <p:grpSpPr bwMode="auto">
            <a:xfrm>
              <a:off x="1651" y="1585"/>
              <a:ext cx="404" cy="911"/>
              <a:chOff x="1651" y="1585"/>
              <a:chExt cx="404" cy="911"/>
            </a:xfrm>
          </p:grpSpPr>
          <p:sp>
            <p:nvSpPr>
              <p:cNvPr id="1088534" name="Freeform 22"/>
              <p:cNvSpPr>
                <a:spLocks/>
              </p:cNvSpPr>
              <p:nvPr/>
            </p:nvSpPr>
            <p:spPr bwMode="auto">
              <a:xfrm>
                <a:off x="1660" y="1625"/>
                <a:ext cx="211" cy="859"/>
              </a:xfrm>
              <a:custGeom>
                <a:avLst/>
                <a:gdLst/>
                <a:ahLst/>
                <a:cxnLst>
                  <a:cxn ang="0">
                    <a:pos x="417" y="309"/>
                  </a:cxn>
                  <a:cxn ang="0">
                    <a:pos x="424" y="372"/>
                  </a:cxn>
                  <a:cxn ang="0">
                    <a:pos x="424" y="712"/>
                  </a:cxn>
                  <a:cxn ang="0">
                    <a:pos x="394" y="1169"/>
                  </a:cxn>
                  <a:cxn ang="0">
                    <a:pos x="397" y="1460"/>
                  </a:cxn>
                  <a:cxn ang="0">
                    <a:pos x="412" y="1661"/>
                  </a:cxn>
                  <a:cxn ang="0">
                    <a:pos x="397" y="1717"/>
                  </a:cxn>
                  <a:cxn ang="0">
                    <a:pos x="372" y="1705"/>
                  </a:cxn>
                  <a:cxn ang="0">
                    <a:pos x="228" y="1594"/>
                  </a:cxn>
                  <a:cxn ang="0">
                    <a:pos x="192" y="1572"/>
                  </a:cxn>
                  <a:cxn ang="0">
                    <a:pos x="170" y="1541"/>
                  </a:cxn>
                  <a:cxn ang="0">
                    <a:pos x="133" y="1498"/>
                  </a:cxn>
                  <a:cxn ang="0">
                    <a:pos x="83" y="1455"/>
                  </a:cxn>
                  <a:cxn ang="0">
                    <a:pos x="59" y="1396"/>
                  </a:cxn>
                  <a:cxn ang="0">
                    <a:pos x="0" y="1345"/>
                  </a:cxn>
                  <a:cxn ang="0">
                    <a:pos x="0" y="1315"/>
                  </a:cxn>
                  <a:cxn ang="0">
                    <a:pos x="32" y="1276"/>
                  </a:cxn>
                  <a:cxn ang="0">
                    <a:pos x="44" y="1225"/>
                  </a:cxn>
                  <a:cxn ang="0">
                    <a:pos x="37" y="1198"/>
                  </a:cxn>
                  <a:cxn ang="0">
                    <a:pos x="22" y="1154"/>
                  </a:cxn>
                  <a:cxn ang="0">
                    <a:pos x="16" y="1122"/>
                  </a:cxn>
                  <a:cxn ang="0">
                    <a:pos x="40" y="1073"/>
                  </a:cxn>
                  <a:cxn ang="0">
                    <a:pos x="40" y="1040"/>
                  </a:cxn>
                  <a:cxn ang="0">
                    <a:pos x="15" y="975"/>
                  </a:cxn>
                  <a:cxn ang="0">
                    <a:pos x="15" y="938"/>
                  </a:cxn>
                  <a:cxn ang="0">
                    <a:pos x="29" y="909"/>
                  </a:cxn>
                  <a:cxn ang="0">
                    <a:pos x="53" y="875"/>
                  </a:cxn>
                  <a:cxn ang="0">
                    <a:pos x="52" y="816"/>
                  </a:cxn>
                  <a:cxn ang="0">
                    <a:pos x="37" y="768"/>
                  </a:cxn>
                  <a:cxn ang="0">
                    <a:pos x="52" y="712"/>
                  </a:cxn>
                  <a:cxn ang="0">
                    <a:pos x="66" y="699"/>
                  </a:cxn>
                  <a:cxn ang="0">
                    <a:pos x="53" y="647"/>
                  </a:cxn>
                  <a:cxn ang="0">
                    <a:pos x="22" y="592"/>
                  </a:cxn>
                  <a:cxn ang="0">
                    <a:pos x="15" y="556"/>
                  </a:cxn>
                  <a:cxn ang="0">
                    <a:pos x="22" y="522"/>
                  </a:cxn>
                  <a:cxn ang="0">
                    <a:pos x="62" y="492"/>
                  </a:cxn>
                  <a:cxn ang="0">
                    <a:pos x="59" y="468"/>
                  </a:cxn>
                  <a:cxn ang="0">
                    <a:pos x="16" y="390"/>
                  </a:cxn>
                  <a:cxn ang="0">
                    <a:pos x="3" y="328"/>
                  </a:cxn>
                  <a:cxn ang="0">
                    <a:pos x="15" y="294"/>
                  </a:cxn>
                  <a:cxn ang="0">
                    <a:pos x="53" y="263"/>
                  </a:cxn>
                  <a:cxn ang="0">
                    <a:pos x="44" y="235"/>
                  </a:cxn>
                  <a:cxn ang="0">
                    <a:pos x="16" y="204"/>
                  </a:cxn>
                  <a:cxn ang="0">
                    <a:pos x="16" y="170"/>
                  </a:cxn>
                  <a:cxn ang="0">
                    <a:pos x="62" y="146"/>
                  </a:cxn>
                  <a:cxn ang="0">
                    <a:pos x="81" y="122"/>
                  </a:cxn>
                  <a:cxn ang="0">
                    <a:pos x="44" y="71"/>
                  </a:cxn>
                  <a:cxn ang="0">
                    <a:pos x="44" y="44"/>
                  </a:cxn>
                  <a:cxn ang="0">
                    <a:pos x="88" y="27"/>
                  </a:cxn>
                  <a:cxn ang="0">
                    <a:pos x="90" y="0"/>
                  </a:cxn>
                  <a:cxn ang="0">
                    <a:pos x="140"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88535" name="Freeform 23"/>
              <p:cNvSpPr>
                <a:spLocks/>
              </p:cNvSpPr>
              <p:nvPr/>
            </p:nvSpPr>
            <p:spPr bwMode="auto">
              <a:xfrm>
                <a:off x="1651" y="1638"/>
                <a:ext cx="62" cy="654"/>
              </a:xfrm>
              <a:custGeom>
                <a:avLst/>
                <a:gdLst/>
                <a:ahLst/>
                <a:cxnLst>
                  <a:cxn ang="0">
                    <a:pos x="83" y="44"/>
                  </a:cxn>
                  <a:cxn ang="0">
                    <a:pos x="123" y="90"/>
                  </a:cxn>
                  <a:cxn ang="0">
                    <a:pos x="98" y="127"/>
                  </a:cxn>
                  <a:cxn ang="0">
                    <a:pos x="46" y="153"/>
                  </a:cxn>
                  <a:cxn ang="0">
                    <a:pos x="67" y="190"/>
                  </a:cxn>
                  <a:cxn ang="0">
                    <a:pos x="91" y="237"/>
                  </a:cxn>
                  <a:cxn ang="0">
                    <a:pos x="61" y="267"/>
                  </a:cxn>
                  <a:cxn ang="0">
                    <a:pos x="37" y="304"/>
                  </a:cxn>
                  <a:cxn ang="0">
                    <a:pos x="61" y="369"/>
                  </a:cxn>
                  <a:cxn ang="0">
                    <a:pos x="91" y="428"/>
                  </a:cxn>
                  <a:cxn ang="0">
                    <a:pos x="83" y="480"/>
                  </a:cxn>
                  <a:cxn ang="0">
                    <a:pos x="46" y="524"/>
                  </a:cxn>
                  <a:cxn ang="0">
                    <a:pos x="89" y="617"/>
                  </a:cxn>
                  <a:cxn ang="0">
                    <a:pos x="105" y="675"/>
                  </a:cxn>
                  <a:cxn ang="0">
                    <a:pos x="74" y="719"/>
                  </a:cxn>
                  <a:cxn ang="0">
                    <a:pos x="80" y="786"/>
                  </a:cxn>
                  <a:cxn ang="0">
                    <a:pos x="104" y="852"/>
                  </a:cxn>
                  <a:cxn ang="0">
                    <a:pos x="76" y="889"/>
                  </a:cxn>
                  <a:cxn ang="0">
                    <a:pos x="39" y="932"/>
                  </a:cxn>
                  <a:cxn ang="0">
                    <a:pos x="76" y="1013"/>
                  </a:cxn>
                  <a:cxn ang="0">
                    <a:pos x="91" y="1068"/>
                  </a:cxn>
                  <a:cxn ang="0">
                    <a:pos x="58" y="1080"/>
                  </a:cxn>
                  <a:cxn ang="0">
                    <a:pos x="67" y="1168"/>
                  </a:cxn>
                  <a:cxn ang="0">
                    <a:pos x="83" y="1214"/>
                  </a:cxn>
                  <a:cxn ang="0">
                    <a:pos x="58" y="1266"/>
                  </a:cxn>
                  <a:cxn ang="0">
                    <a:pos x="2" y="1293"/>
                  </a:cxn>
                  <a:cxn ang="0">
                    <a:pos x="43" y="1204"/>
                  </a:cxn>
                  <a:cxn ang="0">
                    <a:pos x="24" y="1131"/>
                  </a:cxn>
                  <a:cxn ang="0">
                    <a:pos x="30" y="1068"/>
                  </a:cxn>
                  <a:cxn ang="0">
                    <a:pos x="46" y="1036"/>
                  </a:cxn>
                  <a:cxn ang="0">
                    <a:pos x="9" y="957"/>
                  </a:cxn>
                  <a:cxn ang="0">
                    <a:pos x="9" y="876"/>
                  </a:cxn>
                  <a:cxn ang="0">
                    <a:pos x="54" y="839"/>
                  </a:cxn>
                  <a:cxn ang="0">
                    <a:pos x="43" y="781"/>
                  </a:cxn>
                  <a:cxn ang="0">
                    <a:pos x="31" y="712"/>
                  </a:cxn>
                  <a:cxn ang="0">
                    <a:pos x="67" y="669"/>
                  </a:cxn>
                  <a:cxn ang="0">
                    <a:pos x="52" y="619"/>
                  </a:cxn>
                  <a:cxn ang="0">
                    <a:pos x="9" y="543"/>
                  </a:cxn>
                  <a:cxn ang="0">
                    <a:pos x="17" y="492"/>
                  </a:cxn>
                  <a:cxn ang="0">
                    <a:pos x="54" y="450"/>
                  </a:cxn>
                  <a:cxn ang="0">
                    <a:pos x="15" y="353"/>
                  </a:cxn>
                  <a:cxn ang="0">
                    <a:pos x="0" y="295"/>
                  </a:cxn>
                  <a:cxn ang="0">
                    <a:pos x="31" y="252"/>
                  </a:cxn>
                  <a:cxn ang="0">
                    <a:pos x="46" y="223"/>
                  </a:cxn>
                  <a:cxn ang="0">
                    <a:pos x="9" y="176"/>
                  </a:cxn>
                  <a:cxn ang="0">
                    <a:pos x="24" y="131"/>
                  </a:cxn>
                  <a:cxn ang="0">
                    <a:pos x="67" y="103"/>
                  </a:cxn>
                  <a:cxn ang="0">
                    <a:pos x="68" y="68"/>
                  </a:cxn>
                  <a:cxn ang="0">
                    <a:pos x="46" y="23"/>
                  </a:cxn>
                </a:cxnLst>
                <a:rect l="0" t="0" r="r" b="b"/>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endParaRPr lang="en-US"/>
              </a:p>
            </p:txBody>
          </p:sp>
          <p:sp>
            <p:nvSpPr>
              <p:cNvPr id="1088536" name="Freeform 24"/>
              <p:cNvSpPr>
                <a:spLocks/>
              </p:cNvSpPr>
              <p:nvPr/>
            </p:nvSpPr>
            <p:spPr bwMode="auto">
              <a:xfrm>
                <a:off x="1817" y="1797"/>
                <a:ext cx="58" cy="529"/>
              </a:xfrm>
              <a:custGeom>
                <a:avLst/>
                <a:gdLst/>
                <a:ahLst/>
                <a:cxnLst>
                  <a:cxn ang="0">
                    <a:pos x="103" y="28"/>
                  </a:cxn>
                  <a:cxn ang="0">
                    <a:pos x="108" y="102"/>
                  </a:cxn>
                  <a:cxn ang="0">
                    <a:pos x="59" y="132"/>
                  </a:cxn>
                  <a:cxn ang="0">
                    <a:pos x="74" y="213"/>
                  </a:cxn>
                  <a:cxn ang="0">
                    <a:pos x="96" y="291"/>
                  </a:cxn>
                  <a:cxn ang="0">
                    <a:pos x="66" y="330"/>
                  </a:cxn>
                  <a:cxn ang="0">
                    <a:pos x="74" y="396"/>
                  </a:cxn>
                  <a:cxn ang="0">
                    <a:pos x="96" y="467"/>
                  </a:cxn>
                  <a:cxn ang="0">
                    <a:pos x="81" y="519"/>
                  </a:cxn>
                  <a:cxn ang="0">
                    <a:pos x="56" y="566"/>
                  </a:cxn>
                  <a:cxn ang="0">
                    <a:pos x="87" y="659"/>
                  </a:cxn>
                  <a:cxn ang="0">
                    <a:pos x="96" y="720"/>
                  </a:cxn>
                  <a:cxn ang="0">
                    <a:pos x="41" y="764"/>
                  </a:cxn>
                  <a:cxn ang="0">
                    <a:pos x="56" y="857"/>
                  </a:cxn>
                  <a:cxn ang="0">
                    <a:pos x="71" y="937"/>
                  </a:cxn>
                  <a:cxn ang="0">
                    <a:pos x="41" y="984"/>
                  </a:cxn>
                  <a:cxn ang="0">
                    <a:pos x="27" y="1048"/>
                  </a:cxn>
                  <a:cxn ang="0">
                    <a:pos x="12" y="1021"/>
                  </a:cxn>
                  <a:cxn ang="0">
                    <a:pos x="41" y="947"/>
                  </a:cxn>
                  <a:cxn ang="0">
                    <a:pos x="27" y="838"/>
                  </a:cxn>
                  <a:cxn ang="0">
                    <a:pos x="19" y="757"/>
                  </a:cxn>
                  <a:cxn ang="0">
                    <a:pos x="59" y="702"/>
                  </a:cxn>
                  <a:cxn ang="0">
                    <a:pos x="27" y="624"/>
                  </a:cxn>
                  <a:cxn ang="0">
                    <a:pos x="19" y="551"/>
                  </a:cxn>
                  <a:cxn ang="0">
                    <a:pos x="49" y="492"/>
                  </a:cxn>
                  <a:cxn ang="0">
                    <a:pos x="63" y="448"/>
                  </a:cxn>
                  <a:cxn ang="0">
                    <a:pos x="34" y="374"/>
                  </a:cxn>
                  <a:cxn ang="0">
                    <a:pos x="41" y="313"/>
                  </a:cxn>
                  <a:cxn ang="0">
                    <a:pos x="59" y="269"/>
                  </a:cxn>
                  <a:cxn ang="0">
                    <a:pos x="37" y="203"/>
                  </a:cxn>
                  <a:cxn ang="0">
                    <a:pos x="29" y="129"/>
                  </a:cxn>
                  <a:cxn ang="0">
                    <a:pos x="63" y="80"/>
                  </a:cxn>
                  <a:cxn ang="0">
                    <a:pos x="66" y="34"/>
                  </a:cxn>
                  <a:cxn ang="0">
                    <a:pos x="87" y="0"/>
                  </a:cxn>
                </a:cxnLst>
                <a:rect l="0" t="0" r="r" b="b"/>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endParaRPr lang="en-US"/>
              </a:p>
            </p:txBody>
          </p:sp>
          <p:sp>
            <p:nvSpPr>
              <p:cNvPr id="1088537" name="Freeform 25"/>
              <p:cNvSpPr>
                <a:spLocks/>
              </p:cNvSpPr>
              <p:nvPr/>
            </p:nvSpPr>
            <p:spPr bwMode="auto">
              <a:xfrm>
                <a:off x="1725" y="1734"/>
                <a:ext cx="132" cy="114"/>
              </a:xfrm>
              <a:custGeom>
                <a:avLst/>
                <a:gdLst/>
                <a:ahLst/>
                <a:cxnLst>
                  <a:cxn ang="0">
                    <a:pos x="264" y="183"/>
                  </a:cxn>
                  <a:cxn ang="0">
                    <a:pos x="184" y="117"/>
                  </a:cxn>
                  <a:cxn ang="0">
                    <a:pos x="117" y="59"/>
                  </a:cxn>
                  <a:cxn ang="0">
                    <a:pos x="56" y="0"/>
                  </a:cxn>
                  <a:cxn ang="0">
                    <a:pos x="0" y="0"/>
                  </a:cxn>
                  <a:cxn ang="0">
                    <a:pos x="132" y="95"/>
                  </a:cxn>
                  <a:cxn ang="0">
                    <a:pos x="195" y="153"/>
                  </a:cxn>
                  <a:cxn ang="0">
                    <a:pos x="249" y="227"/>
                  </a:cxn>
                  <a:cxn ang="0">
                    <a:pos x="264" y="183"/>
                  </a:cxn>
                </a:cxnLst>
                <a:rect l="0" t="0" r="r" b="b"/>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endParaRPr lang="en-US"/>
              </a:p>
            </p:txBody>
          </p:sp>
          <p:sp>
            <p:nvSpPr>
              <p:cNvPr id="1088538" name="Freeform 26"/>
              <p:cNvSpPr>
                <a:spLocks/>
              </p:cNvSpPr>
              <p:nvPr/>
            </p:nvSpPr>
            <p:spPr bwMode="auto">
              <a:xfrm>
                <a:off x="1724" y="1799"/>
                <a:ext cx="114" cy="94"/>
              </a:xfrm>
              <a:custGeom>
                <a:avLst/>
                <a:gdLst/>
                <a:ahLst/>
                <a:cxnLst>
                  <a:cxn ang="0">
                    <a:pos x="228" y="117"/>
                  </a:cxn>
                  <a:cxn ang="0">
                    <a:pos x="169" y="95"/>
                  </a:cxn>
                  <a:cxn ang="0">
                    <a:pos x="125" y="58"/>
                  </a:cxn>
                  <a:cxn ang="0">
                    <a:pos x="45" y="0"/>
                  </a:cxn>
                  <a:cxn ang="0">
                    <a:pos x="0" y="0"/>
                  </a:cxn>
                  <a:cxn ang="0">
                    <a:pos x="104" y="58"/>
                  </a:cxn>
                  <a:cxn ang="0">
                    <a:pos x="143" y="98"/>
                  </a:cxn>
                  <a:cxn ang="0">
                    <a:pos x="228" y="187"/>
                  </a:cxn>
                  <a:cxn ang="0">
                    <a:pos x="224" y="132"/>
                  </a:cxn>
                  <a:cxn ang="0">
                    <a:pos x="228" y="117"/>
                  </a:cxn>
                </a:cxnLst>
                <a:rect l="0" t="0" r="r" b="b"/>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endParaRPr lang="en-US"/>
              </a:p>
            </p:txBody>
          </p:sp>
          <p:sp>
            <p:nvSpPr>
              <p:cNvPr id="1088539" name="Freeform 27"/>
              <p:cNvSpPr>
                <a:spLocks/>
              </p:cNvSpPr>
              <p:nvPr/>
            </p:nvSpPr>
            <p:spPr bwMode="auto">
              <a:xfrm>
                <a:off x="1707" y="1855"/>
                <a:ext cx="134" cy="145"/>
              </a:xfrm>
              <a:custGeom>
                <a:avLst/>
                <a:gdLst/>
                <a:ahLst/>
                <a:cxnLst>
                  <a:cxn ang="0">
                    <a:pos x="264" y="216"/>
                  </a:cxn>
                  <a:cxn ang="0">
                    <a:pos x="191" y="151"/>
                  </a:cxn>
                  <a:cxn ang="0">
                    <a:pos x="162" y="106"/>
                  </a:cxn>
                  <a:cxn ang="0">
                    <a:pos x="103" y="62"/>
                  </a:cxn>
                  <a:cxn ang="0">
                    <a:pos x="51" y="22"/>
                  </a:cxn>
                  <a:cxn ang="0">
                    <a:pos x="14" y="0"/>
                  </a:cxn>
                  <a:cxn ang="0">
                    <a:pos x="0" y="0"/>
                  </a:cxn>
                  <a:cxn ang="0">
                    <a:pos x="0" y="22"/>
                  </a:cxn>
                  <a:cxn ang="0">
                    <a:pos x="44" y="52"/>
                  </a:cxn>
                  <a:cxn ang="0">
                    <a:pos x="125" y="103"/>
                  </a:cxn>
                  <a:cxn ang="0">
                    <a:pos x="184" y="163"/>
                  </a:cxn>
                  <a:cxn ang="0">
                    <a:pos x="225" y="229"/>
                  </a:cxn>
                  <a:cxn ang="0">
                    <a:pos x="270" y="290"/>
                  </a:cxn>
                  <a:cxn ang="0">
                    <a:pos x="264" y="216"/>
                  </a:cxn>
                </a:cxnLst>
                <a:rect l="0" t="0" r="r" b="b"/>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endParaRPr lang="en-US"/>
              </a:p>
            </p:txBody>
          </p:sp>
          <p:sp>
            <p:nvSpPr>
              <p:cNvPr id="1088540" name="Freeform 28"/>
              <p:cNvSpPr>
                <a:spLocks/>
              </p:cNvSpPr>
              <p:nvPr/>
            </p:nvSpPr>
            <p:spPr bwMode="auto">
              <a:xfrm>
                <a:off x="1720" y="1973"/>
                <a:ext cx="104" cy="85"/>
              </a:xfrm>
              <a:custGeom>
                <a:avLst/>
                <a:gdLst/>
                <a:ahLst/>
                <a:cxnLst>
                  <a:cxn ang="0">
                    <a:pos x="210" y="139"/>
                  </a:cxn>
                  <a:cxn ang="0">
                    <a:pos x="151" y="76"/>
                  </a:cxn>
                  <a:cxn ang="0">
                    <a:pos x="89" y="37"/>
                  </a:cxn>
                  <a:cxn ang="0">
                    <a:pos x="37" y="9"/>
                  </a:cxn>
                  <a:cxn ang="0">
                    <a:pos x="0" y="0"/>
                  </a:cxn>
                  <a:cxn ang="0">
                    <a:pos x="24" y="37"/>
                  </a:cxn>
                  <a:cxn ang="0">
                    <a:pos x="89" y="74"/>
                  </a:cxn>
                  <a:cxn ang="0">
                    <a:pos x="141" y="127"/>
                  </a:cxn>
                  <a:cxn ang="0">
                    <a:pos x="166" y="163"/>
                  </a:cxn>
                  <a:cxn ang="0">
                    <a:pos x="188" y="169"/>
                  </a:cxn>
                  <a:cxn ang="0">
                    <a:pos x="208" y="157"/>
                  </a:cxn>
                  <a:cxn ang="0">
                    <a:pos x="210" y="139"/>
                  </a:cxn>
                </a:cxnLst>
                <a:rect l="0" t="0" r="r" b="b"/>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endParaRPr lang="en-US"/>
              </a:p>
            </p:txBody>
          </p:sp>
          <p:sp>
            <p:nvSpPr>
              <p:cNvPr id="1088541" name="Freeform 29"/>
              <p:cNvSpPr>
                <a:spLocks/>
              </p:cNvSpPr>
              <p:nvPr/>
            </p:nvSpPr>
            <p:spPr bwMode="auto">
              <a:xfrm>
                <a:off x="1707" y="2032"/>
                <a:ext cx="116" cy="106"/>
              </a:xfrm>
              <a:custGeom>
                <a:avLst/>
                <a:gdLst/>
                <a:ahLst/>
                <a:cxnLst>
                  <a:cxn ang="0">
                    <a:pos x="231" y="195"/>
                  </a:cxn>
                  <a:cxn ang="0">
                    <a:pos x="171" y="132"/>
                  </a:cxn>
                  <a:cxn ang="0">
                    <a:pos x="97" y="56"/>
                  </a:cxn>
                  <a:cxn ang="0">
                    <a:pos x="53" y="19"/>
                  </a:cxn>
                  <a:cxn ang="0">
                    <a:pos x="19" y="0"/>
                  </a:cxn>
                  <a:cxn ang="0">
                    <a:pos x="0" y="12"/>
                  </a:cxn>
                  <a:cxn ang="0">
                    <a:pos x="38" y="44"/>
                  </a:cxn>
                  <a:cxn ang="0">
                    <a:pos x="105" y="111"/>
                  </a:cxn>
                  <a:cxn ang="0">
                    <a:pos x="167" y="176"/>
                  </a:cxn>
                  <a:cxn ang="0">
                    <a:pos x="208" y="210"/>
                  </a:cxn>
                  <a:cxn ang="0">
                    <a:pos x="219" y="210"/>
                  </a:cxn>
                  <a:cxn ang="0">
                    <a:pos x="231" y="195"/>
                  </a:cxn>
                </a:cxnLst>
                <a:rect l="0" t="0" r="r" b="b"/>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endParaRPr lang="en-US"/>
              </a:p>
            </p:txBody>
          </p:sp>
          <p:sp>
            <p:nvSpPr>
              <p:cNvPr id="1088542" name="Freeform 30"/>
              <p:cNvSpPr>
                <a:spLocks/>
              </p:cNvSpPr>
              <p:nvPr/>
            </p:nvSpPr>
            <p:spPr bwMode="auto">
              <a:xfrm>
                <a:off x="1721" y="2121"/>
                <a:ext cx="81" cy="83"/>
              </a:xfrm>
              <a:custGeom>
                <a:avLst/>
                <a:gdLst/>
                <a:ahLst/>
                <a:cxnLst>
                  <a:cxn ang="0">
                    <a:pos x="160" y="140"/>
                  </a:cxn>
                  <a:cxn ang="0">
                    <a:pos x="93" y="43"/>
                  </a:cxn>
                  <a:cxn ang="0">
                    <a:pos x="29" y="6"/>
                  </a:cxn>
                  <a:cxn ang="0">
                    <a:pos x="0" y="0"/>
                  </a:cxn>
                  <a:cxn ang="0">
                    <a:pos x="7" y="19"/>
                  </a:cxn>
                  <a:cxn ang="0">
                    <a:pos x="81" y="74"/>
                  </a:cxn>
                  <a:cxn ang="0">
                    <a:pos x="152" y="160"/>
                  </a:cxn>
                  <a:cxn ang="0">
                    <a:pos x="163" y="167"/>
                  </a:cxn>
                  <a:cxn ang="0">
                    <a:pos x="160" y="140"/>
                  </a:cxn>
                </a:cxnLst>
                <a:rect l="0" t="0" r="r" b="b"/>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endParaRPr lang="en-US"/>
              </a:p>
            </p:txBody>
          </p:sp>
          <p:sp>
            <p:nvSpPr>
              <p:cNvPr id="1088543" name="Freeform 31"/>
              <p:cNvSpPr>
                <a:spLocks/>
              </p:cNvSpPr>
              <p:nvPr/>
            </p:nvSpPr>
            <p:spPr bwMode="auto">
              <a:xfrm>
                <a:off x="1724" y="2202"/>
                <a:ext cx="55" cy="63"/>
              </a:xfrm>
              <a:custGeom>
                <a:avLst/>
                <a:gdLst/>
                <a:ahLst/>
                <a:cxnLst>
                  <a:cxn ang="0">
                    <a:pos x="104" y="96"/>
                  </a:cxn>
                  <a:cxn ang="0">
                    <a:pos x="51" y="22"/>
                  </a:cxn>
                  <a:cxn ang="0">
                    <a:pos x="3" y="0"/>
                  </a:cxn>
                  <a:cxn ang="0">
                    <a:pos x="0" y="22"/>
                  </a:cxn>
                  <a:cxn ang="0">
                    <a:pos x="22" y="59"/>
                  </a:cxn>
                  <a:cxn ang="0">
                    <a:pos x="81" y="108"/>
                  </a:cxn>
                  <a:cxn ang="0">
                    <a:pos x="97" y="126"/>
                  </a:cxn>
                  <a:cxn ang="0">
                    <a:pos x="109" y="117"/>
                  </a:cxn>
                  <a:cxn ang="0">
                    <a:pos x="104" y="96"/>
                  </a:cxn>
                </a:cxnLst>
                <a:rect l="0" t="0" r="r" b="b"/>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endParaRPr lang="en-US"/>
              </a:p>
            </p:txBody>
          </p:sp>
          <p:sp>
            <p:nvSpPr>
              <p:cNvPr id="1088544" name="Freeform 32"/>
              <p:cNvSpPr>
                <a:spLocks/>
              </p:cNvSpPr>
              <p:nvPr/>
            </p:nvSpPr>
            <p:spPr bwMode="auto">
              <a:xfrm>
                <a:off x="1728" y="2285"/>
                <a:ext cx="70" cy="71"/>
              </a:xfrm>
              <a:custGeom>
                <a:avLst/>
                <a:gdLst/>
                <a:ahLst/>
                <a:cxnLst>
                  <a:cxn ang="0">
                    <a:pos x="139" y="143"/>
                  </a:cxn>
                  <a:cxn ang="0">
                    <a:pos x="120" y="121"/>
                  </a:cxn>
                  <a:cxn ang="0">
                    <a:pos x="81" y="62"/>
                  </a:cxn>
                  <a:cxn ang="0">
                    <a:pos x="24" y="0"/>
                  </a:cxn>
                  <a:cxn ang="0">
                    <a:pos x="0" y="0"/>
                  </a:cxn>
                  <a:cxn ang="0">
                    <a:pos x="9" y="22"/>
                  </a:cxn>
                  <a:cxn ang="0">
                    <a:pos x="53" y="81"/>
                  </a:cxn>
                  <a:cxn ang="0">
                    <a:pos x="97" y="140"/>
                  </a:cxn>
                  <a:cxn ang="0">
                    <a:pos x="139" y="143"/>
                  </a:cxn>
                </a:cxnLst>
                <a:rect l="0" t="0" r="r" b="b"/>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endParaRPr lang="en-US"/>
              </a:p>
            </p:txBody>
          </p:sp>
          <p:sp>
            <p:nvSpPr>
              <p:cNvPr id="1088545" name="Freeform 33"/>
              <p:cNvSpPr>
                <a:spLocks/>
              </p:cNvSpPr>
              <p:nvPr/>
            </p:nvSpPr>
            <p:spPr bwMode="auto">
              <a:xfrm>
                <a:off x="1823" y="1693"/>
                <a:ext cx="213" cy="791"/>
              </a:xfrm>
              <a:custGeom>
                <a:avLst/>
                <a:gdLst/>
                <a:ahLst/>
                <a:cxnLst>
                  <a:cxn ang="0">
                    <a:pos x="61" y="193"/>
                  </a:cxn>
                  <a:cxn ang="0">
                    <a:pos x="76" y="280"/>
                  </a:cxn>
                  <a:cxn ang="0">
                    <a:pos x="40" y="339"/>
                  </a:cxn>
                  <a:cxn ang="0">
                    <a:pos x="44" y="421"/>
                  </a:cxn>
                  <a:cxn ang="0">
                    <a:pos x="66" y="486"/>
                  </a:cxn>
                  <a:cxn ang="0">
                    <a:pos x="31" y="552"/>
                  </a:cxn>
                  <a:cxn ang="0">
                    <a:pos x="68" y="667"/>
                  </a:cxn>
                  <a:cxn ang="0">
                    <a:pos x="25" y="763"/>
                  </a:cxn>
                  <a:cxn ang="0">
                    <a:pos x="46" y="858"/>
                  </a:cxn>
                  <a:cxn ang="0">
                    <a:pos x="59" y="927"/>
                  </a:cxn>
                  <a:cxn ang="0">
                    <a:pos x="15" y="985"/>
                  </a:cxn>
                  <a:cxn ang="0">
                    <a:pos x="40" y="1108"/>
                  </a:cxn>
                  <a:cxn ang="0">
                    <a:pos x="37" y="1174"/>
                  </a:cxn>
                  <a:cxn ang="0">
                    <a:pos x="0" y="1255"/>
                  </a:cxn>
                  <a:cxn ang="0">
                    <a:pos x="22" y="1323"/>
                  </a:cxn>
                  <a:cxn ang="0">
                    <a:pos x="25" y="1387"/>
                  </a:cxn>
                  <a:cxn ang="0">
                    <a:pos x="31" y="1453"/>
                  </a:cxn>
                  <a:cxn ang="0">
                    <a:pos x="61" y="1512"/>
                  </a:cxn>
                  <a:cxn ang="0">
                    <a:pos x="66" y="1582"/>
                  </a:cxn>
                  <a:cxn ang="0">
                    <a:pos x="161" y="1523"/>
                  </a:cxn>
                  <a:cxn ang="0">
                    <a:pos x="275" y="1508"/>
                  </a:cxn>
                  <a:cxn ang="0">
                    <a:pos x="353" y="1475"/>
                  </a:cxn>
                  <a:cxn ang="0">
                    <a:pos x="377" y="1431"/>
                  </a:cxn>
                  <a:cxn ang="0">
                    <a:pos x="386" y="1344"/>
                  </a:cxn>
                  <a:cxn ang="0">
                    <a:pos x="368" y="1229"/>
                  </a:cxn>
                  <a:cxn ang="0">
                    <a:pos x="349" y="1167"/>
                  </a:cxn>
                  <a:cxn ang="0">
                    <a:pos x="361" y="1093"/>
                  </a:cxn>
                  <a:cxn ang="0">
                    <a:pos x="325" y="1013"/>
                  </a:cxn>
                  <a:cxn ang="0">
                    <a:pos x="375" y="949"/>
                  </a:cxn>
                  <a:cxn ang="0">
                    <a:pos x="338" y="858"/>
                  </a:cxn>
                  <a:cxn ang="0">
                    <a:pos x="319" y="772"/>
                  </a:cxn>
                  <a:cxn ang="0">
                    <a:pos x="392" y="707"/>
                  </a:cxn>
                  <a:cxn ang="0">
                    <a:pos x="368" y="660"/>
                  </a:cxn>
                  <a:cxn ang="0">
                    <a:pos x="368" y="579"/>
                  </a:cxn>
                  <a:cxn ang="0">
                    <a:pos x="334" y="527"/>
                  </a:cxn>
                  <a:cxn ang="0">
                    <a:pos x="361" y="465"/>
                  </a:cxn>
                  <a:cxn ang="0">
                    <a:pos x="338" y="413"/>
                  </a:cxn>
                  <a:cxn ang="0">
                    <a:pos x="338" y="369"/>
                  </a:cxn>
                  <a:cxn ang="0">
                    <a:pos x="362" y="329"/>
                  </a:cxn>
                  <a:cxn ang="0">
                    <a:pos x="331" y="279"/>
                  </a:cxn>
                  <a:cxn ang="0">
                    <a:pos x="325" y="205"/>
                  </a:cxn>
                  <a:cxn ang="0">
                    <a:pos x="407" y="112"/>
                  </a:cxn>
                  <a:cxn ang="0">
                    <a:pos x="427" y="13"/>
                  </a:cxn>
                  <a:cxn ang="0">
                    <a:pos x="377" y="13"/>
                  </a:cxn>
                  <a:cxn ang="0">
                    <a:pos x="235" y="90"/>
                  </a:cxn>
                  <a:cxn ang="0">
                    <a:pos x="117" y="134"/>
                  </a:cxn>
                </a:cxnLst>
                <a:rect l="0" t="0" r="r" b="b"/>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endParaRPr lang="en-US"/>
              </a:p>
            </p:txBody>
          </p:sp>
          <p:sp>
            <p:nvSpPr>
              <p:cNvPr id="1088546" name="Freeform 34"/>
              <p:cNvSpPr>
                <a:spLocks/>
              </p:cNvSpPr>
              <p:nvPr/>
            </p:nvSpPr>
            <p:spPr bwMode="auto">
              <a:xfrm>
                <a:off x="1674" y="1687"/>
                <a:ext cx="381" cy="809"/>
              </a:xfrm>
              <a:custGeom>
                <a:avLst/>
                <a:gdLst/>
                <a:ahLst/>
                <a:cxnLst>
                  <a:cxn ang="0">
                    <a:pos x="498" y="1520"/>
                  </a:cxn>
                  <a:cxn ang="0">
                    <a:pos x="350" y="1572"/>
                  </a:cxn>
                  <a:cxn ang="0">
                    <a:pos x="61" y="1310"/>
                  </a:cxn>
                  <a:cxn ang="0">
                    <a:pos x="46" y="1354"/>
                  </a:cxn>
                  <a:cxn ang="0">
                    <a:pos x="361" y="1619"/>
                  </a:cxn>
                  <a:cxn ang="0">
                    <a:pos x="513" y="1538"/>
                  </a:cxn>
                  <a:cxn ang="0">
                    <a:pos x="720" y="1470"/>
                  </a:cxn>
                  <a:cxn ang="0">
                    <a:pos x="711" y="1354"/>
                  </a:cxn>
                  <a:cxn ang="0">
                    <a:pos x="670" y="1226"/>
                  </a:cxn>
                  <a:cxn ang="0">
                    <a:pos x="689" y="1124"/>
                  </a:cxn>
                  <a:cxn ang="0">
                    <a:pos x="645" y="1024"/>
                  </a:cxn>
                  <a:cxn ang="0">
                    <a:pos x="667" y="906"/>
                  </a:cxn>
                  <a:cxn ang="0">
                    <a:pos x="684" y="789"/>
                  </a:cxn>
                  <a:cxn ang="0">
                    <a:pos x="689" y="641"/>
                  </a:cxn>
                  <a:cxn ang="0">
                    <a:pos x="660" y="517"/>
                  </a:cxn>
                  <a:cxn ang="0">
                    <a:pos x="645" y="418"/>
                  </a:cxn>
                  <a:cxn ang="0">
                    <a:pos x="682" y="334"/>
                  </a:cxn>
                  <a:cxn ang="0">
                    <a:pos x="662" y="191"/>
                  </a:cxn>
                  <a:cxn ang="0">
                    <a:pos x="756" y="16"/>
                  </a:cxn>
                  <a:cxn ang="0">
                    <a:pos x="714" y="53"/>
                  </a:cxn>
                  <a:cxn ang="0">
                    <a:pos x="618" y="213"/>
                  </a:cxn>
                  <a:cxn ang="0">
                    <a:pos x="478" y="345"/>
                  </a:cxn>
                  <a:cxn ang="0">
                    <a:pos x="623" y="297"/>
                  </a:cxn>
                  <a:cxn ang="0">
                    <a:pos x="611" y="390"/>
                  </a:cxn>
                  <a:cxn ang="0">
                    <a:pos x="541" y="487"/>
                  </a:cxn>
                  <a:cxn ang="0">
                    <a:pos x="640" y="465"/>
                  </a:cxn>
                  <a:cxn ang="0">
                    <a:pos x="615" y="539"/>
                  </a:cxn>
                  <a:cxn ang="0">
                    <a:pos x="608" y="619"/>
                  </a:cxn>
                  <a:cxn ang="0">
                    <a:pos x="463" y="727"/>
                  </a:cxn>
                  <a:cxn ang="0">
                    <a:pos x="625" y="654"/>
                  </a:cxn>
                  <a:cxn ang="0">
                    <a:pos x="684" y="727"/>
                  </a:cxn>
                  <a:cxn ang="0">
                    <a:pos x="586" y="796"/>
                  </a:cxn>
                  <a:cxn ang="0">
                    <a:pos x="405" y="885"/>
                  </a:cxn>
                  <a:cxn ang="0">
                    <a:pos x="611" y="848"/>
                  </a:cxn>
                  <a:cxn ang="0">
                    <a:pos x="652" y="984"/>
                  </a:cxn>
                  <a:cxn ang="0">
                    <a:pos x="410" y="1050"/>
                  </a:cxn>
                  <a:cxn ang="0">
                    <a:pos x="541" y="1046"/>
                  </a:cxn>
                  <a:cxn ang="0">
                    <a:pos x="625" y="1087"/>
                  </a:cxn>
                  <a:cxn ang="0">
                    <a:pos x="623" y="1168"/>
                  </a:cxn>
                  <a:cxn ang="0">
                    <a:pos x="390" y="1214"/>
                  </a:cxn>
                  <a:cxn ang="0">
                    <a:pos x="506" y="1214"/>
                  </a:cxn>
                  <a:cxn ang="0">
                    <a:pos x="637" y="1192"/>
                  </a:cxn>
                  <a:cxn ang="0">
                    <a:pos x="522" y="1303"/>
                  </a:cxn>
                  <a:cxn ang="0">
                    <a:pos x="390" y="1366"/>
                  </a:cxn>
                  <a:cxn ang="0">
                    <a:pos x="556" y="1307"/>
                  </a:cxn>
                  <a:cxn ang="0">
                    <a:pos x="655" y="1285"/>
                  </a:cxn>
                  <a:cxn ang="0">
                    <a:pos x="652" y="1381"/>
                  </a:cxn>
                  <a:cxn ang="0">
                    <a:pos x="667" y="1462"/>
                  </a:cxn>
                </a:cxnLst>
                <a:rect l="0" t="0" r="r" b="b"/>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endParaRPr lang="en-US"/>
              </a:p>
            </p:txBody>
          </p:sp>
          <p:sp>
            <p:nvSpPr>
              <p:cNvPr id="1088547" name="Freeform 35"/>
              <p:cNvSpPr>
                <a:spLocks/>
              </p:cNvSpPr>
              <p:nvPr/>
            </p:nvSpPr>
            <p:spPr bwMode="auto">
              <a:xfrm>
                <a:off x="1876" y="2381"/>
                <a:ext cx="110" cy="36"/>
              </a:xfrm>
              <a:custGeom>
                <a:avLst/>
                <a:gdLst/>
                <a:ahLst/>
                <a:cxnLst>
                  <a:cxn ang="0">
                    <a:pos x="0" y="59"/>
                  </a:cxn>
                  <a:cxn ang="0">
                    <a:pos x="88" y="56"/>
                  </a:cxn>
                  <a:cxn ang="0">
                    <a:pos x="122" y="37"/>
                  </a:cxn>
                  <a:cxn ang="0">
                    <a:pos x="151" y="15"/>
                  </a:cxn>
                  <a:cxn ang="0">
                    <a:pos x="205" y="0"/>
                  </a:cxn>
                  <a:cxn ang="0">
                    <a:pos x="220" y="15"/>
                  </a:cxn>
                  <a:cxn ang="0">
                    <a:pos x="197" y="22"/>
                  </a:cxn>
                  <a:cxn ang="0">
                    <a:pos x="159" y="42"/>
                  </a:cxn>
                  <a:cxn ang="0">
                    <a:pos x="138" y="56"/>
                  </a:cxn>
                  <a:cxn ang="0">
                    <a:pos x="103" y="66"/>
                  </a:cxn>
                  <a:cxn ang="0">
                    <a:pos x="48" y="71"/>
                  </a:cxn>
                  <a:cxn ang="0">
                    <a:pos x="4" y="73"/>
                  </a:cxn>
                  <a:cxn ang="0">
                    <a:pos x="0" y="59"/>
                  </a:cxn>
                </a:cxnLst>
                <a:rect l="0" t="0" r="r" b="b"/>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endParaRPr lang="en-US"/>
              </a:p>
            </p:txBody>
          </p:sp>
          <p:sp>
            <p:nvSpPr>
              <p:cNvPr id="1088548" name="Freeform 36"/>
              <p:cNvSpPr>
                <a:spLocks/>
              </p:cNvSpPr>
              <p:nvPr/>
            </p:nvSpPr>
            <p:spPr bwMode="auto">
              <a:xfrm>
                <a:off x="1707" y="1590"/>
                <a:ext cx="320" cy="174"/>
              </a:xfrm>
              <a:custGeom>
                <a:avLst/>
                <a:gdLst/>
                <a:ahLst/>
                <a:cxnLst>
                  <a:cxn ang="0">
                    <a:pos x="19" y="40"/>
                  </a:cxn>
                  <a:cxn ang="0">
                    <a:pos x="96" y="44"/>
                  </a:cxn>
                  <a:cxn ang="0">
                    <a:pos x="176" y="47"/>
                  </a:cxn>
                  <a:cxn ang="0">
                    <a:pos x="228" y="47"/>
                  </a:cxn>
                  <a:cxn ang="0">
                    <a:pos x="269" y="37"/>
                  </a:cxn>
                  <a:cxn ang="0">
                    <a:pos x="336" y="18"/>
                  </a:cxn>
                  <a:cxn ang="0">
                    <a:pos x="368" y="0"/>
                  </a:cxn>
                  <a:cxn ang="0">
                    <a:pos x="411" y="25"/>
                  </a:cxn>
                  <a:cxn ang="0">
                    <a:pos x="483" y="74"/>
                  </a:cxn>
                  <a:cxn ang="0">
                    <a:pos x="534" y="110"/>
                  </a:cxn>
                  <a:cxn ang="0">
                    <a:pos x="600" y="156"/>
                  </a:cxn>
                  <a:cxn ang="0">
                    <a:pos x="640" y="192"/>
                  </a:cxn>
                  <a:cxn ang="0">
                    <a:pos x="603" y="223"/>
                  </a:cxn>
                  <a:cxn ang="0">
                    <a:pos x="566" y="257"/>
                  </a:cxn>
                  <a:cxn ang="0">
                    <a:pos x="507" y="282"/>
                  </a:cxn>
                  <a:cxn ang="0">
                    <a:pos x="446" y="308"/>
                  </a:cxn>
                  <a:cxn ang="0">
                    <a:pos x="390" y="330"/>
                  </a:cxn>
                  <a:cxn ang="0">
                    <a:pos x="338" y="338"/>
                  </a:cxn>
                  <a:cxn ang="0">
                    <a:pos x="284" y="348"/>
                  </a:cxn>
                  <a:cxn ang="0">
                    <a:pos x="217" y="301"/>
                  </a:cxn>
                  <a:cxn ang="0">
                    <a:pos x="167" y="260"/>
                  </a:cxn>
                  <a:cxn ang="0">
                    <a:pos x="108" y="208"/>
                  </a:cxn>
                  <a:cxn ang="0">
                    <a:pos x="59" y="156"/>
                  </a:cxn>
                  <a:cxn ang="0">
                    <a:pos x="22" y="121"/>
                  </a:cxn>
                  <a:cxn ang="0">
                    <a:pos x="0" y="69"/>
                  </a:cxn>
                  <a:cxn ang="0">
                    <a:pos x="19" y="40"/>
                  </a:cxn>
                </a:cxnLst>
                <a:rect l="0" t="0" r="r" b="b"/>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endParaRPr lang="en-US"/>
              </a:p>
            </p:txBody>
          </p:sp>
          <p:sp>
            <p:nvSpPr>
              <p:cNvPr id="1088549" name="Freeform 37"/>
              <p:cNvSpPr>
                <a:spLocks/>
              </p:cNvSpPr>
              <p:nvPr/>
            </p:nvSpPr>
            <p:spPr bwMode="auto">
              <a:xfrm>
                <a:off x="1699" y="1585"/>
                <a:ext cx="345" cy="202"/>
              </a:xfrm>
              <a:custGeom>
                <a:avLst/>
                <a:gdLst/>
                <a:ahLst/>
                <a:cxnLst>
                  <a:cxn ang="0">
                    <a:pos x="338" y="346"/>
                  </a:cxn>
                  <a:cxn ang="0">
                    <a:pos x="448" y="316"/>
                  </a:cxn>
                  <a:cxn ang="0">
                    <a:pos x="536" y="278"/>
                  </a:cxn>
                  <a:cxn ang="0">
                    <a:pos x="599" y="233"/>
                  </a:cxn>
                  <a:cxn ang="0">
                    <a:pos x="624" y="207"/>
                  </a:cxn>
                  <a:cxn ang="0">
                    <a:pos x="534" y="123"/>
                  </a:cxn>
                  <a:cxn ang="0">
                    <a:pos x="460" y="78"/>
                  </a:cxn>
                  <a:cxn ang="0">
                    <a:pos x="389" y="35"/>
                  </a:cxn>
                  <a:cxn ang="0">
                    <a:pos x="374" y="35"/>
                  </a:cxn>
                  <a:cxn ang="0">
                    <a:pos x="330" y="50"/>
                  </a:cxn>
                  <a:cxn ang="0">
                    <a:pos x="271" y="66"/>
                  </a:cxn>
                  <a:cxn ang="0">
                    <a:pos x="166" y="74"/>
                  </a:cxn>
                  <a:cxn ang="0">
                    <a:pos x="63" y="71"/>
                  </a:cxn>
                  <a:cxn ang="0">
                    <a:pos x="36" y="74"/>
                  </a:cxn>
                  <a:cxn ang="0">
                    <a:pos x="36" y="93"/>
                  </a:cxn>
                  <a:cxn ang="0">
                    <a:pos x="58" y="123"/>
                  </a:cxn>
                  <a:cxn ang="0">
                    <a:pos x="100" y="177"/>
                  </a:cxn>
                  <a:cxn ang="0">
                    <a:pos x="154" y="220"/>
                  </a:cxn>
                  <a:cxn ang="0">
                    <a:pos x="221" y="285"/>
                  </a:cxn>
                  <a:cxn ang="0">
                    <a:pos x="283" y="331"/>
                  </a:cxn>
                  <a:cxn ang="0">
                    <a:pos x="323" y="359"/>
                  </a:cxn>
                  <a:cxn ang="0">
                    <a:pos x="335" y="387"/>
                  </a:cxn>
                  <a:cxn ang="0">
                    <a:pos x="320" y="405"/>
                  </a:cxn>
                  <a:cxn ang="0">
                    <a:pos x="298" y="395"/>
                  </a:cxn>
                  <a:cxn ang="0">
                    <a:pos x="234" y="337"/>
                  </a:cxn>
                  <a:cxn ang="0">
                    <a:pos x="154" y="270"/>
                  </a:cxn>
                  <a:cxn ang="0">
                    <a:pos x="95" y="220"/>
                  </a:cxn>
                  <a:cxn ang="0">
                    <a:pos x="56" y="177"/>
                  </a:cxn>
                  <a:cxn ang="0">
                    <a:pos x="22" y="130"/>
                  </a:cxn>
                  <a:cxn ang="0">
                    <a:pos x="7" y="100"/>
                  </a:cxn>
                  <a:cxn ang="0">
                    <a:pos x="0" y="66"/>
                  </a:cxn>
                  <a:cxn ang="0">
                    <a:pos x="10" y="44"/>
                  </a:cxn>
                  <a:cxn ang="0">
                    <a:pos x="35" y="35"/>
                  </a:cxn>
                  <a:cxn ang="0">
                    <a:pos x="78" y="37"/>
                  </a:cxn>
                  <a:cxn ang="0">
                    <a:pos x="162" y="50"/>
                  </a:cxn>
                  <a:cxn ang="0">
                    <a:pos x="233" y="50"/>
                  </a:cxn>
                  <a:cxn ang="0">
                    <a:pos x="283" y="35"/>
                  </a:cxn>
                  <a:cxn ang="0">
                    <a:pos x="342" y="22"/>
                  </a:cxn>
                  <a:cxn ang="0">
                    <a:pos x="367" y="0"/>
                  </a:cxn>
                  <a:cxn ang="0">
                    <a:pos x="394" y="0"/>
                  </a:cxn>
                  <a:cxn ang="0">
                    <a:pos x="456" y="37"/>
                  </a:cxn>
                  <a:cxn ang="0">
                    <a:pos x="521" y="88"/>
                  </a:cxn>
                  <a:cxn ang="0">
                    <a:pos x="592" y="133"/>
                  </a:cxn>
                  <a:cxn ang="0">
                    <a:pos x="632" y="162"/>
                  </a:cxn>
                  <a:cxn ang="0">
                    <a:pos x="673" y="189"/>
                  </a:cxn>
                  <a:cxn ang="0">
                    <a:pos x="691" y="199"/>
                  </a:cxn>
                  <a:cxn ang="0">
                    <a:pos x="680" y="219"/>
                  </a:cxn>
                  <a:cxn ang="0">
                    <a:pos x="651" y="236"/>
                  </a:cxn>
                  <a:cxn ang="0">
                    <a:pos x="617" y="266"/>
                  </a:cxn>
                  <a:cxn ang="0">
                    <a:pos x="584" y="278"/>
                  </a:cxn>
                  <a:cxn ang="0">
                    <a:pos x="527" y="303"/>
                  </a:cxn>
                  <a:cxn ang="0">
                    <a:pos x="484" y="322"/>
                  </a:cxn>
                  <a:cxn ang="0">
                    <a:pos x="438" y="350"/>
                  </a:cxn>
                  <a:cxn ang="0">
                    <a:pos x="389" y="359"/>
                  </a:cxn>
                  <a:cxn ang="0">
                    <a:pos x="350" y="361"/>
                  </a:cxn>
                  <a:cxn ang="0">
                    <a:pos x="338" y="346"/>
                  </a:cxn>
                </a:cxnLst>
                <a:rect l="0" t="0" r="r" b="b"/>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endParaRPr lang="en-US"/>
              </a:p>
            </p:txBody>
          </p:sp>
          <p:sp>
            <p:nvSpPr>
              <p:cNvPr id="1088550" name="Freeform 38"/>
              <p:cNvSpPr>
                <a:spLocks/>
              </p:cNvSpPr>
              <p:nvPr/>
            </p:nvSpPr>
            <p:spPr bwMode="auto">
              <a:xfrm>
                <a:off x="1895" y="1738"/>
                <a:ext cx="109" cy="70"/>
              </a:xfrm>
              <a:custGeom>
                <a:avLst/>
                <a:gdLst/>
                <a:ahLst/>
                <a:cxnLst>
                  <a:cxn ang="0">
                    <a:pos x="185" y="16"/>
                  </a:cxn>
                  <a:cxn ang="0">
                    <a:pos x="139" y="53"/>
                  </a:cxn>
                  <a:cxn ang="0">
                    <a:pos x="96" y="87"/>
                  </a:cxn>
                  <a:cxn ang="0">
                    <a:pos x="35" y="109"/>
                  </a:cxn>
                  <a:cxn ang="0">
                    <a:pos x="0" y="120"/>
                  </a:cxn>
                  <a:cxn ang="0">
                    <a:pos x="28" y="139"/>
                  </a:cxn>
                  <a:cxn ang="0">
                    <a:pos x="72" y="132"/>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8" name="Group 39"/>
            <p:cNvGrpSpPr>
              <a:grpSpLocks/>
            </p:cNvGrpSpPr>
            <p:nvPr/>
          </p:nvGrpSpPr>
          <p:grpSpPr bwMode="auto">
            <a:xfrm>
              <a:off x="841" y="1779"/>
              <a:ext cx="403" cy="911"/>
              <a:chOff x="841" y="1779"/>
              <a:chExt cx="403" cy="911"/>
            </a:xfrm>
          </p:grpSpPr>
          <p:sp>
            <p:nvSpPr>
              <p:cNvPr id="1088552" name="Freeform 40"/>
              <p:cNvSpPr>
                <a:spLocks/>
              </p:cNvSpPr>
              <p:nvPr/>
            </p:nvSpPr>
            <p:spPr bwMode="auto">
              <a:xfrm>
                <a:off x="849" y="1819"/>
                <a:ext cx="212"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9" y="1594"/>
                  </a:cxn>
                  <a:cxn ang="0">
                    <a:pos x="192" y="1573"/>
                  </a:cxn>
                  <a:cxn ang="0">
                    <a:pos x="170" y="1541"/>
                  </a:cxn>
                  <a:cxn ang="0">
                    <a:pos x="133" y="1499"/>
                  </a:cxn>
                  <a:cxn ang="0">
                    <a:pos x="84" y="1455"/>
                  </a:cxn>
                  <a:cxn ang="0">
                    <a:pos x="59" y="1396"/>
                  </a:cxn>
                  <a:cxn ang="0">
                    <a:pos x="0" y="1346"/>
                  </a:cxn>
                  <a:cxn ang="0">
                    <a:pos x="0" y="1315"/>
                  </a:cxn>
                  <a:cxn ang="0">
                    <a:pos x="32" y="1276"/>
                  </a:cxn>
                  <a:cxn ang="0">
                    <a:pos x="44" y="1225"/>
                  </a:cxn>
                  <a:cxn ang="0">
                    <a:pos x="37" y="1198"/>
                  </a:cxn>
                  <a:cxn ang="0">
                    <a:pos x="22" y="1154"/>
                  </a:cxn>
                  <a:cxn ang="0">
                    <a:pos x="17" y="1123"/>
                  </a:cxn>
                  <a:cxn ang="0">
                    <a:pos x="40" y="1074"/>
                  </a:cxn>
                  <a:cxn ang="0">
                    <a:pos x="40" y="1041"/>
                  </a:cxn>
                  <a:cxn ang="0">
                    <a:pos x="15" y="975"/>
                  </a:cxn>
                  <a:cxn ang="0">
                    <a:pos x="15" y="938"/>
                  </a:cxn>
                  <a:cxn ang="0">
                    <a:pos x="29" y="909"/>
                  </a:cxn>
                  <a:cxn ang="0">
                    <a:pos x="54" y="875"/>
                  </a:cxn>
                  <a:cxn ang="0">
                    <a:pos x="52" y="816"/>
                  </a:cxn>
                  <a:cxn ang="0">
                    <a:pos x="37" y="769"/>
                  </a:cxn>
                  <a:cxn ang="0">
                    <a:pos x="52" y="713"/>
                  </a:cxn>
                  <a:cxn ang="0">
                    <a:pos x="66" y="699"/>
                  </a:cxn>
                  <a:cxn ang="0">
                    <a:pos x="54" y="647"/>
                  </a:cxn>
                  <a:cxn ang="0">
                    <a:pos x="22" y="592"/>
                  </a:cxn>
                  <a:cxn ang="0">
                    <a:pos x="15" y="557"/>
                  </a:cxn>
                  <a:cxn ang="0">
                    <a:pos x="22" y="523"/>
                  </a:cxn>
                  <a:cxn ang="0">
                    <a:pos x="62" y="492"/>
                  </a:cxn>
                  <a:cxn ang="0">
                    <a:pos x="59" y="468"/>
                  </a:cxn>
                  <a:cxn ang="0">
                    <a:pos x="17" y="390"/>
                  </a:cxn>
                  <a:cxn ang="0">
                    <a:pos x="3" y="328"/>
                  </a:cxn>
                  <a:cxn ang="0">
                    <a:pos x="15" y="294"/>
                  </a:cxn>
                  <a:cxn ang="0">
                    <a:pos x="54" y="263"/>
                  </a:cxn>
                  <a:cxn ang="0">
                    <a:pos x="44" y="235"/>
                  </a:cxn>
                  <a:cxn ang="0">
                    <a:pos x="17" y="204"/>
                  </a:cxn>
                  <a:cxn ang="0">
                    <a:pos x="17" y="170"/>
                  </a:cxn>
                  <a:cxn ang="0">
                    <a:pos x="62" y="147"/>
                  </a:cxn>
                  <a:cxn ang="0">
                    <a:pos x="81" y="122"/>
                  </a:cxn>
                  <a:cxn ang="0">
                    <a:pos x="44" y="71"/>
                  </a:cxn>
                  <a:cxn ang="0">
                    <a:pos x="44" y="44"/>
                  </a:cxn>
                  <a:cxn ang="0">
                    <a:pos x="88" y="28"/>
                  </a:cxn>
                  <a:cxn ang="0">
                    <a:pos x="91" y="0"/>
                  </a:cxn>
                  <a:cxn ang="0">
                    <a:pos x="140" y="71"/>
                  </a:cxn>
                  <a:cxn ang="0">
                    <a:pos x="199"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88553" name="Freeform 41"/>
              <p:cNvSpPr>
                <a:spLocks/>
              </p:cNvSpPr>
              <p:nvPr/>
            </p:nvSpPr>
            <p:spPr bwMode="auto">
              <a:xfrm>
                <a:off x="841" y="1832"/>
                <a:ext cx="61" cy="654"/>
              </a:xfrm>
              <a:custGeom>
                <a:avLst/>
                <a:gdLst/>
                <a:ahLst/>
                <a:cxnLst>
                  <a:cxn ang="0">
                    <a:pos x="82" y="44"/>
                  </a:cxn>
                  <a:cxn ang="0">
                    <a:pos x="122" y="91"/>
                  </a:cxn>
                  <a:cxn ang="0">
                    <a:pos x="97" y="127"/>
                  </a:cxn>
                  <a:cxn ang="0">
                    <a:pos x="45" y="153"/>
                  </a:cxn>
                  <a:cxn ang="0">
                    <a:pos x="66" y="190"/>
                  </a:cxn>
                  <a:cxn ang="0">
                    <a:pos x="89" y="237"/>
                  </a:cxn>
                  <a:cxn ang="0">
                    <a:pos x="60" y="267"/>
                  </a:cxn>
                  <a:cxn ang="0">
                    <a:pos x="36" y="304"/>
                  </a:cxn>
                  <a:cxn ang="0">
                    <a:pos x="60" y="369"/>
                  </a:cxn>
                  <a:cxn ang="0">
                    <a:pos x="89" y="428"/>
                  </a:cxn>
                  <a:cxn ang="0">
                    <a:pos x="82" y="480"/>
                  </a:cxn>
                  <a:cxn ang="0">
                    <a:pos x="45" y="524"/>
                  </a:cxn>
                  <a:cxn ang="0">
                    <a:pos x="88" y="617"/>
                  </a:cxn>
                  <a:cxn ang="0">
                    <a:pos x="104" y="676"/>
                  </a:cxn>
                  <a:cxn ang="0">
                    <a:pos x="73" y="719"/>
                  </a:cxn>
                  <a:cxn ang="0">
                    <a:pos x="80" y="786"/>
                  </a:cxn>
                  <a:cxn ang="0">
                    <a:pos x="101" y="852"/>
                  </a:cxn>
                  <a:cxn ang="0">
                    <a:pos x="75" y="889"/>
                  </a:cxn>
                  <a:cxn ang="0">
                    <a:pos x="39" y="933"/>
                  </a:cxn>
                  <a:cxn ang="0">
                    <a:pos x="75" y="1013"/>
                  </a:cxn>
                  <a:cxn ang="0">
                    <a:pos x="89" y="1068"/>
                  </a:cxn>
                  <a:cxn ang="0">
                    <a:pos x="58" y="1080"/>
                  </a:cxn>
                  <a:cxn ang="0">
                    <a:pos x="66" y="1168"/>
                  </a:cxn>
                  <a:cxn ang="0">
                    <a:pos x="82" y="1214"/>
                  </a:cxn>
                  <a:cxn ang="0">
                    <a:pos x="58" y="1266"/>
                  </a:cxn>
                  <a:cxn ang="0">
                    <a:pos x="2" y="1294"/>
                  </a:cxn>
                  <a:cxn ang="0">
                    <a:pos x="44" y="1205"/>
                  </a:cxn>
                  <a:cxn ang="0">
                    <a:pos x="24" y="1131"/>
                  </a:cxn>
                  <a:cxn ang="0">
                    <a:pos x="29" y="1068"/>
                  </a:cxn>
                  <a:cxn ang="0">
                    <a:pos x="45" y="1037"/>
                  </a:cxn>
                  <a:cxn ang="0">
                    <a:pos x="10" y="957"/>
                  </a:cxn>
                  <a:cxn ang="0">
                    <a:pos x="10" y="877"/>
                  </a:cxn>
                  <a:cxn ang="0">
                    <a:pos x="54" y="840"/>
                  </a:cxn>
                  <a:cxn ang="0">
                    <a:pos x="44" y="781"/>
                  </a:cxn>
                  <a:cxn ang="0">
                    <a:pos x="32" y="713"/>
                  </a:cxn>
                  <a:cxn ang="0">
                    <a:pos x="66" y="669"/>
                  </a:cxn>
                  <a:cxn ang="0">
                    <a:pos x="51" y="620"/>
                  </a:cxn>
                  <a:cxn ang="0">
                    <a:pos x="10" y="543"/>
                  </a:cxn>
                  <a:cxn ang="0">
                    <a:pos x="17" y="492"/>
                  </a:cxn>
                  <a:cxn ang="0">
                    <a:pos x="54" y="450"/>
                  </a:cxn>
                  <a:cxn ang="0">
                    <a:pos x="14" y="353"/>
                  </a:cxn>
                  <a:cxn ang="0">
                    <a:pos x="0" y="296"/>
                  </a:cxn>
                  <a:cxn ang="0">
                    <a:pos x="32" y="252"/>
                  </a:cxn>
                  <a:cxn ang="0">
                    <a:pos x="45" y="223"/>
                  </a:cxn>
                  <a:cxn ang="0">
                    <a:pos x="10" y="177"/>
                  </a:cxn>
                  <a:cxn ang="0">
                    <a:pos x="24" y="132"/>
                  </a:cxn>
                  <a:cxn ang="0">
                    <a:pos x="66" y="103"/>
                  </a:cxn>
                  <a:cxn ang="0">
                    <a:pos x="67" y="69"/>
                  </a:cxn>
                  <a:cxn ang="0">
                    <a:pos x="45" y="24"/>
                  </a:cxn>
                </a:cxnLst>
                <a:rect l="0" t="0" r="r" b="b"/>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endParaRPr lang="en-US"/>
              </a:p>
            </p:txBody>
          </p:sp>
          <p:sp>
            <p:nvSpPr>
              <p:cNvPr id="1088554" name="Freeform 42"/>
              <p:cNvSpPr>
                <a:spLocks/>
              </p:cNvSpPr>
              <p:nvPr/>
            </p:nvSpPr>
            <p:spPr bwMode="auto">
              <a:xfrm>
                <a:off x="1006" y="1991"/>
                <a:ext cx="58" cy="529"/>
              </a:xfrm>
              <a:custGeom>
                <a:avLst/>
                <a:gdLst/>
                <a:ahLst/>
                <a:cxnLst>
                  <a:cxn ang="0">
                    <a:pos x="104" y="29"/>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0"/>
                  </a:cxn>
                  <a:cxn ang="0">
                    <a:pos x="67" y="34"/>
                  </a:cxn>
                  <a:cxn ang="0">
                    <a:pos x="90" y="0"/>
                  </a:cxn>
                </a:cxnLst>
                <a:rect l="0" t="0" r="r" b="b"/>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88555" name="Freeform 43"/>
              <p:cNvSpPr>
                <a:spLocks/>
              </p:cNvSpPr>
              <p:nvPr/>
            </p:nvSpPr>
            <p:spPr bwMode="auto">
              <a:xfrm>
                <a:off x="914" y="1927"/>
                <a:ext cx="133" cy="114"/>
              </a:xfrm>
              <a:custGeom>
                <a:avLst/>
                <a:gdLst/>
                <a:ahLst/>
                <a:cxnLst>
                  <a:cxn ang="0">
                    <a:pos x="265" y="185"/>
                  </a:cxn>
                  <a:cxn ang="0">
                    <a:pos x="184" y="119"/>
                  </a:cxn>
                  <a:cxn ang="0">
                    <a:pos x="117" y="59"/>
                  </a:cxn>
                  <a:cxn ang="0">
                    <a:pos x="56" y="0"/>
                  </a:cxn>
                  <a:cxn ang="0">
                    <a:pos x="0" y="0"/>
                  </a:cxn>
                  <a:cxn ang="0">
                    <a:pos x="132" y="96"/>
                  </a:cxn>
                  <a:cxn ang="0">
                    <a:pos x="196" y="156"/>
                  </a:cxn>
                  <a:cxn ang="0">
                    <a:pos x="250" y="229"/>
                  </a:cxn>
                  <a:cxn ang="0">
                    <a:pos x="265" y="185"/>
                  </a:cxn>
                </a:cxnLst>
                <a:rect l="0" t="0" r="r" b="b"/>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endParaRPr lang="en-US"/>
              </a:p>
            </p:txBody>
          </p:sp>
          <p:sp>
            <p:nvSpPr>
              <p:cNvPr id="1088556" name="Freeform 44"/>
              <p:cNvSpPr>
                <a:spLocks/>
              </p:cNvSpPr>
              <p:nvPr/>
            </p:nvSpPr>
            <p:spPr bwMode="auto">
              <a:xfrm>
                <a:off x="913" y="1993"/>
                <a:ext cx="114" cy="93"/>
              </a:xfrm>
              <a:custGeom>
                <a:avLst/>
                <a:gdLst/>
                <a:ahLst/>
                <a:cxnLst>
                  <a:cxn ang="0">
                    <a:pos x="228" y="117"/>
                  </a:cxn>
                  <a:cxn ang="0">
                    <a:pos x="169" y="96"/>
                  </a:cxn>
                  <a:cxn ang="0">
                    <a:pos x="126" y="59"/>
                  </a:cxn>
                  <a:cxn ang="0">
                    <a:pos x="45" y="0"/>
                  </a:cxn>
                  <a:cxn ang="0">
                    <a:pos x="0" y="0"/>
                  </a:cxn>
                  <a:cxn ang="0">
                    <a:pos x="104" y="59"/>
                  </a:cxn>
                  <a:cxn ang="0">
                    <a:pos x="143" y="98"/>
                  </a:cxn>
                  <a:cxn ang="0">
                    <a:pos x="228" y="186"/>
                  </a:cxn>
                  <a:cxn ang="0">
                    <a:pos x="224" y="133"/>
                  </a:cxn>
                  <a:cxn ang="0">
                    <a:pos x="228" y="117"/>
                  </a:cxn>
                </a:cxnLst>
                <a:rect l="0" t="0" r="r" b="b"/>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endParaRPr lang="en-US"/>
              </a:p>
            </p:txBody>
          </p:sp>
          <p:sp>
            <p:nvSpPr>
              <p:cNvPr id="1088557" name="Freeform 45"/>
              <p:cNvSpPr>
                <a:spLocks/>
              </p:cNvSpPr>
              <p:nvPr/>
            </p:nvSpPr>
            <p:spPr bwMode="auto">
              <a:xfrm>
                <a:off x="896" y="2048"/>
                <a:ext cx="135" cy="144"/>
              </a:xfrm>
              <a:custGeom>
                <a:avLst/>
                <a:gdLst/>
                <a:ahLst/>
                <a:cxnLst>
                  <a:cxn ang="0">
                    <a:pos x="264" y="216"/>
                  </a:cxn>
                  <a:cxn ang="0">
                    <a:pos x="190" y="151"/>
                  </a:cxn>
                  <a:cxn ang="0">
                    <a:pos x="161" y="106"/>
                  </a:cxn>
                  <a:cxn ang="0">
                    <a:pos x="102" y="62"/>
                  </a:cxn>
                  <a:cxn ang="0">
                    <a:pos x="50" y="24"/>
                  </a:cxn>
                  <a:cxn ang="0">
                    <a:pos x="13" y="0"/>
                  </a:cxn>
                  <a:cxn ang="0">
                    <a:pos x="0" y="0"/>
                  </a:cxn>
                  <a:cxn ang="0">
                    <a:pos x="0" y="24"/>
                  </a:cxn>
                  <a:cxn ang="0">
                    <a:pos x="43" y="52"/>
                  </a:cxn>
                  <a:cxn ang="0">
                    <a:pos x="124" y="104"/>
                  </a:cxn>
                  <a:cxn ang="0">
                    <a:pos x="183" y="163"/>
                  </a:cxn>
                  <a:cxn ang="0">
                    <a:pos x="224" y="229"/>
                  </a:cxn>
                  <a:cxn ang="0">
                    <a:pos x="269" y="289"/>
                  </a:cxn>
                  <a:cxn ang="0">
                    <a:pos x="264" y="216"/>
                  </a:cxn>
                </a:cxnLst>
                <a:rect l="0" t="0" r="r" b="b"/>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endParaRPr lang="en-US"/>
              </a:p>
            </p:txBody>
          </p:sp>
          <p:sp>
            <p:nvSpPr>
              <p:cNvPr id="1088558" name="Freeform 46"/>
              <p:cNvSpPr>
                <a:spLocks/>
              </p:cNvSpPr>
              <p:nvPr/>
            </p:nvSpPr>
            <p:spPr bwMode="auto">
              <a:xfrm>
                <a:off x="910" y="2167"/>
                <a:ext cx="104"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88559" name="Freeform 47"/>
              <p:cNvSpPr>
                <a:spLocks/>
              </p:cNvSpPr>
              <p:nvPr/>
            </p:nvSpPr>
            <p:spPr bwMode="auto">
              <a:xfrm>
                <a:off x="897" y="2227"/>
                <a:ext cx="115" cy="105"/>
              </a:xfrm>
              <a:custGeom>
                <a:avLst/>
                <a:gdLst/>
                <a:ahLst/>
                <a:cxnLst>
                  <a:cxn ang="0">
                    <a:pos x="230" y="196"/>
                  </a:cxn>
                  <a:cxn ang="0">
                    <a:pos x="171" y="133"/>
                  </a:cxn>
                  <a:cxn ang="0">
                    <a:pos x="97" y="56"/>
                  </a:cxn>
                  <a:cxn ang="0">
                    <a:pos x="54" y="19"/>
                  </a:cxn>
                  <a:cxn ang="0">
                    <a:pos x="20" y="0"/>
                  </a:cxn>
                  <a:cxn ang="0">
                    <a:pos x="0" y="12"/>
                  </a:cxn>
                  <a:cxn ang="0">
                    <a:pos x="40" y="44"/>
                  </a:cxn>
                  <a:cxn ang="0">
                    <a:pos x="106" y="111"/>
                  </a:cxn>
                  <a:cxn ang="0">
                    <a:pos x="167" y="176"/>
                  </a:cxn>
                  <a:cxn ang="0">
                    <a:pos x="208" y="211"/>
                  </a:cxn>
                  <a:cxn ang="0">
                    <a:pos x="218" y="211"/>
                  </a:cxn>
                  <a:cxn ang="0">
                    <a:pos x="230" y="196"/>
                  </a:cxn>
                </a:cxnLst>
                <a:rect l="0" t="0" r="r" b="b"/>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88560" name="Freeform 48"/>
              <p:cNvSpPr>
                <a:spLocks/>
              </p:cNvSpPr>
              <p:nvPr/>
            </p:nvSpPr>
            <p:spPr bwMode="auto">
              <a:xfrm>
                <a:off x="911" y="2315"/>
                <a:ext cx="81" cy="83"/>
              </a:xfrm>
              <a:custGeom>
                <a:avLst/>
                <a:gdLst/>
                <a:ahLst/>
                <a:cxnLst>
                  <a:cxn ang="0">
                    <a:pos x="158" y="140"/>
                  </a:cxn>
                  <a:cxn ang="0">
                    <a:pos x="93" y="43"/>
                  </a:cxn>
                  <a:cxn ang="0">
                    <a:pos x="28" y="6"/>
                  </a:cxn>
                  <a:cxn ang="0">
                    <a:pos x="0" y="0"/>
                  </a:cxn>
                  <a:cxn ang="0">
                    <a:pos x="7" y="20"/>
                  </a:cxn>
                  <a:cxn ang="0">
                    <a:pos x="80" y="74"/>
                  </a:cxn>
                  <a:cxn ang="0">
                    <a:pos x="152" y="160"/>
                  </a:cxn>
                  <a:cxn ang="0">
                    <a:pos x="161" y="167"/>
                  </a:cxn>
                  <a:cxn ang="0">
                    <a:pos x="158" y="140"/>
                  </a:cxn>
                </a:cxnLst>
                <a:rect l="0" t="0" r="r" b="b"/>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endParaRPr lang="en-US"/>
              </a:p>
            </p:txBody>
          </p:sp>
          <p:sp>
            <p:nvSpPr>
              <p:cNvPr id="1088561" name="Freeform 49"/>
              <p:cNvSpPr>
                <a:spLocks/>
              </p:cNvSpPr>
              <p:nvPr/>
            </p:nvSpPr>
            <p:spPr bwMode="auto">
              <a:xfrm>
                <a:off x="913" y="2396"/>
                <a:ext cx="55" cy="63"/>
              </a:xfrm>
              <a:custGeom>
                <a:avLst/>
                <a:gdLst/>
                <a:ahLst/>
                <a:cxnLst>
                  <a:cxn ang="0">
                    <a:pos x="106" y="96"/>
                  </a:cxn>
                  <a:cxn ang="0">
                    <a:pos x="52" y="22"/>
                  </a:cxn>
                  <a:cxn ang="0">
                    <a:pos x="3" y="0"/>
                  </a:cxn>
                  <a:cxn ang="0">
                    <a:pos x="0" y="22"/>
                  </a:cxn>
                  <a:cxn ang="0">
                    <a:pos x="23" y="59"/>
                  </a:cxn>
                  <a:cxn ang="0">
                    <a:pos x="82" y="108"/>
                  </a:cxn>
                  <a:cxn ang="0">
                    <a:pos x="98" y="126"/>
                  </a:cxn>
                  <a:cxn ang="0">
                    <a:pos x="111" y="118"/>
                  </a:cxn>
                  <a:cxn ang="0">
                    <a:pos x="106" y="96"/>
                  </a:cxn>
                </a:cxnLst>
                <a:rect l="0" t="0" r="r" b="b"/>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endParaRPr lang="en-US"/>
              </a:p>
            </p:txBody>
          </p:sp>
          <p:sp>
            <p:nvSpPr>
              <p:cNvPr id="1088562" name="Freeform 50"/>
              <p:cNvSpPr>
                <a:spLocks/>
              </p:cNvSpPr>
              <p:nvPr/>
            </p:nvSpPr>
            <p:spPr bwMode="auto">
              <a:xfrm>
                <a:off x="918" y="2479"/>
                <a:ext cx="69" cy="71"/>
              </a:xfrm>
              <a:custGeom>
                <a:avLst/>
                <a:gdLst/>
                <a:ahLst/>
                <a:cxnLst>
                  <a:cxn ang="0">
                    <a:pos x="140" y="142"/>
                  </a:cxn>
                  <a:cxn ang="0">
                    <a:pos x="121" y="120"/>
                  </a:cxn>
                  <a:cxn ang="0">
                    <a:pos x="81" y="61"/>
                  </a:cxn>
                  <a:cxn ang="0">
                    <a:pos x="25" y="0"/>
                  </a:cxn>
                  <a:cxn ang="0">
                    <a:pos x="0" y="0"/>
                  </a:cxn>
                  <a:cxn ang="0">
                    <a:pos x="10" y="21"/>
                  </a:cxn>
                  <a:cxn ang="0">
                    <a:pos x="54" y="80"/>
                  </a:cxn>
                  <a:cxn ang="0">
                    <a:pos x="97" y="139"/>
                  </a:cxn>
                  <a:cxn ang="0">
                    <a:pos x="140" y="142"/>
                  </a:cxn>
                </a:cxnLst>
                <a:rect l="0" t="0" r="r" b="b"/>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endParaRPr lang="en-US"/>
              </a:p>
            </p:txBody>
          </p:sp>
          <p:sp>
            <p:nvSpPr>
              <p:cNvPr id="1088563" name="Freeform 51"/>
              <p:cNvSpPr>
                <a:spLocks/>
              </p:cNvSpPr>
              <p:nvPr/>
            </p:nvSpPr>
            <p:spPr bwMode="auto">
              <a:xfrm>
                <a:off x="1012" y="1887"/>
                <a:ext cx="213" cy="791"/>
              </a:xfrm>
              <a:custGeom>
                <a:avLst/>
                <a:gdLst/>
                <a:ahLst/>
                <a:cxnLst>
                  <a:cxn ang="0">
                    <a:pos x="62" y="194"/>
                  </a:cxn>
                  <a:cxn ang="0">
                    <a:pos x="77" y="281"/>
                  </a:cxn>
                  <a:cxn ang="0">
                    <a:pos x="40" y="340"/>
                  </a:cxn>
                  <a:cxn ang="0">
                    <a:pos x="44" y="421"/>
                  </a:cxn>
                  <a:cxn ang="0">
                    <a:pos x="66" y="488"/>
                  </a:cxn>
                  <a:cxn ang="0">
                    <a:pos x="32" y="553"/>
                  </a:cxn>
                  <a:cxn ang="0">
                    <a:pos x="68" y="668"/>
                  </a:cxn>
                  <a:cxn ang="0">
                    <a:pos x="25" y="764"/>
                  </a:cxn>
                  <a:cxn ang="0">
                    <a:pos x="47" y="860"/>
                  </a:cxn>
                  <a:cxn ang="0">
                    <a:pos x="59" y="928"/>
                  </a:cxn>
                  <a:cxn ang="0">
                    <a:pos x="15" y="987"/>
                  </a:cxn>
                  <a:cxn ang="0">
                    <a:pos x="40" y="1110"/>
                  </a:cxn>
                  <a:cxn ang="0">
                    <a:pos x="37" y="1175"/>
                  </a:cxn>
                  <a:cxn ang="0">
                    <a:pos x="0" y="1257"/>
                  </a:cxn>
                  <a:cxn ang="0">
                    <a:pos x="22" y="1326"/>
                  </a:cxn>
                  <a:cxn ang="0">
                    <a:pos x="25" y="1389"/>
                  </a:cxn>
                  <a:cxn ang="0">
                    <a:pos x="32" y="1456"/>
                  </a:cxn>
                  <a:cxn ang="0">
                    <a:pos x="62" y="1514"/>
                  </a:cxn>
                  <a:cxn ang="0">
                    <a:pos x="66" y="1583"/>
                  </a:cxn>
                  <a:cxn ang="0">
                    <a:pos x="161" y="1524"/>
                  </a:cxn>
                  <a:cxn ang="0">
                    <a:pos x="275" y="1509"/>
                  </a:cxn>
                  <a:cxn ang="0">
                    <a:pos x="353" y="1478"/>
                  </a:cxn>
                  <a:cxn ang="0">
                    <a:pos x="378" y="1434"/>
                  </a:cxn>
                  <a:cxn ang="0">
                    <a:pos x="386" y="1345"/>
                  </a:cxn>
                  <a:cxn ang="0">
                    <a:pos x="368" y="1230"/>
                  </a:cxn>
                  <a:cxn ang="0">
                    <a:pos x="349" y="1169"/>
                  </a:cxn>
                  <a:cxn ang="0">
                    <a:pos x="361" y="1095"/>
                  </a:cxn>
                  <a:cxn ang="0">
                    <a:pos x="326" y="1014"/>
                  </a:cxn>
                  <a:cxn ang="0">
                    <a:pos x="375" y="951"/>
                  </a:cxn>
                  <a:cxn ang="0">
                    <a:pos x="338" y="860"/>
                  </a:cxn>
                  <a:cxn ang="0">
                    <a:pos x="319" y="773"/>
                  </a:cxn>
                  <a:cxn ang="0">
                    <a:pos x="393" y="708"/>
                  </a:cxn>
                  <a:cxn ang="0">
                    <a:pos x="368" y="661"/>
                  </a:cxn>
                  <a:cxn ang="0">
                    <a:pos x="368" y="581"/>
                  </a:cxn>
                  <a:cxn ang="0">
                    <a:pos x="334" y="529"/>
                  </a:cxn>
                  <a:cxn ang="0">
                    <a:pos x="361" y="466"/>
                  </a:cxn>
                  <a:cxn ang="0">
                    <a:pos x="338" y="414"/>
                  </a:cxn>
                  <a:cxn ang="0">
                    <a:pos x="338" y="370"/>
                  </a:cxn>
                  <a:cxn ang="0">
                    <a:pos x="362" y="330"/>
                  </a:cxn>
                  <a:cxn ang="0">
                    <a:pos x="331" y="279"/>
                  </a:cxn>
                  <a:cxn ang="0">
                    <a:pos x="326" y="206"/>
                  </a:cxn>
                  <a:cxn ang="0">
                    <a:pos x="408" y="112"/>
                  </a:cxn>
                  <a:cxn ang="0">
                    <a:pos x="427" y="15"/>
                  </a:cxn>
                  <a:cxn ang="0">
                    <a:pos x="378" y="15"/>
                  </a:cxn>
                  <a:cxn ang="0">
                    <a:pos x="235" y="90"/>
                  </a:cxn>
                  <a:cxn ang="0">
                    <a:pos x="118" y="135"/>
                  </a:cxn>
                </a:cxnLst>
                <a:rect l="0" t="0" r="r" b="b"/>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endParaRPr lang="en-US"/>
              </a:p>
            </p:txBody>
          </p:sp>
          <p:sp>
            <p:nvSpPr>
              <p:cNvPr id="1088564" name="Freeform 52"/>
              <p:cNvSpPr>
                <a:spLocks/>
              </p:cNvSpPr>
              <p:nvPr/>
            </p:nvSpPr>
            <p:spPr bwMode="auto">
              <a:xfrm>
                <a:off x="863" y="1881"/>
                <a:ext cx="381" cy="809"/>
              </a:xfrm>
              <a:custGeom>
                <a:avLst/>
                <a:gdLst/>
                <a:ahLst/>
                <a:cxnLst>
                  <a:cxn ang="0">
                    <a:pos x="498" y="1521"/>
                  </a:cxn>
                  <a:cxn ang="0">
                    <a:pos x="351" y="1573"/>
                  </a:cxn>
                  <a:cxn ang="0">
                    <a:pos x="62" y="1310"/>
                  </a:cxn>
                  <a:cxn ang="0">
                    <a:pos x="47" y="1354"/>
                  </a:cxn>
                  <a:cxn ang="0">
                    <a:pos x="361" y="1619"/>
                  </a:cxn>
                  <a:cxn ang="0">
                    <a:pos x="513" y="1538"/>
                  </a:cxn>
                  <a:cxn ang="0">
                    <a:pos x="721" y="1470"/>
                  </a:cxn>
                  <a:cxn ang="0">
                    <a:pos x="711" y="1354"/>
                  </a:cxn>
                  <a:cxn ang="0">
                    <a:pos x="669" y="1227"/>
                  </a:cxn>
                  <a:cxn ang="0">
                    <a:pos x="689" y="1124"/>
                  </a:cxn>
                  <a:cxn ang="0">
                    <a:pos x="644" y="1024"/>
                  </a:cxn>
                  <a:cxn ang="0">
                    <a:pos x="667" y="907"/>
                  </a:cxn>
                  <a:cxn ang="0">
                    <a:pos x="684" y="789"/>
                  </a:cxn>
                  <a:cxn ang="0">
                    <a:pos x="689" y="642"/>
                  </a:cxn>
                  <a:cxn ang="0">
                    <a:pos x="659" y="517"/>
                  </a:cxn>
                  <a:cxn ang="0">
                    <a:pos x="644" y="419"/>
                  </a:cxn>
                  <a:cxn ang="0">
                    <a:pos x="681" y="334"/>
                  </a:cxn>
                  <a:cxn ang="0">
                    <a:pos x="662" y="192"/>
                  </a:cxn>
                  <a:cxn ang="0">
                    <a:pos x="755" y="17"/>
                  </a:cxn>
                  <a:cxn ang="0">
                    <a:pos x="714" y="54"/>
                  </a:cxn>
                  <a:cxn ang="0">
                    <a:pos x="618" y="214"/>
                  </a:cxn>
                  <a:cxn ang="0">
                    <a:pos x="479" y="345"/>
                  </a:cxn>
                  <a:cxn ang="0">
                    <a:pos x="622" y="297"/>
                  </a:cxn>
                  <a:cxn ang="0">
                    <a:pos x="610" y="390"/>
                  </a:cxn>
                  <a:cxn ang="0">
                    <a:pos x="542" y="487"/>
                  </a:cxn>
                  <a:cxn ang="0">
                    <a:pos x="640" y="465"/>
                  </a:cxn>
                  <a:cxn ang="0">
                    <a:pos x="615" y="539"/>
                  </a:cxn>
                  <a:cxn ang="0">
                    <a:pos x="609" y="620"/>
                  </a:cxn>
                  <a:cxn ang="0">
                    <a:pos x="464" y="728"/>
                  </a:cxn>
                  <a:cxn ang="0">
                    <a:pos x="625" y="654"/>
                  </a:cxn>
                  <a:cxn ang="0">
                    <a:pos x="684" y="728"/>
                  </a:cxn>
                  <a:cxn ang="0">
                    <a:pos x="585" y="796"/>
                  </a:cxn>
                  <a:cxn ang="0">
                    <a:pos x="405" y="885"/>
                  </a:cxn>
                  <a:cxn ang="0">
                    <a:pos x="610" y="848"/>
                  </a:cxn>
                  <a:cxn ang="0">
                    <a:pos x="652" y="985"/>
                  </a:cxn>
                  <a:cxn ang="0">
                    <a:pos x="409" y="1050"/>
                  </a:cxn>
                  <a:cxn ang="0">
                    <a:pos x="542" y="1046"/>
                  </a:cxn>
                  <a:cxn ang="0">
                    <a:pos x="625" y="1087"/>
                  </a:cxn>
                  <a:cxn ang="0">
                    <a:pos x="622" y="1168"/>
                  </a:cxn>
                  <a:cxn ang="0">
                    <a:pos x="390" y="1214"/>
                  </a:cxn>
                  <a:cxn ang="0">
                    <a:pos x="505" y="1214"/>
                  </a:cxn>
                  <a:cxn ang="0">
                    <a:pos x="637" y="1192"/>
                  </a:cxn>
                  <a:cxn ang="0">
                    <a:pos x="522" y="1303"/>
                  </a:cxn>
                  <a:cxn ang="0">
                    <a:pos x="390" y="1366"/>
                  </a:cxn>
                  <a:cxn ang="0">
                    <a:pos x="557" y="1307"/>
                  </a:cxn>
                  <a:cxn ang="0">
                    <a:pos x="655" y="1285"/>
                  </a:cxn>
                  <a:cxn ang="0">
                    <a:pos x="652" y="1381"/>
                  </a:cxn>
                  <a:cxn ang="0">
                    <a:pos x="667" y="1462"/>
                  </a:cxn>
                </a:cxnLst>
                <a:rect l="0" t="0" r="r" b="b"/>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88565" name="Freeform 53"/>
              <p:cNvSpPr>
                <a:spLocks/>
              </p:cNvSpPr>
              <p:nvPr/>
            </p:nvSpPr>
            <p:spPr bwMode="auto">
              <a:xfrm>
                <a:off x="1065" y="2575"/>
                <a:ext cx="110" cy="36"/>
              </a:xfrm>
              <a:custGeom>
                <a:avLst/>
                <a:gdLst/>
                <a:ahLst/>
                <a:cxnLst>
                  <a:cxn ang="0">
                    <a:pos x="0" y="59"/>
                  </a:cxn>
                  <a:cxn ang="0">
                    <a:pos x="87" y="56"/>
                  </a:cxn>
                  <a:cxn ang="0">
                    <a:pos x="121" y="37"/>
                  </a:cxn>
                  <a:cxn ang="0">
                    <a:pos x="150" y="15"/>
                  </a:cxn>
                  <a:cxn ang="0">
                    <a:pos x="205" y="0"/>
                  </a:cxn>
                  <a:cxn ang="0">
                    <a:pos x="220" y="15"/>
                  </a:cxn>
                  <a:cxn ang="0">
                    <a:pos x="197" y="22"/>
                  </a:cxn>
                  <a:cxn ang="0">
                    <a:pos x="158" y="43"/>
                  </a:cxn>
                  <a:cxn ang="0">
                    <a:pos x="138" y="56"/>
                  </a:cxn>
                  <a:cxn ang="0">
                    <a:pos x="102" y="66"/>
                  </a:cxn>
                  <a:cxn ang="0">
                    <a:pos x="48" y="71"/>
                  </a:cxn>
                  <a:cxn ang="0">
                    <a:pos x="4" y="73"/>
                  </a:cxn>
                  <a:cxn ang="0">
                    <a:pos x="0" y="59"/>
                  </a:cxn>
                </a:cxnLst>
                <a:rect l="0" t="0" r="r" b="b"/>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endParaRPr lang="en-US"/>
              </a:p>
            </p:txBody>
          </p:sp>
          <p:sp>
            <p:nvSpPr>
              <p:cNvPr id="1088566" name="Freeform 54"/>
              <p:cNvSpPr>
                <a:spLocks/>
              </p:cNvSpPr>
              <p:nvPr/>
            </p:nvSpPr>
            <p:spPr bwMode="auto">
              <a:xfrm>
                <a:off x="897" y="1784"/>
                <a:ext cx="319" cy="174"/>
              </a:xfrm>
              <a:custGeom>
                <a:avLst/>
                <a:gdLst/>
                <a:ahLst/>
                <a:cxnLst>
                  <a:cxn ang="0">
                    <a:pos x="19" y="39"/>
                  </a:cxn>
                  <a:cxn ang="0">
                    <a:pos x="96" y="43"/>
                  </a:cxn>
                  <a:cxn ang="0">
                    <a:pos x="176" y="46"/>
                  </a:cxn>
                  <a:cxn ang="0">
                    <a:pos x="228" y="46"/>
                  </a:cxn>
                  <a:cxn ang="0">
                    <a:pos x="269" y="36"/>
                  </a:cxn>
                  <a:cxn ang="0">
                    <a:pos x="336" y="17"/>
                  </a:cxn>
                  <a:cxn ang="0">
                    <a:pos x="368" y="0"/>
                  </a:cxn>
                  <a:cxn ang="0">
                    <a:pos x="412" y="24"/>
                  </a:cxn>
                  <a:cxn ang="0">
                    <a:pos x="483" y="73"/>
                  </a:cxn>
                  <a:cxn ang="0">
                    <a:pos x="535" y="109"/>
                  </a:cxn>
                  <a:cxn ang="0">
                    <a:pos x="600" y="155"/>
                  </a:cxn>
                  <a:cxn ang="0">
                    <a:pos x="640" y="191"/>
                  </a:cxn>
                  <a:cxn ang="0">
                    <a:pos x="603" y="222"/>
                  </a:cxn>
                  <a:cxn ang="0">
                    <a:pos x="566" y="257"/>
                  </a:cxn>
                  <a:cxn ang="0">
                    <a:pos x="507" y="281"/>
                  </a:cxn>
                  <a:cxn ang="0">
                    <a:pos x="446" y="307"/>
                  </a:cxn>
                  <a:cxn ang="0">
                    <a:pos x="390" y="329"/>
                  </a:cxn>
                  <a:cxn ang="0">
                    <a:pos x="338"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88567" name="Freeform 55"/>
              <p:cNvSpPr>
                <a:spLocks/>
              </p:cNvSpPr>
              <p:nvPr/>
            </p:nvSpPr>
            <p:spPr bwMode="auto">
              <a:xfrm>
                <a:off x="888" y="1779"/>
                <a:ext cx="346" cy="202"/>
              </a:xfrm>
              <a:custGeom>
                <a:avLst/>
                <a:gdLst/>
                <a:ahLst/>
                <a:cxnLst>
                  <a:cxn ang="0">
                    <a:pos x="339" y="346"/>
                  </a:cxn>
                  <a:cxn ang="0">
                    <a:pos x="448" y="315"/>
                  </a:cxn>
                  <a:cxn ang="0">
                    <a:pos x="537" y="277"/>
                  </a:cxn>
                  <a:cxn ang="0">
                    <a:pos x="601" y="232"/>
                  </a:cxn>
                  <a:cxn ang="0">
                    <a:pos x="626" y="206"/>
                  </a:cxn>
                  <a:cxn ang="0">
                    <a:pos x="534" y="123"/>
                  </a:cxn>
                  <a:cxn ang="0">
                    <a:pos x="460" y="78"/>
                  </a:cxn>
                  <a:cxn ang="0">
                    <a:pos x="389" y="34"/>
                  </a:cxn>
                  <a:cxn ang="0">
                    <a:pos x="376" y="34"/>
                  </a:cxn>
                  <a:cxn ang="0">
                    <a:pos x="331" y="49"/>
                  </a:cxn>
                  <a:cxn ang="0">
                    <a:pos x="272" y="65"/>
                  </a:cxn>
                  <a:cxn ang="0">
                    <a:pos x="166" y="73"/>
                  </a:cxn>
                  <a:cxn ang="0">
                    <a:pos x="64" y="71"/>
                  </a:cxn>
                  <a:cxn ang="0">
                    <a:pos x="37" y="73"/>
                  </a:cxn>
                  <a:cxn ang="0">
                    <a:pos x="37" y="93"/>
                  </a:cxn>
                  <a:cxn ang="0">
                    <a:pos x="58" y="123"/>
                  </a:cxn>
                  <a:cxn ang="0">
                    <a:pos x="101" y="176"/>
                  </a:cxn>
                  <a:cxn ang="0">
                    <a:pos x="154" y="220"/>
                  </a:cxn>
                  <a:cxn ang="0">
                    <a:pos x="220" y="284"/>
                  </a:cxn>
                  <a:cxn ang="0">
                    <a:pos x="284" y="330"/>
                  </a:cxn>
                  <a:cxn ang="0">
                    <a:pos x="324" y="358"/>
                  </a:cxn>
                  <a:cxn ang="0">
                    <a:pos x="336" y="387"/>
                  </a:cxn>
                  <a:cxn ang="0">
                    <a:pos x="321" y="404"/>
                  </a:cxn>
                  <a:cxn ang="0">
                    <a:pos x="299" y="395"/>
                  </a:cxn>
                  <a:cxn ang="0">
                    <a:pos x="235" y="336"/>
                  </a:cxn>
                  <a:cxn ang="0">
                    <a:pos x="154" y="269"/>
                  </a:cxn>
                  <a:cxn ang="0">
                    <a:pos x="95" y="220"/>
                  </a:cxn>
                  <a:cxn ang="0">
                    <a:pos x="56" y="176"/>
                  </a:cxn>
                  <a:cxn ang="0">
                    <a:pos x="21" y="130"/>
                  </a:cxn>
                  <a:cxn ang="0">
                    <a:pos x="6" y="99"/>
                  </a:cxn>
                  <a:cxn ang="0">
                    <a:pos x="0" y="65"/>
                  </a:cxn>
                  <a:cxn ang="0">
                    <a:pos x="9" y="43"/>
                  </a:cxn>
                  <a:cxn ang="0">
                    <a:pos x="34" y="34"/>
                  </a:cxn>
                  <a:cxn ang="0">
                    <a:pos x="78" y="37"/>
                  </a:cxn>
                  <a:cxn ang="0">
                    <a:pos x="161" y="49"/>
                  </a:cxn>
                  <a:cxn ang="0">
                    <a:pos x="232" y="49"/>
                  </a:cxn>
                  <a:cxn ang="0">
                    <a:pos x="284" y="34"/>
                  </a:cxn>
                  <a:cxn ang="0">
                    <a:pos x="343" y="22"/>
                  </a:cxn>
                  <a:cxn ang="0">
                    <a:pos x="367" y="0"/>
                  </a:cxn>
                  <a:cxn ang="0">
                    <a:pos x="395" y="0"/>
                  </a:cxn>
                  <a:cxn ang="0">
                    <a:pos x="456" y="37"/>
                  </a:cxn>
                  <a:cxn ang="0">
                    <a:pos x="522" y="87"/>
                  </a:cxn>
                  <a:cxn ang="0">
                    <a:pos x="593" y="132"/>
                  </a:cxn>
                  <a:cxn ang="0">
                    <a:pos x="633" y="161"/>
                  </a:cxn>
                  <a:cxn ang="0">
                    <a:pos x="674" y="188"/>
                  </a:cxn>
                  <a:cxn ang="0">
                    <a:pos x="692" y="198"/>
                  </a:cxn>
                  <a:cxn ang="0">
                    <a:pos x="682" y="218"/>
                  </a:cxn>
                  <a:cxn ang="0">
                    <a:pos x="652" y="235"/>
                  </a:cxn>
                  <a:cxn ang="0">
                    <a:pos x="618" y="265"/>
                  </a:cxn>
                  <a:cxn ang="0">
                    <a:pos x="586" y="277"/>
                  </a:cxn>
                  <a:cxn ang="0">
                    <a:pos x="527" y="302"/>
                  </a:cxn>
                  <a:cxn ang="0">
                    <a:pos x="485" y="321"/>
                  </a:cxn>
                  <a:cxn ang="0">
                    <a:pos x="439" y="350"/>
                  </a:cxn>
                  <a:cxn ang="0">
                    <a:pos x="389" y="358"/>
                  </a:cxn>
                  <a:cxn ang="0">
                    <a:pos x="351" y="361"/>
                  </a:cxn>
                  <a:cxn ang="0">
                    <a:pos x="339" y="346"/>
                  </a:cxn>
                </a:cxnLst>
                <a:rect l="0" t="0" r="r" b="b"/>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endParaRPr lang="en-US"/>
              </a:p>
            </p:txBody>
          </p:sp>
          <p:sp>
            <p:nvSpPr>
              <p:cNvPr id="1088568" name="Freeform 56"/>
              <p:cNvSpPr>
                <a:spLocks/>
              </p:cNvSpPr>
              <p:nvPr/>
            </p:nvSpPr>
            <p:spPr bwMode="auto">
              <a:xfrm>
                <a:off x="1084" y="1932"/>
                <a:ext cx="109" cy="70"/>
              </a:xfrm>
              <a:custGeom>
                <a:avLst/>
                <a:gdLst/>
                <a:ahLst/>
                <a:cxnLst>
                  <a:cxn ang="0">
                    <a:pos x="184" y="16"/>
                  </a:cxn>
                  <a:cxn ang="0">
                    <a:pos x="138" y="53"/>
                  </a:cxn>
                  <a:cxn ang="0">
                    <a:pos x="95" y="87"/>
                  </a:cxn>
                  <a:cxn ang="0">
                    <a:pos x="34" y="109"/>
                  </a:cxn>
                  <a:cxn ang="0">
                    <a:pos x="0" y="120"/>
                  </a:cxn>
                  <a:cxn ang="0">
                    <a:pos x="27" y="139"/>
                  </a:cxn>
                  <a:cxn ang="0">
                    <a:pos x="71" y="132"/>
                  </a:cxn>
                  <a:cxn ang="0">
                    <a:pos x="139" y="87"/>
                  </a:cxn>
                  <a:cxn ang="0">
                    <a:pos x="218" y="0"/>
                  </a:cxn>
                  <a:cxn ang="0">
                    <a:pos x="184" y="16"/>
                  </a:cxn>
                </a:cxnLst>
                <a:rect l="0" t="0" r="r" b="b"/>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endParaRPr lang="en-US"/>
              </a:p>
            </p:txBody>
          </p:sp>
        </p:grpSp>
      </p:grpSp>
      <p:grpSp>
        <p:nvGrpSpPr>
          <p:cNvPr id="9" name="Group 57"/>
          <p:cNvGrpSpPr>
            <a:grpSpLocks/>
          </p:cNvGrpSpPr>
          <p:nvPr/>
        </p:nvGrpSpPr>
        <p:grpSpPr bwMode="auto">
          <a:xfrm>
            <a:off x="1979613" y="3767138"/>
            <a:ext cx="641350" cy="1446212"/>
            <a:chOff x="287" y="2373"/>
            <a:chExt cx="404" cy="911"/>
          </a:xfrm>
        </p:grpSpPr>
        <p:sp>
          <p:nvSpPr>
            <p:cNvPr id="1088570" name="Freeform 58"/>
            <p:cNvSpPr>
              <a:spLocks/>
            </p:cNvSpPr>
            <p:nvPr/>
          </p:nvSpPr>
          <p:spPr bwMode="auto">
            <a:xfrm>
              <a:off x="296" y="2413"/>
              <a:ext cx="211"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8" y="1594"/>
                </a:cxn>
                <a:cxn ang="0">
                  <a:pos x="191" y="1573"/>
                </a:cxn>
                <a:cxn ang="0">
                  <a:pos x="170" y="1541"/>
                </a:cxn>
                <a:cxn ang="0">
                  <a:pos x="133" y="1499"/>
                </a:cxn>
                <a:cxn ang="0">
                  <a:pos x="83" y="1455"/>
                </a:cxn>
                <a:cxn ang="0">
                  <a:pos x="59" y="1396"/>
                </a:cxn>
                <a:cxn ang="0">
                  <a:pos x="0" y="1346"/>
                </a:cxn>
                <a:cxn ang="0">
                  <a:pos x="0" y="1316"/>
                </a:cxn>
                <a:cxn ang="0">
                  <a:pos x="31" y="1276"/>
                </a:cxn>
                <a:cxn ang="0">
                  <a:pos x="44" y="1225"/>
                </a:cxn>
                <a:cxn ang="0">
                  <a:pos x="37" y="1198"/>
                </a:cxn>
                <a:cxn ang="0">
                  <a:pos x="22" y="1154"/>
                </a:cxn>
                <a:cxn ang="0">
                  <a:pos x="16" y="1123"/>
                </a:cxn>
                <a:cxn ang="0">
                  <a:pos x="40" y="1074"/>
                </a:cxn>
                <a:cxn ang="0">
                  <a:pos x="40" y="1041"/>
                </a:cxn>
                <a:cxn ang="0">
                  <a:pos x="15" y="975"/>
                </a:cxn>
                <a:cxn ang="0">
                  <a:pos x="15" y="938"/>
                </a:cxn>
                <a:cxn ang="0">
                  <a:pos x="29" y="909"/>
                </a:cxn>
                <a:cxn ang="0">
                  <a:pos x="53" y="875"/>
                </a:cxn>
                <a:cxn ang="0">
                  <a:pos x="52" y="817"/>
                </a:cxn>
                <a:cxn ang="0">
                  <a:pos x="37" y="769"/>
                </a:cxn>
                <a:cxn ang="0">
                  <a:pos x="52" y="713"/>
                </a:cxn>
                <a:cxn ang="0">
                  <a:pos x="66" y="699"/>
                </a:cxn>
                <a:cxn ang="0">
                  <a:pos x="53" y="647"/>
                </a:cxn>
                <a:cxn ang="0">
                  <a:pos x="22" y="592"/>
                </a:cxn>
                <a:cxn ang="0">
                  <a:pos x="15" y="557"/>
                </a:cxn>
                <a:cxn ang="0">
                  <a:pos x="22" y="523"/>
                </a:cxn>
                <a:cxn ang="0">
                  <a:pos x="62" y="493"/>
                </a:cxn>
                <a:cxn ang="0">
                  <a:pos x="59" y="468"/>
                </a:cxn>
                <a:cxn ang="0">
                  <a:pos x="16" y="390"/>
                </a:cxn>
                <a:cxn ang="0">
                  <a:pos x="3" y="328"/>
                </a:cxn>
                <a:cxn ang="0">
                  <a:pos x="15" y="294"/>
                </a:cxn>
                <a:cxn ang="0">
                  <a:pos x="53" y="263"/>
                </a:cxn>
                <a:cxn ang="0">
                  <a:pos x="44" y="235"/>
                </a:cxn>
                <a:cxn ang="0">
                  <a:pos x="16" y="204"/>
                </a:cxn>
                <a:cxn ang="0">
                  <a:pos x="16" y="170"/>
                </a:cxn>
                <a:cxn ang="0">
                  <a:pos x="62" y="147"/>
                </a:cxn>
                <a:cxn ang="0">
                  <a:pos x="81" y="122"/>
                </a:cxn>
                <a:cxn ang="0">
                  <a:pos x="44" y="71"/>
                </a:cxn>
                <a:cxn ang="0">
                  <a:pos x="44" y="44"/>
                </a:cxn>
                <a:cxn ang="0">
                  <a:pos x="88" y="28"/>
                </a:cxn>
                <a:cxn ang="0">
                  <a:pos x="90" y="0"/>
                </a:cxn>
                <a:cxn ang="0">
                  <a:pos x="140" y="71"/>
                </a:cxn>
                <a:cxn ang="0">
                  <a:pos x="198" y="145"/>
                </a:cxn>
                <a:cxn ang="0">
                  <a:pos x="272" y="204"/>
                </a:cxn>
                <a:cxn ang="0">
                  <a:pos x="331" y="251"/>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6"/>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7"/>
                  </a:lnTo>
                  <a:lnTo>
                    <a:pt x="37" y="769"/>
                  </a:lnTo>
                  <a:lnTo>
                    <a:pt x="52" y="713"/>
                  </a:lnTo>
                  <a:lnTo>
                    <a:pt x="66" y="699"/>
                  </a:lnTo>
                  <a:lnTo>
                    <a:pt x="53" y="647"/>
                  </a:lnTo>
                  <a:lnTo>
                    <a:pt x="22" y="592"/>
                  </a:lnTo>
                  <a:lnTo>
                    <a:pt x="15" y="557"/>
                  </a:lnTo>
                  <a:lnTo>
                    <a:pt x="22" y="523"/>
                  </a:lnTo>
                  <a:lnTo>
                    <a:pt x="62" y="493"/>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40" y="71"/>
                  </a:lnTo>
                  <a:lnTo>
                    <a:pt x="198" y="145"/>
                  </a:lnTo>
                  <a:lnTo>
                    <a:pt x="272" y="204"/>
                  </a:lnTo>
                  <a:lnTo>
                    <a:pt x="331" y="251"/>
                  </a:lnTo>
                  <a:lnTo>
                    <a:pt x="394" y="287"/>
                  </a:lnTo>
                  <a:lnTo>
                    <a:pt x="417" y="309"/>
                  </a:lnTo>
                  <a:close/>
                </a:path>
              </a:pathLst>
            </a:custGeom>
            <a:solidFill>
              <a:srgbClr val="DDDDDD"/>
            </a:solidFill>
            <a:ln w="9525">
              <a:noFill/>
              <a:round/>
              <a:headEnd/>
              <a:tailEnd/>
            </a:ln>
          </p:spPr>
          <p:txBody>
            <a:bodyPr/>
            <a:lstStyle/>
            <a:p>
              <a:endParaRPr lang="en-US"/>
            </a:p>
          </p:txBody>
        </p:sp>
        <p:sp>
          <p:nvSpPr>
            <p:cNvPr id="1088571" name="Freeform 59"/>
            <p:cNvSpPr>
              <a:spLocks/>
            </p:cNvSpPr>
            <p:nvPr/>
          </p:nvSpPr>
          <p:spPr bwMode="auto">
            <a:xfrm>
              <a:off x="287" y="2426"/>
              <a:ext cx="61" cy="654"/>
            </a:xfrm>
            <a:custGeom>
              <a:avLst/>
              <a:gdLst/>
              <a:ahLst/>
              <a:cxnLst>
                <a:cxn ang="0">
                  <a:pos x="83" y="44"/>
                </a:cxn>
                <a:cxn ang="0">
                  <a:pos x="121" y="91"/>
                </a:cxn>
                <a:cxn ang="0">
                  <a:pos x="98" y="127"/>
                </a:cxn>
                <a:cxn ang="0">
                  <a:pos x="46" y="153"/>
                </a:cxn>
                <a:cxn ang="0">
                  <a:pos x="67" y="190"/>
                </a:cxn>
                <a:cxn ang="0">
                  <a:pos x="90" y="237"/>
                </a:cxn>
                <a:cxn ang="0">
                  <a:pos x="61" y="267"/>
                </a:cxn>
                <a:cxn ang="0">
                  <a:pos x="37" y="304"/>
                </a:cxn>
                <a:cxn ang="0">
                  <a:pos x="61" y="369"/>
                </a:cxn>
                <a:cxn ang="0">
                  <a:pos x="90" y="428"/>
                </a:cxn>
                <a:cxn ang="0">
                  <a:pos x="83" y="480"/>
                </a:cxn>
                <a:cxn ang="0">
                  <a:pos x="46" y="524"/>
                </a:cxn>
                <a:cxn ang="0">
                  <a:pos x="89" y="617"/>
                </a:cxn>
                <a:cxn ang="0">
                  <a:pos x="105" y="676"/>
                </a:cxn>
                <a:cxn ang="0">
                  <a:pos x="73" y="719"/>
                </a:cxn>
                <a:cxn ang="0">
                  <a:pos x="80" y="786"/>
                </a:cxn>
                <a:cxn ang="0">
                  <a:pos x="102" y="852"/>
                </a:cxn>
                <a:cxn ang="0">
                  <a:pos x="76" y="889"/>
                </a:cxn>
                <a:cxn ang="0">
                  <a:pos x="39" y="933"/>
                </a:cxn>
                <a:cxn ang="0">
                  <a:pos x="76" y="1013"/>
                </a:cxn>
                <a:cxn ang="0">
                  <a:pos x="90" y="1068"/>
                </a:cxn>
                <a:cxn ang="0">
                  <a:pos x="58" y="1080"/>
                </a:cxn>
                <a:cxn ang="0">
                  <a:pos x="67" y="1168"/>
                </a:cxn>
                <a:cxn ang="0">
                  <a:pos x="83" y="1214"/>
                </a:cxn>
                <a:cxn ang="0">
                  <a:pos x="58" y="1266"/>
                </a:cxn>
                <a:cxn ang="0">
                  <a:pos x="2" y="1294"/>
                </a:cxn>
                <a:cxn ang="0">
                  <a:pos x="45" y="1205"/>
                </a:cxn>
                <a:cxn ang="0">
                  <a:pos x="24" y="1131"/>
                </a:cxn>
                <a:cxn ang="0">
                  <a:pos x="30" y="1068"/>
                </a:cxn>
                <a:cxn ang="0">
                  <a:pos x="46" y="1037"/>
                </a:cxn>
                <a:cxn ang="0">
                  <a:pos x="11" y="957"/>
                </a:cxn>
                <a:cxn ang="0">
                  <a:pos x="11" y="877"/>
                </a:cxn>
                <a:cxn ang="0">
                  <a:pos x="54" y="840"/>
                </a:cxn>
                <a:cxn ang="0">
                  <a:pos x="45" y="781"/>
                </a:cxn>
                <a:cxn ang="0">
                  <a:pos x="32" y="713"/>
                </a:cxn>
                <a:cxn ang="0">
                  <a:pos x="67" y="669"/>
                </a:cxn>
                <a:cxn ang="0">
                  <a:pos x="52" y="620"/>
                </a:cxn>
                <a:cxn ang="0">
                  <a:pos x="11" y="543"/>
                </a:cxn>
                <a:cxn ang="0">
                  <a:pos x="17" y="492"/>
                </a:cxn>
                <a:cxn ang="0">
                  <a:pos x="54" y="450"/>
                </a:cxn>
                <a:cxn ang="0">
                  <a:pos x="15" y="353"/>
                </a:cxn>
                <a:cxn ang="0">
                  <a:pos x="0" y="296"/>
                </a:cxn>
                <a:cxn ang="0">
                  <a:pos x="32" y="252"/>
                </a:cxn>
                <a:cxn ang="0">
                  <a:pos x="46" y="223"/>
                </a:cxn>
                <a:cxn ang="0">
                  <a:pos x="11" y="177"/>
                </a:cxn>
                <a:cxn ang="0">
                  <a:pos x="24" y="132"/>
                </a:cxn>
                <a:cxn ang="0">
                  <a:pos x="67" y="103"/>
                </a:cxn>
                <a:cxn ang="0">
                  <a:pos x="68" y="69"/>
                </a:cxn>
                <a:cxn ang="0">
                  <a:pos x="46" y="24"/>
                </a:cxn>
              </a:cxnLst>
              <a:rect l="0" t="0" r="r" b="b"/>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9" y="617"/>
                  </a:lnTo>
                  <a:lnTo>
                    <a:pt x="102" y="647"/>
                  </a:lnTo>
                  <a:lnTo>
                    <a:pt x="105" y="676"/>
                  </a:lnTo>
                  <a:lnTo>
                    <a:pt x="90" y="698"/>
                  </a:lnTo>
                  <a:lnTo>
                    <a:pt x="73" y="719"/>
                  </a:lnTo>
                  <a:lnTo>
                    <a:pt x="68" y="750"/>
                  </a:lnTo>
                  <a:lnTo>
                    <a:pt x="80" y="786"/>
                  </a:lnTo>
                  <a:lnTo>
                    <a:pt x="95" y="825"/>
                  </a:lnTo>
                  <a:lnTo>
                    <a:pt x="102" y="852"/>
                  </a:lnTo>
                  <a:lnTo>
                    <a:pt x="95" y="870"/>
                  </a:lnTo>
                  <a:lnTo>
                    <a:pt x="76" y="889"/>
                  </a:lnTo>
                  <a:lnTo>
                    <a:pt x="52" y="911"/>
                  </a:lnTo>
                  <a:lnTo>
                    <a:pt x="39" y="933"/>
                  </a:lnTo>
                  <a:lnTo>
                    <a:pt x="52" y="972"/>
                  </a:lnTo>
                  <a:lnTo>
                    <a:pt x="76" y="1013"/>
                  </a:lnTo>
                  <a:lnTo>
                    <a:pt x="89"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endParaRPr lang="en-US"/>
            </a:p>
          </p:txBody>
        </p:sp>
        <p:sp>
          <p:nvSpPr>
            <p:cNvPr id="1088572" name="Freeform 60"/>
            <p:cNvSpPr>
              <a:spLocks/>
            </p:cNvSpPr>
            <p:nvPr/>
          </p:nvSpPr>
          <p:spPr bwMode="auto">
            <a:xfrm>
              <a:off x="453" y="2585"/>
              <a:ext cx="58" cy="530"/>
            </a:xfrm>
            <a:custGeom>
              <a:avLst/>
              <a:gdLst/>
              <a:ahLst/>
              <a:cxnLst>
                <a:cxn ang="0">
                  <a:pos x="103" y="29"/>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1"/>
                </a:cxn>
                <a:cxn ang="0">
                  <a:pos x="67" y="34"/>
                </a:cxn>
                <a:cxn ang="0">
                  <a:pos x="90" y="0"/>
                </a:cxn>
              </a:cxnLst>
              <a:rect l="0" t="0" r="r" b="b"/>
              <a:pathLst>
                <a:path w="116" h="1058">
                  <a:moveTo>
                    <a:pt x="90" y="0"/>
                  </a:moveTo>
                  <a:lnTo>
                    <a:pt x="103" y="29"/>
                  </a:lnTo>
                  <a:lnTo>
                    <a:pt x="116" y="81"/>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8"/>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9"/>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1"/>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88573" name="Freeform 61"/>
            <p:cNvSpPr>
              <a:spLocks/>
            </p:cNvSpPr>
            <p:nvPr/>
          </p:nvSpPr>
          <p:spPr bwMode="auto">
            <a:xfrm>
              <a:off x="361" y="2521"/>
              <a:ext cx="133" cy="114"/>
            </a:xfrm>
            <a:custGeom>
              <a:avLst/>
              <a:gdLst/>
              <a:ahLst/>
              <a:cxnLst>
                <a:cxn ang="0">
                  <a:pos x="266" y="185"/>
                </a:cxn>
                <a:cxn ang="0">
                  <a:pos x="185" y="119"/>
                </a:cxn>
                <a:cxn ang="0">
                  <a:pos x="118" y="59"/>
                </a:cxn>
                <a:cxn ang="0">
                  <a:pos x="56" y="0"/>
                </a:cxn>
                <a:cxn ang="0">
                  <a:pos x="0" y="0"/>
                </a:cxn>
                <a:cxn ang="0">
                  <a:pos x="133" y="96"/>
                </a:cxn>
                <a:cxn ang="0">
                  <a:pos x="197" y="156"/>
                </a:cxn>
                <a:cxn ang="0">
                  <a:pos x="251" y="229"/>
                </a:cxn>
                <a:cxn ang="0">
                  <a:pos x="266" y="185"/>
                </a:cxn>
              </a:cxnLst>
              <a:rect l="0" t="0" r="r" b="b"/>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endParaRPr lang="en-US"/>
            </a:p>
          </p:txBody>
        </p:sp>
        <p:sp>
          <p:nvSpPr>
            <p:cNvPr id="1088574" name="Freeform 62"/>
            <p:cNvSpPr>
              <a:spLocks/>
            </p:cNvSpPr>
            <p:nvPr/>
          </p:nvSpPr>
          <p:spPr bwMode="auto">
            <a:xfrm>
              <a:off x="360" y="2587"/>
              <a:ext cx="114" cy="93"/>
            </a:xfrm>
            <a:custGeom>
              <a:avLst/>
              <a:gdLst/>
              <a:ahLst/>
              <a:cxnLst>
                <a:cxn ang="0">
                  <a:pos x="228" y="118"/>
                </a:cxn>
                <a:cxn ang="0">
                  <a:pos x="169" y="96"/>
                </a:cxn>
                <a:cxn ang="0">
                  <a:pos x="125" y="59"/>
                </a:cxn>
                <a:cxn ang="0">
                  <a:pos x="45" y="0"/>
                </a:cxn>
                <a:cxn ang="0">
                  <a:pos x="0" y="0"/>
                </a:cxn>
                <a:cxn ang="0">
                  <a:pos x="104" y="59"/>
                </a:cxn>
                <a:cxn ang="0">
                  <a:pos x="143" y="98"/>
                </a:cxn>
                <a:cxn ang="0">
                  <a:pos x="228" y="186"/>
                </a:cxn>
                <a:cxn ang="0">
                  <a:pos x="224" y="133"/>
                </a:cxn>
                <a:cxn ang="0">
                  <a:pos x="228" y="118"/>
                </a:cxn>
              </a:cxnLst>
              <a:rect l="0" t="0" r="r" b="b"/>
              <a:pathLst>
                <a:path w="228" h="186">
                  <a:moveTo>
                    <a:pt x="228" y="118"/>
                  </a:moveTo>
                  <a:lnTo>
                    <a:pt x="169" y="96"/>
                  </a:lnTo>
                  <a:lnTo>
                    <a:pt x="125" y="59"/>
                  </a:lnTo>
                  <a:lnTo>
                    <a:pt x="45" y="0"/>
                  </a:lnTo>
                  <a:lnTo>
                    <a:pt x="0" y="0"/>
                  </a:lnTo>
                  <a:lnTo>
                    <a:pt x="104" y="59"/>
                  </a:lnTo>
                  <a:lnTo>
                    <a:pt x="143" y="98"/>
                  </a:lnTo>
                  <a:lnTo>
                    <a:pt x="228" y="186"/>
                  </a:lnTo>
                  <a:lnTo>
                    <a:pt x="224" y="133"/>
                  </a:lnTo>
                  <a:lnTo>
                    <a:pt x="228" y="118"/>
                  </a:lnTo>
                  <a:close/>
                </a:path>
              </a:pathLst>
            </a:custGeom>
            <a:solidFill>
              <a:srgbClr val="000000"/>
            </a:solidFill>
            <a:ln w="9525">
              <a:noFill/>
              <a:round/>
              <a:headEnd/>
              <a:tailEnd/>
            </a:ln>
          </p:spPr>
          <p:txBody>
            <a:bodyPr/>
            <a:lstStyle/>
            <a:p>
              <a:endParaRPr lang="en-US"/>
            </a:p>
          </p:txBody>
        </p:sp>
        <p:sp>
          <p:nvSpPr>
            <p:cNvPr id="1088575" name="Freeform 63"/>
            <p:cNvSpPr>
              <a:spLocks/>
            </p:cNvSpPr>
            <p:nvPr/>
          </p:nvSpPr>
          <p:spPr bwMode="auto">
            <a:xfrm>
              <a:off x="342" y="2643"/>
              <a:ext cx="135" cy="144"/>
            </a:xfrm>
            <a:custGeom>
              <a:avLst/>
              <a:gdLst/>
              <a:ahLst/>
              <a:cxnLst>
                <a:cxn ang="0">
                  <a:pos x="265" y="214"/>
                </a:cxn>
                <a:cxn ang="0">
                  <a:pos x="191" y="149"/>
                </a:cxn>
                <a:cxn ang="0">
                  <a:pos x="163" y="104"/>
                </a:cxn>
                <a:cxn ang="0">
                  <a:pos x="104" y="60"/>
                </a:cxn>
                <a:cxn ang="0">
                  <a:pos x="52" y="22"/>
                </a:cxn>
                <a:cxn ang="0">
                  <a:pos x="15" y="0"/>
                </a:cxn>
                <a:cxn ang="0">
                  <a:pos x="0" y="0"/>
                </a:cxn>
                <a:cxn ang="0">
                  <a:pos x="0" y="22"/>
                </a:cxn>
                <a:cxn ang="0">
                  <a:pos x="45" y="50"/>
                </a:cxn>
                <a:cxn ang="0">
                  <a:pos x="126" y="102"/>
                </a:cxn>
                <a:cxn ang="0">
                  <a:pos x="185" y="161"/>
                </a:cxn>
                <a:cxn ang="0">
                  <a:pos x="226" y="227"/>
                </a:cxn>
                <a:cxn ang="0">
                  <a:pos x="269" y="288"/>
                </a:cxn>
                <a:cxn ang="0">
                  <a:pos x="265" y="214"/>
                </a:cxn>
              </a:cxnLst>
              <a:rect l="0" t="0" r="r" b="b"/>
              <a:pathLst>
                <a:path w="269"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69" y="288"/>
                  </a:lnTo>
                  <a:lnTo>
                    <a:pt x="265" y="214"/>
                  </a:lnTo>
                  <a:close/>
                </a:path>
              </a:pathLst>
            </a:custGeom>
            <a:solidFill>
              <a:srgbClr val="000000"/>
            </a:solidFill>
            <a:ln w="9525">
              <a:noFill/>
              <a:round/>
              <a:headEnd/>
              <a:tailEnd/>
            </a:ln>
          </p:spPr>
          <p:txBody>
            <a:bodyPr/>
            <a:lstStyle/>
            <a:p>
              <a:endParaRPr lang="en-US"/>
            </a:p>
          </p:txBody>
        </p:sp>
        <p:sp>
          <p:nvSpPr>
            <p:cNvPr id="1088576" name="Freeform 64"/>
            <p:cNvSpPr>
              <a:spLocks/>
            </p:cNvSpPr>
            <p:nvPr/>
          </p:nvSpPr>
          <p:spPr bwMode="auto">
            <a:xfrm>
              <a:off x="357" y="2761"/>
              <a:ext cx="104"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88577" name="Freeform 65"/>
            <p:cNvSpPr>
              <a:spLocks/>
            </p:cNvSpPr>
            <p:nvPr/>
          </p:nvSpPr>
          <p:spPr bwMode="auto">
            <a:xfrm>
              <a:off x="344" y="2821"/>
              <a:ext cx="115"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7"/>
                </a:cxn>
                <a:cxn ang="0">
                  <a:pos x="208" y="211"/>
                </a:cxn>
                <a:cxn ang="0">
                  <a:pos x="218"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7"/>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88578" name="Freeform 66"/>
            <p:cNvSpPr>
              <a:spLocks/>
            </p:cNvSpPr>
            <p:nvPr/>
          </p:nvSpPr>
          <p:spPr bwMode="auto">
            <a:xfrm>
              <a:off x="358" y="2909"/>
              <a:ext cx="80" cy="83"/>
            </a:xfrm>
            <a:custGeom>
              <a:avLst/>
              <a:gdLst/>
              <a:ahLst/>
              <a:cxnLst>
                <a:cxn ang="0">
                  <a:pos x="159" y="139"/>
                </a:cxn>
                <a:cxn ang="0">
                  <a:pos x="93" y="42"/>
                </a:cxn>
                <a:cxn ang="0">
                  <a:pos x="29" y="5"/>
                </a:cxn>
                <a:cxn ang="0">
                  <a:pos x="0" y="0"/>
                </a:cxn>
                <a:cxn ang="0">
                  <a:pos x="7" y="19"/>
                </a:cxn>
                <a:cxn ang="0">
                  <a:pos x="81" y="73"/>
                </a:cxn>
                <a:cxn ang="0">
                  <a:pos x="152" y="159"/>
                </a:cxn>
                <a:cxn ang="0">
                  <a:pos x="162" y="166"/>
                </a:cxn>
                <a:cxn ang="0">
                  <a:pos x="159" y="139"/>
                </a:cxn>
              </a:cxnLst>
              <a:rect l="0" t="0" r="r" b="b"/>
              <a:pathLst>
                <a:path w="162" h="166">
                  <a:moveTo>
                    <a:pt x="159" y="139"/>
                  </a:moveTo>
                  <a:lnTo>
                    <a:pt x="93" y="42"/>
                  </a:lnTo>
                  <a:lnTo>
                    <a:pt x="29" y="5"/>
                  </a:lnTo>
                  <a:lnTo>
                    <a:pt x="0" y="0"/>
                  </a:lnTo>
                  <a:lnTo>
                    <a:pt x="7" y="19"/>
                  </a:lnTo>
                  <a:lnTo>
                    <a:pt x="81" y="73"/>
                  </a:lnTo>
                  <a:lnTo>
                    <a:pt x="152" y="159"/>
                  </a:lnTo>
                  <a:lnTo>
                    <a:pt x="162" y="166"/>
                  </a:lnTo>
                  <a:lnTo>
                    <a:pt x="159" y="139"/>
                  </a:lnTo>
                  <a:close/>
                </a:path>
              </a:pathLst>
            </a:custGeom>
            <a:solidFill>
              <a:srgbClr val="000000"/>
            </a:solidFill>
            <a:ln w="9525">
              <a:noFill/>
              <a:round/>
              <a:headEnd/>
              <a:tailEnd/>
            </a:ln>
          </p:spPr>
          <p:txBody>
            <a:bodyPr/>
            <a:lstStyle/>
            <a:p>
              <a:endParaRPr lang="en-US"/>
            </a:p>
          </p:txBody>
        </p:sp>
        <p:sp>
          <p:nvSpPr>
            <p:cNvPr id="1088579" name="Freeform 67"/>
            <p:cNvSpPr>
              <a:spLocks/>
            </p:cNvSpPr>
            <p:nvPr/>
          </p:nvSpPr>
          <p:spPr bwMode="auto">
            <a:xfrm>
              <a:off x="360" y="2990"/>
              <a:ext cx="55" cy="63"/>
            </a:xfrm>
            <a:custGeom>
              <a:avLst/>
              <a:gdLst/>
              <a:ahLst/>
              <a:cxnLst>
                <a:cxn ang="0">
                  <a:pos x="106" y="96"/>
                </a:cxn>
                <a:cxn ang="0">
                  <a:pos x="52" y="22"/>
                </a:cxn>
                <a:cxn ang="0">
                  <a:pos x="2" y="0"/>
                </a:cxn>
                <a:cxn ang="0">
                  <a:pos x="0" y="22"/>
                </a:cxn>
                <a:cxn ang="0">
                  <a:pos x="23" y="59"/>
                </a:cxn>
                <a:cxn ang="0">
                  <a:pos x="82" y="108"/>
                </a:cxn>
                <a:cxn ang="0">
                  <a:pos x="98" y="126"/>
                </a:cxn>
                <a:cxn ang="0">
                  <a:pos x="110" y="118"/>
                </a:cxn>
                <a:cxn ang="0">
                  <a:pos x="106" y="96"/>
                </a:cxn>
              </a:cxnLst>
              <a:rect l="0" t="0" r="r" b="b"/>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endParaRPr lang="en-US"/>
            </a:p>
          </p:txBody>
        </p:sp>
        <p:sp>
          <p:nvSpPr>
            <p:cNvPr id="1088580" name="Freeform 68"/>
            <p:cNvSpPr>
              <a:spLocks/>
            </p:cNvSpPr>
            <p:nvPr/>
          </p:nvSpPr>
          <p:spPr bwMode="auto">
            <a:xfrm>
              <a:off x="365" y="3073"/>
              <a:ext cx="69" cy="71"/>
            </a:xfrm>
            <a:custGeom>
              <a:avLst/>
              <a:gdLst/>
              <a:ahLst/>
              <a:cxnLst>
                <a:cxn ang="0">
                  <a:pos x="140" y="142"/>
                </a:cxn>
                <a:cxn ang="0">
                  <a:pos x="120" y="120"/>
                </a:cxn>
                <a:cxn ang="0">
                  <a:pos x="81" y="61"/>
                </a:cxn>
                <a:cxn ang="0">
                  <a:pos x="25" y="0"/>
                </a:cxn>
                <a:cxn ang="0">
                  <a:pos x="0" y="0"/>
                </a:cxn>
                <a:cxn ang="0">
                  <a:pos x="10" y="22"/>
                </a:cxn>
                <a:cxn ang="0">
                  <a:pos x="53" y="80"/>
                </a:cxn>
                <a:cxn ang="0">
                  <a:pos x="97" y="139"/>
                </a:cxn>
                <a:cxn ang="0">
                  <a:pos x="140" y="142"/>
                </a:cxn>
              </a:cxnLst>
              <a:rect l="0" t="0" r="r" b="b"/>
              <a:pathLst>
                <a:path w="140" h="142">
                  <a:moveTo>
                    <a:pt x="140" y="142"/>
                  </a:moveTo>
                  <a:lnTo>
                    <a:pt x="120" y="120"/>
                  </a:lnTo>
                  <a:lnTo>
                    <a:pt x="81" y="61"/>
                  </a:lnTo>
                  <a:lnTo>
                    <a:pt x="25" y="0"/>
                  </a:lnTo>
                  <a:lnTo>
                    <a:pt x="0" y="0"/>
                  </a:lnTo>
                  <a:lnTo>
                    <a:pt x="10" y="22"/>
                  </a:lnTo>
                  <a:lnTo>
                    <a:pt x="53" y="80"/>
                  </a:lnTo>
                  <a:lnTo>
                    <a:pt x="97" y="139"/>
                  </a:lnTo>
                  <a:lnTo>
                    <a:pt x="140" y="142"/>
                  </a:lnTo>
                  <a:close/>
                </a:path>
              </a:pathLst>
            </a:custGeom>
            <a:solidFill>
              <a:srgbClr val="000000"/>
            </a:solidFill>
            <a:ln w="9525">
              <a:noFill/>
              <a:round/>
              <a:headEnd/>
              <a:tailEnd/>
            </a:ln>
          </p:spPr>
          <p:txBody>
            <a:bodyPr/>
            <a:lstStyle/>
            <a:p>
              <a:endParaRPr lang="en-US"/>
            </a:p>
          </p:txBody>
        </p:sp>
        <p:sp>
          <p:nvSpPr>
            <p:cNvPr id="1088581" name="Freeform 69"/>
            <p:cNvSpPr>
              <a:spLocks/>
            </p:cNvSpPr>
            <p:nvPr/>
          </p:nvSpPr>
          <p:spPr bwMode="auto">
            <a:xfrm>
              <a:off x="459" y="2481"/>
              <a:ext cx="213" cy="791"/>
            </a:xfrm>
            <a:custGeom>
              <a:avLst/>
              <a:gdLst/>
              <a:ahLst/>
              <a:cxnLst>
                <a:cxn ang="0">
                  <a:pos x="61" y="194"/>
                </a:cxn>
                <a:cxn ang="0">
                  <a:pos x="76" y="281"/>
                </a:cxn>
                <a:cxn ang="0">
                  <a:pos x="40" y="340"/>
                </a:cxn>
                <a:cxn ang="0">
                  <a:pos x="44" y="421"/>
                </a:cxn>
                <a:cxn ang="0">
                  <a:pos x="65" y="488"/>
                </a:cxn>
                <a:cxn ang="0">
                  <a:pos x="31" y="553"/>
                </a:cxn>
                <a:cxn ang="0">
                  <a:pos x="68" y="668"/>
                </a:cxn>
                <a:cxn ang="0">
                  <a:pos x="24" y="764"/>
                </a:cxn>
                <a:cxn ang="0">
                  <a:pos x="46" y="860"/>
                </a:cxn>
                <a:cxn ang="0">
                  <a:pos x="59" y="928"/>
                </a:cxn>
                <a:cxn ang="0">
                  <a:pos x="15" y="987"/>
                </a:cxn>
                <a:cxn ang="0">
                  <a:pos x="40"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3" y="1478"/>
                </a:cxn>
                <a:cxn ang="0">
                  <a:pos x="377" y="1434"/>
                </a:cxn>
                <a:cxn ang="0">
                  <a:pos x="385" y="1345"/>
                </a:cxn>
                <a:cxn ang="0">
                  <a:pos x="368" y="1230"/>
                </a:cxn>
                <a:cxn ang="0">
                  <a:pos x="349" y="1169"/>
                </a:cxn>
                <a:cxn ang="0">
                  <a:pos x="361" y="1095"/>
                </a:cxn>
                <a:cxn ang="0">
                  <a:pos x="325" y="1014"/>
                </a:cxn>
                <a:cxn ang="0">
                  <a:pos x="375" y="951"/>
                </a:cxn>
                <a:cxn ang="0">
                  <a:pos x="338" y="860"/>
                </a:cxn>
                <a:cxn ang="0">
                  <a:pos x="318" y="773"/>
                </a:cxn>
                <a:cxn ang="0">
                  <a:pos x="392" y="708"/>
                </a:cxn>
                <a:cxn ang="0">
                  <a:pos x="368" y="661"/>
                </a:cxn>
                <a:cxn ang="0">
                  <a:pos x="368" y="581"/>
                </a:cxn>
                <a:cxn ang="0">
                  <a:pos x="334" y="529"/>
                </a:cxn>
                <a:cxn ang="0">
                  <a:pos x="361" y="466"/>
                </a:cxn>
                <a:cxn ang="0">
                  <a:pos x="338" y="414"/>
                </a:cxn>
                <a:cxn ang="0">
                  <a:pos x="338" y="370"/>
                </a:cxn>
                <a:cxn ang="0">
                  <a:pos x="362" y="331"/>
                </a:cxn>
                <a:cxn ang="0">
                  <a:pos x="331" y="279"/>
                </a:cxn>
                <a:cxn ang="0">
                  <a:pos x="325" y="206"/>
                </a:cxn>
                <a:cxn ang="0">
                  <a:pos x="407" y="112"/>
                </a:cxn>
                <a:cxn ang="0">
                  <a:pos x="427" y="15"/>
                </a:cxn>
                <a:cxn ang="0">
                  <a:pos x="377" y="15"/>
                </a:cxn>
                <a:cxn ang="0">
                  <a:pos x="235" y="90"/>
                </a:cxn>
                <a:cxn ang="0">
                  <a:pos x="117" y="135"/>
                </a:cxn>
              </a:cxnLst>
              <a:rect l="0" t="0" r="r" b="b"/>
              <a:pathLst>
                <a:path w="427" h="1583">
                  <a:moveTo>
                    <a:pt x="76" y="149"/>
                  </a:moveTo>
                  <a:lnTo>
                    <a:pt x="61" y="194"/>
                  </a:lnTo>
                  <a:lnTo>
                    <a:pt x="74" y="238"/>
                  </a:lnTo>
                  <a:lnTo>
                    <a:pt x="76" y="281"/>
                  </a:lnTo>
                  <a:lnTo>
                    <a:pt x="61" y="309"/>
                  </a:lnTo>
                  <a:lnTo>
                    <a:pt x="40" y="340"/>
                  </a:lnTo>
                  <a:lnTo>
                    <a:pt x="30" y="389"/>
                  </a:lnTo>
                  <a:lnTo>
                    <a:pt x="44" y="421"/>
                  </a:lnTo>
                  <a:lnTo>
                    <a:pt x="65" y="458"/>
                  </a:lnTo>
                  <a:lnTo>
                    <a:pt x="65" y="488"/>
                  </a:lnTo>
                  <a:lnTo>
                    <a:pt x="52" y="516"/>
                  </a:lnTo>
                  <a:lnTo>
                    <a:pt x="31" y="553"/>
                  </a:lnTo>
                  <a:lnTo>
                    <a:pt x="40" y="590"/>
                  </a:lnTo>
                  <a:lnTo>
                    <a:pt x="68" y="668"/>
                  </a:lnTo>
                  <a:lnTo>
                    <a:pt x="65" y="701"/>
                  </a:lnTo>
                  <a:lnTo>
                    <a:pt x="24" y="764"/>
                  </a:lnTo>
                  <a:lnTo>
                    <a:pt x="24" y="819"/>
                  </a:lnTo>
                  <a:lnTo>
                    <a:pt x="46" y="860"/>
                  </a:lnTo>
                  <a:lnTo>
                    <a:pt x="61" y="897"/>
                  </a:lnTo>
                  <a:lnTo>
                    <a:pt x="59" y="928"/>
                  </a:lnTo>
                  <a:lnTo>
                    <a:pt x="22" y="962"/>
                  </a:lnTo>
                  <a:lnTo>
                    <a:pt x="15" y="987"/>
                  </a:lnTo>
                  <a:lnTo>
                    <a:pt x="22" y="1046"/>
                  </a:lnTo>
                  <a:lnTo>
                    <a:pt x="40" y="1110"/>
                  </a:lnTo>
                  <a:lnTo>
                    <a:pt x="40"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3"/>
                  </a:lnTo>
                  <a:lnTo>
                    <a:pt x="377" y="1434"/>
                  </a:lnTo>
                  <a:lnTo>
                    <a:pt x="368" y="1391"/>
                  </a:lnTo>
                  <a:lnTo>
                    <a:pt x="385" y="1345"/>
                  </a:lnTo>
                  <a:lnTo>
                    <a:pt x="383" y="1279"/>
                  </a:lnTo>
                  <a:lnTo>
                    <a:pt x="368" y="1230"/>
                  </a:lnTo>
                  <a:lnTo>
                    <a:pt x="353" y="1206"/>
                  </a:lnTo>
                  <a:lnTo>
                    <a:pt x="349" y="1169"/>
                  </a:lnTo>
                  <a:lnTo>
                    <a:pt x="368" y="1125"/>
                  </a:lnTo>
                  <a:lnTo>
                    <a:pt x="361" y="1095"/>
                  </a:lnTo>
                  <a:lnTo>
                    <a:pt x="324" y="1044"/>
                  </a:lnTo>
                  <a:lnTo>
                    <a:pt x="325" y="1014"/>
                  </a:lnTo>
                  <a:lnTo>
                    <a:pt x="340" y="987"/>
                  </a:lnTo>
                  <a:lnTo>
                    <a:pt x="375"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1"/>
                  </a:lnTo>
                  <a:lnTo>
                    <a:pt x="355" y="315"/>
                  </a:lnTo>
                  <a:lnTo>
                    <a:pt x="331" y="279"/>
                  </a:lnTo>
                  <a:lnTo>
                    <a:pt x="324" y="238"/>
                  </a:lnTo>
                  <a:lnTo>
                    <a:pt x="325" y="206"/>
                  </a:lnTo>
                  <a:lnTo>
                    <a:pt x="349" y="176"/>
                  </a:lnTo>
                  <a:lnTo>
                    <a:pt x="407" y="112"/>
                  </a:lnTo>
                  <a:lnTo>
                    <a:pt x="427" y="58"/>
                  </a:lnTo>
                  <a:lnTo>
                    <a:pt x="427"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88582" name="Freeform 70"/>
            <p:cNvSpPr>
              <a:spLocks/>
            </p:cNvSpPr>
            <p:nvPr/>
          </p:nvSpPr>
          <p:spPr bwMode="auto">
            <a:xfrm>
              <a:off x="310" y="2475"/>
              <a:ext cx="381" cy="809"/>
            </a:xfrm>
            <a:custGeom>
              <a:avLst/>
              <a:gdLst/>
              <a:ahLst/>
              <a:cxnLst>
                <a:cxn ang="0">
                  <a:pos x="498" y="1521"/>
                </a:cxn>
                <a:cxn ang="0">
                  <a:pos x="351" y="1573"/>
                </a:cxn>
                <a:cxn ang="0">
                  <a:pos x="61" y="1310"/>
                </a:cxn>
                <a:cxn ang="0">
                  <a:pos x="46" y="1354"/>
                </a:cxn>
                <a:cxn ang="0">
                  <a:pos x="361" y="1619"/>
                </a:cxn>
                <a:cxn ang="0">
                  <a:pos x="513" y="1538"/>
                </a:cxn>
                <a:cxn ang="0">
                  <a:pos x="720" y="1470"/>
                </a:cxn>
                <a:cxn ang="0">
                  <a:pos x="711" y="1354"/>
                </a:cxn>
                <a:cxn ang="0">
                  <a:pos x="668" y="1227"/>
                </a:cxn>
                <a:cxn ang="0">
                  <a:pos x="689" y="1124"/>
                </a:cxn>
                <a:cxn ang="0">
                  <a:pos x="644" y="1024"/>
                </a:cxn>
                <a:cxn ang="0">
                  <a:pos x="667" y="907"/>
                </a:cxn>
                <a:cxn ang="0">
                  <a:pos x="683" y="789"/>
                </a:cxn>
                <a:cxn ang="0">
                  <a:pos x="689" y="642"/>
                </a:cxn>
                <a:cxn ang="0">
                  <a:pos x="659" y="517"/>
                </a:cxn>
                <a:cxn ang="0">
                  <a:pos x="644" y="419"/>
                </a:cxn>
                <a:cxn ang="0">
                  <a:pos x="681" y="334"/>
                </a:cxn>
                <a:cxn ang="0">
                  <a:pos x="662" y="192"/>
                </a:cxn>
                <a:cxn ang="0">
                  <a:pos x="755" y="17"/>
                </a:cxn>
                <a:cxn ang="0">
                  <a:pos x="714" y="54"/>
                </a:cxn>
                <a:cxn ang="0">
                  <a:pos x="618" y="214"/>
                </a:cxn>
                <a:cxn ang="0">
                  <a:pos x="478" y="345"/>
                </a:cxn>
                <a:cxn ang="0">
                  <a:pos x="622" y="297"/>
                </a:cxn>
                <a:cxn ang="0">
                  <a:pos x="610" y="390"/>
                </a:cxn>
                <a:cxn ang="0">
                  <a:pos x="541" y="487"/>
                </a:cxn>
                <a:cxn ang="0">
                  <a:pos x="640" y="465"/>
                </a:cxn>
                <a:cxn ang="0">
                  <a:pos x="615" y="539"/>
                </a:cxn>
                <a:cxn ang="0">
                  <a:pos x="608" y="620"/>
                </a:cxn>
                <a:cxn ang="0">
                  <a:pos x="463" y="728"/>
                </a:cxn>
                <a:cxn ang="0">
                  <a:pos x="625" y="654"/>
                </a:cxn>
                <a:cxn ang="0">
                  <a:pos x="683" y="728"/>
                </a:cxn>
                <a:cxn ang="0">
                  <a:pos x="585" y="796"/>
                </a:cxn>
                <a:cxn ang="0">
                  <a:pos x="405" y="885"/>
                </a:cxn>
                <a:cxn ang="0">
                  <a:pos x="610" y="848"/>
                </a:cxn>
                <a:cxn ang="0">
                  <a:pos x="652" y="985"/>
                </a:cxn>
                <a:cxn ang="0">
                  <a:pos x="409" y="1050"/>
                </a:cxn>
                <a:cxn ang="0">
                  <a:pos x="541" y="1046"/>
                </a:cxn>
                <a:cxn ang="0">
                  <a:pos x="625" y="1087"/>
                </a:cxn>
                <a:cxn ang="0">
                  <a:pos x="622" y="1168"/>
                </a:cxn>
                <a:cxn ang="0">
                  <a:pos x="389" y="1214"/>
                </a:cxn>
                <a:cxn ang="0">
                  <a:pos x="504" y="1214"/>
                </a:cxn>
                <a:cxn ang="0">
                  <a:pos x="637" y="1193"/>
                </a:cxn>
                <a:cxn ang="0">
                  <a:pos x="522" y="1303"/>
                </a:cxn>
                <a:cxn ang="0">
                  <a:pos x="389" y="1366"/>
                </a:cxn>
                <a:cxn ang="0">
                  <a:pos x="556" y="1307"/>
                </a:cxn>
                <a:cxn ang="0">
                  <a:pos x="655" y="1285"/>
                </a:cxn>
                <a:cxn ang="0">
                  <a:pos x="652" y="1381"/>
                </a:cxn>
                <a:cxn ang="0">
                  <a:pos x="667" y="1462"/>
                </a:cxn>
              </a:cxnLst>
              <a:rect l="0" t="0" r="r" b="b"/>
              <a:pathLst>
                <a:path w="761" h="1619">
                  <a:moveTo>
                    <a:pt x="647" y="1465"/>
                  </a:moveTo>
                  <a:lnTo>
                    <a:pt x="615" y="1502"/>
                  </a:lnTo>
                  <a:lnTo>
                    <a:pt x="563" y="1514"/>
                  </a:lnTo>
                  <a:lnTo>
                    <a:pt x="498" y="1521"/>
                  </a:lnTo>
                  <a:lnTo>
                    <a:pt x="426" y="1536"/>
                  </a:lnTo>
                  <a:lnTo>
                    <a:pt x="380" y="1564"/>
                  </a:lnTo>
                  <a:lnTo>
                    <a:pt x="365" y="1579"/>
                  </a:lnTo>
                  <a:lnTo>
                    <a:pt x="351" y="1573"/>
                  </a:lnTo>
                  <a:lnTo>
                    <a:pt x="265" y="1508"/>
                  </a:lnTo>
                  <a:lnTo>
                    <a:pt x="154" y="1421"/>
                  </a:lnTo>
                  <a:lnTo>
                    <a:pt x="117" y="1366"/>
                  </a:lnTo>
                  <a:lnTo>
                    <a:pt x="61" y="1310"/>
                  </a:lnTo>
                  <a:lnTo>
                    <a:pt x="45" y="1266"/>
                  </a:lnTo>
                  <a:lnTo>
                    <a:pt x="0" y="1260"/>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9" y="610"/>
                  </a:lnTo>
                  <a:lnTo>
                    <a:pt x="674" y="573"/>
                  </a:lnTo>
                  <a:lnTo>
                    <a:pt x="652" y="539"/>
                  </a:lnTo>
                  <a:lnTo>
                    <a:pt x="659" y="517"/>
                  </a:lnTo>
                  <a:lnTo>
                    <a:pt x="674" y="495"/>
                  </a:lnTo>
                  <a:lnTo>
                    <a:pt x="674" y="458"/>
                  </a:lnTo>
                  <a:lnTo>
                    <a:pt x="659" y="437"/>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1" y="54"/>
                  </a:lnTo>
                  <a:lnTo>
                    <a:pt x="755" y="17"/>
                  </a:lnTo>
                  <a:lnTo>
                    <a:pt x="735" y="0"/>
                  </a:lnTo>
                  <a:lnTo>
                    <a:pt x="720" y="3"/>
                  </a:lnTo>
                  <a:lnTo>
                    <a:pt x="696" y="32"/>
                  </a:lnTo>
                  <a:lnTo>
                    <a:pt x="714" y="54"/>
                  </a:lnTo>
                  <a:lnTo>
                    <a:pt x="711" y="91"/>
                  </a:lnTo>
                  <a:lnTo>
                    <a:pt x="677" y="155"/>
                  </a:lnTo>
                  <a:lnTo>
                    <a:pt x="632" y="192"/>
                  </a:lnTo>
                  <a:lnTo>
                    <a:pt x="618" y="214"/>
                  </a:lnTo>
                  <a:lnTo>
                    <a:pt x="608" y="242"/>
                  </a:lnTo>
                  <a:lnTo>
                    <a:pt x="603" y="260"/>
                  </a:lnTo>
                  <a:lnTo>
                    <a:pt x="537" y="311"/>
                  </a:lnTo>
                  <a:lnTo>
                    <a:pt x="478" y="345"/>
                  </a:lnTo>
                  <a:lnTo>
                    <a:pt x="470" y="370"/>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5"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3"/>
                  </a:lnTo>
                  <a:lnTo>
                    <a:pt x="637" y="1193"/>
                  </a:lnTo>
                  <a:lnTo>
                    <a:pt x="637" y="1227"/>
                  </a:lnTo>
                  <a:lnTo>
                    <a:pt x="647" y="1244"/>
                  </a:lnTo>
                  <a:lnTo>
                    <a:pt x="581" y="1260"/>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88583" name="Freeform 71"/>
            <p:cNvSpPr>
              <a:spLocks/>
            </p:cNvSpPr>
            <p:nvPr/>
          </p:nvSpPr>
          <p:spPr bwMode="auto">
            <a:xfrm>
              <a:off x="512" y="3170"/>
              <a:ext cx="110" cy="36"/>
            </a:xfrm>
            <a:custGeom>
              <a:avLst/>
              <a:gdLst/>
              <a:ahLst/>
              <a:cxnLst>
                <a:cxn ang="0">
                  <a:pos x="0" y="57"/>
                </a:cxn>
                <a:cxn ang="0">
                  <a:pos x="89" y="54"/>
                </a:cxn>
                <a:cxn ang="0">
                  <a:pos x="123" y="35"/>
                </a:cxn>
                <a:cxn ang="0">
                  <a:pos x="152" y="13"/>
                </a:cxn>
                <a:cxn ang="0">
                  <a:pos x="207" y="0"/>
                </a:cxn>
                <a:cxn ang="0">
                  <a:pos x="222" y="13"/>
                </a:cxn>
                <a:cxn ang="0">
                  <a:pos x="198" y="20"/>
                </a:cxn>
                <a:cxn ang="0">
                  <a:pos x="160" y="41"/>
                </a:cxn>
                <a:cxn ang="0">
                  <a:pos x="140" y="54"/>
                </a:cxn>
                <a:cxn ang="0">
                  <a:pos x="104" y="64"/>
                </a:cxn>
                <a:cxn ang="0">
                  <a:pos x="49" y="69"/>
                </a:cxn>
                <a:cxn ang="0">
                  <a:pos x="6" y="72"/>
                </a:cxn>
                <a:cxn ang="0">
                  <a:pos x="0" y="57"/>
                </a:cxn>
              </a:cxnLst>
              <a:rect l="0" t="0" r="r" b="b"/>
              <a:pathLst>
                <a:path w="222" h="72">
                  <a:moveTo>
                    <a:pt x="0" y="57"/>
                  </a:moveTo>
                  <a:lnTo>
                    <a:pt x="89" y="54"/>
                  </a:lnTo>
                  <a:lnTo>
                    <a:pt x="123" y="35"/>
                  </a:lnTo>
                  <a:lnTo>
                    <a:pt x="152" y="13"/>
                  </a:lnTo>
                  <a:lnTo>
                    <a:pt x="207" y="0"/>
                  </a:lnTo>
                  <a:lnTo>
                    <a:pt x="222" y="13"/>
                  </a:lnTo>
                  <a:lnTo>
                    <a:pt x="198" y="20"/>
                  </a:lnTo>
                  <a:lnTo>
                    <a:pt x="160" y="41"/>
                  </a:lnTo>
                  <a:lnTo>
                    <a:pt x="140" y="54"/>
                  </a:lnTo>
                  <a:lnTo>
                    <a:pt x="104" y="64"/>
                  </a:lnTo>
                  <a:lnTo>
                    <a:pt x="49" y="69"/>
                  </a:lnTo>
                  <a:lnTo>
                    <a:pt x="6" y="72"/>
                  </a:lnTo>
                  <a:lnTo>
                    <a:pt x="0" y="57"/>
                  </a:lnTo>
                  <a:close/>
                </a:path>
              </a:pathLst>
            </a:custGeom>
            <a:solidFill>
              <a:srgbClr val="000000"/>
            </a:solidFill>
            <a:ln w="9525">
              <a:noFill/>
              <a:round/>
              <a:headEnd/>
              <a:tailEnd/>
            </a:ln>
          </p:spPr>
          <p:txBody>
            <a:bodyPr/>
            <a:lstStyle/>
            <a:p>
              <a:endParaRPr lang="en-US"/>
            </a:p>
          </p:txBody>
        </p:sp>
        <p:sp>
          <p:nvSpPr>
            <p:cNvPr id="1088584" name="Freeform 72"/>
            <p:cNvSpPr>
              <a:spLocks/>
            </p:cNvSpPr>
            <p:nvPr/>
          </p:nvSpPr>
          <p:spPr bwMode="auto">
            <a:xfrm>
              <a:off x="343" y="2378"/>
              <a:ext cx="320" cy="174"/>
            </a:xfrm>
            <a:custGeom>
              <a:avLst/>
              <a:gdLst/>
              <a:ahLst/>
              <a:cxnLst>
                <a:cxn ang="0">
                  <a:pos x="19" y="39"/>
                </a:cxn>
                <a:cxn ang="0">
                  <a:pos x="95" y="43"/>
                </a:cxn>
                <a:cxn ang="0">
                  <a:pos x="176" y="46"/>
                </a:cxn>
                <a:cxn ang="0">
                  <a:pos x="228" y="46"/>
                </a:cxn>
                <a:cxn ang="0">
                  <a:pos x="269" y="37"/>
                </a:cxn>
                <a:cxn ang="0">
                  <a:pos x="336" y="17"/>
                </a:cxn>
                <a:cxn ang="0">
                  <a:pos x="368" y="0"/>
                </a:cxn>
                <a:cxn ang="0">
                  <a:pos x="411" y="24"/>
                </a:cxn>
                <a:cxn ang="0">
                  <a:pos x="482" y="73"/>
                </a:cxn>
                <a:cxn ang="0">
                  <a:pos x="534" y="109"/>
                </a:cxn>
                <a:cxn ang="0">
                  <a:pos x="600" y="155"/>
                </a:cxn>
                <a:cxn ang="0">
                  <a:pos x="640" y="191"/>
                </a:cxn>
                <a:cxn ang="0">
                  <a:pos x="603" y="222"/>
                </a:cxn>
                <a:cxn ang="0">
                  <a:pos x="566" y="257"/>
                </a:cxn>
                <a:cxn ang="0">
                  <a:pos x="507" y="281"/>
                </a:cxn>
                <a:cxn ang="0">
                  <a:pos x="446" y="307"/>
                </a:cxn>
                <a:cxn ang="0">
                  <a:pos x="389" y="329"/>
                </a:cxn>
                <a:cxn ang="0">
                  <a:pos x="338"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5" y="43"/>
                  </a:lnTo>
                  <a:lnTo>
                    <a:pt x="176" y="46"/>
                  </a:lnTo>
                  <a:lnTo>
                    <a:pt x="228" y="46"/>
                  </a:lnTo>
                  <a:lnTo>
                    <a:pt x="269" y="37"/>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88585" name="Freeform 73"/>
            <p:cNvSpPr>
              <a:spLocks/>
            </p:cNvSpPr>
            <p:nvPr/>
          </p:nvSpPr>
          <p:spPr bwMode="auto">
            <a:xfrm>
              <a:off x="335" y="2373"/>
              <a:ext cx="346" cy="202"/>
            </a:xfrm>
            <a:custGeom>
              <a:avLst/>
              <a:gdLst/>
              <a:ahLst/>
              <a:cxnLst>
                <a:cxn ang="0">
                  <a:pos x="339" y="346"/>
                </a:cxn>
                <a:cxn ang="0">
                  <a:pos x="449" y="315"/>
                </a:cxn>
                <a:cxn ang="0">
                  <a:pos x="538" y="277"/>
                </a:cxn>
                <a:cxn ang="0">
                  <a:pos x="602" y="232"/>
                </a:cxn>
                <a:cxn ang="0">
                  <a:pos x="627" y="206"/>
                </a:cxn>
                <a:cxn ang="0">
                  <a:pos x="535" y="123"/>
                </a:cxn>
                <a:cxn ang="0">
                  <a:pos x="461" y="78"/>
                </a:cxn>
                <a:cxn ang="0">
                  <a:pos x="390" y="34"/>
                </a:cxn>
                <a:cxn ang="0">
                  <a:pos x="376" y="34"/>
                </a:cxn>
                <a:cxn ang="0">
                  <a:pos x="331" y="49"/>
                </a:cxn>
                <a:cxn ang="0">
                  <a:pos x="272" y="65"/>
                </a:cxn>
                <a:cxn ang="0">
                  <a:pos x="167" y="74"/>
                </a:cxn>
                <a:cxn ang="0">
                  <a:pos x="65" y="71"/>
                </a:cxn>
                <a:cxn ang="0">
                  <a:pos x="37" y="74"/>
                </a:cxn>
                <a:cxn ang="0">
                  <a:pos x="37" y="93"/>
                </a:cxn>
                <a:cxn ang="0">
                  <a:pos x="59" y="123"/>
                </a:cxn>
                <a:cxn ang="0">
                  <a:pos x="102" y="176"/>
                </a:cxn>
                <a:cxn ang="0">
                  <a:pos x="155" y="220"/>
                </a:cxn>
                <a:cxn ang="0">
                  <a:pos x="221" y="284"/>
                </a:cxn>
                <a:cxn ang="0">
                  <a:pos x="285" y="331"/>
                </a:cxn>
                <a:cxn ang="0">
                  <a:pos x="324" y="358"/>
                </a:cxn>
                <a:cxn ang="0">
                  <a:pos x="337" y="387"/>
                </a:cxn>
                <a:cxn ang="0">
                  <a:pos x="322" y="404"/>
                </a:cxn>
                <a:cxn ang="0">
                  <a:pos x="300" y="395"/>
                </a:cxn>
                <a:cxn ang="0">
                  <a:pos x="236" y="336"/>
                </a:cxn>
                <a:cxn ang="0">
                  <a:pos x="155" y="269"/>
                </a:cxn>
                <a:cxn ang="0">
                  <a:pos x="96" y="220"/>
                </a:cxn>
                <a:cxn ang="0">
                  <a:pos x="56" y="176"/>
                </a:cxn>
                <a:cxn ang="0">
                  <a:pos x="22" y="130"/>
                </a:cxn>
                <a:cxn ang="0">
                  <a:pos x="7" y="99"/>
                </a:cxn>
                <a:cxn ang="0">
                  <a:pos x="0" y="65"/>
                </a:cxn>
                <a:cxn ang="0">
                  <a:pos x="10" y="43"/>
                </a:cxn>
                <a:cxn ang="0">
                  <a:pos x="35" y="34"/>
                </a:cxn>
                <a:cxn ang="0">
                  <a:pos x="78" y="37"/>
                </a:cxn>
                <a:cxn ang="0">
                  <a:pos x="162" y="49"/>
                </a:cxn>
                <a:cxn ang="0">
                  <a:pos x="233" y="49"/>
                </a:cxn>
                <a:cxn ang="0">
                  <a:pos x="285" y="34"/>
                </a:cxn>
                <a:cxn ang="0">
                  <a:pos x="344" y="22"/>
                </a:cxn>
                <a:cxn ang="0">
                  <a:pos x="368" y="0"/>
                </a:cxn>
                <a:cxn ang="0">
                  <a:pos x="396" y="0"/>
                </a:cxn>
                <a:cxn ang="0">
                  <a:pos x="457" y="37"/>
                </a:cxn>
                <a:cxn ang="0">
                  <a:pos x="523" y="87"/>
                </a:cxn>
                <a:cxn ang="0">
                  <a:pos x="594" y="132"/>
                </a:cxn>
                <a:cxn ang="0">
                  <a:pos x="633" y="161"/>
                </a:cxn>
                <a:cxn ang="0">
                  <a:pos x="675" y="188"/>
                </a:cxn>
                <a:cxn ang="0">
                  <a:pos x="692" y="198"/>
                </a:cxn>
                <a:cxn ang="0">
                  <a:pos x="683" y="218"/>
                </a:cxn>
                <a:cxn ang="0">
                  <a:pos x="653" y="235"/>
                </a:cxn>
                <a:cxn ang="0">
                  <a:pos x="618" y="265"/>
                </a:cxn>
                <a:cxn ang="0">
                  <a:pos x="587" y="277"/>
                </a:cxn>
                <a:cxn ang="0">
                  <a:pos x="528" y="302"/>
                </a:cxn>
                <a:cxn ang="0">
                  <a:pos x="486" y="321"/>
                </a:cxn>
                <a:cxn ang="0">
                  <a:pos x="439" y="350"/>
                </a:cxn>
                <a:cxn ang="0">
                  <a:pos x="390" y="358"/>
                </a:cxn>
                <a:cxn ang="0">
                  <a:pos x="352" y="361"/>
                </a:cxn>
                <a:cxn ang="0">
                  <a:pos x="339" y="346"/>
                </a:cxn>
              </a:cxnLst>
              <a:rect l="0" t="0" r="r" b="b"/>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4"/>
                  </a:lnTo>
                  <a:lnTo>
                    <a:pt x="65" y="71"/>
                  </a:lnTo>
                  <a:lnTo>
                    <a:pt x="37" y="74"/>
                  </a:lnTo>
                  <a:lnTo>
                    <a:pt x="37" y="93"/>
                  </a:lnTo>
                  <a:lnTo>
                    <a:pt x="59" y="123"/>
                  </a:lnTo>
                  <a:lnTo>
                    <a:pt x="102" y="176"/>
                  </a:lnTo>
                  <a:lnTo>
                    <a:pt x="155" y="220"/>
                  </a:lnTo>
                  <a:lnTo>
                    <a:pt x="221" y="284"/>
                  </a:lnTo>
                  <a:lnTo>
                    <a:pt x="285" y="331"/>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5"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5"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endParaRPr lang="en-US"/>
            </a:p>
          </p:txBody>
        </p:sp>
        <p:sp>
          <p:nvSpPr>
            <p:cNvPr id="1088586" name="Freeform 74"/>
            <p:cNvSpPr>
              <a:spLocks/>
            </p:cNvSpPr>
            <p:nvPr/>
          </p:nvSpPr>
          <p:spPr bwMode="auto">
            <a:xfrm>
              <a:off x="531" y="2526"/>
              <a:ext cx="109" cy="70"/>
            </a:xfrm>
            <a:custGeom>
              <a:avLst/>
              <a:gdLst/>
              <a:ahLst/>
              <a:cxnLst>
                <a:cxn ang="0">
                  <a:pos x="185" y="16"/>
                </a:cxn>
                <a:cxn ang="0">
                  <a:pos x="139" y="53"/>
                </a:cxn>
                <a:cxn ang="0">
                  <a:pos x="96" y="87"/>
                </a:cxn>
                <a:cxn ang="0">
                  <a:pos x="35" y="109"/>
                </a:cxn>
                <a:cxn ang="0">
                  <a:pos x="0" y="120"/>
                </a:cxn>
                <a:cxn ang="0">
                  <a:pos x="28" y="139"/>
                </a:cxn>
                <a:cxn ang="0">
                  <a:pos x="72" y="133"/>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3"/>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10" name="Group 75"/>
          <p:cNvGrpSpPr>
            <a:grpSpLocks/>
          </p:cNvGrpSpPr>
          <p:nvPr/>
        </p:nvGrpSpPr>
        <p:grpSpPr bwMode="auto">
          <a:xfrm>
            <a:off x="2201863" y="3979863"/>
            <a:ext cx="639762" cy="1446212"/>
            <a:chOff x="427" y="2507"/>
            <a:chExt cx="403" cy="911"/>
          </a:xfrm>
        </p:grpSpPr>
        <p:sp>
          <p:nvSpPr>
            <p:cNvPr id="1088588" name="Freeform 76"/>
            <p:cNvSpPr>
              <a:spLocks/>
            </p:cNvSpPr>
            <p:nvPr/>
          </p:nvSpPr>
          <p:spPr bwMode="auto">
            <a:xfrm>
              <a:off x="435" y="2547"/>
              <a:ext cx="212"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8" y="1594"/>
                </a:cxn>
                <a:cxn ang="0">
                  <a:pos x="191" y="1573"/>
                </a:cxn>
                <a:cxn ang="0">
                  <a:pos x="170" y="1541"/>
                </a:cxn>
                <a:cxn ang="0">
                  <a:pos x="133" y="1499"/>
                </a:cxn>
                <a:cxn ang="0">
                  <a:pos x="83" y="1455"/>
                </a:cxn>
                <a:cxn ang="0">
                  <a:pos x="59" y="1396"/>
                </a:cxn>
                <a:cxn ang="0">
                  <a:pos x="0" y="1346"/>
                </a:cxn>
                <a:cxn ang="0">
                  <a:pos x="0" y="1315"/>
                </a:cxn>
                <a:cxn ang="0">
                  <a:pos x="31" y="1276"/>
                </a:cxn>
                <a:cxn ang="0">
                  <a:pos x="44" y="1225"/>
                </a:cxn>
                <a:cxn ang="0">
                  <a:pos x="37" y="1198"/>
                </a:cxn>
                <a:cxn ang="0">
                  <a:pos x="22" y="1154"/>
                </a:cxn>
                <a:cxn ang="0">
                  <a:pos x="16" y="1123"/>
                </a:cxn>
                <a:cxn ang="0">
                  <a:pos x="40" y="1074"/>
                </a:cxn>
                <a:cxn ang="0">
                  <a:pos x="40" y="1041"/>
                </a:cxn>
                <a:cxn ang="0">
                  <a:pos x="15" y="975"/>
                </a:cxn>
                <a:cxn ang="0">
                  <a:pos x="15" y="938"/>
                </a:cxn>
                <a:cxn ang="0">
                  <a:pos x="29" y="909"/>
                </a:cxn>
                <a:cxn ang="0">
                  <a:pos x="53" y="875"/>
                </a:cxn>
                <a:cxn ang="0">
                  <a:pos x="52" y="816"/>
                </a:cxn>
                <a:cxn ang="0">
                  <a:pos x="37" y="769"/>
                </a:cxn>
                <a:cxn ang="0">
                  <a:pos x="52" y="713"/>
                </a:cxn>
                <a:cxn ang="0">
                  <a:pos x="66" y="699"/>
                </a:cxn>
                <a:cxn ang="0">
                  <a:pos x="53" y="647"/>
                </a:cxn>
                <a:cxn ang="0">
                  <a:pos x="22" y="592"/>
                </a:cxn>
                <a:cxn ang="0">
                  <a:pos x="15" y="557"/>
                </a:cxn>
                <a:cxn ang="0">
                  <a:pos x="22" y="523"/>
                </a:cxn>
                <a:cxn ang="0">
                  <a:pos x="62" y="492"/>
                </a:cxn>
                <a:cxn ang="0">
                  <a:pos x="59" y="468"/>
                </a:cxn>
                <a:cxn ang="0">
                  <a:pos x="16" y="390"/>
                </a:cxn>
                <a:cxn ang="0">
                  <a:pos x="3" y="328"/>
                </a:cxn>
                <a:cxn ang="0">
                  <a:pos x="15" y="294"/>
                </a:cxn>
                <a:cxn ang="0">
                  <a:pos x="53" y="263"/>
                </a:cxn>
                <a:cxn ang="0">
                  <a:pos x="44" y="235"/>
                </a:cxn>
                <a:cxn ang="0">
                  <a:pos x="16" y="204"/>
                </a:cxn>
                <a:cxn ang="0">
                  <a:pos x="16" y="170"/>
                </a:cxn>
                <a:cxn ang="0">
                  <a:pos x="62" y="147"/>
                </a:cxn>
                <a:cxn ang="0">
                  <a:pos x="81" y="122"/>
                </a:cxn>
                <a:cxn ang="0">
                  <a:pos x="44" y="71"/>
                </a:cxn>
                <a:cxn ang="0">
                  <a:pos x="44" y="44"/>
                </a:cxn>
                <a:cxn ang="0">
                  <a:pos x="88" y="28"/>
                </a:cxn>
                <a:cxn ang="0">
                  <a:pos x="90" y="0"/>
                </a:cxn>
                <a:cxn ang="0">
                  <a:pos x="139"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88589" name="Freeform 77"/>
            <p:cNvSpPr>
              <a:spLocks/>
            </p:cNvSpPr>
            <p:nvPr/>
          </p:nvSpPr>
          <p:spPr bwMode="auto">
            <a:xfrm>
              <a:off x="427" y="2560"/>
              <a:ext cx="61" cy="654"/>
            </a:xfrm>
            <a:custGeom>
              <a:avLst/>
              <a:gdLst/>
              <a:ahLst/>
              <a:cxnLst>
                <a:cxn ang="0">
                  <a:pos x="83" y="44"/>
                </a:cxn>
                <a:cxn ang="0">
                  <a:pos x="121" y="91"/>
                </a:cxn>
                <a:cxn ang="0">
                  <a:pos x="98" y="127"/>
                </a:cxn>
                <a:cxn ang="0">
                  <a:pos x="46" y="153"/>
                </a:cxn>
                <a:cxn ang="0">
                  <a:pos x="67" y="190"/>
                </a:cxn>
                <a:cxn ang="0">
                  <a:pos x="90" y="237"/>
                </a:cxn>
                <a:cxn ang="0">
                  <a:pos x="61" y="267"/>
                </a:cxn>
                <a:cxn ang="0">
                  <a:pos x="37" y="304"/>
                </a:cxn>
                <a:cxn ang="0">
                  <a:pos x="61" y="369"/>
                </a:cxn>
                <a:cxn ang="0">
                  <a:pos x="90" y="428"/>
                </a:cxn>
                <a:cxn ang="0">
                  <a:pos x="83" y="480"/>
                </a:cxn>
                <a:cxn ang="0">
                  <a:pos x="46" y="524"/>
                </a:cxn>
                <a:cxn ang="0">
                  <a:pos x="88" y="617"/>
                </a:cxn>
                <a:cxn ang="0">
                  <a:pos x="105" y="676"/>
                </a:cxn>
                <a:cxn ang="0">
                  <a:pos x="73" y="719"/>
                </a:cxn>
                <a:cxn ang="0">
                  <a:pos x="80" y="786"/>
                </a:cxn>
                <a:cxn ang="0">
                  <a:pos x="102" y="852"/>
                </a:cxn>
                <a:cxn ang="0">
                  <a:pos x="76" y="889"/>
                </a:cxn>
                <a:cxn ang="0">
                  <a:pos x="39" y="933"/>
                </a:cxn>
                <a:cxn ang="0">
                  <a:pos x="76" y="1013"/>
                </a:cxn>
                <a:cxn ang="0">
                  <a:pos x="90" y="1068"/>
                </a:cxn>
                <a:cxn ang="0">
                  <a:pos x="58" y="1080"/>
                </a:cxn>
                <a:cxn ang="0">
                  <a:pos x="67" y="1168"/>
                </a:cxn>
                <a:cxn ang="0">
                  <a:pos x="83" y="1214"/>
                </a:cxn>
                <a:cxn ang="0">
                  <a:pos x="58" y="1266"/>
                </a:cxn>
                <a:cxn ang="0">
                  <a:pos x="2" y="1294"/>
                </a:cxn>
                <a:cxn ang="0">
                  <a:pos x="45" y="1205"/>
                </a:cxn>
                <a:cxn ang="0">
                  <a:pos x="24" y="1131"/>
                </a:cxn>
                <a:cxn ang="0">
                  <a:pos x="30" y="1068"/>
                </a:cxn>
                <a:cxn ang="0">
                  <a:pos x="46" y="1037"/>
                </a:cxn>
                <a:cxn ang="0">
                  <a:pos x="11" y="957"/>
                </a:cxn>
                <a:cxn ang="0">
                  <a:pos x="11" y="877"/>
                </a:cxn>
                <a:cxn ang="0">
                  <a:pos x="54" y="840"/>
                </a:cxn>
                <a:cxn ang="0">
                  <a:pos x="45" y="781"/>
                </a:cxn>
                <a:cxn ang="0">
                  <a:pos x="32" y="713"/>
                </a:cxn>
                <a:cxn ang="0">
                  <a:pos x="67" y="669"/>
                </a:cxn>
                <a:cxn ang="0">
                  <a:pos x="52" y="620"/>
                </a:cxn>
                <a:cxn ang="0">
                  <a:pos x="11" y="543"/>
                </a:cxn>
                <a:cxn ang="0">
                  <a:pos x="17" y="492"/>
                </a:cxn>
                <a:cxn ang="0">
                  <a:pos x="54" y="450"/>
                </a:cxn>
                <a:cxn ang="0">
                  <a:pos x="15" y="353"/>
                </a:cxn>
                <a:cxn ang="0">
                  <a:pos x="0" y="296"/>
                </a:cxn>
                <a:cxn ang="0">
                  <a:pos x="32" y="252"/>
                </a:cxn>
                <a:cxn ang="0">
                  <a:pos x="46" y="223"/>
                </a:cxn>
                <a:cxn ang="0">
                  <a:pos x="11" y="177"/>
                </a:cxn>
                <a:cxn ang="0">
                  <a:pos x="24" y="132"/>
                </a:cxn>
                <a:cxn ang="0">
                  <a:pos x="67" y="103"/>
                </a:cxn>
                <a:cxn ang="0">
                  <a:pos x="68" y="69"/>
                </a:cxn>
                <a:cxn ang="0">
                  <a:pos x="46" y="24"/>
                </a:cxn>
              </a:cxnLst>
              <a:rect l="0" t="0" r="r" b="b"/>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endParaRPr lang="en-US"/>
            </a:p>
          </p:txBody>
        </p:sp>
        <p:sp>
          <p:nvSpPr>
            <p:cNvPr id="1088590" name="Freeform 78"/>
            <p:cNvSpPr>
              <a:spLocks/>
            </p:cNvSpPr>
            <p:nvPr/>
          </p:nvSpPr>
          <p:spPr bwMode="auto">
            <a:xfrm>
              <a:off x="592" y="2719"/>
              <a:ext cx="58" cy="529"/>
            </a:xfrm>
            <a:custGeom>
              <a:avLst/>
              <a:gdLst/>
              <a:ahLst/>
              <a:cxnLst>
                <a:cxn ang="0">
                  <a:pos x="103" y="30"/>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0"/>
                </a:cxn>
                <a:cxn ang="0">
                  <a:pos x="67" y="34"/>
                </a:cxn>
                <a:cxn ang="0">
                  <a:pos x="90" y="0"/>
                </a:cxn>
              </a:cxnLst>
              <a:rect l="0" t="0" r="r" b="b"/>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88591" name="Freeform 79"/>
            <p:cNvSpPr>
              <a:spLocks/>
            </p:cNvSpPr>
            <p:nvPr/>
          </p:nvSpPr>
          <p:spPr bwMode="auto">
            <a:xfrm>
              <a:off x="501" y="2655"/>
              <a:ext cx="132" cy="114"/>
            </a:xfrm>
            <a:custGeom>
              <a:avLst/>
              <a:gdLst/>
              <a:ahLst/>
              <a:cxnLst>
                <a:cxn ang="0">
                  <a:pos x="266" y="185"/>
                </a:cxn>
                <a:cxn ang="0">
                  <a:pos x="185" y="119"/>
                </a:cxn>
                <a:cxn ang="0">
                  <a:pos x="118" y="59"/>
                </a:cxn>
                <a:cxn ang="0">
                  <a:pos x="56" y="0"/>
                </a:cxn>
                <a:cxn ang="0">
                  <a:pos x="0" y="0"/>
                </a:cxn>
                <a:cxn ang="0">
                  <a:pos x="133" y="96"/>
                </a:cxn>
                <a:cxn ang="0">
                  <a:pos x="197" y="156"/>
                </a:cxn>
                <a:cxn ang="0">
                  <a:pos x="251" y="229"/>
                </a:cxn>
                <a:cxn ang="0">
                  <a:pos x="266" y="185"/>
                </a:cxn>
              </a:cxnLst>
              <a:rect l="0" t="0" r="r" b="b"/>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endParaRPr lang="en-US"/>
            </a:p>
          </p:txBody>
        </p:sp>
        <p:sp>
          <p:nvSpPr>
            <p:cNvPr id="1088592" name="Freeform 80"/>
            <p:cNvSpPr>
              <a:spLocks/>
            </p:cNvSpPr>
            <p:nvPr/>
          </p:nvSpPr>
          <p:spPr bwMode="auto">
            <a:xfrm>
              <a:off x="499" y="2721"/>
              <a:ext cx="114" cy="93"/>
            </a:xfrm>
            <a:custGeom>
              <a:avLst/>
              <a:gdLst/>
              <a:ahLst/>
              <a:cxnLst>
                <a:cxn ang="0">
                  <a:pos x="228" y="117"/>
                </a:cxn>
                <a:cxn ang="0">
                  <a:pos x="169" y="96"/>
                </a:cxn>
                <a:cxn ang="0">
                  <a:pos x="125" y="59"/>
                </a:cxn>
                <a:cxn ang="0">
                  <a:pos x="45" y="0"/>
                </a:cxn>
                <a:cxn ang="0">
                  <a:pos x="0" y="0"/>
                </a:cxn>
                <a:cxn ang="0">
                  <a:pos x="103" y="59"/>
                </a:cxn>
                <a:cxn ang="0">
                  <a:pos x="143" y="98"/>
                </a:cxn>
                <a:cxn ang="0">
                  <a:pos x="228" y="186"/>
                </a:cxn>
                <a:cxn ang="0">
                  <a:pos x="224" y="133"/>
                </a:cxn>
                <a:cxn ang="0">
                  <a:pos x="228" y="117"/>
                </a:cxn>
              </a:cxnLst>
              <a:rect l="0" t="0" r="r" b="b"/>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endParaRPr lang="en-US"/>
            </a:p>
          </p:txBody>
        </p:sp>
        <p:sp>
          <p:nvSpPr>
            <p:cNvPr id="1088593" name="Freeform 81"/>
            <p:cNvSpPr>
              <a:spLocks/>
            </p:cNvSpPr>
            <p:nvPr/>
          </p:nvSpPr>
          <p:spPr bwMode="auto">
            <a:xfrm>
              <a:off x="481" y="2777"/>
              <a:ext cx="136" cy="144"/>
            </a:xfrm>
            <a:custGeom>
              <a:avLst/>
              <a:gdLst/>
              <a:ahLst/>
              <a:cxnLst>
                <a:cxn ang="0">
                  <a:pos x="265" y="214"/>
                </a:cxn>
                <a:cxn ang="0">
                  <a:pos x="191" y="149"/>
                </a:cxn>
                <a:cxn ang="0">
                  <a:pos x="163" y="104"/>
                </a:cxn>
                <a:cxn ang="0">
                  <a:pos x="104" y="60"/>
                </a:cxn>
                <a:cxn ang="0">
                  <a:pos x="52" y="22"/>
                </a:cxn>
                <a:cxn ang="0">
                  <a:pos x="15" y="0"/>
                </a:cxn>
                <a:cxn ang="0">
                  <a:pos x="0" y="0"/>
                </a:cxn>
                <a:cxn ang="0">
                  <a:pos x="0" y="22"/>
                </a:cxn>
                <a:cxn ang="0">
                  <a:pos x="45" y="50"/>
                </a:cxn>
                <a:cxn ang="0">
                  <a:pos x="126" y="102"/>
                </a:cxn>
                <a:cxn ang="0">
                  <a:pos x="185" y="161"/>
                </a:cxn>
                <a:cxn ang="0">
                  <a:pos x="226" y="227"/>
                </a:cxn>
                <a:cxn ang="0">
                  <a:pos x="271" y="288"/>
                </a:cxn>
                <a:cxn ang="0">
                  <a:pos x="265" y="214"/>
                </a:cxn>
              </a:cxnLst>
              <a:rect l="0" t="0" r="r" b="b"/>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endParaRPr lang="en-US"/>
            </a:p>
          </p:txBody>
        </p:sp>
        <p:sp>
          <p:nvSpPr>
            <p:cNvPr id="1088594" name="Freeform 82"/>
            <p:cNvSpPr>
              <a:spLocks/>
            </p:cNvSpPr>
            <p:nvPr/>
          </p:nvSpPr>
          <p:spPr bwMode="auto">
            <a:xfrm>
              <a:off x="497" y="2895"/>
              <a:ext cx="103"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88595" name="Freeform 83"/>
            <p:cNvSpPr>
              <a:spLocks/>
            </p:cNvSpPr>
            <p:nvPr/>
          </p:nvSpPr>
          <p:spPr bwMode="auto">
            <a:xfrm>
              <a:off x="484" y="2955"/>
              <a:ext cx="114"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6"/>
                </a:cxn>
                <a:cxn ang="0">
                  <a:pos x="208" y="211"/>
                </a:cxn>
                <a:cxn ang="0">
                  <a:pos x="218"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88596" name="Freeform 84"/>
            <p:cNvSpPr>
              <a:spLocks/>
            </p:cNvSpPr>
            <p:nvPr/>
          </p:nvSpPr>
          <p:spPr bwMode="auto">
            <a:xfrm>
              <a:off x="497" y="3043"/>
              <a:ext cx="81" cy="83"/>
            </a:xfrm>
            <a:custGeom>
              <a:avLst/>
              <a:gdLst/>
              <a:ahLst/>
              <a:cxnLst>
                <a:cxn ang="0">
                  <a:pos x="159" y="140"/>
                </a:cxn>
                <a:cxn ang="0">
                  <a:pos x="93" y="43"/>
                </a:cxn>
                <a:cxn ang="0">
                  <a:pos x="29" y="6"/>
                </a:cxn>
                <a:cxn ang="0">
                  <a:pos x="0" y="0"/>
                </a:cxn>
                <a:cxn ang="0">
                  <a:pos x="7" y="20"/>
                </a:cxn>
                <a:cxn ang="0">
                  <a:pos x="81" y="74"/>
                </a:cxn>
                <a:cxn ang="0">
                  <a:pos x="152" y="160"/>
                </a:cxn>
                <a:cxn ang="0">
                  <a:pos x="162" y="167"/>
                </a:cxn>
                <a:cxn ang="0">
                  <a:pos x="159" y="140"/>
                </a:cxn>
              </a:cxnLst>
              <a:rect l="0" t="0" r="r" b="b"/>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endParaRPr lang="en-US"/>
            </a:p>
          </p:txBody>
        </p:sp>
        <p:sp>
          <p:nvSpPr>
            <p:cNvPr id="1088597" name="Freeform 85"/>
            <p:cNvSpPr>
              <a:spLocks/>
            </p:cNvSpPr>
            <p:nvPr/>
          </p:nvSpPr>
          <p:spPr bwMode="auto">
            <a:xfrm>
              <a:off x="499" y="3124"/>
              <a:ext cx="56" cy="63"/>
            </a:xfrm>
            <a:custGeom>
              <a:avLst/>
              <a:gdLst/>
              <a:ahLst/>
              <a:cxnLst>
                <a:cxn ang="0">
                  <a:pos x="106" y="96"/>
                </a:cxn>
                <a:cxn ang="0">
                  <a:pos x="52" y="22"/>
                </a:cxn>
                <a:cxn ang="0">
                  <a:pos x="2" y="0"/>
                </a:cxn>
                <a:cxn ang="0">
                  <a:pos x="0" y="22"/>
                </a:cxn>
                <a:cxn ang="0">
                  <a:pos x="23" y="59"/>
                </a:cxn>
                <a:cxn ang="0">
                  <a:pos x="82" y="108"/>
                </a:cxn>
                <a:cxn ang="0">
                  <a:pos x="98" y="126"/>
                </a:cxn>
                <a:cxn ang="0">
                  <a:pos x="110" y="118"/>
                </a:cxn>
                <a:cxn ang="0">
                  <a:pos x="106" y="96"/>
                </a:cxn>
              </a:cxnLst>
              <a:rect l="0" t="0" r="r" b="b"/>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endParaRPr lang="en-US"/>
            </a:p>
          </p:txBody>
        </p:sp>
        <p:sp>
          <p:nvSpPr>
            <p:cNvPr id="1088598" name="Freeform 86"/>
            <p:cNvSpPr>
              <a:spLocks/>
            </p:cNvSpPr>
            <p:nvPr/>
          </p:nvSpPr>
          <p:spPr bwMode="auto">
            <a:xfrm>
              <a:off x="504" y="3207"/>
              <a:ext cx="70" cy="71"/>
            </a:xfrm>
            <a:custGeom>
              <a:avLst/>
              <a:gdLst/>
              <a:ahLst/>
              <a:cxnLst>
                <a:cxn ang="0">
                  <a:pos x="140" y="142"/>
                </a:cxn>
                <a:cxn ang="0">
                  <a:pos x="120" y="120"/>
                </a:cxn>
                <a:cxn ang="0">
                  <a:pos x="81" y="61"/>
                </a:cxn>
                <a:cxn ang="0">
                  <a:pos x="25" y="0"/>
                </a:cxn>
                <a:cxn ang="0">
                  <a:pos x="0" y="0"/>
                </a:cxn>
                <a:cxn ang="0">
                  <a:pos x="10" y="21"/>
                </a:cxn>
                <a:cxn ang="0">
                  <a:pos x="53" y="80"/>
                </a:cxn>
                <a:cxn ang="0">
                  <a:pos x="97" y="139"/>
                </a:cxn>
                <a:cxn ang="0">
                  <a:pos x="140" y="142"/>
                </a:cxn>
              </a:cxnLst>
              <a:rect l="0" t="0" r="r" b="b"/>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endParaRPr lang="en-US"/>
            </a:p>
          </p:txBody>
        </p:sp>
        <p:sp>
          <p:nvSpPr>
            <p:cNvPr id="1088599" name="Freeform 87"/>
            <p:cNvSpPr>
              <a:spLocks/>
            </p:cNvSpPr>
            <p:nvPr/>
          </p:nvSpPr>
          <p:spPr bwMode="auto">
            <a:xfrm>
              <a:off x="598" y="2615"/>
              <a:ext cx="214" cy="791"/>
            </a:xfrm>
            <a:custGeom>
              <a:avLst/>
              <a:gdLst/>
              <a:ahLst/>
              <a:cxnLst>
                <a:cxn ang="0">
                  <a:pos x="61" y="194"/>
                </a:cxn>
                <a:cxn ang="0">
                  <a:pos x="76" y="281"/>
                </a:cxn>
                <a:cxn ang="0">
                  <a:pos x="39" y="340"/>
                </a:cxn>
                <a:cxn ang="0">
                  <a:pos x="44" y="421"/>
                </a:cxn>
                <a:cxn ang="0">
                  <a:pos x="65" y="488"/>
                </a:cxn>
                <a:cxn ang="0">
                  <a:pos x="31" y="553"/>
                </a:cxn>
                <a:cxn ang="0">
                  <a:pos x="68" y="668"/>
                </a:cxn>
                <a:cxn ang="0">
                  <a:pos x="24" y="764"/>
                </a:cxn>
                <a:cxn ang="0">
                  <a:pos x="46" y="860"/>
                </a:cxn>
                <a:cxn ang="0">
                  <a:pos x="59" y="928"/>
                </a:cxn>
                <a:cxn ang="0">
                  <a:pos x="15" y="987"/>
                </a:cxn>
                <a:cxn ang="0">
                  <a:pos x="39"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3" y="1478"/>
                </a:cxn>
                <a:cxn ang="0">
                  <a:pos x="377" y="1434"/>
                </a:cxn>
                <a:cxn ang="0">
                  <a:pos x="385" y="1345"/>
                </a:cxn>
                <a:cxn ang="0">
                  <a:pos x="368" y="1230"/>
                </a:cxn>
                <a:cxn ang="0">
                  <a:pos x="349" y="1169"/>
                </a:cxn>
                <a:cxn ang="0">
                  <a:pos x="361" y="1095"/>
                </a:cxn>
                <a:cxn ang="0">
                  <a:pos x="325" y="1014"/>
                </a:cxn>
                <a:cxn ang="0">
                  <a:pos x="374" y="951"/>
                </a:cxn>
                <a:cxn ang="0">
                  <a:pos x="338" y="860"/>
                </a:cxn>
                <a:cxn ang="0">
                  <a:pos x="318" y="773"/>
                </a:cxn>
                <a:cxn ang="0">
                  <a:pos x="392" y="708"/>
                </a:cxn>
                <a:cxn ang="0">
                  <a:pos x="368" y="661"/>
                </a:cxn>
                <a:cxn ang="0">
                  <a:pos x="368" y="581"/>
                </a:cxn>
                <a:cxn ang="0">
                  <a:pos x="333" y="529"/>
                </a:cxn>
                <a:cxn ang="0">
                  <a:pos x="361" y="466"/>
                </a:cxn>
                <a:cxn ang="0">
                  <a:pos x="338" y="414"/>
                </a:cxn>
                <a:cxn ang="0">
                  <a:pos x="338" y="370"/>
                </a:cxn>
                <a:cxn ang="0">
                  <a:pos x="362" y="330"/>
                </a:cxn>
                <a:cxn ang="0">
                  <a:pos x="331" y="279"/>
                </a:cxn>
                <a:cxn ang="0">
                  <a:pos x="325" y="206"/>
                </a:cxn>
                <a:cxn ang="0">
                  <a:pos x="407" y="112"/>
                </a:cxn>
                <a:cxn ang="0">
                  <a:pos x="426" y="15"/>
                </a:cxn>
                <a:cxn ang="0">
                  <a:pos x="377" y="15"/>
                </a:cxn>
                <a:cxn ang="0">
                  <a:pos x="235" y="90"/>
                </a:cxn>
                <a:cxn ang="0">
                  <a:pos x="117" y="135"/>
                </a:cxn>
              </a:cxnLst>
              <a:rect l="0" t="0" r="r" b="b"/>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88600" name="Freeform 88"/>
            <p:cNvSpPr>
              <a:spLocks/>
            </p:cNvSpPr>
            <p:nvPr/>
          </p:nvSpPr>
          <p:spPr bwMode="auto">
            <a:xfrm>
              <a:off x="449" y="2609"/>
              <a:ext cx="381" cy="809"/>
            </a:xfrm>
            <a:custGeom>
              <a:avLst/>
              <a:gdLst/>
              <a:ahLst/>
              <a:cxnLst>
                <a:cxn ang="0">
                  <a:pos x="497" y="1521"/>
                </a:cxn>
                <a:cxn ang="0">
                  <a:pos x="351" y="1573"/>
                </a:cxn>
                <a:cxn ang="0">
                  <a:pos x="61" y="1310"/>
                </a:cxn>
                <a:cxn ang="0">
                  <a:pos x="46" y="1354"/>
                </a:cxn>
                <a:cxn ang="0">
                  <a:pos x="361" y="1619"/>
                </a:cxn>
                <a:cxn ang="0">
                  <a:pos x="513" y="1538"/>
                </a:cxn>
                <a:cxn ang="0">
                  <a:pos x="720" y="1470"/>
                </a:cxn>
                <a:cxn ang="0">
                  <a:pos x="711" y="1354"/>
                </a:cxn>
                <a:cxn ang="0">
                  <a:pos x="668" y="1227"/>
                </a:cxn>
                <a:cxn ang="0">
                  <a:pos x="689" y="1124"/>
                </a:cxn>
                <a:cxn ang="0">
                  <a:pos x="644" y="1024"/>
                </a:cxn>
                <a:cxn ang="0">
                  <a:pos x="667" y="907"/>
                </a:cxn>
                <a:cxn ang="0">
                  <a:pos x="683" y="789"/>
                </a:cxn>
                <a:cxn ang="0">
                  <a:pos x="689" y="642"/>
                </a:cxn>
                <a:cxn ang="0">
                  <a:pos x="659" y="517"/>
                </a:cxn>
                <a:cxn ang="0">
                  <a:pos x="644" y="419"/>
                </a:cxn>
                <a:cxn ang="0">
                  <a:pos x="681" y="334"/>
                </a:cxn>
                <a:cxn ang="0">
                  <a:pos x="662" y="192"/>
                </a:cxn>
                <a:cxn ang="0">
                  <a:pos x="755" y="17"/>
                </a:cxn>
                <a:cxn ang="0">
                  <a:pos x="714" y="54"/>
                </a:cxn>
                <a:cxn ang="0">
                  <a:pos x="618" y="214"/>
                </a:cxn>
                <a:cxn ang="0">
                  <a:pos x="478" y="345"/>
                </a:cxn>
                <a:cxn ang="0">
                  <a:pos x="622" y="297"/>
                </a:cxn>
                <a:cxn ang="0">
                  <a:pos x="610" y="390"/>
                </a:cxn>
                <a:cxn ang="0">
                  <a:pos x="541" y="487"/>
                </a:cxn>
                <a:cxn ang="0">
                  <a:pos x="640" y="465"/>
                </a:cxn>
                <a:cxn ang="0">
                  <a:pos x="615" y="539"/>
                </a:cxn>
                <a:cxn ang="0">
                  <a:pos x="608" y="620"/>
                </a:cxn>
                <a:cxn ang="0">
                  <a:pos x="463" y="728"/>
                </a:cxn>
                <a:cxn ang="0">
                  <a:pos x="625" y="654"/>
                </a:cxn>
                <a:cxn ang="0">
                  <a:pos x="683" y="728"/>
                </a:cxn>
                <a:cxn ang="0">
                  <a:pos x="585" y="796"/>
                </a:cxn>
                <a:cxn ang="0">
                  <a:pos x="404" y="885"/>
                </a:cxn>
                <a:cxn ang="0">
                  <a:pos x="610" y="848"/>
                </a:cxn>
                <a:cxn ang="0">
                  <a:pos x="652" y="985"/>
                </a:cxn>
                <a:cxn ang="0">
                  <a:pos x="409" y="1050"/>
                </a:cxn>
                <a:cxn ang="0">
                  <a:pos x="541" y="1046"/>
                </a:cxn>
                <a:cxn ang="0">
                  <a:pos x="625" y="1087"/>
                </a:cxn>
                <a:cxn ang="0">
                  <a:pos x="622" y="1168"/>
                </a:cxn>
                <a:cxn ang="0">
                  <a:pos x="389" y="1214"/>
                </a:cxn>
                <a:cxn ang="0">
                  <a:pos x="504" y="1214"/>
                </a:cxn>
                <a:cxn ang="0">
                  <a:pos x="637" y="1192"/>
                </a:cxn>
                <a:cxn ang="0">
                  <a:pos x="522" y="1303"/>
                </a:cxn>
                <a:cxn ang="0">
                  <a:pos x="389" y="1366"/>
                </a:cxn>
                <a:cxn ang="0">
                  <a:pos x="556" y="1307"/>
                </a:cxn>
                <a:cxn ang="0">
                  <a:pos x="655" y="1285"/>
                </a:cxn>
                <a:cxn ang="0">
                  <a:pos x="652" y="1381"/>
                </a:cxn>
                <a:cxn ang="0">
                  <a:pos x="667" y="1462"/>
                </a:cxn>
              </a:cxnLst>
              <a:rect l="0" t="0" r="r" b="b"/>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88601" name="Freeform 89"/>
            <p:cNvSpPr>
              <a:spLocks/>
            </p:cNvSpPr>
            <p:nvPr/>
          </p:nvSpPr>
          <p:spPr bwMode="auto">
            <a:xfrm>
              <a:off x="652" y="3304"/>
              <a:ext cx="110" cy="36"/>
            </a:xfrm>
            <a:custGeom>
              <a:avLst/>
              <a:gdLst/>
              <a:ahLst/>
              <a:cxnLst>
                <a:cxn ang="0">
                  <a:pos x="0" y="57"/>
                </a:cxn>
                <a:cxn ang="0">
                  <a:pos x="88" y="54"/>
                </a:cxn>
                <a:cxn ang="0">
                  <a:pos x="122" y="35"/>
                </a:cxn>
                <a:cxn ang="0">
                  <a:pos x="151" y="13"/>
                </a:cxn>
                <a:cxn ang="0">
                  <a:pos x="206" y="0"/>
                </a:cxn>
                <a:cxn ang="0">
                  <a:pos x="221" y="13"/>
                </a:cxn>
                <a:cxn ang="0">
                  <a:pos x="197" y="20"/>
                </a:cxn>
                <a:cxn ang="0">
                  <a:pos x="159" y="41"/>
                </a:cxn>
                <a:cxn ang="0">
                  <a:pos x="139" y="54"/>
                </a:cxn>
                <a:cxn ang="0">
                  <a:pos x="103" y="64"/>
                </a:cxn>
                <a:cxn ang="0">
                  <a:pos x="48" y="69"/>
                </a:cxn>
                <a:cxn ang="0">
                  <a:pos x="5" y="72"/>
                </a:cxn>
                <a:cxn ang="0">
                  <a:pos x="0" y="57"/>
                </a:cxn>
              </a:cxnLst>
              <a:rect l="0" t="0" r="r" b="b"/>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endParaRPr lang="en-US"/>
            </a:p>
          </p:txBody>
        </p:sp>
        <p:sp>
          <p:nvSpPr>
            <p:cNvPr id="1088602" name="Freeform 90"/>
            <p:cNvSpPr>
              <a:spLocks/>
            </p:cNvSpPr>
            <p:nvPr/>
          </p:nvSpPr>
          <p:spPr bwMode="auto">
            <a:xfrm>
              <a:off x="483" y="2512"/>
              <a:ext cx="320" cy="174"/>
            </a:xfrm>
            <a:custGeom>
              <a:avLst/>
              <a:gdLst/>
              <a:ahLst/>
              <a:cxnLst>
                <a:cxn ang="0">
                  <a:pos x="19" y="39"/>
                </a:cxn>
                <a:cxn ang="0">
                  <a:pos x="95" y="43"/>
                </a:cxn>
                <a:cxn ang="0">
                  <a:pos x="176" y="46"/>
                </a:cxn>
                <a:cxn ang="0">
                  <a:pos x="228" y="46"/>
                </a:cxn>
                <a:cxn ang="0">
                  <a:pos x="269" y="36"/>
                </a:cxn>
                <a:cxn ang="0">
                  <a:pos x="336" y="17"/>
                </a:cxn>
                <a:cxn ang="0">
                  <a:pos x="368" y="0"/>
                </a:cxn>
                <a:cxn ang="0">
                  <a:pos x="411" y="24"/>
                </a:cxn>
                <a:cxn ang="0">
                  <a:pos x="482" y="73"/>
                </a:cxn>
                <a:cxn ang="0">
                  <a:pos x="534" y="109"/>
                </a:cxn>
                <a:cxn ang="0">
                  <a:pos x="600" y="155"/>
                </a:cxn>
                <a:cxn ang="0">
                  <a:pos x="640" y="191"/>
                </a:cxn>
                <a:cxn ang="0">
                  <a:pos x="603" y="222"/>
                </a:cxn>
                <a:cxn ang="0">
                  <a:pos x="566" y="257"/>
                </a:cxn>
                <a:cxn ang="0">
                  <a:pos x="507" y="281"/>
                </a:cxn>
                <a:cxn ang="0">
                  <a:pos x="446" y="307"/>
                </a:cxn>
                <a:cxn ang="0">
                  <a:pos x="389" y="329"/>
                </a:cxn>
                <a:cxn ang="0">
                  <a:pos x="337"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88603" name="Freeform 91"/>
            <p:cNvSpPr>
              <a:spLocks/>
            </p:cNvSpPr>
            <p:nvPr/>
          </p:nvSpPr>
          <p:spPr bwMode="auto">
            <a:xfrm>
              <a:off x="475" y="2507"/>
              <a:ext cx="346" cy="202"/>
            </a:xfrm>
            <a:custGeom>
              <a:avLst/>
              <a:gdLst/>
              <a:ahLst/>
              <a:cxnLst>
                <a:cxn ang="0">
                  <a:pos x="339" y="346"/>
                </a:cxn>
                <a:cxn ang="0">
                  <a:pos x="449" y="315"/>
                </a:cxn>
                <a:cxn ang="0">
                  <a:pos x="538" y="277"/>
                </a:cxn>
                <a:cxn ang="0">
                  <a:pos x="602" y="232"/>
                </a:cxn>
                <a:cxn ang="0">
                  <a:pos x="627" y="206"/>
                </a:cxn>
                <a:cxn ang="0">
                  <a:pos x="535" y="123"/>
                </a:cxn>
                <a:cxn ang="0">
                  <a:pos x="461" y="78"/>
                </a:cxn>
                <a:cxn ang="0">
                  <a:pos x="390" y="34"/>
                </a:cxn>
                <a:cxn ang="0">
                  <a:pos x="376" y="34"/>
                </a:cxn>
                <a:cxn ang="0">
                  <a:pos x="331" y="49"/>
                </a:cxn>
                <a:cxn ang="0">
                  <a:pos x="272" y="65"/>
                </a:cxn>
                <a:cxn ang="0">
                  <a:pos x="167" y="73"/>
                </a:cxn>
                <a:cxn ang="0">
                  <a:pos x="65" y="71"/>
                </a:cxn>
                <a:cxn ang="0">
                  <a:pos x="37" y="73"/>
                </a:cxn>
                <a:cxn ang="0">
                  <a:pos x="37" y="93"/>
                </a:cxn>
                <a:cxn ang="0">
                  <a:pos x="59" y="123"/>
                </a:cxn>
                <a:cxn ang="0">
                  <a:pos x="102" y="176"/>
                </a:cxn>
                <a:cxn ang="0">
                  <a:pos x="155" y="220"/>
                </a:cxn>
                <a:cxn ang="0">
                  <a:pos x="220" y="284"/>
                </a:cxn>
                <a:cxn ang="0">
                  <a:pos x="285" y="330"/>
                </a:cxn>
                <a:cxn ang="0">
                  <a:pos x="324" y="358"/>
                </a:cxn>
                <a:cxn ang="0">
                  <a:pos x="337" y="387"/>
                </a:cxn>
                <a:cxn ang="0">
                  <a:pos x="322" y="404"/>
                </a:cxn>
                <a:cxn ang="0">
                  <a:pos x="300" y="395"/>
                </a:cxn>
                <a:cxn ang="0">
                  <a:pos x="236" y="336"/>
                </a:cxn>
                <a:cxn ang="0">
                  <a:pos x="155" y="269"/>
                </a:cxn>
                <a:cxn ang="0">
                  <a:pos x="96" y="220"/>
                </a:cxn>
                <a:cxn ang="0">
                  <a:pos x="56" y="176"/>
                </a:cxn>
                <a:cxn ang="0">
                  <a:pos x="22" y="130"/>
                </a:cxn>
                <a:cxn ang="0">
                  <a:pos x="7" y="99"/>
                </a:cxn>
                <a:cxn ang="0">
                  <a:pos x="0" y="65"/>
                </a:cxn>
                <a:cxn ang="0">
                  <a:pos x="10" y="43"/>
                </a:cxn>
                <a:cxn ang="0">
                  <a:pos x="34" y="34"/>
                </a:cxn>
                <a:cxn ang="0">
                  <a:pos x="78" y="37"/>
                </a:cxn>
                <a:cxn ang="0">
                  <a:pos x="162" y="49"/>
                </a:cxn>
                <a:cxn ang="0">
                  <a:pos x="233" y="49"/>
                </a:cxn>
                <a:cxn ang="0">
                  <a:pos x="285" y="34"/>
                </a:cxn>
                <a:cxn ang="0">
                  <a:pos x="344" y="22"/>
                </a:cxn>
                <a:cxn ang="0">
                  <a:pos x="368" y="0"/>
                </a:cxn>
                <a:cxn ang="0">
                  <a:pos x="396" y="0"/>
                </a:cxn>
                <a:cxn ang="0">
                  <a:pos x="457" y="37"/>
                </a:cxn>
                <a:cxn ang="0">
                  <a:pos x="523" y="87"/>
                </a:cxn>
                <a:cxn ang="0">
                  <a:pos x="594" y="132"/>
                </a:cxn>
                <a:cxn ang="0">
                  <a:pos x="633" y="161"/>
                </a:cxn>
                <a:cxn ang="0">
                  <a:pos x="674" y="188"/>
                </a:cxn>
                <a:cxn ang="0">
                  <a:pos x="692" y="198"/>
                </a:cxn>
                <a:cxn ang="0">
                  <a:pos x="683" y="218"/>
                </a:cxn>
                <a:cxn ang="0">
                  <a:pos x="653" y="235"/>
                </a:cxn>
                <a:cxn ang="0">
                  <a:pos x="618" y="265"/>
                </a:cxn>
                <a:cxn ang="0">
                  <a:pos x="587" y="277"/>
                </a:cxn>
                <a:cxn ang="0">
                  <a:pos x="528" y="302"/>
                </a:cxn>
                <a:cxn ang="0">
                  <a:pos x="486" y="321"/>
                </a:cxn>
                <a:cxn ang="0">
                  <a:pos x="439" y="350"/>
                </a:cxn>
                <a:cxn ang="0">
                  <a:pos x="390" y="358"/>
                </a:cxn>
                <a:cxn ang="0">
                  <a:pos x="352" y="361"/>
                </a:cxn>
                <a:cxn ang="0">
                  <a:pos x="339" y="346"/>
                </a:cxn>
              </a:cxnLst>
              <a:rect l="0" t="0" r="r" b="b"/>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endParaRPr lang="en-US"/>
            </a:p>
          </p:txBody>
        </p:sp>
        <p:sp>
          <p:nvSpPr>
            <p:cNvPr id="1088604" name="Freeform 92"/>
            <p:cNvSpPr>
              <a:spLocks/>
            </p:cNvSpPr>
            <p:nvPr/>
          </p:nvSpPr>
          <p:spPr bwMode="auto">
            <a:xfrm>
              <a:off x="670" y="2660"/>
              <a:ext cx="110" cy="70"/>
            </a:xfrm>
            <a:custGeom>
              <a:avLst/>
              <a:gdLst/>
              <a:ahLst/>
              <a:cxnLst>
                <a:cxn ang="0">
                  <a:pos x="185" y="16"/>
                </a:cxn>
                <a:cxn ang="0">
                  <a:pos x="139" y="53"/>
                </a:cxn>
                <a:cxn ang="0">
                  <a:pos x="96" y="87"/>
                </a:cxn>
                <a:cxn ang="0">
                  <a:pos x="35" y="109"/>
                </a:cxn>
                <a:cxn ang="0">
                  <a:pos x="0" y="120"/>
                </a:cxn>
                <a:cxn ang="0">
                  <a:pos x="28" y="139"/>
                </a:cxn>
                <a:cxn ang="0">
                  <a:pos x="72" y="132"/>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11" name="Group 93"/>
          <p:cNvGrpSpPr>
            <a:grpSpLocks/>
          </p:cNvGrpSpPr>
          <p:nvPr/>
        </p:nvGrpSpPr>
        <p:grpSpPr bwMode="auto">
          <a:xfrm>
            <a:off x="2505075" y="4192588"/>
            <a:ext cx="641350" cy="1446212"/>
            <a:chOff x="618" y="2641"/>
            <a:chExt cx="404" cy="911"/>
          </a:xfrm>
        </p:grpSpPr>
        <p:sp>
          <p:nvSpPr>
            <p:cNvPr id="1088606" name="Freeform 94"/>
            <p:cNvSpPr>
              <a:spLocks/>
            </p:cNvSpPr>
            <p:nvPr/>
          </p:nvSpPr>
          <p:spPr bwMode="auto">
            <a:xfrm>
              <a:off x="626" y="2681"/>
              <a:ext cx="212" cy="859"/>
            </a:xfrm>
            <a:custGeom>
              <a:avLst/>
              <a:gdLst/>
              <a:ahLst/>
              <a:cxnLst>
                <a:cxn ang="0">
                  <a:pos x="417" y="309"/>
                </a:cxn>
                <a:cxn ang="0">
                  <a:pos x="424" y="372"/>
                </a:cxn>
                <a:cxn ang="0">
                  <a:pos x="424" y="713"/>
                </a:cxn>
                <a:cxn ang="0">
                  <a:pos x="394" y="1169"/>
                </a:cxn>
                <a:cxn ang="0">
                  <a:pos x="396" y="1460"/>
                </a:cxn>
                <a:cxn ang="0">
                  <a:pos x="411" y="1661"/>
                </a:cxn>
                <a:cxn ang="0">
                  <a:pos x="396" y="1717"/>
                </a:cxn>
                <a:cxn ang="0">
                  <a:pos x="372" y="1705"/>
                </a:cxn>
                <a:cxn ang="0">
                  <a:pos x="228" y="1594"/>
                </a:cxn>
                <a:cxn ang="0">
                  <a:pos x="191" y="1572"/>
                </a:cxn>
                <a:cxn ang="0">
                  <a:pos x="169" y="1541"/>
                </a:cxn>
                <a:cxn ang="0">
                  <a:pos x="133" y="1499"/>
                </a:cxn>
                <a:cxn ang="0">
                  <a:pos x="83" y="1455"/>
                </a:cxn>
                <a:cxn ang="0">
                  <a:pos x="59" y="1396"/>
                </a:cxn>
                <a:cxn ang="0">
                  <a:pos x="0" y="1346"/>
                </a:cxn>
                <a:cxn ang="0">
                  <a:pos x="0" y="1315"/>
                </a:cxn>
                <a:cxn ang="0">
                  <a:pos x="31" y="1276"/>
                </a:cxn>
                <a:cxn ang="0">
                  <a:pos x="44" y="1225"/>
                </a:cxn>
                <a:cxn ang="0">
                  <a:pos x="37" y="1198"/>
                </a:cxn>
                <a:cxn ang="0">
                  <a:pos x="22" y="1154"/>
                </a:cxn>
                <a:cxn ang="0">
                  <a:pos x="16" y="1123"/>
                </a:cxn>
                <a:cxn ang="0">
                  <a:pos x="40" y="1073"/>
                </a:cxn>
                <a:cxn ang="0">
                  <a:pos x="40" y="1041"/>
                </a:cxn>
                <a:cxn ang="0">
                  <a:pos x="15" y="975"/>
                </a:cxn>
                <a:cxn ang="0">
                  <a:pos x="15" y="938"/>
                </a:cxn>
                <a:cxn ang="0">
                  <a:pos x="29" y="909"/>
                </a:cxn>
                <a:cxn ang="0">
                  <a:pos x="53" y="875"/>
                </a:cxn>
                <a:cxn ang="0">
                  <a:pos x="52" y="816"/>
                </a:cxn>
                <a:cxn ang="0">
                  <a:pos x="37" y="769"/>
                </a:cxn>
                <a:cxn ang="0">
                  <a:pos x="52" y="713"/>
                </a:cxn>
                <a:cxn ang="0">
                  <a:pos x="66" y="699"/>
                </a:cxn>
                <a:cxn ang="0">
                  <a:pos x="53" y="647"/>
                </a:cxn>
                <a:cxn ang="0">
                  <a:pos x="22" y="592"/>
                </a:cxn>
                <a:cxn ang="0">
                  <a:pos x="15" y="557"/>
                </a:cxn>
                <a:cxn ang="0">
                  <a:pos x="22" y="523"/>
                </a:cxn>
                <a:cxn ang="0">
                  <a:pos x="61" y="492"/>
                </a:cxn>
                <a:cxn ang="0">
                  <a:pos x="59" y="468"/>
                </a:cxn>
                <a:cxn ang="0">
                  <a:pos x="16" y="390"/>
                </a:cxn>
                <a:cxn ang="0">
                  <a:pos x="3" y="328"/>
                </a:cxn>
                <a:cxn ang="0">
                  <a:pos x="15" y="294"/>
                </a:cxn>
                <a:cxn ang="0">
                  <a:pos x="53" y="263"/>
                </a:cxn>
                <a:cxn ang="0">
                  <a:pos x="44" y="235"/>
                </a:cxn>
                <a:cxn ang="0">
                  <a:pos x="16" y="204"/>
                </a:cxn>
                <a:cxn ang="0">
                  <a:pos x="16" y="170"/>
                </a:cxn>
                <a:cxn ang="0">
                  <a:pos x="61" y="147"/>
                </a:cxn>
                <a:cxn ang="0">
                  <a:pos x="81" y="122"/>
                </a:cxn>
                <a:cxn ang="0">
                  <a:pos x="44" y="71"/>
                </a:cxn>
                <a:cxn ang="0">
                  <a:pos x="44" y="44"/>
                </a:cxn>
                <a:cxn ang="0">
                  <a:pos x="87" y="28"/>
                </a:cxn>
                <a:cxn ang="0">
                  <a:pos x="90" y="0"/>
                </a:cxn>
                <a:cxn ang="0">
                  <a:pos x="139"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6" y="1460"/>
                  </a:lnTo>
                  <a:lnTo>
                    <a:pt x="411" y="1661"/>
                  </a:lnTo>
                  <a:lnTo>
                    <a:pt x="396" y="1717"/>
                  </a:lnTo>
                  <a:lnTo>
                    <a:pt x="372" y="1705"/>
                  </a:lnTo>
                  <a:lnTo>
                    <a:pt x="228" y="1594"/>
                  </a:lnTo>
                  <a:lnTo>
                    <a:pt x="191" y="1572"/>
                  </a:lnTo>
                  <a:lnTo>
                    <a:pt x="169"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3"/>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1" y="492"/>
                  </a:lnTo>
                  <a:lnTo>
                    <a:pt x="59" y="468"/>
                  </a:lnTo>
                  <a:lnTo>
                    <a:pt x="16" y="390"/>
                  </a:lnTo>
                  <a:lnTo>
                    <a:pt x="3" y="328"/>
                  </a:lnTo>
                  <a:lnTo>
                    <a:pt x="15" y="294"/>
                  </a:lnTo>
                  <a:lnTo>
                    <a:pt x="53" y="263"/>
                  </a:lnTo>
                  <a:lnTo>
                    <a:pt x="44" y="235"/>
                  </a:lnTo>
                  <a:lnTo>
                    <a:pt x="16" y="204"/>
                  </a:lnTo>
                  <a:lnTo>
                    <a:pt x="16" y="170"/>
                  </a:lnTo>
                  <a:lnTo>
                    <a:pt x="61" y="147"/>
                  </a:lnTo>
                  <a:lnTo>
                    <a:pt x="81" y="122"/>
                  </a:lnTo>
                  <a:lnTo>
                    <a:pt x="44" y="71"/>
                  </a:lnTo>
                  <a:lnTo>
                    <a:pt x="44" y="44"/>
                  </a:lnTo>
                  <a:lnTo>
                    <a:pt x="87"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88607" name="Freeform 95"/>
            <p:cNvSpPr>
              <a:spLocks/>
            </p:cNvSpPr>
            <p:nvPr/>
          </p:nvSpPr>
          <p:spPr bwMode="auto">
            <a:xfrm>
              <a:off x="618" y="2694"/>
              <a:ext cx="61" cy="654"/>
            </a:xfrm>
            <a:custGeom>
              <a:avLst/>
              <a:gdLst/>
              <a:ahLst/>
              <a:cxnLst>
                <a:cxn ang="0">
                  <a:pos x="84" y="44"/>
                </a:cxn>
                <a:cxn ang="0">
                  <a:pos x="122" y="90"/>
                </a:cxn>
                <a:cxn ang="0">
                  <a:pos x="99" y="127"/>
                </a:cxn>
                <a:cxn ang="0">
                  <a:pos x="47" y="153"/>
                </a:cxn>
                <a:cxn ang="0">
                  <a:pos x="67" y="190"/>
                </a:cxn>
                <a:cxn ang="0">
                  <a:pos x="91" y="237"/>
                </a:cxn>
                <a:cxn ang="0">
                  <a:pos x="62" y="267"/>
                </a:cxn>
                <a:cxn ang="0">
                  <a:pos x="37" y="304"/>
                </a:cxn>
                <a:cxn ang="0">
                  <a:pos x="62" y="369"/>
                </a:cxn>
                <a:cxn ang="0">
                  <a:pos x="91" y="428"/>
                </a:cxn>
                <a:cxn ang="0">
                  <a:pos x="84" y="480"/>
                </a:cxn>
                <a:cxn ang="0">
                  <a:pos x="47" y="524"/>
                </a:cxn>
                <a:cxn ang="0">
                  <a:pos x="89" y="617"/>
                </a:cxn>
                <a:cxn ang="0">
                  <a:pos x="106" y="676"/>
                </a:cxn>
                <a:cxn ang="0">
                  <a:pos x="74" y="719"/>
                </a:cxn>
                <a:cxn ang="0">
                  <a:pos x="81" y="786"/>
                </a:cxn>
                <a:cxn ang="0">
                  <a:pos x="103" y="852"/>
                </a:cxn>
                <a:cxn ang="0">
                  <a:pos x="77" y="889"/>
                </a:cxn>
                <a:cxn ang="0">
                  <a:pos x="40" y="933"/>
                </a:cxn>
                <a:cxn ang="0">
                  <a:pos x="77" y="1013"/>
                </a:cxn>
                <a:cxn ang="0">
                  <a:pos x="91" y="1068"/>
                </a:cxn>
                <a:cxn ang="0">
                  <a:pos x="59" y="1080"/>
                </a:cxn>
                <a:cxn ang="0">
                  <a:pos x="67" y="1168"/>
                </a:cxn>
                <a:cxn ang="0">
                  <a:pos x="84" y="1214"/>
                </a:cxn>
                <a:cxn ang="0">
                  <a:pos x="59" y="1266"/>
                </a:cxn>
                <a:cxn ang="0">
                  <a:pos x="3" y="1294"/>
                </a:cxn>
                <a:cxn ang="0">
                  <a:pos x="46" y="1205"/>
                </a:cxn>
                <a:cxn ang="0">
                  <a:pos x="25" y="1131"/>
                </a:cxn>
                <a:cxn ang="0">
                  <a:pos x="31" y="1068"/>
                </a:cxn>
                <a:cxn ang="0">
                  <a:pos x="47" y="1037"/>
                </a:cxn>
                <a:cxn ang="0">
                  <a:pos x="11" y="957"/>
                </a:cxn>
                <a:cxn ang="0">
                  <a:pos x="11" y="877"/>
                </a:cxn>
                <a:cxn ang="0">
                  <a:pos x="55" y="840"/>
                </a:cxn>
                <a:cxn ang="0">
                  <a:pos x="46" y="781"/>
                </a:cxn>
                <a:cxn ang="0">
                  <a:pos x="33" y="713"/>
                </a:cxn>
                <a:cxn ang="0">
                  <a:pos x="67" y="669"/>
                </a:cxn>
                <a:cxn ang="0">
                  <a:pos x="52" y="620"/>
                </a:cxn>
                <a:cxn ang="0">
                  <a:pos x="11" y="543"/>
                </a:cxn>
                <a:cxn ang="0">
                  <a:pos x="18" y="492"/>
                </a:cxn>
                <a:cxn ang="0">
                  <a:pos x="55" y="450"/>
                </a:cxn>
                <a:cxn ang="0">
                  <a:pos x="16" y="353"/>
                </a:cxn>
                <a:cxn ang="0">
                  <a:pos x="0" y="296"/>
                </a:cxn>
                <a:cxn ang="0">
                  <a:pos x="33" y="252"/>
                </a:cxn>
                <a:cxn ang="0">
                  <a:pos x="47" y="223"/>
                </a:cxn>
                <a:cxn ang="0">
                  <a:pos x="11" y="177"/>
                </a:cxn>
                <a:cxn ang="0">
                  <a:pos x="25" y="131"/>
                </a:cxn>
                <a:cxn ang="0">
                  <a:pos x="67" y="103"/>
                </a:cxn>
                <a:cxn ang="0">
                  <a:pos x="69" y="69"/>
                </a:cxn>
                <a:cxn ang="0">
                  <a:pos x="47" y="23"/>
                </a:cxn>
              </a:cxnLst>
              <a:rect l="0" t="0" r="r" b="b"/>
              <a:pathLst>
                <a:path w="122" h="1309">
                  <a:moveTo>
                    <a:pt x="62" y="0"/>
                  </a:moveTo>
                  <a:lnTo>
                    <a:pt x="84" y="44"/>
                  </a:lnTo>
                  <a:lnTo>
                    <a:pt x="103" y="73"/>
                  </a:lnTo>
                  <a:lnTo>
                    <a:pt x="122" y="90"/>
                  </a:lnTo>
                  <a:lnTo>
                    <a:pt x="118" y="112"/>
                  </a:lnTo>
                  <a:lnTo>
                    <a:pt x="99" y="127"/>
                  </a:lnTo>
                  <a:lnTo>
                    <a:pt x="69" y="134"/>
                  </a:lnTo>
                  <a:lnTo>
                    <a:pt x="47" y="153"/>
                  </a:lnTo>
                  <a:lnTo>
                    <a:pt x="52" y="177"/>
                  </a:lnTo>
                  <a:lnTo>
                    <a:pt x="67" y="190"/>
                  </a:lnTo>
                  <a:lnTo>
                    <a:pt x="91" y="220"/>
                  </a:lnTo>
                  <a:lnTo>
                    <a:pt x="91" y="237"/>
                  </a:lnTo>
                  <a:lnTo>
                    <a:pt x="84" y="252"/>
                  </a:lnTo>
                  <a:lnTo>
                    <a:pt x="62" y="267"/>
                  </a:lnTo>
                  <a:lnTo>
                    <a:pt x="40" y="282"/>
                  </a:lnTo>
                  <a:lnTo>
                    <a:pt x="37" y="304"/>
                  </a:lnTo>
                  <a:lnTo>
                    <a:pt x="46" y="326"/>
                  </a:lnTo>
                  <a:lnTo>
                    <a:pt x="62" y="369"/>
                  </a:lnTo>
                  <a:lnTo>
                    <a:pt x="77" y="404"/>
                  </a:lnTo>
                  <a:lnTo>
                    <a:pt x="91" y="428"/>
                  </a:lnTo>
                  <a:lnTo>
                    <a:pt x="91" y="455"/>
                  </a:lnTo>
                  <a:lnTo>
                    <a:pt x="84" y="480"/>
                  </a:lnTo>
                  <a:lnTo>
                    <a:pt x="62" y="502"/>
                  </a:lnTo>
                  <a:lnTo>
                    <a:pt x="47" y="524"/>
                  </a:lnTo>
                  <a:lnTo>
                    <a:pt x="52" y="561"/>
                  </a:lnTo>
                  <a:lnTo>
                    <a:pt x="89" y="617"/>
                  </a:lnTo>
                  <a:lnTo>
                    <a:pt x="103" y="647"/>
                  </a:lnTo>
                  <a:lnTo>
                    <a:pt x="106" y="676"/>
                  </a:lnTo>
                  <a:lnTo>
                    <a:pt x="91" y="697"/>
                  </a:lnTo>
                  <a:lnTo>
                    <a:pt x="74" y="719"/>
                  </a:lnTo>
                  <a:lnTo>
                    <a:pt x="69" y="749"/>
                  </a:lnTo>
                  <a:lnTo>
                    <a:pt x="81" y="786"/>
                  </a:lnTo>
                  <a:lnTo>
                    <a:pt x="96" y="825"/>
                  </a:lnTo>
                  <a:lnTo>
                    <a:pt x="103" y="852"/>
                  </a:lnTo>
                  <a:lnTo>
                    <a:pt x="96" y="870"/>
                  </a:lnTo>
                  <a:lnTo>
                    <a:pt x="77" y="889"/>
                  </a:lnTo>
                  <a:lnTo>
                    <a:pt x="52" y="911"/>
                  </a:lnTo>
                  <a:lnTo>
                    <a:pt x="40" y="933"/>
                  </a:lnTo>
                  <a:lnTo>
                    <a:pt x="52" y="972"/>
                  </a:lnTo>
                  <a:lnTo>
                    <a:pt x="77" y="1013"/>
                  </a:lnTo>
                  <a:lnTo>
                    <a:pt x="89" y="1043"/>
                  </a:lnTo>
                  <a:lnTo>
                    <a:pt x="91" y="1068"/>
                  </a:lnTo>
                  <a:lnTo>
                    <a:pt x="84" y="1080"/>
                  </a:lnTo>
                  <a:lnTo>
                    <a:pt x="59" y="1080"/>
                  </a:lnTo>
                  <a:lnTo>
                    <a:pt x="52" y="1134"/>
                  </a:lnTo>
                  <a:lnTo>
                    <a:pt x="67" y="1168"/>
                  </a:lnTo>
                  <a:lnTo>
                    <a:pt x="81" y="1192"/>
                  </a:lnTo>
                  <a:lnTo>
                    <a:pt x="84" y="1214"/>
                  </a:lnTo>
                  <a:lnTo>
                    <a:pt x="84" y="1235"/>
                  </a:lnTo>
                  <a:lnTo>
                    <a:pt x="59" y="1266"/>
                  </a:lnTo>
                  <a:lnTo>
                    <a:pt x="25" y="1309"/>
                  </a:lnTo>
                  <a:lnTo>
                    <a:pt x="3" y="1294"/>
                  </a:lnTo>
                  <a:lnTo>
                    <a:pt x="11" y="1259"/>
                  </a:lnTo>
                  <a:lnTo>
                    <a:pt x="46" y="1205"/>
                  </a:lnTo>
                  <a:lnTo>
                    <a:pt x="40" y="1171"/>
                  </a:lnTo>
                  <a:lnTo>
                    <a:pt x="25" y="1131"/>
                  </a:lnTo>
                  <a:lnTo>
                    <a:pt x="16" y="1097"/>
                  </a:lnTo>
                  <a:lnTo>
                    <a:pt x="31" y="1068"/>
                  </a:lnTo>
                  <a:lnTo>
                    <a:pt x="46" y="1058"/>
                  </a:lnTo>
                  <a:lnTo>
                    <a:pt x="47" y="1037"/>
                  </a:lnTo>
                  <a:lnTo>
                    <a:pt x="31" y="994"/>
                  </a:lnTo>
                  <a:lnTo>
                    <a:pt x="11" y="957"/>
                  </a:lnTo>
                  <a:lnTo>
                    <a:pt x="0" y="920"/>
                  </a:lnTo>
                  <a:lnTo>
                    <a:pt x="11" y="877"/>
                  </a:lnTo>
                  <a:lnTo>
                    <a:pt x="46" y="860"/>
                  </a:lnTo>
                  <a:lnTo>
                    <a:pt x="55" y="840"/>
                  </a:lnTo>
                  <a:lnTo>
                    <a:pt x="52" y="811"/>
                  </a:lnTo>
                  <a:lnTo>
                    <a:pt x="46" y="781"/>
                  </a:lnTo>
                  <a:lnTo>
                    <a:pt x="33" y="743"/>
                  </a:lnTo>
                  <a:lnTo>
                    <a:pt x="33" y="713"/>
                  </a:lnTo>
                  <a:lnTo>
                    <a:pt x="47" y="693"/>
                  </a:lnTo>
                  <a:lnTo>
                    <a:pt x="67" y="669"/>
                  </a:lnTo>
                  <a:lnTo>
                    <a:pt x="67" y="654"/>
                  </a:lnTo>
                  <a:lnTo>
                    <a:pt x="52" y="620"/>
                  </a:lnTo>
                  <a:lnTo>
                    <a:pt x="24" y="576"/>
                  </a:lnTo>
                  <a:lnTo>
                    <a:pt x="11" y="543"/>
                  </a:lnTo>
                  <a:lnTo>
                    <a:pt x="11" y="517"/>
                  </a:lnTo>
                  <a:lnTo>
                    <a:pt x="18" y="492"/>
                  </a:lnTo>
                  <a:lnTo>
                    <a:pt x="37" y="472"/>
                  </a:lnTo>
                  <a:lnTo>
                    <a:pt x="55" y="450"/>
                  </a:lnTo>
                  <a:lnTo>
                    <a:pt x="55" y="434"/>
                  </a:lnTo>
                  <a:lnTo>
                    <a:pt x="16" y="353"/>
                  </a:lnTo>
                  <a:lnTo>
                    <a:pt x="9" y="323"/>
                  </a:lnTo>
                  <a:lnTo>
                    <a:pt x="0" y="296"/>
                  </a:lnTo>
                  <a:lnTo>
                    <a:pt x="16" y="271"/>
                  </a:lnTo>
                  <a:lnTo>
                    <a:pt x="33" y="252"/>
                  </a:lnTo>
                  <a:lnTo>
                    <a:pt x="47" y="237"/>
                  </a:lnTo>
                  <a:lnTo>
                    <a:pt x="47" y="223"/>
                  </a:lnTo>
                  <a:lnTo>
                    <a:pt x="33" y="200"/>
                  </a:lnTo>
                  <a:lnTo>
                    <a:pt x="11" y="177"/>
                  </a:lnTo>
                  <a:lnTo>
                    <a:pt x="11" y="153"/>
                  </a:lnTo>
                  <a:lnTo>
                    <a:pt x="25" y="131"/>
                  </a:lnTo>
                  <a:lnTo>
                    <a:pt x="47" y="112"/>
                  </a:lnTo>
                  <a:lnTo>
                    <a:pt x="67" y="103"/>
                  </a:lnTo>
                  <a:lnTo>
                    <a:pt x="77" y="88"/>
                  </a:lnTo>
                  <a:lnTo>
                    <a:pt x="69" y="69"/>
                  </a:lnTo>
                  <a:lnTo>
                    <a:pt x="55" y="47"/>
                  </a:lnTo>
                  <a:lnTo>
                    <a:pt x="47" y="23"/>
                  </a:lnTo>
                  <a:lnTo>
                    <a:pt x="62" y="0"/>
                  </a:lnTo>
                  <a:close/>
                </a:path>
              </a:pathLst>
            </a:custGeom>
            <a:solidFill>
              <a:srgbClr val="000000"/>
            </a:solidFill>
            <a:ln w="9525">
              <a:noFill/>
              <a:round/>
              <a:headEnd/>
              <a:tailEnd/>
            </a:ln>
          </p:spPr>
          <p:txBody>
            <a:bodyPr/>
            <a:lstStyle/>
            <a:p>
              <a:endParaRPr lang="en-US"/>
            </a:p>
          </p:txBody>
        </p:sp>
        <p:sp>
          <p:nvSpPr>
            <p:cNvPr id="1088608" name="Freeform 96"/>
            <p:cNvSpPr>
              <a:spLocks/>
            </p:cNvSpPr>
            <p:nvPr/>
          </p:nvSpPr>
          <p:spPr bwMode="auto">
            <a:xfrm>
              <a:off x="784" y="2853"/>
              <a:ext cx="58" cy="529"/>
            </a:xfrm>
            <a:custGeom>
              <a:avLst/>
              <a:gdLst/>
              <a:ahLst/>
              <a:cxnLst>
                <a:cxn ang="0">
                  <a:pos x="104" y="30"/>
                </a:cxn>
                <a:cxn ang="0">
                  <a:pos x="110" y="102"/>
                </a:cxn>
                <a:cxn ang="0">
                  <a:pos x="61" y="132"/>
                </a:cxn>
                <a:cxn ang="0">
                  <a:pos x="76" y="213"/>
                </a:cxn>
                <a:cxn ang="0">
                  <a:pos x="97" y="291"/>
                </a:cxn>
                <a:cxn ang="0">
                  <a:pos x="67" y="331"/>
                </a:cxn>
                <a:cxn ang="0">
                  <a:pos x="76" y="396"/>
                </a:cxn>
                <a:cxn ang="0">
                  <a:pos x="97" y="467"/>
                </a:cxn>
                <a:cxn ang="0">
                  <a:pos x="82" y="519"/>
                </a:cxn>
                <a:cxn ang="0">
                  <a:pos x="58" y="566"/>
                </a:cxn>
                <a:cxn ang="0">
                  <a:pos x="91" y="659"/>
                </a:cxn>
                <a:cxn ang="0">
                  <a:pos x="97" y="720"/>
                </a:cxn>
                <a:cxn ang="0">
                  <a:pos x="43" y="764"/>
                </a:cxn>
                <a:cxn ang="0">
                  <a:pos x="58" y="857"/>
                </a:cxn>
                <a:cxn ang="0">
                  <a:pos x="73" y="938"/>
                </a:cxn>
                <a:cxn ang="0">
                  <a:pos x="43" y="984"/>
                </a:cxn>
                <a:cxn ang="0">
                  <a:pos x="28" y="1048"/>
                </a:cxn>
                <a:cxn ang="0">
                  <a:pos x="13" y="1021"/>
                </a:cxn>
                <a:cxn ang="0">
                  <a:pos x="43" y="947"/>
                </a:cxn>
                <a:cxn ang="0">
                  <a:pos x="28" y="838"/>
                </a:cxn>
                <a:cxn ang="0">
                  <a:pos x="21" y="757"/>
                </a:cxn>
                <a:cxn ang="0">
                  <a:pos x="61" y="702"/>
                </a:cxn>
                <a:cxn ang="0">
                  <a:pos x="28" y="625"/>
                </a:cxn>
                <a:cxn ang="0">
                  <a:pos x="21" y="551"/>
                </a:cxn>
                <a:cxn ang="0">
                  <a:pos x="51" y="492"/>
                </a:cxn>
                <a:cxn ang="0">
                  <a:pos x="65" y="448"/>
                </a:cxn>
                <a:cxn ang="0">
                  <a:pos x="36" y="374"/>
                </a:cxn>
                <a:cxn ang="0">
                  <a:pos x="43" y="313"/>
                </a:cxn>
                <a:cxn ang="0">
                  <a:pos x="61" y="269"/>
                </a:cxn>
                <a:cxn ang="0">
                  <a:pos x="39" y="203"/>
                </a:cxn>
                <a:cxn ang="0">
                  <a:pos x="30" y="130"/>
                </a:cxn>
                <a:cxn ang="0">
                  <a:pos x="65" y="80"/>
                </a:cxn>
                <a:cxn ang="0">
                  <a:pos x="67" y="34"/>
                </a:cxn>
                <a:cxn ang="0">
                  <a:pos x="91" y="0"/>
                </a:cxn>
              </a:cxnLst>
              <a:rect l="0" t="0" r="r" b="b"/>
              <a:pathLst>
                <a:path w="117" h="1058">
                  <a:moveTo>
                    <a:pt x="91" y="0"/>
                  </a:moveTo>
                  <a:lnTo>
                    <a:pt x="104" y="30"/>
                  </a:lnTo>
                  <a:lnTo>
                    <a:pt x="117" y="80"/>
                  </a:lnTo>
                  <a:lnTo>
                    <a:pt x="110" y="102"/>
                  </a:lnTo>
                  <a:lnTo>
                    <a:pt x="80" y="117"/>
                  </a:lnTo>
                  <a:lnTo>
                    <a:pt x="61" y="132"/>
                  </a:lnTo>
                  <a:lnTo>
                    <a:pt x="61" y="173"/>
                  </a:lnTo>
                  <a:lnTo>
                    <a:pt x="76" y="213"/>
                  </a:lnTo>
                  <a:lnTo>
                    <a:pt x="95" y="240"/>
                  </a:lnTo>
                  <a:lnTo>
                    <a:pt x="97" y="291"/>
                  </a:lnTo>
                  <a:lnTo>
                    <a:pt x="88" y="309"/>
                  </a:lnTo>
                  <a:lnTo>
                    <a:pt x="67" y="331"/>
                  </a:lnTo>
                  <a:lnTo>
                    <a:pt x="65" y="365"/>
                  </a:lnTo>
                  <a:lnTo>
                    <a:pt x="76" y="396"/>
                  </a:lnTo>
                  <a:lnTo>
                    <a:pt x="91" y="424"/>
                  </a:lnTo>
                  <a:lnTo>
                    <a:pt x="97" y="467"/>
                  </a:lnTo>
                  <a:lnTo>
                    <a:pt x="97" y="492"/>
                  </a:lnTo>
                  <a:lnTo>
                    <a:pt x="82" y="519"/>
                  </a:lnTo>
                  <a:lnTo>
                    <a:pt x="58" y="544"/>
                  </a:lnTo>
                  <a:lnTo>
                    <a:pt x="58" y="566"/>
                  </a:lnTo>
                  <a:lnTo>
                    <a:pt x="65" y="631"/>
                  </a:lnTo>
                  <a:lnTo>
                    <a:pt x="91" y="659"/>
                  </a:lnTo>
                  <a:lnTo>
                    <a:pt x="104" y="687"/>
                  </a:lnTo>
                  <a:lnTo>
                    <a:pt x="97" y="720"/>
                  </a:lnTo>
                  <a:lnTo>
                    <a:pt x="61" y="742"/>
                  </a:lnTo>
                  <a:lnTo>
                    <a:pt x="43" y="764"/>
                  </a:lnTo>
                  <a:lnTo>
                    <a:pt x="39" y="805"/>
                  </a:lnTo>
                  <a:lnTo>
                    <a:pt x="58" y="857"/>
                  </a:lnTo>
                  <a:lnTo>
                    <a:pt x="73" y="909"/>
                  </a:lnTo>
                  <a:lnTo>
                    <a:pt x="73" y="938"/>
                  </a:lnTo>
                  <a:lnTo>
                    <a:pt x="65" y="977"/>
                  </a:lnTo>
                  <a:lnTo>
                    <a:pt x="43" y="984"/>
                  </a:lnTo>
                  <a:lnTo>
                    <a:pt x="28" y="1014"/>
                  </a:lnTo>
                  <a:lnTo>
                    <a:pt x="28" y="1048"/>
                  </a:lnTo>
                  <a:lnTo>
                    <a:pt x="0" y="1058"/>
                  </a:lnTo>
                  <a:lnTo>
                    <a:pt x="13" y="1021"/>
                  </a:lnTo>
                  <a:lnTo>
                    <a:pt x="36" y="977"/>
                  </a:lnTo>
                  <a:lnTo>
                    <a:pt x="43" y="947"/>
                  </a:lnTo>
                  <a:lnTo>
                    <a:pt x="43" y="888"/>
                  </a:lnTo>
                  <a:lnTo>
                    <a:pt x="28" y="838"/>
                  </a:lnTo>
                  <a:lnTo>
                    <a:pt x="24" y="798"/>
                  </a:lnTo>
                  <a:lnTo>
                    <a:pt x="21" y="757"/>
                  </a:lnTo>
                  <a:lnTo>
                    <a:pt x="46" y="724"/>
                  </a:lnTo>
                  <a:lnTo>
                    <a:pt x="61" y="702"/>
                  </a:lnTo>
                  <a:lnTo>
                    <a:pt x="51" y="659"/>
                  </a:lnTo>
                  <a:lnTo>
                    <a:pt x="28" y="625"/>
                  </a:lnTo>
                  <a:lnTo>
                    <a:pt x="24" y="594"/>
                  </a:lnTo>
                  <a:lnTo>
                    <a:pt x="21" y="551"/>
                  </a:lnTo>
                  <a:lnTo>
                    <a:pt x="30" y="522"/>
                  </a:lnTo>
                  <a:lnTo>
                    <a:pt x="51" y="492"/>
                  </a:lnTo>
                  <a:lnTo>
                    <a:pt x="65" y="470"/>
                  </a:lnTo>
                  <a:lnTo>
                    <a:pt x="65" y="448"/>
                  </a:lnTo>
                  <a:lnTo>
                    <a:pt x="51" y="424"/>
                  </a:lnTo>
                  <a:lnTo>
                    <a:pt x="36" y="374"/>
                  </a:lnTo>
                  <a:lnTo>
                    <a:pt x="36" y="343"/>
                  </a:lnTo>
                  <a:lnTo>
                    <a:pt x="43" y="313"/>
                  </a:lnTo>
                  <a:lnTo>
                    <a:pt x="58" y="291"/>
                  </a:lnTo>
                  <a:lnTo>
                    <a:pt x="61" y="269"/>
                  </a:lnTo>
                  <a:lnTo>
                    <a:pt x="58" y="242"/>
                  </a:lnTo>
                  <a:lnTo>
                    <a:pt x="39" y="203"/>
                  </a:lnTo>
                  <a:lnTo>
                    <a:pt x="28" y="176"/>
                  </a:lnTo>
                  <a:lnTo>
                    <a:pt x="30" y="130"/>
                  </a:lnTo>
                  <a:lnTo>
                    <a:pt x="46" y="111"/>
                  </a:lnTo>
                  <a:lnTo>
                    <a:pt x="65" y="80"/>
                  </a:lnTo>
                  <a:lnTo>
                    <a:pt x="76" y="56"/>
                  </a:lnTo>
                  <a:lnTo>
                    <a:pt x="67" y="34"/>
                  </a:lnTo>
                  <a:lnTo>
                    <a:pt x="73" y="12"/>
                  </a:lnTo>
                  <a:lnTo>
                    <a:pt x="91" y="0"/>
                  </a:lnTo>
                  <a:close/>
                </a:path>
              </a:pathLst>
            </a:custGeom>
            <a:solidFill>
              <a:srgbClr val="000000"/>
            </a:solidFill>
            <a:ln w="9525">
              <a:noFill/>
              <a:round/>
              <a:headEnd/>
              <a:tailEnd/>
            </a:ln>
          </p:spPr>
          <p:txBody>
            <a:bodyPr/>
            <a:lstStyle/>
            <a:p>
              <a:endParaRPr lang="en-US"/>
            </a:p>
          </p:txBody>
        </p:sp>
        <p:sp>
          <p:nvSpPr>
            <p:cNvPr id="1088609" name="Freeform 97"/>
            <p:cNvSpPr>
              <a:spLocks/>
            </p:cNvSpPr>
            <p:nvPr/>
          </p:nvSpPr>
          <p:spPr bwMode="auto">
            <a:xfrm>
              <a:off x="692" y="2789"/>
              <a:ext cx="133" cy="114"/>
            </a:xfrm>
            <a:custGeom>
              <a:avLst/>
              <a:gdLst/>
              <a:ahLst/>
              <a:cxnLst>
                <a:cxn ang="0">
                  <a:pos x="265" y="185"/>
                </a:cxn>
                <a:cxn ang="0">
                  <a:pos x="185" y="119"/>
                </a:cxn>
                <a:cxn ang="0">
                  <a:pos x="118" y="59"/>
                </a:cxn>
                <a:cxn ang="0">
                  <a:pos x="56" y="0"/>
                </a:cxn>
                <a:cxn ang="0">
                  <a:pos x="0" y="0"/>
                </a:cxn>
                <a:cxn ang="0">
                  <a:pos x="133" y="96"/>
                </a:cxn>
                <a:cxn ang="0">
                  <a:pos x="197" y="156"/>
                </a:cxn>
                <a:cxn ang="0">
                  <a:pos x="250" y="229"/>
                </a:cxn>
                <a:cxn ang="0">
                  <a:pos x="265" y="185"/>
                </a:cxn>
              </a:cxnLst>
              <a:rect l="0" t="0" r="r" b="b"/>
              <a:pathLst>
                <a:path w="265" h="229">
                  <a:moveTo>
                    <a:pt x="265" y="185"/>
                  </a:moveTo>
                  <a:lnTo>
                    <a:pt x="185" y="119"/>
                  </a:lnTo>
                  <a:lnTo>
                    <a:pt x="118" y="59"/>
                  </a:lnTo>
                  <a:lnTo>
                    <a:pt x="56" y="0"/>
                  </a:lnTo>
                  <a:lnTo>
                    <a:pt x="0" y="0"/>
                  </a:lnTo>
                  <a:lnTo>
                    <a:pt x="133" y="96"/>
                  </a:lnTo>
                  <a:lnTo>
                    <a:pt x="197" y="156"/>
                  </a:lnTo>
                  <a:lnTo>
                    <a:pt x="250" y="229"/>
                  </a:lnTo>
                  <a:lnTo>
                    <a:pt x="265" y="185"/>
                  </a:lnTo>
                  <a:close/>
                </a:path>
              </a:pathLst>
            </a:custGeom>
            <a:solidFill>
              <a:srgbClr val="000000"/>
            </a:solidFill>
            <a:ln w="9525">
              <a:noFill/>
              <a:round/>
              <a:headEnd/>
              <a:tailEnd/>
            </a:ln>
          </p:spPr>
          <p:txBody>
            <a:bodyPr/>
            <a:lstStyle/>
            <a:p>
              <a:endParaRPr lang="en-US"/>
            </a:p>
          </p:txBody>
        </p:sp>
        <p:sp>
          <p:nvSpPr>
            <p:cNvPr id="1088610" name="Freeform 98"/>
            <p:cNvSpPr>
              <a:spLocks/>
            </p:cNvSpPr>
            <p:nvPr/>
          </p:nvSpPr>
          <p:spPr bwMode="auto">
            <a:xfrm>
              <a:off x="691" y="2855"/>
              <a:ext cx="114" cy="93"/>
            </a:xfrm>
            <a:custGeom>
              <a:avLst/>
              <a:gdLst/>
              <a:ahLst/>
              <a:cxnLst>
                <a:cxn ang="0">
                  <a:pos x="229" y="117"/>
                </a:cxn>
                <a:cxn ang="0">
                  <a:pos x="170" y="96"/>
                </a:cxn>
                <a:cxn ang="0">
                  <a:pos x="126" y="59"/>
                </a:cxn>
                <a:cxn ang="0">
                  <a:pos x="46" y="0"/>
                </a:cxn>
                <a:cxn ang="0">
                  <a:pos x="0" y="0"/>
                </a:cxn>
                <a:cxn ang="0">
                  <a:pos x="104" y="59"/>
                </a:cxn>
                <a:cxn ang="0">
                  <a:pos x="144" y="98"/>
                </a:cxn>
                <a:cxn ang="0">
                  <a:pos x="229" y="186"/>
                </a:cxn>
                <a:cxn ang="0">
                  <a:pos x="225" y="132"/>
                </a:cxn>
                <a:cxn ang="0">
                  <a:pos x="229" y="117"/>
                </a:cxn>
              </a:cxnLst>
              <a:rect l="0" t="0" r="r" b="b"/>
              <a:pathLst>
                <a:path w="229" h="186">
                  <a:moveTo>
                    <a:pt x="229" y="117"/>
                  </a:moveTo>
                  <a:lnTo>
                    <a:pt x="170" y="96"/>
                  </a:lnTo>
                  <a:lnTo>
                    <a:pt x="126" y="59"/>
                  </a:lnTo>
                  <a:lnTo>
                    <a:pt x="46" y="0"/>
                  </a:lnTo>
                  <a:lnTo>
                    <a:pt x="0" y="0"/>
                  </a:lnTo>
                  <a:lnTo>
                    <a:pt x="104" y="59"/>
                  </a:lnTo>
                  <a:lnTo>
                    <a:pt x="144" y="98"/>
                  </a:lnTo>
                  <a:lnTo>
                    <a:pt x="229" y="186"/>
                  </a:lnTo>
                  <a:lnTo>
                    <a:pt x="225" y="132"/>
                  </a:lnTo>
                  <a:lnTo>
                    <a:pt x="229" y="117"/>
                  </a:lnTo>
                  <a:close/>
                </a:path>
              </a:pathLst>
            </a:custGeom>
            <a:solidFill>
              <a:srgbClr val="000000"/>
            </a:solidFill>
            <a:ln w="9525">
              <a:noFill/>
              <a:round/>
              <a:headEnd/>
              <a:tailEnd/>
            </a:ln>
          </p:spPr>
          <p:txBody>
            <a:bodyPr/>
            <a:lstStyle/>
            <a:p>
              <a:endParaRPr lang="en-US"/>
            </a:p>
          </p:txBody>
        </p:sp>
        <p:sp>
          <p:nvSpPr>
            <p:cNvPr id="1088611" name="Freeform 99"/>
            <p:cNvSpPr>
              <a:spLocks/>
            </p:cNvSpPr>
            <p:nvPr/>
          </p:nvSpPr>
          <p:spPr bwMode="auto">
            <a:xfrm>
              <a:off x="673" y="2911"/>
              <a:ext cx="135" cy="144"/>
            </a:xfrm>
            <a:custGeom>
              <a:avLst/>
              <a:gdLst/>
              <a:ahLst/>
              <a:cxnLst>
                <a:cxn ang="0">
                  <a:pos x="265" y="214"/>
                </a:cxn>
                <a:cxn ang="0">
                  <a:pos x="191" y="149"/>
                </a:cxn>
                <a:cxn ang="0">
                  <a:pos x="163" y="104"/>
                </a:cxn>
                <a:cxn ang="0">
                  <a:pos x="104" y="60"/>
                </a:cxn>
                <a:cxn ang="0">
                  <a:pos x="52" y="21"/>
                </a:cxn>
                <a:cxn ang="0">
                  <a:pos x="15" y="0"/>
                </a:cxn>
                <a:cxn ang="0">
                  <a:pos x="0" y="0"/>
                </a:cxn>
                <a:cxn ang="0">
                  <a:pos x="0" y="21"/>
                </a:cxn>
                <a:cxn ang="0">
                  <a:pos x="45" y="50"/>
                </a:cxn>
                <a:cxn ang="0">
                  <a:pos x="126" y="102"/>
                </a:cxn>
                <a:cxn ang="0">
                  <a:pos x="184" y="161"/>
                </a:cxn>
                <a:cxn ang="0">
                  <a:pos x="225" y="227"/>
                </a:cxn>
                <a:cxn ang="0">
                  <a:pos x="271" y="288"/>
                </a:cxn>
                <a:cxn ang="0">
                  <a:pos x="265" y="214"/>
                </a:cxn>
              </a:cxnLst>
              <a:rect l="0" t="0" r="r" b="b"/>
              <a:pathLst>
                <a:path w="271" h="288">
                  <a:moveTo>
                    <a:pt x="265" y="214"/>
                  </a:moveTo>
                  <a:lnTo>
                    <a:pt x="191" y="149"/>
                  </a:lnTo>
                  <a:lnTo>
                    <a:pt x="163" y="104"/>
                  </a:lnTo>
                  <a:lnTo>
                    <a:pt x="104" y="60"/>
                  </a:lnTo>
                  <a:lnTo>
                    <a:pt x="52" y="21"/>
                  </a:lnTo>
                  <a:lnTo>
                    <a:pt x="15" y="0"/>
                  </a:lnTo>
                  <a:lnTo>
                    <a:pt x="0" y="0"/>
                  </a:lnTo>
                  <a:lnTo>
                    <a:pt x="0" y="21"/>
                  </a:lnTo>
                  <a:lnTo>
                    <a:pt x="45" y="50"/>
                  </a:lnTo>
                  <a:lnTo>
                    <a:pt x="126" y="102"/>
                  </a:lnTo>
                  <a:lnTo>
                    <a:pt x="184" y="161"/>
                  </a:lnTo>
                  <a:lnTo>
                    <a:pt x="225" y="227"/>
                  </a:lnTo>
                  <a:lnTo>
                    <a:pt x="271" y="288"/>
                  </a:lnTo>
                  <a:lnTo>
                    <a:pt x="265" y="214"/>
                  </a:lnTo>
                  <a:close/>
                </a:path>
              </a:pathLst>
            </a:custGeom>
            <a:solidFill>
              <a:srgbClr val="000000"/>
            </a:solidFill>
            <a:ln w="9525">
              <a:noFill/>
              <a:round/>
              <a:headEnd/>
              <a:tailEnd/>
            </a:ln>
          </p:spPr>
          <p:txBody>
            <a:bodyPr/>
            <a:lstStyle/>
            <a:p>
              <a:endParaRPr lang="en-US"/>
            </a:p>
          </p:txBody>
        </p:sp>
        <p:sp>
          <p:nvSpPr>
            <p:cNvPr id="1088612" name="Freeform 100"/>
            <p:cNvSpPr>
              <a:spLocks/>
            </p:cNvSpPr>
            <p:nvPr/>
          </p:nvSpPr>
          <p:spPr bwMode="auto">
            <a:xfrm>
              <a:off x="688" y="3029"/>
              <a:ext cx="104" cy="85"/>
            </a:xfrm>
            <a:custGeom>
              <a:avLst/>
              <a:gdLst/>
              <a:ahLst/>
              <a:cxnLst>
                <a:cxn ang="0">
                  <a:pos x="208" y="140"/>
                </a:cxn>
                <a:cxn ang="0">
                  <a:pos x="149" y="77"/>
                </a:cxn>
                <a:cxn ang="0">
                  <a:pos x="87" y="37"/>
                </a:cxn>
                <a:cxn ang="0">
                  <a:pos x="37" y="10"/>
                </a:cxn>
                <a:cxn ang="0">
                  <a:pos x="0" y="0"/>
                </a:cxn>
                <a:cxn ang="0">
                  <a:pos x="22" y="37"/>
                </a:cxn>
                <a:cxn ang="0">
                  <a:pos x="87" y="74"/>
                </a:cxn>
                <a:cxn ang="0">
                  <a:pos x="139" y="127"/>
                </a:cxn>
                <a:cxn ang="0">
                  <a:pos x="164" y="163"/>
                </a:cxn>
                <a:cxn ang="0">
                  <a:pos x="186" y="170"/>
                </a:cxn>
                <a:cxn ang="0">
                  <a:pos x="205" y="157"/>
                </a:cxn>
                <a:cxn ang="0">
                  <a:pos x="208" y="140"/>
                </a:cxn>
              </a:cxnLst>
              <a:rect l="0" t="0" r="r" b="b"/>
              <a:pathLst>
                <a:path w="208" h="170">
                  <a:moveTo>
                    <a:pt x="208" y="140"/>
                  </a:moveTo>
                  <a:lnTo>
                    <a:pt x="149" y="77"/>
                  </a:lnTo>
                  <a:lnTo>
                    <a:pt x="87" y="37"/>
                  </a:lnTo>
                  <a:lnTo>
                    <a:pt x="37" y="10"/>
                  </a:lnTo>
                  <a:lnTo>
                    <a:pt x="0" y="0"/>
                  </a:lnTo>
                  <a:lnTo>
                    <a:pt x="22" y="37"/>
                  </a:lnTo>
                  <a:lnTo>
                    <a:pt x="87" y="74"/>
                  </a:lnTo>
                  <a:lnTo>
                    <a:pt x="139"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88613" name="Freeform 101"/>
            <p:cNvSpPr>
              <a:spLocks/>
            </p:cNvSpPr>
            <p:nvPr/>
          </p:nvSpPr>
          <p:spPr bwMode="auto">
            <a:xfrm>
              <a:off x="675" y="3089"/>
              <a:ext cx="115"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6"/>
                </a:cxn>
                <a:cxn ang="0">
                  <a:pos x="208" y="211"/>
                </a:cxn>
                <a:cxn ang="0">
                  <a:pos x="217"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7" y="211"/>
                  </a:lnTo>
                  <a:lnTo>
                    <a:pt x="230" y="196"/>
                  </a:lnTo>
                  <a:close/>
                </a:path>
              </a:pathLst>
            </a:custGeom>
            <a:solidFill>
              <a:srgbClr val="000000"/>
            </a:solidFill>
            <a:ln w="9525">
              <a:noFill/>
              <a:round/>
              <a:headEnd/>
              <a:tailEnd/>
            </a:ln>
          </p:spPr>
          <p:txBody>
            <a:bodyPr/>
            <a:lstStyle/>
            <a:p>
              <a:endParaRPr lang="en-US"/>
            </a:p>
          </p:txBody>
        </p:sp>
        <p:sp>
          <p:nvSpPr>
            <p:cNvPr id="1088614" name="Freeform 102"/>
            <p:cNvSpPr>
              <a:spLocks/>
            </p:cNvSpPr>
            <p:nvPr/>
          </p:nvSpPr>
          <p:spPr bwMode="auto">
            <a:xfrm>
              <a:off x="689" y="3177"/>
              <a:ext cx="80" cy="83"/>
            </a:xfrm>
            <a:custGeom>
              <a:avLst/>
              <a:gdLst/>
              <a:ahLst/>
              <a:cxnLst>
                <a:cxn ang="0">
                  <a:pos x="159" y="140"/>
                </a:cxn>
                <a:cxn ang="0">
                  <a:pos x="93" y="43"/>
                </a:cxn>
                <a:cxn ang="0">
                  <a:pos x="29" y="6"/>
                </a:cxn>
                <a:cxn ang="0">
                  <a:pos x="0" y="0"/>
                </a:cxn>
                <a:cxn ang="0">
                  <a:pos x="7" y="20"/>
                </a:cxn>
                <a:cxn ang="0">
                  <a:pos x="81" y="74"/>
                </a:cxn>
                <a:cxn ang="0">
                  <a:pos x="152" y="160"/>
                </a:cxn>
                <a:cxn ang="0">
                  <a:pos x="162" y="167"/>
                </a:cxn>
                <a:cxn ang="0">
                  <a:pos x="159" y="140"/>
                </a:cxn>
              </a:cxnLst>
              <a:rect l="0" t="0" r="r" b="b"/>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endParaRPr lang="en-US"/>
            </a:p>
          </p:txBody>
        </p:sp>
        <p:sp>
          <p:nvSpPr>
            <p:cNvPr id="1088615" name="Freeform 103"/>
            <p:cNvSpPr>
              <a:spLocks/>
            </p:cNvSpPr>
            <p:nvPr/>
          </p:nvSpPr>
          <p:spPr bwMode="auto">
            <a:xfrm>
              <a:off x="691" y="3258"/>
              <a:ext cx="55" cy="63"/>
            </a:xfrm>
            <a:custGeom>
              <a:avLst/>
              <a:gdLst/>
              <a:ahLst/>
              <a:cxnLst>
                <a:cxn ang="0">
                  <a:pos x="107" y="96"/>
                </a:cxn>
                <a:cxn ang="0">
                  <a:pos x="52" y="22"/>
                </a:cxn>
                <a:cxn ang="0">
                  <a:pos x="3" y="0"/>
                </a:cxn>
                <a:cxn ang="0">
                  <a:pos x="0" y="22"/>
                </a:cxn>
                <a:cxn ang="0">
                  <a:pos x="24" y="59"/>
                </a:cxn>
                <a:cxn ang="0">
                  <a:pos x="82" y="108"/>
                </a:cxn>
                <a:cxn ang="0">
                  <a:pos x="99" y="126"/>
                </a:cxn>
                <a:cxn ang="0">
                  <a:pos x="111" y="118"/>
                </a:cxn>
                <a:cxn ang="0">
                  <a:pos x="107" y="96"/>
                </a:cxn>
              </a:cxnLst>
              <a:rect l="0" t="0" r="r" b="b"/>
              <a:pathLst>
                <a:path w="111" h="126">
                  <a:moveTo>
                    <a:pt x="107" y="96"/>
                  </a:moveTo>
                  <a:lnTo>
                    <a:pt x="52" y="22"/>
                  </a:lnTo>
                  <a:lnTo>
                    <a:pt x="3" y="0"/>
                  </a:lnTo>
                  <a:lnTo>
                    <a:pt x="0" y="22"/>
                  </a:lnTo>
                  <a:lnTo>
                    <a:pt x="24" y="59"/>
                  </a:lnTo>
                  <a:lnTo>
                    <a:pt x="82" y="108"/>
                  </a:lnTo>
                  <a:lnTo>
                    <a:pt x="99" y="126"/>
                  </a:lnTo>
                  <a:lnTo>
                    <a:pt x="111" y="118"/>
                  </a:lnTo>
                  <a:lnTo>
                    <a:pt x="107" y="96"/>
                  </a:lnTo>
                  <a:close/>
                </a:path>
              </a:pathLst>
            </a:custGeom>
            <a:solidFill>
              <a:srgbClr val="000000"/>
            </a:solidFill>
            <a:ln w="9525">
              <a:noFill/>
              <a:round/>
              <a:headEnd/>
              <a:tailEnd/>
            </a:ln>
          </p:spPr>
          <p:txBody>
            <a:bodyPr/>
            <a:lstStyle/>
            <a:p>
              <a:endParaRPr lang="en-US"/>
            </a:p>
          </p:txBody>
        </p:sp>
        <p:sp>
          <p:nvSpPr>
            <p:cNvPr id="1088616" name="Freeform 104"/>
            <p:cNvSpPr>
              <a:spLocks/>
            </p:cNvSpPr>
            <p:nvPr/>
          </p:nvSpPr>
          <p:spPr bwMode="auto">
            <a:xfrm>
              <a:off x="695" y="3341"/>
              <a:ext cx="70" cy="71"/>
            </a:xfrm>
            <a:custGeom>
              <a:avLst/>
              <a:gdLst/>
              <a:ahLst/>
              <a:cxnLst>
                <a:cxn ang="0">
                  <a:pos x="139" y="142"/>
                </a:cxn>
                <a:cxn ang="0">
                  <a:pos x="120" y="120"/>
                </a:cxn>
                <a:cxn ang="0">
                  <a:pos x="81" y="61"/>
                </a:cxn>
                <a:cxn ang="0">
                  <a:pos x="25" y="0"/>
                </a:cxn>
                <a:cxn ang="0">
                  <a:pos x="0" y="0"/>
                </a:cxn>
                <a:cxn ang="0">
                  <a:pos x="10" y="21"/>
                </a:cxn>
                <a:cxn ang="0">
                  <a:pos x="53" y="80"/>
                </a:cxn>
                <a:cxn ang="0">
                  <a:pos x="97" y="139"/>
                </a:cxn>
                <a:cxn ang="0">
                  <a:pos x="139" y="142"/>
                </a:cxn>
              </a:cxnLst>
              <a:rect l="0" t="0" r="r" b="b"/>
              <a:pathLst>
                <a:path w="139" h="142">
                  <a:moveTo>
                    <a:pt x="139" y="142"/>
                  </a:moveTo>
                  <a:lnTo>
                    <a:pt x="120" y="120"/>
                  </a:lnTo>
                  <a:lnTo>
                    <a:pt x="81" y="61"/>
                  </a:lnTo>
                  <a:lnTo>
                    <a:pt x="25" y="0"/>
                  </a:lnTo>
                  <a:lnTo>
                    <a:pt x="0" y="0"/>
                  </a:lnTo>
                  <a:lnTo>
                    <a:pt x="10" y="21"/>
                  </a:lnTo>
                  <a:lnTo>
                    <a:pt x="53" y="80"/>
                  </a:lnTo>
                  <a:lnTo>
                    <a:pt x="97" y="139"/>
                  </a:lnTo>
                  <a:lnTo>
                    <a:pt x="139" y="142"/>
                  </a:lnTo>
                  <a:close/>
                </a:path>
              </a:pathLst>
            </a:custGeom>
            <a:solidFill>
              <a:srgbClr val="000000"/>
            </a:solidFill>
            <a:ln w="9525">
              <a:noFill/>
              <a:round/>
              <a:headEnd/>
              <a:tailEnd/>
            </a:ln>
          </p:spPr>
          <p:txBody>
            <a:bodyPr/>
            <a:lstStyle/>
            <a:p>
              <a:endParaRPr lang="en-US"/>
            </a:p>
          </p:txBody>
        </p:sp>
        <p:sp>
          <p:nvSpPr>
            <p:cNvPr id="1088617" name="Freeform 105"/>
            <p:cNvSpPr>
              <a:spLocks/>
            </p:cNvSpPr>
            <p:nvPr/>
          </p:nvSpPr>
          <p:spPr bwMode="auto">
            <a:xfrm>
              <a:off x="790" y="2749"/>
              <a:ext cx="213" cy="791"/>
            </a:xfrm>
            <a:custGeom>
              <a:avLst/>
              <a:gdLst/>
              <a:ahLst/>
              <a:cxnLst>
                <a:cxn ang="0">
                  <a:pos x="61" y="194"/>
                </a:cxn>
                <a:cxn ang="0">
                  <a:pos x="76" y="281"/>
                </a:cxn>
                <a:cxn ang="0">
                  <a:pos x="39" y="340"/>
                </a:cxn>
                <a:cxn ang="0">
                  <a:pos x="43" y="421"/>
                </a:cxn>
                <a:cxn ang="0">
                  <a:pos x="65" y="488"/>
                </a:cxn>
                <a:cxn ang="0">
                  <a:pos x="31" y="553"/>
                </a:cxn>
                <a:cxn ang="0">
                  <a:pos x="68" y="668"/>
                </a:cxn>
                <a:cxn ang="0">
                  <a:pos x="24" y="764"/>
                </a:cxn>
                <a:cxn ang="0">
                  <a:pos x="46" y="860"/>
                </a:cxn>
                <a:cxn ang="0">
                  <a:pos x="58" y="928"/>
                </a:cxn>
                <a:cxn ang="0">
                  <a:pos x="15" y="987"/>
                </a:cxn>
                <a:cxn ang="0">
                  <a:pos x="39"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2" y="1477"/>
                </a:cxn>
                <a:cxn ang="0">
                  <a:pos x="377" y="1434"/>
                </a:cxn>
                <a:cxn ang="0">
                  <a:pos x="385" y="1345"/>
                </a:cxn>
                <a:cxn ang="0">
                  <a:pos x="368" y="1230"/>
                </a:cxn>
                <a:cxn ang="0">
                  <a:pos x="348" y="1169"/>
                </a:cxn>
                <a:cxn ang="0">
                  <a:pos x="361" y="1095"/>
                </a:cxn>
                <a:cxn ang="0">
                  <a:pos x="325" y="1014"/>
                </a:cxn>
                <a:cxn ang="0">
                  <a:pos x="374" y="951"/>
                </a:cxn>
                <a:cxn ang="0">
                  <a:pos x="337" y="860"/>
                </a:cxn>
                <a:cxn ang="0">
                  <a:pos x="318" y="773"/>
                </a:cxn>
                <a:cxn ang="0">
                  <a:pos x="392" y="708"/>
                </a:cxn>
                <a:cxn ang="0">
                  <a:pos x="368" y="661"/>
                </a:cxn>
                <a:cxn ang="0">
                  <a:pos x="368" y="581"/>
                </a:cxn>
                <a:cxn ang="0">
                  <a:pos x="333" y="529"/>
                </a:cxn>
                <a:cxn ang="0">
                  <a:pos x="361" y="466"/>
                </a:cxn>
                <a:cxn ang="0">
                  <a:pos x="337" y="414"/>
                </a:cxn>
                <a:cxn ang="0">
                  <a:pos x="337" y="370"/>
                </a:cxn>
                <a:cxn ang="0">
                  <a:pos x="362" y="330"/>
                </a:cxn>
                <a:cxn ang="0">
                  <a:pos x="331" y="279"/>
                </a:cxn>
                <a:cxn ang="0">
                  <a:pos x="325" y="206"/>
                </a:cxn>
                <a:cxn ang="0">
                  <a:pos x="407" y="112"/>
                </a:cxn>
                <a:cxn ang="0">
                  <a:pos x="426" y="15"/>
                </a:cxn>
                <a:cxn ang="0">
                  <a:pos x="377" y="15"/>
                </a:cxn>
                <a:cxn ang="0">
                  <a:pos x="235" y="90"/>
                </a:cxn>
                <a:cxn ang="0">
                  <a:pos x="117" y="135"/>
                </a:cxn>
              </a:cxnLst>
              <a:rect l="0" t="0" r="r" b="b"/>
              <a:pathLst>
                <a:path w="426" h="1583">
                  <a:moveTo>
                    <a:pt x="76" y="149"/>
                  </a:moveTo>
                  <a:lnTo>
                    <a:pt x="61" y="194"/>
                  </a:lnTo>
                  <a:lnTo>
                    <a:pt x="74" y="237"/>
                  </a:lnTo>
                  <a:lnTo>
                    <a:pt x="76" y="281"/>
                  </a:lnTo>
                  <a:lnTo>
                    <a:pt x="61" y="309"/>
                  </a:lnTo>
                  <a:lnTo>
                    <a:pt x="39" y="340"/>
                  </a:lnTo>
                  <a:lnTo>
                    <a:pt x="30" y="389"/>
                  </a:lnTo>
                  <a:lnTo>
                    <a:pt x="43"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8" y="928"/>
                  </a:lnTo>
                  <a:lnTo>
                    <a:pt x="22" y="962"/>
                  </a:lnTo>
                  <a:lnTo>
                    <a:pt x="15" y="987"/>
                  </a:lnTo>
                  <a:lnTo>
                    <a:pt x="22" y="1045"/>
                  </a:lnTo>
                  <a:lnTo>
                    <a:pt x="39" y="1110"/>
                  </a:lnTo>
                  <a:lnTo>
                    <a:pt x="39" y="1147"/>
                  </a:lnTo>
                  <a:lnTo>
                    <a:pt x="37" y="1175"/>
                  </a:lnTo>
                  <a:lnTo>
                    <a:pt x="9" y="1220"/>
                  </a:lnTo>
                  <a:lnTo>
                    <a:pt x="0" y="1257"/>
                  </a:lnTo>
                  <a:lnTo>
                    <a:pt x="2" y="1296"/>
                  </a:lnTo>
                  <a:lnTo>
                    <a:pt x="22" y="1326"/>
                  </a:lnTo>
                  <a:lnTo>
                    <a:pt x="43" y="1352"/>
                  </a:lnTo>
                  <a:lnTo>
                    <a:pt x="24" y="1389"/>
                  </a:lnTo>
                  <a:lnTo>
                    <a:pt x="15" y="1426"/>
                  </a:lnTo>
                  <a:lnTo>
                    <a:pt x="31" y="1456"/>
                  </a:lnTo>
                  <a:lnTo>
                    <a:pt x="58" y="1477"/>
                  </a:lnTo>
                  <a:lnTo>
                    <a:pt x="61" y="1514"/>
                  </a:lnTo>
                  <a:lnTo>
                    <a:pt x="61" y="1543"/>
                  </a:lnTo>
                  <a:lnTo>
                    <a:pt x="65" y="1583"/>
                  </a:lnTo>
                  <a:lnTo>
                    <a:pt x="112" y="1551"/>
                  </a:lnTo>
                  <a:lnTo>
                    <a:pt x="161" y="1524"/>
                  </a:lnTo>
                  <a:lnTo>
                    <a:pt x="206" y="1509"/>
                  </a:lnTo>
                  <a:lnTo>
                    <a:pt x="275" y="1509"/>
                  </a:lnTo>
                  <a:lnTo>
                    <a:pt x="324" y="1502"/>
                  </a:lnTo>
                  <a:lnTo>
                    <a:pt x="352" y="1477"/>
                  </a:lnTo>
                  <a:lnTo>
                    <a:pt x="404" y="1462"/>
                  </a:lnTo>
                  <a:lnTo>
                    <a:pt x="377" y="1434"/>
                  </a:lnTo>
                  <a:lnTo>
                    <a:pt x="368" y="1391"/>
                  </a:lnTo>
                  <a:lnTo>
                    <a:pt x="385" y="1345"/>
                  </a:lnTo>
                  <a:lnTo>
                    <a:pt x="383" y="1279"/>
                  </a:lnTo>
                  <a:lnTo>
                    <a:pt x="368" y="1230"/>
                  </a:lnTo>
                  <a:lnTo>
                    <a:pt x="352" y="1205"/>
                  </a:lnTo>
                  <a:lnTo>
                    <a:pt x="348" y="1169"/>
                  </a:lnTo>
                  <a:lnTo>
                    <a:pt x="368" y="1125"/>
                  </a:lnTo>
                  <a:lnTo>
                    <a:pt x="361" y="1095"/>
                  </a:lnTo>
                  <a:lnTo>
                    <a:pt x="324" y="1044"/>
                  </a:lnTo>
                  <a:lnTo>
                    <a:pt x="325" y="1014"/>
                  </a:lnTo>
                  <a:lnTo>
                    <a:pt x="340" y="987"/>
                  </a:lnTo>
                  <a:lnTo>
                    <a:pt x="374" y="951"/>
                  </a:lnTo>
                  <a:lnTo>
                    <a:pt x="362" y="921"/>
                  </a:lnTo>
                  <a:lnTo>
                    <a:pt x="337" y="860"/>
                  </a:lnTo>
                  <a:lnTo>
                    <a:pt x="318" y="819"/>
                  </a:lnTo>
                  <a:lnTo>
                    <a:pt x="318" y="773"/>
                  </a:lnTo>
                  <a:lnTo>
                    <a:pt x="385" y="750"/>
                  </a:lnTo>
                  <a:lnTo>
                    <a:pt x="392" y="708"/>
                  </a:lnTo>
                  <a:lnTo>
                    <a:pt x="385" y="683"/>
                  </a:lnTo>
                  <a:lnTo>
                    <a:pt x="368" y="661"/>
                  </a:lnTo>
                  <a:lnTo>
                    <a:pt x="370" y="624"/>
                  </a:lnTo>
                  <a:lnTo>
                    <a:pt x="368" y="581"/>
                  </a:lnTo>
                  <a:lnTo>
                    <a:pt x="348" y="559"/>
                  </a:lnTo>
                  <a:lnTo>
                    <a:pt x="333" y="529"/>
                  </a:lnTo>
                  <a:lnTo>
                    <a:pt x="346" y="500"/>
                  </a:lnTo>
                  <a:lnTo>
                    <a:pt x="361" y="466"/>
                  </a:lnTo>
                  <a:lnTo>
                    <a:pt x="361" y="443"/>
                  </a:lnTo>
                  <a:lnTo>
                    <a:pt x="337" y="414"/>
                  </a:lnTo>
                  <a:lnTo>
                    <a:pt x="331" y="389"/>
                  </a:lnTo>
                  <a:lnTo>
                    <a:pt x="337" y="370"/>
                  </a:lnTo>
                  <a:lnTo>
                    <a:pt x="361" y="355"/>
                  </a:lnTo>
                  <a:lnTo>
                    <a:pt x="362" y="330"/>
                  </a:lnTo>
                  <a:lnTo>
                    <a:pt x="355" y="315"/>
                  </a:lnTo>
                  <a:lnTo>
                    <a:pt x="331" y="279"/>
                  </a:lnTo>
                  <a:lnTo>
                    <a:pt x="324" y="237"/>
                  </a:lnTo>
                  <a:lnTo>
                    <a:pt x="325" y="206"/>
                  </a:lnTo>
                  <a:lnTo>
                    <a:pt x="348"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88618" name="Freeform 106"/>
            <p:cNvSpPr>
              <a:spLocks/>
            </p:cNvSpPr>
            <p:nvPr/>
          </p:nvSpPr>
          <p:spPr bwMode="auto">
            <a:xfrm>
              <a:off x="641" y="2743"/>
              <a:ext cx="381" cy="809"/>
            </a:xfrm>
            <a:custGeom>
              <a:avLst/>
              <a:gdLst/>
              <a:ahLst/>
              <a:cxnLst>
                <a:cxn ang="0">
                  <a:pos x="497" y="1521"/>
                </a:cxn>
                <a:cxn ang="0">
                  <a:pos x="351" y="1573"/>
                </a:cxn>
                <a:cxn ang="0">
                  <a:pos x="61" y="1310"/>
                </a:cxn>
                <a:cxn ang="0">
                  <a:pos x="46" y="1354"/>
                </a:cxn>
                <a:cxn ang="0">
                  <a:pos x="361" y="1619"/>
                </a:cxn>
                <a:cxn ang="0">
                  <a:pos x="512" y="1538"/>
                </a:cxn>
                <a:cxn ang="0">
                  <a:pos x="720" y="1470"/>
                </a:cxn>
                <a:cxn ang="0">
                  <a:pos x="711" y="1354"/>
                </a:cxn>
                <a:cxn ang="0">
                  <a:pos x="668" y="1227"/>
                </a:cxn>
                <a:cxn ang="0">
                  <a:pos x="689" y="1124"/>
                </a:cxn>
                <a:cxn ang="0">
                  <a:pos x="644" y="1024"/>
                </a:cxn>
                <a:cxn ang="0">
                  <a:pos x="667" y="907"/>
                </a:cxn>
                <a:cxn ang="0">
                  <a:pos x="683" y="789"/>
                </a:cxn>
                <a:cxn ang="0">
                  <a:pos x="689" y="641"/>
                </a:cxn>
                <a:cxn ang="0">
                  <a:pos x="659" y="517"/>
                </a:cxn>
                <a:cxn ang="0">
                  <a:pos x="644" y="419"/>
                </a:cxn>
                <a:cxn ang="0">
                  <a:pos x="681" y="334"/>
                </a:cxn>
                <a:cxn ang="0">
                  <a:pos x="661" y="192"/>
                </a:cxn>
                <a:cxn ang="0">
                  <a:pos x="754" y="17"/>
                </a:cxn>
                <a:cxn ang="0">
                  <a:pos x="713" y="54"/>
                </a:cxn>
                <a:cxn ang="0">
                  <a:pos x="618" y="214"/>
                </a:cxn>
                <a:cxn ang="0">
                  <a:pos x="478" y="345"/>
                </a:cxn>
                <a:cxn ang="0">
                  <a:pos x="622" y="297"/>
                </a:cxn>
                <a:cxn ang="0">
                  <a:pos x="609" y="390"/>
                </a:cxn>
                <a:cxn ang="0">
                  <a:pos x="541" y="487"/>
                </a:cxn>
                <a:cxn ang="0">
                  <a:pos x="640" y="465"/>
                </a:cxn>
                <a:cxn ang="0">
                  <a:pos x="615" y="539"/>
                </a:cxn>
                <a:cxn ang="0">
                  <a:pos x="608" y="620"/>
                </a:cxn>
                <a:cxn ang="0">
                  <a:pos x="463" y="728"/>
                </a:cxn>
                <a:cxn ang="0">
                  <a:pos x="625" y="654"/>
                </a:cxn>
                <a:cxn ang="0">
                  <a:pos x="683" y="728"/>
                </a:cxn>
                <a:cxn ang="0">
                  <a:pos x="585" y="796"/>
                </a:cxn>
                <a:cxn ang="0">
                  <a:pos x="404" y="885"/>
                </a:cxn>
                <a:cxn ang="0">
                  <a:pos x="609" y="848"/>
                </a:cxn>
                <a:cxn ang="0">
                  <a:pos x="652" y="985"/>
                </a:cxn>
                <a:cxn ang="0">
                  <a:pos x="408" y="1050"/>
                </a:cxn>
                <a:cxn ang="0">
                  <a:pos x="541" y="1046"/>
                </a:cxn>
                <a:cxn ang="0">
                  <a:pos x="625" y="1087"/>
                </a:cxn>
                <a:cxn ang="0">
                  <a:pos x="622" y="1168"/>
                </a:cxn>
                <a:cxn ang="0">
                  <a:pos x="389" y="1214"/>
                </a:cxn>
                <a:cxn ang="0">
                  <a:pos x="504" y="1214"/>
                </a:cxn>
                <a:cxn ang="0">
                  <a:pos x="637" y="1192"/>
                </a:cxn>
                <a:cxn ang="0">
                  <a:pos x="522" y="1303"/>
                </a:cxn>
                <a:cxn ang="0">
                  <a:pos x="389" y="1366"/>
                </a:cxn>
                <a:cxn ang="0">
                  <a:pos x="556" y="1307"/>
                </a:cxn>
                <a:cxn ang="0">
                  <a:pos x="655" y="1285"/>
                </a:cxn>
                <a:cxn ang="0">
                  <a:pos x="652" y="1381"/>
                </a:cxn>
                <a:cxn ang="0">
                  <a:pos x="667" y="1462"/>
                </a:cxn>
              </a:cxnLst>
              <a:rect l="0" t="0" r="r" b="b"/>
              <a:pathLst>
                <a:path w="761" h="1619">
                  <a:moveTo>
                    <a:pt x="646"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6" y="1470"/>
                  </a:lnTo>
                  <a:lnTo>
                    <a:pt x="287" y="1545"/>
                  </a:lnTo>
                  <a:lnTo>
                    <a:pt x="361" y="1619"/>
                  </a:lnTo>
                  <a:lnTo>
                    <a:pt x="389" y="1612"/>
                  </a:lnTo>
                  <a:lnTo>
                    <a:pt x="419" y="1575"/>
                  </a:lnTo>
                  <a:lnTo>
                    <a:pt x="460" y="1553"/>
                  </a:lnTo>
                  <a:lnTo>
                    <a:pt x="512" y="1538"/>
                  </a:lnTo>
                  <a:lnTo>
                    <a:pt x="622" y="1529"/>
                  </a:lnTo>
                  <a:lnTo>
                    <a:pt x="655" y="1508"/>
                  </a:lnTo>
                  <a:lnTo>
                    <a:pt x="711" y="1495"/>
                  </a:lnTo>
                  <a:lnTo>
                    <a:pt x="720" y="1470"/>
                  </a:lnTo>
                  <a:lnTo>
                    <a:pt x="702"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6"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1"/>
                  </a:lnTo>
                  <a:lnTo>
                    <a:pt x="698" y="610"/>
                  </a:lnTo>
                  <a:lnTo>
                    <a:pt x="674" y="573"/>
                  </a:lnTo>
                  <a:lnTo>
                    <a:pt x="652" y="539"/>
                  </a:lnTo>
                  <a:lnTo>
                    <a:pt x="659" y="517"/>
                  </a:lnTo>
                  <a:lnTo>
                    <a:pt x="674" y="495"/>
                  </a:lnTo>
                  <a:lnTo>
                    <a:pt x="674" y="458"/>
                  </a:lnTo>
                  <a:lnTo>
                    <a:pt x="659" y="436"/>
                  </a:lnTo>
                  <a:lnTo>
                    <a:pt x="644" y="419"/>
                  </a:lnTo>
                  <a:lnTo>
                    <a:pt x="646" y="391"/>
                  </a:lnTo>
                  <a:lnTo>
                    <a:pt x="674" y="378"/>
                  </a:lnTo>
                  <a:lnTo>
                    <a:pt x="689" y="363"/>
                  </a:lnTo>
                  <a:lnTo>
                    <a:pt x="681" y="334"/>
                  </a:lnTo>
                  <a:lnTo>
                    <a:pt x="652" y="297"/>
                  </a:lnTo>
                  <a:lnTo>
                    <a:pt x="640" y="264"/>
                  </a:lnTo>
                  <a:lnTo>
                    <a:pt x="637" y="227"/>
                  </a:lnTo>
                  <a:lnTo>
                    <a:pt x="661" y="192"/>
                  </a:lnTo>
                  <a:lnTo>
                    <a:pt x="713" y="134"/>
                  </a:lnTo>
                  <a:lnTo>
                    <a:pt x="739" y="91"/>
                  </a:lnTo>
                  <a:lnTo>
                    <a:pt x="761" y="54"/>
                  </a:lnTo>
                  <a:lnTo>
                    <a:pt x="754" y="17"/>
                  </a:lnTo>
                  <a:lnTo>
                    <a:pt x="735" y="0"/>
                  </a:lnTo>
                  <a:lnTo>
                    <a:pt x="720" y="3"/>
                  </a:lnTo>
                  <a:lnTo>
                    <a:pt x="696" y="32"/>
                  </a:lnTo>
                  <a:lnTo>
                    <a:pt x="713" y="54"/>
                  </a:lnTo>
                  <a:lnTo>
                    <a:pt x="711" y="91"/>
                  </a:lnTo>
                  <a:lnTo>
                    <a:pt x="676"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09" y="390"/>
                  </a:lnTo>
                  <a:lnTo>
                    <a:pt x="608" y="415"/>
                  </a:lnTo>
                  <a:lnTo>
                    <a:pt x="615" y="441"/>
                  </a:lnTo>
                  <a:lnTo>
                    <a:pt x="596" y="462"/>
                  </a:lnTo>
                  <a:lnTo>
                    <a:pt x="541" y="487"/>
                  </a:lnTo>
                  <a:lnTo>
                    <a:pt x="460"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49"/>
                  </a:lnTo>
                  <a:lnTo>
                    <a:pt x="640" y="765"/>
                  </a:lnTo>
                  <a:lnTo>
                    <a:pt x="608" y="774"/>
                  </a:lnTo>
                  <a:lnTo>
                    <a:pt x="585" y="796"/>
                  </a:lnTo>
                  <a:lnTo>
                    <a:pt x="485" y="826"/>
                  </a:lnTo>
                  <a:lnTo>
                    <a:pt x="411" y="852"/>
                  </a:lnTo>
                  <a:lnTo>
                    <a:pt x="382" y="867"/>
                  </a:lnTo>
                  <a:lnTo>
                    <a:pt x="404" y="885"/>
                  </a:lnTo>
                  <a:lnTo>
                    <a:pt x="448" y="874"/>
                  </a:lnTo>
                  <a:lnTo>
                    <a:pt x="537" y="840"/>
                  </a:lnTo>
                  <a:lnTo>
                    <a:pt x="596" y="823"/>
                  </a:lnTo>
                  <a:lnTo>
                    <a:pt x="609" y="848"/>
                  </a:lnTo>
                  <a:lnTo>
                    <a:pt x="625" y="892"/>
                  </a:lnTo>
                  <a:lnTo>
                    <a:pt x="652" y="929"/>
                  </a:lnTo>
                  <a:lnTo>
                    <a:pt x="655" y="957"/>
                  </a:lnTo>
                  <a:lnTo>
                    <a:pt x="652" y="985"/>
                  </a:lnTo>
                  <a:lnTo>
                    <a:pt x="622" y="994"/>
                  </a:lnTo>
                  <a:lnTo>
                    <a:pt x="571" y="1007"/>
                  </a:lnTo>
                  <a:lnTo>
                    <a:pt x="504" y="1037"/>
                  </a:lnTo>
                  <a:lnTo>
                    <a:pt x="408" y="1050"/>
                  </a:lnTo>
                  <a:lnTo>
                    <a:pt x="373" y="1068"/>
                  </a:lnTo>
                  <a:lnTo>
                    <a:pt x="398" y="1080"/>
                  </a:lnTo>
                  <a:lnTo>
                    <a:pt x="482" y="1068"/>
                  </a:lnTo>
                  <a:lnTo>
                    <a:pt x="541" y="1046"/>
                  </a:lnTo>
                  <a:lnTo>
                    <a:pt x="581" y="1031"/>
                  </a:lnTo>
                  <a:lnTo>
                    <a:pt x="615" y="1024"/>
                  </a:lnTo>
                  <a:lnTo>
                    <a:pt x="609" y="1050"/>
                  </a:lnTo>
                  <a:lnTo>
                    <a:pt x="625" y="1087"/>
                  </a:lnTo>
                  <a:lnTo>
                    <a:pt x="646"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6"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6" y="1465"/>
                  </a:lnTo>
                  <a:close/>
                </a:path>
              </a:pathLst>
            </a:custGeom>
            <a:solidFill>
              <a:srgbClr val="000000"/>
            </a:solidFill>
            <a:ln w="9525">
              <a:noFill/>
              <a:round/>
              <a:headEnd/>
              <a:tailEnd/>
            </a:ln>
          </p:spPr>
          <p:txBody>
            <a:bodyPr/>
            <a:lstStyle/>
            <a:p>
              <a:endParaRPr lang="en-US"/>
            </a:p>
          </p:txBody>
        </p:sp>
        <p:sp>
          <p:nvSpPr>
            <p:cNvPr id="1088619" name="Freeform 107"/>
            <p:cNvSpPr>
              <a:spLocks/>
            </p:cNvSpPr>
            <p:nvPr/>
          </p:nvSpPr>
          <p:spPr bwMode="auto">
            <a:xfrm>
              <a:off x="843" y="3438"/>
              <a:ext cx="110" cy="36"/>
            </a:xfrm>
            <a:custGeom>
              <a:avLst/>
              <a:gdLst/>
              <a:ahLst/>
              <a:cxnLst>
                <a:cxn ang="0">
                  <a:pos x="0" y="57"/>
                </a:cxn>
                <a:cxn ang="0">
                  <a:pos x="88" y="54"/>
                </a:cxn>
                <a:cxn ang="0">
                  <a:pos x="122" y="35"/>
                </a:cxn>
                <a:cxn ang="0">
                  <a:pos x="151" y="13"/>
                </a:cxn>
                <a:cxn ang="0">
                  <a:pos x="205" y="0"/>
                </a:cxn>
                <a:cxn ang="0">
                  <a:pos x="221" y="13"/>
                </a:cxn>
                <a:cxn ang="0">
                  <a:pos x="197" y="20"/>
                </a:cxn>
                <a:cxn ang="0">
                  <a:pos x="159" y="41"/>
                </a:cxn>
                <a:cxn ang="0">
                  <a:pos x="138" y="54"/>
                </a:cxn>
                <a:cxn ang="0">
                  <a:pos x="103" y="64"/>
                </a:cxn>
                <a:cxn ang="0">
                  <a:pos x="48" y="69"/>
                </a:cxn>
                <a:cxn ang="0">
                  <a:pos x="4" y="72"/>
                </a:cxn>
                <a:cxn ang="0">
                  <a:pos x="0" y="57"/>
                </a:cxn>
              </a:cxnLst>
              <a:rect l="0" t="0" r="r" b="b"/>
              <a:pathLst>
                <a:path w="221" h="72">
                  <a:moveTo>
                    <a:pt x="0" y="57"/>
                  </a:moveTo>
                  <a:lnTo>
                    <a:pt x="88" y="54"/>
                  </a:lnTo>
                  <a:lnTo>
                    <a:pt x="122" y="35"/>
                  </a:lnTo>
                  <a:lnTo>
                    <a:pt x="151" y="13"/>
                  </a:lnTo>
                  <a:lnTo>
                    <a:pt x="205" y="0"/>
                  </a:lnTo>
                  <a:lnTo>
                    <a:pt x="221" y="13"/>
                  </a:lnTo>
                  <a:lnTo>
                    <a:pt x="197" y="20"/>
                  </a:lnTo>
                  <a:lnTo>
                    <a:pt x="159" y="41"/>
                  </a:lnTo>
                  <a:lnTo>
                    <a:pt x="138" y="54"/>
                  </a:lnTo>
                  <a:lnTo>
                    <a:pt x="103" y="64"/>
                  </a:lnTo>
                  <a:lnTo>
                    <a:pt x="48" y="69"/>
                  </a:lnTo>
                  <a:lnTo>
                    <a:pt x="4" y="72"/>
                  </a:lnTo>
                  <a:lnTo>
                    <a:pt x="0" y="57"/>
                  </a:lnTo>
                  <a:close/>
                </a:path>
              </a:pathLst>
            </a:custGeom>
            <a:solidFill>
              <a:srgbClr val="000000"/>
            </a:solidFill>
            <a:ln w="9525">
              <a:noFill/>
              <a:round/>
              <a:headEnd/>
              <a:tailEnd/>
            </a:ln>
          </p:spPr>
          <p:txBody>
            <a:bodyPr/>
            <a:lstStyle/>
            <a:p>
              <a:endParaRPr lang="en-US"/>
            </a:p>
          </p:txBody>
        </p:sp>
        <p:sp>
          <p:nvSpPr>
            <p:cNvPr id="1088620" name="Freeform 108"/>
            <p:cNvSpPr>
              <a:spLocks/>
            </p:cNvSpPr>
            <p:nvPr/>
          </p:nvSpPr>
          <p:spPr bwMode="auto">
            <a:xfrm>
              <a:off x="674" y="2646"/>
              <a:ext cx="320" cy="174"/>
            </a:xfrm>
            <a:custGeom>
              <a:avLst/>
              <a:gdLst/>
              <a:ahLst/>
              <a:cxnLst>
                <a:cxn ang="0">
                  <a:pos x="19" y="39"/>
                </a:cxn>
                <a:cxn ang="0">
                  <a:pos x="95" y="43"/>
                </a:cxn>
                <a:cxn ang="0">
                  <a:pos x="176" y="46"/>
                </a:cxn>
                <a:cxn ang="0">
                  <a:pos x="228" y="46"/>
                </a:cxn>
                <a:cxn ang="0">
                  <a:pos x="269" y="36"/>
                </a:cxn>
                <a:cxn ang="0">
                  <a:pos x="336" y="17"/>
                </a:cxn>
                <a:cxn ang="0">
                  <a:pos x="367" y="0"/>
                </a:cxn>
                <a:cxn ang="0">
                  <a:pos x="411" y="24"/>
                </a:cxn>
                <a:cxn ang="0">
                  <a:pos x="482" y="73"/>
                </a:cxn>
                <a:cxn ang="0">
                  <a:pos x="534" y="109"/>
                </a:cxn>
                <a:cxn ang="0">
                  <a:pos x="600" y="155"/>
                </a:cxn>
                <a:cxn ang="0">
                  <a:pos x="640" y="191"/>
                </a:cxn>
                <a:cxn ang="0">
                  <a:pos x="603" y="222"/>
                </a:cxn>
                <a:cxn ang="0">
                  <a:pos x="566" y="257"/>
                </a:cxn>
                <a:cxn ang="0">
                  <a:pos x="507" y="281"/>
                </a:cxn>
                <a:cxn ang="0">
                  <a:pos x="445" y="307"/>
                </a:cxn>
                <a:cxn ang="0">
                  <a:pos x="389" y="329"/>
                </a:cxn>
                <a:cxn ang="0">
                  <a:pos x="337" y="337"/>
                </a:cxn>
                <a:cxn ang="0">
                  <a:pos x="284" y="347"/>
                </a:cxn>
                <a:cxn ang="0">
                  <a:pos x="217" y="300"/>
                </a:cxn>
                <a:cxn ang="0">
                  <a:pos x="166" y="259"/>
                </a:cxn>
                <a:cxn ang="0">
                  <a:pos x="108" y="207"/>
                </a:cxn>
                <a:cxn ang="0">
                  <a:pos x="58" y="155"/>
                </a:cxn>
                <a:cxn ang="0">
                  <a:pos x="21" y="120"/>
                </a:cxn>
                <a:cxn ang="0">
                  <a:pos x="0" y="68"/>
                </a:cxn>
                <a:cxn ang="0">
                  <a:pos x="19" y="39"/>
                </a:cxn>
              </a:cxnLst>
              <a:rect l="0" t="0" r="r" b="b"/>
              <a:pathLst>
                <a:path w="640" h="347">
                  <a:moveTo>
                    <a:pt x="19" y="39"/>
                  </a:moveTo>
                  <a:lnTo>
                    <a:pt x="95" y="43"/>
                  </a:lnTo>
                  <a:lnTo>
                    <a:pt x="176" y="46"/>
                  </a:lnTo>
                  <a:lnTo>
                    <a:pt x="228" y="46"/>
                  </a:lnTo>
                  <a:lnTo>
                    <a:pt x="269" y="36"/>
                  </a:lnTo>
                  <a:lnTo>
                    <a:pt x="336" y="17"/>
                  </a:lnTo>
                  <a:lnTo>
                    <a:pt x="367" y="0"/>
                  </a:lnTo>
                  <a:lnTo>
                    <a:pt x="411" y="24"/>
                  </a:lnTo>
                  <a:lnTo>
                    <a:pt x="482" y="73"/>
                  </a:lnTo>
                  <a:lnTo>
                    <a:pt x="534" y="109"/>
                  </a:lnTo>
                  <a:lnTo>
                    <a:pt x="600" y="155"/>
                  </a:lnTo>
                  <a:lnTo>
                    <a:pt x="640" y="191"/>
                  </a:lnTo>
                  <a:lnTo>
                    <a:pt x="603" y="222"/>
                  </a:lnTo>
                  <a:lnTo>
                    <a:pt x="566" y="257"/>
                  </a:lnTo>
                  <a:lnTo>
                    <a:pt x="507" y="281"/>
                  </a:lnTo>
                  <a:lnTo>
                    <a:pt x="445" y="307"/>
                  </a:lnTo>
                  <a:lnTo>
                    <a:pt x="389" y="329"/>
                  </a:lnTo>
                  <a:lnTo>
                    <a:pt x="337" y="337"/>
                  </a:lnTo>
                  <a:lnTo>
                    <a:pt x="284" y="347"/>
                  </a:lnTo>
                  <a:lnTo>
                    <a:pt x="217" y="300"/>
                  </a:lnTo>
                  <a:lnTo>
                    <a:pt x="166" y="259"/>
                  </a:lnTo>
                  <a:lnTo>
                    <a:pt x="108" y="207"/>
                  </a:lnTo>
                  <a:lnTo>
                    <a:pt x="58" y="155"/>
                  </a:lnTo>
                  <a:lnTo>
                    <a:pt x="21" y="120"/>
                  </a:lnTo>
                  <a:lnTo>
                    <a:pt x="0" y="68"/>
                  </a:lnTo>
                  <a:lnTo>
                    <a:pt x="19" y="39"/>
                  </a:lnTo>
                  <a:close/>
                </a:path>
              </a:pathLst>
            </a:custGeom>
            <a:solidFill>
              <a:srgbClr val="F8F8F8"/>
            </a:solidFill>
            <a:ln w="9525">
              <a:noFill/>
              <a:round/>
              <a:headEnd/>
              <a:tailEnd/>
            </a:ln>
          </p:spPr>
          <p:txBody>
            <a:bodyPr/>
            <a:lstStyle/>
            <a:p>
              <a:endParaRPr lang="en-US"/>
            </a:p>
          </p:txBody>
        </p:sp>
        <p:sp>
          <p:nvSpPr>
            <p:cNvPr id="1088621" name="Freeform 109"/>
            <p:cNvSpPr>
              <a:spLocks/>
            </p:cNvSpPr>
            <p:nvPr/>
          </p:nvSpPr>
          <p:spPr bwMode="auto">
            <a:xfrm>
              <a:off x="666" y="2641"/>
              <a:ext cx="346" cy="202"/>
            </a:xfrm>
            <a:custGeom>
              <a:avLst/>
              <a:gdLst/>
              <a:ahLst/>
              <a:cxnLst>
                <a:cxn ang="0">
                  <a:pos x="339" y="345"/>
                </a:cxn>
                <a:cxn ang="0">
                  <a:pos x="449" y="315"/>
                </a:cxn>
                <a:cxn ang="0">
                  <a:pos x="538" y="277"/>
                </a:cxn>
                <a:cxn ang="0">
                  <a:pos x="602" y="232"/>
                </a:cxn>
                <a:cxn ang="0">
                  <a:pos x="626" y="206"/>
                </a:cxn>
                <a:cxn ang="0">
                  <a:pos x="535" y="123"/>
                </a:cxn>
                <a:cxn ang="0">
                  <a:pos x="461" y="78"/>
                </a:cxn>
                <a:cxn ang="0">
                  <a:pos x="390" y="34"/>
                </a:cxn>
                <a:cxn ang="0">
                  <a:pos x="376" y="34"/>
                </a:cxn>
                <a:cxn ang="0">
                  <a:pos x="331" y="49"/>
                </a:cxn>
                <a:cxn ang="0">
                  <a:pos x="272" y="65"/>
                </a:cxn>
                <a:cxn ang="0">
                  <a:pos x="167" y="73"/>
                </a:cxn>
                <a:cxn ang="0">
                  <a:pos x="64" y="71"/>
                </a:cxn>
                <a:cxn ang="0">
                  <a:pos x="37" y="73"/>
                </a:cxn>
                <a:cxn ang="0">
                  <a:pos x="37" y="93"/>
                </a:cxn>
                <a:cxn ang="0">
                  <a:pos x="59" y="123"/>
                </a:cxn>
                <a:cxn ang="0">
                  <a:pos x="101" y="176"/>
                </a:cxn>
                <a:cxn ang="0">
                  <a:pos x="155" y="220"/>
                </a:cxn>
                <a:cxn ang="0">
                  <a:pos x="220" y="284"/>
                </a:cxn>
                <a:cxn ang="0">
                  <a:pos x="285" y="330"/>
                </a:cxn>
                <a:cxn ang="0">
                  <a:pos x="324" y="358"/>
                </a:cxn>
                <a:cxn ang="0">
                  <a:pos x="337" y="387"/>
                </a:cxn>
                <a:cxn ang="0">
                  <a:pos x="322" y="404"/>
                </a:cxn>
                <a:cxn ang="0">
                  <a:pos x="300" y="395"/>
                </a:cxn>
                <a:cxn ang="0">
                  <a:pos x="235" y="336"/>
                </a:cxn>
                <a:cxn ang="0">
                  <a:pos x="155" y="269"/>
                </a:cxn>
                <a:cxn ang="0">
                  <a:pos x="96" y="220"/>
                </a:cxn>
                <a:cxn ang="0">
                  <a:pos x="56" y="176"/>
                </a:cxn>
                <a:cxn ang="0">
                  <a:pos x="22" y="129"/>
                </a:cxn>
                <a:cxn ang="0">
                  <a:pos x="7" y="99"/>
                </a:cxn>
                <a:cxn ang="0">
                  <a:pos x="0" y="65"/>
                </a:cxn>
                <a:cxn ang="0">
                  <a:pos x="10" y="43"/>
                </a:cxn>
                <a:cxn ang="0">
                  <a:pos x="34" y="34"/>
                </a:cxn>
                <a:cxn ang="0">
                  <a:pos x="78" y="37"/>
                </a:cxn>
                <a:cxn ang="0">
                  <a:pos x="162" y="49"/>
                </a:cxn>
                <a:cxn ang="0">
                  <a:pos x="233" y="49"/>
                </a:cxn>
                <a:cxn ang="0">
                  <a:pos x="285" y="34"/>
                </a:cxn>
                <a:cxn ang="0">
                  <a:pos x="343" y="21"/>
                </a:cxn>
                <a:cxn ang="0">
                  <a:pos x="368" y="0"/>
                </a:cxn>
                <a:cxn ang="0">
                  <a:pos x="395" y="0"/>
                </a:cxn>
                <a:cxn ang="0">
                  <a:pos x="457" y="37"/>
                </a:cxn>
                <a:cxn ang="0">
                  <a:pos x="523" y="87"/>
                </a:cxn>
                <a:cxn ang="0">
                  <a:pos x="594" y="132"/>
                </a:cxn>
                <a:cxn ang="0">
                  <a:pos x="633" y="161"/>
                </a:cxn>
                <a:cxn ang="0">
                  <a:pos x="674" y="188"/>
                </a:cxn>
                <a:cxn ang="0">
                  <a:pos x="692" y="198"/>
                </a:cxn>
                <a:cxn ang="0">
                  <a:pos x="683" y="218"/>
                </a:cxn>
                <a:cxn ang="0">
                  <a:pos x="652" y="235"/>
                </a:cxn>
                <a:cxn ang="0">
                  <a:pos x="618" y="265"/>
                </a:cxn>
                <a:cxn ang="0">
                  <a:pos x="587" y="277"/>
                </a:cxn>
                <a:cxn ang="0">
                  <a:pos x="528" y="302"/>
                </a:cxn>
                <a:cxn ang="0">
                  <a:pos x="486" y="321"/>
                </a:cxn>
                <a:cxn ang="0">
                  <a:pos x="439" y="350"/>
                </a:cxn>
                <a:cxn ang="0">
                  <a:pos x="390" y="358"/>
                </a:cxn>
                <a:cxn ang="0">
                  <a:pos x="352" y="361"/>
                </a:cxn>
                <a:cxn ang="0">
                  <a:pos x="339" y="345"/>
                </a:cxn>
              </a:cxnLst>
              <a:rect l="0" t="0" r="r" b="b"/>
              <a:pathLst>
                <a:path w="692" h="404">
                  <a:moveTo>
                    <a:pt x="339" y="345"/>
                  </a:moveTo>
                  <a:lnTo>
                    <a:pt x="449" y="315"/>
                  </a:lnTo>
                  <a:lnTo>
                    <a:pt x="538" y="277"/>
                  </a:lnTo>
                  <a:lnTo>
                    <a:pt x="602" y="232"/>
                  </a:lnTo>
                  <a:lnTo>
                    <a:pt x="626" y="206"/>
                  </a:lnTo>
                  <a:lnTo>
                    <a:pt x="535" y="123"/>
                  </a:lnTo>
                  <a:lnTo>
                    <a:pt x="461" y="78"/>
                  </a:lnTo>
                  <a:lnTo>
                    <a:pt x="390" y="34"/>
                  </a:lnTo>
                  <a:lnTo>
                    <a:pt x="376" y="34"/>
                  </a:lnTo>
                  <a:lnTo>
                    <a:pt x="331" y="49"/>
                  </a:lnTo>
                  <a:lnTo>
                    <a:pt x="272" y="65"/>
                  </a:lnTo>
                  <a:lnTo>
                    <a:pt x="167" y="73"/>
                  </a:lnTo>
                  <a:lnTo>
                    <a:pt x="64" y="71"/>
                  </a:lnTo>
                  <a:lnTo>
                    <a:pt x="37" y="73"/>
                  </a:lnTo>
                  <a:lnTo>
                    <a:pt x="37" y="93"/>
                  </a:lnTo>
                  <a:lnTo>
                    <a:pt x="59" y="123"/>
                  </a:lnTo>
                  <a:lnTo>
                    <a:pt x="101" y="176"/>
                  </a:lnTo>
                  <a:lnTo>
                    <a:pt x="155" y="220"/>
                  </a:lnTo>
                  <a:lnTo>
                    <a:pt x="220" y="284"/>
                  </a:lnTo>
                  <a:lnTo>
                    <a:pt x="285" y="330"/>
                  </a:lnTo>
                  <a:lnTo>
                    <a:pt x="324" y="358"/>
                  </a:lnTo>
                  <a:lnTo>
                    <a:pt x="337" y="387"/>
                  </a:lnTo>
                  <a:lnTo>
                    <a:pt x="322" y="404"/>
                  </a:lnTo>
                  <a:lnTo>
                    <a:pt x="300" y="395"/>
                  </a:lnTo>
                  <a:lnTo>
                    <a:pt x="235" y="336"/>
                  </a:lnTo>
                  <a:lnTo>
                    <a:pt x="155" y="269"/>
                  </a:lnTo>
                  <a:lnTo>
                    <a:pt x="96" y="220"/>
                  </a:lnTo>
                  <a:lnTo>
                    <a:pt x="56" y="176"/>
                  </a:lnTo>
                  <a:lnTo>
                    <a:pt x="22" y="129"/>
                  </a:lnTo>
                  <a:lnTo>
                    <a:pt x="7" y="99"/>
                  </a:lnTo>
                  <a:lnTo>
                    <a:pt x="0" y="65"/>
                  </a:lnTo>
                  <a:lnTo>
                    <a:pt x="10" y="43"/>
                  </a:lnTo>
                  <a:lnTo>
                    <a:pt x="34" y="34"/>
                  </a:lnTo>
                  <a:lnTo>
                    <a:pt x="78" y="37"/>
                  </a:lnTo>
                  <a:lnTo>
                    <a:pt x="162" y="49"/>
                  </a:lnTo>
                  <a:lnTo>
                    <a:pt x="233" y="49"/>
                  </a:lnTo>
                  <a:lnTo>
                    <a:pt x="285" y="34"/>
                  </a:lnTo>
                  <a:lnTo>
                    <a:pt x="343" y="21"/>
                  </a:lnTo>
                  <a:lnTo>
                    <a:pt x="368" y="0"/>
                  </a:lnTo>
                  <a:lnTo>
                    <a:pt x="395" y="0"/>
                  </a:lnTo>
                  <a:lnTo>
                    <a:pt x="457" y="37"/>
                  </a:lnTo>
                  <a:lnTo>
                    <a:pt x="523" y="87"/>
                  </a:lnTo>
                  <a:lnTo>
                    <a:pt x="594" y="132"/>
                  </a:lnTo>
                  <a:lnTo>
                    <a:pt x="633" y="161"/>
                  </a:lnTo>
                  <a:lnTo>
                    <a:pt x="674" y="188"/>
                  </a:lnTo>
                  <a:lnTo>
                    <a:pt x="692" y="198"/>
                  </a:lnTo>
                  <a:lnTo>
                    <a:pt x="683" y="218"/>
                  </a:lnTo>
                  <a:lnTo>
                    <a:pt x="652" y="235"/>
                  </a:lnTo>
                  <a:lnTo>
                    <a:pt x="618" y="265"/>
                  </a:lnTo>
                  <a:lnTo>
                    <a:pt x="587" y="277"/>
                  </a:lnTo>
                  <a:lnTo>
                    <a:pt x="528" y="302"/>
                  </a:lnTo>
                  <a:lnTo>
                    <a:pt x="486" y="321"/>
                  </a:lnTo>
                  <a:lnTo>
                    <a:pt x="439" y="350"/>
                  </a:lnTo>
                  <a:lnTo>
                    <a:pt x="390" y="358"/>
                  </a:lnTo>
                  <a:lnTo>
                    <a:pt x="352" y="361"/>
                  </a:lnTo>
                  <a:lnTo>
                    <a:pt x="339" y="345"/>
                  </a:lnTo>
                  <a:close/>
                </a:path>
              </a:pathLst>
            </a:custGeom>
            <a:solidFill>
              <a:srgbClr val="000000"/>
            </a:solidFill>
            <a:ln w="9525">
              <a:noFill/>
              <a:round/>
              <a:headEnd/>
              <a:tailEnd/>
            </a:ln>
          </p:spPr>
          <p:txBody>
            <a:bodyPr/>
            <a:lstStyle/>
            <a:p>
              <a:endParaRPr lang="en-US"/>
            </a:p>
          </p:txBody>
        </p:sp>
        <p:sp>
          <p:nvSpPr>
            <p:cNvPr id="1088622" name="Freeform 110"/>
            <p:cNvSpPr>
              <a:spLocks/>
            </p:cNvSpPr>
            <p:nvPr/>
          </p:nvSpPr>
          <p:spPr bwMode="auto">
            <a:xfrm>
              <a:off x="862" y="2794"/>
              <a:ext cx="109" cy="70"/>
            </a:xfrm>
            <a:custGeom>
              <a:avLst/>
              <a:gdLst/>
              <a:ahLst/>
              <a:cxnLst>
                <a:cxn ang="0">
                  <a:pos x="185" y="16"/>
                </a:cxn>
                <a:cxn ang="0">
                  <a:pos x="138" y="53"/>
                </a:cxn>
                <a:cxn ang="0">
                  <a:pos x="96" y="87"/>
                </a:cxn>
                <a:cxn ang="0">
                  <a:pos x="34" y="109"/>
                </a:cxn>
                <a:cxn ang="0">
                  <a:pos x="0" y="120"/>
                </a:cxn>
                <a:cxn ang="0">
                  <a:pos x="28" y="139"/>
                </a:cxn>
                <a:cxn ang="0">
                  <a:pos x="71" y="132"/>
                </a:cxn>
                <a:cxn ang="0">
                  <a:pos x="140" y="87"/>
                </a:cxn>
                <a:cxn ang="0">
                  <a:pos x="219" y="0"/>
                </a:cxn>
                <a:cxn ang="0">
                  <a:pos x="185" y="16"/>
                </a:cxn>
              </a:cxnLst>
              <a:rect l="0" t="0" r="r" b="b"/>
              <a:pathLst>
                <a:path w="219" h="139">
                  <a:moveTo>
                    <a:pt x="185" y="16"/>
                  </a:moveTo>
                  <a:lnTo>
                    <a:pt x="138" y="53"/>
                  </a:lnTo>
                  <a:lnTo>
                    <a:pt x="96" y="87"/>
                  </a:lnTo>
                  <a:lnTo>
                    <a:pt x="34" y="109"/>
                  </a:lnTo>
                  <a:lnTo>
                    <a:pt x="0" y="120"/>
                  </a:lnTo>
                  <a:lnTo>
                    <a:pt x="28" y="139"/>
                  </a:lnTo>
                  <a:lnTo>
                    <a:pt x="71"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sp>
        <p:nvSpPr>
          <p:cNvPr id="1088623" name="Rectangle 111"/>
          <p:cNvSpPr>
            <a:spLocks noChangeArrowheads="1"/>
          </p:cNvSpPr>
          <p:nvPr/>
        </p:nvSpPr>
        <p:spPr bwMode="auto">
          <a:xfrm>
            <a:off x="5105400" y="2362200"/>
            <a:ext cx="5130800" cy="1784350"/>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2"/>
              </a:buClr>
              <a:buFont typeface="Monotype Sorts" pitchFamily="2" charset="2"/>
              <a:buChar char="z"/>
            </a:pPr>
            <a:endParaRPr kumimoji="1" lang="en-US">
              <a:latin typeface="Verdana" pitchFamily="34" charset="0"/>
            </a:endParaRPr>
          </a:p>
          <a:p>
            <a:pPr marL="342900" indent="-342900">
              <a:spcBef>
                <a:spcPct val="20000"/>
              </a:spcBef>
              <a:buClr>
                <a:schemeClr val="accent2"/>
              </a:buClr>
              <a:buFont typeface="Monotype Sorts" pitchFamily="2" charset="2"/>
              <a:buChar char="z"/>
            </a:pPr>
            <a:r>
              <a:rPr kumimoji="1" lang="en-US">
                <a:latin typeface="Verdana" pitchFamily="34" charset="0"/>
              </a:rPr>
              <a:t>I can’t get the data I need</a:t>
            </a:r>
          </a:p>
          <a:p>
            <a:pPr marL="742950" lvl="1" indent="-285750">
              <a:spcBef>
                <a:spcPct val="20000"/>
              </a:spcBef>
              <a:buClr>
                <a:schemeClr val="accent2"/>
              </a:buClr>
              <a:buFont typeface="Monotype Sorts" pitchFamily="2" charset="2"/>
              <a:buChar char="y"/>
            </a:pPr>
            <a:r>
              <a:rPr kumimoji="1" lang="en-US" sz="2000">
                <a:latin typeface="Verdana" pitchFamily="34" charset="0"/>
              </a:rPr>
              <a:t>need an expert to get the data</a:t>
            </a:r>
          </a:p>
        </p:txBody>
      </p:sp>
      <p:sp>
        <p:nvSpPr>
          <p:cNvPr id="1088624" name="Rectangle 112"/>
          <p:cNvSpPr>
            <a:spLocks noChangeArrowheads="1"/>
          </p:cNvSpPr>
          <p:nvPr/>
        </p:nvSpPr>
        <p:spPr bwMode="auto">
          <a:xfrm>
            <a:off x="5105400" y="3810001"/>
            <a:ext cx="5562600" cy="1306513"/>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2"/>
              </a:buClr>
              <a:buFont typeface="Monotype Sorts" pitchFamily="2" charset="2"/>
              <a:buChar char="z"/>
            </a:pPr>
            <a:r>
              <a:rPr kumimoji="1" lang="en-US">
                <a:latin typeface="Verdana" pitchFamily="34" charset="0"/>
              </a:rPr>
              <a:t>I can’t understand the data I found</a:t>
            </a:r>
          </a:p>
          <a:p>
            <a:pPr marL="742950" lvl="1" indent="-285750">
              <a:spcBef>
                <a:spcPct val="20000"/>
              </a:spcBef>
              <a:buClr>
                <a:schemeClr val="accent2"/>
              </a:buClr>
              <a:buFont typeface="Monotype Sorts" pitchFamily="2" charset="2"/>
              <a:buChar char="y"/>
            </a:pPr>
            <a:r>
              <a:rPr kumimoji="1" lang="en-US" sz="2000">
                <a:latin typeface="Verdana" pitchFamily="34" charset="0"/>
              </a:rPr>
              <a:t>available data poorly documented</a:t>
            </a:r>
          </a:p>
          <a:p>
            <a:pPr marL="342900" indent="-342900">
              <a:spcBef>
                <a:spcPct val="20000"/>
              </a:spcBef>
              <a:buClr>
                <a:schemeClr val="accent2"/>
              </a:buClr>
              <a:buFont typeface="Monotype Sorts" pitchFamily="2" charset="2"/>
              <a:buChar char="z"/>
            </a:pPr>
            <a:endParaRPr kumimoji="1" lang="en-US">
              <a:latin typeface="Verdana" pitchFamily="34" charset="0"/>
            </a:endParaRPr>
          </a:p>
        </p:txBody>
      </p:sp>
      <p:sp>
        <p:nvSpPr>
          <p:cNvPr id="1088625" name="Rectangle 113"/>
          <p:cNvSpPr>
            <a:spLocks noChangeArrowheads="1"/>
          </p:cNvSpPr>
          <p:nvPr/>
        </p:nvSpPr>
        <p:spPr bwMode="auto">
          <a:xfrm>
            <a:off x="5105400" y="4864100"/>
            <a:ext cx="5130800" cy="19939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2"/>
              </a:buClr>
              <a:buFont typeface="Monotype Sorts" pitchFamily="2" charset="2"/>
              <a:buChar char="z"/>
            </a:pPr>
            <a:endParaRPr kumimoji="1" lang="en-US" dirty="0">
              <a:latin typeface="Verdana" pitchFamily="34" charset="0"/>
            </a:endParaRPr>
          </a:p>
          <a:p>
            <a:pPr marL="342900" indent="-342900">
              <a:spcBef>
                <a:spcPct val="20000"/>
              </a:spcBef>
              <a:buClr>
                <a:schemeClr val="accent2"/>
              </a:buClr>
              <a:buFont typeface="Monotype Sorts" pitchFamily="2" charset="2"/>
              <a:buChar char="z"/>
            </a:pPr>
            <a:r>
              <a:rPr kumimoji="1" lang="en-US" dirty="0">
                <a:latin typeface="Verdana" pitchFamily="34" charset="0"/>
              </a:rPr>
              <a:t>I can’t use the data I found</a:t>
            </a:r>
          </a:p>
          <a:p>
            <a:pPr marL="742950" lvl="1" indent="-285750">
              <a:spcBef>
                <a:spcPct val="20000"/>
              </a:spcBef>
              <a:buClr>
                <a:schemeClr val="accent2"/>
              </a:buClr>
              <a:buFont typeface="Monotype Sorts" pitchFamily="2" charset="2"/>
              <a:buChar char="y"/>
            </a:pPr>
            <a:r>
              <a:rPr kumimoji="1" lang="en-US" sz="2000" dirty="0">
                <a:latin typeface="Verdana" pitchFamily="34" charset="0"/>
              </a:rPr>
              <a:t>results are unexpected</a:t>
            </a:r>
          </a:p>
          <a:p>
            <a:pPr marL="742950" lvl="1" indent="-285750">
              <a:spcBef>
                <a:spcPct val="20000"/>
              </a:spcBef>
              <a:buClr>
                <a:schemeClr val="accent2"/>
              </a:buClr>
              <a:buFont typeface="Monotype Sorts" pitchFamily="2" charset="2"/>
              <a:buChar char="y"/>
            </a:pPr>
            <a:r>
              <a:rPr kumimoji="1" lang="en-US" sz="2000" dirty="0">
                <a:latin typeface="Verdana" pitchFamily="34" charset="0"/>
              </a:rPr>
              <a:t>data needs to be transformed from one form to other</a:t>
            </a:r>
          </a:p>
        </p:txBody>
      </p:sp>
    </p:spTree>
    <p:extLst>
      <p:ext uri="{BB962C8B-B14F-4D97-AF65-F5344CB8AC3E}">
        <p14:creationId xmlns:p14="http://schemas.microsoft.com/office/powerpoint/2010/main" val="2432564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85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885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8851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88517">
                                            <p:txEl>
                                              <p:pRg st="3" end="3"/>
                                            </p:txEl>
                                          </p:spTgt>
                                        </p:tgtEl>
                                        <p:attrNameLst>
                                          <p:attrName>style.visibility</p:attrName>
                                        </p:attrNameLst>
                                      </p:cBhvr>
                                      <p:to>
                                        <p:strVal val="visible"/>
                                      </p:to>
                                    </p:set>
                                  </p:childTnLst>
                                </p:cTn>
                              </p:par>
                            </p:childTnLst>
                          </p:cTn>
                        </p:par>
                        <p:par>
                          <p:cTn id="13" fill="hold">
                            <p:stCondLst>
                              <p:cond delay="500"/>
                            </p:stCondLst>
                            <p:childTnLst>
                              <p:par>
                                <p:cTn id="14" presetID="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088623">
                                            <p:txEl>
                                              <p:pRg st="1" end="1"/>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088623">
                                            <p:txEl>
                                              <p:pRg st="2" end="2"/>
                                            </p:txEl>
                                          </p:spTgt>
                                        </p:tgtEl>
                                        <p:attrNameLst>
                                          <p:attrName>style.visibility</p:attrName>
                                        </p:attrNameLst>
                                      </p:cBhvr>
                                      <p:to>
                                        <p:strVal val="visible"/>
                                      </p:to>
                                    </p:set>
                                  </p:childTnLst>
                                </p:cTn>
                              </p:par>
                            </p:childTnLst>
                          </p:cTn>
                        </p:par>
                        <p:par>
                          <p:cTn id="24" fill="hold">
                            <p:stCondLst>
                              <p:cond delay="500"/>
                            </p:stCondLst>
                            <p:childTnLst>
                              <p:par>
                                <p:cTn id="25" presetID="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88624">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088624">
                                            <p:txEl>
                                              <p:pRg st="1" end="1"/>
                                            </p:txEl>
                                          </p:spTgt>
                                        </p:tgtEl>
                                        <p:attrNameLst>
                                          <p:attrName>style.visibility</p:attrName>
                                        </p:attrNameLst>
                                      </p:cBhvr>
                                      <p:to>
                                        <p:strVal val="visible"/>
                                      </p:to>
                                    </p:set>
                                  </p:childTnLst>
                                </p:cTn>
                              </p:par>
                            </p:childTnLst>
                          </p:cTn>
                        </p:par>
                        <p:par>
                          <p:cTn id="35" fill="hold">
                            <p:stCondLst>
                              <p:cond delay="500"/>
                            </p:stCondLst>
                            <p:childTnLst>
                              <p:par>
                                <p:cTn id="36" presetID="2" presetClass="entr" presetSubtype="1"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088625">
                                            <p:txEl>
                                              <p:pRg st="1" end="1"/>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1088625">
                                            <p:txEl>
                                              <p:pRg st="2" end="2"/>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499"/>
                                          </p:stCondLst>
                                        </p:cTn>
                                        <p:tgtEl>
                                          <p:spTgt spid="1088625">
                                            <p:txEl>
                                              <p:pRg st="3" end="3"/>
                                            </p:txEl>
                                          </p:spTgt>
                                        </p:tgtEl>
                                        <p:attrNameLst>
                                          <p:attrName>style.visibility</p:attrName>
                                        </p:attrNameLst>
                                      </p:cBhvr>
                                      <p:to>
                                        <p:strVal val="visible"/>
                                      </p:to>
                                    </p:set>
                                  </p:childTnLst>
                                </p:cTn>
                              </p:par>
                            </p:childTnLst>
                          </p:cTn>
                        </p:par>
                        <p:par>
                          <p:cTn id="48" fill="hold">
                            <p:stCondLst>
                              <p:cond delay="500"/>
                            </p:stCondLst>
                            <p:childTnLst>
                              <p:par>
                                <p:cTn id="49" presetID="2" presetClass="entr" presetSubtype="1"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7" grpId="0" build="p" autoUpdateAnimBg="0"/>
      <p:bldP spid="1088623" grpId="0" build="p" autoUpdateAnimBg="0"/>
      <p:bldP spid="1088624" grpId="0" build="p" autoUpdateAnimBg="0"/>
      <p:bldP spid="1088625"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z="3600" b="1" i="1"/>
              <a:t>Warehouse Manager</a:t>
            </a:r>
          </a:p>
        </p:txBody>
      </p:sp>
      <p:sp>
        <p:nvSpPr>
          <p:cNvPr id="210948" name="Rectangle 4"/>
          <p:cNvSpPr>
            <a:spLocks noGrp="1" noChangeArrowheads="1"/>
          </p:cNvSpPr>
          <p:nvPr>
            <p:ph idx="1"/>
          </p:nvPr>
        </p:nvSpPr>
        <p:spPr>
          <a:noFill/>
          <a:ln/>
        </p:spPr>
        <p:txBody>
          <a:bodyPr/>
          <a:lstStyle/>
          <a:p>
            <a:r>
              <a:rPr lang="en-US" sz="2400" b="1">
                <a:latin typeface="Times" panose="02020603050405020304" pitchFamily="18" charset="0"/>
              </a:rPr>
              <a:t>In some cases, also generates query profiles to determine which indexes and aggregations are appropriate. </a:t>
            </a:r>
          </a:p>
          <a:p>
            <a:endParaRPr lang="en-US" sz="2400" b="1"/>
          </a:p>
          <a:p>
            <a:r>
              <a:rPr lang="en-US" sz="2400" b="1">
                <a:latin typeface="Times" panose="02020603050405020304" pitchFamily="18" charset="0"/>
              </a:rPr>
              <a:t>A query profile can be generated for each user, group of users, or the data warehouse and is based on information that describes the characteristics of the queries such as frequency, target table(s), and size of results set.</a:t>
            </a:r>
          </a:p>
        </p:txBody>
      </p:sp>
    </p:spTree>
    <p:extLst>
      <p:ext uri="{BB962C8B-B14F-4D97-AF65-F5344CB8AC3E}">
        <p14:creationId xmlns:p14="http://schemas.microsoft.com/office/powerpoint/2010/main" val="371012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36</a:t>
            </a:r>
          </a:p>
        </p:txBody>
      </p:sp>
      <p:sp>
        <p:nvSpPr>
          <p:cNvPr id="75779" name="Rectangle 3"/>
          <p:cNvSpPr>
            <a:spLocks noGrp="1" noChangeArrowheads="1"/>
          </p:cNvSpPr>
          <p:nvPr>
            <p:ph type="title"/>
          </p:nvPr>
        </p:nvSpPr>
        <p:spPr>
          <a:noFill/>
          <a:ln/>
        </p:spPr>
        <p:txBody>
          <a:bodyPr/>
          <a:lstStyle/>
          <a:p>
            <a:pPr algn="just"/>
            <a:r>
              <a:rPr lang="en-US" sz="3600" b="1" i="1"/>
              <a:t>Data Warehouse Information Flows</a:t>
            </a:r>
          </a:p>
        </p:txBody>
      </p:sp>
      <p:pic>
        <p:nvPicPr>
          <p:cNvPr id="7578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752600"/>
            <a:ext cx="641350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922853"/>
      </p:ext>
    </p:extLst>
  </p:cSld>
  <p:clrMapOvr>
    <a:masterClrMapping/>
  </p:clrMapOvr>
  <p:transition>
    <p:wipe dir="d"/>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37</a:t>
            </a:r>
          </a:p>
        </p:txBody>
      </p:sp>
      <p:sp>
        <p:nvSpPr>
          <p:cNvPr id="77827" name="Rectangle 3"/>
          <p:cNvSpPr>
            <a:spLocks noGrp="1" noChangeArrowheads="1"/>
          </p:cNvSpPr>
          <p:nvPr>
            <p:ph type="title"/>
          </p:nvPr>
        </p:nvSpPr>
        <p:spPr>
          <a:noFill/>
          <a:ln/>
        </p:spPr>
        <p:txBody>
          <a:bodyPr/>
          <a:lstStyle/>
          <a:p>
            <a:pPr algn="just"/>
            <a:r>
              <a:rPr lang="en-US" sz="3600" b="1" i="1"/>
              <a:t>Data Warehouse Information Flows</a:t>
            </a:r>
          </a:p>
        </p:txBody>
      </p:sp>
      <p:sp>
        <p:nvSpPr>
          <p:cNvPr id="77828" name="Rectangle 4"/>
          <p:cNvSpPr>
            <a:spLocks noGrp="1" noChangeArrowheads="1"/>
          </p:cNvSpPr>
          <p:nvPr>
            <p:ph idx="1"/>
          </p:nvPr>
        </p:nvSpPr>
        <p:spPr>
          <a:noFill/>
          <a:ln/>
        </p:spPr>
        <p:txBody>
          <a:bodyPr/>
          <a:lstStyle/>
          <a:p>
            <a:r>
              <a:rPr lang="en-US" sz="2400" b="1"/>
              <a:t>Inflow - Processes associated with the extraction, cleansing, and loading of the data from the source systems into the data warehouse.</a:t>
            </a:r>
          </a:p>
          <a:p>
            <a:pPr lvl="1">
              <a:buSzPct val="75000"/>
            </a:pPr>
            <a:endParaRPr lang="en-US" b="1"/>
          </a:p>
          <a:p>
            <a:r>
              <a:rPr lang="en-US" sz="2400" b="1"/>
              <a:t>Upflow - Processes associated with adding value to the data in the warehouse through summarizing, packaging, and distribution of the data.</a:t>
            </a:r>
          </a:p>
        </p:txBody>
      </p:sp>
    </p:spTree>
    <p:extLst>
      <p:ext uri="{BB962C8B-B14F-4D97-AF65-F5344CB8AC3E}">
        <p14:creationId xmlns:p14="http://schemas.microsoft.com/office/powerpoint/2010/main" val="35207790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38</a:t>
            </a:r>
          </a:p>
        </p:txBody>
      </p:sp>
      <p:sp>
        <p:nvSpPr>
          <p:cNvPr id="79875" name="Rectangle 3"/>
          <p:cNvSpPr>
            <a:spLocks noGrp="1" noChangeArrowheads="1"/>
          </p:cNvSpPr>
          <p:nvPr>
            <p:ph type="title"/>
          </p:nvPr>
        </p:nvSpPr>
        <p:spPr>
          <a:noFill/>
          <a:ln/>
        </p:spPr>
        <p:txBody>
          <a:bodyPr/>
          <a:lstStyle/>
          <a:p>
            <a:pPr algn="just"/>
            <a:r>
              <a:rPr lang="en-US" sz="3600" b="1" i="1"/>
              <a:t>Data Warehouse Information Flows</a:t>
            </a:r>
          </a:p>
        </p:txBody>
      </p:sp>
      <p:sp>
        <p:nvSpPr>
          <p:cNvPr id="79876" name="Rectangle 4"/>
          <p:cNvSpPr>
            <a:spLocks noGrp="1" noChangeArrowheads="1"/>
          </p:cNvSpPr>
          <p:nvPr>
            <p:ph idx="1"/>
          </p:nvPr>
        </p:nvSpPr>
        <p:spPr>
          <a:xfrm>
            <a:off x="2406650" y="1524000"/>
            <a:ext cx="7727950" cy="4114800"/>
          </a:xfrm>
          <a:noFill/>
          <a:ln/>
        </p:spPr>
        <p:txBody>
          <a:bodyPr/>
          <a:lstStyle/>
          <a:p>
            <a:r>
              <a:rPr lang="en-US" sz="2400" b="1"/>
              <a:t>Downflow - Processes associated with archiving and backing-up/recovery of data in the warehouse.</a:t>
            </a:r>
          </a:p>
          <a:p>
            <a:pPr lvl="1">
              <a:buSzPct val="75000"/>
            </a:pPr>
            <a:endParaRPr lang="en-US" b="1"/>
          </a:p>
          <a:p>
            <a:r>
              <a:rPr lang="en-US" sz="2400" b="1"/>
              <a:t>Outflow - Processes associated with making the data available to the end-users. </a:t>
            </a:r>
          </a:p>
          <a:p>
            <a:pPr lvl="1">
              <a:buSzPct val="75000"/>
            </a:pPr>
            <a:endParaRPr lang="en-US" b="1"/>
          </a:p>
          <a:p>
            <a:r>
              <a:rPr lang="en-US" sz="2400" b="1"/>
              <a:t>Metaflow - Processes associated with the management of the metadata.</a:t>
            </a:r>
          </a:p>
        </p:txBody>
      </p:sp>
    </p:spTree>
    <p:extLst>
      <p:ext uri="{BB962C8B-B14F-4D97-AF65-F5344CB8AC3E}">
        <p14:creationId xmlns:p14="http://schemas.microsoft.com/office/powerpoint/2010/main" val="288725731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en-US" altLang="zh-CN" b="1" i="1">
                <a:ea typeface="SimSun" panose="02010600030101010101" pitchFamily="2" charset="-122"/>
              </a:rPr>
              <a:t>Data Flow Across the Corporation</a:t>
            </a:r>
            <a:endParaRPr lang="en-US" b="1" i="1">
              <a:ea typeface="SimSun" panose="02010600030101010101" pitchFamily="2" charset="-122"/>
            </a:endParaRPr>
          </a:p>
        </p:txBody>
      </p:sp>
      <p:sp>
        <p:nvSpPr>
          <p:cNvPr id="215043" name="Rectangle 1027"/>
          <p:cNvSpPr>
            <a:spLocks noChangeArrowheads="1"/>
          </p:cNvSpPr>
          <p:nvPr/>
        </p:nvSpPr>
        <p:spPr bwMode="auto">
          <a:xfrm>
            <a:off x="2286000" y="2209800"/>
            <a:ext cx="609600" cy="3657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44" name="Rectangle 1028"/>
          <p:cNvSpPr>
            <a:spLocks noChangeArrowheads="1"/>
          </p:cNvSpPr>
          <p:nvPr/>
        </p:nvSpPr>
        <p:spPr bwMode="auto">
          <a:xfrm>
            <a:off x="3429000" y="3429000"/>
            <a:ext cx="19050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a:solidFill>
                  <a:schemeClr val="bg2"/>
                </a:solidFill>
              </a:rPr>
              <a:t>Extract,transform</a:t>
            </a:r>
          </a:p>
          <a:p>
            <a:pPr algn="ctr" eaLnBrk="1" hangingPunct="1"/>
            <a:r>
              <a:rPr lang="en-US" sz="2000">
                <a:solidFill>
                  <a:schemeClr val="bg2"/>
                </a:solidFill>
              </a:rPr>
              <a:t>&amp; Load Processing</a:t>
            </a:r>
          </a:p>
        </p:txBody>
      </p:sp>
      <p:sp>
        <p:nvSpPr>
          <p:cNvPr id="215045" name="Rectangle 1029"/>
          <p:cNvSpPr>
            <a:spLocks noChangeArrowheads="1"/>
          </p:cNvSpPr>
          <p:nvPr/>
        </p:nvSpPr>
        <p:spPr bwMode="auto">
          <a:xfrm>
            <a:off x="6019800" y="2209800"/>
            <a:ext cx="1447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a:solidFill>
                  <a:schemeClr val="bg2"/>
                </a:solidFill>
              </a:rPr>
              <a:t>Operational</a:t>
            </a:r>
          </a:p>
          <a:p>
            <a:pPr algn="ctr" eaLnBrk="1" hangingPunct="1"/>
            <a:r>
              <a:rPr lang="en-US" sz="2000">
                <a:solidFill>
                  <a:schemeClr val="bg2"/>
                </a:solidFill>
              </a:rPr>
              <a:t>Data Store</a:t>
            </a:r>
          </a:p>
        </p:txBody>
      </p:sp>
      <p:sp>
        <p:nvSpPr>
          <p:cNvPr id="215046" name="Rectangle 1030"/>
          <p:cNvSpPr>
            <a:spLocks noChangeArrowheads="1"/>
          </p:cNvSpPr>
          <p:nvPr/>
        </p:nvSpPr>
        <p:spPr bwMode="auto">
          <a:xfrm>
            <a:off x="6019800" y="4648200"/>
            <a:ext cx="1447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a:solidFill>
                  <a:schemeClr val="bg2"/>
                </a:solidFill>
              </a:rPr>
              <a:t>Data </a:t>
            </a:r>
          </a:p>
          <a:p>
            <a:pPr algn="ctr" eaLnBrk="1" hangingPunct="1"/>
            <a:r>
              <a:rPr lang="en-US" sz="2000">
                <a:solidFill>
                  <a:schemeClr val="bg2"/>
                </a:solidFill>
              </a:rPr>
              <a:t>Warehouse</a:t>
            </a:r>
          </a:p>
        </p:txBody>
      </p:sp>
      <p:sp>
        <p:nvSpPr>
          <p:cNvPr id="215047" name="Rectangle 1031"/>
          <p:cNvSpPr>
            <a:spLocks noChangeArrowheads="1"/>
          </p:cNvSpPr>
          <p:nvPr/>
        </p:nvSpPr>
        <p:spPr bwMode="auto">
          <a:xfrm>
            <a:off x="8229600" y="2438400"/>
            <a:ext cx="7620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48" name="Rectangle 1032"/>
          <p:cNvSpPr>
            <a:spLocks noChangeArrowheads="1"/>
          </p:cNvSpPr>
          <p:nvPr/>
        </p:nvSpPr>
        <p:spPr bwMode="auto">
          <a:xfrm>
            <a:off x="9601200" y="1981200"/>
            <a:ext cx="762000" cy="403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000"/>
          </a:p>
        </p:txBody>
      </p:sp>
      <p:sp>
        <p:nvSpPr>
          <p:cNvPr id="215049" name="Rectangle 1033"/>
          <p:cNvSpPr>
            <a:spLocks noChangeArrowheads="1"/>
          </p:cNvSpPr>
          <p:nvPr/>
        </p:nvSpPr>
        <p:spPr bwMode="auto">
          <a:xfrm>
            <a:off x="2362200" y="6172200"/>
            <a:ext cx="8077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a:solidFill>
                  <a:schemeClr val="bg2"/>
                </a:solidFill>
              </a:rPr>
              <a:t>Metadata/Data Dictionary</a:t>
            </a:r>
          </a:p>
        </p:txBody>
      </p:sp>
      <p:sp>
        <p:nvSpPr>
          <p:cNvPr id="215050" name="Line 1034"/>
          <p:cNvSpPr>
            <a:spLocks noChangeShapeType="1"/>
          </p:cNvSpPr>
          <p:nvPr/>
        </p:nvSpPr>
        <p:spPr bwMode="auto">
          <a:xfrm>
            <a:off x="2286000" y="2819400"/>
            <a:ext cx="6096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1" name="Line 1035"/>
          <p:cNvSpPr>
            <a:spLocks noChangeShapeType="1"/>
          </p:cNvSpPr>
          <p:nvPr/>
        </p:nvSpPr>
        <p:spPr bwMode="auto">
          <a:xfrm>
            <a:off x="2286000" y="3581400"/>
            <a:ext cx="6096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2" name="Line 1036"/>
          <p:cNvSpPr>
            <a:spLocks noChangeShapeType="1"/>
          </p:cNvSpPr>
          <p:nvPr/>
        </p:nvSpPr>
        <p:spPr bwMode="auto">
          <a:xfrm>
            <a:off x="2286000" y="4343400"/>
            <a:ext cx="6096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3" name="Line 1037"/>
          <p:cNvSpPr>
            <a:spLocks noChangeShapeType="1"/>
          </p:cNvSpPr>
          <p:nvPr/>
        </p:nvSpPr>
        <p:spPr bwMode="auto">
          <a:xfrm>
            <a:off x="2286000" y="5105400"/>
            <a:ext cx="6096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4" name="Line 1038"/>
          <p:cNvSpPr>
            <a:spLocks noChangeShapeType="1"/>
          </p:cNvSpPr>
          <p:nvPr/>
        </p:nvSpPr>
        <p:spPr bwMode="auto">
          <a:xfrm>
            <a:off x="2895600" y="4038600"/>
            <a:ext cx="685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5" name="Line 1039"/>
          <p:cNvSpPr>
            <a:spLocks noChangeShapeType="1"/>
          </p:cNvSpPr>
          <p:nvPr/>
        </p:nvSpPr>
        <p:spPr bwMode="auto">
          <a:xfrm>
            <a:off x="5638800" y="2438400"/>
            <a:ext cx="0" cy="3200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6" name="Line 1040"/>
          <p:cNvSpPr>
            <a:spLocks noChangeShapeType="1"/>
          </p:cNvSpPr>
          <p:nvPr/>
        </p:nvSpPr>
        <p:spPr bwMode="auto">
          <a:xfrm flipV="1">
            <a:off x="5638800" y="2438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7" name="Line 1041"/>
          <p:cNvSpPr>
            <a:spLocks noChangeShapeType="1"/>
          </p:cNvSpPr>
          <p:nvPr/>
        </p:nvSpPr>
        <p:spPr bwMode="auto">
          <a:xfrm>
            <a:off x="5638800" y="5029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8" name="Line 1042"/>
          <p:cNvSpPr>
            <a:spLocks noChangeShapeType="1"/>
          </p:cNvSpPr>
          <p:nvPr/>
        </p:nvSpPr>
        <p:spPr bwMode="auto">
          <a:xfrm>
            <a:off x="5334000" y="3962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59" name="Line 1043"/>
          <p:cNvSpPr>
            <a:spLocks noChangeShapeType="1"/>
          </p:cNvSpPr>
          <p:nvPr/>
        </p:nvSpPr>
        <p:spPr bwMode="auto">
          <a:xfrm>
            <a:off x="5638800" y="5562600"/>
            <a:ext cx="2667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0" name="Line 1044"/>
          <p:cNvSpPr>
            <a:spLocks noChangeShapeType="1"/>
          </p:cNvSpPr>
          <p:nvPr/>
        </p:nvSpPr>
        <p:spPr bwMode="auto">
          <a:xfrm>
            <a:off x="6705600" y="2819400"/>
            <a:ext cx="0" cy="1828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1" name="Line 1045"/>
          <p:cNvSpPr>
            <a:spLocks noChangeShapeType="1"/>
          </p:cNvSpPr>
          <p:nvPr/>
        </p:nvSpPr>
        <p:spPr bwMode="auto">
          <a:xfrm>
            <a:off x="6781800" y="54102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2" name="Line 1046"/>
          <p:cNvSpPr>
            <a:spLocks noChangeShapeType="1"/>
          </p:cNvSpPr>
          <p:nvPr/>
        </p:nvSpPr>
        <p:spPr bwMode="auto">
          <a:xfrm>
            <a:off x="6781800" y="5867400"/>
            <a:ext cx="2819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3" name="Line 1047"/>
          <p:cNvSpPr>
            <a:spLocks noChangeShapeType="1"/>
          </p:cNvSpPr>
          <p:nvPr/>
        </p:nvSpPr>
        <p:spPr bwMode="auto">
          <a:xfrm>
            <a:off x="7467600" y="25908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4" name="Line 1048"/>
          <p:cNvSpPr>
            <a:spLocks noChangeShapeType="1"/>
          </p:cNvSpPr>
          <p:nvPr/>
        </p:nvSpPr>
        <p:spPr bwMode="auto">
          <a:xfrm flipV="1">
            <a:off x="7467600" y="2286000"/>
            <a:ext cx="2133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5" name="Line 1049"/>
          <p:cNvSpPr>
            <a:spLocks noChangeShapeType="1"/>
          </p:cNvSpPr>
          <p:nvPr/>
        </p:nvSpPr>
        <p:spPr bwMode="auto">
          <a:xfrm>
            <a:off x="8991600" y="40386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6" name="Text Box 1050"/>
          <p:cNvSpPr txBox="1">
            <a:spLocks noChangeArrowheads="1"/>
          </p:cNvSpPr>
          <p:nvPr/>
        </p:nvSpPr>
        <p:spPr bwMode="auto">
          <a:xfrm>
            <a:off x="2041526" y="1717675"/>
            <a:ext cx="20256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t>Production Systems</a:t>
            </a:r>
          </a:p>
        </p:txBody>
      </p:sp>
      <p:sp>
        <p:nvSpPr>
          <p:cNvPr id="215067" name="Line 1051"/>
          <p:cNvSpPr>
            <a:spLocks noChangeShapeType="1"/>
          </p:cNvSpPr>
          <p:nvPr/>
        </p:nvSpPr>
        <p:spPr bwMode="auto">
          <a:xfrm>
            <a:off x="8229600" y="3200400"/>
            <a:ext cx="8382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8" name="Line 1052"/>
          <p:cNvSpPr>
            <a:spLocks noChangeShapeType="1"/>
          </p:cNvSpPr>
          <p:nvPr/>
        </p:nvSpPr>
        <p:spPr bwMode="auto">
          <a:xfrm>
            <a:off x="8229600" y="3886200"/>
            <a:ext cx="7620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69" name="Line 1053"/>
          <p:cNvSpPr>
            <a:spLocks noChangeShapeType="1"/>
          </p:cNvSpPr>
          <p:nvPr/>
        </p:nvSpPr>
        <p:spPr bwMode="auto">
          <a:xfrm>
            <a:off x="8229600" y="4876800"/>
            <a:ext cx="7620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070" name="Text Box 1054"/>
          <p:cNvSpPr txBox="1">
            <a:spLocks noChangeArrowheads="1"/>
          </p:cNvSpPr>
          <p:nvPr/>
        </p:nvSpPr>
        <p:spPr bwMode="auto">
          <a:xfrm>
            <a:off x="7772400" y="1843089"/>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2000"/>
              <a:t>Data Marts</a:t>
            </a:r>
          </a:p>
        </p:txBody>
      </p:sp>
      <p:sp>
        <p:nvSpPr>
          <p:cNvPr id="215071" name="Text Box 1055"/>
          <p:cNvSpPr txBox="1">
            <a:spLocks noChangeArrowheads="1"/>
          </p:cNvSpPr>
          <p:nvPr/>
        </p:nvSpPr>
        <p:spPr bwMode="auto">
          <a:xfrm>
            <a:off x="9342439" y="1004889"/>
            <a:ext cx="14112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a:t>Personal</a:t>
            </a:r>
          </a:p>
          <a:p>
            <a:pPr eaLnBrk="1" hangingPunct="1"/>
            <a:r>
              <a:rPr lang="en-US" sz="2000"/>
              <a:t>Data</a:t>
            </a:r>
          </a:p>
          <a:p>
            <a:pPr eaLnBrk="1" hangingPunct="1"/>
            <a:r>
              <a:rPr lang="en-US" sz="2000"/>
              <a:t>Warehouse</a:t>
            </a:r>
          </a:p>
        </p:txBody>
      </p:sp>
    </p:spTree>
    <p:extLst>
      <p:ext uri="{BB962C8B-B14F-4D97-AF65-F5344CB8AC3E}">
        <p14:creationId xmlns:p14="http://schemas.microsoft.com/office/powerpoint/2010/main" val="14122077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39</a:t>
            </a:r>
          </a:p>
        </p:txBody>
      </p:sp>
      <p:sp>
        <p:nvSpPr>
          <p:cNvPr id="81923" name="Rectangle 3"/>
          <p:cNvSpPr>
            <a:spLocks noGrp="1" noChangeArrowheads="1"/>
          </p:cNvSpPr>
          <p:nvPr>
            <p:ph type="title"/>
          </p:nvPr>
        </p:nvSpPr>
        <p:spPr>
          <a:noFill/>
          <a:ln/>
        </p:spPr>
        <p:txBody>
          <a:bodyPr/>
          <a:lstStyle/>
          <a:p>
            <a:r>
              <a:rPr lang="en-US" sz="3600" b="1" i="1"/>
              <a:t>Data Warehousing Tools and Technologies</a:t>
            </a:r>
          </a:p>
        </p:txBody>
      </p:sp>
      <p:sp>
        <p:nvSpPr>
          <p:cNvPr id="81924" name="Rectangle 4"/>
          <p:cNvSpPr>
            <a:spLocks noGrp="1" noChangeArrowheads="1"/>
          </p:cNvSpPr>
          <p:nvPr>
            <p:ph idx="1"/>
          </p:nvPr>
        </p:nvSpPr>
        <p:spPr>
          <a:xfrm>
            <a:off x="2209800" y="1676400"/>
            <a:ext cx="8458200" cy="4114800"/>
          </a:xfrm>
          <a:noFill/>
          <a:ln/>
        </p:spPr>
        <p:txBody>
          <a:bodyPr/>
          <a:lstStyle/>
          <a:p>
            <a:r>
              <a:rPr lang="en-US" sz="2400" b="1"/>
              <a:t>Building a data warehouse is a complex task because there is no vendor that provides an ‘end-to-end’ set of tools.</a:t>
            </a:r>
          </a:p>
          <a:p>
            <a:endParaRPr lang="en-US" sz="2400" b="1"/>
          </a:p>
          <a:p>
            <a:r>
              <a:rPr lang="en-US" sz="2400" b="1"/>
              <a:t>Necessitates that a data warehouse is built using multiple products from different vendors. </a:t>
            </a:r>
          </a:p>
          <a:p>
            <a:endParaRPr lang="en-US" sz="2400" b="1"/>
          </a:p>
          <a:p>
            <a:r>
              <a:rPr lang="en-US" sz="2400" b="1"/>
              <a:t>Ensuring that these products work well together and are fully integrated is a major challenge</a:t>
            </a:r>
            <a:r>
              <a:rPr lang="en-US" b="1"/>
              <a:t>. </a:t>
            </a:r>
          </a:p>
        </p:txBody>
      </p:sp>
    </p:spTree>
    <p:extLst>
      <p:ext uri="{BB962C8B-B14F-4D97-AF65-F5344CB8AC3E}">
        <p14:creationId xmlns:p14="http://schemas.microsoft.com/office/powerpoint/2010/main" val="6636634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sz="3600" b="1" i="1">
                <a:latin typeface="CG Times" charset="0"/>
              </a:rPr>
              <a:t>Tools for your Data Warehouse</a:t>
            </a:r>
          </a:p>
        </p:txBody>
      </p:sp>
      <p:sp>
        <p:nvSpPr>
          <p:cNvPr id="237571" name="Rectangle 3"/>
          <p:cNvSpPr>
            <a:spLocks noChangeArrowheads="1"/>
          </p:cNvSpPr>
          <p:nvPr/>
        </p:nvSpPr>
        <p:spPr bwMode="auto">
          <a:xfrm>
            <a:off x="2209800" y="4046538"/>
            <a:ext cx="1868488" cy="4492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000">
              <a:solidFill>
                <a:schemeClr val="bg2"/>
              </a:solidFill>
            </a:endParaRPr>
          </a:p>
        </p:txBody>
      </p:sp>
      <p:sp>
        <p:nvSpPr>
          <p:cNvPr id="237572" name="Rectangle 4"/>
          <p:cNvSpPr>
            <a:spLocks noChangeArrowheads="1"/>
          </p:cNvSpPr>
          <p:nvPr/>
        </p:nvSpPr>
        <p:spPr bwMode="auto">
          <a:xfrm>
            <a:off x="4953001" y="2144714"/>
            <a:ext cx="1712913" cy="598487"/>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a:t>Data Modeling</a:t>
            </a:r>
          </a:p>
        </p:txBody>
      </p:sp>
      <p:sp>
        <p:nvSpPr>
          <p:cNvPr id="237573" name="Rectangle 5"/>
          <p:cNvSpPr>
            <a:spLocks noChangeArrowheads="1"/>
          </p:cNvSpPr>
          <p:nvPr/>
        </p:nvSpPr>
        <p:spPr bwMode="auto">
          <a:xfrm>
            <a:off x="5029200" y="5495926"/>
            <a:ext cx="2179638" cy="523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000">
              <a:solidFill>
                <a:schemeClr val="bg2"/>
              </a:solidFill>
            </a:endParaRPr>
          </a:p>
        </p:txBody>
      </p:sp>
      <p:sp>
        <p:nvSpPr>
          <p:cNvPr id="237574" name="Rectangle 6"/>
          <p:cNvSpPr>
            <a:spLocks noChangeArrowheads="1"/>
          </p:cNvSpPr>
          <p:nvPr/>
        </p:nvSpPr>
        <p:spPr bwMode="auto">
          <a:xfrm>
            <a:off x="8229601" y="5041900"/>
            <a:ext cx="779463" cy="6731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575" name="Rectangle 7"/>
          <p:cNvSpPr>
            <a:spLocks noChangeArrowheads="1"/>
          </p:cNvSpPr>
          <p:nvPr/>
        </p:nvSpPr>
        <p:spPr bwMode="auto">
          <a:xfrm>
            <a:off x="9601201" y="5421314"/>
            <a:ext cx="779463" cy="598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000"/>
          </a:p>
        </p:txBody>
      </p:sp>
      <p:sp>
        <p:nvSpPr>
          <p:cNvPr id="237576" name="Line 8"/>
          <p:cNvSpPr>
            <a:spLocks noChangeShapeType="1"/>
          </p:cNvSpPr>
          <p:nvPr/>
        </p:nvSpPr>
        <p:spPr bwMode="auto">
          <a:xfrm>
            <a:off x="2286000" y="3581400"/>
            <a:ext cx="622300" cy="15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77" name="Line 9"/>
          <p:cNvSpPr>
            <a:spLocks noChangeShapeType="1"/>
          </p:cNvSpPr>
          <p:nvPr/>
        </p:nvSpPr>
        <p:spPr bwMode="auto">
          <a:xfrm>
            <a:off x="2286000" y="5105400"/>
            <a:ext cx="622300" cy="15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78" name="Line 10"/>
          <p:cNvSpPr>
            <a:spLocks noChangeShapeType="1"/>
          </p:cNvSpPr>
          <p:nvPr/>
        </p:nvSpPr>
        <p:spPr bwMode="auto">
          <a:xfrm>
            <a:off x="3200400" y="2373314"/>
            <a:ext cx="1588" cy="59848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79" name="Line 11"/>
          <p:cNvSpPr>
            <a:spLocks noChangeShapeType="1"/>
          </p:cNvSpPr>
          <p:nvPr/>
        </p:nvSpPr>
        <p:spPr bwMode="auto">
          <a:xfrm>
            <a:off x="4800600" y="1458914"/>
            <a:ext cx="1588" cy="4713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80" name="Line 12"/>
          <p:cNvSpPr>
            <a:spLocks noChangeShapeType="1"/>
          </p:cNvSpPr>
          <p:nvPr/>
        </p:nvSpPr>
        <p:spPr bwMode="auto">
          <a:xfrm flipV="1">
            <a:off x="4343400" y="5414964"/>
            <a:ext cx="311150" cy="22383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81" name="Line 13"/>
          <p:cNvSpPr>
            <a:spLocks noChangeShapeType="1"/>
          </p:cNvSpPr>
          <p:nvPr/>
        </p:nvSpPr>
        <p:spPr bwMode="auto">
          <a:xfrm>
            <a:off x="7086601" y="4132264"/>
            <a:ext cx="1090613" cy="896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82" name="Line 14"/>
          <p:cNvSpPr>
            <a:spLocks noChangeShapeType="1"/>
          </p:cNvSpPr>
          <p:nvPr/>
        </p:nvSpPr>
        <p:spPr bwMode="auto">
          <a:xfrm flipV="1">
            <a:off x="7086600" y="3065464"/>
            <a:ext cx="1868488" cy="9731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83" name="Line 15"/>
          <p:cNvSpPr>
            <a:spLocks noChangeShapeType="1"/>
          </p:cNvSpPr>
          <p:nvPr/>
        </p:nvSpPr>
        <p:spPr bwMode="auto">
          <a:xfrm>
            <a:off x="7162800" y="4137026"/>
            <a:ext cx="2725738" cy="11969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84" name="Line 16"/>
          <p:cNvSpPr>
            <a:spLocks noChangeShapeType="1"/>
          </p:cNvSpPr>
          <p:nvPr/>
        </p:nvSpPr>
        <p:spPr bwMode="auto">
          <a:xfrm flipV="1">
            <a:off x="7086600" y="2168526"/>
            <a:ext cx="622300" cy="18700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85" name="Line 17"/>
          <p:cNvSpPr>
            <a:spLocks noChangeShapeType="1"/>
          </p:cNvSpPr>
          <p:nvPr/>
        </p:nvSpPr>
        <p:spPr bwMode="auto">
          <a:xfrm>
            <a:off x="7162800" y="4114800"/>
            <a:ext cx="2179638"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86" name="Text Box 18"/>
          <p:cNvSpPr txBox="1">
            <a:spLocks noChangeArrowheads="1"/>
          </p:cNvSpPr>
          <p:nvPr/>
        </p:nvSpPr>
        <p:spPr bwMode="auto">
          <a:xfrm>
            <a:off x="2041526" y="1381126"/>
            <a:ext cx="267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2800"/>
              <a:t>Data Acquisition</a:t>
            </a:r>
          </a:p>
        </p:txBody>
      </p:sp>
      <p:sp>
        <p:nvSpPr>
          <p:cNvPr id="237587" name="Text Box 19"/>
          <p:cNvSpPr txBox="1">
            <a:spLocks noChangeArrowheads="1"/>
          </p:cNvSpPr>
          <p:nvPr/>
        </p:nvSpPr>
        <p:spPr bwMode="auto">
          <a:xfrm>
            <a:off x="7772400" y="1851026"/>
            <a:ext cx="1479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2000"/>
              <a:t>OLAP</a:t>
            </a:r>
          </a:p>
        </p:txBody>
      </p:sp>
      <p:sp>
        <p:nvSpPr>
          <p:cNvPr id="237588" name="Rectangle 20"/>
          <p:cNvSpPr>
            <a:spLocks noChangeArrowheads="1"/>
          </p:cNvSpPr>
          <p:nvPr/>
        </p:nvSpPr>
        <p:spPr bwMode="auto">
          <a:xfrm>
            <a:off x="2209800" y="3055938"/>
            <a:ext cx="1790700" cy="4492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r>
              <a:rPr lang="en-US" sz="2000"/>
              <a:t>Extraction</a:t>
            </a:r>
          </a:p>
        </p:txBody>
      </p:sp>
      <p:sp>
        <p:nvSpPr>
          <p:cNvPr id="237589" name="Rectangle 21"/>
          <p:cNvSpPr>
            <a:spLocks noChangeArrowheads="1"/>
          </p:cNvSpPr>
          <p:nvPr/>
        </p:nvSpPr>
        <p:spPr bwMode="auto">
          <a:xfrm>
            <a:off x="2286000" y="5191126"/>
            <a:ext cx="1790700" cy="523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37590" name="Oval 22"/>
          <p:cNvSpPr>
            <a:spLocks noChangeArrowheads="1"/>
          </p:cNvSpPr>
          <p:nvPr/>
        </p:nvSpPr>
        <p:spPr bwMode="auto">
          <a:xfrm>
            <a:off x="3505201" y="2062164"/>
            <a:ext cx="466725" cy="223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591" name="Rectangle 23"/>
          <p:cNvSpPr>
            <a:spLocks noChangeArrowheads="1"/>
          </p:cNvSpPr>
          <p:nvPr/>
        </p:nvSpPr>
        <p:spPr bwMode="auto">
          <a:xfrm>
            <a:off x="3505201" y="2217738"/>
            <a:ext cx="466725" cy="4492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592" name="Text Box 24"/>
          <p:cNvSpPr txBox="1">
            <a:spLocks noChangeArrowheads="1"/>
          </p:cNvSpPr>
          <p:nvPr/>
        </p:nvSpPr>
        <p:spPr bwMode="auto">
          <a:xfrm>
            <a:off x="1905001" y="1920876"/>
            <a:ext cx="9408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Source</a:t>
            </a:r>
          </a:p>
          <a:p>
            <a:r>
              <a:rPr lang="en-US"/>
              <a:t>Systems</a:t>
            </a:r>
          </a:p>
        </p:txBody>
      </p:sp>
      <p:sp>
        <p:nvSpPr>
          <p:cNvPr id="237593" name="Line 25"/>
          <p:cNvSpPr>
            <a:spLocks noChangeShapeType="1"/>
          </p:cNvSpPr>
          <p:nvPr/>
        </p:nvSpPr>
        <p:spPr bwMode="auto">
          <a:xfrm>
            <a:off x="3200400" y="3363914"/>
            <a:ext cx="1588" cy="59848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94" name="Line 26"/>
          <p:cNvSpPr>
            <a:spLocks noChangeShapeType="1"/>
          </p:cNvSpPr>
          <p:nvPr/>
        </p:nvSpPr>
        <p:spPr bwMode="auto">
          <a:xfrm>
            <a:off x="3200400" y="4583114"/>
            <a:ext cx="1588" cy="59848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7595" name="Text Box 27"/>
          <p:cNvSpPr txBox="1">
            <a:spLocks noChangeArrowheads="1"/>
          </p:cNvSpPr>
          <p:nvPr/>
        </p:nvSpPr>
        <p:spPr bwMode="auto">
          <a:xfrm>
            <a:off x="4937126" y="1371601"/>
            <a:ext cx="2028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Data Storage</a:t>
            </a:r>
          </a:p>
        </p:txBody>
      </p:sp>
      <p:sp>
        <p:nvSpPr>
          <p:cNvPr id="237596" name="Oval 28"/>
          <p:cNvSpPr>
            <a:spLocks noChangeArrowheads="1"/>
          </p:cNvSpPr>
          <p:nvPr/>
        </p:nvSpPr>
        <p:spPr bwMode="auto">
          <a:xfrm>
            <a:off x="5638801" y="4652964"/>
            <a:ext cx="466725" cy="223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597" name="Rectangle 29"/>
          <p:cNvSpPr>
            <a:spLocks noChangeArrowheads="1"/>
          </p:cNvSpPr>
          <p:nvPr/>
        </p:nvSpPr>
        <p:spPr bwMode="auto">
          <a:xfrm>
            <a:off x="5638801" y="4808538"/>
            <a:ext cx="466725" cy="4492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598" name="Rectangle 30"/>
          <p:cNvSpPr>
            <a:spLocks noChangeArrowheads="1"/>
          </p:cNvSpPr>
          <p:nvPr/>
        </p:nvSpPr>
        <p:spPr bwMode="auto">
          <a:xfrm>
            <a:off x="4953001" y="3970338"/>
            <a:ext cx="1946275" cy="4492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37599" name="Oval 31"/>
          <p:cNvSpPr>
            <a:spLocks noChangeArrowheads="1"/>
          </p:cNvSpPr>
          <p:nvPr/>
        </p:nvSpPr>
        <p:spPr bwMode="auto">
          <a:xfrm>
            <a:off x="5562601" y="3128964"/>
            <a:ext cx="466725" cy="223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600" name="Rectangle 32"/>
          <p:cNvSpPr>
            <a:spLocks noChangeArrowheads="1"/>
          </p:cNvSpPr>
          <p:nvPr/>
        </p:nvSpPr>
        <p:spPr bwMode="auto">
          <a:xfrm>
            <a:off x="5562601" y="3284538"/>
            <a:ext cx="466725" cy="4492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601" name="Text Box 33"/>
          <p:cNvSpPr txBox="1">
            <a:spLocks noChangeArrowheads="1"/>
          </p:cNvSpPr>
          <p:nvPr/>
        </p:nvSpPr>
        <p:spPr bwMode="auto">
          <a:xfrm>
            <a:off x="5089525" y="3859213"/>
            <a:ext cx="14092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Data Loading</a:t>
            </a:r>
          </a:p>
        </p:txBody>
      </p:sp>
      <p:sp>
        <p:nvSpPr>
          <p:cNvPr id="237602" name="Text Box 34"/>
          <p:cNvSpPr txBox="1">
            <a:spLocks noChangeArrowheads="1"/>
          </p:cNvSpPr>
          <p:nvPr/>
        </p:nvSpPr>
        <p:spPr bwMode="auto">
          <a:xfrm>
            <a:off x="5165725" y="5607051"/>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Load Image Creation</a:t>
            </a:r>
          </a:p>
        </p:txBody>
      </p:sp>
      <p:sp>
        <p:nvSpPr>
          <p:cNvPr id="237603" name="Line 35"/>
          <p:cNvSpPr>
            <a:spLocks noChangeShapeType="1"/>
          </p:cNvSpPr>
          <p:nvPr/>
        </p:nvSpPr>
        <p:spPr bwMode="auto">
          <a:xfrm>
            <a:off x="7315200" y="1462088"/>
            <a:ext cx="1588" cy="48625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7604" name="Text Box 36"/>
          <p:cNvSpPr txBox="1">
            <a:spLocks noChangeArrowheads="1"/>
          </p:cNvSpPr>
          <p:nvPr/>
        </p:nvSpPr>
        <p:spPr bwMode="auto">
          <a:xfrm>
            <a:off x="7299325" y="1381126"/>
            <a:ext cx="3284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Information Delivery</a:t>
            </a:r>
          </a:p>
        </p:txBody>
      </p:sp>
      <p:sp>
        <p:nvSpPr>
          <p:cNvPr id="237605" name="Rectangle 37"/>
          <p:cNvSpPr>
            <a:spLocks noChangeArrowheads="1"/>
          </p:cNvSpPr>
          <p:nvPr/>
        </p:nvSpPr>
        <p:spPr bwMode="auto">
          <a:xfrm>
            <a:off x="9174164" y="2844801"/>
            <a:ext cx="935037" cy="523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606" name="Rectangle 38"/>
          <p:cNvSpPr>
            <a:spLocks noChangeArrowheads="1"/>
          </p:cNvSpPr>
          <p:nvPr/>
        </p:nvSpPr>
        <p:spPr bwMode="auto">
          <a:xfrm>
            <a:off x="8686800" y="1912938"/>
            <a:ext cx="857250" cy="4492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607" name="Rectangle 39"/>
          <p:cNvSpPr>
            <a:spLocks noChangeArrowheads="1"/>
          </p:cNvSpPr>
          <p:nvPr/>
        </p:nvSpPr>
        <p:spPr bwMode="auto">
          <a:xfrm>
            <a:off x="9296401" y="3897314"/>
            <a:ext cx="1012825" cy="59848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608" name="Text Box 40"/>
          <p:cNvSpPr txBox="1">
            <a:spLocks noChangeArrowheads="1"/>
          </p:cNvSpPr>
          <p:nvPr/>
        </p:nvSpPr>
        <p:spPr bwMode="auto">
          <a:xfrm>
            <a:off x="7604125" y="5764213"/>
            <a:ext cx="97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Alert</a:t>
            </a:r>
          </a:p>
          <a:p>
            <a:r>
              <a:rPr lang="en-US"/>
              <a:t>Systems</a:t>
            </a:r>
          </a:p>
        </p:txBody>
      </p:sp>
      <p:sp>
        <p:nvSpPr>
          <p:cNvPr id="237609" name="Text Box 41"/>
          <p:cNvSpPr txBox="1">
            <a:spLocks noChangeArrowheads="1"/>
          </p:cNvSpPr>
          <p:nvPr/>
        </p:nvSpPr>
        <p:spPr bwMode="auto">
          <a:xfrm>
            <a:off x="9051926" y="5840414"/>
            <a:ext cx="8402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Data</a:t>
            </a:r>
          </a:p>
          <a:p>
            <a:r>
              <a:rPr lang="en-US"/>
              <a:t>Mining</a:t>
            </a:r>
          </a:p>
        </p:txBody>
      </p:sp>
      <p:sp>
        <p:nvSpPr>
          <p:cNvPr id="237610" name="Text Box 42"/>
          <p:cNvSpPr txBox="1">
            <a:spLocks noChangeArrowheads="1"/>
          </p:cNvSpPr>
          <p:nvPr/>
        </p:nvSpPr>
        <p:spPr bwMode="auto">
          <a:xfrm>
            <a:off x="8594725" y="3321050"/>
            <a:ext cx="14762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Report Writer</a:t>
            </a:r>
          </a:p>
        </p:txBody>
      </p:sp>
      <p:sp>
        <p:nvSpPr>
          <p:cNvPr id="237611" name="Text Box 43"/>
          <p:cNvSpPr txBox="1">
            <a:spLocks noChangeArrowheads="1"/>
          </p:cNvSpPr>
          <p:nvPr/>
        </p:nvSpPr>
        <p:spPr bwMode="auto">
          <a:xfrm>
            <a:off x="6232526" y="454501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37612" name="Text Box 44"/>
          <p:cNvSpPr txBox="1">
            <a:spLocks noChangeArrowheads="1"/>
          </p:cNvSpPr>
          <p:nvPr/>
        </p:nvSpPr>
        <p:spPr bwMode="auto">
          <a:xfrm>
            <a:off x="6308725" y="4545014"/>
            <a:ext cx="8679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Staging</a:t>
            </a:r>
          </a:p>
          <a:p>
            <a:r>
              <a:rPr lang="en-US"/>
              <a:t>Ara</a:t>
            </a:r>
          </a:p>
        </p:txBody>
      </p:sp>
      <p:sp>
        <p:nvSpPr>
          <p:cNvPr id="237613" name="Text Box 45"/>
          <p:cNvSpPr txBox="1">
            <a:spLocks noChangeArrowheads="1"/>
          </p:cNvSpPr>
          <p:nvPr/>
        </p:nvSpPr>
        <p:spPr bwMode="auto">
          <a:xfrm>
            <a:off x="6156326" y="2868614"/>
            <a:ext cx="12280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DW/</a:t>
            </a:r>
          </a:p>
          <a:p>
            <a:r>
              <a:rPr lang="en-US"/>
              <a:t>Data Marts</a:t>
            </a:r>
          </a:p>
        </p:txBody>
      </p:sp>
      <p:sp>
        <p:nvSpPr>
          <p:cNvPr id="237614" name="Text Box 46"/>
          <p:cNvSpPr txBox="1">
            <a:spLocks noChangeArrowheads="1"/>
          </p:cNvSpPr>
          <p:nvPr/>
        </p:nvSpPr>
        <p:spPr bwMode="auto">
          <a:xfrm>
            <a:off x="2574925" y="5154614"/>
            <a:ext cx="1140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Quality</a:t>
            </a:r>
          </a:p>
          <a:p>
            <a:r>
              <a:rPr lang="en-US"/>
              <a:t>Assurance</a:t>
            </a:r>
          </a:p>
        </p:txBody>
      </p:sp>
      <p:sp>
        <p:nvSpPr>
          <p:cNvPr id="237615" name="Text Box 47"/>
          <p:cNvSpPr txBox="1">
            <a:spLocks noChangeArrowheads="1"/>
          </p:cNvSpPr>
          <p:nvPr/>
        </p:nvSpPr>
        <p:spPr bwMode="auto">
          <a:xfrm>
            <a:off x="2286000" y="4122738"/>
            <a:ext cx="1774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Transformation</a:t>
            </a:r>
          </a:p>
        </p:txBody>
      </p:sp>
    </p:spTree>
    <p:extLst>
      <p:ext uri="{BB962C8B-B14F-4D97-AF65-F5344CB8AC3E}">
        <p14:creationId xmlns:p14="http://schemas.microsoft.com/office/powerpoint/2010/main" val="3854796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sz="3600" b="1" i="1">
                <a:ea typeface="SimSun" panose="02010600030101010101" pitchFamily="2" charset="-122"/>
              </a:rPr>
              <a:t>Front End Tools</a:t>
            </a:r>
            <a:endParaRPr lang="en-US" sz="3600" b="1" i="1">
              <a:ea typeface="SimSun" panose="02010600030101010101" pitchFamily="2" charset="-122"/>
            </a:endParaRPr>
          </a:p>
        </p:txBody>
      </p:sp>
      <p:sp>
        <p:nvSpPr>
          <p:cNvPr id="223236" name="Rectangle 4"/>
          <p:cNvSpPr>
            <a:spLocks noGrp="1" noChangeArrowheads="1"/>
          </p:cNvSpPr>
          <p:nvPr>
            <p:ph idx="1"/>
          </p:nvPr>
        </p:nvSpPr>
        <p:spPr>
          <a:noFill/>
          <a:ln/>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lstStyle/>
          <a:p>
            <a:r>
              <a:rPr lang="en-US" altLang="zh-CN" sz="2400" b="1">
                <a:ea typeface="SimSun" panose="02010600030101010101" pitchFamily="2" charset="-122"/>
              </a:rPr>
              <a:t>Production queries</a:t>
            </a:r>
          </a:p>
          <a:p>
            <a:pPr lvl="1"/>
            <a:r>
              <a:rPr lang="en-US" altLang="zh-CN" b="1">
                <a:ea typeface="SimSun" panose="02010600030101010101" pitchFamily="2" charset="-122"/>
              </a:rPr>
              <a:t>Access for existing tools</a:t>
            </a:r>
          </a:p>
          <a:p>
            <a:r>
              <a:rPr lang="en-US" altLang="zh-CN" sz="2400" b="1">
                <a:ea typeface="SimSun" panose="02010600030101010101" pitchFamily="2" charset="-122"/>
              </a:rPr>
              <a:t>Ad hoc queries</a:t>
            </a:r>
          </a:p>
          <a:p>
            <a:pPr lvl="1"/>
            <a:r>
              <a:rPr lang="en-US" altLang="zh-CN" b="1">
                <a:ea typeface="SimSun" panose="02010600030101010101" pitchFamily="2" charset="-122"/>
              </a:rPr>
              <a:t>“Intelligent” global optimization</a:t>
            </a:r>
          </a:p>
          <a:p>
            <a:pPr lvl="1"/>
            <a:r>
              <a:rPr lang="en-US" altLang="zh-CN" b="1">
                <a:ea typeface="SimSun" panose="02010600030101010101" pitchFamily="2" charset="-122"/>
              </a:rPr>
              <a:t>Query governor – preset limit</a:t>
            </a:r>
          </a:p>
          <a:p>
            <a:pPr lvl="1"/>
            <a:r>
              <a:rPr lang="en-US" altLang="zh-CN" b="1">
                <a:ea typeface="SimSun" panose="02010600030101010101" pitchFamily="2" charset="-122"/>
              </a:rPr>
              <a:t>Predictive governor – estimates cost (CPU, I/O)</a:t>
            </a:r>
          </a:p>
          <a:p>
            <a:r>
              <a:rPr lang="en-US" altLang="zh-CN" sz="2400" b="1">
                <a:ea typeface="SimSun" panose="02010600030101010101" pitchFamily="2" charset="-122"/>
              </a:rPr>
              <a:t>Tool connectivity to all databases</a:t>
            </a:r>
          </a:p>
        </p:txBody>
      </p:sp>
    </p:spTree>
    <p:extLst>
      <p:ext uri="{BB962C8B-B14F-4D97-AF65-F5344CB8AC3E}">
        <p14:creationId xmlns:p14="http://schemas.microsoft.com/office/powerpoint/2010/main" val="28710512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zh-CN" sz="3600" b="1" i="1">
                <a:ea typeface="SimSun" panose="02010600030101010101" pitchFamily="2" charset="-122"/>
              </a:rPr>
              <a:t>Accessing DW Databases</a:t>
            </a:r>
            <a:endParaRPr lang="en-US" sz="3600" b="1" i="1">
              <a:ea typeface="SimSun" panose="02010600030101010101" pitchFamily="2" charset="-122"/>
            </a:endParaRPr>
          </a:p>
        </p:txBody>
      </p:sp>
      <p:sp>
        <p:nvSpPr>
          <p:cNvPr id="224260" name="Rectangle 4"/>
          <p:cNvSpPr>
            <a:spLocks noGrp="1" noChangeArrowheads="1"/>
          </p:cNvSpPr>
          <p:nvPr>
            <p:ph idx="1"/>
          </p:nvPr>
        </p:nvSpPr>
        <p:spPr>
          <a:noFill/>
          <a:ln/>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normAutofit fontScale="92500" lnSpcReduction="10000"/>
          </a:bodyPr>
          <a:lstStyle/>
          <a:p>
            <a:pPr>
              <a:lnSpc>
                <a:spcPct val="90000"/>
              </a:lnSpc>
            </a:pPr>
            <a:r>
              <a:rPr lang="en-US" altLang="zh-CN" sz="2400" b="1">
                <a:ea typeface="SimSun" panose="02010600030101010101" pitchFamily="2" charset="-122"/>
              </a:rPr>
              <a:t>Heterogeneous DBs, linking data marts</a:t>
            </a:r>
          </a:p>
          <a:p>
            <a:pPr>
              <a:lnSpc>
                <a:spcPct val="90000"/>
              </a:lnSpc>
            </a:pPr>
            <a:r>
              <a:rPr lang="en-US" altLang="zh-CN" sz="2400" b="1">
                <a:ea typeface="SimSun" panose="02010600030101010101" pitchFamily="2" charset="-122"/>
              </a:rPr>
              <a:t>Gateways</a:t>
            </a:r>
          </a:p>
          <a:p>
            <a:pPr lvl="1">
              <a:lnSpc>
                <a:spcPct val="90000"/>
              </a:lnSpc>
            </a:pPr>
            <a:r>
              <a:rPr lang="en-US" altLang="zh-CN" b="1">
                <a:ea typeface="SimSun" panose="02010600030101010101" pitchFamily="2" charset="-122"/>
              </a:rPr>
              <a:t>Database gateway (requires DBMS)</a:t>
            </a:r>
          </a:p>
          <a:p>
            <a:pPr lvl="1">
              <a:lnSpc>
                <a:spcPct val="90000"/>
              </a:lnSpc>
            </a:pPr>
            <a:r>
              <a:rPr lang="en-US" altLang="zh-CN" b="1">
                <a:ea typeface="SimSun" panose="02010600030101010101" pitchFamily="2" charset="-122"/>
              </a:rPr>
              <a:t>Independent gateway</a:t>
            </a:r>
          </a:p>
          <a:p>
            <a:pPr>
              <a:lnSpc>
                <a:spcPct val="90000"/>
              </a:lnSpc>
            </a:pPr>
            <a:r>
              <a:rPr lang="en-US" altLang="zh-CN" sz="2400" b="1">
                <a:ea typeface="SimSun" panose="02010600030101010101" pitchFamily="2" charset="-122"/>
              </a:rPr>
              <a:t>Aspects</a:t>
            </a:r>
          </a:p>
          <a:p>
            <a:pPr lvl="1">
              <a:lnSpc>
                <a:spcPct val="90000"/>
              </a:lnSpc>
            </a:pPr>
            <a:r>
              <a:rPr lang="en-US" altLang="zh-CN" b="1">
                <a:ea typeface="SimSun" panose="02010600030101010101" pitchFamily="2" charset="-122"/>
              </a:rPr>
              <a:t>Point-to-point, point-to-many-points</a:t>
            </a:r>
          </a:p>
          <a:p>
            <a:pPr lvl="1">
              <a:lnSpc>
                <a:spcPct val="90000"/>
              </a:lnSpc>
            </a:pPr>
            <a:r>
              <a:rPr lang="en-US" altLang="zh-CN" b="1">
                <a:ea typeface="SimSun" panose="02010600030101010101" pitchFamily="2" charset="-122"/>
              </a:rPr>
              <a:t>Data location transparency</a:t>
            </a:r>
          </a:p>
          <a:p>
            <a:pPr lvl="2">
              <a:lnSpc>
                <a:spcPct val="90000"/>
              </a:lnSpc>
            </a:pPr>
            <a:r>
              <a:rPr lang="en-US" altLang="zh-CN" sz="2400" b="1">
                <a:ea typeface="SimSun" panose="02010600030101010101" pitchFamily="2" charset="-122"/>
              </a:rPr>
              <a:t>Global metadata catalog</a:t>
            </a:r>
          </a:p>
          <a:p>
            <a:pPr lvl="1">
              <a:lnSpc>
                <a:spcPct val="90000"/>
              </a:lnSpc>
            </a:pPr>
            <a:r>
              <a:rPr lang="en-US" altLang="zh-CN" b="1">
                <a:ea typeface="SimSun" panose="02010600030101010101" pitchFamily="2" charset="-122"/>
              </a:rPr>
              <a:t>Access to distributed databases</a:t>
            </a:r>
          </a:p>
          <a:p>
            <a:pPr lvl="1">
              <a:lnSpc>
                <a:spcPct val="90000"/>
              </a:lnSpc>
            </a:pPr>
            <a:r>
              <a:rPr lang="en-US" altLang="zh-CN" b="1">
                <a:ea typeface="SimSun" panose="02010600030101010101" pitchFamily="2" charset="-122"/>
              </a:rPr>
              <a:t>Heterogeneous joins</a:t>
            </a:r>
          </a:p>
          <a:p>
            <a:pPr lvl="1">
              <a:lnSpc>
                <a:spcPct val="90000"/>
              </a:lnSpc>
            </a:pPr>
            <a:r>
              <a:rPr lang="en-US" altLang="zh-CN" b="1">
                <a:ea typeface="SimSun" panose="02010600030101010101" pitchFamily="2" charset="-122"/>
              </a:rPr>
              <a:t>Global optimizer</a:t>
            </a:r>
          </a:p>
          <a:p>
            <a:pPr lvl="1">
              <a:lnSpc>
                <a:spcPct val="90000"/>
              </a:lnSpc>
            </a:pPr>
            <a:r>
              <a:rPr lang="en-US" altLang="zh-CN" b="1">
                <a:ea typeface="SimSun" panose="02010600030101010101" pitchFamily="2" charset="-122"/>
              </a:rPr>
              <a:t>SMP</a:t>
            </a:r>
          </a:p>
        </p:txBody>
      </p:sp>
    </p:spTree>
    <p:extLst>
      <p:ext uri="{BB962C8B-B14F-4D97-AF65-F5344CB8AC3E}">
        <p14:creationId xmlns:p14="http://schemas.microsoft.com/office/powerpoint/2010/main" val="25115781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8382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a:r>
              <a:rPr lang="en-US" sz="800"/>
              <a:t>41</a:t>
            </a:r>
          </a:p>
        </p:txBody>
      </p:sp>
      <p:sp>
        <p:nvSpPr>
          <p:cNvPr id="86019" name="Rectangle 3"/>
          <p:cNvSpPr>
            <a:spLocks noGrp="1" noChangeArrowheads="1"/>
          </p:cNvSpPr>
          <p:nvPr>
            <p:ph type="title"/>
          </p:nvPr>
        </p:nvSpPr>
        <p:spPr>
          <a:noFill/>
          <a:ln/>
        </p:spPr>
        <p:txBody>
          <a:bodyPr/>
          <a:lstStyle/>
          <a:p>
            <a:r>
              <a:rPr lang="en-US" sz="3600" b="1" i="1"/>
              <a:t>Data Warehouse DBMS Requirements</a:t>
            </a:r>
          </a:p>
        </p:txBody>
      </p:sp>
      <p:sp>
        <p:nvSpPr>
          <p:cNvPr id="86020" name="Rectangle 4"/>
          <p:cNvSpPr>
            <a:spLocks noGrp="1" noChangeArrowheads="1"/>
          </p:cNvSpPr>
          <p:nvPr>
            <p:ph idx="1"/>
          </p:nvPr>
        </p:nvSpPr>
        <p:spPr>
          <a:xfrm>
            <a:off x="2438400" y="1447800"/>
            <a:ext cx="7727950" cy="4114800"/>
          </a:xfrm>
          <a:noFill/>
          <a:ln/>
        </p:spPr>
        <p:txBody>
          <a:bodyPr>
            <a:normAutofit fontScale="92500" lnSpcReduction="10000"/>
          </a:bodyPr>
          <a:lstStyle/>
          <a:p>
            <a:pPr>
              <a:lnSpc>
                <a:spcPct val="90000"/>
              </a:lnSpc>
            </a:pPr>
            <a:r>
              <a:rPr lang="en-US" sz="2400" b="1"/>
              <a:t>Load performance</a:t>
            </a:r>
          </a:p>
          <a:p>
            <a:pPr>
              <a:lnSpc>
                <a:spcPct val="90000"/>
              </a:lnSpc>
            </a:pPr>
            <a:r>
              <a:rPr lang="en-US" sz="2400" b="1"/>
              <a:t>Load processing</a:t>
            </a:r>
          </a:p>
          <a:p>
            <a:pPr>
              <a:lnSpc>
                <a:spcPct val="90000"/>
              </a:lnSpc>
            </a:pPr>
            <a:r>
              <a:rPr lang="en-US" sz="2400" b="1"/>
              <a:t>Data quality management</a:t>
            </a:r>
          </a:p>
          <a:p>
            <a:pPr>
              <a:lnSpc>
                <a:spcPct val="90000"/>
              </a:lnSpc>
            </a:pPr>
            <a:r>
              <a:rPr lang="en-US" sz="2400" b="1"/>
              <a:t>Query performance</a:t>
            </a:r>
          </a:p>
          <a:p>
            <a:pPr>
              <a:lnSpc>
                <a:spcPct val="90000"/>
              </a:lnSpc>
            </a:pPr>
            <a:r>
              <a:rPr lang="en-US" sz="2400" b="1"/>
              <a:t>Terabyte scalability</a:t>
            </a:r>
          </a:p>
          <a:p>
            <a:pPr>
              <a:lnSpc>
                <a:spcPct val="90000"/>
              </a:lnSpc>
            </a:pPr>
            <a:r>
              <a:rPr lang="en-US" sz="2400" b="1"/>
              <a:t>Mass user scalability</a:t>
            </a:r>
          </a:p>
          <a:p>
            <a:pPr>
              <a:lnSpc>
                <a:spcPct val="90000"/>
              </a:lnSpc>
            </a:pPr>
            <a:r>
              <a:rPr lang="en-US" sz="2400" b="1"/>
              <a:t>Networked data warehouse</a:t>
            </a:r>
          </a:p>
          <a:p>
            <a:pPr>
              <a:lnSpc>
                <a:spcPct val="90000"/>
              </a:lnSpc>
            </a:pPr>
            <a:r>
              <a:rPr lang="en-US" sz="2400" b="1"/>
              <a:t>Warehouse administration </a:t>
            </a:r>
          </a:p>
          <a:p>
            <a:pPr>
              <a:lnSpc>
                <a:spcPct val="90000"/>
              </a:lnSpc>
            </a:pPr>
            <a:r>
              <a:rPr lang="en-US" sz="2400" b="1"/>
              <a:t>Integrated dimensional analysis</a:t>
            </a:r>
          </a:p>
          <a:p>
            <a:pPr>
              <a:lnSpc>
                <a:spcPct val="90000"/>
              </a:lnSpc>
            </a:pPr>
            <a:r>
              <a:rPr lang="en-US" sz="2400" b="1"/>
              <a:t>Advanced query functionality</a:t>
            </a:r>
          </a:p>
        </p:txBody>
      </p:sp>
    </p:spTree>
    <p:extLst>
      <p:ext uri="{BB962C8B-B14F-4D97-AF65-F5344CB8AC3E}">
        <p14:creationId xmlns:p14="http://schemas.microsoft.com/office/powerpoint/2010/main" val="30652562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2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2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02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02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602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60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7250"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1077251"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1077252" name="Rectangle 4"/>
          <p:cNvSpPr>
            <a:spLocks noGrp="1" noChangeArrowheads="1"/>
          </p:cNvSpPr>
          <p:nvPr>
            <p:ph type="title"/>
          </p:nvPr>
        </p:nvSpPr>
        <p:spPr>
          <a:noFill/>
          <a:ln/>
        </p:spPr>
        <p:txBody>
          <a:bodyPr vert="horz" lIns="90488" tIns="44450" rIns="90488" bIns="44450" rtlCol="0" anchor="ctr">
            <a:normAutofit/>
          </a:bodyPr>
          <a:lstStyle/>
          <a:p>
            <a:r>
              <a:rPr lang="en-US"/>
              <a:t>What is a Data Warehouse?</a:t>
            </a:r>
          </a:p>
        </p:txBody>
      </p:sp>
      <p:sp>
        <p:nvSpPr>
          <p:cNvPr id="1077253" name="Rectangle 5"/>
          <p:cNvSpPr>
            <a:spLocks noGrp="1" noChangeArrowheads="1"/>
          </p:cNvSpPr>
          <p:nvPr>
            <p:ph type="body" sz="half" idx="1"/>
          </p:nvPr>
        </p:nvSpPr>
        <p:spPr>
          <a:xfrm>
            <a:off x="1981200" y="1676400"/>
            <a:ext cx="4876800" cy="4419600"/>
          </a:xfrm>
          <a:noFill/>
          <a:ln/>
        </p:spPr>
        <p:txBody>
          <a:bodyPr vert="horz" lIns="90488" tIns="44450" rIns="90488" bIns="44450" rtlCol="0">
            <a:normAutofit/>
          </a:bodyPr>
          <a:lstStyle/>
          <a:p>
            <a:pPr>
              <a:buFont typeface="Monotype Sorts" pitchFamily="2" charset="2"/>
              <a:buNone/>
            </a:pPr>
            <a:r>
              <a:rPr lang="en-US" dirty="0"/>
              <a:t> 	A single, complete and consistent store of data obtained from a variety of different sources made available to end users in a what they can understand and use in a business context.</a:t>
            </a:r>
          </a:p>
          <a:p>
            <a:pPr>
              <a:buFont typeface="Monotype Sorts" pitchFamily="2" charset="2"/>
              <a:buNone/>
            </a:pPr>
            <a:endParaRPr lang="en-US" dirty="0"/>
          </a:p>
          <a:p>
            <a:pPr>
              <a:buFont typeface="Monotype Sorts" pitchFamily="2" charset="2"/>
              <a:buNone/>
            </a:pPr>
            <a:r>
              <a:rPr lang="en-US" dirty="0"/>
              <a:t>	</a:t>
            </a:r>
          </a:p>
        </p:txBody>
      </p:sp>
      <p:graphicFrame>
        <p:nvGraphicFramePr>
          <p:cNvPr id="1077254" name="Object 6"/>
          <p:cNvGraphicFramePr>
            <a:graphicFrameLocks noGrp="1" noChangeAspect="1"/>
          </p:cNvGraphicFramePr>
          <p:nvPr>
            <p:ph type="clipArt" sz="half" idx="2"/>
          </p:nvPr>
        </p:nvGraphicFramePr>
        <p:xfrm>
          <a:off x="7019925" y="2101850"/>
          <a:ext cx="2867025" cy="3448050"/>
        </p:xfrm>
        <a:graphic>
          <a:graphicData uri="http://schemas.openxmlformats.org/presentationml/2006/ole">
            <mc:AlternateContent xmlns:mc="http://schemas.openxmlformats.org/markup-compatibility/2006">
              <mc:Choice xmlns:v="urn:schemas-microsoft-com:vml" Requires="v">
                <p:oleObj spid="_x0000_s2148" name="Clip" r:id="rId4" imgW="3681360" imgH="4426920" progId="">
                  <p:embed/>
                </p:oleObj>
              </mc:Choice>
              <mc:Fallback>
                <p:oleObj name="Clip" r:id="rId4" imgW="3681360" imgH="44269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2101850"/>
                        <a:ext cx="2867025" cy="344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0"/>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1"/>
          </p:nvPr>
        </p:nvSpPr>
        <p:spPr/>
        <p:txBody>
          <a:bodyPr/>
          <a:lstStyle/>
          <a:p>
            <a:fld id="{832A93D7-F297-4539-854A-0A2EC4B10565}" type="slidenum">
              <a:rPr lang="en-US" smtClean="0"/>
              <a:pPr/>
              <a:t>8</a:t>
            </a:fld>
            <a:endParaRPr lang="en-US"/>
          </a:p>
        </p:txBody>
      </p:sp>
    </p:spTree>
    <p:extLst>
      <p:ext uri="{BB962C8B-B14F-4D97-AF65-F5344CB8AC3E}">
        <p14:creationId xmlns:p14="http://schemas.microsoft.com/office/powerpoint/2010/main" val="28721976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77254"/>
                                        </p:tgtEl>
                                        <p:attrNameLst>
                                          <p:attrName>style.visibility</p:attrName>
                                        </p:attrNameLst>
                                      </p:cBhvr>
                                      <p:to>
                                        <p:strVal val="visible"/>
                                      </p:to>
                                    </p:set>
                                    <p:animEffect transition="in" filter="slide(fromBottom)">
                                      <p:cBhvr>
                                        <p:cTn id="7" dur="500"/>
                                        <p:tgtEl>
                                          <p:spTgt spid="1077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1" name="Rectangle 3"/>
          <p:cNvSpPr>
            <a:spLocks noGrp="1" noChangeArrowheads="1"/>
          </p:cNvSpPr>
          <p:nvPr>
            <p:ph type="ctrTitle"/>
          </p:nvPr>
        </p:nvSpPr>
        <p:spPr>
          <a:xfrm>
            <a:off x="1524000" y="0"/>
            <a:ext cx="9144000" cy="2387600"/>
          </a:xfrm>
        </p:spPr>
        <p:txBody>
          <a:bodyPr/>
          <a:lstStyle/>
          <a:p>
            <a:r>
              <a:rPr lang="en-US" dirty="0"/>
              <a:t>Structuring/Modeling Issues</a:t>
            </a:r>
          </a:p>
        </p:txBody>
      </p:sp>
      <p:graphicFrame>
        <p:nvGraphicFramePr>
          <p:cNvPr id="872453" name="Object 5"/>
          <p:cNvGraphicFramePr>
            <a:graphicFrameLocks noChangeAspect="1"/>
          </p:cNvGraphicFramePr>
          <p:nvPr>
            <p:extLst>
              <p:ext uri="{D42A27DB-BD31-4B8C-83A1-F6EECF244321}">
                <p14:modId xmlns:p14="http://schemas.microsoft.com/office/powerpoint/2010/main" val="445714397"/>
              </p:ext>
            </p:extLst>
          </p:nvPr>
        </p:nvGraphicFramePr>
        <p:xfrm>
          <a:off x="4013887" y="2387600"/>
          <a:ext cx="4675188" cy="3933825"/>
        </p:xfrm>
        <a:graphic>
          <a:graphicData uri="http://schemas.openxmlformats.org/presentationml/2006/ole">
            <mc:AlternateContent xmlns:mc="http://schemas.openxmlformats.org/markup-compatibility/2006">
              <mc:Choice xmlns:v="urn:schemas-microsoft-com:vml" Requires="v">
                <p:oleObj spid="_x0000_s13411" name="Clip" r:id="rId3" imgW="4674960" imgH="3934080" progId="">
                  <p:embed/>
                </p:oleObj>
              </mc:Choice>
              <mc:Fallback>
                <p:oleObj name="Clip" r:id="rId3" imgW="4674960" imgH="3934080" progId="">
                  <p:embed/>
                  <p:pic>
                    <p:nvPicPr>
                      <p:cNvPr id="0" name=""/>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013887" y="2387600"/>
                        <a:ext cx="4675188" cy="393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6862884"/>
      </p:ext>
    </p:extLst>
  </p:cSld>
  <p:clrMapOvr>
    <a:masterClrMapping/>
  </p:clrMapOvr>
  <p:transition>
    <p:strips dir="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3474"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73475"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73476" name="Rectangle 4"/>
          <p:cNvSpPr>
            <a:spLocks noGrp="1" noChangeArrowheads="1"/>
          </p:cNvSpPr>
          <p:nvPr>
            <p:ph type="title"/>
          </p:nvPr>
        </p:nvSpPr>
        <p:spPr>
          <a:noFill/>
          <a:ln/>
        </p:spPr>
        <p:txBody>
          <a:bodyPr vert="horz" lIns="90488" tIns="44450" rIns="90488" bIns="44450" rtlCol="0" anchor="ctr">
            <a:normAutofit/>
          </a:bodyPr>
          <a:lstStyle/>
          <a:p>
            <a:r>
              <a:rPr lang="en-US"/>
              <a:t>Data -- Heart of the Data Warehouse</a:t>
            </a:r>
          </a:p>
        </p:txBody>
      </p:sp>
      <p:sp>
        <p:nvSpPr>
          <p:cNvPr id="873477" name="Rectangle 5"/>
          <p:cNvSpPr>
            <a:spLocks noGrp="1" noChangeArrowheads="1"/>
          </p:cNvSpPr>
          <p:nvPr>
            <p:ph idx="1"/>
          </p:nvPr>
        </p:nvSpPr>
        <p:spPr>
          <a:noFill/>
          <a:ln/>
        </p:spPr>
        <p:txBody>
          <a:bodyPr vert="horz" lIns="90488" tIns="44450" rIns="90488" bIns="44450" rtlCol="0">
            <a:normAutofit/>
          </a:bodyPr>
          <a:lstStyle/>
          <a:p>
            <a:r>
              <a:rPr lang="en-US"/>
              <a:t>Heart of the data warehouse is the data itself!</a:t>
            </a:r>
          </a:p>
          <a:p>
            <a:r>
              <a:rPr lang="en-US"/>
              <a:t>Single version of the truth</a:t>
            </a:r>
          </a:p>
          <a:p>
            <a:r>
              <a:rPr lang="en-US"/>
              <a:t>Corporate memory</a:t>
            </a:r>
          </a:p>
          <a:p>
            <a:r>
              <a:rPr lang="en-US"/>
              <a:t>Data is organized in a way that represents business -- subject orientation</a:t>
            </a:r>
          </a:p>
        </p:txBody>
      </p:sp>
      <p:sp>
        <p:nvSpPr>
          <p:cNvPr id="4" name="Date Placeholder 3"/>
          <p:cNvSpPr>
            <a:spLocks noGrp="1"/>
          </p:cNvSpPr>
          <p:nvPr>
            <p:ph type="dt" sz="half" idx="10"/>
          </p:nvPr>
        </p:nvSpPr>
        <p:spPr/>
        <p:txBody>
          <a:bodyPr/>
          <a:lstStyle/>
          <a:p>
            <a:fld id="{17C6F751-7A9F-4770-BB1F-6DEB95EF1494}"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81</a:t>
            </a:fld>
            <a:endParaRPr lang="en-US"/>
          </a:p>
        </p:txBody>
      </p:sp>
    </p:spTree>
    <p:extLst>
      <p:ext uri="{BB962C8B-B14F-4D97-AF65-F5344CB8AC3E}">
        <p14:creationId xmlns:p14="http://schemas.microsoft.com/office/powerpoint/2010/main" val="900519950"/>
      </p:ext>
    </p:extLst>
  </p:cSld>
  <p:clrMapOvr>
    <a:masterClrMapping/>
  </p:clrMapOvr>
  <p:transition>
    <p:strips dir="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4498"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74499"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74500" name="Rectangle 4"/>
          <p:cNvSpPr>
            <a:spLocks noGrp="1" noChangeArrowheads="1"/>
          </p:cNvSpPr>
          <p:nvPr>
            <p:ph type="title"/>
          </p:nvPr>
        </p:nvSpPr>
        <p:spPr>
          <a:noFill/>
          <a:ln/>
        </p:spPr>
        <p:txBody>
          <a:bodyPr vert="horz" lIns="90488" tIns="44450" rIns="90488" bIns="44450" rtlCol="0" anchor="ctr">
            <a:normAutofit/>
          </a:bodyPr>
          <a:lstStyle/>
          <a:p>
            <a:r>
              <a:rPr lang="en-US"/>
              <a:t>Data Warehouse Structure</a:t>
            </a:r>
          </a:p>
        </p:txBody>
      </p:sp>
      <p:sp>
        <p:nvSpPr>
          <p:cNvPr id="874501" name="Rectangle 5"/>
          <p:cNvSpPr>
            <a:spLocks noGrp="1" noChangeArrowheads="1"/>
          </p:cNvSpPr>
          <p:nvPr>
            <p:ph idx="1"/>
          </p:nvPr>
        </p:nvSpPr>
        <p:spPr>
          <a:xfrm>
            <a:off x="2209800" y="1600200"/>
            <a:ext cx="7772400" cy="4114800"/>
          </a:xfrm>
          <a:noFill/>
          <a:ln/>
        </p:spPr>
        <p:txBody>
          <a:bodyPr vert="horz" lIns="90488" tIns="44450" rIns="90488" bIns="44450" rtlCol="0">
            <a:normAutofit/>
          </a:bodyPr>
          <a:lstStyle/>
          <a:p>
            <a:r>
              <a:rPr lang="en-US"/>
              <a:t>Subject Orientation -- customer, product, policy, account etc... A subject may be implemented as a set of related tables. E.g., customer may be five tables</a:t>
            </a:r>
          </a:p>
        </p:txBody>
      </p:sp>
      <p:sp>
        <p:nvSpPr>
          <p:cNvPr id="4" name="Date Placeholder 3"/>
          <p:cNvSpPr>
            <a:spLocks noGrp="1"/>
          </p:cNvSpPr>
          <p:nvPr>
            <p:ph type="dt" sz="half" idx="10"/>
          </p:nvPr>
        </p:nvSpPr>
        <p:spPr/>
        <p:txBody>
          <a:bodyPr/>
          <a:lstStyle/>
          <a:p>
            <a:fld id="{DD8CE8E0-7D78-4C49-973E-02BEF5D62095}"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82</a:t>
            </a:fld>
            <a:endParaRPr lang="en-US"/>
          </a:p>
        </p:txBody>
      </p:sp>
      <p:sp>
        <p:nvSpPr>
          <p:cNvPr id="874502" name="Rectangle 6"/>
          <p:cNvSpPr>
            <a:spLocks noChangeArrowheads="1"/>
          </p:cNvSpPr>
          <p:nvPr/>
        </p:nvSpPr>
        <p:spPr bwMode="auto">
          <a:xfrm>
            <a:off x="1509713" y="4222750"/>
            <a:ext cx="1231901" cy="1308100"/>
          </a:xfrm>
          <a:prstGeom prst="rect">
            <a:avLst/>
          </a:prstGeom>
          <a:noFill/>
          <a:ln w="12700">
            <a:noFill/>
            <a:miter lim="800000"/>
            <a:headEnd/>
            <a:tailEnd/>
          </a:ln>
          <a:effectLst/>
        </p:spPr>
        <p:txBody>
          <a:bodyPr wrap="none" anchor="ctr"/>
          <a:lstStyle/>
          <a:p>
            <a:endParaRPr lang="en-US"/>
          </a:p>
        </p:txBody>
      </p:sp>
    </p:spTree>
    <p:extLst>
      <p:ext uri="{BB962C8B-B14F-4D97-AF65-F5344CB8AC3E}">
        <p14:creationId xmlns:p14="http://schemas.microsoft.com/office/powerpoint/2010/main" val="2973718793"/>
      </p:ext>
    </p:extLst>
  </p:cSld>
  <p:clrMapOvr>
    <a:masterClrMapping/>
  </p:clrMapOvr>
  <p:transition>
    <p:strips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02146"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902147"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902148" name="Rectangle 4"/>
          <p:cNvSpPr>
            <a:spLocks noGrp="1" noChangeArrowheads="1"/>
          </p:cNvSpPr>
          <p:nvPr>
            <p:ph type="title"/>
          </p:nvPr>
        </p:nvSpPr>
        <p:spPr>
          <a:noFill/>
          <a:ln/>
        </p:spPr>
        <p:txBody>
          <a:bodyPr vert="horz" lIns="90488" tIns="44450" rIns="90488" bIns="44450" rtlCol="0" anchor="ctr">
            <a:normAutofit/>
          </a:bodyPr>
          <a:lstStyle/>
          <a:p>
            <a:r>
              <a:rPr lang="en-US"/>
              <a:t>Data Warehouse for Decision Support &amp; OLAP</a:t>
            </a:r>
          </a:p>
        </p:txBody>
      </p:sp>
      <p:sp>
        <p:nvSpPr>
          <p:cNvPr id="902149" name="Rectangle 5"/>
          <p:cNvSpPr>
            <a:spLocks noGrp="1" noChangeArrowheads="1"/>
          </p:cNvSpPr>
          <p:nvPr>
            <p:ph idx="1"/>
          </p:nvPr>
        </p:nvSpPr>
        <p:spPr>
          <a:noFill/>
          <a:ln/>
        </p:spPr>
        <p:txBody>
          <a:bodyPr vert="horz" lIns="90488" tIns="44450" rIns="90488" bIns="44450" rtlCol="0">
            <a:normAutofit/>
          </a:bodyPr>
          <a:lstStyle/>
          <a:p>
            <a:pPr>
              <a:lnSpc>
                <a:spcPct val="110000"/>
              </a:lnSpc>
            </a:pPr>
            <a:r>
              <a:rPr lang="en-US"/>
              <a:t>Putting Information technology to help the knowledge worker make faster and better decisions</a:t>
            </a:r>
          </a:p>
          <a:p>
            <a:pPr lvl="1">
              <a:lnSpc>
                <a:spcPct val="110000"/>
              </a:lnSpc>
            </a:pPr>
            <a:r>
              <a:rPr lang="en-US"/>
              <a:t>Which of my customers are most likely to go to the competition?</a:t>
            </a:r>
          </a:p>
          <a:p>
            <a:pPr lvl="1">
              <a:lnSpc>
                <a:spcPct val="110000"/>
              </a:lnSpc>
            </a:pPr>
            <a:r>
              <a:rPr lang="en-US"/>
              <a:t>What product promotions have the biggest impact on revenue?</a:t>
            </a:r>
          </a:p>
          <a:p>
            <a:pPr lvl="1">
              <a:lnSpc>
                <a:spcPct val="110000"/>
              </a:lnSpc>
            </a:pPr>
            <a:r>
              <a:rPr lang="en-US"/>
              <a:t>How  did the share price of software companies correlate with profits over last 10 years?</a:t>
            </a:r>
          </a:p>
        </p:txBody>
      </p:sp>
      <p:sp>
        <p:nvSpPr>
          <p:cNvPr id="4" name="Date Placeholder 3"/>
          <p:cNvSpPr>
            <a:spLocks noGrp="1"/>
          </p:cNvSpPr>
          <p:nvPr>
            <p:ph type="dt" sz="half" idx="10"/>
          </p:nvPr>
        </p:nvSpPr>
        <p:spPr/>
        <p:txBody>
          <a:bodyPr/>
          <a:lstStyle/>
          <a:p>
            <a:fld id="{68A8938F-A163-458E-982D-D721BB46D884}"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83</a:t>
            </a:fld>
            <a:endParaRPr lang="en-US"/>
          </a:p>
        </p:txBody>
      </p:sp>
    </p:spTree>
    <p:extLst>
      <p:ext uri="{BB962C8B-B14F-4D97-AF65-F5344CB8AC3E}">
        <p14:creationId xmlns:p14="http://schemas.microsoft.com/office/powerpoint/2010/main" val="236982286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2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2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2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21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9" grpId="0" build="p" bldLvl="2"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3170"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903171"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903172" name="Rectangle 4"/>
          <p:cNvSpPr>
            <a:spLocks noGrp="1" noChangeArrowheads="1"/>
          </p:cNvSpPr>
          <p:nvPr>
            <p:ph type="title"/>
          </p:nvPr>
        </p:nvSpPr>
        <p:spPr/>
        <p:txBody>
          <a:bodyPr/>
          <a:lstStyle/>
          <a:p>
            <a:r>
              <a:rPr lang="en-US"/>
              <a:t>Decision Support</a:t>
            </a:r>
          </a:p>
        </p:txBody>
      </p:sp>
      <p:sp>
        <p:nvSpPr>
          <p:cNvPr id="903173" name="Rectangle 5"/>
          <p:cNvSpPr>
            <a:spLocks noGrp="1" noChangeArrowheads="1"/>
          </p:cNvSpPr>
          <p:nvPr>
            <p:ph idx="1"/>
          </p:nvPr>
        </p:nvSpPr>
        <p:spPr/>
        <p:txBody>
          <a:bodyPr/>
          <a:lstStyle/>
          <a:p>
            <a:pPr>
              <a:lnSpc>
                <a:spcPct val="120000"/>
              </a:lnSpc>
            </a:pPr>
            <a:r>
              <a:rPr lang="en-US"/>
              <a:t>Used to manage and control business</a:t>
            </a:r>
          </a:p>
          <a:p>
            <a:pPr>
              <a:lnSpc>
                <a:spcPct val="120000"/>
              </a:lnSpc>
            </a:pPr>
            <a:r>
              <a:rPr lang="en-US"/>
              <a:t>Data is historical or point-in-time</a:t>
            </a:r>
          </a:p>
          <a:p>
            <a:pPr>
              <a:lnSpc>
                <a:spcPct val="120000"/>
              </a:lnSpc>
            </a:pPr>
            <a:r>
              <a:rPr lang="en-US"/>
              <a:t>Optimized for inquiry rather than update</a:t>
            </a:r>
          </a:p>
          <a:p>
            <a:pPr>
              <a:lnSpc>
                <a:spcPct val="120000"/>
              </a:lnSpc>
            </a:pPr>
            <a:r>
              <a:rPr lang="en-US"/>
              <a:t>Use of the system is loosely defined and can be ad-hoc</a:t>
            </a:r>
          </a:p>
          <a:p>
            <a:pPr>
              <a:lnSpc>
                <a:spcPct val="120000"/>
              </a:lnSpc>
            </a:pPr>
            <a:r>
              <a:rPr lang="en-US"/>
              <a:t>Used by managers and end-users to understand the business and make judgements</a:t>
            </a:r>
          </a:p>
        </p:txBody>
      </p:sp>
      <p:sp>
        <p:nvSpPr>
          <p:cNvPr id="4" name="Date Placeholder 3"/>
          <p:cNvSpPr>
            <a:spLocks noGrp="1"/>
          </p:cNvSpPr>
          <p:nvPr>
            <p:ph type="dt" sz="half" idx="10"/>
          </p:nvPr>
        </p:nvSpPr>
        <p:spPr/>
        <p:txBody>
          <a:bodyPr/>
          <a:lstStyle/>
          <a:p>
            <a:fld id="{D7EBC2F9-B2F5-4E75-9430-8521BEA9178F}"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84</a:t>
            </a:fld>
            <a:endParaRPr lang="en-US"/>
          </a:p>
        </p:txBody>
      </p:sp>
    </p:spTree>
    <p:extLst>
      <p:ext uri="{BB962C8B-B14F-4D97-AF65-F5344CB8AC3E}">
        <p14:creationId xmlns:p14="http://schemas.microsoft.com/office/powerpoint/2010/main" val="1119176384"/>
      </p:ext>
    </p:extLst>
  </p:cSld>
  <p:clrMapOvr>
    <a:masterClrMapping/>
  </p:clrMapOvr>
  <p:transition>
    <p:strips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p:txBody>
          <a:bodyPr>
            <a:normAutofit/>
          </a:bodyPr>
          <a:lstStyle/>
          <a:p>
            <a:r>
              <a:rPr lang="en-US"/>
              <a:t>Data Mining works with Warehouse Data</a:t>
            </a:r>
          </a:p>
        </p:txBody>
      </p:sp>
      <p:sp>
        <p:nvSpPr>
          <p:cNvPr id="1090563" name="Rectangle 3"/>
          <p:cNvSpPr>
            <a:spLocks noGrp="1" noChangeArrowheads="1"/>
          </p:cNvSpPr>
          <p:nvPr>
            <p:ph type="body" sz="half" idx="1"/>
          </p:nvPr>
        </p:nvSpPr>
        <p:spPr>
          <a:xfrm>
            <a:off x="5029200" y="1752600"/>
            <a:ext cx="5384800" cy="1295400"/>
          </a:xfrm>
        </p:spPr>
        <p:txBody>
          <a:bodyPr/>
          <a:lstStyle/>
          <a:p>
            <a:r>
              <a:rPr lang="en-US"/>
              <a:t>Data Warehousing provides the Enterprise with a memory</a:t>
            </a:r>
          </a:p>
          <a:p>
            <a:endParaRPr lang="en-US"/>
          </a:p>
        </p:txBody>
      </p:sp>
      <p:graphicFrame>
        <p:nvGraphicFramePr>
          <p:cNvPr id="1090565" name="Object 5"/>
          <p:cNvGraphicFramePr>
            <a:graphicFrameLocks noGrp="1" noChangeAspect="1"/>
          </p:cNvGraphicFramePr>
          <p:nvPr>
            <p:ph type="clipArt" sz="half" idx="2"/>
          </p:nvPr>
        </p:nvGraphicFramePr>
        <p:xfrm>
          <a:off x="7239000" y="3254375"/>
          <a:ext cx="2971800" cy="2960688"/>
        </p:xfrm>
        <a:graphic>
          <a:graphicData uri="http://schemas.openxmlformats.org/presentationml/2006/ole">
            <mc:AlternateContent xmlns:mc="http://schemas.openxmlformats.org/markup-compatibility/2006">
              <mc:Choice xmlns:v="urn:schemas-microsoft-com:vml" Requires="v">
                <p:oleObj spid="_x0000_s8390" name="Clip" r:id="rId3" imgW="3941280" imgH="3926880" progId="">
                  <p:embed/>
                </p:oleObj>
              </mc:Choice>
              <mc:Fallback>
                <p:oleObj name="Clip" r:id="rId3" imgW="3941280" imgH="3926880" progId="">
                  <p:embed/>
                  <p:pic>
                    <p:nvPicPr>
                      <p:cNvPr id="0" name=""/>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239000" y="3254375"/>
                        <a:ext cx="2971800" cy="296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0"/>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1"/>
          </p:nvPr>
        </p:nvSpPr>
        <p:spPr/>
        <p:txBody>
          <a:bodyPr/>
          <a:lstStyle/>
          <a:p>
            <a:fld id="{832A93D7-F297-4539-854A-0A2EC4B10565}" type="slidenum">
              <a:rPr lang="en-US" smtClean="0"/>
              <a:pPr/>
              <a:t>85</a:t>
            </a:fld>
            <a:endParaRPr lang="en-US"/>
          </a:p>
        </p:txBody>
      </p:sp>
      <p:graphicFrame>
        <p:nvGraphicFramePr>
          <p:cNvPr id="1090564" name="Object 4"/>
          <p:cNvGraphicFramePr>
            <a:graphicFrameLocks noChangeAspect="1"/>
          </p:cNvGraphicFramePr>
          <p:nvPr/>
        </p:nvGraphicFramePr>
        <p:xfrm>
          <a:off x="2133600" y="1752600"/>
          <a:ext cx="2541588" cy="3124200"/>
        </p:xfrm>
        <a:graphic>
          <a:graphicData uri="http://schemas.openxmlformats.org/presentationml/2006/ole">
            <mc:AlternateContent xmlns:mc="http://schemas.openxmlformats.org/markup-compatibility/2006">
              <mc:Choice xmlns:v="urn:schemas-microsoft-com:vml" Requires="v">
                <p:oleObj spid="_x0000_s8391" name="Clip" r:id="rId5" imgW="3216960" imgH="3951360" progId="">
                  <p:embed/>
                </p:oleObj>
              </mc:Choice>
              <mc:Fallback>
                <p:oleObj name="Clip" r:id="rId5" imgW="3216960" imgH="3951360" progId="">
                  <p:embed/>
                  <p:pic>
                    <p:nvPicPr>
                      <p:cNvPr id="0" name=""/>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133600" y="1752600"/>
                        <a:ext cx="2541588"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0566" name="Rectangle 6"/>
          <p:cNvSpPr>
            <a:spLocks noChangeArrowheads="1"/>
          </p:cNvSpPr>
          <p:nvPr/>
        </p:nvSpPr>
        <p:spPr bwMode="auto">
          <a:xfrm>
            <a:off x="2209800" y="4953000"/>
            <a:ext cx="4800600" cy="1295400"/>
          </a:xfrm>
          <a:prstGeom prst="rect">
            <a:avLst/>
          </a:prstGeom>
          <a:noFill/>
          <a:ln w="9525">
            <a:noFill/>
            <a:miter lim="800000"/>
            <a:headEnd/>
            <a:tailEnd/>
          </a:ln>
        </p:spPr>
        <p:txBody>
          <a:bodyPr/>
          <a:lstStyle/>
          <a:p>
            <a:pPr marL="342900" indent="-342900">
              <a:spcBef>
                <a:spcPct val="20000"/>
              </a:spcBef>
              <a:buClr>
                <a:schemeClr val="accent2"/>
              </a:buClr>
              <a:buFont typeface="Monotype Sorts" pitchFamily="2" charset="2"/>
              <a:buChar char="z"/>
            </a:pPr>
            <a:r>
              <a:rPr kumimoji="1" lang="en-US" sz="2800">
                <a:latin typeface="Verdana" pitchFamily="34" charset="0"/>
              </a:rPr>
              <a:t>Data Mining provides the Enterprise with intelligence</a:t>
            </a:r>
          </a:p>
          <a:p>
            <a:pPr marL="342900" indent="-342900">
              <a:spcBef>
                <a:spcPct val="20000"/>
              </a:spcBef>
              <a:buClr>
                <a:schemeClr val="accent2"/>
              </a:buClr>
              <a:buFont typeface="Monotype Sorts" pitchFamily="2" charset="2"/>
              <a:buChar char="z"/>
            </a:pPr>
            <a:endParaRPr kumimoji="1" lang="en-US" sz="2800">
              <a:latin typeface="Verdana" pitchFamily="34" charset="0"/>
            </a:endParaRPr>
          </a:p>
        </p:txBody>
      </p:sp>
    </p:spTree>
    <p:extLst>
      <p:ext uri="{BB962C8B-B14F-4D97-AF65-F5344CB8AC3E}">
        <p14:creationId xmlns:p14="http://schemas.microsoft.com/office/powerpoint/2010/main" val="645126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9056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9056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09056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090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build="p" autoUpdateAnimBg="0" advAuto="0"/>
      <p:bldP spid="109056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p:txBody>
          <a:bodyPr/>
          <a:lstStyle/>
          <a:p>
            <a:r>
              <a:rPr lang="en-US"/>
              <a:t>We want to know ...</a:t>
            </a:r>
          </a:p>
        </p:txBody>
      </p:sp>
      <p:sp>
        <p:nvSpPr>
          <p:cNvPr id="1091587" name="Rectangle 3"/>
          <p:cNvSpPr>
            <a:spLocks noGrp="1" noChangeArrowheads="1"/>
          </p:cNvSpPr>
          <p:nvPr>
            <p:ph idx="1"/>
          </p:nvPr>
        </p:nvSpPr>
        <p:spPr>
          <a:xfrm>
            <a:off x="1905000" y="1295400"/>
            <a:ext cx="8178800" cy="4419600"/>
          </a:xfrm>
        </p:spPr>
        <p:txBody>
          <a:bodyPr/>
          <a:lstStyle/>
          <a:p>
            <a:pPr>
              <a:spcBef>
                <a:spcPts val="500"/>
              </a:spcBef>
              <a:spcAft>
                <a:spcPts val="500"/>
              </a:spcAft>
            </a:pPr>
            <a:r>
              <a:rPr lang="en-US" sz="2000"/>
              <a:t>Given a database of 100,000 names, which persons are the least likely to default on their credit cards? </a:t>
            </a:r>
          </a:p>
          <a:p>
            <a:pPr>
              <a:spcBef>
                <a:spcPts val="500"/>
              </a:spcBef>
              <a:spcAft>
                <a:spcPts val="500"/>
              </a:spcAft>
            </a:pPr>
            <a:r>
              <a:rPr lang="en-US" sz="2000"/>
              <a:t>Which types of transactions are likely to be fraudulent given the demographics and transactional history of a particular customer? </a:t>
            </a:r>
          </a:p>
          <a:p>
            <a:pPr>
              <a:spcBef>
                <a:spcPts val="500"/>
              </a:spcBef>
              <a:spcAft>
                <a:spcPts val="500"/>
              </a:spcAft>
            </a:pPr>
            <a:r>
              <a:rPr lang="en-US" sz="2000"/>
              <a:t>If I raise the price of my product by Rs. 2, what is the effect on my ROI? </a:t>
            </a:r>
          </a:p>
          <a:p>
            <a:pPr>
              <a:spcBef>
                <a:spcPts val="500"/>
              </a:spcBef>
              <a:spcAft>
                <a:spcPts val="500"/>
              </a:spcAft>
            </a:pPr>
            <a:r>
              <a:rPr lang="en-US" sz="2000"/>
              <a:t>If I offer only 2,500 airline miles as an incentive to purchase rather than 5,000, how many lost responses will result? </a:t>
            </a:r>
          </a:p>
          <a:p>
            <a:pPr>
              <a:spcBef>
                <a:spcPts val="500"/>
              </a:spcBef>
              <a:spcAft>
                <a:spcPts val="500"/>
              </a:spcAft>
            </a:pPr>
            <a:r>
              <a:rPr lang="en-US" sz="2000"/>
              <a:t>If I emphasize ease-of-use of the product as opposed to its technical capabilities, what will be the net effect on my revenues? </a:t>
            </a:r>
          </a:p>
          <a:p>
            <a:pPr>
              <a:spcBef>
                <a:spcPts val="500"/>
              </a:spcBef>
              <a:spcAft>
                <a:spcPts val="500"/>
              </a:spcAft>
            </a:pPr>
            <a:r>
              <a:rPr lang="en-US" sz="2000"/>
              <a:t>Which of my customers are likely to be the most loyal?</a:t>
            </a:r>
            <a:r>
              <a:rPr lang="en-US" sz="2400"/>
              <a:t> </a:t>
            </a:r>
          </a:p>
        </p:txBody>
      </p:sp>
      <p:sp>
        <p:nvSpPr>
          <p:cNvPr id="4" name="Date Placeholder 3"/>
          <p:cNvSpPr>
            <a:spLocks noGrp="1"/>
          </p:cNvSpPr>
          <p:nvPr>
            <p:ph type="dt" sz="half" idx="10"/>
          </p:nvPr>
        </p:nvSpPr>
        <p:spPr/>
        <p:txBody>
          <a:bodyPr/>
          <a:lstStyle/>
          <a:p>
            <a:fld id="{1B0AAA91-623F-4F9D-A3FD-EC6ED823AE1D}"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86</a:t>
            </a:fld>
            <a:endParaRPr lang="en-US"/>
          </a:p>
        </p:txBody>
      </p:sp>
      <p:sp>
        <p:nvSpPr>
          <p:cNvPr id="1091588" name="Text Box 4"/>
          <p:cNvSpPr txBox="1">
            <a:spLocks noChangeArrowheads="1"/>
          </p:cNvSpPr>
          <p:nvPr/>
        </p:nvSpPr>
        <p:spPr bwMode="auto">
          <a:xfrm>
            <a:off x="2819400" y="6096001"/>
            <a:ext cx="6553200" cy="396875"/>
          </a:xfrm>
          <a:prstGeom prst="rect">
            <a:avLst/>
          </a:prstGeom>
          <a:noFill/>
          <a:ln w="12700">
            <a:noFill/>
            <a:miter lim="800000"/>
            <a:headEnd/>
            <a:tailEnd/>
          </a:ln>
          <a:effectLst/>
        </p:spPr>
        <p:txBody>
          <a:bodyPr>
            <a:spAutoFit/>
          </a:bodyPr>
          <a:lstStyle/>
          <a:p>
            <a:pPr algn="l"/>
            <a:r>
              <a:rPr lang="en-US" sz="2000" b="1">
                <a:latin typeface="Tahoma" pitchFamily="34" charset="0"/>
              </a:rPr>
              <a:t>Data Mining helps extract such information</a:t>
            </a:r>
            <a:endParaRPr lang="en-US" sz="2000"/>
          </a:p>
        </p:txBody>
      </p:sp>
    </p:spTree>
    <p:extLst>
      <p:ext uri="{BB962C8B-B14F-4D97-AF65-F5344CB8AC3E}">
        <p14:creationId xmlns:p14="http://schemas.microsoft.com/office/powerpoint/2010/main" val="296024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1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1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1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1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91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91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91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build="p" autoUpdateAnimBg="0"/>
      <p:bldP spid="1091588"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1092611"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1092612" name="Rectangle 4"/>
          <p:cNvSpPr>
            <a:spLocks noGrp="1" noChangeArrowheads="1"/>
          </p:cNvSpPr>
          <p:nvPr>
            <p:ph type="title"/>
          </p:nvPr>
        </p:nvSpPr>
        <p:spPr>
          <a:noFill/>
          <a:ln/>
        </p:spPr>
        <p:txBody>
          <a:bodyPr vert="horz" lIns="90488" tIns="44450" rIns="90488" bIns="44450" rtlCol="0" anchor="ctr">
            <a:normAutofit/>
          </a:bodyPr>
          <a:lstStyle/>
          <a:p>
            <a:r>
              <a:rPr lang="en-US"/>
              <a:t>Application Areas</a:t>
            </a:r>
          </a:p>
        </p:txBody>
      </p:sp>
      <p:sp>
        <p:nvSpPr>
          <p:cNvPr id="3" name="Footer Placeholder 2"/>
          <p:cNvSpPr>
            <a:spLocks noGrp="1"/>
          </p:cNvSpPr>
          <p:nvPr>
            <p:ph type="ftr" sz="quarter" idx="10"/>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1"/>
          </p:nvPr>
        </p:nvSpPr>
        <p:spPr/>
        <p:txBody>
          <a:bodyPr/>
          <a:lstStyle/>
          <a:p>
            <a:fld id="{688897E0-9D83-47FC-9262-6CE70C3CABB4}" type="slidenum">
              <a:rPr lang="en-US" smtClean="0"/>
              <a:pPr/>
              <a:t>87</a:t>
            </a:fld>
            <a:endParaRPr lang="en-US"/>
          </a:p>
        </p:txBody>
      </p:sp>
      <p:sp>
        <p:nvSpPr>
          <p:cNvPr id="1092613" name="Rectangle 5"/>
          <p:cNvSpPr>
            <a:spLocks noChangeArrowheads="1"/>
          </p:cNvSpPr>
          <p:nvPr/>
        </p:nvSpPr>
        <p:spPr bwMode="auto">
          <a:xfrm>
            <a:off x="2316163" y="1974851"/>
            <a:ext cx="1553310" cy="430887"/>
          </a:xfrm>
          <a:prstGeom prst="rect">
            <a:avLst/>
          </a:prstGeom>
          <a:noFill/>
          <a:ln w="9525">
            <a:noFill/>
            <a:miter lim="800000"/>
            <a:headEnd/>
            <a:tailEnd/>
          </a:ln>
        </p:spPr>
        <p:txBody>
          <a:bodyPr wrap="none" lIns="0" tIns="0" rIns="0" bIns="0">
            <a:spAutoFit/>
          </a:bodyPr>
          <a:lstStyle/>
          <a:p>
            <a:pPr algn="l"/>
            <a:r>
              <a:rPr lang="en-US" sz="2800" b="1" u="sng">
                <a:solidFill>
                  <a:schemeClr val="hlink"/>
                </a:solidFill>
                <a:latin typeface="Tahoma" pitchFamily="34" charset="0"/>
              </a:rPr>
              <a:t>Industry</a:t>
            </a:r>
            <a:endParaRPr lang="en-US" u="sng">
              <a:solidFill>
                <a:schemeClr val="hlink"/>
              </a:solidFill>
              <a:latin typeface="Tahoma" pitchFamily="34" charset="0"/>
            </a:endParaRPr>
          </a:p>
        </p:txBody>
      </p:sp>
      <p:sp>
        <p:nvSpPr>
          <p:cNvPr id="1092614" name="Rectangle 6"/>
          <p:cNvSpPr>
            <a:spLocks noChangeArrowheads="1"/>
          </p:cNvSpPr>
          <p:nvPr/>
        </p:nvSpPr>
        <p:spPr bwMode="auto">
          <a:xfrm>
            <a:off x="6180139" y="1974851"/>
            <a:ext cx="2027799" cy="430887"/>
          </a:xfrm>
          <a:prstGeom prst="rect">
            <a:avLst/>
          </a:prstGeom>
          <a:noFill/>
          <a:ln w="9525">
            <a:noFill/>
            <a:miter lim="800000"/>
            <a:headEnd/>
            <a:tailEnd/>
          </a:ln>
        </p:spPr>
        <p:txBody>
          <a:bodyPr wrap="none" lIns="0" tIns="0" rIns="0" bIns="0">
            <a:spAutoFit/>
          </a:bodyPr>
          <a:lstStyle/>
          <a:p>
            <a:pPr algn="l"/>
            <a:r>
              <a:rPr lang="en-US" sz="2800" b="1" u="sng">
                <a:solidFill>
                  <a:schemeClr val="hlink"/>
                </a:solidFill>
                <a:latin typeface="Tahoma" pitchFamily="34" charset="0"/>
              </a:rPr>
              <a:t>Application</a:t>
            </a:r>
            <a:endParaRPr lang="en-US" u="sng">
              <a:solidFill>
                <a:schemeClr val="hlink"/>
              </a:solidFill>
              <a:latin typeface="Tahoma" pitchFamily="34" charset="0"/>
            </a:endParaRPr>
          </a:p>
        </p:txBody>
      </p:sp>
      <p:sp>
        <p:nvSpPr>
          <p:cNvPr id="1092615" name="Rectangle 7"/>
          <p:cNvSpPr>
            <a:spLocks noChangeArrowheads="1"/>
          </p:cNvSpPr>
          <p:nvPr/>
        </p:nvSpPr>
        <p:spPr bwMode="auto">
          <a:xfrm>
            <a:off x="10133014" y="1960564"/>
            <a:ext cx="7937" cy="415925"/>
          </a:xfrm>
          <a:prstGeom prst="rect">
            <a:avLst/>
          </a:prstGeom>
          <a:solidFill>
            <a:srgbClr val="000000"/>
          </a:solidFill>
          <a:ln w="9525">
            <a:noFill/>
            <a:miter lim="800000"/>
            <a:headEnd/>
            <a:tailEnd/>
          </a:ln>
        </p:spPr>
        <p:txBody>
          <a:bodyPr/>
          <a:lstStyle/>
          <a:p>
            <a:endParaRPr lang="en-US"/>
          </a:p>
        </p:txBody>
      </p:sp>
      <p:sp>
        <p:nvSpPr>
          <p:cNvPr id="1092616" name="Rectangle 8"/>
          <p:cNvSpPr>
            <a:spLocks noChangeArrowheads="1"/>
          </p:cNvSpPr>
          <p:nvPr/>
        </p:nvSpPr>
        <p:spPr bwMode="auto">
          <a:xfrm>
            <a:off x="2316163" y="2446339"/>
            <a:ext cx="1213474" cy="43088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Finance</a:t>
            </a:r>
            <a:endParaRPr lang="en-US">
              <a:latin typeface="Tahoma" pitchFamily="34" charset="0"/>
            </a:endParaRPr>
          </a:p>
        </p:txBody>
      </p:sp>
      <p:sp>
        <p:nvSpPr>
          <p:cNvPr id="1092617" name="Rectangle 9"/>
          <p:cNvSpPr>
            <a:spLocks noChangeArrowheads="1"/>
          </p:cNvSpPr>
          <p:nvPr/>
        </p:nvSpPr>
        <p:spPr bwMode="auto">
          <a:xfrm>
            <a:off x="6180139" y="2446339"/>
            <a:ext cx="3132137" cy="42703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Credit Card Analysis</a:t>
            </a:r>
            <a:endParaRPr lang="en-US">
              <a:latin typeface="Tahoma" pitchFamily="34" charset="0"/>
            </a:endParaRPr>
          </a:p>
        </p:txBody>
      </p:sp>
      <p:sp>
        <p:nvSpPr>
          <p:cNvPr id="1092618" name="Rectangle 10"/>
          <p:cNvSpPr>
            <a:spLocks noChangeArrowheads="1"/>
          </p:cNvSpPr>
          <p:nvPr/>
        </p:nvSpPr>
        <p:spPr bwMode="auto">
          <a:xfrm>
            <a:off x="10133014" y="2430464"/>
            <a:ext cx="7937" cy="415925"/>
          </a:xfrm>
          <a:prstGeom prst="rect">
            <a:avLst/>
          </a:prstGeom>
          <a:solidFill>
            <a:srgbClr val="000000"/>
          </a:solidFill>
          <a:ln w="9525">
            <a:noFill/>
            <a:miter lim="800000"/>
            <a:headEnd/>
            <a:tailEnd/>
          </a:ln>
        </p:spPr>
        <p:txBody>
          <a:bodyPr/>
          <a:lstStyle/>
          <a:p>
            <a:endParaRPr lang="en-US"/>
          </a:p>
        </p:txBody>
      </p:sp>
      <p:sp>
        <p:nvSpPr>
          <p:cNvPr id="1092619" name="Rectangle 11"/>
          <p:cNvSpPr>
            <a:spLocks noChangeArrowheads="1"/>
          </p:cNvSpPr>
          <p:nvPr/>
        </p:nvSpPr>
        <p:spPr bwMode="auto">
          <a:xfrm>
            <a:off x="2316163" y="2917825"/>
            <a:ext cx="1554162" cy="427038"/>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Insurance</a:t>
            </a:r>
            <a:endParaRPr lang="en-US">
              <a:latin typeface="Tahoma" pitchFamily="34" charset="0"/>
            </a:endParaRPr>
          </a:p>
        </p:txBody>
      </p:sp>
      <p:sp>
        <p:nvSpPr>
          <p:cNvPr id="1092620" name="Rectangle 12"/>
          <p:cNvSpPr>
            <a:spLocks noChangeArrowheads="1"/>
          </p:cNvSpPr>
          <p:nvPr/>
        </p:nvSpPr>
        <p:spPr bwMode="auto">
          <a:xfrm>
            <a:off x="6180138" y="2917825"/>
            <a:ext cx="3503612" cy="427038"/>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Claims, Fraud Analysis</a:t>
            </a:r>
            <a:endParaRPr lang="en-US">
              <a:latin typeface="Tahoma" pitchFamily="34" charset="0"/>
            </a:endParaRPr>
          </a:p>
        </p:txBody>
      </p:sp>
      <p:sp>
        <p:nvSpPr>
          <p:cNvPr id="1092621" name="Rectangle 13"/>
          <p:cNvSpPr>
            <a:spLocks noChangeArrowheads="1"/>
          </p:cNvSpPr>
          <p:nvPr/>
        </p:nvSpPr>
        <p:spPr bwMode="auto">
          <a:xfrm>
            <a:off x="10133014" y="2901950"/>
            <a:ext cx="7937" cy="414338"/>
          </a:xfrm>
          <a:prstGeom prst="rect">
            <a:avLst/>
          </a:prstGeom>
          <a:solidFill>
            <a:srgbClr val="000000"/>
          </a:solidFill>
          <a:ln w="9525">
            <a:noFill/>
            <a:miter lim="800000"/>
            <a:headEnd/>
            <a:tailEnd/>
          </a:ln>
        </p:spPr>
        <p:txBody>
          <a:bodyPr/>
          <a:lstStyle/>
          <a:p>
            <a:endParaRPr lang="en-US"/>
          </a:p>
        </p:txBody>
      </p:sp>
      <p:sp>
        <p:nvSpPr>
          <p:cNvPr id="1092622" name="Rectangle 14"/>
          <p:cNvSpPr>
            <a:spLocks noChangeArrowheads="1"/>
          </p:cNvSpPr>
          <p:nvPr/>
        </p:nvSpPr>
        <p:spPr bwMode="auto">
          <a:xfrm>
            <a:off x="2316164" y="3389314"/>
            <a:ext cx="3038475" cy="42703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Telecommunication</a:t>
            </a:r>
            <a:endParaRPr lang="en-US">
              <a:latin typeface="Tahoma" pitchFamily="34" charset="0"/>
            </a:endParaRPr>
          </a:p>
        </p:txBody>
      </p:sp>
      <p:sp>
        <p:nvSpPr>
          <p:cNvPr id="1092623" name="Rectangle 15"/>
          <p:cNvSpPr>
            <a:spLocks noChangeArrowheads="1"/>
          </p:cNvSpPr>
          <p:nvPr/>
        </p:nvSpPr>
        <p:spPr bwMode="auto">
          <a:xfrm>
            <a:off x="6180138" y="3389314"/>
            <a:ext cx="3014662" cy="42703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Call record analysis</a:t>
            </a:r>
            <a:endParaRPr lang="en-US">
              <a:latin typeface="Tahoma" pitchFamily="34" charset="0"/>
            </a:endParaRPr>
          </a:p>
        </p:txBody>
      </p:sp>
      <p:sp>
        <p:nvSpPr>
          <p:cNvPr id="1092624" name="Rectangle 16"/>
          <p:cNvSpPr>
            <a:spLocks noChangeArrowheads="1"/>
          </p:cNvSpPr>
          <p:nvPr/>
        </p:nvSpPr>
        <p:spPr bwMode="auto">
          <a:xfrm>
            <a:off x="10133014" y="3373439"/>
            <a:ext cx="7937" cy="414337"/>
          </a:xfrm>
          <a:prstGeom prst="rect">
            <a:avLst/>
          </a:prstGeom>
          <a:solidFill>
            <a:srgbClr val="000000"/>
          </a:solidFill>
          <a:ln w="9525">
            <a:noFill/>
            <a:miter lim="800000"/>
            <a:headEnd/>
            <a:tailEnd/>
          </a:ln>
        </p:spPr>
        <p:txBody>
          <a:bodyPr/>
          <a:lstStyle/>
          <a:p>
            <a:endParaRPr lang="en-US"/>
          </a:p>
        </p:txBody>
      </p:sp>
      <p:sp>
        <p:nvSpPr>
          <p:cNvPr id="1092625" name="Rectangle 17"/>
          <p:cNvSpPr>
            <a:spLocks noChangeArrowheads="1"/>
          </p:cNvSpPr>
          <p:nvPr/>
        </p:nvSpPr>
        <p:spPr bwMode="auto">
          <a:xfrm>
            <a:off x="2316164" y="3859214"/>
            <a:ext cx="1519237" cy="42703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Transport</a:t>
            </a:r>
            <a:endParaRPr lang="en-US">
              <a:latin typeface="Tahoma" pitchFamily="34" charset="0"/>
            </a:endParaRPr>
          </a:p>
        </p:txBody>
      </p:sp>
      <p:sp>
        <p:nvSpPr>
          <p:cNvPr id="1092626" name="Rectangle 18"/>
          <p:cNvSpPr>
            <a:spLocks noChangeArrowheads="1"/>
          </p:cNvSpPr>
          <p:nvPr/>
        </p:nvSpPr>
        <p:spPr bwMode="auto">
          <a:xfrm>
            <a:off x="6180138" y="3859214"/>
            <a:ext cx="3498850" cy="42703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Logistics management</a:t>
            </a:r>
            <a:endParaRPr lang="en-US">
              <a:latin typeface="Tahoma" pitchFamily="34" charset="0"/>
            </a:endParaRPr>
          </a:p>
        </p:txBody>
      </p:sp>
      <p:sp>
        <p:nvSpPr>
          <p:cNvPr id="1092627" name="Rectangle 19"/>
          <p:cNvSpPr>
            <a:spLocks noChangeArrowheads="1"/>
          </p:cNvSpPr>
          <p:nvPr/>
        </p:nvSpPr>
        <p:spPr bwMode="auto">
          <a:xfrm>
            <a:off x="10133014" y="3844925"/>
            <a:ext cx="7937" cy="414338"/>
          </a:xfrm>
          <a:prstGeom prst="rect">
            <a:avLst/>
          </a:prstGeom>
          <a:solidFill>
            <a:srgbClr val="000000"/>
          </a:solidFill>
          <a:ln w="9525">
            <a:noFill/>
            <a:miter lim="800000"/>
            <a:headEnd/>
            <a:tailEnd/>
          </a:ln>
        </p:spPr>
        <p:txBody>
          <a:bodyPr/>
          <a:lstStyle/>
          <a:p>
            <a:endParaRPr lang="en-US"/>
          </a:p>
        </p:txBody>
      </p:sp>
      <p:sp>
        <p:nvSpPr>
          <p:cNvPr id="1092628" name="Rectangle 20"/>
          <p:cNvSpPr>
            <a:spLocks noChangeArrowheads="1"/>
          </p:cNvSpPr>
          <p:nvPr/>
        </p:nvSpPr>
        <p:spPr bwMode="auto">
          <a:xfrm>
            <a:off x="2316163" y="4330700"/>
            <a:ext cx="2628900" cy="427038"/>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Consumer goods</a:t>
            </a:r>
            <a:endParaRPr lang="en-US">
              <a:latin typeface="Tahoma" pitchFamily="34" charset="0"/>
            </a:endParaRPr>
          </a:p>
        </p:txBody>
      </p:sp>
      <p:sp>
        <p:nvSpPr>
          <p:cNvPr id="1092629" name="Rectangle 21"/>
          <p:cNvSpPr>
            <a:spLocks noChangeArrowheads="1"/>
          </p:cNvSpPr>
          <p:nvPr/>
        </p:nvSpPr>
        <p:spPr bwMode="auto">
          <a:xfrm>
            <a:off x="6180138" y="4330700"/>
            <a:ext cx="2944812" cy="427038"/>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promotion analysis</a:t>
            </a:r>
            <a:endParaRPr lang="en-US">
              <a:latin typeface="Tahoma" pitchFamily="34" charset="0"/>
            </a:endParaRPr>
          </a:p>
        </p:txBody>
      </p:sp>
      <p:sp>
        <p:nvSpPr>
          <p:cNvPr id="1092630" name="Rectangle 22"/>
          <p:cNvSpPr>
            <a:spLocks noChangeArrowheads="1"/>
          </p:cNvSpPr>
          <p:nvPr/>
        </p:nvSpPr>
        <p:spPr bwMode="auto">
          <a:xfrm>
            <a:off x="10133014" y="4314826"/>
            <a:ext cx="7937" cy="415925"/>
          </a:xfrm>
          <a:prstGeom prst="rect">
            <a:avLst/>
          </a:prstGeom>
          <a:solidFill>
            <a:srgbClr val="000000"/>
          </a:solidFill>
          <a:ln w="9525">
            <a:noFill/>
            <a:miter lim="800000"/>
            <a:headEnd/>
            <a:tailEnd/>
          </a:ln>
        </p:spPr>
        <p:txBody>
          <a:bodyPr/>
          <a:lstStyle/>
          <a:p>
            <a:endParaRPr lang="en-US"/>
          </a:p>
        </p:txBody>
      </p:sp>
      <p:sp>
        <p:nvSpPr>
          <p:cNvPr id="1092631" name="Rectangle 23"/>
          <p:cNvSpPr>
            <a:spLocks noChangeArrowheads="1"/>
          </p:cNvSpPr>
          <p:nvPr/>
        </p:nvSpPr>
        <p:spPr bwMode="auto">
          <a:xfrm>
            <a:off x="2316163" y="4802189"/>
            <a:ext cx="3530600" cy="42703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Data Service providers</a:t>
            </a:r>
            <a:endParaRPr lang="en-US">
              <a:latin typeface="Tahoma" pitchFamily="34" charset="0"/>
            </a:endParaRPr>
          </a:p>
        </p:txBody>
      </p:sp>
      <p:sp>
        <p:nvSpPr>
          <p:cNvPr id="1092632" name="Rectangle 24"/>
          <p:cNvSpPr>
            <a:spLocks noChangeArrowheads="1"/>
          </p:cNvSpPr>
          <p:nvPr/>
        </p:nvSpPr>
        <p:spPr bwMode="auto">
          <a:xfrm>
            <a:off x="6180139" y="4802189"/>
            <a:ext cx="2744787" cy="42703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Value added data</a:t>
            </a:r>
            <a:endParaRPr lang="en-US">
              <a:latin typeface="Tahoma" pitchFamily="34" charset="0"/>
            </a:endParaRPr>
          </a:p>
        </p:txBody>
      </p:sp>
      <p:sp>
        <p:nvSpPr>
          <p:cNvPr id="1092633" name="Rectangle 25"/>
          <p:cNvSpPr>
            <a:spLocks noChangeArrowheads="1"/>
          </p:cNvSpPr>
          <p:nvPr/>
        </p:nvSpPr>
        <p:spPr bwMode="auto">
          <a:xfrm>
            <a:off x="10133014" y="4786314"/>
            <a:ext cx="7937" cy="415925"/>
          </a:xfrm>
          <a:prstGeom prst="rect">
            <a:avLst/>
          </a:prstGeom>
          <a:solidFill>
            <a:srgbClr val="000000"/>
          </a:solidFill>
          <a:ln w="9525">
            <a:noFill/>
            <a:miter lim="800000"/>
            <a:headEnd/>
            <a:tailEnd/>
          </a:ln>
        </p:spPr>
        <p:txBody>
          <a:bodyPr/>
          <a:lstStyle/>
          <a:p>
            <a:endParaRPr lang="en-US"/>
          </a:p>
        </p:txBody>
      </p:sp>
      <p:sp>
        <p:nvSpPr>
          <p:cNvPr id="1092634" name="Rectangle 26"/>
          <p:cNvSpPr>
            <a:spLocks noChangeArrowheads="1"/>
          </p:cNvSpPr>
          <p:nvPr/>
        </p:nvSpPr>
        <p:spPr bwMode="auto">
          <a:xfrm>
            <a:off x="2316163" y="5273676"/>
            <a:ext cx="1153906" cy="430887"/>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Utilities</a:t>
            </a:r>
            <a:endParaRPr lang="en-US">
              <a:latin typeface="Tahoma" pitchFamily="34" charset="0"/>
            </a:endParaRPr>
          </a:p>
        </p:txBody>
      </p:sp>
      <p:sp>
        <p:nvSpPr>
          <p:cNvPr id="1092635" name="Rectangle 27"/>
          <p:cNvSpPr>
            <a:spLocks noChangeArrowheads="1"/>
          </p:cNvSpPr>
          <p:nvPr/>
        </p:nvSpPr>
        <p:spPr bwMode="auto">
          <a:xfrm>
            <a:off x="6180139" y="5273675"/>
            <a:ext cx="3349625" cy="427038"/>
          </a:xfrm>
          <a:prstGeom prst="rect">
            <a:avLst/>
          </a:prstGeom>
          <a:noFill/>
          <a:ln w="9525">
            <a:noFill/>
            <a:miter lim="800000"/>
            <a:headEnd/>
            <a:tailEnd/>
          </a:ln>
        </p:spPr>
        <p:txBody>
          <a:bodyPr wrap="none" lIns="0" tIns="0" rIns="0" bIns="0">
            <a:spAutoFit/>
          </a:bodyPr>
          <a:lstStyle/>
          <a:p>
            <a:pPr algn="l"/>
            <a:r>
              <a:rPr lang="en-US" sz="2800">
                <a:latin typeface="Tahoma" pitchFamily="34" charset="0"/>
              </a:rPr>
              <a:t>Power usage analysis</a:t>
            </a:r>
            <a:endParaRPr lang="en-US">
              <a:latin typeface="Tahoma" pitchFamily="34" charset="0"/>
            </a:endParaRPr>
          </a:p>
        </p:txBody>
      </p:sp>
      <p:sp>
        <p:nvSpPr>
          <p:cNvPr id="1092636" name="Rectangle 28"/>
          <p:cNvSpPr>
            <a:spLocks noChangeArrowheads="1"/>
          </p:cNvSpPr>
          <p:nvPr/>
        </p:nvSpPr>
        <p:spPr bwMode="auto">
          <a:xfrm>
            <a:off x="10133014" y="5257800"/>
            <a:ext cx="7937" cy="414338"/>
          </a:xfrm>
          <a:prstGeom prst="rect">
            <a:avLst/>
          </a:prstGeom>
          <a:solidFill>
            <a:srgbClr val="000000"/>
          </a:solidFill>
          <a:ln w="9525">
            <a:noFill/>
            <a:miter lim="800000"/>
            <a:headEnd/>
            <a:tailEnd/>
          </a:ln>
        </p:spPr>
        <p:txBody>
          <a:bodyPr/>
          <a:lstStyle/>
          <a:p>
            <a:endParaRPr lang="en-US"/>
          </a:p>
        </p:txBody>
      </p:sp>
    </p:spTree>
    <p:extLst>
      <p:ext uri="{BB962C8B-B14F-4D97-AF65-F5344CB8AC3E}">
        <p14:creationId xmlns:p14="http://schemas.microsoft.com/office/powerpoint/2010/main" val="303501343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r>
              <a:rPr lang="en-US"/>
              <a:t>Data Mining in Use</a:t>
            </a:r>
          </a:p>
        </p:txBody>
      </p:sp>
      <p:sp>
        <p:nvSpPr>
          <p:cNvPr id="1093635" name="Rectangle 3"/>
          <p:cNvSpPr>
            <a:spLocks noGrp="1" noChangeArrowheads="1"/>
          </p:cNvSpPr>
          <p:nvPr>
            <p:ph idx="1"/>
          </p:nvPr>
        </p:nvSpPr>
        <p:spPr/>
        <p:txBody>
          <a:bodyPr/>
          <a:lstStyle/>
          <a:p>
            <a:r>
              <a:rPr lang="en-US"/>
              <a:t>The US Government uses Data Mining to track fraud</a:t>
            </a:r>
          </a:p>
          <a:p>
            <a:r>
              <a:rPr lang="en-US"/>
              <a:t>A Supermarket becomes an information broker</a:t>
            </a:r>
          </a:p>
          <a:p>
            <a:r>
              <a:rPr lang="en-US"/>
              <a:t>Basketball teams use it to track game strategy</a:t>
            </a:r>
          </a:p>
          <a:p>
            <a:r>
              <a:rPr lang="en-US"/>
              <a:t>Cross Selling</a:t>
            </a:r>
          </a:p>
          <a:p>
            <a:r>
              <a:rPr lang="en-US"/>
              <a:t>Warranty Claims Routing</a:t>
            </a:r>
          </a:p>
          <a:p>
            <a:r>
              <a:rPr lang="en-US"/>
              <a:t>Holding on to Good Customers</a:t>
            </a:r>
          </a:p>
          <a:p>
            <a:r>
              <a:rPr lang="en-US"/>
              <a:t>Weeding out Bad Customers</a:t>
            </a:r>
          </a:p>
        </p:txBody>
      </p:sp>
      <p:sp>
        <p:nvSpPr>
          <p:cNvPr id="5" name="Date Placeholder 4"/>
          <p:cNvSpPr>
            <a:spLocks noGrp="1"/>
          </p:cNvSpPr>
          <p:nvPr>
            <p:ph type="dt" sz="half" idx="10"/>
          </p:nvPr>
        </p:nvSpPr>
        <p:spPr/>
        <p:txBody>
          <a:bodyPr/>
          <a:lstStyle/>
          <a:p>
            <a:fld id="{4CFB5189-F6A2-414B-B8AF-44A40178F767}"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88</a:t>
            </a:fld>
            <a:endParaRPr lang="en-US"/>
          </a:p>
        </p:txBody>
      </p:sp>
    </p:spTree>
    <p:extLst>
      <p:ext uri="{BB962C8B-B14F-4D97-AF65-F5344CB8AC3E}">
        <p14:creationId xmlns:p14="http://schemas.microsoft.com/office/powerpoint/2010/main" val="4142817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3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3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3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3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93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93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93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35"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Grp="1" noChangeArrowheads="1"/>
          </p:cNvSpPr>
          <p:nvPr>
            <p:ph type="title"/>
          </p:nvPr>
        </p:nvSpPr>
        <p:spPr/>
        <p:txBody>
          <a:bodyPr/>
          <a:lstStyle/>
          <a:p>
            <a:r>
              <a:rPr lang="en-US"/>
              <a:t>What makes data mining possible?</a:t>
            </a:r>
          </a:p>
        </p:txBody>
      </p:sp>
      <p:sp>
        <p:nvSpPr>
          <p:cNvPr id="1094659" name="Rectangle 3"/>
          <p:cNvSpPr>
            <a:spLocks noGrp="1" noChangeArrowheads="1"/>
          </p:cNvSpPr>
          <p:nvPr>
            <p:ph idx="1"/>
          </p:nvPr>
        </p:nvSpPr>
        <p:spPr/>
        <p:txBody>
          <a:bodyPr/>
          <a:lstStyle/>
          <a:p>
            <a:r>
              <a:rPr lang="en-US"/>
              <a:t>Advances in the following areas are making data mining deployable:</a:t>
            </a:r>
          </a:p>
          <a:p>
            <a:pPr lvl="1"/>
            <a:r>
              <a:rPr lang="en-US"/>
              <a:t>data warehousing </a:t>
            </a:r>
          </a:p>
          <a:p>
            <a:pPr lvl="1"/>
            <a:r>
              <a:rPr lang="en-US"/>
              <a:t>better and more data (i.e., operational, behavioral, and demographic) </a:t>
            </a:r>
          </a:p>
          <a:p>
            <a:pPr lvl="1"/>
            <a:r>
              <a:rPr lang="en-US"/>
              <a:t>the emergence of easily deployed data mining tools and </a:t>
            </a:r>
          </a:p>
          <a:p>
            <a:pPr lvl="1"/>
            <a:r>
              <a:rPr lang="en-US"/>
              <a:t>the advent of new data mining techniques.</a:t>
            </a:r>
          </a:p>
          <a:p>
            <a:pPr lvl="3"/>
            <a:r>
              <a:rPr lang="en-US"/>
              <a:t>-- Gartner Group</a:t>
            </a:r>
          </a:p>
        </p:txBody>
      </p:sp>
      <p:sp>
        <p:nvSpPr>
          <p:cNvPr id="5" name="Date Placeholder 4"/>
          <p:cNvSpPr>
            <a:spLocks noGrp="1"/>
          </p:cNvSpPr>
          <p:nvPr>
            <p:ph type="dt" sz="half" idx="10"/>
          </p:nvPr>
        </p:nvSpPr>
        <p:spPr/>
        <p:txBody>
          <a:bodyPr/>
          <a:lstStyle/>
          <a:p>
            <a:fld id="{A7688B17-67AB-4AD5-A6BC-C2F89166A78D}"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89</a:t>
            </a:fld>
            <a:endParaRPr lang="en-US"/>
          </a:p>
        </p:txBody>
      </p:sp>
    </p:spTree>
    <p:extLst>
      <p:ext uri="{BB962C8B-B14F-4D97-AF65-F5344CB8AC3E}">
        <p14:creationId xmlns:p14="http://schemas.microsoft.com/office/powerpoint/2010/main" val="12021960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1490"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31491"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31492" name="Rectangle 4"/>
          <p:cNvSpPr>
            <a:spLocks noGrp="1" noChangeArrowheads="1"/>
          </p:cNvSpPr>
          <p:nvPr>
            <p:ph type="title"/>
          </p:nvPr>
        </p:nvSpPr>
        <p:spPr>
          <a:noFill/>
          <a:ln/>
        </p:spPr>
        <p:txBody>
          <a:bodyPr vert="horz" lIns="90488" tIns="44450" rIns="90488" bIns="44450" rtlCol="0" anchor="ctr">
            <a:normAutofit/>
          </a:bodyPr>
          <a:lstStyle/>
          <a:p>
            <a:r>
              <a:rPr lang="en-US"/>
              <a:t>What are the users saying...</a:t>
            </a:r>
          </a:p>
        </p:txBody>
      </p:sp>
      <p:sp>
        <p:nvSpPr>
          <p:cNvPr id="831493" name="Rectangle 5"/>
          <p:cNvSpPr>
            <a:spLocks noGrp="1" noChangeArrowheads="1"/>
          </p:cNvSpPr>
          <p:nvPr>
            <p:ph type="body" sz="half" idx="1"/>
          </p:nvPr>
        </p:nvSpPr>
        <p:spPr>
          <a:xfrm>
            <a:off x="1981200" y="1676400"/>
            <a:ext cx="5257800" cy="4419600"/>
          </a:xfrm>
          <a:noFill/>
          <a:ln/>
        </p:spPr>
        <p:txBody>
          <a:bodyPr vert="horz" lIns="90488" tIns="44450" rIns="90488" bIns="44450" rtlCol="0">
            <a:normAutofit/>
          </a:bodyPr>
          <a:lstStyle/>
          <a:p>
            <a:r>
              <a:rPr lang="en-US"/>
              <a:t>Data should be integrated across the enterprise</a:t>
            </a:r>
          </a:p>
          <a:p>
            <a:r>
              <a:rPr lang="en-US"/>
              <a:t>Summary data has a real value to the organization</a:t>
            </a:r>
          </a:p>
          <a:p>
            <a:r>
              <a:rPr lang="en-US"/>
              <a:t>Historical data holds the key to understanding data over time</a:t>
            </a:r>
          </a:p>
          <a:p>
            <a:r>
              <a:rPr lang="en-US"/>
              <a:t>What-if capabilities are required</a:t>
            </a:r>
          </a:p>
        </p:txBody>
      </p:sp>
      <p:graphicFrame>
        <p:nvGraphicFramePr>
          <p:cNvPr id="831494" name="Object 6"/>
          <p:cNvGraphicFramePr>
            <a:graphicFrameLocks noGrp="1" noChangeAspect="1"/>
          </p:cNvGraphicFramePr>
          <p:nvPr>
            <p:ph type="clipArt" sz="half" idx="2"/>
          </p:nvPr>
        </p:nvGraphicFramePr>
        <p:xfrm>
          <a:off x="7391400" y="2806700"/>
          <a:ext cx="2921000" cy="1985963"/>
        </p:xfrm>
        <a:graphic>
          <a:graphicData uri="http://schemas.openxmlformats.org/presentationml/2006/ole">
            <mc:AlternateContent xmlns:mc="http://schemas.openxmlformats.org/markup-compatibility/2006">
              <mc:Choice xmlns:v="urn:schemas-microsoft-com:vml" Requires="v">
                <p:oleObj spid="_x0000_s3172" name="Clip" r:id="rId3" imgW="8100720" imgH="5508360" progId="">
                  <p:embed/>
                </p:oleObj>
              </mc:Choice>
              <mc:Fallback>
                <p:oleObj name="Clip" r:id="rId3" imgW="8100720" imgH="5508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806700"/>
                        <a:ext cx="2921000" cy="198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0"/>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1"/>
          </p:nvPr>
        </p:nvSpPr>
        <p:spPr/>
        <p:txBody>
          <a:bodyPr/>
          <a:lstStyle/>
          <a:p>
            <a:fld id="{832A93D7-F297-4539-854A-0A2EC4B10565}" type="slidenum">
              <a:rPr lang="en-US" smtClean="0"/>
              <a:pPr/>
              <a:t>9</a:t>
            </a:fld>
            <a:endParaRPr lang="en-US"/>
          </a:p>
        </p:txBody>
      </p:sp>
    </p:spTree>
    <p:extLst>
      <p:ext uri="{BB962C8B-B14F-4D97-AF65-F5344CB8AC3E}">
        <p14:creationId xmlns:p14="http://schemas.microsoft.com/office/powerpoint/2010/main" val="815434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14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14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14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14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a:t>Why Separate Data Warehouse?</a:t>
            </a:r>
          </a:p>
        </p:txBody>
      </p:sp>
      <p:sp>
        <p:nvSpPr>
          <p:cNvPr id="1084419" name="Rectangle 3"/>
          <p:cNvSpPr>
            <a:spLocks noGrp="1" noChangeArrowheads="1"/>
          </p:cNvSpPr>
          <p:nvPr>
            <p:ph idx="1"/>
          </p:nvPr>
        </p:nvSpPr>
        <p:spPr>
          <a:xfrm>
            <a:off x="1524000" y="1676401"/>
            <a:ext cx="8636000" cy="1978025"/>
          </a:xfrm>
        </p:spPr>
        <p:txBody>
          <a:bodyPr>
            <a:normAutofit/>
          </a:bodyPr>
          <a:lstStyle/>
          <a:p>
            <a:r>
              <a:rPr lang="en-US" sz="2400" b="1"/>
              <a:t>Performance</a:t>
            </a:r>
          </a:p>
          <a:p>
            <a:pPr lvl="1"/>
            <a:r>
              <a:rPr lang="en-US" sz="2000"/>
              <a:t>Op dbs designed &amp; tuned for known txs &amp; workloads.</a:t>
            </a:r>
          </a:p>
          <a:p>
            <a:pPr lvl="1"/>
            <a:r>
              <a:rPr lang="en-US" sz="2000"/>
              <a:t>Complex OLAP queries would degrade perf. for op txs.</a:t>
            </a:r>
          </a:p>
          <a:p>
            <a:pPr lvl="1"/>
            <a:r>
              <a:rPr lang="en-US" sz="2000"/>
              <a:t>Special data organization, access &amp; implementation methods needed for multidimensional views &amp; queries. </a:t>
            </a:r>
          </a:p>
        </p:txBody>
      </p:sp>
      <p:sp>
        <p:nvSpPr>
          <p:cNvPr id="4" name="Date Placeholder 3"/>
          <p:cNvSpPr>
            <a:spLocks noGrp="1"/>
          </p:cNvSpPr>
          <p:nvPr>
            <p:ph type="dt" sz="half" idx="10"/>
          </p:nvPr>
        </p:nvSpPr>
        <p:spPr/>
        <p:txBody>
          <a:bodyPr/>
          <a:lstStyle/>
          <a:p>
            <a:fld id="{338686F9-95A1-459E-827E-60ADA582BCB3}"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6" name="Slide Number Placeholder 5"/>
          <p:cNvSpPr>
            <a:spLocks noGrp="1"/>
          </p:cNvSpPr>
          <p:nvPr>
            <p:ph type="sldNum" sz="quarter" idx="12"/>
          </p:nvPr>
        </p:nvSpPr>
        <p:spPr/>
        <p:txBody>
          <a:bodyPr/>
          <a:lstStyle/>
          <a:p>
            <a:fld id="{466E585C-39AA-448D-A2B0-D54832A39D09}" type="slidenum">
              <a:rPr lang="en-US" smtClean="0"/>
              <a:t>90</a:t>
            </a:fld>
            <a:endParaRPr lang="en-US"/>
          </a:p>
        </p:txBody>
      </p:sp>
      <p:sp>
        <p:nvSpPr>
          <p:cNvPr id="1084420" name="Rectangle 4"/>
          <p:cNvSpPr>
            <a:spLocks noChangeArrowheads="1"/>
          </p:cNvSpPr>
          <p:nvPr/>
        </p:nvSpPr>
        <p:spPr bwMode="auto">
          <a:xfrm>
            <a:off x="1524000" y="3810000"/>
            <a:ext cx="9144000" cy="1841500"/>
          </a:xfrm>
          <a:prstGeom prst="rect">
            <a:avLst/>
          </a:prstGeom>
          <a:noFill/>
          <a:ln w="9525">
            <a:noFill/>
            <a:miter lim="800000"/>
            <a:headEnd/>
            <a:tailEnd/>
          </a:ln>
        </p:spPr>
        <p:txBody>
          <a:bodyPr/>
          <a:lstStyle/>
          <a:p>
            <a:pPr marL="342900" indent="-342900">
              <a:spcBef>
                <a:spcPct val="20000"/>
              </a:spcBef>
              <a:buClr>
                <a:schemeClr val="accent2"/>
              </a:buClr>
              <a:buFont typeface="Monotype Sorts" pitchFamily="2" charset="2"/>
              <a:buChar char="z"/>
            </a:pPr>
            <a:r>
              <a:rPr kumimoji="1" lang="en-US" b="1">
                <a:latin typeface="Verdana" pitchFamily="34" charset="0"/>
              </a:rPr>
              <a:t>Function</a:t>
            </a:r>
          </a:p>
          <a:p>
            <a:pPr marL="742950" lvl="1" indent="-285750">
              <a:spcBef>
                <a:spcPct val="20000"/>
              </a:spcBef>
              <a:buClr>
                <a:schemeClr val="accent2"/>
              </a:buClr>
              <a:buFont typeface="Monotype Sorts" pitchFamily="2" charset="2"/>
              <a:buChar char="y"/>
            </a:pPr>
            <a:r>
              <a:rPr kumimoji="1" lang="en-US" sz="2000">
                <a:latin typeface="Verdana" pitchFamily="34" charset="0"/>
              </a:rPr>
              <a:t>Missing data:  Decision support requires historical data, which op dbs do not typically maintain.</a:t>
            </a:r>
          </a:p>
          <a:p>
            <a:pPr marL="742950" lvl="1" indent="-285750">
              <a:spcBef>
                <a:spcPct val="20000"/>
              </a:spcBef>
              <a:buClr>
                <a:schemeClr val="accent2"/>
              </a:buClr>
              <a:buFont typeface="Monotype Sorts" pitchFamily="2" charset="2"/>
              <a:buChar char="y"/>
            </a:pPr>
            <a:r>
              <a:rPr kumimoji="1" lang="en-US" sz="2000">
                <a:latin typeface="Verdana" pitchFamily="34" charset="0"/>
              </a:rPr>
              <a:t>Data consolidation: Decision support requires consolidation (aggregation, summarization) of data from many heterogeneous sources:  op dbs, external sources. </a:t>
            </a:r>
          </a:p>
          <a:p>
            <a:pPr marL="742950" lvl="1" indent="-285750">
              <a:spcBef>
                <a:spcPct val="20000"/>
              </a:spcBef>
              <a:buClr>
                <a:schemeClr val="accent2"/>
              </a:buClr>
              <a:buFont typeface="Monotype Sorts" pitchFamily="2" charset="2"/>
              <a:buChar char="y"/>
            </a:pPr>
            <a:r>
              <a:rPr kumimoji="1" lang="en-US" sz="2000">
                <a:latin typeface="Verdana" pitchFamily="34" charset="0"/>
              </a:rPr>
              <a:t>Data quality:  Different sources typically use inconsistent data representations, codes, and formats which have to be reconciled.</a:t>
            </a:r>
          </a:p>
        </p:txBody>
      </p:sp>
    </p:spTree>
    <p:extLst>
      <p:ext uri="{BB962C8B-B14F-4D97-AF65-F5344CB8AC3E}">
        <p14:creationId xmlns:p14="http://schemas.microsoft.com/office/powerpoint/2010/main" val="3011169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1084419">
                                            <p:txEl>
                                              <p:pRg st="0" end="0"/>
                                            </p:txEl>
                                          </p:spTgt>
                                        </p:tgtEl>
                                        <p:attrNameLst>
                                          <p:attrName>style.visibility</p:attrName>
                                        </p:attrNameLst>
                                      </p:cBhvr>
                                      <p:to>
                                        <p:strVal val="visible"/>
                                      </p:to>
                                    </p:set>
                                    <p:anim calcmode="lin" valueType="num">
                                      <p:cBhvr additive="base">
                                        <p:cTn id="7" dur="500" fill="hold"/>
                                        <p:tgtEl>
                                          <p:spTgt spid="1084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4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1084419">
                                            <p:txEl>
                                              <p:pRg st="1" end="1"/>
                                            </p:txEl>
                                          </p:spTgt>
                                        </p:tgtEl>
                                        <p:attrNameLst>
                                          <p:attrName>style.visibility</p:attrName>
                                        </p:attrNameLst>
                                      </p:cBhvr>
                                      <p:to>
                                        <p:strVal val="visible"/>
                                      </p:to>
                                    </p:set>
                                    <p:anim calcmode="lin" valueType="num">
                                      <p:cBhvr additive="base">
                                        <p:cTn id="11" dur="500" fill="hold"/>
                                        <p:tgtEl>
                                          <p:spTgt spid="1084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84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0"/>
                                  </p:stCondLst>
                                  <p:childTnLst>
                                    <p:set>
                                      <p:cBhvr>
                                        <p:cTn id="14" dur="1" fill="hold">
                                          <p:stCondLst>
                                            <p:cond delay="0"/>
                                          </p:stCondLst>
                                        </p:cTn>
                                        <p:tgtEl>
                                          <p:spTgt spid="1084419">
                                            <p:txEl>
                                              <p:pRg st="2" end="2"/>
                                            </p:txEl>
                                          </p:spTgt>
                                        </p:tgtEl>
                                        <p:attrNameLst>
                                          <p:attrName>style.visibility</p:attrName>
                                        </p:attrNameLst>
                                      </p:cBhvr>
                                      <p:to>
                                        <p:strVal val="visible"/>
                                      </p:to>
                                    </p:set>
                                    <p:anim calcmode="lin" valueType="num">
                                      <p:cBhvr additive="base">
                                        <p:cTn id="15" dur="500" fill="hold"/>
                                        <p:tgtEl>
                                          <p:spTgt spid="1084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84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0"/>
                                  </p:stCondLst>
                                  <p:childTnLst>
                                    <p:set>
                                      <p:cBhvr>
                                        <p:cTn id="18" dur="1" fill="hold">
                                          <p:stCondLst>
                                            <p:cond delay="0"/>
                                          </p:stCondLst>
                                        </p:cTn>
                                        <p:tgtEl>
                                          <p:spTgt spid="1084419">
                                            <p:txEl>
                                              <p:pRg st="3" end="3"/>
                                            </p:txEl>
                                          </p:spTgt>
                                        </p:tgtEl>
                                        <p:attrNameLst>
                                          <p:attrName>style.visibility</p:attrName>
                                        </p:attrNameLst>
                                      </p:cBhvr>
                                      <p:to>
                                        <p:strVal val="visible"/>
                                      </p:to>
                                    </p:set>
                                    <p:anim calcmode="lin" valueType="num">
                                      <p:cBhvr additive="base">
                                        <p:cTn id="19" dur="500" fill="hold"/>
                                        <p:tgtEl>
                                          <p:spTgt spid="1084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4419">
                                            <p:txEl>
                                              <p:pRg st="3" end="3"/>
                                            </p:txEl>
                                          </p:spTgt>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8" fill="hold" grpId="0" nodeType="afterEffect">
                                  <p:stCondLst>
                                    <p:cond delay="2000"/>
                                  </p:stCondLst>
                                  <p:childTnLst>
                                    <p:set>
                                      <p:cBhvr>
                                        <p:cTn id="23" dur="1" fill="hold">
                                          <p:stCondLst>
                                            <p:cond delay="0"/>
                                          </p:stCondLst>
                                        </p:cTn>
                                        <p:tgtEl>
                                          <p:spTgt spid="1084420"/>
                                        </p:tgtEl>
                                        <p:attrNameLst>
                                          <p:attrName>style.visibility</p:attrName>
                                        </p:attrNameLst>
                                      </p:cBhvr>
                                      <p:to>
                                        <p:strVal val="visible"/>
                                      </p:to>
                                    </p:set>
                                    <p:anim calcmode="lin" valueType="num">
                                      <p:cBhvr additive="base">
                                        <p:cTn id="24" dur="500" fill="hold"/>
                                        <p:tgtEl>
                                          <p:spTgt spid="1084420"/>
                                        </p:tgtEl>
                                        <p:attrNameLst>
                                          <p:attrName>ppt_x</p:attrName>
                                        </p:attrNameLst>
                                      </p:cBhvr>
                                      <p:tavLst>
                                        <p:tav tm="0">
                                          <p:val>
                                            <p:strVal val="0-#ppt_w/2"/>
                                          </p:val>
                                        </p:tav>
                                        <p:tav tm="100000">
                                          <p:val>
                                            <p:strVal val="#ppt_x"/>
                                          </p:val>
                                        </p:tav>
                                      </p:tavLst>
                                    </p:anim>
                                    <p:anim calcmode="lin" valueType="num">
                                      <p:cBhvr additive="base">
                                        <p:cTn id="25" dur="500" fill="hold"/>
                                        <p:tgtEl>
                                          <p:spTgt spid="1084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19" grpId="0" build="p" autoUpdateAnimBg="0" advAuto="2000"/>
      <p:bldP spid="1084420"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r>
              <a:rPr lang="en-US"/>
              <a:t>What are Operational Systems?</a:t>
            </a:r>
          </a:p>
        </p:txBody>
      </p:sp>
      <p:sp>
        <p:nvSpPr>
          <p:cNvPr id="857091" name="Rectangle 3"/>
          <p:cNvSpPr>
            <a:spLocks noGrp="1" noChangeArrowheads="1"/>
          </p:cNvSpPr>
          <p:nvPr>
            <p:ph type="body" sz="half" idx="1"/>
          </p:nvPr>
        </p:nvSpPr>
        <p:spPr>
          <a:xfrm>
            <a:off x="1981200" y="1676400"/>
            <a:ext cx="4724400" cy="4419600"/>
          </a:xfrm>
        </p:spPr>
        <p:txBody>
          <a:bodyPr/>
          <a:lstStyle/>
          <a:p>
            <a:r>
              <a:rPr lang="en-US"/>
              <a:t>They are OLTP systems</a:t>
            </a:r>
          </a:p>
          <a:p>
            <a:r>
              <a:rPr lang="en-US"/>
              <a:t>Run mission critical applications</a:t>
            </a:r>
          </a:p>
          <a:p>
            <a:r>
              <a:rPr lang="en-US"/>
              <a:t>Need to work with stringent performance requirements for routine tasks</a:t>
            </a:r>
          </a:p>
          <a:p>
            <a:r>
              <a:rPr lang="en-US"/>
              <a:t>Used to run a business!</a:t>
            </a:r>
          </a:p>
          <a:p>
            <a:endParaRPr lang="en-US"/>
          </a:p>
          <a:p>
            <a:endParaRPr lang="en-US"/>
          </a:p>
          <a:p>
            <a:endParaRPr lang="en-US"/>
          </a:p>
        </p:txBody>
      </p:sp>
      <p:graphicFrame>
        <p:nvGraphicFramePr>
          <p:cNvPr id="857093" name="Object 5"/>
          <p:cNvGraphicFramePr>
            <a:graphicFrameLocks noGrp="1" noChangeAspect="1"/>
          </p:cNvGraphicFramePr>
          <p:nvPr>
            <p:ph type="clipArt" sz="half" idx="2"/>
          </p:nvPr>
        </p:nvGraphicFramePr>
        <p:xfrm>
          <a:off x="6553200" y="2286000"/>
          <a:ext cx="3911600" cy="3911600"/>
        </p:xfrm>
        <a:graphic>
          <a:graphicData uri="http://schemas.openxmlformats.org/presentationml/2006/ole">
            <mc:AlternateContent xmlns:mc="http://schemas.openxmlformats.org/markup-compatibility/2006">
              <mc:Choice xmlns:v="urn:schemas-microsoft-com:vml" Requires="v">
                <p:oleObj spid="_x0000_s9316" name="Clip" r:id="rId3" imgW="761744" imgH="761744" progId="">
                  <p:embed/>
                </p:oleObj>
              </mc:Choice>
              <mc:Fallback>
                <p:oleObj name="Clip" r:id="rId3" imgW="761744" imgH="76174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286000"/>
                        <a:ext cx="3911600" cy="391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0"/>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1"/>
          </p:nvPr>
        </p:nvSpPr>
        <p:spPr/>
        <p:txBody>
          <a:bodyPr/>
          <a:lstStyle/>
          <a:p>
            <a:fld id="{832A93D7-F297-4539-854A-0A2EC4B10565}" type="slidenum">
              <a:rPr lang="en-US" smtClean="0"/>
              <a:pPr/>
              <a:t>91</a:t>
            </a:fld>
            <a:endParaRPr lang="en-US"/>
          </a:p>
        </p:txBody>
      </p:sp>
    </p:spTree>
    <p:extLst>
      <p:ext uri="{BB962C8B-B14F-4D97-AF65-F5344CB8AC3E}">
        <p14:creationId xmlns:p14="http://schemas.microsoft.com/office/powerpoint/2010/main" val="2743720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1730"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41731"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41732" name="Rectangle 4"/>
          <p:cNvSpPr>
            <a:spLocks noGrp="1" noChangeArrowheads="1"/>
          </p:cNvSpPr>
          <p:nvPr>
            <p:ph type="title"/>
          </p:nvPr>
        </p:nvSpPr>
        <p:spPr>
          <a:noFill/>
          <a:ln/>
        </p:spPr>
        <p:txBody>
          <a:bodyPr vert="horz" lIns="90488" tIns="44450" rIns="90488" bIns="44450" rtlCol="0" anchor="ctr">
            <a:normAutofit/>
          </a:bodyPr>
          <a:lstStyle/>
          <a:p>
            <a:r>
              <a:rPr lang="en-US"/>
              <a:t>RDBMS  used for OLTP</a:t>
            </a:r>
          </a:p>
        </p:txBody>
      </p:sp>
      <p:sp>
        <p:nvSpPr>
          <p:cNvPr id="841733" name="Rectangle 5"/>
          <p:cNvSpPr>
            <a:spLocks noGrp="1" noChangeArrowheads="1"/>
          </p:cNvSpPr>
          <p:nvPr>
            <p:ph idx="1"/>
          </p:nvPr>
        </p:nvSpPr>
        <p:spPr>
          <a:noFill/>
          <a:ln/>
        </p:spPr>
        <p:txBody>
          <a:bodyPr vert="horz" lIns="90488" tIns="44450" rIns="90488" bIns="44450" rtlCol="0">
            <a:normAutofit/>
          </a:bodyPr>
          <a:lstStyle/>
          <a:p>
            <a:r>
              <a:rPr lang="en-US"/>
              <a:t>Database Systems have been used traditionally for OLTP</a:t>
            </a:r>
          </a:p>
          <a:p>
            <a:pPr lvl="1"/>
            <a:r>
              <a:rPr lang="en-US"/>
              <a:t>clerical data processing tasks</a:t>
            </a:r>
          </a:p>
          <a:p>
            <a:pPr lvl="1"/>
            <a:r>
              <a:rPr lang="en-US"/>
              <a:t>detailed, up to date data</a:t>
            </a:r>
          </a:p>
          <a:p>
            <a:pPr lvl="1"/>
            <a:r>
              <a:rPr lang="en-US"/>
              <a:t>structured repetitive tasks</a:t>
            </a:r>
          </a:p>
          <a:p>
            <a:pPr lvl="1"/>
            <a:r>
              <a:rPr lang="en-US"/>
              <a:t>read/update a few records</a:t>
            </a:r>
          </a:p>
          <a:p>
            <a:pPr lvl="1"/>
            <a:r>
              <a:rPr lang="en-US"/>
              <a:t>isolation, recovery and integrity are critical</a:t>
            </a:r>
          </a:p>
        </p:txBody>
      </p:sp>
      <p:sp>
        <p:nvSpPr>
          <p:cNvPr id="4" name="Date Placeholder 3"/>
          <p:cNvSpPr>
            <a:spLocks noGrp="1"/>
          </p:cNvSpPr>
          <p:nvPr>
            <p:ph type="dt" sz="half" idx="10"/>
          </p:nvPr>
        </p:nvSpPr>
        <p:spPr/>
        <p:txBody>
          <a:bodyPr/>
          <a:lstStyle/>
          <a:p>
            <a:fld id="{F28FDD98-BBB0-4344-8296-1D0B72515A59}"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92</a:t>
            </a:fld>
            <a:endParaRPr lang="en-US"/>
          </a:p>
        </p:txBody>
      </p:sp>
    </p:spTree>
    <p:extLst>
      <p:ext uri="{BB962C8B-B14F-4D97-AF65-F5344CB8AC3E}">
        <p14:creationId xmlns:p14="http://schemas.microsoft.com/office/powerpoint/2010/main" val="74261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17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417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417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417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4173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417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3"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54"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42755"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42756" name="Rectangle 4"/>
          <p:cNvSpPr>
            <a:spLocks noGrp="1" noChangeArrowheads="1"/>
          </p:cNvSpPr>
          <p:nvPr>
            <p:ph type="title"/>
          </p:nvPr>
        </p:nvSpPr>
        <p:spPr>
          <a:noFill/>
          <a:ln/>
        </p:spPr>
        <p:txBody>
          <a:bodyPr vert="horz" lIns="90488" tIns="44450" rIns="90488" bIns="44450" rtlCol="0" anchor="ctr">
            <a:normAutofit/>
          </a:bodyPr>
          <a:lstStyle/>
          <a:p>
            <a:r>
              <a:rPr lang="en-US"/>
              <a:t>Operational Systems	</a:t>
            </a:r>
          </a:p>
        </p:txBody>
      </p:sp>
      <p:sp>
        <p:nvSpPr>
          <p:cNvPr id="842757" name="Rectangle 5"/>
          <p:cNvSpPr>
            <a:spLocks noGrp="1" noChangeArrowheads="1"/>
          </p:cNvSpPr>
          <p:nvPr>
            <p:ph type="body" sz="half" idx="1"/>
          </p:nvPr>
        </p:nvSpPr>
        <p:spPr>
          <a:xfrm>
            <a:off x="1981200" y="1676400"/>
            <a:ext cx="5562600" cy="4419600"/>
          </a:xfrm>
          <a:noFill/>
          <a:ln/>
        </p:spPr>
        <p:txBody>
          <a:bodyPr vert="horz" lIns="90488" tIns="44450" rIns="90488" bIns="44450" rtlCol="0">
            <a:normAutofit/>
          </a:bodyPr>
          <a:lstStyle/>
          <a:p>
            <a:pPr>
              <a:lnSpc>
                <a:spcPct val="90000"/>
              </a:lnSpc>
            </a:pPr>
            <a:r>
              <a:rPr lang="en-US" sz="2400"/>
              <a:t>Run the business in real time</a:t>
            </a:r>
          </a:p>
          <a:p>
            <a:pPr>
              <a:lnSpc>
                <a:spcPct val="90000"/>
              </a:lnSpc>
            </a:pPr>
            <a:r>
              <a:rPr lang="en-US" sz="2400"/>
              <a:t>Based on up-to-the-second data</a:t>
            </a:r>
          </a:p>
          <a:p>
            <a:pPr>
              <a:lnSpc>
                <a:spcPct val="90000"/>
              </a:lnSpc>
            </a:pPr>
            <a:r>
              <a:rPr lang="en-US" sz="2400"/>
              <a:t>Optimized to handle large numbers of simple read/write transactions</a:t>
            </a:r>
          </a:p>
          <a:p>
            <a:pPr>
              <a:lnSpc>
                <a:spcPct val="90000"/>
              </a:lnSpc>
            </a:pPr>
            <a:r>
              <a:rPr lang="en-US" sz="2400"/>
              <a:t>Optimized for fast response to predefined transactions</a:t>
            </a:r>
          </a:p>
          <a:p>
            <a:pPr>
              <a:lnSpc>
                <a:spcPct val="90000"/>
              </a:lnSpc>
            </a:pPr>
            <a:r>
              <a:rPr lang="en-US" sz="2400"/>
              <a:t>Used by people who deal with customers, products -- clerks, salespeople etc.</a:t>
            </a:r>
          </a:p>
          <a:p>
            <a:pPr>
              <a:lnSpc>
                <a:spcPct val="90000"/>
              </a:lnSpc>
            </a:pPr>
            <a:r>
              <a:rPr lang="en-US" sz="2400"/>
              <a:t>They are increasingly used by customers</a:t>
            </a:r>
          </a:p>
        </p:txBody>
      </p:sp>
      <p:graphicFrame>
        <p:nvGraphicFramePr>
          <p:cNvPr id="842758" name="Object 6"/>
          <p:cNvGraphicFramePr>
            <a:graphicFrameLocks noGrp="1" noChangeAspect="1"/>
          </p:cNvGraphicFramePr>
          <p:nvPr>
            <p:ph type="clipArt" sz="half" idx="2"/>
          </p:nvPr>
        </p:nvGraphicFramePr>
        <p:xfrm>
          <a:off x="7162800" y="2209800"/>
          <a:ext cx="3151188" cy="3600450"/>
        </p:xfrm>
        <a:graphic>
          <a:graphicData uri="http://schemas.openxmlformats.org/presentationml/2006/ole">
            <mc:AlternateContent xmlns:mc="http://schemas.openxmlformats.org/markup-compatibility/2006">
              <mc:Choice xmlns:v="urn:schemas-microsoft-com:vml" Requires="v">
                <p:oleObj spid="_x0000_s10340" name="Clip" r:id="rId3" imgW="644400" imgH="736920" progId="">
                  <p:embed/>
                </p:oleObj>
              </mc:Choice>
              <mc:Fallback>
                <p:oleObj name="Clip" r:id="rId3" imgW="644400" imgH="7369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209800"/>
                        <a:ext cx="3151188"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0"/>
          </p:nvPr>
        </p:nvSpPr>
        <p:spPr/>
        <p:txBody>
          <a:bodyPr/>
          <a:lstStyle/>
          <a:p>
            <a:r>
              <a:rPr lang="en-US" smtClean="0"/>
              <a:t>Prof. S M Shedole, VIT Vellore, Chennai</a:t>
            </a:r>
            <a:endParaRPr lang="en-US"/>
          </a:p>
        </p:txBody>
      </p:sp>
      <p:sp>
        <p:nvSpPr>
          <p:cNvPr id="4" name="Slide Number Placeholder 3"/>
          <p:cNvSpPr>
            <a:spLocks noGrp="1"/>
          </p:cNvSpPr>
          <p:nvPr>
            <p:ph type="sldNum" sz="quarter" idx="11"/>
          </p:nvPr>
        </p:nvSpPr>
        <p:spPr/>
        <p:txBody>
          <a:bodyPr/>
          <a:lstStyle/>
          <a:p>
            <a:fld id="{832A93D7-F297-4539-854A-0A2EC4B10565}" type="slidenum">
              <a:rPr lang="en-US" smtClean="0"/>
              <a:pPr/>
              <a:t>93</a:t>
            </a:fld>
            <a:endParaRPr lang="en-US"/>
          </a:p>
        </p:txBody>
      </p:sp>
    </p:spTree>
    <p:extLst>
      <p:ext uri="{BB962C8B-B14F-4D97-AF65-F5344CB8AC3E}">
        <p14:creationId xmlns:p14="http://schemas.microsoft.com/office/powerpoint/2010/main" val="2663078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27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27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27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27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427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427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541867" y="201304"/>
            <a:ext cx="10363200" cy="1066800"/>
          </a:xfrm>
          <a:noFill/>
          <a:ln/>
        </p:spPr>
        <p:txBody>
          <a:bodyPr vert="horz" lIns="90488" tIns="44450" rIns="90488" bIns="44450" rtlCol="0" anchor="ctr">
            <a:normAutofit/>
          </a:bodyPr>
          <a:lstStyle/>
          <a:p>
            <a:r>
              <a:rPr lang="en-US"/>
              <a:t>Examples of Operational Data</a:t>
            </a:r>
          </a:p>
        </p:txBody>
      </p:sp>
      <p:sp>
        <p:nvSpPr>
          <p:cNvPr id="4" name="Footer Placeholder 3"/>
          <p:cNvSpPr>
            <a:spLocks noGrp="1"/>
          </p:cNvSpPr>
          <p:nvPr>
            <p:ph type="ftr" sz="quarter" idx="10"/>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1"/>
          </p:nvPr>
        </p:nvSpPr>
        <p:spPr/>
        <p:txBody>
          <a:bodyPr/>
          <a:lstStyle/>
          <a:p>
            <a:fld id="{688897E0-9D83-47FC-9262-6CE70C3CABB4}" type="slidenum">
              <a:rPr lang="en-US" smtClean="0"/>
              <a:pPr/>
              <a:t>94</a:t>
            </a:fld>
            <a:endParaRPr lang="en-US"/>
          </a:p>
        </p:txBody>
      </p:sp>
      <p:sp>
        <p:nvSpPr>
          <p:cNvPr id="843779" name="Rectangle 3"/>
          <p:cNvSpPr>
            <a:spLocks noChangeArrowheads="1"/>
          </p:cNvSpPr>
          <p:nvPr/>
        </p:nvSpPr>
        <p:spPr bwMode="auto">
          <a:xfrm>
            <a:off x="3305175" y="1908175"/>
            <a:ext cx="19050" cy="1588"/>
          </a:xfrm>
          <a:prstGeom prst="rect">
            <a:avLst/>
          </a:prstGeom>
          <a:solidFill>
            <a:srgbClr val="FFFF00"/>
          </a:solidFill>
          <a:ln w="9525">
            <a:noFill/>
            <a:miter lim="800000"/>
            <a:headEnd/>
            <a:tailEnd/>
          </a:ln>
        </p:spPr>
        <p:txBody>
          <a:bodyPr/>
          <a:lstStyle/>
          <a:p>
            <a:endParaRPr lang="en-US"/>
          </a:p>
        </p:txBody>
      </p:sp>
      <p:sp>
        <p:nvSpPr>
          <p:cNvPr id="843780" name="Rectangle 4"/>
          <p:cNvSpPr>
            <a:spLocks noChangeArrowheads="1"/>
          </p:cNvSpPr>
          <p:nvPr/>
        </p:nvSpPr>
        <p:spPr bwMode="auto">
          <a:xfrm>
            <a:off x="4621213" y="1908175"/>
            <a:ext cx="19050" cy="1588"/>
          </a:xfrm>
          <a:prstGeom prst="rect">
            <a:avLst/>
          </a:prstGeom>
          <a:solidFill>
            <a:srgbClr val="FFFF00"/>
          </a:solidFill>
          <a:ln w="9525">
            <a:noFill/>
            <a:miter lim="800000"/>
            <a:headEnd/>
            <a:tailEnd/>
          </a:ln>
        </p:spPr>
        <p:txBody>
          <a:bodyPr/>
          <a:lstStyle/>
          <a:p>
            <a:endParaRPr lang="en-US"/>
          </a:p>
        </p:txBody>
      </p:sp>
      <p:sp>
        <p:nvSpPr>
          <p:cNvPr id="843781" name="Rectangle 5"/>
          <p:cNvSpPr>
            <a:spLocks noChangeArrowheads="1"/>
          </p:cNvSpPr>
          <p:nvPr/>
        </p:nvSpPr>
        <p:spPr bwMode="auto">
          <a:xfrm>
            <a:off x="6108701" y="1908175"/>
            <a:ext cx="17463" cy="1588"/>
          </a:xfrm>
          <a:prstGeom prst="rect">
            <a:avLst/>
          </a:prstGeom>
          <a:solidFill>
            <a:srgbClr val="FFFF00"/>
          </a:solidFill>
          <a:ln w="9525">
            <a:noFill/>
            <a:miter lim="800000"/>
            <a:headEnd/>
            <a:tailEnd/>
          </a:ln>
        </p:spPr>
        <p:txBody>
          <a:bodyPr/>
          <a:lstStyle/>
          <a:p>
            <a:endParaRPr lang="en-US"/>
          </a:p>
        </p:txBody>
      </p:sp>
      <p:sp>
        <p:nvSpPr>
          <p:cNvPr id="843782" name="Rectangle 6"/>
          <p:cNvSpPr>
            <a:spLocks noChangeArrowheads="1"/>
          </p:cNvSpPr>
          <p:nvPr/>
        </p:nvSpPr>
        <p:spPr bwMode="auto">
          <a:xfrm>
            <a:off x="8593138" y="1908175"/>
            <a:ext cx="17462" cy="1588"/>
          </a:xfrm>
          <a:prstGeom prst="rect">
            <a:avLst/>
          </a:prstGeom>
          <a:solidFill>
            <a:srgbClr val="FFFF00"/>
          </a:solidFill>
          <a:ln w="9525">
            <a:noFill/>
            <a:miter lim="800000"/>
            <a:headEnd/>
            <a:tailEnd/>
          </a:ln>
        </p:spPr>
        <p:txBody>
          <a:bodyPr/>
          <a:lstStyle/>
          <a:p>
            <a:endParaRPr lang="en-US"/>
          </a:p>
        </p:txBody>
      </p:sp>
      <p:grpSp>
        <p:nvGrpSpPr>
          <p:cNvPr id="2" name="Group 7"/>
          <p:cNvGrpSpPr>
            <a:grpSpLocks/>
          </p:cNvGrpSpPr>
          <p:nvPr/>
        </p:nvGrpSpPr>
        <p:grpSpPr bwMode="auto">
          <a:xfrm>
            <a:off x="2133600" y="1676400"/>
            <a:ext cx="8001000" cy="4679950"/>
            <a:chOff x="272" y="1190"/>
            <a:chExt cx="5224" cy="3092"/>
          </a:xfrm>
        </p:grpSpPr>
        <p:sp>
          <p:nvSpPr>
            <p:cNvPr id="843784" name="Rectangle 8"/>
            <p:cNvSpPr>
              <a:spLocks noChangeArrowheads="1"/>
            </p:cNvSpPr>
            <p:nvPr/>
          </p:nvSpPr>
          <p:spPr bwMode="auto">
            <a:xfrm>
              <a:off x="272" y="3924"/>
              <a:ext cx="1200" cy="288"/>
            </a:xfrm>
            <a:prstGeom prst="rect">
              <a:avLst/>
            </a:prstGeom>
            <a:noFill/>
            <a:ln w="12700">
              <a:noFill/>
              <a:miter lim="800000"/>
              <a:headEnd/>
              <a:tailEnd/>
            </a:ln>
            <a:effectLst/>
          </p:spPr>
          <p:txBody>
            <a:bodyPr wrap="none" anchor="ctr"/>
            <a:lstStyle/>
            <a:p>
              <a:endParaRPr lang="en-US"/>
            </a:p>
          </p:txBody>
        </p:sp>
        <p:sp>
          <p:nvSpPr>
            <p:cNvPr id="843785" name="Rectangle 9"/>
            <p:cNvSpPr>
              <a:spLocks noChangeArrowheads="1"/>
            </p:cNvSpPr>
            <p:nvPr/>
          </p:nvSpPr>
          <p:spPr bwMode="auto">
            <a:xfrm>
              <a:off x="1968" y="3924"/>
              <a:ext cx="1824" cy="288"/>
            </a:xfrm>
            <a:prstGeom prst="rect">
              <a:avLst/>
            </a:prstGeom>
            <a:noFill/>
            <a:ln w="12700">
              <a:noFill/>
              <a:miter lim="800000"/>
              <a:headEnd/>
              <a:tailEnd/>
            </a:ln>
            <a:effectLst/>
          </p:spPr>
          <p:txBody>
            <a:bodyPr wrap="none" anchor="ctr"/>
            <a:lstStyle/>
            <a:p>
              <a:endParaRPr lang="en-US"/>
            </a:p>
          </p:txBody>
        </p:sp>
        <p:sp>
          <p:nvSpPr>
            <p:cNvPr id="843786" name="Rectangle 10"/>
            <p:cNvSpPr>
              <a:spLocks noChangeArrowheads="1"/>
            </p:cNvSpPr>
            <p:nvPr/>
          </p:nvSpPr>
          <p:spPr bwMode="auto">
            <a:xfrm>
              <a:off x="394" y="1202"/>
              <a:ext cx="285" cy="183"/>
            </a:xfrm>
            <a:prstGeom prst="rect">
              <a:avLst/>
            </a:prstGeom>
            <a:noFill/>
            <a:ln w="9525">
              <a:noFill/>
              <a:miter lim="800000"/>
              <a:headEnd/>
              <a:tailEnd/>
            </a:ln>
          </p:spPr>
          <p:txBody>
            <a:bodyPr wrap="none" lIns="0" tIns="0" rIns="0" bIns="0">
              <a:spAutoFit/>
            </a:bodyPr>
            <a:lstStyle/>
            <a:p>
              <a:pPr algn="l"/>
              <a:r>
                <a:rPr lang="en-US"/>
                <a:t>Data</a:t>
              </a:r>
            </a:p>
          </p:txBody>
        </p:sp>
        <p:sp>
          <p:nvSpPr>
            <p:cNvPr id="843787" name="Rectangle 11"/>
            <p:cNvSpPr>
              <a:spLocks noChangeArrowheads="1"/>
            </p:cNvSpPr>
            <p:nvPr/>
          </p:nvSpPr>
          <p:spPr bwMode="auto">
            <a:xfrm>
              <a:off x="1171" y="1202"/>
              <a:ext cx="505" cy="183"/>
            </a:xfrm>
            <a:prstGeom prst="rect">
              <a:avLst/>
            </a:prstGeom>
            <a:noFill/>
            <a:ln w="9525">
              <a:noFill/>
              <a:miter lim="800000"/>
              <a:headEnd/>
              <a:tailEnd/>
            </a:ln>
          </p:spPr>
          <p:txBody>
            <a:bodyPr wrap="none" lIns="0" tIns="0" rIns="0" bIns="0">
              <a:spAutoFit/>
            </a:bodyPr>
            <a:lstStyle/>
            <a:p>
              <a:pPr algn="l"/>
              <a:r>
                <a:rPr lang="en-US"/>
                <a:t>Industry</a:t>
              </a:r>
            </a:p>
          </p:txBody>
        </p:sp>
        <p:sp>
          <p:nvSpPr>
            <p:cNvPr id="843788" name="Rectangle 12"/>
            <p:cNvSpPr>
              <a:spLocks noChangeArrowheads="1"/>
            </p:cNvSpPr>
            <p:nvPr/>
          </p:nvSpPr>
          <p:spPr bwMode="auto">
            <a:xfrm>
              <a:off x="2000" y="1202"/>
              <a:ext cx="372" cy="183"/>
            </a:xfrm>
            <a:prstGeom prst="rect">
              <a:avLst/>
            </a:prstGeom>
            <a:noFill/>
            <a:ln w="9525">
              <a:noFill/>
              <a:miter lim="800000"/>
              <a:headEnd/>
              <a:tailEnd/>
            </a:ln>
          </p:spPr>
          <p:txBody>
            <a:bodyPr wrap="none" lIns="0" tIns="0" rIns="0" bIns="0">
              <a:spAutoFit/>
            </a:bodyPr>
            <a:lstStyle/>
            <a:p>
              <a:pPr algn="l"/>
              <a:r>
                <a:rPr lang="en-US"/>
                <a:t>Usage</a:t>
              </a:r>
            </a:p>
          </p:txBody>
        </p:sp>
        <p:sp>
          <p:nvSpPr>
            <p:cNvPr id="843789" name="Rectangle 13"/>
            <p:cNvSpPr>
              <a:spLocks noChangeArrowheads="1"/>
            </p:cNvSpPr>
            <p:nvPr/>
          </p:nvSpPr>
          <p:spPr bwMode="auto">
            <a:xfrm>
              <a:off x="2936" y="1202"/>
              <a:ext cx="691" cy="183"/>
            </a:xfrm>
            <a:prstGeom prst="rect">
              <a:avLst/>
            </a:prstGeom>
            <a:noFill/>
            <a:ln w="9525">
              <a:noFill/>
              <a:miter lim="800000"/>
              <a:headEnd/>
              <a:tailEnd/>
            </a:ln>
          </p:spPr>
          <p:txBody>
            <a:bodyPr wrap="none" lIns="0" tIns="0" rIns="0" bIns="0">
              <a:spAutoFit/>
            </a:bodyPr>
            <a:lstStyle/>
            <a:p>
              <a:pPr algn="l"/>
              <a:r>
                <a:rPr lang="en-US"/>
                <a:t>Technology</a:t>
              </a:r>
            </a:p>
          </p:txBody>
        </p:sp>
        <p:sp>
          <p:nvSpPr>
            <p:cNvPr id="843790" name="Rectangle 14"/>
            <p:cNvSpPr>
              <a:spLocks noChangeArrowheads="1"/>
            </p:cNvSpPr>
            <p:nvPr/>
          </p:nvSpPr>
          <p:spPr bwMode="auto">
            <a:xfrm>
              <a:off x="4502" y="1202"/>
              <a:ext cx="527" cy="183"/>
            </a:xfrm>
            <a:prstGeom prst="rect">
              <a:avLst/>
            </a:prstGeom>
            <a:noFill/>
            <a:ln w="9525">
              <a:noFill/>
              <a:miter lim="800000"/>
              <a:headEnd/>
              <a:tailEnd/>
            </a:ln>
          </p:spPr>
          <p:txBody>
            <a:bodyPr wrap="none" lIns="0" tIns="0" rIns="0" bIns="0">
              <a:spAutoFit/>
            </a:bodyPr>
            <a:lstStyle/>
            <a:p>
              <a:pPr algn="l"/>
              <a:r>
                <a:rPr lang="en-US"/>
                <a:t>Volumes</a:t>
              </a:r>
            </a:p>
          </p:txBody>
        </p:sp>
        <p:sp>
          <p:nvSpPr>
            <p:cNvPr id="843791" name="Rectangle 15"/>
            <p:cNvSpPr>
              <a:spLocks noChangeArrowheads="1"/>
            </p:cNvSpPr>
            <p:nvPr/>
          </p:nvSpPr>
          <p:spPr bwMode="auto">
            <a:xfrm>
              <a:off x="345" y="1190"/>
              <a:ext cx="11" cy="12"/>
            </a:xfrm>
            <a:prstGeom prst="rect">
              <a:avLst/>
            </a:prstGeom>
            <a:solidFill>
              <a:srgbClr val="FFFF00"/>
            </a:solidFill>
            <a:ln w="9525">
              <a:noFill/>
              <a:miter lim="800000"/>
              <a:headEnd/>
              <a:tailEnd/>
            </a:ln>
          </p:spPr>
          <p:txBody>
            <a:bodyPr/>
            <a:lstStyle/>
            <a:p>
              <a:endParaRPr lang="en-US"/>
            </a:p>
          </p:txBody>
        </p:sp>
        <p:sp>
          <p:nvSpPr>
            <p:cNvPr id="843792" name="Rectangle 16"/>
            <p:cNvSpPr>
              <a:spLocks noChangeArrowheads="1"/>
            </p:cNvSpPr>
            <p:nvPr/>
          </p:nvSpPr>
          <p:spPr bwMode="auto">
            <a:xfrm>
              <a:off x="345" y="1190"/>
              <a:ext cx="11" cy="12"/>
            </a:xfrm>
            <a:prstGeom prst="rect">
              <a:avLst/>
            </a:prstGeom>
            <a:solidFill>
              <a:srgbClr val="FFFF00"/>
            </a:solidFill>
            <a:ln w="9525">
              <a:noFill/>
              <a:miter lim="800000"/>
              <a:headEnd/>
              <a:tailEnd/>
            </a:ln>
          </p:spPr>
          <p:txBody>
            <a:bodyPr/>
            <a:lstStyle/>
            <a:p>
              <a:endParaRPr lang="en-US"/>
            </a:p>
          </p:txBody>
        </p:sp>
        <p:sp>
          <p:nvSpPr>
            <p:cNvPr id="843793" name="Rectangle 17"/>
            <p:cNvSpPr>
              <a:spLocks noChangeArrowheads="1"/>
            </p:cNvSpPr>
            <p:nvPr/>
          </p:nvSpPr>
          <p:spPr bwMode="auto">
            <a:xfrm>
              <a:off x="356" y="1190"/>
              <a:ext cx="766" cy="12"/>
            </a:xfrm>
            <a:prstGeom prst="rect">
              <a:avLst/>
            </a:prstGeom>
            <a:solidFill>
              <a:srgbClr val="FFFF00"/>
            </a:solidFill>
            <a:ln w="9525">
              <a:noFill/>
              <a:miter lim="800000"/>
              <a:headEnd/>
              <a:tailEnd/>
            </a:ln>
          </p:spPr>
          <p:txBody>
            <a:bodyPr/>
            <a:lstStyle/>
            <a:p>
              <a:endParaRPr lang="en-US"/>
            </a:p>
          </p:txBody>
        </p:sp>
        <p:sp>
          <p:nvSpPr>
            <p:cNvPr id="843794" name="Rectangle 18"/>
            <p:cNvSpPr>
              <a:spLocks noChangeArrowheads="1"/>
            </p:cNvSpPr>
            <p:nvPr/>
          </p:nvSpPr>
          <p:spPr bwMode="auto">
            <a:xfrm>
              <a:off x="1122" y="1190"/>
              <a:ext cx="12" cy="12"/>
            </a:xfrm>
            <a:prstGeom prst="rect">
              <a:avLst/>
            </a:prstGeom>
            <a:solidFill>
              <a:srgbClr val="FFFF00"/>
            </a:solidFill>
            <a:ln w="9525">
              <a:noFill/>
              <a:miter lim="800000"/>
              <a:headEnd/>
              <a:tailEnd/>
            </a:ln>
          </p:spPr>
          <p:txBody>
            <a:bodyPr/>
            <a:lstStyle/>
            <a:p>
              <a:endParaRPr lang="en-US"/>
            </a:p>
          </p:txBody>
        </p:sp>
        <p:sp>
          <p:nvSpPr>
            <p:cNvPr id="843795" name="Rectangle 19"/>
            <p:cNvSpPr>
              <a:spLocks noChangeArrowheads="1"/>
            </p:cNvSpPr>
            <p:nvPr/>
          </p:nvSpPr>
          <p:spPr bwMode="auto">
            <a:xfrm>
              <a:off x="1134" y="1190"/>
              <a:ext cx="817" cy="12"/>
            </a:xfrm>
            <a:prstGeom prst="rect">
              <a:avLst/>
            </a:prstGeom>
            <a:solidFill>
              <a:srgbClr val="FFFF00"/>
            </a:solidFill>
            <a:ln w="9525">
              <a:noFill/>
              <a:miter lim="800000"/>
              <a:headEnd/>
              <a:tailEnd/>
            </a:ln>
          </p:spPr>
          <p:txBody>
            <a:bodyPr/>
            <a:lstStyle/>
            <a:p>
              <a:endParaRPr lang="en-US"/>
            </a:p>
          </p:txBody>
        </p:sp>
        <p:sp>
          <p:nvSpPr>
            <p:cNvPr id="843796" name="Rectangle 20"/>
            <p:cNvSpPr>
              <a:spLocks noChangeArrowheads="1"/>
            </p:cNvSpPr>
            <p:nvPr/>
          </p:nvSpPr>
          <p:spPr bwMode="auto">
            <a:xfrm>
              <a:off x="1951" y="1190"/>
              <a:ext cx="12" cy="12"/>
            </a:xfrm>
            <a:prstGeom prst="rect">
              <a:avLst/>
            </a:prstGeom>
            <a:solidFill>
              <a:srgbClr val="FFFF00"/>
            </a:solidFill>
            <a:ln w="9525">
              <a:noFill/>
              <a:miter lim="800000"/>
              <a:headEnd/>
              <a:tailEnd/>
            </a:ln>
          </p:spPr>
          <p:txBody>
            <a:bodyPr/>
            <a:lstStyle/>
            <a:p>
              <a:endParaRPr lang="en-US"/>
            </a:p>
          </p:txBody>
        </p:sp>
        <p:sp>
          <p:nvSpPr>
            <p:cNvPr id="843797" name="Rectangle 21"/>
            <p:cNvSpPr>
              <a:spLocks noChangeArrowheads="1"/>
            </p:cNvSpPr>
            <p:nvPr/>
          </p:nvSpPr>
          <p:spPr bwMode="auto">
            <a:xfrm>
              <a:off x="1963" y="1190"/>
              <a:ext cx="925" cy="12"/>
            </a:xfrm>
            <a:prstGeom prst="rect">
              <a:avLst/>
            </a:prstGeom>
            <a:solidFill>
              <a:srgbClr val="FFFF00"/>
            </a:solidFill>
            <a:ln w="9525">
              <a:noFill/>
              <a:miter lim="800000"/>
              <a:headEnd/>
              <a:tailEnd/>
            </a:ln>
          </p:spPr>
          <p:txBody>
            <a:bodyPr/>
            <a:lstStyle/>
            <a:p>
              <a:endParaRPr lang="en-US"/>
            </a:p>
          </p:txBody>
        </p:sp>
        <p:sp>
          <p:nvSpPr>
            <p:cNvPr id="843798" name="Rectangle 22"/>
            <p:cNvSpPr>
              <a:spLocks noChangeArrowheads="1"/>
            </p:cNvSpPr>
            <p:nvPr/>
          </p:nvSpPr>
          <p:spPr bwMode="auto">
            <a:xfrm>
              <a:off x="2888" y="1190"/>
              <a:ext cx="11" cy="12"/>
            </a:xfrm>
            <a:prstGeom prst="rect">
              <a:avLst/>
            </a:prstGeom>
            <a:solidFill>
              <a:srgbClr val="FFFF00"/>
            </a:solidFill>
            <a:ln w="9525">
              <a:noFill/>
              <a:miter lim="800000"/>
              <a:headEnd/>
              <a:tailEnd/>
            </a:ln>
          </p:spPr>
          <p:txBody>
            <a:bodyPr/>
            <a:lstStyle/>
            <a:p>
              <a:endParaRPr lang="en-US"/>
            </a:p>
          </p:txBody>
        </p:sp>
        <p:sp>
          <p:nvSpPr>
            <p:cNvPr id="843799" name="Rectangle 23"/>
            <p:cNvSpPr>
              <a:spLocks noChangeArrowheads="1"/>
            </p:cNvSpPr>
            <p:nvPr/>
          </p:nvSpPr>
          <p:spPr bwMode="auto">
            <a:xfrm>
              <a:off x="2899" y="1190"/>
              <a:ext cx="1554" cy="12"/>
            </a:xfrm>
            <a:prstGeom prst="rect">
              <a:avLst/>
            </a:prstGeom>
            <a:solidFill>
              <a:srgbClr val="FFFF00"/>
            </a:solidFill>
            <a:ln w="9525">
              <a:noFill/>
              <a:miter lim="800000"/>
              <a:headEnd/>
              <a:tailEnd/>
            </a:ln>
          </p:spPr>
          <p:txBody>
            <a:bodyPr/>
            <a:lstStyle/>
            <a:p>
              <a:endParaRPr lang="en-US"/>
            </a:p>
          </p:txBody>
        </p:sp>
        <p:sp>
          <p:nvSpPr>
            <p:cNvPr id="843800" name="Rectangle 24"/>
            <p:cNvSpPr>
              <a:spLocks noChangeArrowheads="1"/>
            </p:cNvSpPr>
            <p:nvPr/>
          </p:nvSpPr>
          <p:spPr bwMode="auto">
            <a:xfrm>
              <a:off x="4453" y="1190"/>
              <a:ext cx="11" cy="12"/>
            </a:xfrm>
            <a:prstGeom prst="rect">
              <a:avLst/>
            </a:prstGeom>
            <a:solidFill>
              <a:srgbClr val="FFFF00"/>
            </a:solidFill>
            <a:ln w="9525">
              <a:noFill/>
              <a:miter lim="800000"/>
              <a:headEnd/>
              <a:tailEnd/>
            </a:ln>
          </p:spPr>
          <p:txBody>
            <a:bodyPr/>
            <a:lstStyle/>
            <a:p>
              <a:endParaRPr lang="en-US"/>
            </a:p>
          </p:txBody>
        </p:sp>
        <p:sp>
          <p:nvSpPr>
            <p:cNvPr id="843801" name="Rectangle 25"/>
            <p:cNvSpPr>
              <a:spLocks noChangeArrowheads="1"/>
            </p:cNvSpPr>
            <p:nvPr/>
          </p:nvSpPr>
          <p:spPr bwMode="auto">
            <a:xfrm>
              <a:off x="4464" y="1190"/>
              <a:ext cx="1020" cy="12"/>
            </a:xfrm>
            <a:prstGeom prst="rect">
              <a:avLst/>
            </a:prstGeom>
            <a:solidFill>
              <a:srgbClr val="FFFF00"/>
            </a:solidFill>
            <a:ln w="9525">
              <a:noFill/>
              <a:miter lim="800000"/>
              <a:headEnd/>
              <a:tailEnd/>
            </a:ln>
          </p:spPr>
          <p:txBody>
            <a:bodyPr/>
            <a:lstStyle/>
            <a:p>
              <a:endParaRPr lang="en-US"/>
            </a:p>
          </p:txBody>
        </p:sp>
        <p:sp>
          <p:nvSpPr>
            <p:cNvPr id="843802" name="Rectangle 26"/>
            <p:cNvSpPr>
              <a:spLocks noChangeArrowheads="1"/>
            </p:cNvSpPr>
            <p:nvPr/>
          </p:nvSpPr>
          <p:spPr bwMode="auto">
            <a:xfrm>
              <a:off x="5484" y="1190"/>
              <a:ext cx="12" cy="12"/>
            </a:xfrm>
            <a:prstGeom prst="rect">
              <a:avLst/>
            </a:prstGeom>
            <a:solidFill>
              <a:srgbClr val="FFFF00"/>
            </a:solidFill>
            <a:ln w="9525">
              <a:noFill/>
              <a:miter lim="800000"/>
              <a:headEnd/>
              <a:tailEnd/>
            </a:ln>
          </p:spPr>
          <p:txBody>
            <a:bodyPr/>
            <a:lstStyle/>
            <a:p>
              <a:endParaRPr lang="en-US"/>
            </a:p>
          </p:txBody>
        </p:sp>
        <p:sp>
          <p:nvSpPr>
            <p:cNvPr id="843803" name="Rectangle 27"/>
            <p:cNvSpPr>
              <a:spLocks noChangeArrowheads="1"/>
            </p:cNvSpPr>
            <p:nvPr/>
          </p:nvSpPr>
          <p:spPr bwMode="auto">
            <a:xfrm>
              <a:off x="5484" y="1190"/>
              <a:ext cx="12" cy="12"/>
            </a:xfrm>
            <a:prstGeom prst="rect">
              <a:avLst/>
            </a:prstGeom>
            <a:solidFill>
              <a:srgbClr val="FFFF00"/>
            </a:solidFill>
            <a:ln w="9525">
              <a:noFill/>
              <a:miter lim="800000"/>
              <a:headEnd/>
              <a:tailEnd/>
            </a:ln>
          </p:spPr>
          <p:txBody>
            <a:bodyPr/>
            <a:lstStyle/>
            <a:p>
              <a:endParaRPr lang="en-US"/>
            </a:p>
          </p:txBody>
        </p:sp>
        <p:sp>
          <p:nvSpPr>
            <p:cNvPr id="843804" name="Rectangle 28"/>
            <p:cNvSpPr>
              <a:spLocks noChangeArrowheads="1"/>
            </p:cNvSpPr>
            <p:nvPr/>
          </p:nvSpPr>
          <p:spPr bwMode="auto">
            <a:xfrm>
              <a:off x="345" y="1202"/>
              <a:ext cx="11" cy="402"/>
            </a:xfrm>
            <a:prstGeom prst="rect">
              <a:avLst/>
            </a:prstGeom>
            <a:solidFill>
              <a:srgbClr val="FFFF00"/>
            </a:solidFill>
            <a:ln w="9525">
              <a:noFill/>
              <a:miter lim="800000"/>
              <a:headEnd/>
              <a:tailEnd/>
            </a:ln>
          </p:spPr>
          <p:txBody>
            <a:bodyPr/>
            <a:lstStyle/>
            <a:p>
              <a:endParaRPr lang="en-US"/>
            </a:p>
          </p:txBody>
        </p:sp>
        <p:sp>
          <p:nvSpPr>
            <p:cNvPr id="843805" name="Rectangle 29"/>
            <p:cNvSpPr>
              <a:spLocks noChangeArrowheads="1"/>
            </p:cNvSpPr>
            <p:nvPr/>
          </p:nvSpPr>
          <p:spPr bwMode="auto">
            <a:xfrm>
              <a:off x="1122" y="1202"/>
              <a:ext cx="12" cy="402"/>
            </a:xfrm>
            <a:prstGeom prst="rect">
              <a:avLst/>
            </a:prstGeom>
            <a:solidFill>
              <a:srgbClr val="FFFF00"/>
            </a:solidFill>
            <a:ln w="9525">
              <a:noFill/>
              <a:miter lim="800000"/>
              <a:headEnd/>
              <a:tailEnd/>
            </a:ln>
          </p:spPr>
          <p:txBody>
            <a:bodyPr/>
            <a:lstStyle/>
            <a:p>
              <a:endParaRPr lang="en-US"/>
            </a:p>
          </p:txBody>
        </p:sp>
        <p:sp>
          <p:nvSpPr>
            <p:cNvPr id="843806" name="Rectangle 30"/>
            <p:cNvSpPr>
              <a:spLocks noChangeArrowheads="1"/>
            </p:cNvSpPr>
            <p:nvPr/>
          </p:nvSpPr>
          <p:spPr bwMode="auto">
            <a:xfrm>
              <a:off x="1951" y="1202"/>
              <a:ext cx="12" cy="402"/>
            </a:xfrm>
            <a:prstGeom prst="rect">
              <a:avLst/>
            </a:prstGeom>
            <a:solidFill>
              <a:srgbClr val="FFFF00"/>
            </a:solidFill>
            <a:ln w="9525">
              <a:noFill/>
              <a:miter lim="800000"/>
              <a:headEnd/>
              <a:tailEnd/>
            </a:ln>
          </p:spPr>
          <p:txBody>
            <a:bodyPr/>
            <a:lstStyle/>
            <a:p>
              <a:endParaRPr lang="en-US"/>
            </a:p>
          </p:txBody>
        </p:sp>
        <p:sp>
          <p:nvSpPr>
            <p:cNvPr id="843807" name="Rectangle 31"/>
            <p:cNvSpPr>
              <a:spLocks noChangeArrowheads="1"/>
            </p:cNvSpPr>
            <p:nvPr/>
          </p:nvSpPr>
          <p:spPr bwMode="auto">
            <a:xfrm>
              <a:off x="2888" y="1202"/>
              <a:ext cx="11" cy="402"/>
            </a:xfrm>
            <a:prstGeom prst="rect">
              <a:avLst/>
            </a:prstGeom>
            <a:solidFill>
              <a:srgbClr val="FFFF00"/>
            </a:solidFill>
            <a:ln w="9525">
              <a:noFill/>
              <a:miter lim="800000"/>
              <a:headEnd/>
              <a:tailEnd/>
            </a:ln>
          </p:spPr>
          <p:txBody>
            <a:bodyPr/>
            <a:lstStyle/>
            <a:p>
              <a:endParaRPr lang="en-US"/>
            </a:p>
          </p:txBody>
        </p:sp>
        <p:sp>
          <p:nvSpPr>
            <p:cNvPr id="843808" name="Rectangle 32"/>
            <p:cNvSpPr>
              <a:spLocks noChangeArrowheads="1"/>
            </p:cNvSpPr>
            <p:nvPr/>
          </p:nvSpPr>
          <p:spPr bwMode="auto">
            <a:xfrm>
              <a:off x="4453" y="1202"/>
              <a:ext cx="11" cy="402"/>
            </a:xfrm>
            <a:prstGeom prst="rect">
              <a:avLst/>
            </a:prstGeom>
            <a:solidFill>
              <a:srgbClr val="FFFF00"/>
            </a:solidFill>
            <a:ln w="9525">
              <a:noFill/>
              <a:miter lim="800000"/>
              <a:headEnd/>
              <a:tailEnd/>
            </a:ln>
          </p:spPr>
          <p:txBody>
            <a:bodyPr/>
            <a:lstStyle/>
            <a:p>
              <a:endParaRPr lang="en-US"/>
            </a:p>
          </p:txBody>
        </p:sp>
        <p:sp>
          <p:nvSpPr>
            <p:cNvPr id="843809" name="Rectangle 33"/>
            <p:cNvSpPr>
              <a:spLocks noChangeArrowheads="1"/>
            </p:cNvSpPr>
            <p:nvPr/>
          </p:nvSpPr>
          <p:spPr bwMode="auto">
            <a:xfrm>
              <a:off x="5484" y="1202"/>
              <a:ext cx="12" cy="402"/>
            </a:xfrm>
            <a:prstGeom prst="rect">
              <a:avLst/>
            </a:prstGeom>
            <a:solidFill>
              <a:srgbClr val="FFFF00"/>
            </a:solidFill>
            <a:ln w="9525">
              <a:noFill/>
              <a:miter lim="800000"/>
              <a:headEnd/>
              <a:tailEnd/>
            </a:ln>
          </p:spPr>
          <p:txBody>
            <a:bodyPr/>
            <a:lstStyle/>
            <a:p>
              <a:endParaRPr lang="en-US"/>
            </a:p>
          </p:txBody>
        </p:sp>
        <p:sp>
          <p:nvSpPr>
            <p:cNvPr id="843810" name="Rectangle 34"/>
            <p:cNvSpPr>
              <a:spLocks noChangeArrowheads="1"/>
            </p:cNvSpPr>
            <p:nvPr/>
          </p:nvSpPr>
          <p:spPr bwMode="auto">
            <a:xfrm>
              <a:off x="394" y="1616"/>
              <a:ext cx="593" cy="183"/>
            </a:xfrm>
            <a:prstGeom prst="rect">
              <a:avLst/>
            </a:prstGeom>
            <a:noFill/>
            <a:ln w="9525">
              <a:noFill/>
              <a:miter lim="800000"/>
              <a:headEnd/>
              <a:tailEnd/>
            </a:ln>
          </p:spPr>
          <p:txBody>
            <a:bodyPr wrap="none" lIns="0" tIns="0" rIns="0" bIns="0">
              <a:spAutoFit/>
            </a:bodyPr>
            <a:lstStyle/>
            <a:p>
              <a:pPr algn="l"/>
              <a:r>
                <a:rPr lang="en-US"/>
                <a:t>Customer</a:t>
              </a:r>
            </a:p>
          </p:txBody>
        </p:sp>
        <p:sp>
          <p:nvSpPr>
            <p:cNvPr id="843811" name="Rectangle 35"/>
            <p:cNvSpPr>
              <a:spLocks noChangeArrowheads="1"/>
            </p:cNvSpPr>
            <p:nvPr/>
          </p:nvSpPr>
          <p:spPr bwMode="auto">
            <a:xfrm>
              <a:off x="394" y="1790"/>
              <a:ext cx="214" cy="183"/>
            </a:xfrm>
            <a:prstGeom prst="rect">
              <a:avLst/>
            </a:prstGeom>
            <a:noFill/>
            <a:ln w="9525">
              <a:noFill/>
              <a:miter lim="800000"/>
              <a:headEnd/>
              <a:tailEnd/>
            </a:ln>
          </p:spPr>
          <p:txBody>
            <a:bodyPr wrap="none" lIns="0" tIns="0" rIns="0" bIns="0">
              <a:spAutoFit/>
            </a:bodyPr>
            <a:lstStyle/>
            <a:p>
              <a:pPr algn="l"/>
              <a:r>
                <a:rPr lang="en-US"/>
                <a:t>File</a:t>
              </a:r>
            </a:p>
          </p:txBody>
        </p:sp>
        <p:sp>
          <p:nvSpPr>
            <p:cNvPr id="843812" name="Rectangle 36"/>
            <p:cNvSpPr>
              <a:spLocks noChangeArrowheads="1"/>
            </p:cNvSpPr>
            <p:nvPr/>
          </p:nvSpPr>
          <p:spPr bwMode="auto">
            <a:xfrm>
              <a:off x="1171" y="1616"/>
              <a:ext cx="160" cy="183"/>
            </a:xfrm>
            <a:prstGeom prst="rect">
              <a:avLst/>
            </a:prstGeom>
            <a:noFill/>
            <a:ln w="9525">
              <a:noFill/>
              <a:miter lim="800000"/>
              <a:headEnd/>
              <a:tailEnd/>
            </a:ln>
          </p:spPr>
          <p:txBody>
            <a:bodyPr wrap="none" lIns="0" tIns="0" rIns="0" bIns="0">
              <a:spAutoFit/>
            </a:bodyPr>
            <a:lstStyle/>
            <a:p>
              <a:pPr algn="l"/>
              <a:r>
                <a:rPr lang="en-US"/>
                <a:t>All</a:t>
              </a:r>
            </a:p>
          </p:txBody>
        </p:sp>
        <p:sp>
          <p:nvSpPr>
            <p:cNvPr id="843813" name="Rectangle 37"/>
            <p:cNvSpPr>
              <a:spLocks noChangeArrowheads="1"/>
            </p:cNvSpPr>
            <p:nvPr/>
          </p:nvSpPr>
          <p:spPr bwMode="auto">
            <a:xfrm>
              <a:off x="2000" y="1616"/>
              <a:ext cx="317" cy="183"/>
            </a:xfrm>
            <a:prstGeom prst="rect">
              <a:avLst/>
            </a:prstGeom>
            <a:noFill/>
            <a:ln w="9525">
              <a:noFill/>
              <a:miter lim="800000"/>
              <a:headEnd/>
              <a:tailEnd/>
            </a:ln>
          </p:spPr>
          <p:txBody>
            <a:bodyPr wrap="none" lIns="0" tIns="0" rIns="0" bIns="0">
              <a:spAutoFit/>
            </a:bodyPr>
            <a:lstStyle/>
            <a:p>
              <a:pPr algn="l"/>
              <a:r>
                <a:rPr lang="en-US"/>
                <a:t>Track</a:t>
              </a:r>
            </a:p>
          </p:txBody>
        </p:sp>
        <p:sp>
          <p:nvSpPr>
            <p:cNvPr id="843814" name="Rectangle 38"/>
            <p:cNvSpPr>
              <a:spLocks noChangeArrowheads="1"/>
            </p:cNvSpPr>
            <p:nvPr/>
          </p:nvSpPr>
          <p:spPr bwMode="auto">
            <a:xfrm>
              <a:off x="2000" y="1790"/>
              <a:ext cx="593" cy="183"/>
            </a:xfrm>
            <a:prstGeom prst="rect">
              <a:avLst/>
            </a:prstGeom>
            <a:noFill/>
            <a:ln w="9525">
              <a:noFill/>
              <a:miter lim="800000"/>
              <a:headEnd/>
              <a:tailEnd/>
            </a:ln>
          </p:spPr>
          <p:txBody>
            <a:bodyPr wrap="none" lIns="0" tIns="0" rIns="0" bIns="0">
              <a:spAutoFit/>
            </a:bodyPr>
            <a:lstStyle/>
            <a:p>
              <a:pPr algn="l"/>
              <a:r>
                <a:rPr lang="en-US"/>
                <a:t>Customer</a:t>
              </a:r>
            </a:p>
          </p:txBody>
        </p:sp>
        <p:sp>
          <p:nvSpPr>
            <p:cNvPr id="843815" name="Rectangle 39"/>
            <p:cNvSpPr>
              <a:spLocks noChangeArrowheads="1"/>
            </p:cNvSpPr>
            <p:nvPr/>
          </p:nvSpPr>
          <p:spPr bwMode="auto">
            <a:xfrm>
              <a:off x="2000" y="1964"/>
              <a:ext cx="416" cy="183"/>
            </a:xfrm>
            <a:prstGeom prst="rect">
              <a:avLst/>
            </a:prstGeom>
            <a:noFill/>
            <a:ln w="9525">
              <a:noFill/>
              <a:miter lim="800000"/>
              <a:headEnd/>
              <a:tailEnd/>
            </a:ln>
          </p:spPr>
          <p:txBody>
            <a:bodyPr wrap="none" lIns="0" tIns="0" rIns="0" bIns="0">
              <a:spAutoFit/>
            </a:bodyPr>
            <a:lstStyle/>
            <a:p>
              <a:pPr algn="l"/>
              <a:r>
                <a:rPr lang="en-US"/>
                <a:t>Details</a:t>
              </a:r>
            </a:p>
          </p:txBody>
        </p:sp>
        <p:sp>
          <p:nvSpPr>
            <p:cNvPr id="843816" name="Rectangle 40"/>
            <p:cNvSpPr>
              <a:spLocks noChangeArrowheads="1"/>
            </p:cNvSpPr>
            <p:nvPr/>
          </p:nvSpPr>
          <p:spPr bwMode="auto">
            <a:xfrm>
              <a:off x="2936" y="1616"/>
              <a:ext cx="1398" cy="183"/>
            </a:xfrm>
            <a:prstGeom prst="rect">
              <a:avLst/>
            </a:prstGeom>
            <a:noFill/>
            <a:ln w="9525">
              <a:noFill/>
              <a:miter lim="800000"/>
              <a:headEnd/>
              <a:tailEnd/>
            </a:ln>
          </p:spPr>
          <p:txBody>
            <a:bodyPr wrap="none" lIns="0" tIns="0" rIns="0" bIns="0">
              <a:spAutoFit/>
            </a:bodyPr>
            <a:lstStyle/>
            <a:p>
              <a:pPr algn="l"/>
              <a:r>
                <a:rPr lang="en-US"/>
                <a:t>Legacy application, flat</a:t>
              </a:r>
            </a:p>
          </p:txBody>
        </p:sp>
        <p:sp>
          <p:nvSpPr>
            <p:cNvPr id="843817" name="Rectangle 41"/>
            <p:cNvSpPr>
              <a:spLocks noChangeArrowheads="1"/>
            </p:cNvSpPr>
            <p:nvPr/>
          </p:nvSpPr>
          <p:spPr bwMode="auto">
            <a:xfrm>
              <a:off x="2936" y="1790"/>
              <a:ext cx="1084" cy="183"/>
            </a:xfrm>
            <a:prstGeom prst="rect">
              <a:avLst/>
            </a:prstGeom>
            <a:noFill/>
            <a:ln w="9525">
              <a:noFill/>
              <a:miter lim="800000"/>
              <a:headEnd/>
              <a:tailEnd/>
            </a:ln>
          </p:spPr>
          <p:txBody>
            <a:bodyPr wrap="none" lIns="0" tIns="0" rIns="0" bIns="0">
              <a:spAutoFit/>
            </a:bodyPr>
            <a:lstStyle/>
            <a:p>
              <a:pPr algn="l"/>
              <a:r>
                <a:rPr lang="en-US"/>
                <a:t>files, main frames</a:t>
              </a:r>
            </a:p>
          </p:txBody>
        </p:sp>
        <p:sp>
          <p:nvSpPr>
            <p:cNvPr id="843818" name="Rectangle 42"/>
            <p:cNvSpPr>
              <a:spLocks noChangeArrowheads="1"/>
            </p:cNvSpPr>
            <p:nvPr/>
          </p:nvSpPr>
          <p:spPr bwMode="auto">
            <a:xfrm>
              <a:off x="4502" y="1616"/>
              <a:ext cx="886" cy="183"/>
            </a:xfrm>
            <a:prstGeom prst="rect">
              <a:avLst/>
            </a:prstGeom>
            <a:noFill/>
            <a:ln w="9525">
              <a:noFill/>
              <a:miter lim="800000"/>
              <a:headEnd/>
              <a:tailEnd/>
            </a:ln>
          </p:spPr>
          <p:txBody>
            <a:bodyPr wrap="none" lIns="0" tIns="0" rIns="0" bIns="0">
              <a:spAutoFit/>
            </a:bodyPr>
            <a:lstStyle/>
            <a:p>
              <a:pPr algn="l"/>
              <a:r>
                <a:rPr lang="en-US"/>
                <a:t>Small-medium</a:t>
              </a:r>
            </a:p>
          </p:txBody>
        </p:sp>
        <p:sp>
          <p:nvSpPr>
            <p:cNvPr id="843819" name="Rectangle 43"/>
            <p:cNvSpPr>
              <a:spLocks noChangeArrowheads="1"/>
            </p:cNvSpPr>
            <p:nvPr/>
          </p:nvSpPr>
          <p:spPr bwMode="auto">
            <a:xfrm>
              <a:off x="345" y="1604"/>
              <a:ext cx="11" cy="12"/>
            </a:xfrm>
            <a:prstGeom prst="rect">
              <a:avLst/>
            </a:prstGeom>
            <a:solidFill>
              <a:srgbClr val="FFFF00"/>
            </a:solidFill>
            <a:ln w="9525">
              <a:noFill/>
              <a:miter lim="800000"/>
              <a:headEnd/>
              <a:tailEnd/>
            </a:ln>
          </p:spPr>
          <p:txBody>
            <a:bodyPr/>
            <a:lstStyle/>
            <a:p>
              <a:endParaRPr lang="en-US"/>
            </a:p>
          </p:txBody>
        </p:sp>
        <p:sp>
          <p:nvSpPr>
            <p:cNvPr id="843820" name="Rectangle 44"/>
            <p:cNvSpPr>
              <a:spLocks noChangeArrowheads="1"/>
            </p:cNvSpPr>
            <p:nvPr/>
          </p:nvSpPr>
          <p:spPr bwMode="auto">
            <a:xfrm>
              <a:off x="356" y="1604"/>
              <a:ext cx="766" cy="11"/>
            </a:xfrm>
            <a:prstGeom prst="rect">
              <a:avLst/>
            </a:prstGeom>
            <a:solidFill>
              <a:srgbClr val="FFFF00"/>
            </a:solidFill>
            <a:ln w="9525">
              <a:noFill/>
              <a:miter lim="800000"/>
              <a:headEnd/>
              <a:tailEnd/>
            </a:ln>
          </p:spPr>
          <p:txBody>
            <a:bodyPr/>
            <a:lstStyle/>
            <a:p>
              <a:endParaRPr lang="en-US"/>
            </a:p>
          </p:txBody>
        </p:sp>
        <p:sp>
          <p:nvSpPr>
            <p:cNvPr id="843821" name="Rectangle 45"/>
            <p:cNvSpPr>
              <a:spLocks noChangeArrowheads="1"/>
            </p:cNvSpPr>
            <p:nvPr/>
          </p:nvSpPr>
          <p:spPr bwMode="auto">
            <a:xfrm>
              <a:off x="1122" y="1604"/>
              <a:ext cx="12" cy="12"/>
            </a:xfrm>
            <a:prstGeom prst="rect">
              <a:avLst/>
            </a:prstGeom>
            <a:solidFill>
              <a:srgbClr val="FFFF00"/>
            </a:solidFill>
            <a:ln w="9525">
              <a:noFill/>
              <a:miter lim="800000"/>
              <a:headEnd/>
              <a:tailEnd/>
            </a:ln>
          </p:spPr>
          <p:txBody>
            <a:bodyPr/>
            <a:lstStyle/>
            <a:p>
              <a:endParaRPr lang="en-US"/>
            </a:p>
          </p:txBody>
        </p:sp>
        <p:sp>
          <p:nvSpPr>
            <p:cNvPr id="843822" name="Rectangle 46"/>
            <p:cNvSpPr>
              <a:spLocks noChangeArrowheads="1"/>
            </p:cNvSpPr>
            <p:nvPr/>
          </p:nvSpPr>
          <p:spPr bwMode="auto">
            <a:xfrm>
              <a:off x="1134" y="1604"/>
              <a:ext cx="817" cy="11"/>
            </a:xfrm>
            <a:prstGeom prst="rect">
              <a:avLst/>
            </a:prstGeom>
            <a:solidFill>
              <a:srgbClr val="FFFF00"/>
            </a:solidFill>
            <a:ln w="9525">
              <a:noFill/>
              <a:miter lim="800000"/>
              <a:headEnd/>
              <a:tailEnd/>
            </a:ln>
          </p:spPr>
          <p:txBody>
            <a:bodyPr/>
            <a:lstStyle/>
            <a:p>
              <a:endParaRPr lang="en-US"/>
            </a:p>
          </p:txBody>
        </p:sp>
        <p:sp>
          <p:nvSpPr>
            <p:cNvPr id="843823" name="Rectangle 47"/>
            <p:cNvSpPr>
              <a:spLocks noChangeArrowheads="1"/>
            </p:cNvSpPr>
            <p:nvPr/>
          </p:nvSpPr>
          <p:spPr bwMode="auto">
            <a:xfrm>
              <a:off x="1951" y="1604"/>
              <a:ext cx="12" cy="12"/>
            </a:xfrm>
            <a:prstGeom prst="rect">
              <a:avLst/>
            </a:prstGeom>
            <a:solidFill>
              <a:srgbClr val="FFFF00"/>
            </a:solidFill>
            <a:ln w="9525">
              <a:noFill/>
              <a:miter lim="800000"/>
              <a:headEnd/>
              <a:tailEnd/>
            </a:ln>
          </p:spPr>
          <p:txBody>
            <a:bodyPr/>
            <a:lstStyle/>
            <a:p>
              <a:endParaRPr lang="en-US"/>
            </a:p>
          </p:txBody>
        </p:sp>
        <p:sp>
          <p:nvSpPr>
            <p:cNvPr id="843824" name="Rectangle 48"/>
            <p:cNvSpPr>
              <a:spLocks noChangeArrowheads="1"/>
            </p:cNvSpPr>
            <p:nvPr/>
          </p:nvSpPr>
          <p:spPr bwMode="auto">
            <a:xfrm>
              <a:off x="1963" y="1604"/>
              <a:ext cx="925" cy="11"/>
            </a:xfrm>
            <a:prstGeom prst="rect">
              <a:avLst/>
            </a:prstGeom>
            <a:solidFill>
              <a:srgbClr val="FFFF00"/>
            </a:solidFill>
            <a:ln w="9525">
              <a:noFill/>
              <a:miter lim="800000"/>
              <a:headEnd/>
              <a:tailEnd/>
            </a:ln>
          </p:spPr>
          <p:txBody>
            <a:bodyPr/>
            <a:lstStyle/>
            <a:p>
              <a:endParaRPr lang="en-US"/>
            </a:p>
          </p:txBody>
        </p:sp>
        <p:sp>
          <p:nvSpPr>
            <p:cNvPr id="843825" name="Rectangle 49"/>
            <p:cNvSpPr>
              <a:spLocks noChangeArrowheads="1"/>
            </p:cNvSpPr>
            <p:nvPr/>
          </p:nvSpPr>
          <p:spPr bwMode="auto">
            <a:xfrm>
              <a:off x="2888" y="1604"/>
              <a:ext cx="11" cy="12"/>
            </a:xfrm>
            <a:prstGeom prst="rect">
              <a:avLst/>
            </a:prstGeom>
            <a:solidFill>
              <a:srgbClr val="FFFF00"/>
            </a:solidFill>
            <a:ln w="9525">
              <a:noFill/>
              <a:miter lim="800000"/>
              <a:headEnd/>
              <a:tailEnd/>
            </a:ln>
          </p:spPr>
          <p:txBody>
            <a:bodyPr/>
            <a:lstStyle/>
            <a:p>
              <a:endParaRPr lang="en-US"/>
            </a:p>
          </p:txBody>
        </p:sp>
        <p:sp>
          <p:nvSpPr>
            <p:cNvPr id="843826" name="Rectangle 50"/>
            <p:cNvSpPr>
              <a:spLocks noChangeArrowheads="1"/>
            </p:cNvSpPr>
            <p:nvPr/>
          </p:nvSpPr>
          <p:spPr bwMode="auto">
            <a:xfrm>
              <a:off x="2899" y="1604"/>
              <a:ext cx="1554" cy="11"/>
            </a:xfrm>
            <a:prstGeom prst="rect">
              <a:avLst/>
            </a:prstGeom>
            <a:solidFill>
              <a:srgbClr val="FFFF00"/>
            </a:solidFill>
            <a:ln w="9525">
              <a:noFill/>
              <a:miter lim="800000"/>
              <a:headEnd/>
              <a:tailEnd/>
            </a:ln>
          </p:spPr>
          <p:txBody>
            <a:bodyPr/>
            <a:lstStyle/>
            <a:p>
              <a:endParaRPr lang="en-US"/>
            </a:p>
          </p:txBody>
        </p:sp>
        <p:sp>
          <p:nvSpPr>
            <p:cNvPr id="843827" name="Rectangle 51"/>
            <p:cNvSpPr>
              <a:spLocks noChangeArrowheads="1"/>
            </p:cNvSpPr>
            <p:nvPr/>
          </p:nvSpPr>
          <p:spPr bwMode="auto">
            <a:xfrm>
              <a:off x="4453" y="1604"/>
              <a:ext cx="11" cy="12"/>
            </a:xfrm>
            <a:prstGeom prst="rect">
              <a:avLst/>
            </a:prstGeom>
            <a:solidFill>
              <a:srgbClr val="FFFF00"/>
            </a:solidFill>
            <a:ln w="9525">
              <a:noFill/>
              <a:miter lim="800000"/>
              <a:headEnd/>
              <a:tailEnd/>
            </a:ln>
          </p:spPr>
          <p:txBody>
            <a:bodyPr/>
            <a:lstStyle/>
            <a:p>
              <a:endParaRPr lang="en-US"/>
            </a:p>
          </p:txBody>
        </p:sp>
        <p:sp>
          <p:nvSpPr>
            <p:cNvPr id="843828" name="Rectangle 52"/>
            <p:cNvSpPr>
              <a:spLocks noChangeArrowheads="1"/>
            </p:cNvSpPr>
            <p:nvPr/>
          </p:nvSpPr>
          <p:spPr bwMode="auto">
            <a:xfrm>
              <a:off x="4464" y="1604"/>
              <a:ext cx="1020" cy="11"/>
            </a:xfrm>
            <a:prstGeom prst="rect">
              <a:avLst/>
            </a:prstGeom>
            <a:solidFill>
              <a:srgbClr val="FFFF00"/>
            </a:solidFill>
            <a:ln w="9525">
              <a:noFill/>
              <a:miter lim="800000"/>
              <a:headEnd/>
              <a:tailEnd/>
            </a:ln>
          </p:spPr>
          <p:txBody>
            <a:bodyPr/>
            <a:lstStyle/>
            <a:p>
              <a:endParaRPr lang="en-US"/>
            </a:p>
          </p:txBody>
        </p:sp>
        <p:sp>
          <p:nvSpPr>
            <p:cNvPr id="843829" name="Rectangle 53"/>
            <p:cNvSpPr>
              <a:spLocks noChangeArrowheads="1"/>
            </p:cNvSpPr>
            <p:nvPr/>
          </p:nvSpPr>
          <p:spPr bwMode="auto">
            <a:xfrm>
              <a:off x="5484" y="1604"/>
              <a:ext cx="12" cy="12"/>
            </a:xfrm>
            <a:prstGeom prst="rect">
              <a:avLst/>
            </a:prstGeom>
            <a:solidFill>
              <a:srgbClr val="FFFF00"/>
            </a:solidFill>
            <a:ln w="9525">
              <a:noFill/>
              <a:miter lim="800000"/>
              <a:headEnd/>
              <a:tailEnd/>
            </a:ln>
          </p:spPr>
          <p:txBody>
            <a:bodyPr/>
            <a:lstStyle/>
            <a:p>
              <a:endParaRPr lang="en-US"/>
            </a:p>
          </p:txBody>
        </p:sp>
        <p:sp>
          <p:nvSpPr>
            <p:cNvPr id="843830" name="Rectangle 54"/>
            <p:cNvSpPr>
              <a:spLocks noChangeArrowheads="1"/>
            </p:cNvSpPr>
            <p:nvPr/>
          </p:nvSpPr>
          <p:spPr bwMode="auto">
            <a:xfrm>
              <a:off x="345" y="1616"/>
              <a:ext cx="11" cy="522"/>
            </a:xfrm>
            <a:prstGeom prst="rect">
              <a:avLst/>
            </a:prstGeom>
            <a:solidFill>
              <a:srgbClr val="FFFF00"/>
            </a:solidFill>
            <a:ln w="9525">
              <a:noFill/>
              <a:miter lim="800000"/>
              <a:headEnd/>
              <a:tailEnd/>
            </a:ln>
          </p:spPr>
          <p:txBody>
            <a:bodyPr/>
            <a:lstStyle/>
            <a:p>
              <a:endParaRPr lang="en-US"/>
            </a:p>
          </p:txBody>
        </p:sp>
        <p:sp>
          <p:nvSpPr>
            <p:cNvPr id="843831" name="Rectangle 55"/>
            <p:cNvSpPr>
              <a:spLocks noChangeArrowheads="1"/>
            </p:cNvSpPr>
            <p:nvPr/>
          </p:nvSpPr>
          <p:spPr bwMode="auto">
            <a:xfrm>
              <a:off x="1122" y="1616"/>
              <a:ext cx="12" cy="522"/>
            </a:xfrm>
            <a:prstGeom prst="rect">
              <a:avLst/>
            </a:prstGeom>
            <a:solidFill>
              <a:srgbClr val="FFFF00"/>
            </a:solidFill>
            <a:ln w="9525">
              <a:noFill/>
              <a:miter lim="800000"/>
              <a:headEnd/>
              <a:tailEnd/>
            </a:ln>
          </p:spPr>
          <p:txBody>
            <a:bodyPr/>
            <a:lstStyle/>
            <a:p>
              <a:endParaRPr lang="en-US"/>
            </a:p>
          </p:txBody>
        </p:sp>
        <p:sp>
          <p:nvSpPr>
            <p:cNvPr id="843832" name="Rectangle 56"/>
            <p:cNvSpPr>
              <a:spLocks noChangeArrowheads="1"/>
            </p:cNvSpPr>
            <p:nvPr/>
          </p:nvSpPr>
          <p:spPr bwMode="auto">
            <a:xfrm>
              <a:off x="1951" y="1616"/>
              <a:ext cx="12" cy="522"/>
            </a:xfrm>
            <a:prstGeom prst="rect">
              <a:avLst/>
            </a:prstGeom>
            <a:solidFill>
              <a:srgbClr val="FFFF00"/>
            </a:solidFill>
            <a:ln w="9525">
              <a:noFill/>
              <a:miter lim="800000"/>
              <a:headEnd/>
              <a:tailEnd/>
            </a:ln>
          </p:spPr>
          <p:txBody>
            <a:bodyPr/>
            <a:lstStyle/>
            <a:p>
              <a:endParaRPr lang="en-US"/>
            </a:p>
          </p:txBody>
        </p:sp>
        <p:sp>
          <p:nvSpPr>
            <p:cNvPr id="843833" name="Rectangle 57"/>
            <p:cNvSpPr>
              <a:spLocks noChangeArrowheads="1"/>
            </p:cNvSpPr>
            <p:nvPr/>
          </p:nvSpPr>
          <p:spPr bwMode="auto">
            <a:xfrm>
              <a:off x="2888" y="1616"/>
              <a:ext cx="11" cy="522"/>
            </a:xfrm>
            <a:prstGeom prst="rect">
              <a:avLst/>
            </a:prstGeom>
            <a:solidFill>
              <a:srgbClr val="FFFF00"/>
            </a:solidFill>
            <a:ln w="9525">
              <a:noFill/>
              <a:miter lim="800000"/>
              <a:headEnd/>
              <a:tailEnd/>
            </a:ln>
          </p:spPr>
          <p:txBody>
            <a:bodyPr/>
            <a:lstStyle/>
            <a:p>
              <a:endParaRPr lang="en-US"/>
            </a:p>
          </p:txBody>
        </p:sp>
        <p:sp>
          <p:nvSpPr>
            <p:cNvPr id="843834" name="Rectangle 58"/>
            <p:cNvSpPr>
              <a:spLocks noChangeArrowheads="1"/>
            </p:cNvSpPr>
            <p:nvPr/>
          </p:nvSpPr>
          <p:spPr bwMode="auto">
            <a:xfrm>
              <a:off x="4453" y="1616"/>
              <a:ext cx="11" cy="522"/>
            </a:xfrm>
            <a:prstGeom prst="rect">
              <a:avLst/>
            </a:prstGeom>
            <a:solidFill>
              <a:srgbClr val="FFFF00"/>
            </a:solidFill>
            <a:ln w="9525">
              <a:noFill/>
              <a:miter lim="800000"/>
              <a:headEnd/>
              <a:tailEnd/>
            </a:ln>
          </p:spPr>
          <p:txBody>
            <a:bodyPr/>
            <a:lstStyle/>
            <a:p>
              <a:endParaRPr lang="en-US"/>
            </a:p>
          </p:txBody>
        </p:sp>
        <p:sp>
          <p:nvSpPr>
            <p:cNvPr id="843835" name="Rectangle 59"/>
            <p:cNvSpPr>
              <a:spLocks noChangeArrowheads="1"/>
            </p:cNvSpPr>
            <p:nvPr/>
          </p:nvSpPr>
          <p:spPr bwMode="auto">
            <a:xfrm>
              <a:off x="5484" y="1616"/>
              <a:ext cx="12" cy="522"/>
            </a:xfrm>
            <a:prstGeom prst="rect">
              <a:avLst/>
            </a:prstGeom>
            <a:solidFill>
              <a:srgbClr val="FFFF00"/>
            </a:solidFill>
            <a:ln w="9525">
              <a:noFill/>
              <a:miter lim="800000"/>
              <a:headEnd/>
              <a:tailEnd/>
            </a:ln>
          </p:spPr>
          <p:txBody>
            <a:bodyPr/>
            <a:lstStyle/>
            <a:p>
              <a:endParaRPr lang="en-US"/>
            </a:p>
          </p:txBody>
        </p:sp>
        <p:sp>
          <p:nvSpPr>
            <p:cNvPr id="843836" name="Rectangle 60"/>
            <p:cNvSpPr>
              <a:spLocks noChangeArrowheads="1"/>
            </p:cNvSpPr>
            <p:nvPr/>
          </p:nvSpPr>
          <p:spPr bwMode="auto">
            <a:xfrm>
              <a:off x="394" y="2150"/>
              <a:ext cx="501" cy="183"/>
            </a:xfrm>
            <a:prstGeom prst="rect">
              <a:avLst/>
            </a:prstGeom>
            <a:noFill/>
            <a:ln w="9525">
              <a:noFill/>
              <a:miter lim="800000"/>
              <a:headEnd/>
              <a:tailEnd/>
            </a:ln>
          </p:spPr>
          <p:txBody>
            <a:bodyPr wrap="none" lIns="0" tIns="0" rIns="0" bIns="0">
              <a:spAutoFit/>
            </a:bodyPr>
            <a:lstStyle/>
            <a:p>
              <a:pPr algn="l"/>
              <a:r>
                <a:rPr lang="en-US"/>
                <a:t>Account</a:t>
              </a:r>
            </a:p>
          </p:txBody>
        </p:sp>
        <p:sp>
          <p:nvSpPr>
            <p:cNvPr id="843837" name="Rectangle 61"/>
            <p:cNvSpPr>
              <a:spLocks noChangeArrowheads="1"/>
            </p:cNvSpPr>
            <p:nvPr/>
          </p:nvSpPr>
          <p:spPr bwMode="auto">
            <a:xfrm>
              <a:off x="394" y="2324"/>
              <a:ext cx="479" cy="183"/>
            </a:xfrm>
            <a:prstGeom prst="rect">
              <a:avLst/>
            </a:prstGeom>
            <a:noFill/>
            <a:ln w="9525">
              <a:noFill/>
              <a:miter lim="800000"/>
              <a:headEnd/>
              <a:tailEnd/>
            </a:ln>
          </p:spPr>
          <p:txBody>
            <a:bodyPr wrap="none" lIns="0" tIns="0" rIns="0" bIns="0">
              <a:spAutoFit/>
            </a:bodyPr>
            <a:lstStyle/>
            <a:p>
              <a:pPr algn="l"/>
              <a:r>
                <a:rPr lang="en-US"/>
                <a:t>Balance</a:t>
              </a:r>
            </a:p>
          </p:txBody>
        </p:sp>
        <p:sp>
          <p:nvSpPr>
            <p:cNvPr id="843838" name="Rectangle 62"/>
            <p:cNvSpPr>
              <a:spLocks noChangeArrowheads="1"/>
            </p:cNvSpPr>
            <p:nvPr/>
          </p:nvSpPr>
          <p:spPr bwMode="auto">
            <a:xfrm>
              <a:off x="1171" y="2150"/>
              <a:ext cx="474" cy="183"/>
            </a:xfrm>
            <a:prstGeom prst="rect">
              <a:avLst/>
            </a:prstGeom>
            <a:noFill/>
            <a:ln w="9525">
              <a:noFill/>
              <a:miter lim="800000"/>
              <a:headEnd/>
              <a:tailEnd/>
            </a:ln>
          </p:spPr>
          <p:txBody>
            <a:bodyPr wrap="none" lIns="0" tIns="0" rIns="0" bIns="0">
              <a:spAutoFit/>
            </a:bodyPr>
            <a:lstStyle/>
            <a:p>
              <a:pPr algn="l"/>
              <a:r>
                <a:rPr lang="en-US"/>
                <a:t>Finance</a:t>
              </a:r>
            </a:p>
          </p:txBody>
        </p:sp>
        <p:sp>
          <p:nvSpPr>
            <p:cNvPr id="843839" name="Rectangle 63"/>
            <p:cNvSpPr>
              <a:spLocks noChangeArrowheads="1"/>
            </p:cNvSpPr>
            <p:nvPr/>
          </p:nvSpPr>
          <p:spPr bwMode="auto">
            <a:xfrm>
              <a:off x="2000" y="2150"/>
              <a:ext cx="453" cy="183"/>
            </a:xfrm>
            <a:prstGeom prst="rect">
              <a:avLst/>
            </a:prstGeom>
            <a:noFill/>
            <a:ln w="9525">
              <a:noFill/>
              <a:miter lim="800000"/>
              <a:headEnd/>
              <a:tailEnd/>
            </a:ln>
          </p:spPr>
          <p:txBody>
            <a:bodyPr wrap="none" lIns="0" tIns="0" rIns="0" bIns="0">
              <a:spAutoFit/>
            </a:bodyPr>
            <a:lstStyle/>
            <a:p>
              <a:pPr algn="l"/>
              <a:r>
                <a:rPr lang="en-US"/>
                <a:t>Control</a:t>
              </a:r>
            </a:p>
          </p:txBody>
        </p:sp>
        <p:sp>
          <p:nvSpPr>
            <p:cNvPr id="843840" name="Rectangle 64"/>
            <p:cNvSpPr>
              <a:spLocks noChangeArrowheads="1"/>
            </p:cNvSpPr>
            <p:nvPr/>
          </p:nvSpPr>
          <p:spPr bwMode="auto">
            <a:xfrm>
              <a:off x="2000" y="2324"/>
              <a:ext cx="486" cy="183"/>
            </a:xfrm>
            <a:prstGeom prst="rect">
              <a:avLst/>
            </a:prstGeom>
            <a:noFill/>
            <a:ln w="9525">
              <a:noFill/>
              <a:miter lim="800000"/>
              <a:headEnd/>
              <a:tailEnd/>
            </a:ln>
          </p:spPr>
          <p:txBody>
            <a:bodyPr wrap="none" lIns="0" tIns="0" rIns="0" bIns="0">
              <a:spAutoFit/>
            </a:bodyPr>
            <a:lstStyle/>
            <a:p>
              <a:pPr algn="l"/>
              <a:r>
                <a:rPr lang="en-US"/>
                <a:t>account</a:t>
              </a:r>
            </a:p>
          </p:txBody>
        </p:sp>
        <p:sp>
          <p:nvSpPr>
            <p:cNvPr id="843841" name="Rectangle 65"/>
            <p:cNvSpPr>
              <a:spLocks noChangeArrowheads="1"/>
            </p:cNvSpPr>
            <p:nvPr/>
          </p:nvSpPr>
          <p:spPr bwMode="auto">
            <a:xfrm>
              <a:off x="2000" y="2498"/>
              <a:ext cx="542" cy="183"/>
            </a:xfrm>
            <a:prstGeom prst="rect">
              <a:avLst/>
            </a:prstGeom>
            <a:noFill/>
            <a:ln w="9525">
              <a:noFill/>
              <a:miter lim="800000"/>
              <a:headEnd/>
              <a:tailEnd/>
            </a:ln>
          </p:spPr>
          <p:txBody>
            <a:bodyPr wrap="none" lIns="0" tIns="0" rIns="0" bIns="0">
              <a:spAutoFit/>
            </a:bodyPr>
            <a:lstStyle/>
            <a:p>
              <a:pPr algn="l"/>
              <a:r>
                <a:rPr lang="en-US"/>
                <a:t>activities</a:t>
              </a:r>
            </a:p>
          </p:txBody>
        </p:sp>
        <p:sp>
          <p:nvSpPr>
            <p:cNvPr id="843842" name="Rectangle 66"/>
            <p:cNvSpPr>
              <a:spLocks noChangeArrowheads="1"/>
            </p:cNvSpPr>
            <p:nvPr/>
          </p:nvSpPr>
          <p:spPr bwMode="auto">
            <a:xfrm>
              <a:off x="2936" y="2150"/>
              <a:ext cx="1220" cy="183"/>
            </a:xfrm>
            <a:prstGeom prst="rect">
              <a:avLst/>
            </a:prstGeom>
            <a:noFill/>
            <a:ln w="9525">
              <a:noFill/>
              <a:miter lim="800000"/>
              <a:headEnd/>
              <a:tailEnd/>
            </a:ln>
          </p:spPr>
          <p:txBody>
            <a:bodyPr wrap="none" lIns="0" tIns="0" rIns="0" bIns="0">
              <a:spAutoFit/>
            </a:bodyPr>
            <a:lstStyle/>
            <a:p>
              <a:pPr algn="l"/>
              <a:r>
                <a:rPr lang="en-US"/>
                <a:t>Legacy applications,</a:t>
              </a:r>
            </a:p>
          </p:txBody>
        </p:sp>
        <p:sp>
          <p:nvSpPr>
            <p:cNvPr id="843843" name="Rectangle 67"/>
            <p:cNvSpPr>
              <a:spLocks noChangeArrowheads="1"/>
            </p:cNvSpPr>
            <p:nvPr/>
          </p:nvSpPr>
          <p:spPr bwMode="auto">
            <a:xfrm>
              <a:off x="2936" y="2324"/>
              <a:ext cx="1396" cy="183"/>
            </a:xfrm>
            <a:prstGeom prst="rect">
              <a:avLst/>
            </a:prstGeom>
            <a:noFill/>
            <a:ln w="9525">
              <a:noFill/>
              <a:miter lim="800000"/>
              <a:headEnd/>
              <a:tailEnd/>
            </a:ln>
          </p:spPr>
          <p:txBody>
            <a:bodyPr wrap="none" lIns="0" tIns="0" rIns="0" bIns="0">
              <a:spAutoFit/>
            </a:bodyPr>
            <a:lstStyle/>
            <a:p>
              <a:pPr algn="l"/>
              <a:r>
                <a:rPr lang="en-US"/>
                <a:t>hierarchical databases,</a:t>
              </a:r>
            </a:p>
          </p:txBody>
        </p:sp>
        <p:sp>
          <p:nvSpPr>
            <p:cNvPr id="843844" name="Rectangle 68"/>
            <p:cNvSpPr>
              <a:spLocks noChangeArrowheads="1"/>
            </p:cNvSpPr>
            <p:nvPr/>
          </p:nvSpPr>
          <p:spPr bwMode="auto">
            <a:xfrm>
              <a:off x="2936" y="2498"/>
              <a:ext cx="669" cy="183"/>
            </a:xfrm>
            <a:prstGeom prst="rect">
              <a:avLst/>
            </a:prstGeom>
            <a:noFill/>
            <a:ln w="9525">
              <a:noFill/>
              <a:miter lim="800000"/>
              <a:headEnd/>
              <a:tailEnd/>
            </a:ln>
          </p:spPr>
          <p:txBody>
            <a:bodyPr wrap="none" lIns="0" tIns="0" rIns="0" bIns="0">
              <a:spAutoFit/>
            </a:bodyPr>
            <a:lstStyle/>
            <a:p>
              <a:pPr algn="l"/>
              <a:r>
                <a:rPr lang="en-US"/>
                <a:t>mainframe</a:t>
              </a:r>
            </a:p>
          </p:txBody>
        </p:sp>
        <p:sp>
          <p:nvSpPr>
            <p:cNvPr id="843845" name="Rectangle 69"/>
            <p:cNvSpPr>
              <a:spLocks noChangeArrowheads="1"/>
            </p:cNvSpPr>
            <p:nvPr/>
          </p:nvSpPr>
          <p:spPr bwMode="auto">
            <a:xfrm>
              <a:off x="4502" y="2150"/>
              <a:ext cx="332" cy="183"/>
            </a:xfrm>
            <a:prstGeom prst="rect">
              <a:avLst/>
            </a:prstGeom>
            <a:noFill/>
            <a:ln w="9525">
              <a:noFill/>
              <a:miter lim="800000"/>
              <a:headEnd/>
              <a:tailEnd/>
            </a:ln>
          </p:spPr>
          <p:txBody>
            <a:bodyPr wrap="none" lIns="0" tIns="0" rIns="0" bIns="0">
              <a:spAutoFit/>
            </a:bodyPr>
            <a:lstStyle/>
            <a:p>
              <a:pPr algn="l"/>
              <a:r>
                <a:rPr lang="en-US"/>
                <a:t>Large</a:t>
              </a:r>
            </a:p>
          </p:txBody>
        </p:sp>
        <p:sp>
          <p:nvSpPr>
            <p:cNvPr id="843846" name="Rectangle 70"/>
            <p:cNvSpPr>
              <a:spLocks noChangeArrowheads="1"/>
            </p:cNvSpPr>
            <p:nvPr/>
          </p:nvSpPr>
          <p:spPr bwMode="auto">
            <a:xfrm>
              <a:off x="345" y="2137"/>
              <a:ext cx="11" cy="12"/>
            </a:xfrm>
            <a:prstGeom prst="rect">
              <a:avLst/>
            </a:prstGeom>
            <a:solidFill>
              <a:srgbClr val="FFFF00"/>
            </a:solidFill>
            <a:ln w="9525">
              <a:noFill/>
              <a:miter lim="800000"/>
              <a:headEnd/>
              <a:tailEnd/>
            </a:ln>
          </p:spPr>
          <p:txBody>
            <a:bodyPr/>
            <a:lstStyle/>
            <a:p>
              <a:endParaRPr lang="en-US"/>
            </a:p>
          </p:txBody>
        </p:sp>
        <p:sp>
          <p:nvSpPr>
            <p:cNvPr id="843847" name="Rectangle 71"/>
            <p:cNvSpPr>
              <a:spLocks noChangeArrowheads="1"/>
            </p:cNvSpPr>
            <p:nvPr/>
          </p:nvSpPr>
          <p:spPr bwMode="auto">
            <a:xfrm>
              <a:off x="356" y="2137"/>
              <a:ext cx="766" cy="11"/>
            </a:xfrm>
            <a:prstGeom prst="rect">
              <a:avLst/>
            </a:prstGeom>
            <a:solidFill>
              <a:srgbClr val="FFFF00"/>
            </a:solidFill>
            <a:ln w="9525">
              <a:noFill/>
              <a:miter lim="800000"/>
              <a:headEnd/>
              <a:tailEnd/>
            </a:ln>
          </p:spPr>
          <p:txBody>
            <a:bodyPr/>
            <a:lstStyle/>
            <a:p>
              <a:endParaRPr lang="en-US"/>
            </a:p>
          </p:txBody>
        </p:sp>
        <p:sp>
          <p:nvSpPr>
            <p:cNvPr id="843848" name="Rectangle 72"/>
            <p:cNvSpPr>
              <a:spLocks noChangeArrowheads="1"/>
            </p:cNvSpPr>
            <p:nvPr/>
          </p:nvSpPr>
          <p:spPr bwMode="auto">
            <a:xfrm>
              <a:off x="1122" y="2137"/>
              <a:ext cx="12" cy="12"/>
            </a:xfrm>
            <a:prstGeom prst="rect">
              <a:avLst/>
            </a:prstGeom>
            <a:solidFill>
              <a:srgbClr val="FFFF00"/>
            </a:solidFill>
            <a:ln w="9525">
              <a:noFill/>
              <a:miter lim="800000"/>
              <a:headEnd/>
              <a:tailEnd/>
            </a:ln>
          </p:spPr>
          <p:txBody>
            <a:bodyPr/>
            <a:lstStyle/>
            <a:p>
              <a:endParaRPr lang="en-US"/>
            </a:p>
          </p:txBody>
        </p:sp>
        <p:sp>
          <p:nvSpPr>
            <p:cNvPr id="843849" name="Rectangle 73"/>
            <p:cNvSpPr>
              <a:spLocks noChangeArrowheads="1"/>
            </p:cNvSpPr>
            <p:nvPr/>
          </p:nvSpPr>
          <p:spPr bwMode="auto">
            <a:xfrm>
              <a:off x="1134" y="2137"/>
              <a:ext cx="817" cy="11"/>
            </a:xfrm>
            <a:prstGeom prst="rect">
              <a:avLst/>
            </a:prstGeom>
            <a:solidFill>
              <a:srgbClr val="FFFF00"/>
            </a:solidFill>
            <a:ln w="9525">
              <a:noFill/>
              <a:miter lim="800000"/>
              <a:headEnd/>
              <a:tailEnd/>
            </a:ln>
          </p:spPr>
          <p:txBody>
            <a:bodyPr/>
            <a:lstStyle/>
            <a:p>
              <a:endParaRPr lang="en-US"/>
            </a:p>
          </p:txBody>
        </p:sp>
        <p:sp>
          <p:nvSpPr>
            <p:cNvPr id="843850" name="Rectangle 74"/>
            <p:cNvSpPr>
              <a:spLocks noChangeArrowheads="1"/>
            </p:cNvSpPr>
            <p:nvPr/>
          </p:nvSpPr>
          <p:spPr bwMode="auto">
            <a:xfrm>
              <a:off x="1951" y="2137"/>
              <a:ext cx="12" cy="12"/>
            </a:xfrm>
            <a:prstGeom prst="rect">
              <a:avLst/>
            </a:prstGeom>
            <a:solidFill>
              <a:srgbClr val="FFFF00"/>
            </a:solidFill>
            <a:ln w="9525">
              <a:noFill/>
              <a:miter lim="800000"/>
              <a:headEnd/>
              <a:tailEnd/>
            </a:ln>
          </p:spPr>
          <p:txBody>
            <a:bodyPr/>
            <a:lstStyle/>
            <a:p>
              <a:endParaRPr lang="en-US"/>
            </a:p>
          </p:txBody>
        </p:sp>
        <p:sp>
          <p:nvSpPr>
            <p:cNvPr id="843851" name="Rectangle 75"/>
            <p:cNvSpPr>
              <a:spLocks noChangeArrowheads="1"/>
            </p:cNvSpPr>
            <p:nvPr/>
          </p:nvSpPr>
          <p:spPr bwMode="auto">
            <a:xfrm>
              <a:off x="1963" y="2137"/>
              <a:ext cx="925" cy="11"/>
            </a:xfrm>
            <a:prstGeom prst="rect">
              <a:avLst/>
            </a:prstGeom>
            <a:solidFill>
              <a:srgbClr val="FFFF00"/>
            </a:solidFill>
            <a:ln w="9525">
              <a:noFill/>
              <a:miter lim="800000"/>
              <a:headEnd/>
              <a:tailEnd/>
            </a:ln>
          </p:spPr>
          <p:txBody>
            <a:bodyPr/>
            <a:lstStyle/>
            <a:p>
              <a:endParaRPr lang="en-US"/>
            </a:p>
          </p:txBody>
        </p:sp>
        <p:sp>
          <p:nvSpPr>
            <p:cNvPr id="843852" name="Rectangle 76"/>
            <p:cNvSpPr>
              <a:spLocks noChangeArrowheads="1"/>
            </p:cNvSpPr>
            <p:nvPr/>
          </p:nvSpPr>
          <p:spPr bwMode="auto">
            <a:xfrm>
              <a:off x="2888" y="2137"/>
              <a:ext cx="11" cy="12"/>
            </a:xfrm>
            <a:prstGeom prst="rect">
              <a:avLst/>
            </a:prstGeom>
            <a:solidFill>
              <a:srgbClr val="FFFF00"/>
            </a:solidFill>
            <a:ln w="9525">
              <a:noFill/>
              <a:miter lim="800000"/>
              <a:headEnd/>
              <a:tailEnd/>
            </a:ln>
          </p:spPr>
          <p:txBody>
            <a:bodyPr/>
            <a:lstStyle/>
            <a:p>
              <a:endParaRPr lang="en-US"/>
            </a:p>
          </p:txBody>
        </p:sp>
        <p:sp>
          <p:nvSpPr>
            <p:cNvPr id="843853" name="Rectangle 77"/>
            <p:cNvSpPr>
              <a:spLocks noChangeArrowheads="1"/>
            </p:cNvSpPr>
            <p:nvPr/>
          </p:nvSpPr>
          <p:spPr bwMode="auto">
            <a:xfrm>
              <a:off x="2899" y="2137"/>
              <a:ext cx="1554" cy="11"/>
            </a:xfrm>
            <a:prstGeom prst="rect">
              <a:avLst/>
            </a:prstGeom>
            <a:solidFill>
              <a:srgbClr val="FFFF00"/>
            </a:solidFill>
            <a:ln w="9525">
              <a:noFill/>
              <a:miter lim="800000"/>
              <a:headEnd/>
              <a:tailEnd/>
            </a:ln>
          </p:spPr>
          <p:txBody>
            <a:bodyPr/>
            <a:lstStyle/>
            <a:p>
              <a:endParaRPr lang="en-US"/>
            </a:p>
          </p:txBody>
        </p:sp>
        <p:sp>
          <p:nvSpPr>
            <p:cNvPr id="843854" name="Rectangle 78"/>
            <p:cNvSpPr>
              <a:spLocks noChangeArrowheads="1"/>
            </p:cNvSpPr>
            <p:nvPr/>
          </p:nvSpPr>
          <p:spPr bwMode="auto">
            <a:xfrm>
              <a:off x="4453" y="2137"/>
              <a:ext cx="11" cy="12"/>
            </a:xfrm>
            <a:prstGeom prst="rect">
              <a:avLst/>
            </a:prstGeom>
            <a:solidFill>
              <a:srgbClr val="FFFF00"/>
            </a:solidFill>
            <a:ln w="9525">
              <a:noFill/>
              <a:miter lim="800000"/>
              <a:headEnd/>
              <a:tailEnd/>
            </a:ln>
          </p:spPr>
          <p:txBody>
            <a:bodyPr/>
            <a:lstStyle/>
            <a:p>
              <a:endParaRPr lang="en-US"/>
            </a:p>
          </p:txBody>
        </p:sp>
        <p:sp>
          <p:nvSpPr>
            <p:cNvPr id="843855" name="Rectangle 79"/>
            <p:cNvSpPr>
              <a:spLocks noChangeArrowheads="1"/>
            </p:cNvSpPr>
            <p:nvPr/>
          </p:nvSpPr>
          <p:spPr bwMode="auto">
            <a:xfrm>
              <a:off x="4464" y="2137"/>
              <a:ext cx="1020" cy="11"/>
            </a:xfrm>
            <a:prstGeom prst="rect">
              <a:avLst/>
            </a:prstGeom>
            <a:solidFill>
              <a:srgbClr val="FFFF00"/>
            </a:solidFill>
            <a:ln w="9525">
              <a:noFill/>
              <a:miter lim="800000"/>
              <a:headEnd/>
              <a:tailEnd/>
            </a:ln>
          </p:spPr>
          <p:txBody>
            <a:bodyPr/>
            <a:lstStyle/>
            <a:p>
              <a:endParaRPr lang="en-US"/>
            </a:p>
          </p:txBody>
        </p:sp>
        <p:sp>
          <p:nvSpPr>
            <p:cNvPr id="843856" name="Rectangle 80"/>
            <p:cNvSpPr>
              <a:spLocks noChangeArrowheads="1"/>
            </p:cNvSpPr>
            <p:nvPr/>
          </p:nvSpPr>
          <p:spPr bwMode="auto">
            <a:xfrm>
              <a:off x="5484" y="2137"/>
              <a:ext cx="12" cy="12"/>
            </a:xfrm>
            <a:prstGeom prst="rect">
              <a:avLst/>
            </a:prstGeom>
            <a:solidFill>
              <a:srgbClr val="FFFF00"/>
            </a:solidFill>
            <a:ln w="9525">
              <a:noFill/>
              <a:miter lim="800000"/>
              <a:headEnd/>
              <a:tailEnd/>
            </a:ln>
          </p:spPr>
          <p:txBody>
            <a:bodyPr/>
            <a:lstStyle/>
            <a:p>
              <a:endParaRPr lang="en-US"/>
            </a:p>
          </p:txBody>
        </p:sp>
        <p:sp>
          <p:nvSpPr>
            <p:cNvPr id="843857" name="Rectangle 81"/>
            <p:cNvSpPr>
              <a:spLocks noChangeArrowheads="1"/>
            </p:cNvSpPr>
            <p:nvPr/>
          </p:nvSpPr>
          <p:spPr bwMode="auto">
            <a:xfrm>
              <a:off x="345" y="2149"/>
              <a:ext cx="11" cy="522"/>
            </a:xfrm>
            <a:prstGeom prst="rect">
              <a:avLst/>
            </a:prstGeom>
            <a:solidFill>
              <a:srgbClr val="FFFF00"/>
            </a:solidFill>
            <a:ln w="9525">
              <a:noFill/>
              <a:miter lim="800000"/>
              <a:headEnd/>
              <a:tailEnd/>
            </a:ln>
          </p:spPr>
          <p:txBody>
            <a:bodyPr/>
            <a:lstStyle/>
            <a:p>
              <a:endParaRPr lang="en-US"/>
            </a:p>
          </p:txBody>
        </p:sp>
        <p:sp>
          <p:nvSpPr>
            <p:cNvPr id="843858" name="Rectangle 82"/>
            <p:cNvSpPr>
              <a:spLocks noChangeArrowheads="1"/>
            </p:cNvSpPr>
            <p:nvPr/>
          </p:nvSpPr>
          <p:spPr bwMode="auto">
            <a:xfrm>
              <a:off x="1122" y="2149"/>
              <a:ext cx="12" cy="522"/>
            </a:xfrm>
            <a:prstGeom prst="rect">
              <a:avLst/>
            </a:prstGeom>
            <a:solidFill>
              <a:srgbClr val="FFFF00"/>
            </a:solidFill>
            <a:ln w="9525">
              <a:noFill/>
              <a:miter lim="800000"/>
              <a:headEnd/>
              <a:tailEnd/>
            </a:ln>
          </p:spPr>
          <p:txBody>
            <a:bodyPr/>
            <a:lstStyle/>
            <a:p>
              <a:endParaRPr lang="en-US"/>
            </a:p>
          </p:txBody>
        </p:sp>
        <p:sp>
          <p:nvSpPr>
            <p:cNvPr id="843859" name="Rectangle 83"/>
            <p:cNvSpPr>
              <a:spLocks noChangeArrowheads="1"/>
            </p:cNvSpPr>
            <p:nvPr/>
          </p:nvSpPr>
          <p:spPr bwMode="auto">
            <a:xfrm>
              <a:off x="1951" y="2149"/>
              <a:ext cx="12" cy="522"/>
            </a:xfrm>
            <a:prstGeom prst="rect">
              <a:avLst/>
            </a:prstGeom>
            <a:solidFill>
              <a:srgbClr val="FFFF00"/>
            </a:solidFill>
            <a:ln w="9525">
              <a:noFill/>
              <a:miter lim="800000"/>
              <a:headEnd/>
              <a:tailEnd/>
            </a:ln>
          </p:spPr>
          <p:txBody>
            <a:bodyPr/>
            <a:lstStyle/>
            <a:p>
              <a:endParaRPr lang="en-US"/>
            </a:p>
          </p:txBody>
        </p:sp>
        <p:sp>
          <p:nvSpPr>
            <p:cNvPr id="843860" name="Rectangle 84"/>
            <p:cNvSpPr>
              <a:spLocks noChangeArrowheads="1"/>
            </p:cNvSpPr>
            <p:nvPr/>
          </p:nvSpPr>
          <p:spPr bwMode="auto">
            <a:xfrm>
              <a:off x="2888" y="2149"/>
              <a:ext cx="11" cy="522"/>
            </a:xfrm>
            <a:prstGeom prst="rect">
              <a:avLst/>
            </a:prstGeom>
            <a:solidFill>
              <a:srgbClr val="FFFF00"/>
            </a:solidFill>
            <a:ln w="9525">
              <a:noFill/>
              <a:miter lim="800000"/>
              <a:headEnd/>
              <a:tailEnd/>
            </a:ln>
          </p:spPr>
          <p:txBody>
            <a:bodyPr/>
            <a:lstStyle/>
            <a:p>
              <a:endParaRPr lang="en-US"/>
            </a:p>
          </p:txBody>
        </p:sp>
        <p:sp>
          <p:nvSpPr>
            <p:cNvPr id="843861" name="Rectangle 85"/>
            <p:cNvSpPr>
              <a:spLocks noChangeArrowheads="1"/>
            </p:cNvSpPr>
            <p:nvPr/>
          </p:nvSpPr>
          <p:spPr bwMode="auto">
            <a:xfrm>
              <a:off x="4453" y="2149"/>
              <a:ext cx="11" cy="522"/>
            </a:xfrm>
            <a:prstGeom prst="rect">
              <a:avLst/>
            </a:prstGeom>
            <a:solidFill>
              <a:srgbClr val="FFFF00"/>
            </a:solidFill>
            <a:ln w="9525">
              <a:noFill/>
              <a:miter lim="800000"/>
              <a:headEnd/>
              <a:tailEnd/>
            </a:ln>
          </p:spPr>
          <p:txBody>
            <a:bodyPr/>
            <a:lstStyle/>
            <a:p>
              <a:endParaRPr lang="en-US"/>
            </a:p>
          </p:txBody>
        </p:sp>
        <p:sp>
          <p:nvSpPr>
            <p:cNvPr id="843862" name="Rectangle 86"/>
            <p:cNvSpPr>
              <a:spLocks noChangeArrowheads="1"/>
            </p:cNvSpPr>
            <p:nvPr/>
          </p:nvSpPr>
          <p:spPr bwMode="auto">
            <a:xfrm>
              <a:off x="5484" y="2149"/>
              <a:ext cx="12" cy="522"/>
            </a:xfrm>
            <a:prstGeom prst="rect">
              <a:avLst/>
            </a:prstGeom>
            <a:solidFill>
              <a:srgbClr val="FFFF00"/>
            </a:solidFill>
            <a:ln w="9525">
              <a:noFill/>
              <a:miter lim="800000"/>
              <a:headEnd/>
              <a:tailEnd/>
            </a:ln>
          </p:spPr>
          <p:txBody>
            <a:bodyPr/>
            <a:lstStyle/>
            <a:p>
              <a:endParaRPr lang="en-US"/>
            </a:p>
          </p:txBody>
        </p:sp>
        <p:sp>
          <p:nvSpPr>
            <p:cNvPr id="843863" name="Rectangle 87"/>
            <p:cNvSpPr>
              <a:spLocks noChangeArrowheads="1"/>
            </p:cNvSpPr>
            <p:nvPr/>
          </p:nvSpPr>
          <p:spPr bwMode="auto">
            <a:xfrm>
              <a:off x="394" y="2683"/>
              <a:ext cx="535" cy="183"/>
            </a:xfrm>
            <a:prstGeom prst="rect">
              <a:avLst/>
            </a:prstGeom>
            <a:noFill/>
            <a:ln w="9525">
              <a:noFill/>
              <a:miter lim="800000"/>
              <a:headEnd/>
              <a:tailEnd/>
            </a:ln>
          </p:spPr>
          <p:txBody>
            <a:bodyPr wrap="none" lIns="0" tIns="0" rIns="0" bIns="0">
              <a:spAutoFit/>
            </a:bodyPr>
            <a:lstStyle/>
            <a:p>
              <a:pPr algn="l"/>
              <a:r>
                <a:rPr lang="en-US"/>
                <a:t>Point-of-</a:t>
              </a:r>
            </a:p>
          </p:txBody>
        </p:sp>
        <p:sp>
          <p:nvSpPr>
            <p:cNvPr id="843864" name="Rectangle 88"/>
            <p:cNvSpPr>
              <a:spLocks noChangeArrowheads="1"/>
            </p:cNvSpPr>
            <p:nvPr/>
          </p:nvSpPr>
          <p:spPr bwMode="auto">
            <a:xfrm>
              <a:off x="394" y="2857"/>
              <a:ext cx="557" cy="183"/>
            </a:xfrm>
            <a:prstGeom prst="rect">
              <a:avLst/>
            </a:prstGeom>
            <a:noFill/>
            <a:ln w="9525">
              <a:noFill/>
              <a:miter lim="800000"/>
              <a:headEnd/>
              <a:tailEnd/>
            </a:ln>
          </p:spPr>
          <p:txBody>
            <a:bodyPr wrap="none" lIns="0" tIns="0" rIns="0" bIns="0">
              <a:spAutoFit/>
            </a:bodyPr>
            <a:lstStyle/>
            <a:p>
              <a:pPr algn="l"/>
              <a:r>
                <a:rPr lang="en-US"/>
                <a:t>Sale data</a:t>
              </a:r>
            </a:p>
          </p:txBody>
        </p:sp>
        <p:sp>
          <p:nvSpPr>
            <p:cNvPr id="843865" name="Rectangle 89"/>
            <p:cNvSpPr>
              <a:spLocks noChangeArrowheads="1"/>
            </p:cNvSpPr>
            <p:nvPr/>
          </p:nvSpPr>
          <p:spPr bwMode="auto">
            <a:xfrm>
              <a:off x="1171" y="2683"/>
              <a:ext cx="343" cy="183"/>
            </a:xfrm>
            <a:prstGeom prst="rect">
              <a:avLst/>
            </a:prstGeom>
            <a:noFill/>
            <a:ln w="9525">
              <a:noFill/>
              <a:miter lim="800000"/>
              <a:headEnd/>
              <a:tailEnd/>
            </a:ln>
          </p:spPr>
          <p:txBody>
            <a:bodyPr wrap="none" lIns="0" tIns="0" rIns="0" bIns="0">
              <a:spAutoFit/>
            </a:bodyPr>
            <a:lstStyle/>
            <a:p>
              <a:pPr algn="l"/>
              <a:r>
                <a:rPr lang="en-US"/>
                <a:t>Retail</a:t>
              </a:r>
            </a:p>
          </p:txBody>
        </p:sp>
        <p:sp>
          <p:nvSpPr>
            <p:cNvPr id="843866" name="Rectangle 90"/>
            <p:cNvSpPr>
              <a:spLocks noChangeArrowheads="1"/>
            </p:cNvSpPr>
            <p:nvPr/>
          </p:nvSpPr>
          <p:spPr bwMode="auto">
            <a:xfrm>
              <a:off x="2000" y="2683"/>
              <a:ext cx="570" cy="183"/>
            </a:xfrm>
            <a:prstGeom prst="rect">
              <a:avLst/>
            </a:prstGeom>
            <a:noFill/>
            <a:ln w="9525">
              <a:noFill/>
              <a:miter lim="800000"/>
              <a:headEnd/>
              <a:tailEnd/>
            </a:ln>
          </p:spPr>
          <p:txBody>
            <a:bodyPr wrap="none" lIns="0" tIns="0" rIns="0" bIns="0">
              <a:spAutoFit/>
            </a:bodyPr>
            <a:lstStyle/>
            <a:p>
              <a:pPr algn="l"/>
              <a:r>
                <a:rPr lang="en-US"/>
                <a:t>Generate</a:t>
              </a:r>
            </a:p>
          </p:txBody>
        </p:sp>
        <p:sp>
          <p:nvSpPr>
            <p:cNvPr id="843867" name="Rectangle 91"/>
            <p:cNvSpPr>
              <a:spLocks noChangeArrowheads="1"/>
            </p:cNvSpPr>
            <p:nvPr/>
          </p:nvSpPr>
          <p:spPr bwMode="auto">
            <a:xfrm>
              <a:off x="2000" y="2857"/>
              <a:ext cx="804" cy="183"/>
            </a:xfrm>
            <a:prstGeom prst="rect">
              <a:avLst/>
            </a:prstGeom>
            <a:noFill/>
            <a:ln w="9525">
              <a:noFill/>
              <a:miter lim="800000"/>
              <a:headEnd/>
              <a:tailEnd/>
            </a:ln>
          </p:spPr>
          <p:txBody>
            <a:bodyPr wrap="none" lIns="0" tIns="0" rIns="0" bIns="0">
              <a:spAutoFit/>
            </a:bodyPr>
            <a:lstStyle/>
            <a:p>
              <a:pPr algn="l"/>
              <a:r>
                <a:rPr lang="en-US" dirty="0"/>
                <a:t>bills, manage</a:t>
              </a:r>
            </a:p>
          </p:txBody>
        </p:sp>
        <p:sp>
          <p:nvSpPr>
            <p:cNvPr id="843868" name="Rectangle 92"/>
            <p:cNvSpPr>
              <a:spLocks noChangeArrowheads="1"/>
            </p:cNvSpPr>
            <p:nvPr/>
          </p:nvSpPr>
          <p:spPr bwMode="auto">
            <a:xfrm>
              <a:off x="2000" y="3031"/>
              <a:ext cx="317" cy="183"/>
            </a:xfrm>
            <a:prstGeom prst="rect">
              <a:avLst/>
            </a:prstGeom>
            <a:noFill/>
            <a:ln w="9525">
              <a:noFill/>
              <a:miter lim="800000"/>
              <a:headEnd/>
              <a:tailEnd/>
            </a:ln>
          </p:spPr>
          <p:txBody>
            <a:bodyPr wrap="none" lIns="0" tIns="0" rIns="0" bIns="0">
              <a:spAutoFit/>
            </a:bodyPr>
            <a:lstStyle/>
            <a:p>
              <a:pPr algn="l"/>
              <a:r>
                <a:rPr lang="en-US"/>
                <a:t>stock</a:t>
              </a:r>
            </a:p>
          </p:txBody>
        </p:sp>
        <p:sp>
          <p:nvSpPr>
            <p:cNvPr id="843869" name="Rectangle 93"/>
            <p:cNvSpPr>
              <a:spLocks noChangeArrowheads="1"/>
            </p:cNvSpPr>
            <p:nvPr/>
          </p:nvSpPr>
          <p:spPr bwMode="auto">
            <a:xfrm>
              <a:off x="2936" y="2683"/>
              <a:ext cx="1115" cy="183"/>
            </a:xfrm>
            <a:prstGeom prst="rect">
              <a:avLst/>
            </a:prstGeom>
            <a:noFill/>
            <a:ln w="9525">
              <a:noFill/>
              <a:miter lim="800000"/>
              <a:headEnd/>
              <a:tailEnd/>
            </a:ln>
          </p:spPr>
          <p:txBody>
            <a:bodyPr wrap="none" lIns="0" tIns="0" rIns="0" bIns="0">
              <a:spAutoFit/>
            </a:bodyPr>
            <a:lstStyle/>
            <a:p>
              <a:pPr algn="l"/>
              <a:r>
                <a:rPr lang="en-US"/>
                <a:t>ERP, Client/Server,</a:t>
              </a:r>
            </a:p>
          </p:txBody>
        </p:sp>
        <p:sp>
          <p:nvSpPr>
            <p:cNvPr id="843870" name="Rectangle 94"/>
            <p:cNvSpPr>
              <a:spLocks noChangeArrowheads="1"/>
            </p:cNvSpPr>
            <p:nvPr/>
          </p:nvSpPr>
          <p:spPr bwMode="auto">
            <a:xfrm>
              <a:off x="2936" y="2857"/>
              <a:ext cx="1232" cy="183"/>
            </a:xfrm>
            <a:prstGeom prst="rect">
              <a:avLst/>
            </a:prstGeom>
            <a:noFill/>
            <a:ln w="9525">
              <a:noFill/>
              <a:miter lim="800000"/>
              <a:headEnd/>
              <a:tailEnd/>
            </a:ln>
          </p:spPr>
          <p:txBody>
            <a:bodyPr wrap="none" lIns="0" tIns="0" rIns="0" bIns="0">
              <a:spAutoFit/>
            </a:bodyPr>
            <a:lstStyle/>
            <a:p>
              <a:pPr algn="l"/>
              <a:r>
                <a:rPr lang="en-US"/>
                <a:t>relational databases</a:t>
              </a:r>
            </a:p>
          </p:txBody>
        </p:sp>
        <p:sp>
          <p:nvSpPr>
            <p:cNvPr id="843871" name="Rectangle 95"/>
            <p:cNvSpPr>
              <a:spLocks noChangeArrowheads="1"/>
            </p:cNvSpPr>
            <p:nvPr/>
          </p:nvSpPr>
          <p:spPr bwMode="auto">
            <a:xfrm>
              <a:off x="4502" y="2683"/>
              <a:ext cx="641" cy="183"/>
            </a:xfrm>
            <a:prstGeom prst="rect">
              <a:avLst/>
            </a:prstGeom>
            <a:noFill/>
            <a:ln w="9525">
              <a:noFill/>
              <a:miter lim="800000"/>
              <a:headEnd/>
              <a:tailEnd/>
            </a:ln>
          </p:spPr>
          <p:txBody>
            <a:bodyPr wrap="none" lIns="0" tIns="0" rIns="0" bIns="0">
              <a:spAutoFit/>
            </a:bodyPr>
            <a:lstStyle/>
            <a:p>
              <a:pPr algn="l"/>
              <a:r>
                <a:rPr lang="en-US"/>
                <a:t>Very Large</a:t>
              </a:r>
            </a:p>
          </p:txBody>
        </p:sp>
        <p:sp>
          <p:nvSpPr>
            <p:cNvPr id="843872" name="Rectangle 96"/>
            <p:cNvSpPr>
              <a:spLocks noChangeArrowheads="1"/>
            </p:cNvSpPr>
            <p:nvPr/>
          </p:nvSpPr>
          <p:spPr bwMode="auto">
            <a:xfrm>
              <a:off x="345" y="2671"/>
              <a:ext cx="11" cy="12"/>
            </a:xfrm>
            <a:prstGeom prst="rect">
              <a:avLst/>
            </a:prstGeom>
            <a:solidFill>
              <a:srgbClr val="FFFF00"/>
            </a:solidFill>
            <a:ln w="9525">
              <a:noFill/>
              <a:miter lim="800000"/>
              <a:headEnd/>
              <a:tailEnd/>
            </a:ln>
          </p:spPr>
          <p:txBody>
            <a:bodyPr/>
            <a:lstStyle/>
            <a:p>
              <a:endParaRPr lang="en-US"/>
            </a:p>
          </p:txBody>
        </p:sp>
        <p:sp>
          <p:nvSpPr>
            <p:cNvPr id="843873" name="Rectangle 97"/>
            <p:cNvSpPr>
              <a:spLocks noChangeArrowheads="1"/>
            </p:cNvSpPr>
            <p:nvPr/>
          </p:nvSpPr>
          <p:spPr bwMode="auto">
            <a:xfrm>
              <a:off x="356" y="2671"/>
              <a:ext cx="766" cy="11"/>
            </a:xfrm>
            <a:prstGeom prst="rect">
              <a:avLst/>
            </a:prstGeom>
            <a:solidFill>
              <a:srgbClr val="FFFF00"/>
            </a:solidFill>
            <a:ln w="9525">
              <a:noFill/>
              <a:miter lim="800000"/>
              <a:headEnd/>
              <a:tailEnd/>
            </a:ln>
          </p:spPr>
          <p:txBody>
            <a:bodyPr/>
            <a:lstStyle/>
            <a:p>
              <a:endParaRPr lang="en-US"/>
            </a:p>
          </p:txBody>
        </p:sp>
        <p:sp>
          <p:nvSpPr>
            <p:cNvPr id="843874" name="Rectangle 98"/>
            <p:cNvSpPr>
              <a:spLocks noChangeArrowheads="1"/>
            </p:cNvSpPr>
            <p:nvPr/>
          </p:nvSpPr>
          <p:spPr bwMode="auto">
            <a:xfrm>
              <a:off x="1122" y="2671"/>
              <a:ext cx="12" cy="12"/>
            </a:xfrm>
            <a:prstGeom prst="rect">
              <a:avLst/>
            </a:prstGeom>
            <a:solidFill>
              <a:srgbClr val="FFFF00"/>
            </a:solidFill>
            <a:ln w="9525">
              <a:noFill/>
              <a:miter lim="800000"/>
              <a:headEnd/>
              <a:tailEnd/>
            </a:ln>
          </p:spPr>
          <p:txBody>
            <a:bodyPr/>
            <a:lstStyle/>
            <a:p>
              <a:endParaRPr lang="en-US"/>
            </a:p>
          </p:txBody>
        </p:sp>
        <p:sp>
          <p:nvSpPr>
            <p:cNvPr id="843875" name="Rectangle 99"/>
            <p:cNvSpPr>
              <a:spLocks noChangeArrowheads="1"/>
            </p:cNvSpPr>
            <p:nvPr/>
          </p:nvSpPr>
          <p:spPr bwMode="auto">
            <a:xfrm>
              <a:off x="1134" y="2671"/>
              <a:ext cx="817" cy="11"/>
            </a:xfrm>
            <a:prstGeom prst="rect">
              <a:avLst/>
            </a:prstGeom>
            <a:solidFill>
              <a:srgbClr val="FFFF00"/>
            </a:solidFill>
            <a:ln w="9525">
              <a:noFill/>
              <a:miter lim="800000"/>
              <a:headEnd/>
              <a:tailEnd/>
            </a:ln>
          </p:spPr>
          <p:txBody>
            <a:bodyPr/>
            <a:lstStyle/>
            <a:p>
              <a:endParaRPr lang="en-US"/>
            </a:p>
          </p:txBody>
        </p:sp>
        <p:sp>
          <p:nvSpPr>
            <p:cNvPr id="843876" name="Rectangle 100"/>
            <p:cNvSpPr>
              <a:spLocks noChangeArrowheads="1"/>
            </p:cNvSpPr>
            <p:nvPr/>
          </p:nvSpPr>
          <p:spPr bwMode="auto">
            <a:xfrm>
              <a:off x="1951" y="2671"/>
              <a:ext cx="12" cy="12"/>
            </a:xfrm>
            <a:prstGeom prst="rect">
              <a:avLst/>
            </a:prstGeom>
            <a:solidFill>
              <a:srgbClr val="FFFF00"/>
            </a:solidFill>
            <a:ln w="9525">
              <a:noFill/>
              <a:miter lim="800000"/>
              <a:headEnd/>
              <a:tailEnd/>
            </a:ln>
          </p:spPr>
          <p:txBody>
            <a:bodyPr/>
            <a:lstStyle/>
            <a:p>
              <a:endParaRPr lang="en-US"/>
            </a:p>
          </p:txBody>
        </p:sp>
        <p:sp>
          <p:nvSpPr>
            <p:cNvPr id="843877" name="Rectangle 101"/>
            <p:cNvSpPr>
              <a:spLocks noChangeArrowheads="1"/>
            </p:cNvSpPr>
            <p:nvPr/>
          </p:nvSpPr>
          <p:spPr bwMode="auto">
            <a:xfrm>
              <a:off x="1963" y="2671"/>
              <a:ext cx="925" cy="11"/>
            </a:xfrm>
            <a:prstGeom prst="rect">
              <a:avLst/>
            </a:prstGeom>
            <a:solidFill>
              <a:srgbClr val="FFFF00"/>
            </a:solidFill>
            <a:ln w="9525">
              <a:noFill/>
              <a:miter lim="800000"/>
              <a:headEnd/>
              <a:tailEnd/>
            </a:ln>
          </p:spPr>
          <p:txBody>
            <a:bodyPr/>
            <a:lstStyle/>
            <a:p>
              <a:endParaRPr lang="en-US"/>
            </a:p>
          </p:txBody>
        </p:sp>
        <p:sp>
          <p:nvSpPr>
            <p:cNvPr id="843878" name="Rectangle 102"/>
            <p:cNvSpPr>
              <a:spLocks noChangeArrowheads="1"/>
            </p:cNvSpPr>
            <p:nvPr/>
          </p:nvSpPr>
          <p:spPr bwMode="auto">
            <a:xfrm>
              <a:off x="2888" y="2671"/>
              <a:ext cx="11" cy="12"/>
            </a:xfrm>
            <a:prstGeom prst="rect">
              <a:avLst/>
            </a:prstGeom>
            <a:solidFill>
              <a:srgbClr val="FFFF00"/>
            </a:solidFill>
            <a:ln w="9525">
              <a:noFill/>
              <a:miter lim="800000"/>
              <a:headEnd/>
              <a:tailEnd/>
            </a:ln>
          </p:spPr>
          <p:txBody>
            <a:bodyPr/>
            <a:lstStyle/>
            <a:p>
              <a:endParaRPr lang="en-US"/>
            </a:p>
          </p:txBody>
        </p:sp>
        <p:sp>
          <p:nvSpPr>
            <p:cNvPr id="843879" name="Rectangle 103"/>
            <p:cNvSpPr>
              <a:spLocks noChangeArrowheads="1"/>
            </p:cNvSpPr>
            <p:nvPr/>
          </p:nvSpPr>
          <p:spPr bwMode="auto">
            <a:xfrm>
              <a:off x="2899" y="2671"/>
              <a:ext cx="1554" cy="11"/>
            </a:xfrm>
            <a:prstGeom prst="rect">
              <a:avLst/>
            </a:prstGeom>
            <a:solidFill>
              <a:srgbClr val="FFFF00"/>
            </a:solidFill>
            <a:ln w="9525">
              <a:noFill/>
              <a:miter lim="800000"/>
              <a:headEnd/>
              <a:tailEnd/>
            </a:ln>
          </p:spPr>
          <p:txBody>
            <a:bodyPr/>
            <a:lstStyle/>
            <a:p>
              <a:endParaRPr lang="en-US"/>
            </a:p>
          </p:txBody>
        </p:sp>
        <p:sp>
          <p:nvSpPr>
            <p:cNvPr id="843880" name="Rectangle 104"/>
            <p:cNvSpPr>
              <a:spLocks noChangeArrowheads="1"/>
            </p:cNvSpPr>
            <p:nvPr/>
          </p:nvSpPr>
          <p:spPr bwMode="auto">
            <a:xfrm>
              <a:off x="4453" y="2671"/>
              <a:ext cx="11" cy="12"/>
            </a:xfrm>
            <a:prstGeom prst="rect">
              <a:avLst/>
            </a:prstGeom>
            <a:solidFill>
              <a:srgbClr val="FFFF00"/>
            </a:solidFill>
            <a:ln w="9525">
              <a:noFill/>
              <a:miter lim="800000"/>
              <a:headEnd/>
              <a:tailEnd/>
            </a:ln>
          </p:spPr>
          <p:txBody>
            <a:bodyPr/>
            <a:lstStyle/>
            <a:p>
              <a:endParaRPr lang="en-US"/>
            </a:p>
          </p:txBody>
        </p:sp>
        <p:sp>
          <p:nvSpPr>
            <p:cNvPr id="843881" name="Rectangle 105"/>
            <p:cNvSpPr>
              <a:spLocks noChangeArrowheads="1"/>
            </p:cNvSpPr>
            <p:nvPr/>
          </p:nvSpPr>
          <p:spPr bwMode="auto">
            <a:xfrm>
              <a:off x="4464" y="2671"/>
              <a:ext cx="1020" cy="11"/>
            </a:xfrm>
            <a:prstGeom prst="rect">
              <a:avLst/>
            </a:prstGeom>
            <a:solidFill>
              <a:srgbClr val="FFFF00"/>
            </a:solidFill>
            <a:ln w="9525">
              <a:noFill/>
              <a:miter lim="800000"/>
              <a:headEnd/>
              <a:tailEnd/>
            </a:ln>
          </p:spPr>
          <p:txBody>
            <a:bodyPr/>
            <a:lstStyle/>
            <a:p>
              <a:endParaRPr lang="en-US"/>
            </a:p>
          </p:txBody>
        </p:sp>
        <p:sp>
          <p:nvSpPr>
            <p:cNvPr id="843882" name="Rectangle 106"/>
            <p:cNvSpPr>
              <a:spLocks noChangeArrowheads="1"/>
            </p:cNvSpPr>
            <p:nvPr/>
          </p:nvSpPr>
          <p:spPr bwMode="auto">
            <a:xfrm>
              <a:off x="5484" y="2671"/>
              <a:ext cx="12" cy="12"/>
            </a:xfrm>
            <a:prstGeom prst="rect">
              <a:avLst/>
            </a:prstGeom>
            <a:solidFill>
              <a:srgbClr val="FFFF00"/>
            </a:solidFill>
            <a:ln w="9525">
              <a:noFill/>
              <a:miter lim="800000"/>
              <a:headEnd/>
              <a:tailEnd/>
            </a:ln>
          </p:spPr>
          <p:txBody>
            <a:bodyPr/>
            <a:lstStyle/>
            <a:p>
              <a:endParaRPr lang="en-US"/>
            </a:p>
          </p:txBody>
        </p:sp>
        <p:sp>
          <p:nvSpPr>
            <p:cNvPr id="843883" name="Rectangle 107"/>
            <p:cNvSpPr>
              <a:spLocks noChangeArrowheads="1"/>
            </p:cNvSpPr>
            <p:nvPr/>
          </p:nvSpPr>
          <p:spPr bwMode="auto">
            <a:xfrm>
              <a:off x="345" y="2683"/>
              <a:ext cx="11" cy="521"/>
            </a:xfrm>
            <a:prstGeom prst="rect">
              <a:avLst/>
            </a:prstGeom>
            <a:solidFill>
              <a:srgbClr val="FFFF00"/>
            </a:solidFill>
            <a:ln w="9525">
              <a:noFill/>
              <a:miter lim="800000"/>
              <a:headEnd/>
              <a:tailEnd/>
            </a:ln>
          </p:spPr>
          <p:txBody>
            <a:bodyPr/>
            <a:lstStyle/>
            <a:p>
              <a:endParaRPr lang="en-US"/>
            </a:p>
          </p:txBody>
        </p:sp>
        <p:sp>
          <p:nvSpPr>
            <p:cNvPr id="843884" name="Rectangle 108"/>
            <p:cNvSpPr>
              <a:spLocks noChangeArrowheads="1"/>
            </p:cNvSpPr>
            <p:nvPr/>
          </p:nvSpPr>
          <p:spPr bwMode="auto">
            <a:xfrm>
              <a:off x="1122" y="2683"/>
              <a:ext cx="12" cy="521"/>
            </a:xfrm>
            <a:prstGeom prst="rect">
              <a:avLst/>
            </a:prstGeom>
            <a:solidFill>
              <a:srgbClr val="FFFF00"/>
            </a:solidFill>
            <a:ln w="9525">
              <a:noFill/>
              <a:miter lim="800000"/>
              <a:headEnd/>
              <a:tailEnd/>
            </a:ln>
          </p:spPr>
          <p:txBody>
            <a:bodyPr/>
            <a:lstStyle/>
            <a:p>
              <a:endParaRPr lang="en-US"/>
            </a:p>
          </p:txBody>
        </p:sp>
        <p:sp>
          <p:nvSpPr>
            <p:cNvPr id="843885" name="Rectangle 109"/>
            <p:cNvSpPr>
              <a:spLocks noChangeArrowheads="1"/>
            </p:cNvSpPr>
            <p:nvPr/>
          </p:nvSpPr>
          <p:spPr bwMode="auto">
            <a:xfrm>
              <a:off x="1951" y="2683"/>
              <a:ext cx="12" cy="521"/>
            </a:xfrm>
            <a:prstGeom prst="rect">
              <a:avLst/>
            </a:prstGeom>
            <a:solidFill>
              <a:srgbClr val="FFFF00"/>
            </a:solidFill>
            <a:ln w="9525">
              <a:noFill/>
              <a:miter lim="800000"/>
              <a:headEnd/>
              <a:tailEnd/>
            </a:ln>
          </p:spPr>
          <p:txBody>
            <a:bodyPr/>
            <a:lstStyle/>
            <a:p>
              <a:endParaRPr lang="en-US"/>
            </a:p>
          </p:txBody>
        </p:sp>
        <p:sp>
          <p:nvSpPr>
            <p:cNvPr id="843886" name="Rectangle 110"/>
            <p:cNvSpPr>
              <a:spLocks noChangeArrowheads="1"/>
            </p:cNvSpPr>
            <p:nvPr/>
          </p:nvSpPr>
          <p:spPr bwMode="auto">
            <a:xfrm>
              <a:off x="2888" y="2683"/>
              <a:ext cx="11" cy="521"/>
            </a:xfrm>
            <a:prstGeom prst="rect">
              <a:avLst/>
            </a:prstGeom>
            <a:solidFill>
              <a:srgbClr val="FFFF00"/>
            </a:solidFill>
            <a:ln w="9525">
              <a:noFill/>
              <a:miter lim="800000"/>
              <a:headEnd/>
              <a:tailEnd/>
            </a:ln>
          </p:spPr>
          <p:txBody>
            <a:bodyPr/>
            <a:lstStyle/>
            <a:p>
              <a:endParaRPr lang="en-US"/>
            </a:p>
          </p:txBody>
        </p:sp>
        <p:sp>
          <p:nvSpPr>
            <p:cNvPr id="843887" name="Rectangle 111"/>
            <p:cNvSpPr>
              <a:spLocks noChangeArrowheads="1"/>
            </p:cNvSpPr>
            <p:nvPr/>
          </p:nvSpPr>
          <p:spPr bwMode="auto">
            <a:xfrm>
              <a:off x="4453" y="2683"/>
              <a:ext cx="11" cy="521"/>
            </a:xfrm>
            <a:prstGeom prst="rect">
              <a:avLst/>
            </a:prstGeom>
            <a:solidFill>
              <a:srgbClr val="FFFF00"/>
            </a:solidFill>
            <a:ln w="9525">
              <a:noFill/>
              <a:miter lim="800000"/>
              <a:headEnd/>
              <a:tailEnd/>
            </a:ln>
          </p:spPr>
          <p:txBody>
            <a:bodyPr/>
            <a:lstStyle/>
            <a:p>
              <a:endParaRPr lang="en-US"/>
            </a:p>
          </p:txBody>
        </p:sp>
        <p:sp>
          <p:nvSpPr>
            <p:cNvPr id="843888" name="Rectangle 112"/>
            <p:cNvSpPr>
              <a:spLocks noChangeArrowheads="1"/>
            </p:cNvSpPr>
            <p:nvPr/>
          </p:nvSpPr>
          <p:spPr bwMode="auto">
            <a:xfrm>
              <a:off x="5484" y="2683"/>
              <a:ext cx="12" cy="521"/>
            </a:xfrm>
            <a:prstGeom prst="rect">
              <a:avLst/>
            </a:prstGeom>
            <a:solidFill>
              <a:srgbClr val="FFFF00"/>
            </a:solidFill>
            <a:ln w="9525">
              <a:noFill/>
              <a:miter lim="800000"/>
              <a:headEnd/>
              <a:tailEnd/>
            </a:ln>
          </p:spPr>
          <p:txBody>
            <a:bodyPr/>
            <a:lstStyle/>
            <a:p>
              <a:endParaRPr lang="en-US"/>
            </a:p>
          </p:txBody>
        </p:sp>
        <p:sp>
          <p:nvSpPr>
            <p:cNvPr id="843889" name="Rectangle 113"/>
            <p:cNvSpPr>
              <a:spLocks noChangeArrowheads="1"/>
            </p:cNvSpPr>
            <p:nvPr/>
          </p:nvSpPr>
          <p:spPr bwMode="auto">
            <a:xfrm>
              <a:off x="394" y="3217"/>
              <a:ext cx="222" cy="183"/>
            </a:xfrm>
            <a:prstGeom prst="rect">
              <a:avLst/>
            </a:prstGeom>
            <a:noFill/>
            <a:ln w="9525">
              <a:noFill/>
              <a:miter lim="800000"/>
              <a:headEnd/>
              <a:tailEnd/>
            </a:ln>
          </p:spPr>
          <p:txBody>
            <a:bodyPr wrap="none" lIns="0" tIns="0" rIns="0" bIns="0">
              <a:spAutoFit/>
            </a:bodyPr>
            <a:lstStyle/>
            <a:p>
              <a:pPr algn="l"/>
              <a:r>
                <a:rPr lang="en-US"/>
                <a:t>Call</a:t>
              </a:r>
            </a:p>
          </p:txBody>
        </p:sp>
        <p:sp>
          <p:nvSpPr>
            <p:cNvPr id="843890" name="Rectangle 114"/>
            <p:cNvSpPr>
              <a:spLocks noChangeArrowheads="1"/>
            </p:cNvSpPr>
            <p:nvPr/>
          </p:nvSpPr>
          <p:spPr bwMode="auto">
            <a:xfrm>
              <a:off x="394" y="3390"/>
              <a:ext cx="426" cy="183"/>
            </a:xfrm>
            <a:prstGeom prst="rect">
              <a:avLst/>
            </a:prstGeom>
            <a:noFill/>
            <a:ln w="9525">
              <a:noFill/>
              <a:miter lim="800000"/>
              <a:headEnd/>
              <a:tailEnd/>
            </a:ln>
          </p:spPr>
          <p:txBody>
            <a:bodyPr wrap="none" lIns="0" tIns="0" rIns="0" bIns="0">
              <a:spAutoFit/>
            </a:bodyPr>
            <a:lstStyle/>
            <a:p>
              <a:pPr algn="l"/>
              <a:r>
                <a:rPr lang="en-US"/>
                <a:t>Record</a:t>
              </a:r>
            </a:p>
          </p:txBody>
        </p:sp>
        <p:sp>
          <p:nvSpPr>
            <p:cNvPr id="843891" name="Rectangle 115"/>
            <p:cNvSpPr>
              <a:spLocks noChangeArrowheads="1"/>
            </p:cNvSpPr>
            <p:nvPr/>
          </p:nvSpPr>
          <p:spPr bwMode="auto">
            <a:xfrm>
              <a:off x="1171" y="3217"/>
              <a:ext cx="674" cy="183"/>
            </a:xfrm>
            <a:prstGeom prst="rect">
              <a:avLst/>
            </a:prstGeom>
            <a:noFill/>
            <a:ln w="9525">
              <a:noFill/>
              <a:miter lim="800000"/>
              <a:headEnd/>
              <a:tailEnd/>
            </a:ln>
          </p:spPr>
          <p:txBody>
            <a:bodyPr wrap="none" lIns="0" tIns="0" rIns="0" bIns="0">
              <a:spAutoFit/>
            </a:bodyPr>
            <a:lstStyle/>
            <a:p>
              <a:pPr algn="l"/>
              <a:r>
                <a:rPr lang="en-US"/>
                <a:t>Telecomm-</a:t>
              </a:r>
            </a:p>
          </p:txBody>
        </p:sp>
        <p:sp>
          <p:nvSpPr>
            <p:cNvPr id="843892" name="Rectangle 116"/>
            <p:cNvSpPr>
              <a:spLocks noChangeArrowheads="1"/>
            </p:cNvSpPr>
            <p:nvPr/>
          </p:nvSpPr>
          <p:spPr bwMode="auto">
            <a:xfrm>
              <a:off x="1171" y="3390"/>
              <a:ext cx="630" cy="183"/>
            </a:xfrm>
            <a:prstGeom prst="rect">
              <a:avLst/>
            </a:prstGeom>
            <a:noFill/>
            <a:ln w="9525">
              <a:noFill/>
              <a:miter lim="800000"/>
              <a:headEnd/>
              <a:tailEnd/>
            </a:ln>
          </p:spPr>
          <p:txBody>
            <a:bodyPr wrap="none" lIns="0" tIns="0" rIns="0" bIns="0">
              <a:spAutoFit/>
            </a:bodyPr>
            <a:lstStyle/>
            <a:p>
              <a:pPr algn="l"/>
              <a:r>
                <a:rPr lang="en-US"/>
                <a:t>unications</a:t>
              </a:r>
            </a:p>
          </p:txBody>
        </p:sp>
        <p:sp>
          <p:nvSpPr>
            <p:cNvPr id="843893" name="Rectangle 117"/>
            <p:cNvSpPr>
              <a:spLocks noChangeArrowheads="1"/>
            </p:cNvSpPr>
            <p:nvPr/>
          </p:nvSpPr>
          <p:spPr bwMode="auto">
            <a:xfrm>
              <a:off x="2000" y="3217"/>
              <a:ext cx="371" cy="183"/>
            </a:xfrm>
            <a:prstGeom prst="rect">
              <a:avLst/>
            </a:prstGeom>
            <a:noFill/>
            <a:ln w="9525">
              <a:noFill/>
              <a:miter lim="800000"/>
              <a:headEnd/>
              <a:tailEnd/>
            </a:ln>
          </p:spPr>
          <p:txBody>
            <a:bodyPr wrap="none" lIns="0" tIns="0" rIns="0" bIns="0">
              <a:spAutoFit/>
            </a:bodyPr>
            <a:lstStyle/>
            <a:p>
              <a:pPr algn="l"/>
              <a:r>
                <a:rPr lang="en-US"/>
                <a:t>Billing</a:t>
              </a:r>
            </a:p>
          </p:txBody>
        </p:sp>
        <p:sp>
          <p:nvSpPr>
            <p:cNvPr id="843894" name="Rectangle 118"/>
            <p:cNvSpPr>
              <a:spLocks noChangeArrowheads="1"/>
            </p:cNvSpPr>
            <p:nvPr/>
          </p:nvSpPr>
          <p:spPr bwMode="auto">
            <a:xfrm>
              <a:off x="2936" y="3217"/>
              <a:ext cx="1162" cy="183"/>
            </a:xfrm>
            <a:prstGeom prst="rect">
              <a:avLst/>
            </a:prstGeom>
            <a:noFill/>
            <a:ln w="9525">
              <a:noFill/>
              <a:miter lim="800000"/>
              <a:headEnd/>
              <a:tailEnd/>
            </a:ln>
          </p:spPr>
          <p:txBody>
            <a:bodyPr wrap="none" lIns="0" tIns="0" rIns="0" bIns="0">
              <a:spAutoFit/>
            </a:bodyPr>
            <a:lstStyle/>
            <a:p>
              <a:pPr algn="l"/>
              <a:r>
                <a:rPr lang="en-US"/>
                <a:t>Legacy application,</a:t>
              </a:r>
            </a:p>
          </p:txBody>
        </p:sp>
        <p:sp>
          <p:nvSpPr>
            <p:cNvPr id="843895" name="Rectangle 119"/>
            <p:cNvSpPr>
              <a:spLocks noChangeArrowheads="1"/>
            </p:cNvSpPr>
            <p:nvPr/>
          </p:nvSpPr>
          <p:spPr bwMode="auto">
            <a:xfrm>
              <a:off x="2936" y="3390"/>
              <a:ext cx="1337" cy="183"/>
            </a:xfrm>
            <a:prstGeom prst="rect">
              <a:avLst/>
            </a:prstGeom>
            <a:noFill/>
            <a:ln w="9525">
              <a:noFill/>
              <a:miter lim="800000"/>
              <a:headEnd/>
              <a:tailEnd/>
            </a:ln>
          </p:spPr>
          <p:txBody>
            <a:bodyPr wrap="none" lIns="0" tIns="0" rIns="0" bIns="0">
              <a:spAutoFit/>
            </a:bodyPr>
            <a:lstStyle/>
            <a:p>
              <a:pPr algn="l"/>
              <a:r>
                <a:rPr lang="en-US"/>
                <a:t>hierarchical database,</a:t>
              </a:r>
            </a:p>
          </p:txBody>
        </p:sp>
        <p:sp>
          <p:nvSpPr>
            <p:cNvPr id="843896" name="Rectangle 120"/>
            <p:cNvSpPr>
              <a:spLocks noChangeArrowheads="1"/>
            </p:cNvSpPr>
            <p:nvPr/>
          </p:nvSpPr>
          <p:spPr bwMode="auto">
            <a:xfrm>
              <a:off x="2936" y="3564"/>
              <a:ext cx="669" cy="183"/>
            </a:xfrm>
            <a:prstGeom prst="rect">
              <a:avLst/>
            </a:prstGeom>
            <a:noFill/>
            <a:ln w="9525">
              <a:noFill/>
              <a:miter lim="800000"/>
              <a:headEnd/>
              <a:tailEnd/>
            </a:ln>
          </p:spPr>
          <p:txBody>
            <a:bodyPr wrap="none" lIns="0" tIns="0" rIns="0" bIns="0">
              <a:spAutoFit/>
            </a:bodyPr>
            <a:lstStyle/>
            <a:p>
              <a:pPr algn="l"/>
              <a:r>
                <a:rPr lang="en-US" dirty="0"/>
                <a:t>mainframe</a:t>
              </a:r>
            </a:p>
          </p:txBody>
        </p:sp>
        <p:sp>
          <p:nvSpPr>
            <p:cNvPr id="843897" name="Rectangle 121"/>
            <p:cNvSpPr>
              <a:spLocks noChangeArrowheads="1"/>
            </p:cNvSpPr>
            <p:nvPr/>
          </p:nvSpPr>
          <p:spPr bwMode="auto">
            <a:xfrm>
              <a:off x="4502" y="3217"/>
              <a:ext cx="641" cy="183"/>
            </a:xfrm>
            <a:prstGeom prst="rect">
              <a:avLst/>
            </a:prstGeom>
            <a:noFill/>
            <a:ln w="9525">
              <a:noFill/>
              <a:miter lim="800000"/>
              <a:headEnd/>
              <a:tailEnd/>
            </a:ln>
          </p:spPr>
          <p:txBody>
            <a:bodyPr wrap="none" lIns="0" tIns="0" rIns="0" bIns="0">
              <a:spAutoFit/>
            </a:bodyPr>
            <a:lstStyle/>
            <a:p>
              <a:pPr algn="l"/>
              <a:r>
                <a:rPr lang="en-US"/>
                <a:t>Very Large</a:t>
              </a:r>
            </a:p>
          </p:txBody>
        </p:sp>
        <p:sp>
          <p:nvSpPr>
            <p:cNvPr id="843898" name="Rectangle 122"/>
            <p:cNvSpPr>
              <a:spLocks noChangeArrowheads="1"/>
            </p:cNvSpPr>
            <p:nvPr/>
          </p:nvSpPr>
          <p:spPr bwMode="auto">
            <a:xfrm>
              <a:off x="345" y="3204"/>
              <a:ext cx="11" cy="13"/>
            </a:xfrm>
            <a:prstGeom prst="rect">
              <a:avLst/>
            </a:prstGeom>
            <a:solidFill>
              <a:srgbClr val="FFFF00"/>
            </a:solidFill>
            <a:ln w="9525">
              <a:noFill/>
              <a:miter lim="800000"/>
              <a:headEnd/>
              <a:tailEnd/>
            </a:ln>
          </p:spPr>
          <p:txBody>
            <a:bodyPr/>
            <a:lstStyle/>
            <a:p>
              <a:endParaRPr lang="en-US"/>
            </a:p>
          </p:txBody>
        </p:sp>
        <p:sp>
          <p:nvSpPr>
            <p:cNvPr id="843899" name="Rectangle 123"/>
            <p:cNvSpPr>
              <a:spLocks noChangeArrowheads="1"/>
            </p:cNvSpPr>
            <p:nvPr/>
          </p:nvSpPr>
          <p:spPr bwMode="auto">
            <a:xfrm>
              <a:off x="356" y="3204"/>
              <a:ext cx="766" cy="12"/>
            </a:xfrm>
            <a:prstGeom prst="rect">
              <a:avLst/>
            </a:prstGeom>
            <a:solidFill>
              <a:srgbClr val="FFFF00"/>
            </a:solidFill>
            <a:ln w="9525">
              <a:noFill/>
              <a:miter lim="800000"/>
              <a:headEnd/>
              <a:tailEnd/>
            </a:ln>
          </p:spPr>
          <p:txBody>
            <a:bodyPr/>
            <a:lstStyle/>
            <a:p>
              <a:endParaRPr lang="en-US"/>
            </a:p>
          </p:txBody>
        </p:sp>
        <p:sp>
          <p:nvSpPr>
            <p:cNvPr id="843900" name="Rectangle 124"/>
            <p:cNvSpPr>
              <a:spLocks noChangeArrowheads="1"/>
            </p:cNvSpPr>
            <p:nvPr/>
          </p:nvSpPr>
          <p:spPr bwMode="auto">
            <a:xfrm>
              <a:off x="1122" y="3204"/>
              <a:ext cx="12" cy="13"/>
            </a:xfrm>
            <a:prstGeom prst="rect">
              <a:avLst/>
            </a:prstGeom>
            <a:solidFill>
              <a:srgbClr val="FFFF00"/>
            </a:solidFill>
            <a:ln w="9525">
              <a:noFill/>
              <a:miter lim="800000"/>
              <a:headEnd/>
              <a:tailEnd/>
            </a:ln>
          </p:spPr>
          <p:txBody>
            <a:bodyPr/>
            <a:lstStyle/>
            <a:p>
              <a:endParaRPr lang="en-US"/>
            </a:p>
          </p:txBody>
        </p:sp>
        <p:sp>
          <p:nvSpPr>
            <p:cNvPr id="843901" name="Rectangle 125"/>
            <p:cNvSpPr>
              <a:spLocks noChangeArrowheads="1"/>
            </p:cNvSpPr>
            <p:nvPr/>
          </p:nvSpPr>
          <p:spPr bwMode="auto">
            <a:xfrm>
              <a:off x="1134" y="3204"/>
              <a:ext cx="817" cy="12"/>
            </a:xfrm>
            <a:prstGeom prst="rect">
              <a:avLst/>
            </a:prstGeom>
            <a:solidFill>
              <a:srgbClr val="FFFF00"/>
            </a:solidFill>
            <a:ln w="9525">
              <a:noFill/>
              <a:miter lim="800000"/>
              <a:headEnd/>
              <a:tailEnd/>
            </a:ln>
          </p:spPr>
          <p:txBody>
            <a:bodyPr/>
            <a:lstStyle/>
            <a:p>
              <a:endParaRPr lang="en-US"/>
            </a:p>
          </p:txBody>
        </p:sp>
        <p:sp>
          <p:nvSpPr>
            <p:cNvPr id="843902" name="Rectangle 126"/>
            <p:cNvSpPr>
              <a:spLocks noChangeArrowheads="1"/>
            </p:cNvSpPr>
            <p:nvPr/>
          </p:nvSpPr>
          <p:spPr bwMode="auto">
            <a:xfrm>
              <a:off x="1951" y="3204"/>
              <a:ext cx="12" cy="13"/>
            </a:xfrm>
            <a:prstGeom prst="rect">
              <a:avLst/>
            </a:prstGeom>
            <a:solidFill>
              <a:srgbClr val="FFFF00"/>
            </a:solidFill>
            <a:ln w="9525">
              <a:noFill/>
              <a:miter lim="800000"/>
              <a:headEnd/>
              <a:tailEnd/>
            </a:ln>
          </p:spPr>
          <p:txBody>
            <a:bodyPr/>
            <a:lstStyle/>
            <a:p>
              <a:endParaRPr lang="en-US"/>
            </a:p>
          </p:txBody>
        </p:sp>
        <p:sp>
          <p:nvSpPr>
            <p:cNvPr id="843903" name="Rectangle 127"/>
            <p:cNvSpPr>
              <a:spLocks noChangeArrowheads="1"/>
            </p:cNvSpPr>
            <p:nvPr/>
          </p:nvSpPr>
          <p:spPr bwMode="auto">
            <a:xfrm>
              <a:off x="1963" y="3204"/>
              <a:ext cx="925" cy="12"/>
            </a:xfrm>
            <a:prstGeom prst="rect">
              <a:avLst/>
            </a:prstGeom>
            <a:solidFill>
              <a:srgbClr val="FFFF00"/>
            </a:solidFill>
            <a:ln w="9525">
              <a:noFill/>
              <a:miter lim="800000"/>
              <a:headEnd/>
              <a:tailEnd/>
            </a:ln>
          </p:spPr>
          <p:txBody>
            <a:bodyPr/>
            <a:lstStyle/>
            <a:p>
              <a:endParaRPr lang="en-US"/>
            </a:p>
          </p:txBody>
        </p:sp>
        <p:sp>
          <p:nvSpPr>
            <p:cNvPr id="843904" name="Rectangle 128"/>
            <p:cNvSpPr>
              <a:spLocks noChangeArrowheads="1"/>
            </p:cNvSpPr>
            <p:nvPr/>
          </p:nvSpPr>
          <p:spPr bwMode="auto">
            <a:xfrm>
              <a:off x="2888" y="3204"/>
              <a:ext cx="11" cy="13"/>
            </a:xfrm>
            <a:prstGeom prst="rect">
              <a:avLst/>
            </a:prstGeom>
            <a:solidFill>
              <a:srgbClr val="FFFF00"/>
            </a:solidFill>
            <a:ln w="9525">
              <a:noFill/>
              <a:miter lim="800000"/>
              <a:headEnd/>
              <a:tailEnd/>
            </a:ln>
          </p:spPr>
          <p:txBody>
            <a:bodyPr/>
            <a:lstStyle/>
            <a:p>
              <a:endParaRPr lang="en-US"/>
            </a:p>
          </p:txBody>
        </p:sp>
        <p:sp>
          <p:nvSpPr>
            <p:cNvPr id="843905" name="Rectangle 129"/>
            <p:cNvSpPr>
              <a:spLocks noChangeArrowheads="1"/>
            </p:cNvSpPr>
            <p:nvPr/>
          </p:nvSpPr>
          <p:spPr bwMode="auto">
            <a:xfrm>
              <a:off x="2899" y="3204"/>
              <a:ext cx="1554" cy="12"/>
            </a:xfrm>
            <a:prstGeom prst="rect">
              <a:avLst/>
            </a:prstGeom>
            <a:solidFill>
              <a:srgbClr val="FFFF00"/>
            </a:solidFill>
            <a:ln w="9525">
              <a:noFill/>
              <a:miter lim="800000"/>
              <a:headEnd/>
              <a:tailEnd/>
            </a:ln>
          </p:spPr>
          <p:txBody>
            <a:bodyPr/>
            <a:lstStyle/>
            <a:p>
              <a:endParaRPr lang="en-US"/>
            </a:p>
          </p:txBody>
        </p:sp>
        <p:sp>
          <p:nvSpPr>
            <p:cNvPr id="843906" name="Rectangle 130"/>
            <p:cNvSpPr>
              <a:spLocks noChangeArrowheads="1"/>
            </p:cNvSpPr>
            <p:nvPr/>
          </p:nvSpPr>
          <p:spPr bwMode="auto">
            <a:xfrm>
              <a:off x="4453" y="3204"/>
              <a:ext cx="11" cy="13"/>
            </a:xfrm>
            <a:prstGeom prst="rect">
              <a:avLst/>
            </a:prstGeom>
            <a:solidFill>
              <a:srgbClr val="FFFF00"/>
            </a:solidFill>
            <a:ln w="9525">
              <a:noFill/>
              <a:miter lim="800000"/>
              <a:headEnd/>
              <a:tailEnd/>
            </a:ln>
          </p:spPr>
          <p:txBody>
            <a:bodyPr/>
            <a:lstStyle/>
            <a:p>
              <a:endParaRPr lang="en-US"/>
            </a:p>
          </p:txBody>
        </p:sp>
        <p:sp>
          <p:nvSpPr>
            <p:cNvPr id="843907" name="Rectangle 131"/>
            <p:cNvSpPr>
              <a:spLocks noChangeArrowheads="1"/>
            </p:cNvSpPr>
            <p:nvPr/>
          </p:nvSpPr>
          <p:spPr bwMode="auto">
            <a:xfrm>
              <a:off x="4464" y="3204"/>
              <a:ext cx="1020" cy="12"/>
            </a:xfrm>
            <a:prstGeom prst="rect">
              <a:avLst/>
            </a:prstGeom>
            <a:solidFill>
              <a:srgbClr val="FFFF00"/>
            </a:solidFill>
            <a:ln w="9525">
              <a:noFill/>
              <a:miter lim="800000"/>
              <a:headEnd/>
              <a:tailEnd/>
            </a:ln>
          </p:spPr>
          <p:txBody>
            <a:bodyPr/>
            <a:lstStyle/>
            <a:p>
              <a:endParaRPr lang="en-US"/>
            </a:p>
          </p:txBody>
        </p:sp>
        <p:sp>
          <p:nvSpPr>
            <p:cNvPr id="843908" name="Rectangle 132"/>
            <p:cNvSpPr>
              <a:spLocks noChangeArrowheads="1"/>
            </p:cNvSpPr>
            <p:nvPr/>
          </p:nvSpPr>
          <p:spPr bwMode="auto">
            <a:xfrm>
              <a:off x="5484" y="3204"/>
              <a:ext cx="12" cy="13"/>
            </a:xfrm>
            <a:prstGeom prst="rect">
              <a:avLst/>
            </a:prstGeom>
            <a:solidFill>
              <a:srgbClr val="FFFF00"/>
            </a:solidFill>
            <a:ln w="9525">
              <a:noFill/>
              <a:miter lim="800000"/>
              <a:headEnd/>
              <a:tailEnd/>
            </a:ln>
          </p:spPr>
          <p:txBody>
            <a:bodyPr/>
            <a:lstStyle/>
            <a:p>
              <a:endParaRPr lang="en-US"/>
            </a:p>
          </p:txBody>
        </p:sp>
        <p:sp>
          <p:nvSpPr>
            <p:cNvPr id="843909" name="Rectangle 133"/>
            <p:cNvSpPr>
              <a:spLocks noChangeArrowheads="1"/>
            </p:cNvSpPr>
            <p:nvPr/>
          </p:nvSpPr>
          <p:spPr bwMode="auto">
            <a:xfrm>
              <a:off x="345" y="3217"/>
              <a:ext cx="11" cy="521"/>
            </a:xfrm>
            <a:prstGeom prst="rect">
              <a:avLst/>
            </a:prstGeom>
            <a:solidFill>
              <a:srgbClr val="FFFF00"/>
            </a:solidFill>
            <a:ln w="9525">
              <a:noFill/>
              <a:miter lim="800000"/>
              <a:headEnd/>
              <a:tailEnd/>
            </a:ln>
          </p:spPr>
          <p:txBody>
            <a:bodyPr/>
            <a:lstStyle/>
            <a:p>
              <a:endParaRPr lang="en-US"/>
            </a:p>
          </p:txBody>
        </p:sp>
        <p:sp>
          <p:nvSpPr>
            <p:cNvPr id="843910" name="Rectangle 134"/>
            <p:cNvSpPr>
              <a:spLocks noChangeArrowheads="1"/>
            </p:cNvSpPr>
            <p:nvPr/>
          </p:nvSpPr>
          <p:spPr bwMode="auto">
            <a:xfrm>
              <a:off x="1122" y="3217"/>
              <a:ext cx="12" cy="521"/>
            </a:xfrm>
            <a:prstGeom prst="rect">
              <a:avLst/>
            </a:prstGeom>
            <a:solidFill>
              <a:srgbClr val="FFFF00"/>
            </a:solidFill>
            <a:ln w="9525">
              <a:noFill/>
              <a:miter lim="800000"/>
              <a:headEnd/>
              <a:tailEnd/>
            </a:ln>
          </p:spPr>
          <p:txBody>
            <a:bodyPr/>
            <a:lstStyle/>
            <a:p>
              <a:endParaRPr lang="en-US"/>
            </a:p>
          </p:txBody>
        </p:sp>
        <p:sp>
          <p:nvSpPr>
            <p:cNvPr id="843911" name="Rectangle 135"/>
            <p:cNvSpPr>
              <a:spLocks noChangeArrowheads="1"/>
            </p:cNvSpPr>
            <p:nvPr/>
          </p:nvSpPr>
          <p:spPr bwMode="auto">
            <a:xfrm>
              <a:off x="1951" y="3217"/>
              <a:ext cx="12" cy="521"/>
            </a:xfrm>
            <a:prstGeom prst="rect">
              <a:avLst/>
            </a:prstGeom>
            <a:solidFill>
              <a:srgbClr val="FFFF00"/>
            </a:solidFill>
            <a:ln w="9525">
              <a:noFill/>
              <a:miter lim="800000"/>
              <a:headEnd/>
              <a:tailEnd/>
            </a:ln>
          </p:spPr>
          <p:txBody>
            <a:bodyPr/>
            <a:lstStyle/>
            <a:p>
              <a:endParaRPr lang="en-US"/>
            </a:p>
          </p:txBody>
        </p:sp>
        <p:sp>
          <p:nvSpPr>
            <p:cNvPr id="843912" name="Rectangle 136"/>
            <p:cNvSpPr>
              <a:spLocks noChangeArrowheads="1"/>
            </p:cNvSpPr>
            <p:nvPr/>
          </p:nvSpPr>
          <p:spPr bwMode="auto">
            <a:xfrm>
              <a:off x="2888" y="3217"/>
              <a:ext cx="11" cy="521"/>
            </a:xfrm>
            <a:prstGeom prst="rect">
              <a:avLst/>
            </a:prstGeom>
            <a:solidFill>
              <a:srgbClr val="FFFF00"/>
            </a:solidFill>
            <a:ln w="9525">
              <a:noFill/>
              <a:miter lim="800000"/>
              <a:headEnd/>
              <a:tailEnd/>
            </a:ln>
          </p:spPr>
          <p:txBody>
            <a:bodyPr/>
            <a:lstStyle/>
            <a:p>
              <a:endParaRPr lang="en-US"/>
            </a:p>
          </p:txBody>
        </p:sp>
        <p:sp>
          <p:nvSpPr>
            <p:cNvPr id="843913" name="Rectangle 137"/>
            <p:cNvSpPr>
              <a:spLocks noChangeArrowheads="1"/>
            </p:cNvSpPr>
            <p:nvPr/>
          </p:nvSpPr>
          <p:spPr bwMode="auto">
            <a:xfrm>
              <a:off x="4453" y="3217"/>
              <a:ext cx="11" cy="521"/>
            </a:xfrm>
            <a:prstGeom prst="rect">
              <a:avLst/>
            </a:prstGeom>
            <a:solidFill>
              <a:srgbClr val="FFFF00"/>
            </a:solidFill>
            <a:ln w="9525">
              <a:noFill/>
              <a:miter lim="800000"/>
              <a:headEnd/>
              <a:tailEnd/>
            </a:ln>
          </p:spPr>
          <p:txBody>
            <a:bodyPr/>
            <a:lstStyle/>
            <a:p>
              <a:endParaRPr lang="en-US"/>
            </a:p>
          </p:txBody>
        </p:sp>
        <p:sp>
          <p:nvSpPr>
            <p:cNvPr id="843914" name="Rectangle 138"/>
            <p:cNvSpPr>
              <a:spLocks noChangeArrowheads="1"/>
            </p:cNvSpPr>
            <p:nvPr/>
          </p:nvSpPr>
          <p:spPr bwMode="auto">
            <a:xfrm>
              <a:off x="5484" y="3217"/>
              <a:ext cx="12" cy="521"/>
            </a:xfrm>
            <a:prstGeom prst="rect">
              <a:avLst/>
            </a:prstGeom>
            <a:solidFill>
              <a:srgbClr val="FFFF00"/>
            </a:solidFill>
            <a:ln w="9525">
              <a:noFill/>
              <a:miter lim="800000"/>
              <a:headEnd/>
              <a:tailEnd/>
            </a:ln>
          </p:spPr>
          <p:txBody>
            <a:bodyPr/>
            <a:lstStyle/>
            <a:p>
              <a:endParaRPr lang="en-US"/>
            </a:p>
          </p:txBody>
        </p:sp>
        <p:sp>
          <p:nvSpPr>
            <p:cNvPr id="843915" name="Rectangle 139"/>
            <p:cNvSpPr>
              <a:spLocks noChangeArrowheads="1"/>
            </p:cNvSpPr>
            <p:nvPr/>
          </p:nvSpPr>
          <p:spPr bwMode="auto">
            <a:xfrm>
              <a:off x="394" y="3751"/>
              <a:ext cx="699" cy="182"/>
            </a:xfrm>
            <a:prstGeom prst="rect">
              <a:avLst/>
            </a:prstGeom>
            <a:noFill/>
            <a:ln w="9525">
              <a:noFill/>
              <a:miter lim="800000"/>
              <a:headEnd/>
              <a:tailEnd/>
            </a:ln>
          </p:spPr>
          <p:txBody>
            <a:bodyPr wrap="none" lIns="0" tIns="0" rIns="0" bIns="0">
              <a:spAutoFit/>
            </a:bodyPr>
            <a:lstStyle/>
            <a:p>
              <a:pPr algn="l"/>
              <a:r>
                <a:rPr lang="en-US"/>
                <a:t>Production</a:t>
              </a:r>
            </a:p>
          </p:txBody>
        </p:sp>
        <p:sp>
          <p:nvSpPr>
            <p:cNvPr id="843916" name="Rectangle 140"/>
            <p:cNvSpPr>
              <a:spLocks noChangeArrowheads="1"/>
            </p:cNvSpPr>
            <p:nvPr/>
          </p:nvSpPr>
          <p:spPr bwMode="auto">
            <a:xfrm>
              <a:off x="394" y="3924"/>
              <a:ext cx="426" cy="183"/>
            </a:xfrm>
            <a:prstGeom prst="rect">
              <a:avLst/>
            </a:prstGeom>
            <a:noFill/>
            <a:ln w="9525">
              <a:noFill/>
              <a:miter lim="800000"/>
              <a:headEnd/>
              <a:tailEnd/>
            </a:ln>
          </p:spPr>
          <p:txBody>
            <a:bodyPr wrap="none" lIns="0" tIns="0" rIns="0" bIns="0">
              <a:spAutoFit/>
            </a:bodyPr>
            <a:lstStyle/>
            <a:p>
              <a:pPr algn="l"/>
              <a:r>
                <a:rPr lang="en-US"/>
                <a:t>Record</a:t>
              </a:r>
            </a:p>
          </p:txBody>
        </p:sp>
        <p:sp>
          <p:nvSpPr>
            <p:cNvPr id="843917" name="Rectangle 141"/>
            <p:cNvSpPr>
              <a:spLocks noChangeArrowheads="1"/>
            </p:cNvSpPr>
            <p:nvPr/>
          </p:nvSpPr>
          <p:spPr bwMode="auto">
            <a:xfrm>
              <a:off x="1171" y="3751"/>
              <a:ext cx="658" cy="182"/>
            </a:xfrm>
            <a:prstGeom prst="rect">
              <a:avLst/>
            </a:prstGeom>
            <a:noFill/>
            <a:ln w="9525">
              <a:noFill/>
              <a:miter lim="800000"/>
              <a:headEnd/>
              <a:tailEnd/>
            </a:ln>
          </p:spPr>
          <p:txBody>
            <a:bodyPr wrap="none" lIns="0" tIns="0" rIns="0" bIns="0">
              <a:spAutoFit/>
            </a:bodyPr>
            <a:lstStyle/>
            <a:p>
              <a:pPr algn="l"/>
              <a:r>
                <a:rPr lang="en-US"/>
                <a:t>Manufact-</a:t>
              </a:r>
            </a:p>
          </p:txBody>
        </p:sp>
        <p:sp>
          <p:nvSpPr>
            <p:cNvPr id="843918" name="Rectangle 142"/>
            <p:cNvSpPr>
              <a:spLocks noChangeArrowheads="1"/>
            </p:cNvSpPr>
            <p:nvPr/>
          </p:nvSpPr>
          <p:spPr bwMode="auto">
            <a:xfrm>
              <a:off x="1171" y="3924"/>
              <a:ext cx="317" cy="183"/>
            </a:xfrm>
            <a:prstGeom prst="rect">
              <a:avLst/>
            </a:prstGeom>
            <a:noFill/>
            <a:ln w="9525">
              <a:noFill/>
              <a:miter lim="800000"/>
              <a:headEnd/>
              <a:tailEnd/>
            </a:ln>
          </p:spPr>
          <p:txBody>
            <a:bodyPr wrap="none" lIns="0" tIns="0" rIns="0" bIns="0">
              <a:spAutoFit/>
            </a:bodyPr>
            <a:lstStyle/>
            <a:p>
              <a:pPr algn="l"/>
              <a:r>
                <a:rPr lang="en-US"/>
                <a:t>uring</a:t>
              </a:r>
            </a:p>
          </p:txBody>
        </p:sp>
        <p:sp>
          <p:nvSpPr>
            <p:cNvPr id="843919" name="Rectangle 143"/>
            <p:cNvSpPr>
              <a:spLocks noChangeArrowheads="1"/>
            </p:cNvSpPr>
            <p:nvPr/>
          </p:nvSpPr>
          <p:spPr bwMode="auto">
            <a:xfrm>
              <a:off x="2000" y="3751"/>
              <a:ext cx="453" cy="183"/>
            </a:xfrm>
            <a:prstGeom prst="rect">
              <a:avLst/>
            </a:prstGeom>
            <a:noFill/>
            <a:ln w="9525">
              <a:noFill/>
              <a:miter lim="800000"/>
              <a:headEnd/>
              <a:tailEnd/>
            </a:ln>
          </p:spPr>
          <p:txBody>
            <a:bodyPr wrap="none" lIns="0" tIns="0" rIns="0" bIns="0">
              <a:spAutoFit/>
            </a:bodyPr>
            <a:lstStyle/>
            <a:p>
              <a:pPr algn="l"/>
              <a:r>
                <a:rPr lang="en-US"/>
                <a:t>Control</a:t>
              </a:r>
            </a:p>
          </p:txBody>
        </p:sp>
        <p:sp>
          <p:nvSpPr>
            <p:cNvPr id="843920" name="Rectangle 144"/>
            <p:cNvSpPr>
              <a:spLocks noChangeArrowheads="1"/>
            </p:cNvSpPr>
            <p:nvPr/>
          </p:nvSpPr>
          <p:spPr bwMode="auto">
            <a:xfrm>
              <a:off x="2000" y="3924"/>
              <a:ext cx="698" cy="182"/>
            </a:xfrm>
            <a:prstGeom prst="rect">
              <a:avLst/>
            </a:prstGeom>
            <a:noFill/>
            <a:ln w="9525">
              <a:noFill/>
              <a:miter lim="800000"/>
              <a:headEnd/>
              <a:tailEnd/>
            </a:ln>
          </p:spPr>
          <p:txBody>
            <a:bodyPr wrap="none" lIns="0" tIns="0" rIns="0" bIns="0">
              <a:spAutoFit/>
            </a:bodyPr>
            <a:lstStyle/>
            <a:p>
              <a:pPr algn="l"/>
              <a:r>
                <a:rPr lang="en-US"/>
                <a:t>Production</a:t>
              </a:r>
            </a:p>
          </p:txBody>
        </p:sp>
        <p:sp>
          <p:nvSpPr>
            <p:cNvPr id="843921" name="Rectangle 145"/>
            <p:cNvSpPr>
              <a:spLocks noChangeArrowheads="1"/>
            </p:cNvSpPr>
            <p:nvPr/>
          </p:nvSpPr>
          <p:spPr bwMode="auto">
            <a:xfrm>
              <a:off x="2936" y="3751"/>
              <a:ext cx="251" cy="183"/>
            </a:xfrm>
            <a:prstGeom prst="rect">
              <a:avLst/>
            </a:prstGeom>
            <a:noFill/>
            <a:ln w="9525">
              <a:noFill/>
              <a:miter lim="800000"/>
              <a:headEnd/>
              <a:tailEnd/>
            </a:ln>
          </p:spPr>
          <p:txBody>
            <a:bodyPr wrap="none" lIns="0" tIns="0" rIns="0" bIns="0">
              <a:spAutoFit/>
            </a:bodyPr>
            <a:lstStyle/>
            <a:p>
              <a:pPr algn="l"/>
              <a:r>
                <a:rPr lang="en-US"/>
                <a:t>ERP,</a:t>
              </a:r>
            </a:p>
          </p:txBody>
        </p:sp>
        <p:sp>
          <p:nvSpPr>
            <p:cNvPr id="843922" name="Rectangle 146"/>
            <p:cNvSpPr>
              <a:spLocks noChangeArrowheads="1"/>
            </p:cNvSpPr>
            <p:nvPr/>
          </p:nvSpPr>
          <p:spPr bwMode="auto">
            <a:xfrm>
              <a:off x="2936" y="3924"/>
              <a:ext cx="1269" cy="183"/>
            </a:xfrm>
            <a:prstGeom prst="rect">
              <a:avLst/>
            </a:prstGeom>
            <a:noFill/>
            <a:ln w="9525">
              <a:noFill/>
              <a:miter lim="800000"/>
              <a:headEnd/>
              <a:tailEnd/>
            </a:ln>
          </p:spPr>
          <p:txBody>
            <a:bodyPr wrap="none" lIns="0" tIns="0" rIns="0" bIns="0">
              <a:spAutoFit/>
            </a:bodyPr>
            <a:lstStyle/>
            <a:p>
              <a:pPr algn="l"/>
              <a:r>
                <a:rPr lang="en-US"/>
                <a:t>relational databases,</a:t>
              </a:r>
            </a:p>
          </p:txBody>
        </p:sp>
        <p:sp>
          <p:nvSpPr>
            <p:cNvPr id="843923" name="Rectangle 147"/>
            <p:cNvSpPr>
              <a:spLocks noChangeArrowheads="1"/>
            </p:cNvSpPr>
            <p:nvPr/>
          </p:nvSpPr>
          <p:spPr bwMode="auto">
            <a:xfrm>
              <a:off x="2936" y="4098"/>
              <a:ext cx="444" cy="183"/>
            </a:xfrm>
            <a:prstGeom prst="rect">
              <a:avLst/>
            </a:prstGeom>
            <a:noFill/>
            <a:ln w="9525">
              <a:noFill/>
              <a:miter lim="800000"/>
              <a:headEnd/>
              <a:tailEnd/>
            </a:ln>
          </p:spPr>
          <p:txBody>
            <a:bodyPr wrap="none" lIns="0" tIns="0" rIns="0" bIns="0">
              <a:spAutoFit/>
            </a:bodyPr>
            <a:lstStyle/>
            <a:p>
              <a:pPr algn="l"/>
              <a:r>
                <a:rPr lang="en-US"/>
                <a:t>AS/400</a:t>
              </a:r>
            </a:p>
          </p:txBody>
        </p:sp>
        <p:sp>
          <p:nvSpPr>
            <p:cNvPr id="843924" name="Rectangle 148"/>
            <p:cNvSpPr>
              <a:spLocks noChangeArrowheads="1"/>
            </p:cNvSpPr>
            <p:nvPr/>
          </p:nvSpPr>
          <p:spPr bwMode="auto">
            <a:xfrm>
              <a:off x="4502" y="3751"/>
              <a:ext cx="524" cy="183"/>
            </a:xfrm>
            <a:prstGeom prst="rect">
              <a:avLst/>
            </a:prstGeom>
            <a:noFill/>
            <a:ln w="9525">
              <a:noFill/>
              <a:miter lim="800000"/>
              <a:headEnd/>
              <a:tailEnd/>
            </a:ln>
          </p:spPr>
          <p:txBody>
            <a:bodyPr wrap="none" lIns="0" tIns="0" rIns="0" bIns="0">
              <a:spAutoFit/>
            </a:bodyPr>
            <a:lstStyle/>
            <a:p>
              <a:pPr algn="l"/>
              <a:r>
                <a:rPr lang="en-US" dirty="0"/>
                <a:t>Medium</a:t>
              </a:r>
            </a:p>
          </p:txBody>
        </p:sp>
        <p:sp>
          <p:nvSpPr>
            <p:cNvPr id="843925" name="Rectangle 149"/>
            <p:cNvSpPr>
              <a:spLocks noChangeArrowheads="1"/>
            </p:cNvSpPr>
            <p:nvPr/>
          </p:nvSpPr>
          <p:spPr bwMode="auto">
            <a:xfrm>
              <a:off x="345" y="3737"/>
              <a:ext cx="11" cy="13"/>
            </a:xfrm>
            <a:prstGeom prst="rect">
              <a:avLst/>
            </a:prstGeom>
            <a:solidFill>
              <a:srgbClr val="FFFF00"/>
            </a:solidFill>
            <a:ln w="9525">
              <a:noFill/>
              <a:miter lim="800000"/>
              <a:headEnd/>
              <a:tailEnd/>
            </a:ln>
          </p:spPr>
          <p:txBody>
            <a:bodyPr/>
            <a:lstStyle/>
            <a:p>
              <a:endParaRPr lang="en-US"/>
            </a:p>
          </p:txBody>
        </p:sp>
        <p:sp>
          <p:nvSpPr>
            <p:cNvPr id="843926" name="Rectangle 150"/>
            <p:cNvSpPr>
              <a:spLocks noChangeArrowheads="1"/>
            </p:cNvSpPr>
            <p:nvPr/>
          </p:nvSpPr>
          <p:spPr bwMode="auto">
            <a:xfrm>
              <a:off x="356" y="3737"/>
              <a:ext cx="766" cy="12"/>
            </a:xfrm>
            <a:prstGeom prst="rect">
              <a:avLst/>
            </a:prstGeom>
            <a:solidFill>
              <a:srgbClr val="FFFF00"/>
            </a:solidFill>
            <a:ln w="9525">
              <a:noFill/>
              <a:miter lim="800000"/>
              <a:headEnd/>
              <a:tailEnd/>
            </a:ln>
          </p:spPr>
          <p:txBody>
            <a:bodyPr/>
            <a:lstStyle/>
            <a:p>
              <a:endParaRPr lang="en-US"/>
            </a:p>
          </p:txBody>
        </p:sp>
        <p:sp>
          <p:nvSpPr>
            <p:cNvPr id="843927" name="Rectangle 151"/>
            <p:cNvSpPr>
              <a:spLocks noChangeArrowheads="1"/>
            </p:cNvSpPr>
            <p:nvPr/>
          </p:nvSpPr>
          <p:spPr bwMode="auto">
            <a:xfrm>
              <a:off x="1122" y="3737"/>
              <a:ext cx="12" cy="13"/>
            </a:xfrm>
            <a:prstGeom prst="rect">
              <a:avLst/>
            </a:prstGeom>
            <a:solidFill>
              <a:srgbClr val="FFFF00"/>
            </a:solidFill>
            <a:ln w="9525">
              <a:noFill/>
              <a:miter lim="800000"/>
              <a:headEnd/>
              <a:tailEnd/>
            </a:ln>
          </p:spPr>
          <p:txBody>
            <a:bodyPr/>
            <a:lstStyle/>
            <a:p>
              <a:endParaRPr lang="en-US"/>
            </a:p>
          </p:txBody>
        </p:sp>
        <p:sp>
          <p:nvSpPr>
            <p:cNvPr id="843928" name="Rectangle 152"/>
            <p:cNvSpPr>
              <a:spLocks noChangeArrowheads="1"/>
            </p:cNvSpPr>
            <p:nvPr/>
          </p:nvSpPr>
          <p:spPr bwMode="auto">
            <a:xfrm>
              <a:off x="1134" y="3737"/>
              <a:ext cx="817" cy="12"/>
            </a:xfrm>
            <a:prstGeom prst="rect">
              <a:avLst/>
            </a:prstGeom>
            <a:solidFill>
              <a:srgbClr val="FFFF00"/>
            </a:solidFill>
            <a:ln w="9525">
              <a:noFill/>
              <a:miter lim="800000"/>
              <a:headEnd/>
              <a:tailEnd/>
            </a:ln>
          </p:spPr>
          <p:txBody>
            <a:bodyPr/>
            <a:lstStyle/>
            <a:p>
              <a:endParaRPr lang="en-US"/>
            </a:p>
          </p:txBody>
        </p:sp>
        <p:sp>
          <p:nvSpPr>
            <p:cNvPr id="843929" name="Rectangle 153"/>
            <p:cNvSpPr>
              <a:spLocks noChangeArrowheads="1"/>
            </p:cNvSpPr>
            <p:nvPr/>
          </p:nvSpPr>
          <p:spPr bwMode="auto">
            <a:xfrm>
              <a:off x="1951" y="3737"/>
              <a:ext cx="12" cy="13"/>
            </a:xfrm>
            <a:prstGeom prst="rect">
              <a:avLst/>
            </a:prstGeom>
            <a:solidFill>
              <a:srgbClr val="FFFF00"/>
            </a:solidFill>
            <a:ln w="9525">
              <a:noFill/>
              <a:miter lim="800000"/>
              <a:headEnd/>
              <a:tailEnd/>
            </a:ln>
          </p:spPr>
          <p:txBody>
            <a:bodyPr/>
            <a:lstStyle/>
            <a:p>
              <a:endParaRPr lang="en-US"/>
            </a:p>
          </p:txBody>
        </p:sp>
        <p:sp>
          <p:nvSpPr>
            <p:cNvPr id="843930" name="Rectangle 154"/>
            <p:cNvSpPr>
              <a:spLocks noChangeArrowheads="1"/>
            </p:cNvSpPr>
            <p:nvPr/>
          </p:nvSpPr>
          <p:spPr bwMode="auto">
            <a:xfrm>
              <a:off x="1963" y="3737"/>
              <a:ext cx="925" cy="12"/>
            </a:xfrm>
            <a:prstGeom prst="rect">
              <a:avLst/>
            </a:prstGeom>
            <a:solidFill>
              <a:srgbClr val="FFFF00"/>
            </a:solidFill>
            <a:ln w="9525">
              <a:noFill/>
              <a:miter lim="800000"/>
              <a:headEnd/>
              <a:tailEnd/>
            </a:ln>
          </p:spPr>
          <p:txBody>
            <a:bodyPr/>
            <a:lstStyle/>
            <a:p>
              <a:endParaRPr lang="en-US"/>
            </a:p>
          </p:txBody>
        </p:sp>
        <p:sp>
          <p:nvSpPr>
            <p:cNvPr id="843931" name="Rectangle 155"/>
            <p:cNvSpPr>
              <a:spLocks noChangeArrowheads="1"/>
            </p:cNvSpPr>
            <p:nvPr/>
          </p:nvSpPr>
          <p:spPr bwMode="auto">
            <a:xfrm>
              <a:off x="2888" y="3737"/>
              <a:ext cx="11" cy="13"/>
            </a:xfrm>
            <a:prstGeom prst="rect">
              <a:avLst/>
            </a:prstGeom>
            <a:solidFill>
              <a:srgbClr val="FFFF00"/>
            </a:solidFill>
            <a:ln w="9525">
              <a:noFill/>
              <a:miter lim="800000"/>
              <a:headEnd/>
              <a:tailEnd/>
            </a:ln>
          </p:spPr>
          <p:txBody>
            <a:bodyPr/>
            <a:lstStyle/>
            <a:p>
              <a:endParaRPr lang="en-US"/>
            </a:p>
          </p:txBody>
        </p:sp>
        <p:sp>
          <p:nvSpPr>
            <p:cNvPr id="843932" name="Rectangle 156"/>
            <p:cNvSpPr>
              <a:spLocks noChangeArrowheads="1"/>
            </p:cNvSpPr>
            <p:nvPr/>
          </p:nvSpPr>
          <p:spPr bwMode="auto">
            <a:xfrm>
              <a:off x="2899" y="3737"/>
              <a:ext cx="1554" cy="12"/>
            </a:xfrm>
            <a:prstGeom prst="rect">
              <a:avLst/>
            </a:prstGeom>
            <a:solidFill>
              <a:srgbClr val="FFFF00"/>
            </a:solidFill>
            <a:ln w="9525">
              <a:noFill/>
              <a:miter lim="800000"/>
              <a:headEnd/>
              <a:tailEnd/>
            </a:ln>
          </p:spPr>
          <p:txBody>
            <a:bodyPr/>
            <a:lstStyle/>
            <a:p>
              <a:endParaRPr lang="en-US"/>
            </a:p>
          </p:txBody>
        </p:sp>
        <p:sp>
          <p:nvSpPr>
            <p:cNvPr id="843933" name="Rectangle 157"/>
            <p:cNvSpPr>
              <a:spLocks noChangeArrowheads="1"/>
            </p:cNvSpPr>
            <p:nvPr/>
          </p:nvSpPr>
          <p:spPr bwMode="auto">
            <a:xfrm>
              <a:off x="4453" y="3737"/>
              <a:ext cx="11" cy="13"/>
            </a:xfrm>
            <a:prstGeom prst="rect">
              <a:avLst/>
            </a:prstGeom>
            <a:solidFill>
              <a:srgbClr val="FFFF00"/>
            </a:solidFill>
            <a:ln w="9525">
              <a:noFill/>
              <a:miter lim="800000"/>
              <a:headEnd/>
              <a:tailEnd/>
            </a:ln>
          </p:spPr>
          <p:txBody>
            <a:bodyPr/>
            <a:lstStyle/>
            <a:p>
              <a:endParaRPr lang="en-US"/>
            </a:p>
          </p:txBody>
        </p:sp>
        <p:sp>
          <p:nvSpPr>
            <p:cNvPr id="843934" name="Rectangle 158"/>
            <p:cNvSpPr>
              <a:spLocks noChangeArrowheads="1"/>
            </p:cNvSpPr>
            <p:nvPr/>
          </p:nvSpPr>
          <p:spPr bwMode="auto">
            <a:xfrm>
              <a:off x="4464" y="3737"/>
              <a:ext cx="1020" cy="12"/>
            </a:xfrm>
            <a:prstGeom prst="rect">
              <a:avLst/>
            </a:prstGeom>
            <a:solidFill>
              <a:srgbClr val="FFFF00"/>
            </a:solidFill>
            <a:ln w="9525">
              <a:noFill/>
              <a:miter lim="800000"/>
              <a:headEnd/>
              <a:tailEnd/>
            </a:ln>
          </p:spPr>
          <p:txBody>
            <a:bodyPr/>
            <a:lstStyle/>
            <a:p>
              <a:endParaRPr lang="en-US"/>
            </a:p>
          </p:txBody>
        </p:sp>
        <p:sp>
          <p:nvSpPr>
            <p:cNvPr id="843935" name="Rectangle 159"/>
            <p:cNvSpPr>
              <a:spLocks noChangeArrowheads="1"/>
            </p:cNvSpPr>
            <p:nvPr/>
          </p:nvSpPr>
          <p:spPr bwMode="auto">
            <a:xfrm>
              <a:off x="5484" y="3737"/>
              <a:ext cx="12" cy="13"/>
            </a:xfrm>
            <a:prstGeom prst="rect">
              <a:avLst/>
            </a:prstGeom>
            <a:solidFill>
              <a:srgbClr val="FFFF00"/>
            </a:solidFill>
            <a:ln w="9525">
              <a:noFill/>
              <a:miter lim="800000"/>
              <a:headEnd/>
              <a:tailEnd/>
            </a:ln>
          </p:spPr>
          <p:txBody>
            <a:bodyPr/>
            <a:lstStyle/>
            <a:p>
              <a:endParaRPr lang="en-US"/>
            </a:p>
          </p:txBody>
        </p:sp>
        <p:sp>
          <p:nvSpPr>
            <p:cNvPr id="843936" name="Rectangle 160"/>
            <p:cNvSpPr>
              <a:spLocks noChangeArrowheads="1"/>
            </p:cNvSpPr>
            <p:nvPr/>
          </p:nvSpPr>
          <p:spPr bwMode="auto">
            <a:xfrm>
              <a:off x="345" y="3750"/>
              <a:ext cx="11" cy="520"/>
            </a:xfrm>
            <a:prstGeom prst="rect">
              <a:avLst/>
            </a:prstGeom>
            <a:solidFill>
              <a:srgbClr val="FFFF00"/>
            </a:solidFill>
            <a:ln w="9525">
              <a:noFill/>
              <a:miter lim="800000"/>
              <a:headEnd/>
              <a:tailEnd/>
            </a:ln>
          </p:spPr>
          <p:txBody>
            <a:bodyPr/>
            <a:lstStyle/>
            <a:p>
              <a:endParaRPr lang="en-US"/>
            </a:p>
          </p:txBody>
        </p:sp>
        <p:sp>
          <p:nvSpPr>
            <p:cNvPr id="843937" name="Rectangle 161"/>
            <p:cNvSpPr>
              <a:spLocks noChangeArrowheads="1"/>
            </p:cNvSpPr>
            <p:nvPr/>
          </p:nvSpPr>
          <p:spPr bwMode="auto">
            <a:xfrm>
              <a:off x="345" y="4270"/>
              <a:ext cx="11" cy="12"/>
            </a:xfrm>
            <a:prstGeom prst="rect">
              <a:avLst/>
            </a:prstGeom>
            <a:solidFill>
              <a:srgbClr val="FFFF00"/>
            </a:solidFill>
            <a:ln w="9525">
              <a:noFill/>
              <a:miter lim="800000"/>
              <a:headEnd/>
              <a:tailEnd/>
            </a:ln>
          </p:spPr>
          <p:txBody>
            <a:bodyPr/>
            <a:lstStyle/>
            <a:p>
              <a:endParaRPr lang="en-US"/>
            </a:p>
          </p:txBody>
        </p:sp>
        <p:sp>
          <p:nvSpPr>
            <p:cNvPr id="843938" name="Rectangle 162"/>
            <p:cNvSpPr>
              <a:spLocks noChangeArrowheads="1"/>
            </p:cNvSpPr>
            <p:nvPr/>
          </p:nvSpPr>
          <p:spPr bwMode="auto">
            <a:xfrm>
              <a:off x="345" y="4270"/>
              <a:ext cx="11" cy="12"/>
            </a:xfrm>
            <a:prstGeom prst="rect">
              <a:avLst/>
            </a:prstGeom>
            <a:solidFill>
              <a:srgbClr val="FFFF00"/>
            </a:solidFill>
            <a:ln w="9525">
              <a:noFill/>
              <a:miter lim="800000"/>
              <a:headEnd/>
              <a:tailEnd/>
            </a:ln>
          </p:spPr>
          <p:txBody>
            <a:bodyPr/>
            <a:lstStyle/>
            <a:p>
              <a:endParaRPr lang="en-US"/>
            </a:p>
          </p:txBody>
        </p:sp>
        <p:sp>
          <p:nvSpPr>
            <p:cNvPr id="843939" name="Rectangle 163"/>
            <p:cNvSpPr>
              <a:spLocks noChangeArrowheads="1"/>
            </p:cNvSpPr>
            <p:nvPr/>
          </p:nvSpPr>
          <p:spPr bwMode="auto">
            <a:xfrm>
              <a:off x="356" y="4270"/>
              <a:ext cx="766" cy="12"/>
            </a:xfrm>
            <a:prstGeom prst="rect">
              <a:avLst/>
            </a:prstGeom>
            <a:solidFill>
              <a:srgbClr val="FFFF00"/>
            </a:solidFill>
            <a:ln w="9525">
              <a:noFill/>
              <a:miter lim="800000"/>
              <a:headEnd/>
              <a:tailEnd/>
            </a:ln>
          </p:spPr>
          <p:txBody>
            <a:bodyPr/>
            <a:lstStyle/>
            <a:p>
              <a:endParaRPr lang="en-US"/>
            </a:p>
          </p:txBody>
        </p:sp>
        <p:sp>
          <p:nvSpPr>
            <p:cNvPr id="843940" name="Rectangle 164"/>
            <p:cNvSpPr>
              <a:spLocks noChangeArrowheads="1"/>
            </p:cNvSpPr>
            <p:nvPr/>
          </p:nvSpPr>
          <p:spPr bwMode="auto">
            <a:xfrm>
              <a:off x="1122" y="3750"/>
              <a:ext cx="12" cy="520"/>
            </a:xfrm>
            <a:prstGeom prst="rect">
              <a:avLst/>
            </a:prstGeom>
            <a:solidFill>
              <a:srgbClr val="FFFF00"/>
            </a:solidFill>
            <a:ln w="9525">
              <a:noFill/>
              <a:miter lim="800000"/>
              <a:headEnd/>
              <a:tailEnd/>
            </a:ln>
          </p:spPr>
          <p:txBody>
            <a:bodyPr/>
            <a:lstStyle/>
            <a:p>
              <a:endParaRPr lang="en-US"/>
            </a:p>
          </p:txBody>
        </p:sp>
        <p:sp>
          <p:nvSpPr>
            <p:cNvPr id="843941" name="Rectangle 165"/>
            <p:cNvSpPr>
              <a:spLocks noChangeArrowheads="1"/>
            </p:cNvSpPr>
            <p:nvPr/>
          </p:nvSpPr>
          <p:spPr bwMode="auto">
            <a:xfrm>
              <a:off x="1122" y="4270"/>
              <a:ext cx="12" cy="12"/>
            </a:xfrm>
            <a:prstGeom prst="rect">
              <a:avLst/>
            </a:prstGeom>
            <a:solidFill>
              <a:srgbClr val="FFFF00"/>
            </a:solidFill>
            <a:ln w="9525">
              <a:noFill/>
              <a:miter lim="800000"/>
              <a:headEnd/>
              <a:tailEnd/>
            </a:ln>
          </p:spPr>
          <p:txBody>
            <a:bodyPr/>
            <a:lstStyle/>
            <a:p>
              <a:endParaRPr lang="en-US"/>
            </a:p>
          </p:txBody>
        </p:sp>
        <p:sp>
          <p:nvSpPr>
            <p:cNvPr id="843942" name="Rectangle 166"/>
            <p:cNvSpPr>
              <a:spLocks noChangeArrowheads="1"/>
            </p:cNvSpPr>
            <p:nvPr/>
          </p:nvSpPr>
          <p:spPr bwMode="auto">
            <a:xfrm>
              <a:off x="1134" y="4270"/>
              <a:ext cx="817" cy="12"/>
            </a:xfrm>
            <a:prstGeom prst="rect">
              <a:avLst/>
            </a:prstGeom>
            <a:solidFill>
              <a:srgbClr val="FFFF00"/>
            </a:solidFill>
            <a:ln w="9525">
              <a:noFill/>
              <a:miter lim="800000"/>
              <a:headEnd/>
              <a:tailEnd/>
            </a:ln>
          </p:spPr>
          <p:txBody>
            <a:bodyPr/>
            <a:lstStyle/>
            <a:p>
              <a:endParaRPr lang="en-US"/>
            </a:p>
          </p:txBody>
        </p:sp>
        <p:sp>
          <p:nvSpPr>
            <p:cNvPr id="843943" name="Rectangle 167"/>
            <p:cNvSpPr>
              <a:spLocks noChangeArrowheads="1"/>
            </p:cNvSpPr>
            <p:nvPr/>
          </p:nvSpPr>
          <p:spPr bwMode="auto">
            <a:xfrm>
              <a:off x="1951" y="3750"/>
              <a:ext cx="12" cy="520"/>
            </a:xfrm>
            <a:prstGeom prst="rect">
              <a:avLst/>
            </a:prstGeom>
            <a:solidFill>
              <a:srgbClr val="FFFF00"/>
            </a:solidFill>
            <a:ln w="9525">
              <a:noFill/>
              <a:miter lim="800000"/>
              <a:headEnd/>
              <a:tailEnd/>
            </a:ln>
          </p:spPr>
          <p:txBody>
            <a:bodyPr/>
            <a:lstStyle/>
            <a:p>
              <a:endParaRPr lang="en-US"/>
            </a:p>
          </p:txBody>
        </p:sp>
        <p:sp>
          <p:nvSpPr>
            <p:cNvPr id="843944" name="Rectangle 168"/>
            <p:cNvSpPr>
              <a:spLocks noChangeArrowheads="1"/>
            </p:cNvSpPr>
            <p:nvPr/>
          </p:nvSpPr>
          <p:spPr bwMode="auto">
            <a:xfrm>
              <a:off x="1951" y="4270"/>
              <a:ext cx="12" cy="12"/>
            </a:xfrm>
            <a:prstGeom prst="rect">
              <a:avLst/>
            </a:prstGeom>
            <a:solidFill>
              <a:srgbClr val="FFFF00"/>
            </a:solidFill>
            <a:ln w="9525">
              <a:noFill/>
              <a:miter lim="800000"/>
              <a:headEnd/>
              <a:tailEnd/>
            </a:ln>
          </p:spPr>
          <p:txBody>
            <a:bodyPr/>
            <a:lstStyle/>
            <a:p>
              <a:endParaRPr lang="en-US"/>
            </a:p>
          </p:txBody>
        </p:sp>
        <p:sp>
          <p:nvSpPr>
            <p:cNvPr id="843945" name="Rectangle 169"/>
            <p:cNvSpPr>
              <a:spLocks noChangeArrowheads="1"/>
            </p:cNvSpPr>
            <p:nvPr/>
          </p:nvSpPr>
          <p:spPr bwMode="auto">
            <a:xfrm>
              <a:off x="1963" y="4270"/>
              <a:ext cx="925" cy="12"/>
            </a:xfrm>
            <a:prstGeom prst="rect">
              <a:avLst/>
            </a:prstGeom>
            <a:solidFill>
              <a:srgbClr val="FFFF00"/>
            </a:solidFill>
            <a:ln w="9525">
              <a:noFill/>
              <a:miter lim="800000"/>
              <a:headEnd/>
              <a:tailEnd/>
            </a:ln>
          </p:spPr>
          <p:txBody>
            <a:bodyPr/>
            <a:lstStyle/>
            <a:p>
              <a:endParaRPr lang="en-US"/>
            </a:p>
          </p:txBody>
        </p:sp>
        <p:sp>
          <p:nvSpPr>
            <p:cNvPr id="843946" name="Rectangle 170"/>
            <p:cNvSpPr>
              <a:spLocks noChangeArrowheads="1"/>
            </p:cNvSpPr>
            <p:nvPr/>
          </p:nvSpPr>
          <p:spPr bwMode="auto">
            <a:xfrm>
              <a:off x="2888" y="3750"/>
              <a:ext cx="11" cy="520"/>
            </a:xfrm>
            <a:prstGeom prst="rect">
              <a:avLst/>
            </a:prstGeom>
            <a:solidFill>
              <a:srgbClr val="FFFF00"/>
            </a:solidFill>
            <a:ln w="9525">
              <a:noFill/>
              <a:miter lim="800000"/>
              <a:headEnd/>
              <a:tailEnd/>
            </a:ln>
          </p:spPr>
          <p:txBody>
            <a:bodyPr/>
            <a:lstStyle/>
            <a:p>
              <a:endParaRPr lang="en-US"/>
            </a:p>
          </p:txBody>
        </p:sp>
        <p:sp>
          <p:nvSpPr>
            <p:cNvPr id="843947" name="Rectangle 171"/>
            <p:cNvSpPr>
              <a:spLocks noChangeArrowheads="1"/>
            </p:cNvSpPr>
            <p:nvPr/>
          </p:nvSpPr>
          <p:spPr bwMode="auto">
            <a:xfrm>
              <a:off x="2888" y="4270"/>
              <a:ext cx="11" cy="12"/>
            </a:xfrm>
            <a:prstGeom prst="rect">
              <a:avLst/>
            </a:prstGeom>
            <a:solidFill>
              <a:srgbClr val="FFFF00"/>
            </a:solidFill>
            <a:ln w="9525">
              <a:noFill/>
              <a:miter lim="800000"/>
              <a:headEnd/>
              <a:tailEnd/>
            </a:ln>
          </p:spPr>
          <p:txBody>
            <a:bodyPr/>
            <a:lstStyle/>
            <a:p>
              <a:endParaRPr lang="en-US"/>
            </a:p>
          </p:txBody>
        </p:sp>
        <p:sp>
          <p:nvSpPr>
            <p:cNvPr id="843948" name="Rectangle 172"/>
            <p:cNvSpPr>
              <a:spLocks noChangeArrowheads="1"/>
            </p:cNvSpPr>
            <p:nvPr/>
          </p:nvSpPr>
          <p:spPr bwMode="auto">
            <a:xfrm>
              <a:off x="2899" y="4270"/>
              <a:ext cx="1554" cy="12"/>
            </a:xfrm>
            <a:prstGeom prst="rect">
              <a:avLst/>
            </a:prstGeom>
            <a:solidFill>
              <a:srgbClr val="FFFF00"/>
            </a:solidFill>
            <a:ln w="9525">
              <a:noFill/>
              <a:miter lim="800000"/>
              <a:headEnd/>
              <a:tailEnd/>
            </a:ln>
          </p:spPr>
          <p:txBody>
            <a:bodyPr/>
            <a:lstStyle/>
            <a:p>
              <a:endParaRPr lang="en-US"/>
            </a:p>
          </p:txBody>
        </p:sp>
        <p:sp>
          <p:nvSpPr>
            <p:cNvPr id="843949" name="Rectangle 173"/>
            <p:cNvSpPr>
              <a:spLocks noChangeArrowheads="1"/>
            </p:cNvSpPr>
            <p:nvPr/>
          </p:nvSpPr>
          <p:spPr bwMode="auto">
            <a:xfrm>
              <a:off x="4453" y="3750"/>
              <a:ext cx="11" cy="520"/>
            </a:xfrm>
            <a:prstGeom prst="rect">
              <a:avLst/>
            </a:prstGeom>
            <a:solidFill>
              <a:srgbClr val="FFFF00"/>
            </a:solidFill>
            <a:ln w="9525">
              <a:noFill/>
              <a:miter lim="800000"/>
              <a:headEnd/>
              <a:tailEnd/>
            </a:ln>
          </p:spPr>
          <p:txBody>
            <a:bodyPr/>
            <a:lstStyle/>
            <a:p>
              <a:endParaRPr lang="en-US"/>
            </a:p>
          </p:txBody>
        </p:sp>
        <p:sp>
          <p:nvSpPr>
            <p:cNvPr id="843950" name="Rectangle 174"/>
            <p:cNvSpPr>
              <a:spLocks noChangeArrowheads="1"/>
            </p:cNvSpPr>
            <p:nvPr/>
          </p:nvSpPr>
          <p:spPr bwMode="auto">
            <a:xfrm>
              <a:off x="4453" y="4270"/>
              <a:ext cx="11" cy="12"/>
            </a:xfrm>
            <a:prstGeom prst="rect">
              <a:avLst/>
            </a:prstGeom>
            <a:solidFill>
              <a:srgbClr val="FFFF00"/>
            </a:solidFill>
            <a:ln w="9525">
              <a:noFill/>
              <a:miter lim="800000"/>
              <a:headEnd/>
              <a:tailEnd/>
            </a:ln>
          </p:spPr>
          <p:txBody>
            <a:bodyPr/>
            <a:lstStyle/>
            <a:p>
              <a:endParaRPr lang="en-US"/>
            </a:p>
          </p:txBody>
        </p:sp>
        <p:sp>
          <p:nvSpPr>
            <p:cNvPr id="843951" name="Rectangle 175"/>
            <p:cNvSpPr>
              <a:spLocks noChangeArrowheads="1"/>
            </p:cNvSpPr>
            <p:nvPr/>
          </p:nvSpPr>
          <p:spPr bwMode="auto">
            <a:xfrm>
              <a:off x="4464" y="4270"/>
              <a:ext cx="1020" cy="12"/>
            </a:xfrm>
            <a:prstGeom prst="rect">
              <a:avLst/>
            </a:prstGeom>
            <a:solidFill>
              <a:srgbClr val="FFFF00"/>
            </a:solidFill>
            <a:ln w="9525">
              <a:noFill/>
              <a:miter lim="800000"/>
              <a:headEnd/>
              <a:tailEnd/>
            </a:ln>
          </p:spPr>
          <p:txBody>
            <a:bodyPr/>
            <a:lstStyle/>
            <a:p>
              <a:endParaRPr lang="en-US"/>
            </a:p>
          </p:txBody>
        </p:sp>
        <p:sp>
          <p:nvSpPr>
            <p:cNvPr id="843952" name="Rectangle 176"/>
            <p:cNvSpPr>
              <a:spLocks noChangeArrowheads="1"/>
            </p:cNvSpPr>
            <p:nvPr/>
          </p:nvSpPr>
          <p:spPr bwMode="auto">
            <a:xfrm>
              <a:off x="5484" y="3750"/>
              <a:ext cx="12" cy="520"/>
            </a:xfrm>
            <a:prstGeom prst="rect">
              <a:avLst/>
            </a:prstGeom>
            <a:solidFill>
              <a:srgbClr val="FFFF00"/>
            </a:solidFill>
            <a:ln w="9525">
              <a:noFill/>
              <a:miter lim="800000"/>
              <a:headEnd/>
              <a:tailEnd/>
            </a:ln>
          </p:spPr>
          <p:txBody>
            <a:bodyPr/>
            <a:lstStyle/>
            <a:p>
              <a:endParaRPr lang="en-US"/>
            </a:p>
          </p:txBody>
        </p:sp>
        <p:sp>
          <p:nvSpPr>
            <p:cNvPr id="843953" name="Rectangle 177"/>
            <p:cNvSpPr>
              <a:spLocks noChangeArrowheads="1"/>
            </p:cNvSpPr>
            <p:nvPr/>
          </p:nvSpPr>
          <p:spPr bwMode="auto">
            <a:xfrm>
              <a:off x="5484" y="4270"/>
              <a:ext cx="12" cy="12"/>
            </a:xfrm>
            <a:prstGeom prst="rect">
              <a:avLst/>
            </a:prstGeom>
            <a:solidFill>
              <a:srgbClr val="FFFF00"/>
            </a:solidFill>
            <a:ln w="9525">
              <a:noFill/>
              <a:miter lim="800000"/>
              <a:headEnd/>
              <a:tailEnd/>
            </a:ln>
          </p:spPr>
          <p:txBody>
            <a:bodyPr/>
            <a:lstStyle/>
            <a:p>
              <a:endParaRPr lang="en-US"/>
            </a:p>
          </p:txBody>
        </p:sp>
        <p:sp>
          <p:nvSpPr>
            <p:cNvPr id="843954" name="Rectangle 178"/>
            <p:cNvSpPr>
              <a:spLocks noChangeArrowheads="1"/>
            </p:cNvSpPr>
            <p:nvPr/>
          </p:nvSpPr>
          <p:spPr bwMode="auto">
            <a:xfrm>
              <a:off x="5484" y="4270"/>
              <a:ext cx="12" cy="12"/>
            </a:xfrm>
            <a:prstGeom prst="rect">
              <a:avLst/>
            </a:prstGeom>
            <a:solidFill>
              <a:srgbClr val="FFFF00"/>
            </a:solidFill>
            <a:ln w="9525">
              <a:noFill/>
              <a:miter lim="800000"/>
              <a:headEnd/>
              <a:tailEnd/>
            </a:ln>
          </p:spPr>
          <p:txBody>
            <a:bodyPr/>
            <a:lstStyle/>
            <a:p>
              <a:endParaRPr lang="en-US"/>
            </a:p>
          </p:txBody>
        </p:sp>
      </p:grpSp>
    </p:spTree>
    <p:extLst>
      <p:ext uri="{BB962C8B-B14F-4D97-AF65-F5344CB8AC3E}">
        <p14:creationId xmlns:p14="http://schemas.microsoft.com/office/powerpoint/2010/main" val="403122142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ctrTitle"/>
          </p:nvPr>
        </p:nvSpPr>
        <p:spPr/>
        <p:txBody>
          <a:bodyPr/>
          <a:lstStyle/>
          <a:p>
            <a:r>
              <a:rPr lang="en-US"/>
              <a:t>So, what’s different?</a:t>
            </a:r>
          </a:p>
        </p:txBody>
      </p:sp>
      <p:graphicFrame>
        <p:nvGraphicFramePr>
          <p:cNvPr id="891909" name="Object 5"/>
          <p:cNvGraphicFramePr>
            <a:graphicFrameLocks noChangeAspect="1"/>
          </p:cNvGraphicFramePr>
          <p:nvPr/>
        </p:nvGraphicFramePr>
        <p:xfrm>
          <a:off x="2743200" y="2971800"/>
          <a:ext cx="3429000" cy="2330450"/>
        </p:xfrm>
        <a:graphic>
          <a:graphicData uri="http://schemas.openxmlformats.org/presentationml/2006/ole">
            <mc:AlternateContent xmlns:mc="http://schemas.openxmlformats.org/markup-compatibility/2006">
              <mc:Choice xmlns:v="urn:schemas-microsoft-com:vml" Requires="v">
                <p:oleObj spid="_x0000_s12246" name="Clip" r:id="rId3" imgW="1630080" imgH="1108800" progId="">
                  <p:embed/>
                </p:oleObj>
              </mc:Choice>
              <mc:Fallback>
                <p:oleObj name="Clip" r:id="rId3" imgW="1630080" imgH="1108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0"/>
                        <a:ext cx="3429000" cy="233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6"/>
          <p:cNvGrpSpPr>
            <a:grpSpLocks/>
          </p:cNvGrpSpPr>
          <p:nvPr/>
        </p:nvGrpSpPr>
        <p:grpSpPr bwMode="auto">
          <a:xfrm>
            <a:off x="6770688" y="2971800"/>
            <a:ext cx="3440112" cy="2438400"/>
            <a:chOff x="3305" y="1872"/>
            <a:chExt cx="2167" cy="1536"/>
          </a:xfrm>
        </p:grpSpPr>
        <p:sp>
          <p:nvSpPr>
            <p:cNvPr id="891912" name="Freeform 8"/>
            <p:cNvSpPr>
              <a:spLocks/>
            </p:cNvSpPr>
            <p:nvPr/>
          </p:nvSpPr>
          <p:spPr bwMode="auto">
            <a:xfrm flipH="1">
              <a:off x="4114" y="1926"/>
              <a:ext cx="1153" cy="1353"/>
            </a:xfrm>
            <a:custGeom>
              <a:avLst/>
              <a:gdLst/>
              <a:ahLst/>
              <a:cxnLst>
                <a:cxn ang="0">
                  <a:pos x="14" y="895"/>
                </a:cxn>
                <a:cxn ang="0">
                  <a:pos x="1" y="752"/>
                </a:cxn>
                <a:cxn ang="0">
                  <a:pos x="3" y="603"/>
                </a:cxn>
                <a:cxn ang="0">
                  <a:pos x="20" y="466"/>
                </a:cxn>
                <a:cxn ang="0">
                  <a:pos x="43" y="405"/>
                </a:cxn>
                <a:cxn ang="0">
                  <a:pos x="69" y="390"/>
                </a:cxn>
                <a:cxn ang="0">
                  <a:pos x="100" y="372"/>
                </a:cxn>
                <a:cxn ang="0">
                  <a:pos x="139" y="351"/>
                </a:cxn>
                <a:cxn ang="0">
                  <a:pos x="183" y="327"/>
                </a:cxn>
                <a:cxn ang="0">
                  <a:pos x="232" y="301"/>
                </a:cxn>
                <a:cxn ang="0">
                  <a:pos x="286" y="273"/>
                </a:cxn>
                <a:cxn ang="0">
                  <a:pos x="343" y="244"/>
                </a:cxn>
                <a:cxn ang="0">
                  <a:pos x="401" y="212"/>
                </a:cxn>
                <a:cxn ang="0">
                  <a:pos x="461" y="182"/>
                </a:cxn>
                <a:cxn ang="0">
                  <a:pos x="522" y="151"/>
                </a:cxn>
                <a:cxn ang="0">
                  <a:pos x="584" y="120"/>
                </a:cxn>
                <a:cxn ang="0">
                  <a:pos x="643" y="90"/>
                </a:cxn>
                <a:cxn ang="0">
                  <a:pos x="700" y="62"/>
                </a:cxn>
                <a:cxn ang="0">
                  <a:pos x="754" y="36"/>
                </a:cxn>
                <a:cxn ang="0">
                  <a:pos x="805" y="11"/>
                </a:cxn>
                <a:cxn ang="0">
                  <a:pos x="817" y="33"/>
                </a:cxn>
                <a:cxn ang="0">
                  <a:pos x="805" y="175"/>
                </a:cxn>
                <a:cxn ang="0">
                  <a:pos x="813" y="389"/>
                </a:cxn>
                <a:cxn ang="0">
                  <a:pos x="844" y="639"/>
                </a:cxn>
                <a:cxn ang="0">
                  <a:pos x="884" y="828"/>
                </a:cxn>
                <a:cxn ang="0">
                  <a:pos x="920" y="944"/>
                </a:cxn>
                <a:cxn ang="0">
                  <a:pos x="962" y="1049"/>
                </a:cxn>
                <a:cxn ang="0">
                  <a:pos x="1005" y="1139"/>
                </a:cxn>
                <a:cxn ang="0">
                  <a:pos x="1049" y="1216"/>
                </a:cxn>
                <a:cxn ang="0">
                  <a:pos x="1089" y="1276"/>
                </a:cxn>
                <a:cxn ang="0">
                  <a:pos x="1121" y="1320"/>
                </a:cxn>
                <a:cxn ang="0">
                  <a:pos x="1146" y="1344"/>
                </a:cxn>
                <a:cxn ang="0">
                  <a:pos x="1136" y="1347"/>
                </a:cxn>
                <a:cxn ang="0">
                  <a:pos x="1096" y="1347"/>
                </a:cxn>
                <a:cxn ang="0">
                  <a:pos x="1045" y="1346"/>
                </a:cxn>
                <a:cxn ang="0">
                  <a:pos x="986" y="1346"/>
                </a:cxn>
                <a:cxn ang="0">
                  <a:pos x="920" y="1347"/>
                </a:cxn>
                <a:cxn ang="0">
                  <a:pos x="850" y="1347"/>
                </a:cxn>
                <a:cxn ang="0">
                  <a:pos x="776" y="1349"/>
                </a:cxn>
                <a:cxn ang="0">
                  <a:pos x="702" y="1349"/>
                </a:cxn>
                <a:cxn ang="0">
                  <a:pos x="627" y="1350"/>
                </a:cxn>
                <a:cxn ang="0">
                  <a:pos x="555" y="1351"/>
                </a:cxn>
                <a:cxn ang="0">
                  <a:pos x="485" y="1352"/>
                </a:cxn>
                <a:cxn ang="0">
                  <a:pos x="422" y="1353"/>
                </a:cxn>
                <a:cxn ang="0">
                  <a:pos x="366" y="1353"/>
                </a:cxn>
                <a:cxn ang="0">
                  <a:pos x="317" y="1353"/>
                </a:cxn>
                <a:cxn ang="0">
                  <a:pos x="278" y="1353"/>
                </a:cxn>
                <a:cxn ang="0">
                  <a:pos x="253" y="1353"/>
                </a:cxn>
                <a:cxn ang="0">
                  <a:pos x="231" y="1349"/>
                </a:cxn>
                <a:cxn ang="0">
                  <a:pos x="200" y="1321"/>
                </a:cxn>
                <a:cxn ang="0">
                  <a:pos x="166" y="1274"/>
                </a:cxn>
                <a:cxn ang="0">
                  <a:pos x="132" y="1212"/>
                </a:cxn>
                <a:cxn ang="0">
                  <a:pos x="99" y="1145"/>
                </a:cxn>
                <a:cxn ang="0">
                  <a:pos x="69" y="1079"/>
                </a:cxn>
                <a:cxn ang="0">
                  <a:pos x="46" y="1018"/>
                </a:cxn>
                <a:cxn ang="0">
                  <a:pos x="30" y="972"/>
                </a:cxn>
              </a:cxnLst>
              <a:rect l="0" t="0" r="r" b="b"/>
              <a:pathLst>
                <a:path w="1153" h="1353">
                  <a:moveTo>
                    <a:pt x="25" y="957"/>
                  </a:moveTo>
                  <a:lnTo>
                    <a:pt x="14" y="895"/>
                  </a:lnTo>
                  <a:lnTo>
                    <a:pt x="6" y="826"/>
                  </a:lnTo>
                  <a:lnTo>
                    <a:pt x="1" y="752"/>
                  </a:lnTo>
                  <a:lnTo>
                    <a:pt x="0" y="677"/>
                  </a:lnTo>
                  <a:lnTo>
                    <a:pt x="3" y="603"/>
                  </a:lnTo>
                  <a:lnTo>
                    <a:pt x="9" y="533"/>
                  </a:lnTo>
                  <a:lnTo>
                    <a:pt x="20" y="466"/>
                  </a:lnTo>
                  <a:lnTo>
                    <a:pt x="35" y="410"/>
                  </a:lnTo>
                  <a:lnTo>
                    <a:pt x="43" y="405"/>
                  </a:lnTo>
                  <a:lnTo>
                    <a:pt x="55" y="397"/>
                  </a:lnTo>
                  <a:lnTo>
                    <a:pt x="69" y="390"/>
                  </a:lnTo>
                  <a:lnTo>
                    <a:pt x="83" y="382"/>
                  </a:lnTo>
                  <a:lnTo>
                    <a:pt x="100" y="372"/>
                  </a:lnTo>
                  <a:lnTo>
                    <a:pt x="118" y="362"/>
                  </a:lnTo>
                  <a:lnTo>
                    <a:pt x="139" y="351"/>
                  </a:lnTo>
                  <a:lnTo>
                    <a:pt x="160" y="339"/>
                  </a:lnTo>
                  <a:lnTo>
                    <a:pt x="183" y="327"/>
                  </a:lnTo>
                  <a:lnTo>
                    <a:pt x="207" y="314"/>
                  </a:lnTo>
                  <a:lnTo>
                    <a:pt x="232" y="301"/>
                  </a:lnTo>
                  <a:lnTo>
                    <a:pt x="259" y="287"/>
                  </a:lnTo>
                  <a:lnTo>
                    <a:pt x="286" y="273"/>
                  </a:lnTo>
                  <a:lnTo>
                    <a:pt x="313" y="258"/>
                  </a:lnTo>
                  <a:lnTo>
                    <a:pt x="343" y="244"/>
                  </a:lnTo>
                  <a:lnTo>
                    <a:pt x="372" y="228"/>
                  </a:lnTo>
                  <a:lnTo>
                    <a:pt x="401" y="212"/>
                  </a:lnTo>
                  <a:lnTo>
                    <a:pt x="431" y="198"/>
                  </a:lnTo>
                  <a:lnTo>
                    <a:pt x="461" y="182"/>
                  </a:lnTo>
                  <a:lnTo>
                    <a:pt x="492" y="166"/>
                  </a:lnTo>
                  <a:lnTo>
                    <a:pt x="522" y="151"/>
                  </a:lnTo>
                  <a:lnTo>
                    <a:pt x="553" y="135"/>
                  </a:lnTo>
                  <a:lnTo>
                    <a:pt x="584" y="120"/>
                  </a:lnTo>
                  <a:lnTo>
                    <a:pt x="613" y="105"/>
                  </a:lnTo>
                  <a:lnTo>
                    <a:pt x="643" y="90"/>
                  </a:lnTo>
                  <a:lnTo>
                    <a:pt x="672" y="75"/>
                  </a:lnTo>
                  <a:lnTo>
                    <a:pt x="700" y="62"/>
                  </a:lnTo>
                  <a:lnTo>
                    <a:pt x="728" y="49"/>
                  </a:lnTo>
                  <a:lnTo>
                    <a:pt x="754" y="36"/>
                  </a:lnTo>
                  <a:lnTo>
                    <a:pt x="781" y="23"/>
                  </a:lnTo>
                  <a:lnTo>
                    <a:pt x="805" y="11"/>
                  </a:lnTo>
                  <a:lnTo>
                    <a:pt x="830" y="0"/>
                  </a:lnTo>
                  <a:lnTo>
                    <a:pt x="817" y="33"/>
                  </a:lnTo>
                  <a:lnTo>
                    <a:pt x="809" y="92"/>
                  </a:lnTo>
                  <a:lnTo>
                    <a:pt x="805" y="175"/>
                  </a:lnTo>
                  <a:lnTo>
                    <a:pt x="807" y="275"/>
                  </a:lnTo>
                  <a:lnTo>
                    <a:pt x="813" y="389"/>
                  </a:lnTo>
                  <a:lnTo>
                    <a:pt x="825" y="512"/>
                  </a:lnTo>
                  <a:lnTo>
                    <a:pt x="844" y="639"/>
                  </a:lnTo>
                  <a:lnTo>
                    <a:pt x="868" y="767"/>
                  </a:lnTo>
                  <a:lnTo>
                    <a:pt x="884" y="828"/>
                  </a:lnTo>
                  <a:lnTo>
                    <a:pt x="901" y="888"/>
                  </a:lnTo>
                  <a:lnTo>
                    <a:pt x="920" y="944"/>
                  </a:lnTo>
                  <a:lnTo>
                    <a:pt x="941" y="998"/>
                  </a:lnTo>
                  <a:lnTo>
                    <a:pt x="962" y="1049"/>
                  </a:lnTo>
                  <a:lnTo>
                    <a:pt x="983" y="1096"/>
                  </a:lnTo>
                  <a:lnTo>
                    <a:pt x="1005" y="1139"/>
                  </a:lnTo>
                  <a:lnTo>
                    <a:pt x="1027" y="1179"/>
                  </a:lnTo>
                  <a:lnTo>
                    <a:pt x="1049" y="1216"/>
                  </a:lnTo>
                  <a:lnTo>
                    <a:pt x="1069" y="1248"/>
                  </a:lnTo>
                  <a:lnTo>
                    <a:pt x="1089" y="1276"/>
                  </a:lnTo>
                  <a:lnTo>
                    <a:pt x="1106" y="1300"/>
                  </a:lnTo>
                  <a:lnTo>
                    <a:pt x="1121" y="1320"/>
                  </a:lnTo>
                  <a:lnTo>
                    <a:pt x="1135" y="1334"/>
                  </a:lnTo>
                  <a:lnTo>
                    <a:pt x="1146" y="1344"/>
                  </a:lnTo>
                  <a:lnTo>
                    <a:pt x="1153" y="1349"/>
                  </a:lnTo>
                  <a:lnTo>
                    <a:pt x="1136" y="1347"/>
                  </a:lnTo>
                  <a:lnTo>
                    <a:pt x="1118" y="1347"/>
                  </a:lnTo>
                  <a:lnTo>
                    <a:pt x="1096" y="1347"/>
                  </a:lnTo>
                  <a:lnTo>
                    <a:pt x="1071" y="1347"/>
                  </a:lnTo>
                  <a:lnTo>
                    <a:pt x="1045" y="1346"/>
                  </a:lnTo>
                  <a:lnTo>
                    <a:pt x="1016" y="1346"/>
                  </a:lnTo>
                  <a:lnTo>
                    <a:pt x="986" y="1346"/>
                  </a:lnTo>
                  <a:lnTo>
                    <a:pt x="953" y="1347"/>
                  </a:lnTo>
                  <a:lnTo>
                    <a:pt x="920" y="1347"/>
                  </a:lnTo>
                  <a:lnTo>
                    <a:pt x="885" y="1347"/>
                  </a:lnTo>
                  <a:lnTo>
                    <a:pt x="850" y="1347"/>
                  </a:lnTo>
                  <a:lnTo>
                    <a:pt x="814" y="1347"/>
                  </a:lnTo>
                  <a:lnTo>
                    <a:pt x="776" y="1349"/>
                  </a:lnTo>
                  <a:lnTo>
                    <a:pt x="740" y="1349"/>
                  </a:lnTo>
                  <a:lnTo>
                    <a:pt x="702" y="1349"/>
                  </a:lnTo>
                  <a:lnTo>
                    <a:pt x="665" y="1350"/>
                  </a:lnTo>
                  <a:lnTo>
                    <a:pt x="627" y="1350"/>
                  </a:lnTo>
                  <a:lnTo>
                    <a:pt x="591" y="1351"/>
                  </a:lnTo>
                  <a:lnTo>
                    <a:pt x="555" y="1351"/>
                  </a:lnTo>
                  <a:lnTo>
                    <a:pt x="519" y="1351"/>
                  </a:lnTo>
                  <a:lnTo>
                    <a:pt x="485" y="1352"/>
                  </a:lnTo>
                  <a:lnTo>
                    <a:pt x="453" y="1352"/>
                  </a:lnTo>
                  <a:lnTo>
                    <a:pt x="422" y="1353"/>
                  </a:lnTo>
                  <a:lnTo>
                    <a:pt x="392" y="1353"/>
                  </a:lnTo>
                  <a:lnTo>
                    <a:pt x="366" y="1353"/>
                  </a:lnTo>
                  <a:lnTo>
                    <a:pt x="340" y="1353"/>
                  </a:lnTo>
                  <a:lnTo>
                    <a:pt x="317" y="1353"/>
                  </a:lnTo>
                  <a:lnTo>
                    <a:pt x="296" y="1353"/>
                  </a:lnTo>
                  <a:lnTo>
                    <a:pt x="278" y="1353"/>
                  </a:lnTo>
                  <a:lnTo>
                    <a:pt x="264" y="1353"/>
                  </a:lnTo>
                  <a:lnTo>
                    <a:pt x="253" y="1353"/>
                  </a:lnTo>
                  <a:lnTo>
                    <a:pt x="244" y="1353"/>
                  </a:lnTo>
                  <a:lnTo>
                    <a:pt x="231" y="1349"/>
                  </a:lnTo>
                  <a:lnTo>
                    <a:pt x="215" y="1338"/>
                  </a:lnTo>
                  <a:lnTo>
                    <a:pt x="200" y="1321"/>
                  </a:lnTo>
                  <a:lnTo>
                    <a:pt x="184" y="1299"/>
                  </a:lnTo>
                  <a:lnTo>
                    <a:pt x="166" y="1274"/>
                  </a:lnTo>
                  <a:lnTo>
                    <a:pt x="149" y="1243"/>
                  </a:lnTo>
                  <a:lnTo>
                    <a:pt x="132" y="1212"/>
                  </a:lnTo>
                  <a:lnTo>
                    <a:pt x="115" y="1179"/>
                  </a:lnTo>
                  <a:lnTo>
                    <a:pt x="99" y="1145"/>
                  </a:lnTo>
                  <a:lnTo>
                    <a:pt x="83" y="1111"/>
                  </a:lnTo>
                  <a:lnTo>
                    <a:pt x="69" y="1079"/>
                  </a:lnTo>
                  <a:lnTo>
                    <a:pt x="57" y="1047"/>
                  </a:lnTo>
                  <a:lnTo>
                    <a:pt x="46" y="1018"/>
                  </a:lnTo>
                  <a:lnTo>
                    <a:pt x="36" y="993"/>
                  </a:lnTo>
                  <a:lnTo>
                    <a:pt x="30" y="972"/>
                  </a:lnTo>
                  <a:lnTo>
                    <a:pt x="25" y="957"/>
                  </a:lnTo>
                  <a:close/>
                </a:path>
              </a:pathLst>
            </a:custGeom>
            <a:solidFill>
              <a:srgbClr val="FFEDD8"/>
            </a:solidFill>
            <a:ln w="9525">
              <a:noFill/>
              <a:round/>
              <a:headEnd/>
              <a:tailEnd/>
            </a:ln>
          </p:spPr>
          <p:txBody>
            <a:bodyPr/>
            <a:lstStyle/>
            <a:p>
              <a:endParaRPr lang="en-US"/>
            </a:p>
          </p:txBody>
        </p:sp>
        <p:sp>
          <p:nvSpPr>
            <p:cNvPr id="891913" name="Freeform 9"/>
            <p:cNvSpPr>
              <a:spLocks/>
            </p:cNvSpPr>
            <p:nvPr/>
          </p:nvSpPr>
          <p:spPr bwMode="auto">
            <a:xfrm flipH="1">
              <a:off x="3932" y="1914"/>
              <a:ext cx="423" cy="1329"/>
            </a:xfrm>
            <a:custGeom>
              <a:avLst/>
              <a:gdLst/>
              <a:ahLst/>
              <a:cxnLst>
                <a:cxn ang="0">
                  <a:pos x="358" y="1329"/>
                </a:cxn>
                <a:cxn ang="0">
                  <a:pos x="378" y="1299"/>
                </a:cxn>
                <a:cxn ang="0">
                  <a:pos x="396" y="1255"/>
                </a:cxn>
                <a:cxn ang="0">
                  <a:pos x="411" y="1195"/>
                </a:cxn>
                <a:cxn ang="0">
                  <a:pos x="420" y="1121"/>
                </a:cxn>
                <a:cxn ang="0">
                  <a:pos x="423" y="1031"/>
                </a:cxn>
                <a:cxn ang="0">
                  <a:pos x="418" y="926"/>
                </a:cxn>
                <a:cxn ang="0">
                  <a:pos x="403" y="806"/>
                </a:cxn>
                <a:cxn ang="0">
                  <a:pos x="377" y="671"/>
                </a:cxn>
                <a:cxn ang="0">
                  <a:pos x="360" y="601"/>
                </a:cxn>
                <a:cxn ang="0">
                  <a:pos x="343" y="535"/>
                </a:cxn>
                <a:cxn ang="0">
                  <a:pos x="325" y="472"/>
                </a:cxn>
                <a:cxn ang="0">
                  <a:pos x="306" y="413"/>
                </a:cxn>
                <a:cxn ang="0">
                  <a:pos x="287" y="359"/>
                </a:cxn>
                <a:cxn ang="0">
                  <a:pos x="268" y="307"/>
                </a:cxn>
                <a:cxn ang="0">
                  <a:pos x="247" y="259"/>
                </a:cxn>
                <a:cxn ang="0">
                  <a:pos x="226" y="216"/>
                </a:cxn>
                <a:cxn ang="0">
                  <a:pos x="206" y="175"/>
                </a:cxn>
                <a:cxn ang="0">
                  <a:pos x="185" y="138"/>
                </a:cxn>
                <a:cxn ang="0">
                  <a:pos x="163" y="106"/>
                </a:cxn>
                <a:cxn ang="0">
                  <a:pos x="143" y="78"/>
                </a:cxn>
                <a:cxn ang="0">
                  <a:pos x="122" y="52"/>
                </a:cxn>
                <a:cxn ang="0">
                  <a:pos x="100" y="31"/>
                </a:cxn>
                <a:cxn ang="0">
                  <a:pos x="80" y="14"/>
                </a:cxn>
                <a:cxn ang="0">
                  <a:pos x="59" y="0"/>
                </a:cxn>
                <a:cxn ang="0">
                  <a:pos x="35" y="46"/>
                </a:cxn>
                <a:cxn ang="0">
                  <a:pos x="17" y="106"/>
                </a:cxn>
                <a:cxn ang="0">
                  <a:pos x="5" y="179"/>
                </a:cxn>
                <a:cxn ang="0">
                  <a:pos x="0" y="267"/>
                </a:cxn>
                <a:cxn ang="0">
                  <a:pos x="2" y="367"/>
                </a:cxn>
                <a:cxn ang="0">
                  <a:pos x="12" y="480"/>
                </a:cxn>
                <a:cxn ang="0">
                  <a:pos x="31" y="604"/>
                </a:cxn>
                <a:cxn ang="0">
                  <a:pos x="59" y="742"/>
                </a:cxn>
                <a:cxn ang="0">
                  <a:pos x="76" y="811"/>
                </a:cxn>
                <a:cxn ang="0">
                  <a:pos x="93" y="877"/>
                </a:cxn>
                <a:cxn ang="0">
                  <a:pos x="113" y="936"/>
                </a:cxn>
                <a:cxn ang="0">
                  <a:pos x="132" y="992"/>
                </a:cxn>
                <a:cxn ang="0">
                  <a:pos x="151" y="1041"/>
                </a:cxn>
                <a:cxn ang="0">
                  <a:pos x="172" y="1088"/>
                </a:cxn>
                <a:cxn ang="0">
                  <a:pos x="193" y="1129"/>
                </a:cxn>
                <a:cxn ang="0">
                  <a:pos x="213" y="1168"/>
                </a:cxn>
                <a:cxn ang="0">
                  <a:pos x="234" y="1201"/>
                </a:cxn>
                <a:cxn ang="0">
                  <a:pos x="254" y="1231"/>
                </a:cxn>
                <a:cxn ang="0">
                  <a:pos x="274" y="1257"/>
                </a:cxn>
                <a:cxn ang="0">
                  <a:pos x="293" y="1278"/>
                </a:cxn>
                <a:cxn ang="0">
                  <a:pos x="311" y="1297"/>
                </a:cxn>
                <a:cxn ang="0">
                  <a:pos x="328" y="1311"/>
                </a:cxn>
                <a:cxn ang="0">
                  <a:pos x="344" y="1322"/>
                </a:cxn>
                <a:cxn ang="0">
                  <a:pos x="358" y="1329"/>
                </a:cxn>
              </a:cxnLst>
              <a:rect l="0" t="0" r="r" b="b"/>
              <a:pathLst>
                <a:path w="423" h="1329">
                  <a:moveTo>
                    <a:pt x="358" y="1329"/>
                  </a:moveTo>
                  <a:lnTo>
                    <a:pt x="378" y="1299"/>
                  </a:lnTo>
                  <a:lnTo>
                    <a:pt x="396" y="1255"/>
                  </a:lnTo>
                  <a:lnTo>
                    <a:pt x="411" y="1195"/>
                  </a:lnTo>
                  <a:lnTo>
                    <a:pt x="420" y="1121"/>
                  </a:lnTo>
                  <a:lnTo>
                    <a:pt x="423" y="1031"/>
                  </a:lnTo>
                  <a:lnTo>
                    <a:pt x="418" y="926"/>
                  </a:lnTo>
                  <a:lnTo>
                    <a:pt x="403" y="806"/>
                  </a:lnTo>
                  <a:lnTo>
                    <a:pt x="377" y="671"/>
                  </a:lnTo>
                  <a:lnTo>
                    <a:pt x="360" y="601"/>
                  </a:lnTo>
                  <a:lnTo>
                    <a:pt x="343" y="535"/>
                  </a:lnTo>
                  <a:lnTo>
                    <a:pt x="325" y="472"/>
                  </a:lnTo>
                  <a:lnTo>
                    <a:pt x="306" y="413"/>
                  </a:lnTo>
                  <a:lnTo>
                    <a:pt x="287" y="359"/>
                  </a:lnTo>
                  <a:lnTo>
                    <a:pt x="268" y="307"/>
                  </a:lnTo>
                  <a:lnTo>
                    <a:pt x="247" y="259"/>
                  </a:lnTo>
                  <a:lnTo>
                    <a:pt x="226" y="216"/>
                  </a:lnTo>
                  <a:lnTo>
                    <a:pt x="206" y="175"/>
                  </a:lnTo>
                  <a:lnTo>
                    <a:pt x="185" y="138"/>
                  </a:lnTo>
                  <a:lnTo>
                    <a:pt x="163" y="106"/>
                  </a:lnTo>
                  <a:lnTo>
                    <a:pt x="143" y="78"/>
                  </a:lnTo>
                  <a:lnTo>
                    <a:pt x="122" y="52"/>
                  </a:lnTo>
                  <a:lnTo>
                    <a:pt x="100" y="31"/>
                  </a:lnTo>
                  <a:lnTo>
                    <a:pt x="80" y="14"/>
                  </a:lnTo>
                  <a:lnTo>
                    <a:pt x="59" y="0"/>
                  </a:lnTo>
                  <a:lnTo>
                    <a:pt x="35" y="46"/>
                  </a:lnTo>
                  <a:lnTo>
                    <a:pt x="17" y="106"/>
                  </a:lnTo>
                  <a:lnTo>
                    <a:pt x="5" y="179"/>
                  </a:lnTo>
                  <a:lnTo>
                    <a:pt x="0" y="267"/>
                  </a:lnTo>
                  <a:lnTo>
                    <a:pt x="2" y="367"/>
                  </a:lnTo>
                  <a:lnTo>
                    <a:pt x="12" y="480"/>
                  </a:lnTo>
                  <a:lnTo>
                    <a:pt x="31" y="604"/>
                  </a:lnTo>
                  <a:lnTo>
                    <a:pt x="59" y="742"/>
                  </a:lnTo>
                  <a:lnTo>
                    <a:pt x="76" y="811"/>
                  </a:lnTo>
                  <a:lnTo>
                    <a:pt x="93" y="877"/>
                  </a:lnTo>
                  <a:lnTo>
                    <a:pt x="113" y="936"/>
                  </a:lnTo>
                  <a:lnTo>
                    <a:pt x="132" y="992"/>
                  </a:lnTo>
                  <a:lnTo>
                    <a:pt x="151" y="1041"/>
                  </a:lnTo>
                  <a:lnTo>
                    <a:pt x="172" y="1088"/>
                  </a:lnTo>
                  <a:lnTo>
                    <a:pt x="193" y="1129"/>
                  </a:lnTo>
                  <a:lnTo>
                    <a:pt x="213" y="1168"/>
                  </a:lnTo>
                  <a:lnTo>
                    <a:pt x="234" y="1201"/>
                  </a:lnTo>
                  <a:lnTo>
                    <a:pt x="254" y="1231"/>
                  </a:lnTo>
                  <a:lnTo>
                    <a:pt x="274" y="1257"/>
                  </a:lnTo>
                  <a:lnTo>
                    <a:pt x="293" y="1278"/>
                  </a:lnTo>
                  <a:lnTo>
                    <a:pt x="311" y="1297"/>
                  </a:lnTo>
                  <a:lnTo>
                    <a:pt x="328" y="1311"/>
                  </a:lnTo>
                  <a:lnTo>
                    <a:pt x="344" y="1322"/>
                  </a:lnTo>
                  <a:lnTo>
                    <a:pt x="358" y="1329"/>
                  </a:lnTo>
                  <a:close/>
                </a:path>
              </a:pathLst>
            </a:custGeom>
            <a:solidFill>
              <a:srgbClr val="FFEDD8"/>
            </a:solidFill>
            <a:ln w="9525">
              <a:noFill/>
              <a:round/>
              <a:headEnd/>
              <a:tailEnd/>
            </a:ln>
          </p:spPr>
          <p:txBody>
            <a:bodyPr/>
            <a:lstStyle/>
            <a:p>
              <a:endParaRPr lang="en-US"/>
            </a:p>
          </p:txBody>
        </p:sp>
        <p:sp>
          <p:nvSpPr>
            <p:cNvPr id="891914" name="Freeform 10"/>
            <p:cNvSpPr>
              <a:spLocks/>
            </p:cNvSpPr>
            <p:nvPr/>
          </p:nvSpPr>
          <p:spPr bwMode="auto">
            <a:xfrm flipH="1">
              <a:off x="3997" y="1897"/>
              <a:ext cx="465" cy="1382"/>
            </a:xfrm>
            <a:custGeom>
              <a:avLst/>
              <a:gdLst/>
              <a:ahLst/>
              <a:cxnLst>
                <a:cxn ang="0">
                  <a:pos x="142" y="63"/>
                </a:cxn>
                <a:cxn ang="0">
                  <a:pos x="112" y="196"/>
                </a:cxn>
                <a:cxn ang="0">
                  <a:pos x="109" y="384"/>
                </a:cxn>
                <a:cxn ang="0">
                  <a:pos x="138" y="621"/>
                </a:cxn>
                <a:cxn ang="0">
                  <a:pos x="183" y="828"/>
                </a:cxn>
                <a:cxn ang="0">
                  <a:pos x="220" y="953"/>
                </a:cxn>
                <a:cxn ang="0">
                  <a:pos x="258" y="1058"/>
                </a:cxn>
                <a:cxn ang="0">
                  <a:pos x="300" y="1146"/>
                </a:cxn>
                <a:cxn ang="0">
                  <a:pos x="341" y="1218"/>
                </a:cxn>
                <a:cxn ang="0">
                  <a:pos x="381" y="1274"/>
                </a:cxn>
                <a:cxn ang="0">
                  <a:pos x="418" y="1314"/>
                </a:cxn>
                <a:cxn ang="0">
                  <a:pos x="451" y="1339"/>
                </a:cxn>
                <a:cxn ang="0">
                  <a:pos x="455" y="1357"/>
                </a:cxn>
                <a:cxn ang="0">
                  <a:pos x="424" y="1373"/>
                </a:cxn>
                <a:cxn ang="0">
                  <a:pos x="392" y="1381"/>
                </a:cxn>
                <a:cxn ang="0">
                  <a:pos x="361" y="1381"/>
                </a:cxn>
                <a:cxn ang="0">
                  <a:pos x="341" y="1373"/>
                </a:cxn>
                <a:cxn ang="0">
                  <a:pos x="316" y="1349"/>
                </a:cxn>
                <a:cxn ang="0">
                  <a:pos x="284" y="1305"/>
                </a:cxn>
                <a:cxn ang="0">
                  <a:pos x="244" y="1245"/>
                </a:cxn>
                <a:cxn ang="0">
                  <a:pos x="200" y="1168"/>
                </a:cxn>
                <a:cxn ang="0">
                  <a:pos x="157" y="1078"/>
                </a:cxn>
                <a:cxn ang="0">
                  <a:pos x="115" y="973"/>
                </a:cxn>
                <a:cxn ang="0">
                  <a:pos x="79" y="857"/>
                </a:cxn>
                <a:cxn ang="0">
                  <a:pos x="39" y="668"/>
                </a:cxn>
                <a:cxn ang="0">
                  <a:pos x="8" y="418"/>
                </a:cxn>
                <a:cxn ang="0">
                  <a:pos x="0" y="204"/>
                </a:cxn>
                <a:cxn ang="0">
                  <a:pos x="12" y="62"/>
                </a:cxn>
                <a:cxn ang="0">
                  <a:pos x="40" y="15"/>
                </a:cxn>
                <a:cxn ang="0">
                  <a:pos x="80" y="2"/>
                </a:cxn>
                <a:cxn ang="0">
                  <a:pos x="121" y="3"/>
                </a:cxn>
                <a:cxn ang="0">
                  <a:pos x="155" y="11"/>
                </a:cxn>
              </a:cxnLst>
              <a:rect l="0" t="0" r="r" b="b"/>
              <a:pathLst>
                <a:path w="465" h="1382">
                  <a:moveTo>
                    <a:pt x="166" y="17"/>
                  </a:moveTo>
                  <a:lnTo>
                    <a:pt x="142" y="63"/>
                  </a:lnTo>
                  <a:lnTo>
                    <a:pt x="124" y="123"/>
                  </a:lnTo>
                  <a:lnTo>
                    <a:pt x="112" y="196"/>
                  </a:lnTo>
                  <a:lnTo>
                    <a:pt x="107" y="284"/>
                  </a:lnTo>
                  <a:lnTo>
                    <a:pt x="109" y="384"/>
                  </a:lnTo>
                  <a:lnTo>
                    <a:pt x="119" y="497"/>
                  </a:lnTo>
                  <a:lnTo>
                    <a:pt x="138" y="621"/>
                  </a:lnTo>
                  <a:lnTo>
                    <a:pt x="166" y="759"/>
                  </a:lnTo>
                  <a:lnTo>
                    <a:pt x="183" y="828"/>
                  </a:lnTo>
                  <a:lnTo>
                    <a:pt x="200" y="894"/>
                  </a:lnTo>
                  <a:lnTo>
                    <a:pt x="220" y="953"/>
                  </a:lnTo>
                  <a:lnTo>
                    <a:pt x="239" y="1009"/>
                  </a:lnTo>
                  <a:lnTo>
                    <a:pt x="258" y="1058"/>
                  </a:lnTo>
                  <a:lnTo>
                    <a:pt x="279" y="1105"/>
                  </a:lnTo>
                  <a:lnTo>
                    <a:pt x="300" y="1146"/>
                  </a:lnTo>
                  <a:lnTo>
                    <a:pt x="320" y="1185"/>
                  </a:lnTo>
                  <a:lnTo>
                    <a:pt x="341" y="1218"/>
                  </a:lnTo>
                  <a:lnTo>
                    <a:pt x="361" y="1248"/>
                  </a:lnTo>
                  <a:lnTo>
                    <a:pt x="381" y="1274"/>
                  </a:lnTo>
                  <a:lnTo>
                    <a:pt x="400" y="1295"/>
                  </a:lnTo>
                  <a:lnTo>
                    <a:pt x="418" y="1314"/>
                  </a:lnTo>
                  <a:lnTo>
                    <a:pt x="435" y="1328"/>
                  </a:lnTo>
                  <a:lnTo>
                    <a:pt x="451" y="1339"/>
                  </a:lnTo>
                  <a:lnTo>
                    <a:pt x="465" y="1346"/>
                  </a:lnTo>
                  <a:lnTo>
                    <a:pt x="455" y="1357"/>
                  </a:lnTo>
                  <a:lnTo>
                    <a:pt x="440" y="1366"/>
                  </a:lnTo>
                  <a:lnTo>
                    <a:pt x="424" y="1373"/>
                  </a:lnTo>
                  <a:lnTo>
                    <a:pt x="409" y="1378"/>
                  </a:lnTo>
                  <a:lnTo>
                    <a:pt x="392" y="1381"/>
                  </a:lnTo>
                  <a:lnTo>
                    <a:pt x="376" y="1382"/>
                  </a:lnTo>
                  <a:lnTo>
                    <a:pt x="361" y="1381"/>
                  </a:lnTo>
                  <a:lnTo>
                    <a:pt x="348" y="1378"/>
                  </a:lnTo>
                  <a:lnTo>
                    <a:pt x="341" y="1373"/>
                  </a:lnTo>
                  <a:lnTo>
                    <a:pt x="330" y="1363"/>
                  </a:lnTo>
                  <a:lnTo>
                    <a:pt x="316" y="1349"/>
                  </a:lnTo>
                  <a:lnTo>
                    <a:pt x="301" y="1329"/>
                  </a:lnTo>
                  <a:lnTo>
                    <a:pt x="284" y="1305"/>
                  </a:lnTo>
                  <a:lnTo>
                    <a:pt x="264" y="1277"/>
                  </a:lnTo>
                  <a:lnTo>
                    <a:pt x="244" y="1245"/>
                  </a:lnTo>
                  <a:lnTo>
                    <a:pt x="222" y="1208"/>
                  </a:lnTo>
                  <a:lnTo>
                    <a:pt x="200" y="1168"/>
                  </a:lnTo>
                  <a:lnTo>
                    <a:pt x="178" y="1125"/>
                  </a:lnTo>
                  <a:lnTo>
                    <a:pt x="157" y="1078"/>
                  </a:lnTo>
                  <a:lnTo>
                    <a:pt x="136" y="1027"/>
                  </a:lnTo>
                  <a:lnTo>
                    <a:pt x="115" y="973"/>
                  </a:lnTo>
                  <a:lnTo>
                    <a:pt x="96" y="917"/>
                  </a:lnTo>
                  <a:lnTo>
                    <a:pt x="79" y="857"/>
                  </a:lnTo>
                  <a:lnTo>
                    <a:pt x="63" y="796"/>
                  </a:lnTo>
                  <a:lnTo>
                    <a:pt x="39" y="668"/>
                  </a:lnTo>
                  <a:lnTo>
                    <a:pt x="20" y="541"/>
                  </a:lnTo>
                  <a:lnTo>
                    <a:pt x="8" y="418"/>
                  </a:lnTo>
                  <a:lnTo>
                    <a:pt x="2" y="304"/>
                  </a:lnTo>
                  <a:lnTo>
                    <a:pt x="0" y="204"/>
                  </a:lnTo>
                  <a:lnTo>
                    <a:pt x="4" y="121"/>
                  </a:lnTo>
                  <a:lnTo>
                    <a:pt x="12" y="62"/>
                  </a:lnTo>
                  <a:lnTo>
                    <a:pt x="25" y="29"/>
                  </a:lnTo>
                  <a:lnTo>
                    <a:pt x="40" y="15"/>
                  </a:lnTo>
                  <a:lnTo>
                    <a:pt x="60" y="6"/>
                  </a:lnTo>
                  <a:lnTo>
                    <a:pt x="80" y="2"/>
                  </a:lnTo>
                  <a:lnTo>
                    <a:pt x="101" y="0"/>
                  </a:lnTo>
                  <a:lnTo>
                    <a:pt x="121" y="3"/>
                  </a:lnTo>
                  <a:lnTo>
                    <a:pt x="140" y="6"/>
                  </a:lnTo>
                  <a:lnTo>
                    <a:pt x="155" y="11"/>
                  </a:lnTo>
                  <a:lnTo>
                    <a:pt x="166" y="17"/>
                  </a:lnTo>
                  <a:close/>
                </a:path>
              </a:pathLst>
            </a:custGeom>
            <a:solidFill>
              <a:srgbClr val="BF723F"/>
            </a:solidFill>
            <a:ln w="9525">
              <a:noFill/>
              <a:round/>
              <a:headEnd/>
              <a:tailEnd/>
            </a:ln>
          </p:spPr>
          <p:txBody>
            <a:bodyPr/>
            <a:lstStyle/>
            <a:p>
              <a:endParaRPr lang="en-US"/>
            </a:p>
          </p:txBody>
        </p:sp>
        <p:sp>
          <p:nvSpPr>
            <p:cNvPr id="891915" name="Freeform 11"/>
            <p:cNvSpPr>
              <a:spLocks/>
            </p:cNvSpPr>
            <p:nvPr/>
          </p:nvSpPr>
          <p:spPr bwMode="auto">
            <a:xfrm flipH="1">
              <a:off x="4442" y="2394"/>
              <a:ext cx="824" cy="300"/>
            </a:xfrm>
            <a:custGeom>
              <a:avLst/>
              <a:gdLst/>
              <a:ahLst/>
              <a:cxnLst>
                <a:cxn ang="0">
                  <a:pos x="820" y="0"/>
                </a:cxn>
                <a:cxn ang="0">
                  <a:pos x="814" y="1"/>
                </a:cxn>
                <a:cxn ang="0">
                  <a:pos x="804" y="4"/>
                </a:cxn>
                <a:cxn ang="0">
                  <a:pos x="791" y="8"/>
                </a:cxn>
                <a:cxn ang="0">
                  <a:pos x="774" y="13"/>
                </a:cxn>
                <a:cxn ang="0">
                  <a:pos x="755" y="20"/>
                </a:cxn>
                <a:cxn ang="0">
                  <a:pos x="732" y="27"/>
                </a:cxn>
                <a:cxn ang="0">
                  <a:pos x="706" y="36"/>
                </a:cxn>
                <a:cxn ang="0">
                  <a:pos x="678" y="44"/>
                </a:cxn>
                <a:cxn ang="0">
                  <a:pos x="649" y="54"/>
                </a:cxn>
                <a:cxn ang="0">
                  <a:pos x="618" y="65"/>
                </a:cxn>
                <a:cxn ang="0">
                  <a:pos x="584" y="76"/>
                </a:cxn>
                <a:cxn ang="0">
                  <a:pos x="550" y="88"/>
                </a:cxn>
                <a:cxn ang="0">
                  <a:pos x="515" y="99"/>
                </a:cxn>
                <a:cxn ang="0">
                  <a:pos x="478" y="111"/>
                </a:cxn>
                <a:cxn ang="0">
                  <a:pos x="442" y="124"/>
                </a:cxn>
                <a:cxn ang="0">
                  <a:pos x="405" y="136"/>
                </a:cxn>
                <a:cxn ang="0">
                  <a:pos x="368" y="148"/>
                </a:cxn>
                <a:cxn ang="0">
                  <a:pos x="332" y="161"/>
                </a:cxn>
                <a:cxn ang="0">
                  <a:pos x="295" y="173"/>
                </a:cxn>
                <a:cxn ang="0">
                  <a:pos x="260" y="185"/>
                </a:cxn>
                <a:cxn ang="0">
                  <a:pos x="226" y="196"/>
                </a:cxn>
                <a:cxn ang="0">
                  <a:pos x="194" y="207"/>
                </a:cxn>
                <a:cxn ang="0">
                  <a:pos x="163" y="217"/>
                </a:cxn>
                <a:cxn ang="0">
                  <a:pos x="134" y="227"/>
                </a:cxn>
                <a:cxn ang="0">
                  <a:pos x="107" y="236"/>
                </a:cxn>
                <a:cxn ang="0">
                  <a:pos x="82" y="244"/>
                </a:cxn>
                <a:cxn ang="0">
                  <a:pos x="60" y="251"/>
                </a:cxn>
                <a:cxn ang="0">
                  <a:pos x="41" y="257"/>
                </a:cxn>
                <a:cxn ang="0">
                  <a:pos x="25" y="262"/>
                </a:cxn>
                <a:cxn ang="0">
                  <a:pos x="13" y="267"/>
                </a:cxn>
                <a:cxn ang="0">
                  <a:pos x="5" y="269"/>
                </a:cxn>
                <a:cxn ang="0">
                  <a:pos x="0" y="271"/>
                </a:cxn>
                <a:cxn ang="0">
                  <a:pos x="1" y="300"/>
                </a:cxn>
                <a:cxn ang="0">
                  <a:pos x="824" y="27"/>
                </a:cxn>
                <a:cxn ang="0">
                  <a:pos x="820" y="0"/>
                </a:cxn>
              </a:cxnLst>
              <a:rect l="0" t="0" r="r" b="b"/>
              <a:pathLst>
                <a:path w="824" h="300">
                  <a:moveTo>
                    <a:pt x="820" y="0"/>
                  </a:moveTo>
                  <a:lnTo>
                    <a:pt x="814" y="1"/>
                  </a:lnTo>
                  <a:lnTo>
                    <a:pt x="804" y="4"/>
                  </a:lnTo>
                  <a:lnTo>
                    <a:pt x="791" y="8"/>
                  </a:lnTo>
                  <a:lnTo>
                    <a:pt x="774" y="13"/>
                  </a:lnTo>
                  <a:lnTo>
                    <a:pt x="755" y="20"/>
                  </a:lnTo>
                  <a:lnTo>
                    <a:pt x="732" y="27"/>
                  </a:lnTo>
                  <a:lnTo>
                    <a:pt x="706" y="36"/>
                  </a:lnTo>
                  <a:lnTo>
                    <a:pt x="678" y="44"/>
                  </a:lnTo>
                  <a:lnTo>
                    <a:pt x="649" y="54"/>
                  </a:lnTo>
                  <a:lnTo>
                    <a:pt x="618" y="65"/>
                  </a:lnTo>
                  <a:lnTo>
                    <a:pt x="584" y="76"/>
                  </a:lnTo>
                  <a:lnTo>
                    <a:pt x="550" y="88"/>
                  </a:lnTo>
                  <a:lnTo>
                    <a:pt x="515" y="99"/>
                  </a:lnTo>
                  <a:lnTo>
                    <a:pt x="478" y="111"/>
                  </a:lnTo>
                  <a:lnTo>
                    <a:pt x="442" y="124"/>
                  </a:lnTo>
                  <a:lnTo>
                    <a:pt x="405" y="136"/>
                  </a:lnTo>
                  <a:lnTo>
                    <a:pt x="368" y="148"/>
                  </a:lnTo>
                  <a:lnTo>
                    <a:pt x="332" y="161"/>
                  </a:lnTo>
                  <a:lnTo>
                    <a:pt x="295" y="173"/>
                  </a:lnTo>
                  <a:lnTo>
                    <a:pt x="260" y="185"/>
                  </a:lnTo>
                  <a:lnTo>
                    <a:pt x="226" y="196"/>
                  </a:lnTo>
                  <a:lnTo>
                    <a:pt x="194" y="207"/>
                  </a:lnTo>
                  <a:lnTo>
                    <a:pt x="163" y="217"/>
                  </a:lnTo>
                  <a:lnTo>
                    <a:pt x="134" y="227"/>
                  </a:lnTo>
                  <a:lnTo>
                    <a:pt x="107" y="236"/>
                  </a:lnTo>
                  <a:lnTo>
                    <a:pt x="82" y="244"/>
                  </a:lnTo>
                  <a:lnTo>
                    <a:pt x="60" y="251"/>
                  </a:lnTo>
                  <a:lnTo>
                    <a:pt x="41" y="257"/>
                  </a:lnTo>
                  <a:lnTo>
                    <a:pt x="25" y="262"/>
                  </a:lnTo>
                  <a:lnTo>
                    <a:pt x="13" y="267"/>
                  </a:lnTo>
                  <a:lnTo>
                    <a:pt x="5" y="269"/>
                  </a:lnTo>
                  <a:lnTo>
                    <a:pt x="0" y="271"/>
                  </a:lnTo>
                  <a:lnTo>
                    <a:pt x="1" y="300"/>
                  </a:lnTo>
                  <a:lnTo>
                    <a:pt x="824" y="27"/>
                  </a:lnTo>
                  <a:lnTo>
                    <a:pt x="820" y="0"/>
                  </a:lnTo>
                  <a:close/>
                </a:path>
              </a:pathLst>
            </a:custGeom>
            <a:solidFill>
              <a:srgbClr val="BF723F"/>
            </a:solidFill>
            <a:ln w="9525">
              <a:noFill/>
              <a:round/>
              <a:headEnd/>
              <a:tailEnd/>
            </a:ln>
          </p:spPr>
          <p:txBody>
            <a:bodyPr/>
            <a:lstStyle/>
            <a:p>
              <a:endParaRPr lang="en-US"/>
            </a:p>
          </p:txBody>
        </p:sp>
        <p:sp>
          <p:nvSpPr>
            <p:cNvPr id="891916" name="Freeform 12"/>
            <p:cNvSpPr>
              <a:spLocks/>
            </p:cNvSpPr>
            <p:nvPr/>
          </p:nvSpPr>
          <p:spPr bwMode="auto">
            <a:xfrm flipH="1">
              <a:off x="4457" y="2237"/>
              <a:ext cx="809" cy="324"/>
            </a:xfrm>
            <a:custGeom>
              <a:avLst/>
              <a:gdLst/>
              <a:ahLst/>
              <a:cxnLst>
                <a:cxn ang="0">
                  <a:pos x="808" y="0"/>
                </a:cxn>
                <a:cxn ang="0">
                  <a:pos x="802" y="2"/>
                </a:cxn>
                <a:cxn ang="0">
                  <a:pos x="792" y="5"/>
                </a:cxn>
                <a:cxn ang="0">
                  <a:pos x="779" y="10"/>
                </a:cxn>
                <a:cxn ang="0">
                  <a:pos x="763" y="16"/>
                </a:cxn>
                <a:cxn ang="0">
                  <a:pos x="743" y="22"/>
                </a:cxn>
                <a:cxn ang="0">
                  <a:pos x="721" y="31"/>
                </a:cxn>
                <a:cxn ang="0">
                  <a:pos x="695" y="40"/>
                </a:cxn>
                <a:cxn ang="0">
                  <a:pos x="669" y="50"/>
                </a:cxn>
                <a:cxn ang="0">
                  <a:pos x="640" y="61"/>
                </a:cxn>
                <a:cxn ang="0">
                  <a:pos x="608" y="72"/>
                </a:cxn>
                <a:cxn ang="0">
                  <a:pos x="575" y="84"/>
                </a:cxn>
                <a:cxn ang="0">
                  <a:pos x="541" y="97"/>
                </a:cxn>
                <a:cxn ang="0">
                  <a:pos x="507" y="109"/>
                </a:cxn>
                <a:cxn ang="0">
                  <a:pos x="471" y="123"/>
                </a:cxn>
                <a:cxn ang="0">
                  <a:pos x="436" y="136"/>
                </a:cxn>
                <a:cxn ang="0">
                  <a:pos x="400" y="151"/>
                </a:cxn>
                <a:cxn ang="0">
                  <a:pos x="363" y="164"/>
                </a:cxn>
                <a:cxn ang="0">
                  <a:pos x="327" y="177"/>
                </a:cxn>
                <a:cxn ang="0">
                  <a:pos x="292" y="190"/>
                </a:cxn>
                <a:cxn ang="0">
                  <a:pos x="258" y="203"/>
                </a:cxn>
                <a:cxn ang="0">
                  <a:pos x="224" y="216"/>
                </a:cxn>
                <a:cxn ang="0">
                  <a:pos x="193" y="228"/>
                </a:cxn>
                <a:cxn ang="0">
                  <a:pos x="162" y="239"/>
                </a:cxn>
                <a:cxn ang="0">
                  <a:pos x="133" y="250"/>
                </a:cxn>
                <a:cxn ang="0">
                  <a:pos x="107" y="259"/>
                </a:cxn>
                <a:cxn ang="0">
                  <a:pos x="82" y="268"/>
                </a:cxn>
                <a:cxn ang="0">
                  <a:pos x="60" y="276"/>
                </a:cxn>
                <a:cxn ang="0">
                  <a:pos x="42" y="282"/>
                </a:cxn>
                <a:cxn ang="0">
                  <a:pos x="27" y="289"/>
                </a:cxn>
                <a:cxn ang="0">
                  <a:pos x="14" y="293"/>
                </a:cxn>
                <a:cxn ang="0">
                  <a:pos x="6" y="296"/>
                </a:cxn>
                <a:cxn ang="0">
                  <a:pos x="1" y="297"/>
                </a:cxn>
                <a:cxn ang="0">
                  <a:pos x="0" y="324"/>
                </a:cxn>
                <a:cxn ang="0">
                  <a:pos x="809" y="30"/>
                </a:cxn>
                <a:cxn ang="0">
                  <a:pos x="808" y="0"/>
                </a:cxn>
              </a:cxnLst>
              <a:rect l="0" t="0" r="r" b="b"/>
              <a:pathLst>
                <a:path w="809" h="324">
                  <a:moveTo>
                    <a:pt x="808" y="0"/>
                  </a:moveTo>
                  <a:lnTo>
                    <a:pt x="802" y="2"/>
                  </a:lnTo>
                  <a:lnTo>
                    <a:pt x="792" y="5"/>
                  </a:lnTo>
                  <a:lnTo>
                    <a:pt x="779" y="10"/>
                  </a:lnTo>
                  <a:lnTo>
                    <a:pt x="763" y="16"/>
                  </a:lnTo>
                  <a:lnTo>
                    <a:pt x="743" y="22"/>
                  </a:lnTo>
                  <a:lnTo>
                    <a:pt x="721" y="31"/>
                  </a:lnTo>
                  <a:lnTo>
                    <a:pt x="695" y="40"/>
                  </a:lnTo>
                  <a:lnTo>
                    <a:pt x="669" y="50"/>
                  </a:lnTo>
                  <a:lnTo>
                    <a:pt x="640" y="61"/>
                  </a:lnTo>
                  <a:lnTo>
                    <a:pt x="608" y="72"/>
                  </a:lnTo>
                  <a:lnTo>
                    <a:pt x="575" y="84"/>
                  </a:lnTo>
                  <a:lnTo>
                    <a:pt x="541" y="97"/>
                  </a:lnTo>
                  <a:lnTo>
                    <a:pt x="507" y="109"/>
                  </a:lnTo>
                  <a:lnTo>
                    <a:pt x="471" y="123"/>
                  </a:lnTo>
                  <a:lnTo>
                    <a:pt x="436" y="136"/>
                  </a:lnTo>
                  <a:lnTo>
                    <a:pt x="400" y="151"/>
                  </a:lnTo>
                  <a:lnTo>
                    <a:pt x="363" y="164"/>
                  </a:lnTo>
                  <a:lnTo>
                    <a:pt x="327" y="177"/>
                  </a:lnTo>
                  <a:lnTo>
                    <a:pt x="292" y="190"/>
                  </a:lnTo>
                  <a:lnTo>
                    <a:pt x="258" y="203"/>
                  </a:lnTo>
                  <a:lnTo>
                    <a:pt x="224" y="216"/>
                  </a:lnTo>
                  <a:lnTo>
                    <a:pt x="193" y="228"/>
                  </a:lnTo>
                  <a:lnTo>
                    <a:pt x="162" y="239"/>
                  </a:lnTo>
                  <a:lnTo>
                    <a:pt x="133" y="250"/>
                  </a:lnTo>
                  <a:lnTo>
                    <a:pt x="107" y="259"/>
                  </a:lnTo>
                  <a:lnTo>
                    <a:pt x="82" y="268"/>
                  </a:lnTo>
                  <a:lnTo>
                    <a:pt x="60" y="276"/>
                  </a:lnTo>
                  <a:lnTo>
                    <a:pt x="42" y="282"/>
                  </a:lnTo>
                  <a:lnTo>
                    <a:pt x="27" y="289"/>
                  </a:lnTo>
                  <a:lnTo>
                    <a:pt x="14" y="293"/>
                  </a:lnTo>
                  <a:lnTo>
                    <a:pt x="6" y="296"/>
                  </a:lnTo>
                  <a:lnTo>
                    <a:pt x="1" y="297"/>
                  </a:lnTo>
                  <a:lnTo>
                    <a:pt x="0" y="324"/>
                  </a:lnTo>
                  <a:lnTo>
                    <a:pt x="809" y="30"/>
                  </a:lnTo>
                  <a:lnTo>
                    <a:pt x="808" y="0"/>
                  </a:lnTo>
                  <a:close/>
                </a:path>
              </a:pathLst>
            </a:custGeom>
            <a:solidFill>
              <a:srgbClr val="BF723F"/>
            </a:solidFill>
            <a:ln w="9525">
              <a:noFill/>
              <a:round/>
              <a:headEnd/>
              <a:tailEnd/>
            </a:ln>
          </p:spPr>
          <p:txBody>
            <a:bodyPr/>
            <a:lstStyle/>
            <a:p>
              <a:endParaRPr lang="en-US"/>
            </a:p>
          </p:txBody>
        </p:sp>
        <p:sp>
          <p:nvSpPr>
            <p:cNvPr id="891917" name="Freeform 13"/>
            <p:cNvSpPr>
              <a:spLocks/>
            </p:cNvSpPr>
            <p:nvPr/>
          </p:nvSpPr>
          <p:spPr bwMode="auto">
            <a:xfrm flipH="1">
              <a:off x="4459" y="2060"/>
              <a:ext cx="793" cy="359"/>
            </a:xfrm>
            <a:custGeom>
              <a:avLst/>
              <a:gdLst/>
              <a:ahLst/>
              <a:cxnLst>
                <a:cxn ang="0">
                  <a:pos x="793" y="0"/>
                </a:cxn>
                <a:cxn ang="0">
                  <a:pos x="777" y="4"/>
                </a:cxn>
                <a:cxn ang="0">
                  <a:pos x="748" y="17"/>
                </a:cxn>
                <a:cxn ang="0">
                  <a:pos x="707" y="33"/>
                </a:cxn>
                <a:cxn ang="0">
                  <a:pos x="656" y="54"/>
                </a:cxn>
                <a:cxn ang="0">
                  <a:pos x="598" y="78"/>
                </a:cxn>
                <a:cxn ang="0">
                  <a:pos x="533" y="106"/>
                </a:cxn>
                <a:cxn ang="0">
                  <a:pos x="464" y="135"/>
                </a:cxn>
                <a:cxn ang="0">
                  <a:pos x="394" y="165"/>
                </a:cxn>
                <a:cxn ang="0">
                  <a:pos x="325" y="194"/>
                </a:cxn>
                <a:cxn ang="0">
                  <a:pos x="256" y="223"/>
                </a:cxn>
                <a:cxn ang="0">
                  <a:pos x="193" y="251"/>
                </a:cxn>
                <a:cxn ang="0">
                  <a:pos x="135" y="276"/>
                </a:cxn>
                <a:cxn ang="0">
                  <a:pos x="86" y="296"/>
                </a:cxn>
                <a:cxn ang="0">
                  <a:pos x="46" y="312"/>
                </a:cxn>
                <a:cxn ang="0">
                  <a:pos x="20" y="323"/>
                </a:cxn>
                <a:cxn ang="0">
                  <a:pos x="6" y="328"/>
                </a:cxn>
                <a:cxn ang="0">
                  <a:pos x="0" y="359"/>
                </a:cxn>
                <a:cxn ang="0">
                  <a:pos x="792" y="27"/>
                </a:cxn>
                <a:cxn ang="0">
                  <a:pos x="793" y="0"/>
                </a:cxn>
              </a:cxnLst>
              <a:rect l="0" t="0" r="r" b="b"/>
              <a:pathLst>
                <a:path w="793" h="359">
                  <a:moveTo>
                    <a:pt x="793" y="0"/>
                  </a:moveTo>
                  <a:lnTo>
                    <a:pt x="777" y="4"/>
                  </a:lnTo>
                  <a:lnTo>
                    <a:pt x="748" y="17"/>
                  </a:lnTo>
                  <a:lnTo>
                    <a:pt x="707" y="33"/>
                  </a:lnTo>
                  <a:lnTo>
                    <a:pt x="656" y="54"/>
                  </a:lnTo>
                  <a:lnTo>
                    <a:pt x="598" y="78"/>
                  </a:lnTo>
                  <a:lnTo>
                    <a:pt x="533" y="106"/>
                  </a:lnTo>
                  <a:lnTo>
                    <a:pt x="464" y="135"/>
                  </a:lnTo>
                  <a:lnTo>
                    <a:pt x="394" y="165"/>
                  </a:lnTo>
                  <a:lnTo>
                    <a:pt x="325" y="194"/>
                  </a:lnTo>
                  <a:lnTo>
                    <a:pt x="256" y="223"/>
                  </a:lnTo>
                  <a:lnTo>
                    <a:pt x="193" y="251"/>
                  </a:lnTo>
                  <a:lnTo>
                    <a:pt x="135" y="276"/>
                  </a:lnTo>
                  <a:lnTo>
                    <a:pt x="86" y="296"/>
                  </a:lnTo>
                  <a:lnTo>
                    <a:pt x="46" y="312"/>
                  </a:lnTo>
                  <a:lnTo>
                    <a:pt x="20" y="323"/>
                  </a:lnTo>
                  <a:lnTo>
                    <a:pt x="6" y="328"/>
                  </a:lnTo>
                  <a:lnTo>
                    <a:pt x="0" y="359"/>
                  </a:lnTo>
                  <a:lnTo>
                    <a:pt x="792" y="27"/>
                  </a:lnTo>
                  <a:lnTo>
                    <a:pt x="793" y="0"/>
                  </a:lnTo>
                  <a:close/>
                </a:path>
              </a:pathLst>
            </a:custGeom>
            <a:solidFill>
              <a:srgbClr val="BF723F"/>
            </a:solidFill>
            <a:ln w="9525">
              <a:noFill/>
              <a:round/>
              <a:headEnd/>
              <a:tailEnd/>
            </a:ln>
          </p:spPr>
          <p:txBody>
            <a:bodyPr/>
            <a:lstStyle/>
            <a:p>
              <a:endParaRPr lang="en-US"/>
            </a:p>
          </p:txBody>
        </p:sp>
        <p:sp>
          <p:nvSpPr>
            <p:cNvPr id="891918" name="Freeform 14"/>
            <p:cNvSpPr>
              <a:spLocks/>
            </p:cNvSpPr>
            <p:nvPr/>
          </p:nvSpPr>
          <p:spPr bwMode="auto">
            <a:xfrm flipH="1">
              <a:off x="4411" y="2611"/>
              <a:ext cx="842" cy="235"/>
            </a:xfrm>
            <a:custGeom>
              <a:avLst/>
              <a:gdLst/>
              <a:ahLst/>
              <a:cxnLst>
                <a:cxn ang="0">
                  <a:pos x="839" y="0"/>
                </a:cxn>
                <a:cxn ang="0">
                  <a:pos x="832" y="2"/>
                </a:cxn>
                <a:cxn ang="0">
                  <a:pos x="823" y="4"/>
                </a:cxn>
                <a:cxn ang="0">
                  <a:pos x="809" y="8"/>
                </a:cxn>
                <a:cxn ang="0">
                  <a:pos x="791" y="11"/>
                </a:cxn>
                <a:cxn ang="0">
                  <a:pos x="772" y="17"/>
                </a:cxn>
                <a:cxn ang="0">
                  <a:pos x="748" y="22"/>
                </a:cxn>
                <a:cxn ang="0">
                  <a:pos x="722" y="29"/>
                </a:cxn>
                <a:cxn ang="0">
                  <a:pos x="694" y="36"/>
                </a:cxn>
                <a:cxn ang="0">
                  <a:pos x="664" y="44"/>
                </a:cxn>
                <a:cxn ang="0">
                  <a:pos x="631" y="51"/>
                </a:cxn>
                <a:cxn ang="0">
                  <a:pos x="597" y="60"/>
                </a:cxn>
                <a:cxn ang="0">
                  <a:pos x="562" y="68"/>
                </a:cxn>
                <a:cxn ang="0">
                  <a:pos x="526" y="78"/>
                </a:cxn>
                <a:cxn ang="0">
                  <a:pos x="490" y="86"/>
                </a:cxn>
                <a:cxn ang="0">
                  <a:pos x="452" y="96"/>
                </a:cxn>
                <a:cxn ang="0">
                  <a:pos x="415" y="106"/>
                </a:cxn>
                <a:cxn ang="0">
                  <a:pos x="376" y="114"/>
                </a:cxn>
                <a:cxn ang="0">
                  <a:pos x="339" y="124"/>
                </a:cxn>
                <a:cxn ang="0">
                  <a:pos x="302" y="132"/>
                </a:cxn>
                <a:cxn ang="0">
                  <a:pos x="267" y="142"/>
                </a:cxn>
                <a:cxn ang="0">
                  <a:pos x="232" y="151"/>
                </a:cxn>
                <a:cxn ang="0">
                  <a:pos x="198" y="159"/>
                </a:cxn>
                <a:cxn ang="0">
                  <a:pos x="166" y="166"/>
                </a:cxn>
                <a:cxn ang="0">
                  <a:pos x="137" y="174"/>
                </a:cxn>
                <a:cxn ang="0">
                  <a:pos x="109" y="181"/>
                </a:cxn>
                <a:cxn ang="0">
                  <a:pos x="84" y="187"/>
                </a:cxn>
                <a:cxn ang="0">
                  <a:pos x="62" y="193"/>
                </a:cxn>
                <a:cxn ang="0">
                  <a:pos x="43" y="198"/>
                </a:cxn>
                <a:cxn ang="0">
                  <a:pos x="26" y="201"/>
                </a:cxn>
                <a:cxn ang="0">
                  <a:pos x="14" y="204"/>
                </a:cxn>
                <a:cxn ang="0">
                  <a:pos x="5" y="206"/>
                </a:cxn>
                <a:cxn ang="0">
                  <a:pos x="0" y="207"/>
                </a:cxn>
                <a:cxn ang="0">
                  <a:pos x="4" y="235"/>
                </a:cxn>
                <a:cxn ang="0">
                  <a:pos x="842" y="28"/>
                </a:cxn>
                <a:cxn ang="0">
                  <a:pos x="839" y="0"/>
                </a:cxn>
              </a:cxnLst>
              <a:rect l="0" t="0" r="r" b="b"/>
              <a:pathLst>
                <a:path w="842" h="235">
                  <a:moveTo>
                    <a:pt x="839" y="0"/>
                  </a:moveTo>
                  <a:lnTo>
                    <a:pt x="832" y="2"/>
                  </a:lnTo>
                  <a:lnTo>
                    <a:pt x="823" y="4"/>
                  </a:lnTo>
                  <a:lnTo>
                    <a:pt x="809" y="8"/>
                  </a:lnTo>
                  <a:lnTo>
                    <a:pt x="791" y="11"/>
                  </a:lnTo>
                  <a:lnTo>
                    <a:pt x="772" y="17"/>
                  </a:lnTo>
                  <a:lnTo>
                    <a:pt x="748" y="22"/>
                  </a:lnTo>
                  <a:lnTo>
                    <a:pt x="722" y="29"/>
                  </a:lnTo>
                  <a:lnTo>
                    <a:pt x="694" y="36"/>
                  </a:lnTo>
                  <a:lnTo>
                    <a:pt x="664" y="44"/>
                  </a:lnTo>
                  <a:lnTo>
                    <a:pt x="631" y="51"/>
                  </a:lnTo>
                  <a:lnTo>
                    <a:pt x="597" y="60"/>
                  </a:lnTo>
                  <a:lnTo>
                    <a:pt x="562" y="68"/>
                  </a:lnTo>
                  <a:lnTo>
                    <a:pt x="526" y="78"/>
                  </a:lnTo>
                  <a:lnTo>
                    <a:pt x="490" y="86"/>
                  </a:lnTo>
                  <a:lnTo>
                    <a:pt x="452" y="96"/>
                  </a:lnTo>
                  <a:lnTo>
                    <a:pt x="415" y="106"/>
                  </a:lnTo>
                  <a:lnTo>
                    <a:pt x="376" y="114"/>
                  </a:lnTo>
                  <a:lnTo>
                    <a:pt x="339" y="124"/>
                  </a:lnTo>
                  <a:lnTo>
                    <a:pt x="302" y="132"/>
                  </a:lnTo>
                  <a:lnTo>
                    <a:pt x="267" y="142"/>
                  </a:lnTo>
                  <a:lnTo>
                    <a:pt x="232" y="151"/>
                  </a:lnTo>
                  <a:lnTo>
                    <a:pt x="198" y="159"/>
                  </a:lnTo>
                  <a:lnTo>
                    <a:pt x="166" y="166"/>
                  </a:lnTo>
                  <a:lnTo>
                    <a:pt x="137" y="174"/>
                  </a:lnTo>
                  <a:lnTo>
                    <a:pt x="109" y="181"/>
                  </a:lnTo>
                  <a:lnTo>
                    <a:pt x="84" y="187"/>
                  </a:lnTo>
                  <a:lnTo>
                    <a:pt x="62" y="193"/>
                  </a:lnTo>
                  <a:lnTo>
                    <a:pt x="43" y="198"/>
                  </a:lnTo>
                  <a:lnTo>
                    <a:pt x="26" y="201"/>
                  </a:lnTo>
                  <a:lnTo>
                    <a:pt x="14" y="204"/>
                  </a:lnTo>
                  <a:lnTo>
                    <a:pt x="5" y="206"/>
                  </a:lnTo>
                  <a:lnTo>
                    <a:pt x="0" y="207"/>
                  </a:lnTo>
                  <a:lnTo>
                    <a:pt x="4" y="235"/>
                  </a:lnTo>
                  <a:lnTo>
                    <a:pt x="842" y="28"/>
                  </a:lnTo>
                  <a:lnTo>
                    <a:pt x="839" y="0"/>
                  </a:lnTo>
                  <a:close/>
                </a:path>
              </a:pathLst>
            </a:custGeom>
            <a:solidFill>
              <a:srgbClr val="BF723F"/>
            </a:solidFill>
            <a:ln w="9525">
              <a:noFill/>
              <a:round/>
              <a:headEnd/>
              <a:tailEnd/>
            </a:ln>
          </p:spPr>
          <p:txBody>
            <a:bodyPr/>
            <a:lstStyle/>
            <a:p>
              <a:endParaRPr lang="en-US"/>
            </a:p>
          </p:txBody>
        </p:sp>
        <p:sp>
          <p:nvSpPr>
            <p:cNvPr id="891919" name="Freeform 15"/>
            <p:cNvSpPr>
              <a:spLocks/>
            </p:cNvSpPr>
            <p:nvPr/>
          </p:nvSpPr>
          <p:spPr bwMode="auto">
            <a:xfrm flipH="1">
              <a:off x="4347" y="2840"/>
              <a:ext cx="859" cy="166"/>
            </a:xfrm>
            <a:custGeom>
              <a:avLst/>
              <a:gdLst/>
              <a:ahLst/>
              <a:cxnLst>
                <a:cxn ang="0">
                  <a:pos x="850" y="0"/>
                </a:cxn>
                <a:cxn ang="0">
                  <a:pos x="844" y="1"/>
                </a:cxn>
                <a:cxn ang="0">
                  <a:pos x="834" y="4"/>
                </a:cxn>
                <a:cxn ang="0">
                  <a:pos x="819" y="6"/>
                </a:cxn>
                <a:cxn ang="0">
                  <a:pos x="802" y="9"/>
                </a:cxn>
                <a:cxn ang="0">
                  <a:pos x="782" y="12"/>
                </a:cxn>
                <a:cxn ang="0">
                  <a:pos x="759" y="17"/>
                </a:cxn>
                <a:cxn ang="0">
                  <a:pos x="732" y="22"/>
                </a:cxn>
                <a:cxn ang="0">
                  <a:pos x="703" y="27"/>
                </a:cxn>
                <a:cxn ang="0">
                  <a:pos x="673" y="32"/>
                </a:cxn>
                <a:cxn ang="0">
                  <a:pos x="640" y="38"/>
                </a:cxn>
                <a:cxn ang="0">
                  <a:pos x="606" y="44"/>
                </a:cxn>
                <a:cxn ang="0">
                  <a:pos x="570" y="50"/>
                </a:cxn>
                <a:cxn ang="0">
                  <a:pos x="534" y="56"/>
                </a:cxn>
                <a:cxn ang="0">
                  <a:pos x="496" y="62"/>
                </a:cxn>
                <a:cxn ang="0">
                  <a:pos x="458" y="69"/>
                </a:cxn>
                <a:cxn ang="0">
                  <a:pos x="420" y="75"/>
                </a:cxn>
                <a:cxn ang="0">
                  <a:pos x="382" y="82"/>
                </a:cxn>
                <a:cxn ang="0">
                  <a:pos x="345" y="89"/>
                </a:cxn>
                <a:cxn ang="0">
                  <a:pos x="307" y="95"/>
                </a:cxn>
                <a:cxn ang="0">
                  <a:pos x="271" y="101"/>
                </a:cxn>
                <a:cxn ang="0">
                  <a:pos x="235" y="107"/>
                </a:cxn>
                <a:cxn ang="0">
                  <a:pos x="202" y="113"/>
                </a:cxn>
                <a:cxn ang="0">
                  <a:pos x="169" y="119"/>
                </a:cxn>
                <a:cxn ang="0">
                  <a:pos x="139" y="124"/>
                </a:cxn>
                <a:cxn ang="0">
                  <a:pos x="111" y="128"/>
                </a:cxn>
                <a:cxn ang="0">
                  <a:pos x="85" y="133"/>
                </a:cxn>
                <a:cxn ang="0">
                  <a:pos x="63" y="137"/>
                </a:cxn>
                <a:cxn ang="0">
                  <a:pos x="43" y="141"/>
                </a:cxn>
                <a:cxn ang="0">
                  <a:pos x="27" y="143"/>
                </a:cxn>
                <a:cxn ang="0">
                  <a:pos x="14" y="145"/>
                </a:cxn>
                <a:cxn ang="0">
                  <a:pos x="5" y="147"/>
                </a:cxn>
                <a:cxn ang="0">
                  <a:pos x="0" y="148"/>
                </a:cxn>
                <a:cxn ang="0">
                  <a:pos x="10" y="166"/>
                </a:cxn>
                <a:cxn ang="0">
                  <a:pos x="859" y="28"/>
                </a:cxn>
                <a:cxn ang="0">
                  <a:pos x="850" y="0"/>
                </a:cxn>
              </a:cxnLst>
              <a:rect l="0" t="0" r="r" b="b"/>
              <a:pathLst>
                <a:path w="859" h="166">
                  <a:moveTo>
                    <a:pt x="850" y="0"/>
                  </a:moveTo>
                  <a:lnTo>
                    <a:pt x="844" y="1"/>
                  </a:lnTo>
                  <a:lnTo>
                    <a:pt x="834" y="4"/>
                  </a:lnTo>
                  <a:lnTo>
                    <a:pt x="819" y="6"/>
                  </a:lnTo>
                  <a:lnTo>
                    <a:pt x="802" y="9"/>
                  </a:lnTo>
                  <a:lnTo>
                    <a:pt x="782" y="12"/>
                  </a:lnTo>
                  <a:lnTo>
                    <a:pt x="759" y="17"/>
                  </a:lnTo>
                  <a:lnTo>
                    <a:pt x="732" y="22"/>
                  </a:lnTo>
                  <a:lnTo>
                    <a:pt x="703" y="27"/>
                  </a:lnTo>
                  <a:lnTo>
                    <a:pt x="673" y="32"/>
                  </a:lnTo>
                  <a:lnTo>
                    <a:pt x="640" y="38"/>
                  </a:lnTo>
                  <a:lnTo>
                    <a:pt x="606" y="44"/>
                  </a:lnTo>
                  <a:lnTo>
                    <a:pt x="570" y="50"/>
                  </a:lnTo>
                  <a:lnTo>
                    <a:pt x="534" y="56"/>
                  </a:lnTo>
                  <a:lnTo>
                    <a:pt x="496" y="62"/>
                  </a:lnTo>
                  <a:lnTo>
                    <a:pt x="458" y="69"/>
                  </a:lnTo>
                  <a:lnTo>
                    <a:pt x="420" y="75"/>
                  </a:lnTo>
                  <a:lnTo>
                    <a:pt x="382" y="82"/>
                  </a:lnTo>
                  <a:lnTo>
                    <a:pt x="345" y="89"/>
                  </a:lnTo>
                  <a:lnTo>
                    <a:pt x="307" y="95"/>
                  </a:lnTo>
                  <a:lnTo>
                    <a:pt x="271" y="101"/>
                  </a:lnTo>
                  <a:lnTo>
                    <a:pt x="235" y="107"/>
                  </a:lnTo>
                  <a:lnTo>
                    <a:pt x="202" y="113"/>
                  </a:lnTo>
                  <a:lnTo>
                    <a:pt x="169" y="119"/>
                  </a:lnTo>
                  <a:lnTo>
                    <a:pt x="139" y="124"/>
                  </a:lnTo>
                  <a:lnTo>
                    <a:pt x="111" y="128"/>
                  </a:lnTo>
                  <a:lnTo>
                    <a:pt x="85" y="133"/>
                  </a:lnTo>
                  <a:lnTo>
                    <a:pt x="63" y="137"/>
                  </a:lnTo>
                  <a:lnTo>
                    <a:pt x="43" y="141"/>
                  </a:lnTo>
                  <a:lnTo>
                    <a:pt x="27" y="143"/>
                  </a:lnTo>
                  <a:lnTo>
                    <a:pt x="14" y="145"/>
                  </a:lnTo>
                  <a:lnTo>
                    <a:pt x="5" y="147"/>
                  </a:lnTo>
                  <a:lnTo>
                    <a:pt x="0" y="148"/>
                  </a:lnTo>
                  <a:lnTo>
                    <a:pt x="10" y="166"/>
                  </a:lnTo>
                  <a:lnTo>
                    <a:pt x="859" y="28"/>
                  </a:lnTo>
                  <a:lnTo>
                    <a:pt x="850" y="0"/>
                  </a:lnTo>
                  <a:close/>
                </a:path>
              </a:pathLst>
            </a:custGeom>
            <a:solidFill>
              <a:srgbClr val="BF723F"/>
            </a:solidFill>
            <a:ln w="9525">
              <a:noFill/>
              <a:round/>
              <a:headEnd/>
              <a:tailEnd/>
            </a:ln>
          </p:spPr>
          <p:txBody>
            <a:bodyPr/>
            <a:lstStyle/>
            <a:p>
              <a:endParaRPr lang="en-US"/>
            </a:p>
          </p:txBody>
        </p:sp>
        <p:sp>
          <p:nvSpPr>
            <p:cNvPr id="891920" name="Freeform 16"/>
            <p:cNvSpPr>
              <a:spLocks/>
            </p:cNvSpPr>
            <p:nvPr/>
          </p:nvSpPr>
          <p:spPr bwMode="auto">
            <a:xfrm flipH="1">
              <a:off x="4273" y="3017"/>
              <a:ext cx="871" cy="123"/>
            </a:xfrm>
            <a:custGeom>
              <a:avLst/>
              <a:gdLst/>
              <a:ahLst/>
              <a:cxnLst>
                <a:cxn ang="0">
                  <a:pos x="858" y="0"/>
                </a:cxn>
                <a:cxn ang="0">
                  <a:pos x="852" y="1"/>
                </a:cxn>
                <a:cxn ang="0">
                  <a:pos x="842" y="2"/>
                </a:cxn>
                <a:cxn ang="0">
                  <a:pos x="828" y="5"/>
                </a:cxn>
                <a:cxn ang="0">
                  <a:pos x="811" y="7"/>
                </a:cxn>
                <a:cxn ang="0">
                  <a:pos x="790" y="10"/>
                </a:cxn>
                <a:cxn ang="0">
                  <a:pos x="766" y="12"/>
                </a:cxn>
                <a:cxn ang="0">
                  <a:pos x="739" y="16"/>
                </a:cxn>
                <a:cxn ang="0">
                  <a:pos x="710" y="19"/>
                </a:cxn>
                <a:cxn ang="0">
                  <a:pos x="680" y="23"/>
                </a:cxn>
                <a:cxn ang="0">
                  <a:pos x="646" y="26"/>
                </a:cxn>
                <a:cxn ang="0">
                  <a:pos x="612" y="31"/>
                </a:cxn>
                <a:cxn ang="0">
                  <a:pos x="576" y="35"/>
                </a:cxn>
                <a:cxn ang="0">
                  <a:pos x="539" y="40"/>
                </a:cxn>
                <a:cxn ang="0">
                  <a:pos x="501" y="45"/>
                </a:cxn>
                <a:cxn ang="0">
                  <a:pos x="463" y="48"/>
                </a:cxn>
                <a:cxn ang="0">
                  <a:pos x="424" y="53"/>
                </a:cxn>
                <a:cxn ang="0">
                  <a:pos x="385" y="58"/>
                </a:cxn>
                <a:cxn ang="0">
                  <a:pos x="348" y="63"/>
                </a:cxn>
                <a:cxn ang="0">
                  <a:pos x="309" y="68"/>
                </a:cxn>
                <a:cxn ang="0">
                  <a:pos x="273" y="71"/>
                </a:cxn>
                <a:cxn ang="0">
                  <a:pos x="238" y="76"/>
                </a:cxn>
                <a:cxn ang="0">
                  <a:pos x="204" y="80"/>
                </a:cxn>
                <a:cxn ang="0">
                  <a:pos x="171" y="83"/>
                </a:cxn>
                <a:cxn ang="0">
                  <a:pos x="141" y="87"/>
                </a:cxn>
                <a:cxn ang="0">
                  <a:pos x="112" y="91"/>
                </a:cxn>
                <a:cxn ang="0">
                  <a:pos x="86" y="94"/>
                </a:cxn>
                <a:cxn ang="0">
                  <a:pos x="63" y="97"/>
                </a:cxn>
                <a:cxn ang="0">
                  <a:pos x="44" y="99"/>
                </a:cxn>
                <a:cxn ang="0">
                  <a:pos x="27" y="102"/>
                </a:cxn>
                <a:cxn ang="0">
                  <a:pos x="14" y="103"/>
                </a:cxn>
                <a:cxn ang="0">
                  <a:pos x="5" y="104"/>
                </a:cxn>
                <a:cxn ang="0">
                  <a:pos x="0" y="105"/>
                </a:cxn>
                <a:cxn ang="0">
                  <a:pos x="10" y="123"/>
                </a:cxn>
                <a:cxn ang="0">
                  <a:pos x="871" y="25"/>
                </a:cxn>
                <a:cxn ang="0">
                  <a:pos x="858" y="0"/>
                </a:cxn>
              </a:cxnLst>
              <a:rect l="0" t="0" r="r" b="b"/>
              <a:pathLst>
                <a:path w="871" h="123">
                  <a:moveTo>
                    <a:pt x="858" y="0"/>
                  </a:moveTo>
                  <a:lnTo>
                    <a:pt x="852" y="1"/>
                  </a:lnTo>
                  <a:lnTo>
                    <a:pt x="842" y="2"/>
                  </a:lnTo>
                  <a:lnTo>
                    <a:pt x="828" y="5"/>
                  </a:lnTo>
                  <a:lnTo>
                    <a:pt x="811" y="7"/>
                  </a:lnTo>
                  <a:lnTo>
                    <a:pt x="790" y="10"/>
                  </a:lnTo>
                  <a:lnTo>
                    <a:pt x="766" y="12"/>
                  </a:lnTo>
                  <a:lnTo>
                    <a:pt x="739" y="16"/>
                  </a:lnTo>
                  <a:lnTo>
                    <a:pt x="710" y="19"/>
                  </a:lnTo>
                  <a:lnTo>
                    <a:pt x="680" y="23"/>
                  </a:lnTo>
                  <a:lnTo>
                    <a:pt x="646" y="26"/>
                  </a:lnTo>
                  <a:lnTo>
                    <a:pt x="612" y="31"/>
                  </a:lnTo>
                  <a:lnTo>
                    <a:pt x="576" y="35"/>
                  </a:lnTo>
                  <a:lnTo>
                    <a:pt x="539" y="40"/>
                  </a:lnTo>
                  <a:lnTo>
                    <a:pt x="501" y="45"/>
                  </a:lnTo>
                  <a:lnTo>
                    <a:pt x="463" y="48"/>
                  </a:lnTo>
                  <a:lnTo>
                    <a:pt x="424" y="53"/>
                  </a:lnTo>
                  <a:lnTo>
                    <a:pt x="385" y="58"/>
                  </a:lnTo>
                  <a:lnTo>
                    <a:pt x="348" y="63"/>
                  </a:lnTo>
                  <a:lnTo>
                    <a:pt x="309" y="68"/>
                  </a:lnTo>
                  <a:lnTo>
                    <a:pt x="273" y="71"/>
                  </a:lnTo>
                  <a:lnTo>
                    <a:pt x="238" y="76"/>
                  </a:lnTo>
                  <a:lnTo>
                    <a:pt x="204" y="80"/>
                  </a:lnTo>
                  <a:lnTo>
                    <a:pt x="171" y="83"/>
                  </a:lnTo>
                  <a:lnTo>
                    <a:pt x="141" y="87"/>
                  </a:lnTo>
                  <a:lnTo>
                    <a:pt x="112" y="91"/>
                  </a:lnTo>
                  <a:lnTo>
                    <a:pt x="86" y="94"/>
                  </a:lnTo>
                  <a:lnTo>
                    <a:pt x="63" y="97"/>
                  </a:lnTo>
                  <a:lnTo>
                    <a:pt x="44" y="99"/>
                  </a:lnTo>
                  <a:lnTo>
                    <a:pt x="27" y="102"/>
                  </a:lnTo>
                  <a:lnTo>
                    <a:pt x="14" y="103"/>
                  </a:lnTo>
                  <a:lnTo>
                    <a:pt x="5" y="104"/>
                  </a:lnTo>
                  <a:lnTo>
                    <a:pt x="0" y="105"/>
                  </a:lnTo>
                  <a:lnTo>
                    <a:pt x="10" y="123"/>
                  </a:lnTo>
                  <a:lnTo>
                    <a:pt x="871" y="25"/>
                  </a:lnTo>
                  <a:lnTo>
                    <a:pt x="858" y="0"/>
                  </a:lnTo>
                  <a:close/>
                </a:path>
              </a:pathLst>
            </a:custGeom>
            <a:solidFill>
              <a:srgbClr val="BF723F"/>
            </a:solidFill>
            <a:ln w="9525">
              <a:noFill/>
              <a:round/>
              <a:headEnd/>
              <a:tailEnd/>
            </a:ln>
          </p:spPr>
          <p:txBody>
            <a:bodyPr/>
            <a:lstStyle/>
            <a:p>
              <a:endParaRPr lang="en-US"/>
            </a:p>
          </p:txBody>
        </p:sp>
        <p:sp>
          <p:nvSpPr>
            <p:cNvPr id="891921" name="Freeform 17"/>
            <p:cNvSpPr>
              <a:spLocks/>
            </p:cNvSpPr>
            <p:nvPr/>
          </p:nvSpPr>
          <p:spPr bwMode="auto">
            <a:xfrm flipH="1">
              <a:off x="4196" y="3151"/>
              <a:ext cx="886" cy="95"/>
            </a:xfrm>
            <a:custGeom>
              <a:avLst/>
              <a:gdLst/>
              <a:ahLst/>
              <a:cxnLst>
                <a:cxn ang="0">
                  <a:pos x="871" y="0"/>
                </a:cxn>
                <a:cxn ang="0">
                  <a:pos x="865" y="1"/>
                </a:cxn>
                <a:cxn ang="0">
                  <a:pos x="855" y="3"/>
                </a:cxn>
                <a:cxn ang="0">
                  <a:pos x="841" y="4"/>
                </a:cxn>
                <a:cxn ang="0">
                  <a:pos x="823" y="6"/>
                </a:cxn>
                <a:cxn ang="0">
                  <a:pos x="802" y="7"/>
                </a:cxn>
                <a:cxn ang="0">
                  <a:pos x="778" y="10"/>
                </a:cxn>
                <a:cxn ang="0">
                  <a:pos x="751" y="12"/>
                </a:cxn>
                <a:cxn ang="0">
                  <a:pos x="721" y="15"/>
                </a:cxn>
                <a:cxn ang="0">
                  <a:pos x="689" y="18"/>
                </a:cxn>
                <a:cxn ang="0">
                  <a:pos x="657" y="21"/>
                </a:cxn>
                <a:cxn ang="0">
                  <a:pos x="622" y="23"/>
                </a:cxn>
                <a:cxn ang="0">
                  <a:pos x="584" y="27"/>
                </a:cxn>
                <a:cxn ang="0">
                  <a:pos x="546" y="29"/>
                </a:cxn>
                <a:cxn ang="0">
                  <a:pos x="509" y="33"/>
                </a:cxn>
                <a:cxn ang="0">
                  <a:pos x="469" y="37"/>
                </a:cxn>
                <a:cxn ang="0">
                  <a:pos x="430" y="39"/>
                </a:cxn>
                <a:cxn ang="0">
                  <a:pos x="391" y="43"/>
                </a:cxn>
                <a:cxn ang="0">
                  <a:pos x="353" y="45"/>
                </a:cxn>
                <a:cxn ang="0">
                  <a:pos x="314" y="49"/>
                </a:cxn>
                <a:cxn ang="0">
                  <a:pos x="276" y="51"/>
                </a:cxn>
                <a:cxn ang="0">
                  <a:pos x="240" y="55"/>
                </a:cxn>
                <a:cxn ang="0">
                  <a:pos x="206" y="57"/>
                </a:cxn>
                <a:cxn ang="0">
                  <a:pos x="172" y="60"/>
                </a:cxn>
                <a:cxn ang="0">
                  <a:pos x="142" y="62"/>
                </a:cxn>
                <a:cxn ang="0">
                  <a:pos x="113" y="64"/>
                </a:cxn>
                <a:cxn ang="0">
                  <a:pos x="87" y="67"/>
                </a:cxn>
                <a:cxn ang="0">
                  <a:pos x="63" y="69"/>
                </a:cxn>
                <a:cxn ang="0">
                  <a:pos x="44" y="70"/>
                </a:cxn>
                <a:cxn ang="0">
                  <a:pos x="27" y="73"/>
                </a:cxn>
                <a:cxn ang="0">
                  <a:pos x="13" y="74"/>
                </a:cxn>
                <a:cxn ang="0">
                  <a:pos x="5" y="74"/>
                </a:cxn>
                <a:cxn ang="0">
                  <a:pos x="0" y="75"/>
                </a:cxn>
                <a:cxn ang="0">
                  <a:pos x="15" y="95"/>
                </a:cxn>
                <a:cxn ang="0">
                  <a:pos x="886" y="27"/>
                </a:cxn>
                <a:cxn ang="0">
                  <a:pos x="871" y="0"/>
                </a:cxn>
              </a:cxnLst>
              <a:rect l="0" t="0" r="r" b="b"/>
              <a:pathLst>
                <a:path w="886" h="95">
                  <a:moveTo>
                    <a:pt x="871" y="0"/>
                  </a:moveTo>
                  <a:lnTo>
                    <a:pt x="865" y="1"/>
                  </a:lnTo>
                  <a:lnTo>
                    <a:pt x="855" y="3"/>
                  </a:lnTo>
                  <a:lnTo>
                    <a:pt x="841" y="4"/>
                  </a:lnTo>
                  <a:lnTo>
                    <a:pt x="823" y="6"/>
                  </a:lnTo>
                  <a:lnTo>
                    <a:pt x="802" y="7"/>
                  </a:lnTo>
                  <a:lnTo>
                    <a:pt x="778" y="10"/>
                  </a:lnTo>
                  <a:lnTo>
                    <a:pt x="751" y="12"/>
                  </a:lnTo>
                  <a:lnTo>
                    <a:pt x="721" y="15"/>
                  </a:lnTo>
                  <a:lnTo>
                    <a:pt x="689" y="18"/>
                  </a:lnTo>
                  <a:lnTo>
                    <a:pt x="657" y="21"/>
                  </a:lnTo>
                  <a:lnTo>
                    <a:pt x="622" y="23"/>
                  </a:lnTo>
                  <a:lnTo>
                    <a:pt x="584" y="27"/>
                  </a:lnTo>
                  <a:lnTo>
                    <a:pt x="546" y="29"/>
                  </a:lnTo>
                  <a:lnTo>
                    <a:pt x="509" y="33"/>
                  </a:lnTo>
                  <a:lnTo>
                    <a:pt x="469" y="37"/>
                  </a:lnTo>
                  <a:lnTo>
                    <a:pt x="430" y="39"/>
                  </a:lnTo>
                  <a:lnTo>
                    <a:pt x="391" y="43"/>
                  </a:lnTo>
                  <a:lnTo>
                    <a:pt x="353" y="45"/>
                  </a:lnTo>
                  <a:lnTo>
                    <a:pt x="314" y="49"/>
                  </a:lnTo>
                  <a:lnTo>
                    <a:pt x="276" y="51"/>
                  </a:lnTo>
                  <a:lnTo>
                    <a:pt x="240" y="55"/>
                  </a:lnTo>
                  <a:lnTo>
                    <a:pt x="206" y="57"/>
                  </a:lnTo>
                  <a:lnTo>
                    <a:pt x="172" y="60"/>
                  </a:lnTo>
                  <a:lnTo>
                    <a:pt x="142" y="62"/>
                  </a:lnTo>
                  <a:lnTo>
                    <a:pt x="113" y="64"/>
                  </a:lnTo>
                  <a:lnTo>
                    <a:pt x="87" y="67"/>
                  </a:lnTo>
                  <a:lnTo>
                    <a:pt x="63" y="69"/>
                  </a:lnTo>
                  <a:lnTo>
                    <a:pt x="44" y="70"/>
                  </a:lnTo>
                  <a:lnTo>
                    <a:pt x="27" y="73"/>
                  </a:lnTo>
                  <a:lnTo>
                    <a:pt x="13" y="74"/>
                  </a:lnTo>
                  <a:lnTo>
                    <a:pt x="5" y="74"/>
                  </a:lnTo>
                  <a:lnTo>
                    <a:pt x="0" y="75"/>
                  </a:lnTo>
                  <a:lnTo>
                    <a:pt x="15" y="95"/>
                  </a:lnTo>
                  <a:lnTo>
                    <a:pt x="886" y="27"/>
                  </a:lnTo>
                  <a:lnTo>
                    <a:pt x="871" y="0"/>
                  </a:lnTo>
                  <a:close/>
                </a:path>
              </a:pathLst>
            </a:custGeom>
            <a:solidFill>
              <a:srgbClr val="BF723F"/>
            </a:solidFill>
            <a:ln w="9525">
              <a:noFill/>
              <a:round/>
              <a:headEnd/>
              <a:tailEnd/>
            </a:ln>
          </p:spPr>
          <p:txBody>
            <a:bodyPr/>
            <a:lstStyle/>
            <a:p>
              <a:endParaRPr lang="en-US"/>
            </a:p>
          </p:txBody>
        </p:sp>
        <p:sp>
          <p:nvSpPr>
            <p:cNvPr id="891922" name="Freeform 18"/>
            <p:cNvSpPr>
              <a:spLocks/>
            </p:cNvSpPr>
            <p:nvPr/>
          </p:nvSpPr>
          <p:spPr bwMode="auto">
            <a:xfrm flipH="1">
              <a:off x="4525" y="2098"/>
              <a:ext cx="404" cy="1186"/>
            </a:xfrm>
            <a:custGeom>
              <a:avLst/>
              <a:gdLst/>
              <a:ahLst/>
              <a:cxnLst>
                <a:cxn ang="0">
                  <a:pos x="123" y="41"/>
                </a:cxn>
                <a:cxn ang="0">
                  <a:pos x="98" y="165"/>
                </a:cxn>
                <a:cxn ang="0">
                  <a:pos x="97" y="338"/>
                </a:cxn>
                <a:cxn ang="0">
                  <a:pos x="122" y="551"/>
                </a:cxn>
                <a:cxn ang="0">
                  <a:pos x="161" y="730"/>
                </a:cxn>
                <a:cxn ang="0">
                  <a:pos x="192" y="837"/>
                </a:cxn>
                <a:cxn ang="0">
                  <a:pos x="226" y="929"/>
                </a:cxn>
                <a:cxn ang="0">
                  <a:pos x="263" y="1004"/>
                </a:cxn>
                <a:cxn ang="0">
                  <a:pos x="298" y="1065"/>
                </a:cxn>
                <a:cxn ang="0">
                  <a:pos x="332" y="1114"/>
                </a:cxn>
                <a:cxn ang="0">
                  <a:pos x="363" y="1148"/>
                </a:cxn>
                <a:cxn ang="0">
                  <a:pos x="392" y="1171"/>
                </a:cxn>
                <a:cxn ang="0">
                  <a:pos x="392" y="1180"/>
                </a:cxn>
                <a:cxn ang="0">
                  <a:pos x="362" y="1185"/>
                </a:cxn>
                <a:cxn ang="0">
                  <a:pos x="327" y="1186"/>
                </a:cxn>
                <a:cxn ang="0">
                  <a:pos x="296" y="1183"/>
                </a:cxn>
                <a:cxn ang="0">
                  <a:pos x="278" y="1175"/>
                </a:cxn>
                <a:cxn ang="0">
                  <a:pos x="259" y="1156"/>
                </a:cxn>
                <a:cxn ang="0">
                  <a:pos x="233" y="1122"/>
                </a:cxn>
                <a:cxn ang="0">
                  <a:pos x="202" y="1074"/>
                </a:cxn>
                <a:cxn ang="0">
                  <a:pos x="169" y="1013"/>
                </a:cxn>
                <a:cxn ang="0">
                  <a:pos x="134" y="938"/>
                </a:cxn>
                <a:cxn ang="0">
                  <a:pos x="101" y="852"/>
                </a:cxn>
                <a:cxn ang="0">
                  <a:pos x="72" y="755"/>
                </a:cxn>
                <a:cxn ang="0">
                  <a:pos x="37" y="593"/>
                </a:cxn>
                <a:cxn ang="0">
                  <a:pos x="9" y="384"/>
                </a:cxn>
                <a:cxn ang="0">
                  <a:pos x="0" y="207"/>
                </a:cxn>
                <a:cxn ang="0">
                  <a:pos x="8" y="91"/>
                </a:cxn>
                <a:cxn ang="0">
                  <a:pos x="31" y="50"/>
                </a:cxn>
                <a:cxn ang="0">
                  <a:pos x="60" y="28"/>
                </a:cxn>
                <a:cxn ang="0">
                  <a:pos x="93" y="12"/>
                </a:cxn>
                <a:cxn ang="0">
                  <a:pos x="127" y="3"/>
                </a:cxn>
              </a:cxnLst>
              <a:rect l="0" t="0" r="r" b="b"/>
              <a:pathLst>
                <a:path w="404" h="1186">
                  <a:moveTo>
                    <a:pt x="144" y="0"/>
                  </a:moveTo>
                  <a:lnTo>
                    <a:pt x="123" y="41"/>
                  </a:lnTo>
                  <a:lnTo>
                    <a:pt x="108" y="96"/>
                  </a:lnTo>
                  <a:lnTo>
                    <a:pt x="98" y="165"/>
                  </a:lnTo>
                  <a:lnTo>
                    <a:pt x="94" y="246"/>
                  </a:lnTo>
                  <a:lnTo>
                    <a:pt x="97" y="338"/>
                  </a:lnTo>
                  <a:lnTo>
                    <a:pt x="106" y="440"/>
                  </a:lnTo>
                  <a:lnTo>
                    <a:pt x="122" y="551"/>
                  </a:lnTo>
                  <a:lnTo>
                    <a:pt x="146" y="671"/>
                  </a:lnTo>
                  <a:lnTo>
                    <a:pt x="161" y="730"/>
                  </a:lnTo>
                  <a:lnTo>
                    <a:pt x="177" y="786"/>
                  </a:lnTo>
                  <a:lnTo>
                    <a:pt x="192" y="837"/>
                  </a:lnTo>
                  <a:lnTo>
                    <a:pt x="209" y="885"/>
                  </a:lnTo>
                  <a:lnTo>
                    <a:pt x="226" y="929"/>
                  </a:lnTo>
                  <a:lnTo>
                    <a:pt x="244" y="968"/>
                  </a:lnTo>
                  <a:lnTo>
                    <a:pt x="263" y="1004"/>
                  </a:lnTo>
                  <a:lnTo>
                    <a:pt x="280" y="1036"/>
                  </a:lnTo>
                  <a:lnTo>
                    <a:pt x="298" y="1065"/>
                  </a:lnTo>
                  <a:lnTo>
                    <a:pt x="315" y="1092"/>
                  </a:lnTo>
                  <a:lnTo>
                    <a:pt x="332" y="1114"/>
                  </a:lnTo>
                  <a:lnTo>
                    <a:pt x="349" y="1133"/>
                  </a:lnTo>
                  <a:lnTo>
                    <a:pt x="363" y="1148"/>
                  </a:lnTo>
                  <a:lnTo>
                    <a:pt x="378" y="1161"/>
                  </a:lnTo>
                  <a:lnTo>
                    <a:pt x="392" y="1171"/>
                  </a:lnTo>
                  <a:lnTo>
                    <a:pt x="404" y="1177"/>
                  </a:lnTo>
                  <a:lnTo>
                    <a:pt x="392" y="1180"/>
                  </a:lnTo>
                  <a:lnTo>
                    <a:pt x="378" y="1184"/>
                  </a:lnTo>
                  <a:lnTo>
                    <a:pt x="362" y="1185"/>
                  </a:lnTo>
                  <a:lnTo>
                    <a:pt x="345" y="1186"/>
                  </a:lnTo>
                  <a:lnTo>
                    <a:pt x="327" y="1186"/>
                  </a:lnTo>
                  <a:lnTo>
                    <a:pt x="311" y="1184"/>
                  </a:lnTo>
                  <a:lnTo>
                    <a:pt x="296" y="1183"/>
                  </a:lnTo>
                  <a:lnTo>
                    <a:pt x="284" y="1179"/>
                  </a:lnTo>
                  <a:lnTo>
                    <a:pt x="278" y="1175"/>
                  </a:lnTo>
                  <a:lnTo>
                    <a:pt x="270" y="1167"/>
                  </a:lnTo>
                  <a:lnTo>
                    <a:pt x="259" y="1156"/>
                  </a:lnTo>
                  <a:lnTo>
                    <a:pt x="247" y="1140"/>
                  </a:lnTo>
                  <a:lnTo>
                    <a:pt x="233" y="1122"/>
                  </a:lnTo>
                  <a:lnTo>
                    <a:pt x="218" y="1099"/>
                  </a:lnTo>
                  <a:lnTo>
                    <a:pt x="202" y="1074"/>
                  </a:lnTo>
                  <a:lnTo>
                    <a:pt x="186" y="1045"/>
                  </a:lnTo>
                  <a:lnTo>
                    <a:pt x="169" y="1013"/>
                  </a:lnTo>
                  <a:lnTo>
                    <a:pt x="152" y="977"/>
                  </a:lnTo>
                  <a:lnTo>
                    <a:pt x="134" y="938"/>
                  </a:lnTo>
                  <a:lnTo>
                    <a:pt x="118" y="897"/>
                  </a:lnTo>
                  <a:lnTo>
                    <a:pt x="101" y="852"/>
                  </a:lnTo>
                  <a:lnTo>
                    <a:pt x="87" y="805"/>
                  </a:lnTo>
                  <a:lnTo>
                    <a:pt x="72" y="755"/>
                  </a:lnTo>
                  <a:lnTo>
                    <a:pt x="59" y="702"/>
                  </a:lnTo>
                  <a:lnTo>
                    <a:pt x="37" y="593"/>
                  </a:lnTo>
                  <a:lnTo>
                    <a:pt x="21" y="487"/>
                  </a:lnTo>
                  <a:lnTo>
                    <a:pt x="9" y="384"/>
                  </a:lnTo>
                  <a:lnTo>
                    <a:pt x="2" y="291"/>
                  </a:lnTo>
                  <a:lnTo>
                    <a:pt x="0" y="207"/>
                  </a:lnTo>
                  <a:lnTo>
                    <a:pt x="2" y="141"/>
                  </a:lnTo>
                  <a:lnTo>
                    <a:pt x="8" y="91"/>
                  </a:lnTo>
                  <a:lnTo>
                    <a:pt x="18" y="64"/>
                  </a:lnTo>
                  <a:lnTo>
                    <a:pt x="31" y="50"/>
                  </a:lnTo>
                  <a:lnTo>
                    <a:pt x="45" y="38"/>
                  </a:lnTo>
                  <a:lnTo>
                    <a:pt x="60" y="28"/>
                  </a:lnTo>
                  <a:lnTo>
                    <a:pt x="76" y="20"/>
                  </a:lnTo>
                  <a:lnTo>
                    <a:pt x="93" y="12"/>
                  </a:lnTo>
                  <a:lnTo>
                    <a:pt x="110" y="6"/>
                  </a:lnTo>
                  <a:lnTo>
                    <a:pt x="127" y="3"/>
                  </a:lnTo>
                  <a:lnTo>
                    <a:pt x="144" y="0"/>
                  </a:lnTo>
                  <a:close/>
                </a:path>
              </a:pathLst>
            </a:custGeom>
            <a:solidFill>
              <a:srgbClr val="BF723F"/>
            </a:solidFill>
            <a:ln w="9525">
              <a:noFill/>
              <a:round/>
              <a:headEnd/>
              <a:tailEnd/>
            </a:ln>
          </p:spPr>
          <p:txBody>
            <a:bodyPr/>
            <a:lstStyle/>
            <a:p>
              <a:endParaRPr lang="en-US"/>
            </a:p>
          </p:txBody>
        </p:sp>
        <p:sp>
          <p:nvSpPr>
            <p:cNvPr id="891925" name="Freeform 21"/>
            <p:cNvSpPr>
              <a:spLocks/>
            </p:cNvSpPr>
            <p:nvPr/>
          </p:nvSpPr>
          <p:spPr bwMode="auto">
            <a:xfrm flipH="1">
              <a:off x="3305" y="2867"/>
              <a:ext cx="65" cy="158"/>
            </a:xfrm>
            <a:custGeom>
              <a:avLst/>
              <a:gdLst/>
              <a:ahLst/>
              <a:cxnLst>
                <a:cxn ang="0">
                  <a:pos x="51" y="5"/>
                </a:cxn>
                <a:cxn ang="0">
                  <a:pos x="65" y="0"/>
                </a:cxn>
                <a:cxn ang="0">
                  <a:pos x="65" y="18"/>
                </a:cxn>
                <a:cxn ang="0">
                  <a:pos x="62" y="40"/>
                </a:cxn>
                <a:cxn ang="0">
                  <a:pos x="54" y="64"/>
                </a:cxn>
                <a:cxn ang="0">
                  <a:pos x="46" y="89"/>
                </a:cxn>
                <a:cxn ang="0">
                  <a:pos x="35" y="114"/>
                </a:cxn>
                <a:cxn ang="0">
                  <a:pos x="25" y="134"/>
                </a:cxn>
                <a:cxn ang="0">
                  <a:pos x="17" y="150"/>
                </a:cxn>
                <a:cxn ang="0">
                  <a:pos x="11" y="158"/>
                </a:cxn>
                <a:cxn ang="0">
                  <a:pos x="7" y="158"/>
                </a:cxn>
                <a:cxn ang="0">
                  <a:pos x="5" y="157"/>
                </a:cxn>
                <a:cxn ang="0">
                  <a:pos x="2" y="157"/>
                </a:cxn>
                <a:cxn ang="0">
                  <a:pos x="0" y="157"/>
                </a:cxn>
                <a:cxn ang="0">
                  <a:pos x="5" y="147"/>
                </a:cxn>
                <a:cxn ang="0">
                  <a:pos x="13" y="132"/>
                </a:cxn>
                <a:cxn ang="0">
                  <a:pos x="23" y="111"/>
                </a:cxn>
                <a:cxn ang="0">
                  <a:pos x="34" y="88"/>
                </a:cxn>
                <a:cxn ang="0">
                  <a:pos x="43" y="65"/>
                </a:cxn>
                <a:cxn ang="0">
                  <a:pos x="49" y="42"/>
                </a:cxn>
                <a:cxn ang="0">
                  <a:pos x="53" y="22"/>
                </a:cxn>
                <a:cxn ang="0">
                  <a:pos x="51" y="5"/>
                </a:cxn>
              </a:cxnLst>
              <a:rect l="0" t="0" r="r" b="b"/>
              <a:pathLst>
                <a:path w="65" h="158">
                  <a:moveTo>
                    <a:pt x="51" y="5"/>
                  </a:moveTo>
                  <a:lnTo>
                    <a:pt x="65" y="0"/>
                  </a:lnTo>
                  <a:lnTo>
                    <a:pt x="65" y="18"/>
                  </a:lnTo>
                  <a:lnTo>
                    <a:pt x="62" y="40"/>
                  </a:lnTo>
                  <a:lnTo>
                    <a:pt x="54" y="64"/>
                  </a:lnTo>
                  <a:lnTo>
                    <a:pt x="46" y="89"/>
                  </a:lnTo>
                  <a:lnTo>
                    <a:pt x="35" y="114"/>
                  </a:lnTo>
                  <a:lnTo>
                    <a:pt x="25" y="134"/>
                  </a:lnTo>
                  <a:lnTo>
                    <a:pt x="17" y="150"/>
                  </a:lnTo>
                  <a:lnTo>
                    <a:pt x="11" y="158"/>
                  </a:lnTo>
                  <a:lnTo>
                    <a:pt x="7" y="158"/>
                  </a:lnTo>
                  <a:lnTo>
                    <a:pt x="5" y="157"/>
                  </a:lnTo>
                  <a:lnTo>
                    <a:pt x="2" y="157"/>
                  </a:lnTo>
                  <a:lnTo>
                    <a:pt x="0" y="157"/>
                  </a:lnTo>
                  <a:lnTo>
                    <a:pt x="5" y="147"/>
                  </a:lnTo>
                  <a:lnTo>
                    <a:pt x="13" y="132"/>
                  </a:lnTo>
                  <a:lnTo>
                    <a:pt x="23" y="111"/>
                  </a:lnTo>
                  <a:lnTo>
                    <a:pt x="34" y="88"/>
                  </a:lnTo>
                  <a:lnTo>
                    <a:pt x="43" y="65"/>
                  </a:lnTo>
                  <a:lnTo>
                    <a:pt x="49" y="42"/>
                  </a:lnTo>
                  <a:lnTo>
                    <a:pt x="53" y="22"/>
                  </a:lnTo>
                  <a:lnTo>
                    <a:pt x="51" y="5"/>
                  </a:lnTo>
                  <a:close/>
                </a:path>
              </a:pathLst>
            </a:custGeom>
            <a:solidFill>
              <a:srgbClr val="260000"/>
            </a:solidFill>
            <a:ln w="9525">
              <a:noFill/>
              <a:round/>
              <a:headEnd/>
              <a:tailEnd/>
            </a:ln>
          </p:spPr>
          <p:txBody>
            <a:bodyPr/>
            <a:lstStyle/>
            <a:p>
              <a:endParaRPr lang="en-US"/>
            </a:p>
          </p:txBody>
        </p:sp>
        <p:sp>
          <p:nvSpPr>
            <p:cNvPr id="891928" name="Freeform 24"/>
            <p:cNvSpPr>
              <a:spLocks/>
            </p:cNvSpPr>
            <p:nvPr/>
          </p:nvSpPr>
          <p:spPr bwMode="auto">
            <a:xfrm flipH="1">
              <a:off x="3713" y="2944"/>
              <a:ext cx="103" cy="107"/>
            </a:xfrm>
            <a:custGeom>
              <a:avLst/>
              <a:gdLst/>
              <a:ahLst/>
              <a:cxnLst>
                <a:cxn ang="0">
                  <a:pos x="103" y="97"/>
                </a:cxn>
                <a:cxn ang="0">
                  <a:pos x="90" y="104"/>
                </a:cxn>
                <a:cxn ang="0">
                  <a:pos x="75" y="107"/>
                </a:cxn>
                <a:cxn ang="0">
                  <a:pos x="61" y="106"/>
                </a:cxn>
                <a:cxn ang="0">
                  <a:pos x="45" y="102"/>
                </a:cxn>
                <a:cxn ang="0">
                  <a:pos x="31" y="95"/>
                </a:cxn>
                <a:cxn ang="0">
                  <a:pos x="18" y="84"/>
                </a:cxn>
                <a:cxn ang="0">
                  <a:pos x="8" y="70"/>
                </a:cxn>
                <a:cxn ang="0">
                  <a:pos x="2" y="55"/>
                </a:cxn>
                <a:cxn ang="0">
                  <a:pos x="0" y="39"/>
                </a:cxn>
                <a:cxn ang="0">
                  <a:pos x="0" y="24"/>
                </a:cxn>
                <a:cxn ang="0">
                  <a:pos x="5" y="14"/>
                </a:cxn>
                <a:cxn ang="0">
                  <a:pos x="11" y="5"/>
                </a:cxn>
                <a:cxn ang="0">
                  <a:pos x="19" y="0"/>
                </a:cxn>
                <a:cxn ang="0">
                  <a:pos x="29" y="0"/>
                </a:cxn>
                <a:cxn ang="0">
                  <a:pos x="41" y="5"/>
                </a:cxn>
                <a:cxn ang="0">
                  <a:pos x="53" y="15"/>
                </a:cxn>
                <a:cxn ang="0">
                  <a:pos x="46" y="16"/>
                </a:cxn>
                <a:cxn ang="0">
                  <a:pos x="39" y="20"/>
                </a:cxn>
                <a:cxn ang="0">
                  <a:pos x="31" y="27"/>
                </a:cxn>
                <a:cxn ang="0">
                  <a:pos x="29" y="35"/>
                </a:cxn>
                <a:cxn ang="0">
                  <a:pos x="33" y="47"/>
                </a:cxn>
                <a:cxn ang="0">
                  <a:pos x="45" y="62"/>
                </a:cxn>
                <a:cxn ang="0">
                  <a:pos x="67" y="79"/>
                </a:cxn>
                <a:cxn ang="0">
                  <a:pos x="103" y="97"/>
                </a:cxn>
              </a:cxnLst>
              <a:rect l="0" t="0" r="r" b="b"/>
              <a:pathLst>
                <a:path w="103" h="107">
                  <a:moveTo>
                    <a:pt x="103" y="97"/>
                  </a:moveTo>
                  <a:lnTo>
                    <a:pt x="90" y="104"/>
                  </a:lnTo>
                  <a:lnTo>
                    <a:pt x="75" y="107"/>
                  </a:lnTo>
                  <a:lnTo>
                    <a:pt x="61" y="106"/>
                  </a:lnTo>
                  <a:lnTo>
                    <a:pt x="45" y="102"/>
                  </a:lnTo>
                  <a:lnTo>
                    <a:pt x="31" y="95"/>
                  </a:lnTo>
                  <a:lnTo>
                    <a:pt x="18" y="84"/>
                  </a:lnTo>
                  <a:lnTo>
                    <a:pt x="8" y="70"/>
                  </a:lnTo>
                  <a:lnTo>
                    <a:pt x="2" y="55"/>
                  </a:lnTo>
                  <a:lnTo>
                    <a:pt x="0" y="39"/>
                  </a:lnTo>
                  <a:lnTo>
                    <a:pt x="0" y="24"/>
                  </a:lnTo>
                  <a:lnTo>
                    <a:pt x="5" y="14"/>
                  </a:lnTo>
                  <a:lnTo>
                    <a:pt x="11" y="5"/>
                  </a:lnTo>
                  <a:lnTo>
                    <a:pt x="19" y="0"/>
                  </a:lnTo>
                  <a:lnTo>
                    <a:pt x="29" y="0"/>
                  </a:lnTo>
                  <a:lnTo>
                    <a:pt x="41" y="5"/>
                  </a:lnTo>
                  <a:lnTo>
                    <a:pt x="53" y="15"/>
                  </a:lnTo>
                  <a:lnTo>
                    <a:pt x="46" y="16"/>
                  </a:lnTo>
                  <a:lnTo>
                    <a:pt x="39" y="20"/>
                  </a:lnTo>
                  <a:lnTo>
                    <a:pt x="31" y="27"/>
                  </a:lnTo>
                  <a:lnTo>
                    <a:pt x="29" y="35"/>
                  </a:lnTo>
                  <a:lnTo>
                    <a:pt x="33" y="47"/>
                  </a:lnTo>
                  <a:lnTo>
                    <a:pt x="45" y="62"/>
                  </a:lnTo>
                  <a:lnTo>
                    <a:pt x="67" y="79"/>
                  </a:lnTo>
                  <a:lnTo>
                    <a:pt x="103" y="97"/>
                  </a:lnTo>
                  <a:close/>
                </a:path>
              </a:pathLst>
            </a:custGeom>
            <a:solidFill>
              <a:srgbClr val="660000"/>
            </a:solidFill>
            <a:ln w="9525">
              <a:noFill/>
              <a:round/>
              <a:headEnd/>
              <a:tailEnd/>
            </a:ln>
          </p:spPr>
          <p:txBody>
            <a:bodyPr/>
            <a:lstStyle/>
            <a:p>
              <a:endParaRPr lang="en-US"/>
            </a:p>
          </p:txBody>
        </p:sp>
        <p:sp>
          <p:nvSpPr>
            <p:cNvPr id="891929" name="Freeform 25"/>
            <p:cNvSpPr>
              <a:spLocks/>
            </p:cNvSpPr>
            <p:nvPr/>
          </p:nvSpPr>
          <p:spPr bwMode="auto">
            <a:xfrm flipH="1">
              <a:off x="3633" y="2903"/>
              <a:ext cx="145" cy="103"/>
            </a:xfrm>
            <a:custGeom>
              <a:avLst/>
              <a:gdLst/>
              <a:ahLst/>
              <a:cxnLst>
                <a:cxn ang="0">
                  <a:pos x="129" y="0"/>
                </a:cxn>
                <a:cxn ang="0">
                  <a:pos x="145" y="5"/>
                </a:cxn>
                <a:cxn ang="0">
                  <a:pos x="135" y="21"/>
                </a:cxn>
                <a:cxn ang="0">
                  <a:pos x="118" y="36"/>
                </a:cxn>
                <a:cxn ang="0">
                  <a:pos x="99" y="52"/>
                </a:cxn>
                <a:cxn ang="0">
                  <a:pos x="77" y="67"/>
                </a:cxn>
                <a:cxn ang="0">
                  <a:pos x="54" y="80"/>
                </a:cxn>
                <a:cxn ang="0">
                  <a:pos x="35" y="91"/>
                </a:cxn>
                <a:cxn ang="0">
                  <a:pos x="18" y="99"/>
                </a:cxn>
                <a:cxn ang="0">
                  <a:pos x="8" y="103"/>
                </a:cxn>
                <a:cxn ang="0">
                  <a:pos x="6" y="101"/>
                </a:cxn>
                <a:cxn ang="0">
                  <a:pos x="3" y="99"/>
                </a:cxn>
                <a:cxn ang="0">
                  <a:pos x="2" y="98"/>
                </a:cxn>
                <a:cxn ang="0">
                  <a:pos x="0" y="96"/>
                </a:cxn>
                <a:cxn ang="0">
                  <a:pos x="9" y="91"/>
                </a:cxn>
                <a:cxn ang="0">
                  <a:pos x="25" y="82"/>
                </a:cxn>
                <a:cxn ang="0">
                  <a:pos x="44" y="72"/>
                </a:cxn>
                <a:cxn ang="0">
                  <a:pos x="66" y="58"/>
                </a:cxn>
                <a:cxn ang="0">
                  <a:pos x="88" y="45"/>
                </a:cxn>
                <a:cxn ang="0">
                  <a:pos x="107" y="30"/>
                </a:cxn>
                <a:cxn ang="0">
                  <a:pos x="122" y="15"/>
                </a:cxn>
                <a:cxn ang="0">
                  <a:pos x="129" y="0"/>
                </a:cxn>
              </a:cxnLst>
              <a:rect l="0" t="0" r="r" b="b"/>
              <a:pathLst>
                <a:path w="145" h="103">
                  <a:moveTo>
                    <a:pt x="129" y="0"/>
                  </a:moveTo>
                  <a:lnTo>
                    <a:pt x="145" y="5"/>
                  </a:lnTo>
                  <a:lnTo>
                    <a:pt x="135" y="21"/>
                  </a:lnTo>
                  <a:lnTo>
                    <a:pt x="118" y="36"/>
                  </a:lnTo>
                  <a:lnTo>
                    <a:pt x="99" y="52"/>
                  </a:lnTo>
                  <a:lnTo>
                    <a:pt x="77" y="67"/>
                  </a:lnTo>
                  <a:lnTo>
                    <a:pt x="54" y="80"/>
                  </a:lnTo>
                  <a:lnTo>
                    <a:pt x="35" y="91"/>
                  </a:lnTo>
                  <a:lnTo>
                    <a:pt x="18" y="99"/>
                  </a:lnTo>
                  <a:lnTo>
                    <a:pt x="8" y="103"/>
                  </a:lnTo>
                  <a:lnTo>
                    <a:pt x="6" y="101"/>
                  </a:lnTo>
                  <a:lnTo>
                    <a:pt x="3" y="99"/>
                  </a:lnTo>
                  <a:lnTo>
                    <a:pt x="2" y="98"/>
                  </a:lnTo>
                  <a:lnTo>
                    <a:pt x="0" y="96"/>
                  </a:lnTo>
                  <a:lnTo>
                    <a:pt x="9" y="91"/>
                  </a:lnTo>
                  <a:lnTo>
                    <a:pt x="25" y="82"/>
                  </a:lnTo>
                  <a:lnTo>
                    <a:pt x="44" y="72"/>
                  </a:lnTo>
                  <a:lnTo>
                    <a:pt x="66" y="58"/>
                  </a:lnTo>
                  <a:lnTo>
                    <a:pt x="88" y="45"/>
                  </a:lnTo>
                  <a:lnTo>
                    <a:pt x="107" y="30"/>
                  </a:lnTo>
                  <a:lnTo>
                    <a:pt x="122" y="15"/>
                  </a:lnTo>
                  <a:lnTo>
                    <a:pt x="129" y="0"/>
                  </a:lnTo>
                  <a:close/>
                </a:path>
              </a:pathLst>
            </a:custGeom>
            <a:solidFill>
              <a:srgbClr val="260000"/>
            </a:solidFill>
            <a:ln w="9525">
              <a:noFill/>
              <a:round/>
              <a:headEnd/>
              <a:tailEnd/>
            </a:ln>
          </p:spPr>
          <p:txBody>
            <a:bodyPr/>
            <a:lstStyle/>
            <a:p>
              <a:endParaRPr lang="en-US"/>
            </a:p>
          </p:txBody>
        </p:sp>
        <p:sp>
          <p:nvSpPr>
            <p:cNvPr id="891930" name="Freeform 26"/>
            <p:cNvSpPr>
              <a:spLocks/>
            </p:cNvSpPr>
            <p:nvPr/>
          </p:nvSpPr>
          <p:spPr bwMode="auto">
            <a:xfrm flipH="1">
              <a:off x="3837" y="2902"/>
              <a:ext cx="199" cy="171"/>
            </a:xfrm>
            <a:custGeom>
              <a:avLst/>
              <a:gdLst/>
              <a:ahLst/>
              <a:cxnLst>
                <a:cxn ang="0">
                  <a:pos x="158" y="46"/>
                </a:cxn>
                <a:cxn ang="0">
                  <a:pos x="141" y="48"/>
                </a:cxn>
                <a:cxn ang="0">
                  <a:pos x="123" y="54"/>
                </a:cxn>
                <a:cxn ang="0">
                  <a:pos x="102" y="63"/>
                </a:cxn>
                <a:cxn ang="0">
                  <a:pos x="82" y="75"/>
                </a:cxn>
                <a:cxn ang="0">
                  <a:pos x="60" y="91"/>
                </a:cxn>
                <a:cxn ang="0">
                  <a:pos x="41" y="111"/>
                </a:cxn>
                <a:cxn ang="0">
                  <a:pos x="23" y="134"/>
                </a:cxn>
                <a:cxn ang="0">
                  <a:pos x="8" y="163"/>
                </a:cxn>
                <a:cxn ang="0">
                  <a:pos x="2" y="171"/>
                </a:cxn>
                <a:cxn ang="0">
                  <a:pos x="0" y="164"/>
                </a:cxn>
                <a:cxn ang="0">
                  <a:pos x="1" y="148"/>
                </a:cxn>
                <a:cxn ang="0">
                  <a:pos x="9" y="126"/>
                </a:cxn>
                <a:cxn ang="0">
                  <a:pos x="20" y="109"/>
                </a:cxn>
                <a:cxn ang="0">
                  <a:pos x="36" y="91"/>
                </a:cxn>
                <a:cxn ang="0">
                  <a:pos x="55" y="73"/>
                </a:cxn>
                <a:cxn ang="0">
                  <a:pos x="77" y="56"/>
                </a:cxn>
                <a:cxn ang="0">
                  <a:pos x="104" y="39"/>
                </a:cxn>
                <a:cxn ang="0">
                  <a:pos x="133" y="23"/>
                </a:cxn>
                <a:cxn ang="0">
                  <a:pos x="164" y="11"/>
                </a:cxn>
                <a:cxn ang="0">
                  <a:pos x="199" y="0"/>
                </a:cxn>
                <a:cxn ang="0">
                  <a:pos x="190" y="6"/>
                </a:cxn>
                <a:cxn ang="0">
                  <a:pos x="181" y="12"/>
                </a:cxn>
                <a:cxn ang="0">
                  <a:pos x="173" y="17"/>
                </a:cxn>
                <a:cxn ang="0">
                  <a:pos x="164" y="23"/>
                </a:cxn>
                <a:cxn ang="0">
                  <a:pos x="159" y="29"/>
                </a:cxn>
                <a:cxn ang="0">
                  <a:pos x="156" y="34"/>
                </a:cxn>
                <a:cxn ang="0">
                  <a:pos x="155" y="40"/>
                </a:cxn>
                <a:cxn ang="0">
                  <a:pos x="158" y="46"/>
                </a:cxn>
              </a:cxnLst>
              <a:rect l="0" t="0" r="r" b="b"/>
              <a:pathLst>
                <a:path w="199" h="171">
                  <a:moveTo>
                    <a:pt x="158" y="46"/>
                  </a:moveTo>
                  <a:lnTo>
                    <a:pt x="141" y="48"/>
                  </a:lnTo>
                  <a:lnTo>
                    <a:pt x="123" y="54"/>
                  </a:lnTo>
                  <a:lnTo>
                    <a:pt x="102" y="63"/>
                  </a:lnTo>
                  <a:lnTo>
                    <a:pt x="82" y="75"/>
                  </a:lnTo>
                  <a:lnTo>
                    <a:pt x="60" y="91"/>
                  </a:lnTo>
                  <a:lnTo>
                    <a:pt x="41" y="111"/>
                  </a:lnTo>
                  <a:lnTo>
                    <a:pt x="23" y="134"/>
                  </a:lnTo>
                  <a:lnTo>
                    <a:pt x="8" y="163"/>
                  </a:lnTo>
                  <a:lnTo>
                    <a:pt x="2" y="171"/>
                  </a:lnTo>
                  <a:lnTo>
                    <a:pt x="0" y="164"/>
                  </a:lnTo>
                  <a:lnTo>
                    <a:pt x="1" y="148"/>
                  </a:lnTo>
                  <a:lnTo>
                    <a:pt x="9" y="126"/>
                  </a:lnTo>
                  <a:lnTo>
                    <a:pt x="20" y="109"/>
                  </a:lnTo>
                  <a:lnTo>
                    <a:pt x="36" y="91"/>
                  </a:lnTo>
                  <a:lnTo>
                    <a:pt x="55" y="73"/>
                  </a:lnTo>
                  <a:lnTo>
                    <a:pt x="77" y="56"/>
                  </a:lnTo>
                  <a:lnTo>
                    <a:pt x="104" y="39"/>
                  </a:lnTo>
                  <a:lnTo>
                    <a:pt x="133" y="23"/>
                  </a:lnTo>
                  <a:lnTo>
                    <a:pt x="164" y="11"/>
                  </a:lnTo>
                  <a:lnTo>
                    <a:pt x="199" y="0"/>
                  </a:lnTo>
                  <a:lnTo>
                    <a:pt x="190" y="6"/>
                  </a:lnTo>
                  <a:lnTo>
                    <a:pt x="181" y="12"/>
                  </a:lnTo>
                  <a:lnTo>
                    <a:pt x="173" y="17"/>
                  </a:lnTo>
                  <a:lnTo>
                    <a:pt x="164" y="23"/>
                  </a:lnTo>
                  <a:lnTo>
                    <a:pt x="159" y="29"/>
                  </a:lnTo>
                  <a:lnTo>
                    <a:pt x="156" y="34"/>
                  </a:lnTo>
                  <a:lnTo>
                    <a:pt x="155" y="40"/>
                  </a:lnTo>
                  <a:lnTo>
                    <a:pt x="158" y="46"/>
                  </a:lnTo>
                  <a:close/>
                </a:path>
              </a:pathLst>
            </a:custGeom>
            <a:solidFill>
              <a:srgbClr val="D85959"/>
            </a:solidFill>
            <a:ln w="9525">
              <a:noFill/>
              <a:round/>
              <a:headEnd/>
              <a:tailEnd/>
            </a:ln>
          </p:spPr>
          <p:txBody>
            <a:bodyPr/>
            <a:lstStyle/>
            <a:p>
              <a:endParaRPr lang="en-US"/>
            </a:p>
          </p:txBody>
        </p:sp>
        <p:sp>
          <p:nvSpPr>
            <p:cNvPr id="891940" name="Freeform 36"/>
            <p:cNvSpPr>
              <a:spLocks/>
            </p:cNvSpPr>
            <p:nvPr/>
          </p:nvSpPr>
          <p:spPr bwMode="auto">
            <a:xfrm flipH="1">
              <a:off x="4056" y="1983"/>
              <a:ext cx="117" cy="86"/>
            </a:xfrm>
            <a:custGeom>
              <a:avLst/>
              <a:gdLst/>
              <a:ahLst/>
              <a:cxnLst>
                <a:cxn ang="0">
                  <a:pos x="115" y="0"/>
                </a:cxn>
                <a:cxn ang="0">
                  <a:pos x="117" y="15"/>
                </a:cxn>
                <a:cxn ang="0">
                  <a:pos x="116" y="29"/>
                </a:cxn>
                <a:cxn ang="0">
                  <a:pos x="111" y="44"/>
                </a:cxn>
                <a:cxn ang="0">
                  <a:pos x="104" y="57"/>
                </a:cxn>
                <a:cxn ang="0">
                  <a:pos x="93" y="69"/>
                </a:cxn>
                <a:cxn ang="0">
                  <a:pos x="80" y="79"/>
                </a:cxn>
                <a:cxn ang="0">
                  <a:pos x="65" y="85"/>
                </a:cxn>
                <a:cxn ang="0">
                  <a:pos x="48" y="86"/>
                </a:cxn>
                <a:cxn ang="0">
                  <a:pos x="32" y="85"/>
                </a:cxn>
                <a:cxn ang="0">
                  <a:pos x="19" y="80"/>
                </a:cxn>
                <a:cxn ang="0">
                  <a:pos x="8" y="74"/>
                </a:cxn>
                <a:cxn ang="0">
                  <a:pos x="2" y="66"/>
                </a:cxn>
                <a:cxn ang="0">
                  <a:pos x="0" y="56"/>
                </a:cxn>
                <a:cxn ang="0">
                  <a:pos x="2" y="46"/>
                </a:cxn>
                <a:cxn ang="0">
                  <a:pos x="9" y="37"/>
                </a:cxn>
                <a:cxn ang="0">
                  <a:pos x="21" y="27"/>
                </a:cxn>
                <a:cxn ang="0">
                  <a:pos x="21" y="34"/>
                </a:cxn>
                <a:cxn ang="0">
                  <a:pos x="23" y="43"/>
                </a:cxn>
                <a:cxn ang="0">
                  <a:pos x="29" y="51"/>
                </a:cxn>
                <a:cxn ang="0">
                  <a:pos x="37" y="56"/>
                </a:cxn>
                <a:cxn ang="0">
                  <a:pos x="49" y="56"/>
                </a:cxn>
                <a:cxn ang="0">
                  <a:pos x="66" y="48"/>
                </a:cxn>
                <a:cxn ang="0">
                  <a:pos x="88" y="31"/>
                </a:cxn>
                <a:cxn ang="0">
                  <a:pos x="115" y="0"/>
                </a:cxn>
              </a:cxnLst>
              <a:rect l="0" t="0" r="r" b="b"/>
              <a:pathLst>
                <a:path w="117" h="86">
                  <a:moveTo>
                    <a:pt x="115" y="0"/>
                  </a:moveTo>
                  <a:lnTo>
                    <a:pt x="117" y="15"/>
                  </a:lnTo>
                  <a:lnTo>
                    <a:pt x="116" y="29"/>
                  </a:lnTo>
                  <a:lnTo>
                    <a:pt x="111" y="44"/>
                  </a:lnTo>
                  <a:lnTo>
                    <a:pt x="104" y="57"/>
                  </a:lnTo>
                  <a:lnTo>
                    <a:pt x="93" y="69"/>
                  </a:lnTo>
                  <a:lnTo>
                    <a:pt x="80" y="79"/>
                  </a:lnTo>
                  <a:lnTo>
                    <a:pt x="65" y="85"/>
                  </a:lnTo>
                  <a:lnTo>
                    <a:pt x="48" y="86"/>
                  </a:lnTo>
                  <a:lnTo>
                    <a:pt x="32" y="85"/>
                  </a:lnTo>
                  <a:lnTo>
                    <a:pt x="19" y="80"/>
                  </a:lnTo>
                  <a:lnTo>
                    <a:pt x="8" y="74"/>
                  </a:lnTo>
                  <a:lnTo>
                    <a:pt x="2" y="66"/>
                  </a:lnTo>
                  <a:lnTo>
                    <a:pt x="0" y="56"/>
                  </a:lnTo>
                  <a:lnTo>
                    <a:pt x="2" y="46"/>
                  </a:lnTo>
                  <a:lnTo>
                    <a:pt x="9" y="37"/>
                  </a:lnTo>
                  <a:lnTo>
                    <a:pt x="21" y="27"/>
                  </a:lnTo>
                  <a:lnTo>
                    <a:pt x="21" y="34"/>
                  </a:lnTo>
                  <a:lnTo>
                    <a:pt x="23" y="43"/>
                  </a:lnTo>
                  <a:lnTo>
                    <a:pt x="29" y="51"/>
                  </a:lnTo>
                  <a:lnTo>
                    <a:pt x="37" y="56"/>
                  </a:lnTo>
                  <a:lnTo>
                    <a:pt x="49" y="56"/>
                  </a:lnTo>
                  <a:lnTo>
                    <a:pt x="66" y="48"/>
                  </a:lnTo>
                  <a:lnTo>
                    <a:pt x="88" y="31"/>
                  </a:lnTo>
                  <a:lnTo>
                    <a:pt x="115" y="0"/>
                  </a:lnTo>
                  <a:close/>
                </a:path>
              </a:pathLst>
            </a:custGeom>
            <a:solidFill>
              <a:srgbClr val="660000"/>
            </a:solidFill>
            <a:ln w="9525">
              <a:noFill/>
              <a:round/>
              <a:headEnd/>
              <a:tailEnd/>
            </a:ln>
          </p:spPr>
          <p:txBody>
            <a:bodyPr/>
            <a:lstStyle/>
            <a:p>
              <a:endParaRPr lang="en-US"/>
            </a:p>
          </p:txBody>
        </p:sp>
        <p:sp>
          <p:nvSpPr>
            <p:cNvPr id="891941" name="Freeform 37"/>
            <p:cNvSpPr>
              <a:spLocks/>
            </p:cNvSpPr>
            <p:nvPr/>
          </p:nvSpPr>
          <p:spPr bwMode="auto">
            <a:xfrm flipH="1">
              <a:off x="4107" y="1872"/>
              <a:ext cx="66" cy="163"/>
            </a:xfrm>
            <a:custGeom>
              <a:avLst/>
              <a:gdLst/>
              <a:ahLst/>
              <a:cxnLst>
                <a:cxn ang="0">
                  <a:pos x="0" y="13"/>
                </a:cxn>
                <a:cxn ang="0">
                  <a:pos x="8" y="0"/>
                </a:cxn>
                <a:cxn ang="0">
                  <a:pos x="20" y="13"/>
                </a:cxn>
                <a:cxn ang="0">
                  <a:pos x="30" y="34"/>
                </a:cxn>
                <a:cxn ang="0">
                  <a:pos x="41" y="57"/>
                </a:cxn>
                <a:cxn ang="0">
                  <a:pos x="49" y="82"/>
                </a:cxn>
                <a:cxn ang="0">
                  <a:pos x="57" y="108"/>
                </a:cxn>
                <a:cxn ang="0">
                  <a:pos x="61" y="129"/>
                </a:cxn>
                <a:cxn ang="0">
                  <a:pos x="65" y="148"/>
                </a:cxn>
                <a:cxn ang="0">
                  <a:pos x="66" y="159"/>
                </a:cxn>
                <a:cxn ang="0">
                  <a:pos x="63" y="160"/>
                </a:cxn>
                <a:cxn ang="0">
                  <a:pos x="61" y="161"/>
                </a:cxn>
                <a:cxn ang="0">
                  <a:pos x="59" y="162"/>
                </a:cxn>
                <a:cxn ang="0">
                  <a:pos x="57" y="163"/>
                </a:cxn>
                <a:cxn ang="0">
                  <a:pos x="54" y="152"/>
                </a:cxn>
                <a:cxn ang="0">
                  <a:pos x="51" y="136"/>
                </a:cxn>
                <a:cxn ang="0">
                  <a:pos x="46" y="114"/>
                </a:cxn>
                <a:cxn ang="0">
                  <a:pos x="40" y="90"/>
                </a:cxn>
                <a:cxn ang="0">
                  <a:pos x="31" y="65"/>
                </a:cxn>
                <a:cxn ang="0">
                  <a:pos x="23" y="42"/>
                </a:cxn>
                <a:cxn ang="0">
                  <a:pos x="12" y="25"/>
                </a:cxn>
                <a:cxn ang="0">
                  <a:pos x="0" y="13"/>
                </a:cxn>
              </a:cxnLst>
              <a:rect l="0" t="0" r="r" b="b"/>
              <a:pathLst>
                <a:path w="66" h="163">
                  <a:moveTo>
                    <a:pt x="0" y="13"/>
                  </a:moveTo>
                  <a:lnTo>
                    <a:pt x="8" y="0"/>
                  </a:lnTo>
                  <a:lnTo>
                    <a:pt x="20" y="13"/>
                  </a:lnTo>
                  <a:lnTo>
                    <a:pt x="30" y="34"/>
                  </a:lnTo>
                  <a:lnTo>
                    <a:pt x="41" y="57"/>
                  </a:lnTo>
                  <a:lnTo>
                    <a:pt x="49" y="82"/>
                  </a:lnTo>
                  <a:lnTo>
                    <a:pt x="57" y="108"/>
                  </a:lnTo>
                  <a:lnTo>
                    <a:pt x="61" y="129"/>
                  </a:lnTo>
                  <a:lnTo>
                    <a:pt x="65" y="148"/>
                  </a:lnTo>
                  <a:lnTo>
                    <a:pt x="66" y="159"/>
                  </a:lnTo>
                  <a:lnTo>
                    <a:pt x="63" y="160"/>
                  </a:lnTo>
                  <a:lnTo>
                    <a:pt x="61" y="161"/>
                  </a:lnTo>
                  <a:lnTo>
                    <a:pt x="59" y="162"/>
                  </a:lnTo>
                  <a:lnTo>
                    <a:pt x="57" y="163"/>
                  </a:lnTo>
                  <a:lnTo>
                    <a:pt x="54" y="152"/>
                  </a:lnTo>
                  <a:lnTo>
                    <a:pt x="51" y="136"/>
                  </a:lnTo>
                  <a:lnTo>
                    <a:pt x="46" y="114"/>
                  </a:lnTo>
                  <a:lnTo>
                    <a:pt x="40" y="90"/>
                  </a:lnTo>
                  <a:lnTo>
                    <a:pt x="31" y="65"/>
                  </a:lnTo>
                  <a:lnTo>
                    <a:pt x="23" y="42"/>
                  </a:lnTo>
                  <a:lnTo>
                    <a:pt x="12" y="25"/>
                  </a:lnTo>
                  <a:lnTo>
                    <a:pt x="0" y="13"/>
                  </a:lnTo>
                  <a:close/>
                </a:path>
              </a:pathLst>
            </a:custGeom>
            <a:solidFill>
              <a:srgbClr val="260000"/>
            </a:solidFill>
            <a:ln w="9525">
              <a:noFill/>
              <a:round/>
              <a:headEnd/>
              <a:tailEnd/>
            </a:ln>
          </p:spPr>
          <p:txBody>
            <a:bodyPr/>
            <a:lstStyle/>
            <a:p>
              <a:endParaRPr lang="en-US"/>
            </a:p>
          </p:txBody>
        </p:sp>
        <p:sp>
          <p:nvSpPr>
            <p:cNvPr id="891946" name="Freeform 42"/>
            <p:cNvSpPr>
              <a:spLocks/>
            </p:cNvSpPr>
            <p:nvPr/>
          </p:nvSpPr>
          <p:spPr bwMode="auto">
            <a:xfrm flipH="1">
              <a:off x="4956" y="3121"/>
              <a:ext cx="208" cy="163"/>
            </a:xfrm>
            <a:custGeom>
              <a:avLst/>
              <a:gdLst/>
              <a:ahLst/>
              <a:cxnLst>
                <a:cxn ang="0">
                  <a:pos x="53" y="30"/>
                </a:cxn>
                <a:cxn ang="0">
                  <a:pos x="59" y="46"/>
                </a:cxn>
                <a:cxn ang="0">
                  <a:pos x="69" y="63"/>
                </a:cxn>
                <a:cxn ang="0">
                  <a:pos x="81" y="81"/>
                </a:cxn>
                <a:cxn ang="0">
                  <a:pos x="97" y="99"/>
                </a:cxn>
                <a:cxn ang="0">
                  <a:pos x="117" y="117"/>
                </a:cxn>
                <a:cxn ang="0">
                  <a:pos x="140" y="132"/>
                </a:cxn>
                <a:cxn ang="0">
                  <a:pos x="167" y="145"/>
                </a:cxn>
                <a:cxn ang="0">
                  <a:pos x="198" y="154"/>
                </a:cxn>
                <a:cxn ang="0">
                  <a:pos x="206" y="156"/>
                </a:cxn>
                <a:cxn ang="0">
                  <a:pos x="208" y="158"/>
                </a:cxn>
                <a:cxn ang="0">
                  <a:pos x="206" y="160"/>
                </a:cxn>
                <a:cxn ang="0">
                  <a:pos x="202" y="162"/>
                </a:cxn>
                <a:cxn ang="0">
                  <a:pos x="195" y="163"/>
                </a:cxn>
                <a:cxn ang="0">
                  <a:pos x="185" y="163"/>
                </a:cxn>
                <a:cxn ang="0">
                  <a:pos x="174" y="162"/>
                </a:cxn>
                <a:cxn ang="0">
                  <a:pos x="162" y="160"/>
                </a:cxn>
                <a:cxn ang="0">
                  <a:pos x="143" y="152"/>
                </a:cxn>
                <a:cxn ang="0">
                  <a:pos x="122" y="142"/>
                </a:cxn>
                <a:cxn ang="0">
                  <a:pos x="100" y="126"/>
                </a:cxn>
                <a:cxn ang="0">
                  <a:pos x="78" y="108"/>
                </a:cxn>
                <a:cxn ang="0">
                  <a:pos x="57" y="86"/>
                </a:cxn>
                <a:cxn ang="0">
                  <a:pos x="36" y="60"/>
                </a:cxn>
                <a:cxn ang="0">
                  <a:pos x="17" y="31"/>
                </a:cxn>
                <a:cxn ang="0">
                  <a:pos x="0" y="0"/>
                </a:cxn>
                <a:cxn ang="0">
                  <a:pos x="7" y="7"/>
                </a:cxn>
                <a:cxn ang="0">
                  <a:pos x="15" y="14"/>
                </a:cxn>
                <a:cxn ang="0">
                  <a:pos x="23" y="22"/>
                </a:cxn>
                <a:cxn ang="0">
                  <a:pos x="30" y="28"/>
                </a:cxn>
                <a:cxn ang="0">
                  <a:pos x="36" y="33"/>
                </a:cxn>
                <a:cxn ang="0">
                  <a:pos x="42" y="35"/>
                </a:cxn>
                <a:cxn ang="0">
                  <a:pos x="48" y="34"/>
                </a:cxn>
                <a:cxn ang="0">
                  <a:pos x="53" y="30"/>
                </a:cxn>
              </a:cxnLst>
              <a:rect l="0" t="0" r="r" b="b"/>
              <a:pathLst>
                <a:path w="208" h="163">
                  <a:moveTo>
                    <a:pt x="53" y="30"/>
                  </a:moveTo>
                  <a:lnTo>
                    <a:pt x="59" y="46"/>
                  </a:lnTo>
                  <a:lnTo>
                    <a:pt x="69" y="63"/>
                  </a:lnTo>
                  <a:lnTo>
                    <a:pt x="81" y="81"/>
                  </a:lnTo>
                  <a:lnTo>
                    <a:pt x="97" y="99"/>
                  </a:lnTo>
                  <a:lnTo>
                    <a:pt x="117" y="117"/>
                  </a:lnTo>
                  <a:lnTo>
                    <a:pt x="140" y="132"/>
                  </a:lnTo>
                  <a:lnTo>
                    <a:pt x="167" y="145"/>
                  </a:lnTo>
                  <a:lnTo>
                    <a:pt x="198" y="154"/>
                  </a:lnTo>
                  <a:lnTo>
                    <a:pt x="206" y="156"/>
                  </a:lnTo>
                  <a:lnTo>
                    <a:pt x="208" y="158"/>
                  </a:lnTo>
                  <a:lnTo>
                    <a:pt x="206" y="160"/>
                  </a:lnTo>
                  <a:lnTo>
                    <a:pt x="202" y="162"/>
                  </a:lnTo>
                  <a:lnTo>
                    <a:pt x="195" y="163"/>
                  </a:lnTo>
                  <a:lnTo>
                    <a:pt x="185" y="163"/>
                  </a:lnTo>
                  <a:lnTo>
                    <a:pt x="174" y="162"/>
                  </a:lnTo>
                  <a:lnTo>
                    <a:pt x="162" y="160"/>
                  </a:lnTo>
                  <a:lnTo>
                    <a:pt x="143" y="152"/>
                  </a:lnTo>
                  <a:lnTo>
                    <a:pt x="122" y="142"/>
                  </a:lnTo>
                  <a:lnTo>
                    <a:pt x="100" y="126"/>
                  </a:lnTo>
                  <a:lnTo>
                    <a:pt x="78" y="108"/>
                  </a:lnTo>
                  <a:lnTo>
                    <a:pt x="57" y="86"/>
                  </a:lnTo>
                  <a:lnTo>
                    <a:pt x="36" y="60"/>
                  </a:lnTo>
                  <a:lnTo>
                    <a:pt x="17" y="31"/>
                  </a:lnTo>
                  <a:lnTo>
                    <a:pt x="0" y="0"/>
                  </a:lnTo>
                  <a:lnTo>
                    <a:pt x="7" y="7"/>
                  </a:lnTo>
                  <a:lnTo>
                    <a:pt x="15" y="14"/>
                  </a:lnTo>
                  <a:lnTo>
                    <a:pt x="23" y="22"/>
                  </a:lnTo>
                  <a:lnTo>
                    <a:pt x="30" y="28"/>
                  </a:lnTo>
                  <a:lnTo>
                    <a:pt x="36" y="33"/>
                  </a:lnTo>
                  <a:lnTo>
                    <a:pt x="42" y="35"/>
                  </a:lnTo>
                  <a:lnTo>
                    <a:pt x="48" y="34"/>
                  </a:lnTo>
                  <a:lnTo>
                    <a:pt x="53" y="30"/>
                  </a:lnTo>
                  <a:close/>
                </a:path>
              </a:pathLst>
            </a:custGeom>
            <a:solidFill>
              <a:srgbClr val="D85959"/>
            </a:solidFill>
            <a:ln w="9525">
              <a:noFill/>
              <a:round/>
              <a:headEnd/>
              <a:tailEnd/>
            </a:ln>
          </p:spPr>
          <p:txBody>
            <a:bodyPr/>
            <a:lstStyle/>
            <a:p>
              <a:endParaRPr lang="en-US"/>
            </a:p>
          </p:txBody>
        </p:sp>
        <p:graphicFrame>
          <p:nvGraphicFramePr>
            <p:cNvPr id="891952" name="Object 48"/>
            <p:cNvGraphicFramePr>
              <a:graphicFrameLocks noChangeAspect="1"/>
            </p:cNvGraphicFramePr>
            <p:nvPr/>
          </p:nvGraphicFramePr>
          <p:xfrm>
            <a:off x="3696" y="2832"/>
            <a:ext cx="384" cy="384"/>
          </p:xfrm>
          <a:graphic>
            <a:graphicData uri="http://schemas.openxmlformats.org/presentationml/2006/ole">
              <mc:AlternateContent xmlns:mc="http://schemas.openxmlformats.org/markup-compatibility/2006">
                <mc:Choice xmlns:v="urn:schemas-microsoft-com:vml" Requires="v">
                  <p:oleObj spid="_x0000_s12247" name="Clip" r:id="rId5" imgW="350254" imgH="350254" progId="">
                    <p:embed/>
                  </p:oleObj>
                </mc:Choice>
                <mc:Fallback>
                  <p:oleObj name="Clip" r:id="rId5"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832"/>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910" name="Object 6"/>
            <p:cNvGraphicFramePr>
              <a:graphicFrameLocks noChangeAspect="1"/>
            </p:cNvGraphicFramePr>
            <p:nvPr/>
          </p:nvGraphicFramePr>
          <p:xfrm>
            <a:off x="3888" y="2448"/>
            <a:ext cx="384" cy="384"/>
          </p:xfrm>
          <a:graphic>
            <a:graphicData uri="http://schemas.openxmlformats.org/presentationml/2006/ole">
              <mc:AlternateContent xmlns:mc="http://schemas.openxmlformats.org/markup-compatibility/2006">
                <mc:Choice xmlns:v="urn:schemas-microsoft-com:vml" Requires="v">
                  <p:oleObj spid="_x0000_s12248" name="Clip" r:id="rId7" imgW="350254" imgH="350254" progId="">
                    <p:embed/>
                  </p:oleObj>
                </mc:Choice>
                <mc:Fallback>
                  <p:oleObj name="Clip" r:id="rId7"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448"/>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953" name="Object 49"/>
            <p:cNvGraphicFramePr>
              <a:graphicFrameLocks noChangeAspect="1"/>
            </p:cNvGraphicFramePr>
            <p:nvPr/>
          </p:nvGraphicFramePr>
          <p:xfrm>
            <a:off x="3888" y="2016"/>
            <a:ext cx="384" cy="384"/>
          </p:xfrm>
          <a:graphic>
            <a:graphicData uri="http://schemas.openxmlformats.org/presentationml/2006/ole">
              <mc:AlternateContent xmlns:mc="http://schemas.openxmlformats.org/markup-compatibility/2006">
                <mc:Choice xmlns:v="urn:schemas-microsoft-com:vml" Requires="v">
                  <p:oleObj spid="_x0000_s12249" name="Clip" r:id="rId8" imgW="350254" imgH="350254" progId="">
                    <p:embed/>
                  </p:oleObj>
                </mc:Choice>
                <mc:Fallback>
                  <p:oleObj name="Clip" r:id="rId8"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016"/>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954" name="Object 50"/>
            <p:cNvGraphicFramePr>
              <a:graphicFrameLocks noChangeAspect="1"/>
            </p:cNvGraphicFramePr>
            <p:nvPr/>
          </p:nvGraphicFramePr>
          <p:xfrm>
            <a:off x="3600" y="2256"/>
            <a:ext cx="384" cy="384"/>
          </p:xfrm>
          <a:graphic>
            <a:graphicData uri="http://schemas.openxmlformats.org/presentationml/2006/ole">
              <mc:AlternateContent xmlns:mc="http://schemas.openxmlformats.org/markup-compatibility/2006">
                <mc:Choice xmlns:v="urn:schemas-microsoft-com:vml" Requires="v">
                  <p:oleObj spid="_x0000_s12250" name="Clip" r:id="rId9" imgW="350254" imgH="350254" progId="">
                    <p:embed/>
                  </p:oleObj>
                </mc:Choice>
                <mc:Fallback>
                  <p:oleObj name="Clip" r:id="rId9"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2256"/>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955" name="Object 51"/>
            <p:cNvGraphicFramePr>
              <a:graphicFrameLocks noChangeAspect="1"/>
            </p:cNvGraphicFramePr>
            <p:nvPr/>
          </p:nvGraphicFramePr>
          <p:xfrm>
            <a:off x="4464" y="2928"/>
            <a:ext cx="384" cy="384"/>
          </p:xfrm>
          <a:graphic>
            <a:graphicData uri="http://schemas.openxmlformats.org/presentationml/2006/ole">
              <mc:AlternateContent xmlns:mc="http://schemas.openxmlformats.org/markup-compatibility/2006">
                <mc:Choice xmlns:v="urn:schemas-microsoft-com:vml" Requires="v">
                  <p:oleObj spid="_x0000_s12251" name="Clip" r:id="rId10" imgW="350254" imgH="350254" progId="">
                    <p:embed/>
                  </p:oleObj>
                </mc:Choice>
                <mc:Fallback>
                  <p:oleObj name="Clip" r:id="rId10"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928"/>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956" name="Object 52"/>
            <p:cNvGraphicFramePr>
              <a:graphicFrameLocks noChangeAspect="1"/>
            </p:cNvGraphicFramePr>
            <p:nvPr/>
          </p:nvGraphicFramePr>
          <p:xfrm>
            <a:off x="3312" y="2640"/>
            <a:ext cx="384" cy="384"/>
          </p:xfrm>
          <a:graphic>
            <a:graphicData uri="http://schemas.openxmlformats.org/presentationml/2006/ole">
              <mc:AlternateContent xmlns:mc="http://schemas.openxmlformats.org/markup-compatibility/2006">
                <mc:Choice xmlns:v="urn:schemas-microsoft-com:vml" Requires="v">
                  <p:oleObj spid="_x0000_s12252" name="Clip" r:id="rId11" imgW="350254" imgH="350254" progId="">
                    <p:embed/>
                  </p:oleObj>
                </mc:Choice>
                <mc:Fallback>
                  <p:oleObj name="Clip" r:id="rId11"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640"/>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957" name="Object 53"/>
            <p:cNvGraphicFramePr>
              <a:graphicFrameLocks noChangeAspect="1"/>
            </p:cNvGraphicFramePr>
            <p:nvPr/>
          </p:nvGraphicFramePr>
          <p:xfrm>
            <a:off x="5088" y="3024"/>
            <a:ext cx="384" cy="384"/>
          </p:xfrm>
          <a:graphic>
            <a:graphicData uri="http://schemas.openxmlformats.org/presentationml/2006/ole">
              <mc:AlternateContent xmlns:mc="http://schemas.openxmlformats.org/markup-compatibility/2006">
                <mc:Choice xmlns:v="urn:schemas-microsoft-com:vml" Requires="v">
                  <p:oleObj spid="_x0000_s12253" name="Clip" r:id="rId12" imgW="350254" imgH="350254" progId="">
                    <p:embed/>
                  </p:oleObj>
                </mc:Choice>
                <mc:Fallback>
                  <p:oleObj name="Clip" r:id="rId12"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8" y="3024"/>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958" name="Object 54"/>
            <p:cNvGraphicFramePr>
              <a:graphicFrameLocks noChangeAspect="1"/>
            </p:cNvGraphicFramePr>
            <p:nvPr/>
          </p:nvGraphicFramePr>
          <p:xfrm>
            <a:off x="3600" y="2544"/>
            <a:ext cx="384" cy="384"/>
          </p:xfrm>
          <a:graphic>
            <a:graphicData uri="http://schemas.openxmlformats.org/presentationml/2006/ole">
              <mc:AlternateContent xmlns:mc="http://schemas.openxmlformats.org/markup-compatibility/2006">
                <mc:Choice xmlns:v="urn:schemas-microsoft-com:vml" Requires="v">
                  <p:oleObj spid="_x0000_s12254" name="Clip" r:id="rId13" imgW="350254" imgH="350254" progId="">
                    <p:embed/>
                  </p:oleObj>
                </mc:Choice>
                <mc:Fallback>
                  <p:oleObj name="Clip" r:id="rId13"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2544"/>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959" name="Object 55"/>
            <p:cNvGraphicFramePr>
              <a:graphicFrameLocks noChangeAspect="1"/>
            </p:cNvGraphicFramePr>
            <p:nvPr/>
          </p:nvGraphicFramePr>
          <p:xfrm>
            <a:off x="4032" y="2256"/>
            <a:ext cx="384" cy="384"/>
          </p:xfrm>
          <a:graphic>
            <a:graphicData uri="http://schemas.openxmlformats.org/presentationml/2006/ole">
              <mc:AlternateContent xmlns:mc="http://schemas.openxmlformats.org/markup-compatibility/2006">
                <mc:Choice xmlns:v="urn:schemas-microsoft-com:vml" Requires="v">
                  <p:oleObj spid="_x0000_s12255" name="Clip" r:id="rId14" imgW="350254" imgH="350254" progId="">
                    <p:embed/>
                  </p:oleObj>
                </mc:Choice>
                <mc:Fallback>
                  <p:oleObj name="Clip" r:id="rId14" imgW="350254" imgH="35025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2256"/>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841490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44803"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44804" name="Rectangle 4"/>
          <p:cNvSpPr>
            <a:spLocks noGrp="1" noChangeArrowheads="1"/>
          </p:cNvSpPr>
          <p:nvPr>
            <p:ph type="title"/>
          </p:nvPr>
        </p:nvSpPr>
        <p:spPr>
          <a:noFill/>
          <a:ln/>
        </p:spPr>
        <p:txBody>
          <a:bodyPr vert="horz" lIns="90488" tIns="44450" rIns="90488" bIns="44450" rtlCol="0" anchor="ctr">
            <a:normAutofit/>
          </a:bodyPr>
          <a:lstStyle/>
          <a:p>
            <a:r>
              <a:rPr lang="en-US"/>
              <a:t>Application-Orientation vs. Subject-Orientation</a:t>
            </a:r>
          </a:p>
        </p:txBody>
      </p:sp>
      <p:sp>
        <p:nvSpPr>
          <p:cNvPr id="6" name="Date Placeholder 5"/>
          <p:cNvSpPr>
            <a:spLocks noGrp="1"/>
          </p:cNvSpPr>
          <p:nvPr>
            <p:ph type="dt" sz="half" idx="10"/>
          </p:nvPr>
        </p:nvSpPr>
        <p:spPr/>
        <p:txBody>
          <a:bodyPr/>
          <a:lstStyle/>
          <a:p>
            <a:fld id="{827F1A66-F317-4A12-B2F8-2CA8DC71EA11}" type="datetime1">
              <a:rPr lang="en-US" smtClean="0"/>
              <a:t>11/21/2015</a:t>
            </a:fld>
            <a:endParaRPr lang="en-US"/>
          </a:p>
        </p:txBody>
      </p:sp>
      <p:sp>
        <p:nvSpPr>
          <p:cNvPr id="5" name="Footer Placeholder 4"/>
          <p:cNvSpPr>
            <a:spLocks noGrp="1"/>
          </p:cNvSpPr>
          <p:nvPr>
            <p:ph type="ftr" sz="quarter" idx="11"/>
          </p:nvPr>
        </p:nvSpPr>
        <p:spPr/>
        <p:txBody>
          <a:bodyPr/>
          <a:lstStyle/>
          <a:p>
            <a:r>
              <a:rPr lang="en-US" smtClean="0"/>
              <a:t>Prof. S M Shedole, VIT Vellore, Chennai</a:t>
            </a:r>
            <a:endParaRPr lang="en-US"/>
          </a:p>
        </p:txBody>
      </p:sp>
      <p:sp>
        <p:nvSpPr>
          <p:cNvPr id="7" name="Slide Number Placeholder 6"/>
          <p:cNvSpPr>
            <a:spLocks noGrp="1"/>
          </p:cNvSpPr>
          <p:nvPr>
            <p:ph type="sldNum" sz="quarter" idx="12"/>
          </p:nvPr>
        </p:nvSpPr>
        <p:spPr/>
        <p:txBody>
          <a:bodyPr/>
          <a:lstStyle/>
          <a:p>
            <a:fld id="{466E585C-39AA-448D-A2B0-D54832A39D09}" type="slidenum">
              <a:rPr lang="en-US" smtClean="0"/>
              <a:t>96</a:t>
            </a:fld>
            <a:endParaRPr lang="en-US"/>
          </a:p>
        </p:txBody>
      </p:sp>
      <p:grpSp>
        <p:nvGrpSpPr>
          <p:cNvPr id="2" name="Group 5"/>
          <p:cNvGrpSpPr>
            <a:grpSpLocks/>
          </p:cNvGrpSpPr>
          <p:nvPr/>
        </p:nvGrpSpPr>
        <p:grpSpPr bwMode="auto">
          <a:xfrm>
            <a:off x="1981200" y="1808164"/>
            <a:ext cx="4191000" cy="4551363"/>
            <a:chOff x="288" y="1139"/>
            <a:chExt cx="2640" cy="2867"/>
          </a:xfrm>
        </p:grpSpPr>
        <p:sp>
          <p:nvSpPr>
            <p:cNvPr id="844806" name="Rectangle 6"/>
            <p:cNvSpPr>
              <a:spLocks noChangeArrowheads="1"/>
            </p:cNvSpPr>
            <p:nvPr/>
          </p:nvSpPr>
          <p:spPr bwMode="auto">
            <a:xfrm>
              <a:off x="576" y="1776"/>
              <a:ext cx="808" cy="376"/>
            </a:xfrm>
            <a:prstGeom prst="rect">
              <a:avLst/>
            </a:pr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844807" name="Rectangle 7"/>
            <p:cNvSpPr>
              <a:spLocks noChangeArrowheads="1"/>
            </p:cNvSpPr>
            <p:nvPr/>
          </p:nvSpPr>
          <p:spPr bwMode="auto">
            <a:xfrm>
              <a:off x="288" y="1139"/>
              <a:ext cx="1580" cy="231"/>
            </a:xfrm>
            <a:prstGeom prst="rect">
              <a:avLst/>
            </a:prstGeom>
            <a:noFill/>
            <a:ln w="12700">
              <a:noFill/>
              <a:miter lim="800000"/>
              <a:headEnd/>
              <a:tailEnd/>
            </a:ln>
            <a:effectLst/>
          </p:spPr>
          <p:txBody>
            <a:bodyPr wrap="none" lIns="90488" tIns="44450" rIns="90488" bIns="44450">
              <a:spAutoFit/>
            </a:bodyPr>
            <a:lstStyle/>
            <a:p>
              <a:pPr algn="l"/>
              <a:r>
                <a:rPr lang="en-US">
                  <a:latin typeface="Tahoma" pitchFamily="34" charset="0"/>
                </a:rPr>
                <a:t>Application-Orientation</a:t>
              </a:r>
            </a:p>
          </p:txBody>
        </p:sp>
        <p:sp>
          <p:nvSpPr>
            <p:cNvPr id="844808" name="AutoShape 8"/>
            <p:cNvSpPr>
              <a:spLocks noChangeArrowheads="1"/>
            </p:cNvSpPr>
            <p:nvPr/>
          </p:nvSpPr>
          <p:spPr bwMode="auto">
            <a:xfrm rot="-10800000" flipH="1" flipV="1">
              <a:off x="593" y="2657"/>
              <a:ext cx="328" cy="280"/>
            </a:xfrm>
            <a:custGeom>
              <a:avLst/>
              <a:gdLst>
                <a:gd name="G0" fmla="+- 5395 0 0"/>
                <a:gd name="G1" fmla="+- 21600 0 5395"/>
                <a:gd name="G2" fmla="*/ 5395 1 2"/>
                <a:gd name="G3" fmla="+- 21600 0 G2"/>
                <a:gd name="G4" fmla="+/ 5395 21600 2"/>
                <a:gd name="G5" fmla="+/ G1 0 2"/>
                <a:gd name="G6" fmla="*/ 21600 21600 5395"/>
                <a:gd name="G7" fmla="*/ G6 1 2"/>
                <a:gd name="G8" fmla="+- 21600 0 G7"/>
                <a:gd name="G9" fmla="*/ 21600 1 2"/>
                <a:gd name="G10" fmla="+- 5395 0 G9"/>
                <a:gd name="G11" fmla="?: G10 G8 0"/>
                <a:gd name="G12" fmla="?: G10 G7 21600"/>
                <a:gd name="T0" fmla="*/ 18902 w 21600"/>
                <a:gd name="T1" fmla="*/ 10800 h 21600"/>
                <a:gd name="T2" fmla="*/ 10800 w 21600"/>
                <a:gd name="T3" fmla="*/ 21600 h 21600"/>
                <a:gd name="T4" fmla="*/ 2698 w 21600"/>
                <a:gd name="T5" fmla="*/ 10800 h 21600"/>
                <a:gd name="T6" fmla="*/ 10800 w 21600"/>
                <a:gd name="T7" fmla="*/ 0 h 21600"/>
                <a:gd name="T8" fmla="*/ 4498 w 21600"/>
                <a:gd name="T9" fmla="*/ 4498 h 21600"/>
                <a:gd name="T10" fmla="*/ 17102 w 21600"/>
                <a:gd name="T11" fmla="*/ 17102 h 21600"/>
              </a:gdLst>
              <a:ahLst/>
              <a:cxnLst>
                <a:cxn ang="0">
                  <a:pos x="T0" y="T1"/>
                </a:cxn>
                <a:cxn ang="0">
                  <a:pos x="T2" y="T3"/>
                </a:cxn>
                <a:cxn ang="0">
                  <a:pos x="T4" y="T5"/>
                </a:cxn>
                <a:cxn ang="0">
                  <a:pos x="T6" y="T7"/>
                </a:cxn>
              </a:cxnLst>
              <a:rect l="T8" t="T9" r="T10" b="T11"/>
              <a:pathLst>
                <a:path w="21600" h="21600">
                  <a:moveTo>
                    <a:pt x="0" y="0"/>
                  </a:moveTo>
                  <a:lnTo>
                    <a:pt x="5395" y="21600"/>
                  </a:lnTo>
                  <a:lnTo>
                    <a:pt x="16205" y="21600"/>
                  </a:lnTo>
                  <a:lnTo>
                    <a:pt x="21600" y="0"/>
                  </a:lnTo>
                  <a:close/>
                </a:path>
              </a:pathLst>
            </a:cu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844809" name="AutoShape 9"/>
            <p:cNvSpPr>
              <a:spLocks noChangeArrowheads="1"/>
            </p:cNvSpPr>
            <p:nvPr/>
          </p:nvSpPr>
          <p:spPr bwMode="auto">
            <a:xfrm>
              <a:off x="1536" y="3312"/>
              <a:ext cx="328" cy="376"/>
            </a:xfrm>
            <a:prstGeom prst="hexagon">
              <a:avLst>
                <a:gd name="adj" fmla="val 24977"/>
                <a:gd name="vf" fmla="val 115470"/>
              </a:avLst>
            </a:pr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844810" name="AutoShape 10"/>
            <p:cNvSpPr>
              <a:spLocks noChangeArrowheads="1"/>
            </p:cNvSpPr>
            <p:nvPr/>
          </p:nvSpPr>
          <p:spPr bwMode="auto">
            <a:xfrm>
              <a:off x="689" y="3504"/>
              <a:ext cx="232" cy="280"/>
            </a:xfrm>
            <a:prstGeom prst="rtTriangle">
              <a:avLst/>
            </a:pr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844811" name="AutoShape 11"/>
            <p:cNvSpPr>
              <a:spLocks noChangeArrowheads="1"/>
            </p:cNvSpPr>
            <p:nvPr/>
          </p:nvSpPr>
          <p:spPr bwMode="auto">
            <a:xfrm>
              <a:off x="1824" y="2465"/>
              <a:ext cx="280" cy="376"/>
            </a:xfrm>
            <a:prstGeom prst="parallelogram">
              <a:avLst>
                <a:gd name="adj" fmla="val 24977"/>
              </a:avLst>
            </a:pr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844812" name="Rectangle 12"/>
            <p:cNvSpPr>
              <a:spLocks noChangeArrowheads="1"/>
            </p:cNvSpPr>
            <p:nvPr/>
          </p:nvSpPr>
          <p:spPr bwMode="auto">
            <a:xfrm>
              <a:off x="1471" y="1584"/>
              <a:ext cx="1457" cy="594"/>
            </a:xfrm>
            <a:prstGeom prst="rect">
              <a:avLst/>
            </a:prstGeom>
            <a:noFill/>
            <a:ln w="12700">
              <a:noFill/>
              <a:miter lim="800000"/>
              <a:headEnd/>
              <a:tailEnd/>
            </a:ln>
            <a:effectLst/>
          </p:spPr>
          <p:txBody>
            <a:bodyPr lIns="90488" tIns="44450" rIns="90488" bIns="44450">
              <a:spAutoFit/>
            </a:bodyPr>
            <a:lstStyle/>
            <a:p>
              <a:pPr algn="l"/>
              <a:r>
                <a:rPr lang="en-US" sz="2800" b="1">
                  <a:latin typeface="Tahoma" pitchFamily="34" charset="0"/>
                </a:rPr>
                <a:t>Operational Database</a:t>
              </a:r>
            </a:p>
          </p:txBody>
        </p:sp>
        <p:sp>
          <p:nvSpPr>
            <p:cNvPr id="844813" name="Rectangle 13"/>
            <p:cNvSpPr>
              <a:spLocks noChangeArrowheads="1"/>
            </p:cNvSpPr>
            <p:nvPr/>
          </p:nvSpPr>
          <p:spPr bwMode="auto">
            <a:xfrm>
              <a:off x="960" y="2640"/>
              <a:ext cx="489" cy="231"/>
            </a:xfrm>
            <a:prstGeom prst="rect">
              <a:avLst/>
            </a:prstGeom>
            <a:noFill/>
            <a:ln w="12700">
              <a:noFill/>
              <a:miter lim="800000"/>
              <a:headEnd/>
              <a:tailEnd/>
            </a:ln>
            <a:effectLst/>
          </p:spPr>
          <p:txBody>
            <a:bodyPr wrap="none" lIns="90488" tIns="44450" rIns="90488" bIns="44450">
              <a:spAutoFit/>
            </a:bodyPr>
            <a:lstStyle/>
            <a:p>
              <a:pPr algn="l"/>
              <a:r>
                <a:rPr lang="en-US" dirty="0">
                  <a:latin typeface="Tahoma" pitchFamily="34" charset="0"/>
                </a:rPr>
                <a:t>Loans</a:t>
              </a:r>
            </a:p>
          </p:txBody>
        </p:sp>
        <p:sp>
          <p:nvSpPr>
            <p:cNvPr id="844814" name="Rectangle 14"/>
            <p:cNvSpPr>
              <a:spLocks noChangeArrowheads="1"/>
            </p:cNvSpPr>
            <p:nvPr/>
          </p:nvSpPr>
          <p:spPr bwMode="auto">
            <a:xfrm>
              <a:off x="2143" y="2496"/>
              <a:ext cx="539" cy="406"/>
            </a:xfrm>
            <a:prstGeom prst="rect">
              <a:avLst/>
            </a:prstGeom>
            <a:noFill/>
            <a:ln w="12700">
              <a:noFill/>
              <a:miter lim="800000"/>
              <a:headEnd/>
              <a:tailEnd/>
            </a:ln>
            <a:effectLst/>
          </p:spPr>
          <p:txBody>
            <a:bodyPr wrap="none" lIns="90488" tIns="44450" rIns="90488" bIns="44450">
              <a:spAutoFit/>
            </a:bodyPr>
            <a:lstStyle/>
            <a:p>
              <a:pPr algn="l"/>
              <a:r>
                <a:rPr lang="en-US">
                  <a:latin typeface="Tahoma" pitchFamily="34" charset="0"/>
                </a:rPr>
                <a:t>Credit </a:t>
              </a:r>
            </a:p>
            <a:p>
              <a:pPr algn="l"/>
              <a:r>
                <a:rPr lang="en-US">
                  <a:latin typeface="Tahoma" pitchFamily="34" charset="0"/>
                </a:rPr>
                <a:t>Card</a:t>
              </a:r>
            </a:p>
          </p:txBody>
        </p:sp>
        <p:sp>
          <p:nvSpPr>
            <p:cNvPr id="844815" name="Rectangle 15"/>
            <p:cNvSpPr>
              <a:spLocks noChangeArrowheads="1"/>
            </p:cNvSpPr>
            <p:nvPr/>
          </p:nvSpPr>
          <p:spPr bwMode="auto">
            <a:xfrm>
              <a:off x="1903" y="3391"/>
              <a:ext cx="433" cy="231"/>
            </a:xfrm>
            <a:prstGeom prst="rect">
              <a:avLst/>
            </a:prstGeom>
            <a:noFill/>
            <a:ln w="12700">
              <a:noFill/>
              <a:miter lim="800000"/>
              <a:headEnd/>
              <a:tailEnd/>
            </a:ln>
            <a:effectLst/>
          </p:spPr>
          <p:txBody>
            <a:bodyPr wrap="none" lIns="90488" tIns="44450" rIns="90488" bIns="44450">
              <a:spAutoFit/>
            </a:bodyPr>
            <a:lstStyle/>
            <a:p>
              <a:pPr algn="l"/>
              <a:r>
                <a:rPr lang="en-US">
                  <a:latin typeface="Tahoma" pitchFamily="34" charset="0"/>
                </a:rPr>
                <a:t>Trust</a:t>
              </a:r>
            </a:p>
          </p:txBody>
        </p:sp>
        <p:sp>
          <p:nvSpPr>
            <p:cNvPr id="844816" name="Rectangle 16"/>
            <p:cNvSpPr>
              <a:spLocks noChangeArrowheads="1"/>
            </p:cNvSpPr>
            <p:nvPr/>
          </p:nvSpPr>
          <p:spPr bwMode="auto">
            <a:xfrm>
              <a:off x="480" y="3775"/>
              <a:ext cx="604" cy="231"/>
            </a:xfrm>
            <a:prstGeom prst="rect">
              <a:avLst/>
            </a:prstGeom>
            <a:noFill/>
            <a:ln w="12700">
              <a:noFill/>
              <a:miter lim="800000"/>
              <a:headEnd/>
              <a:tailEnd/>
            </a:ln>
            <a:effectLst/>
          </p:spPr>
          <p:txBody>
            <a:bodyPr wrap="none" lIns="90488" tIns="44450" rIns="90488" bIns="44450">
              <a:spAutoFit/>
            </a:bodyPr>
            <a:lstStyle/>
            <a:p>
              <a:pPr algn="l"/>
              <a:r>
                <a:rPr lang="en-US">
                  <a:latin typeface="Tahoma" pitchFamily="34" charset="0"/>
                </a:rPr>
                <a:t>Savings</a:t>
              </a:r>
            </a:p>
          </p:txBody>
        </p:sp>
      </p:grpSp>
      <p:grpSp>
        <p:nvGrpSpPr>
          <p:cNvPr id="3" name="Group 17"/>
          <p:cNvGrpSpPr>
            <a:grpSpLocks/>
          </p:cNvGrpSpPr>
          <p:nvPr/>
        </p:nvGrpSpPr>
        <p:grpSpPr bwMode="auto">
          <a:xfrm>
            <a:off x="6553201" y="1808164"/>
            <a:ext cx="3963988" cy="4551363"/>
            <a:chOff x="3168" y="1139"/>
            <a:chExt cx="2497" cy="2867"/>
          </a:xfrm>
        </p:grpSpPr>
        <p:sp>
          <p:nvSpPr>
            <p:cNvPr id="844818" name="Rectangle 18"/>
            <p:cNvSpPr>
              <a:spLocks noChangeArrowheads="1"/>
            </p:cNvSpPr>
            <p:nvPr/>
          </p:nvSpPr>
          <p:spPr bwMode="auto">
            <a:xfrm>
              <a:off x="3203" y="1139"/>
              <a:ext cx="1353" cy="231"/>
            </a:xfrm>
            <a:prstGeom prst="rect">
              <a:avLst/>
            </a:prstGeom>
            <a:noFill/>
            <a:ln w="12700">
              <a:noFill/>
              <a:miter lim="800000"/>
              <a:headEnd/>
              <a:tailEnd/>
            </a:ln>
            <a:effectLst/>
          </p:spPr>
          <p:txBody>
            <a:bodyPr wrap="none" lIns="90488" tIns="44450" rIns="90488" bIns="44450">
              <a:spAutoFit/>
            </a:bodyPr>
            <a:lstStyle/>
            <a:p>
              <a:pPr algn="l"/>
              <a:r>
                <a:rPr lang="en-US">
                  <a:latin typeface="Tahoma" pitchFamily="34" charset="0"/>
                </a:rPr>
                <a:t>Subject-Orientation</a:t>
              </a:r>
            </a:p>
          </p:txBody>
        </p:sp>
        <p:sp>
          <p:nvSpPr>
            <p:cNvPr id="844819" name="Rectangle 19"/>
            <p:cNvSpPr>
              <a:spLocks noChangeArrowheads="1"/>
            </p:cNvSpPr>
            <p:nvPr/>
          </p:nvSpPr>
          <p:spPr bwMode="auto">
            <a:xfrm>
              <a:off x="3600" y="1680"/>
              <a:ext cx="616" cy="376"/>
            </a:xfrm>
            <a:prstGeom prst="rect">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844820" name="Rectangle 20"/>
            <p:cNvSpPr>
              <a:spLocks noChangeArrowheads="1"/>
            </p:cNvSpPr>
            <p:nvPr/>
          </p:nvSpPr>
          <p:spPr bwMode="auto">
            <a:xfrm>
              <a:off x="4272" y="1584"/>
              <a:ext cx="1393" cy="599"/>
            </a:xfrm>
            <a:prstGeom prst="rect">
              <a:avLst/>
            </a:prstGeom>
            <a:noFill/>
            <a:ln w="12700">
              <a:noFill/>
              <a:miter lim="800000"/>
              <a:headEnd/>
              <a:tailEnd/>
            </a:ln>
            <a:effectLst/>
          </p:spPr>
          <p:txBody>
            <a:bodyPr wrap="none" lIns="90488" tIns="44450" rIns="90488" bIns="44450">
              <a:spAutoFit/>
            </a:bodyPr>
            <a:lstStyle/>
            <a:p>
              <a:pPr algn="l"/>
              <a:r>
                <a:rPr lang="en-US" sz="2800" b="1">
                  <a:latin typeface="Tahoma" pitchFamily="34" charset="0"/>
                </a:rPr>
                <a:t>Data</a:t>
              </a:r>
            </a:p>
            <a:p>
              <a:pPr algn="l"/>
              <a:r>
                <a:rPr lang="en-US" sz="2800" b="1">
                  <a:latin typeface="Tahoma" pitchFamily="34" charset="0"/>
                </a:rPr>
                <a:t>Warehouse</a:t>
              </a:r>
            </a:p>
          </p:txBody>
        </p:sp>
        <p:sp>
          <p:nvSpPr>
            <p:cNvPr id="844821" name="AutoShape 21"/>
            <p:cNvSpPr>
              <a:spLocks noChangeArrowheads="1"/>
            </p:cNvSpPr>
            <p:nvPr/>
          </p:nvSpPr>
          <p:spPr bwMode="auto">
            <a:xfrm>
              <a:off x="3168" y="2880"/>
              <a:ext cx="472" cy="328"/>
            </a:xfrm>
            <a:prstGeom prst="octagon">
              <a:avLst>
                <a:gd name="adj" fmla="val 29273"/>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844822" name="AutoShape 22"/>
            <p:cNvSpPr>
              <a:spLocks noChangeArrowheads="1"/>
            </p:cNvSpPr>
            <p:nvPr/>
          </p:nvSpPr>
          <p:spPr bwMode="auto">
            <a:xfrm>
              <a:off x="4992" y="2784"/>
              <a:ext cx="472" cy="328"/>
            </a:xfrm>
            <a:prstGeom prst="octagon">
              <a:avLst>
                <a:gd name="adj" fmla="val 29273"/>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844823" name="AutoShape 23"/>
            <p:cNvSpPr>
              <a:spLocks noChangeArrowheads="1"/>
            </p:cNvSpPr>
            <p:nvPr/>
          </p:nvSpPr>
          <p:spPr bwMode="auto">
            <a:xfrm>
              <a:off x="4896" y="3408"/>
              <a:ext cx="472" cy="328"/>
            </a:xfrm>
            <a:prstGeom prst="octagon">
              <a:avLst>
                <a:gd name="adj" fmla="val 29273"/>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844824" name="AutoShape 24"/>
            <p:cNvSpPr>
              <a:spLocks noChangeArrowheads="1"/>
            </p:cNvSpPr>
            <p:nvPr/>
          </p:nvSpPr>
          <p:spPr bwMode="auto">
            <a:xfrm>
              <a:off x="3168" y="3600"/>
              <a:ext cx="472" cy="328"/>
            </a:xfrm>
            <a:prstGeom prst="octagon">
              <a:avLst>
                <a:gd name="adj" fmla="val 29273"/>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844825" name="Rectangle 25"/>
            <p:cNvSpPr>
              <a:spLocks noChangeArrowheads="1"/>
            </p:cNvSpPr>
            <p:nvPr/>
          </p:nvSpPr>
          <p:spPr bwMode="auto">
            <a:xfrm>
              <a:off x="3295" y="2623"/>
              <a:ext cx="726" cy="231"/>
            </a:xfrm>
            <a:prstGeom prst="rect">
              <a:avLst/>
            </a:prstGeom>
            <a:noFill/>
            <a:ln w="12700">
              <a:noFill/>
              <a:miter lim="800000"/>
              <a:headEnd/>
              <a:tailEnd/>
            </a:ln>
            <a:effectLst/>
          </p:spPr>
          <p:txBody>
            <a:bodyPr wrap="none" lIns="90488" tIns="44450" rIns="90488" bIns="44450">
              <a:spAutoFit/>
            </a:bodyPr>
            <a:lstStyle/>
            <a:p>
              <a:pPr algn="l"/>
              <a:r>
                <a:rPr lang="en-US">
                  <a:latin typeface="Tahoma" pitchFamily="34" charset="0"/>
                </a:rPr>
                <a:t>Customer</a:t>
              </a:r>
            </a:p>
          </p:txBody>
        </p:sp>
        <p:sp>
          <p:nvSpPr>
            <p:cNvPr id="844826" name="Rectangle 26"/>
            <p:cNvSpPr>
              <a:spLocks noChangeArrowheads="1"/>
            </p:cNvSpPr>
            <p:nvPr/>
          </p:nvSpPr>
          <p:spPr bwMode="auto">
            <a:xfrm>
              <a:off x="4447" y="3055"/>
              <a:ext cx="565" cy="231"/>
            </a:xfrm>
            <a:prstGeom prst="rect">
              <a:avLst/>
            </a:prstGeom>
            <a:noFill/>
            <a:ln w="12700">
              <a:noFill/>
              <a:miter lim="800000"/>
              <a:headEnd/>
              <a:tailEnd/>
            </a:ln>
            <a:effectLst/>
          </p:spPr>
          <p:txBody>
            <a:bodyPr wrap="none" lIns="90488" tIns="44450" rIns="90488" bIns="44450">
              <a:spAutoFit/>
            </a:bodyPr>
            <a:lstStyle/>
            <a:p>
              <a:pPr algn="l"/>
              <a:r>
                <a:rPr lang="en-US">
                  <a:latin typeface="Tahoma" pitchFamily="34" charset="0"/>
                </a:rPr>
                <a:t>Vendor</a:t>
              </a:r>
            </a:p>
          </p:txBody>
        </p:sp>
        <p:sp>
          <p:nvSpPr>
            <p:cNvPr id="844827" name="Rectangle 27"/>
            <p:cNvSpPr>
              <a:spLocks noChangeArrowheads="1"/>
            </p:cNvSpPr>
            <p:nvPr/>
          </p:nvSpPr>
          <p:spPr bwMode="auto">
            <a:xfrm>
              <a:off x="3353" y="3295"/>
              <a:ext cx="853" cy="231"/>
            </a:xfrm>
            <a:prstGeom prst="rect">
              <a:avLst/>
            </a:prstGeom>
            <a:noFill/>
            <a:ln w="12700">
              <a:noFill/>
              <a:miter lim="800000"/>
              <a:headEnd/>
              <a:tailEnd/>
            </a:ln>
            <a:effectLst/>
          </p:spPr>
          <p:txBody>
            <a:bodyPr lIns="90488" tIns="44450" rIns="90488" bIns="44450">
              <a:spAutoFit/>
            </a:bodyPr>
            <a:lstStyle/>
            <a:p>
              <a:pPr algn="l"/>
              <a:r>
                <a:rPr lang="en-US">
                  <a:latin typeface="Tahoma" pitchFamily="34" charset="0"/>
                </a:rPr>
                <a:t>Product</a:t>
              </a:r>
            </a:p>
          </p:txBody>
        </p:sp>
        <p:sp>
          <p:nvSpPr>
            <p:cNvPr id="844828" name="Rectangle 28"/>
            <p:cNvSpPr>
              <a:spLocks noChangeArrowheads="1"/>
            </p:cNvSpPr>
            <p:nvPr/>
          </p:nvSpPr>
          <p:spPr bwMode="auto">
            <a:xfrm>
              <a:off x="4543" y="3775"/>
              <a:ext cx="576" cy="231"/>
            </a:xfrm>
            <a:prstGeom prst="rect">
              <a:avLst/>
            </a:prstGeom>
            <a:noFill/>
            <a:ln w="12700">
              <a:noFill/>
              <a:miter lim="800000"/>
              <a:headEnd/>
              <a:tailEnd/>
            </a:ln>
            <a:effectLst/>
          </p:spPr>
          <p:txBody>
            <a:bodyPr wrap="none" lIns="90488" tIns="44450" rIns="90488" bIns="44450">
              <a:spAutoFit/>
            </a:bodyPr>
            <a:lstStyle/>
            <a:p>
              <a:pPr algn="l"/>
              <a:r>
                <a:rPr lang="en-US">
                  <a:latin typeface="Tahoma" pitchFamily="34" charset="0"/>
                </a:rPr>
                <a:t>Activity</a:t>
              </a:r>
            </a:p>
          </p:txBody>
        </p:sp>
      </p:grpSp>
    </p:spTree>
    <p:extLst>
      <p:ext uri="{BB962C8B-B14F-4D97-AF65-F5344CB8AC3E}">
        <p14:creationId xmlns:p14="http://schemas.microsoft.com/office/powerpoint/2010/main" val="4255192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45826"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45827"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45828" name="Rectangle 4"/>
          <p:cNvSpPr>
            <a:spLocks noGrp="1" noChangeArrowheads="1"/>
          </p:cNvSpPr>
          <p:nvPr>
            <p:ph type="title"/>
          </p:nvPr>
        </p:nvSpPr>
        <p:spPr>
          <a:noFill/>
          <a:ln/>
        </p:spPr>
        <p:txBody>
          <a:bodyPr vert="horz" lIns="90488" tIns="44450" rIns="90488" bIns="44450" rtlCol="0" anchor="ctr">
            <a:normAutofit/>
          </a:bodyPr>
          <a:lstStyle/>
          <a:p>
            <a:r>
              <a:rPr lang="en-US"/>
              <a:t>OLTP vs. Data Warehouse</a:t>
            </a:r>
          </a:p>
        </p:txBody>
      </p:sp>
      <p:sp>
        <p:nvSpPr>
          <p:cNvPr id="845829" name="Rectangle 5"/>
          <p:cNvSpPr>
            <a:spLocks noGrp="1" noChangeArrowheads="1"/>
          </p:cNvSpPr>
          <p:nvPr>
            <p:ph idx="1"/>
          </p:nvPr>
        </p:nvSpPr>
        <p:spPr>
          <a:noFill/>
          <a:ln/>
        </p:spPr>
        <p:txBody>
          <a:bodyPr vert="horz" lIns="90488" tIns="44450" rIns="90488" bIns="44450" rtlCol="0">
            <a:normAutofit/>
          </a:bodyPr>
          <a:lstStyle/>
          <a:p>
            <a:r>
              <a:rPr lang="en-US"/>
              <a:t>OLTP systems are tuned for known transactions and workloads while workload is not known a priori in a data warehouse</a:t>
            </a:r>
          </a:p>
          <a:p>
            <a:r>
              <a:rPr lang="en-US"/>
              <a:t>Special data organization, access methods and implementation methods are needed to support data warehouse queries (typically multidimensional queries)</a:t>
            </a:r>
          </a:p>
          <a:p>
            <a:pPr lvl="1"/>
            <a:r>
              <a:rPr lang="en-US"/>
              <a:t>e.g</a:t>
            </a:r>
            <a:r>
              <a:rPr lang="en-US" i="1"/>
              <a:t>., average amount spent on phone calls between 9AM-5PM in Pune during the month of December</a:t>
            </a:r>
            <a:endParaRPr lang="en-US"/>
          </a:p>
          <a:p>
            <a:pPr lvl="1"/>
            <a:endParaRPr lang="en-US"/>
          </a:p>
        </p:txBody>
      </p:sp>
      <p:sp>
        <p:nvSpPr>
          <p:cNvPr id="4" name="Date Placeholder 3"/>
          <p:cNvSpPr>
            <a:spLocks noGrp="1"/>
          </p:cNvSpPr>
          <p:nvPr>
            <p:ph type="dt" sz="half" idx="10"/>
          </p:nvPr>
        </p:nvSpPr>
        <p:spPr/>
        <p:txBody>
          <a:bodyPr/>
          <a:lstStyle/>
          <a:p>
            <a:fld id="{AB755C56-AA7F-4E58-A96C-DF89449EA9C2}"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97</a:t>
            </a:fld>
            <a:endParaRPr lang="en-US"/>
          </a:p>
        </p:txBody>
      </p:sp>
    </p:spTree>
    <p:extLst>
      <p:ext uri="{BB962C8B-B14F-4D97-AF65-F5344CB8AC3E}">
        <p14:creationId xmlns:p14="http://schemas.microsoft.com/office/powerpoint/2010/main" val="362132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58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58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458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9"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6850"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46851"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46852" name="Rectangle 4"/>
          <p:cNvSpPr>
            <a:spLocks noGrp="1" noChangeArrowheads="1"/>
          </p:cNvSpPr>
          <p:nvPr>
            <p:ph type="title"/>
          </p:nvPr>
        </p:nvSpPr>
        <p:spPr>
          <a:noFill/>
          <a:ln/>
        </p:spPr>
        <p:txBody>
          <a:bodyPr vert="horz" lIns="90488" tIns="44450" rIns="90488" bIns="44450" rtlCol="0" anchor="ctr">
            <a:normAutofit/>
          </a:bodyPr>
          <a:lstStyle/>
          <a:p>
            <a:r>
              <a:rPr lang="en-US"/>
              <a:t>OLTP vs Data Warehouse</a:t>
            </a:r>
          </a:p>
        </p:txBody>
      </p:sp>
      <p:sp>
        <p:nvSpPr>
          <p:cNvPr id="846853" name="Rectangle 5"/>
          <p:cNvSpPr>
            <a:spLocks noGrp="1" noChangeArrowheads="1"/>
          </p:cNvSpPr>
          <p:nvPr>
            <p:ph sz="half" idx="1"/>
          </p:nvPr>
        </p:nvSpPr>
        <p:spPr>
          <a:xfrm>
            <a:off x="1981200" y="1676400"/>
            <a:ext cx="3962400" cy="4419600"/>
          </a:xfrm>
        </p:spPr>
        <p:txBody>
          <a:bodyPr/>
          <a:lstStyle/>
          <a:p>
            <a:r>
              <a:rPr lang="en-US"/>
              <a:t>OLTP</a:t>
            </a:r>
          </a:p>
          <a:p>
            <a:pPr lvl="1"/>
            <a:r>
              <a:rPr lang="en-US"/>
              <a:t>Application Oriented</a:t>
            </a:r>
          </a:p>
          <a:p>
            <a:pPr lvl="1"/>
            <a:r>
              <a:rPr lang="en-US"/>
              <a:t>Used to run business</a:t>
            </a:r>
          </a:p>
          <a:p>
            <a:pPr lvl="1"/>
            <a:r>
              <a:rPr lang="en-US"/>
              <a:t>Detailed data</a:t>
            </a:r>
          </a:p>
          <a:p>
            <a:pPr lvl="1"/>
            <a:r>
              <a:rPr lang="en-US"/>
              <a:t>Current up to date</a:t>
            </a:r>
          </a:p>
          <a:p>
            <a:pPr lvl="1"/>
            <a:r>
              <a:rPr lang="en-US"/>
              <a:t>Isolated Data</a:t>
            </a:r>
          </a:p>
          <a:p>
            <a:pPr lvl="1"/>
            <a:r>
              <a:rPr lang="en-US"/>
              <a:t>Repetitive access</a:t>
            </a:r>
          </a:p>
          <a:p>
            <a:pPr lvl="1"/>
            <a:r>
              <a:rPr lang="en-US"/>
              <a:t>Clerical User</a:t>
            </a:r>
          </a:p>
        </p:txBody>
      </p:sp>
      <p:sp>
        <p:nvSpPr>
          <p:cNvPr id="846854" name="Rectangle 6"/>
          <p:cNvSpPr>
            <a:spLocks noGrp="1" noChangeArrowheads="1"/>
          </p:cNvSpPr>
          <p:nvPr>
            <p:ph sz="half" idx="2"/>
          </p:nvPr>
        </p:nvSpPr>
        <p:spPr>
          <a:xfrm>
            <a:off x="5791200" y="1676400"/>
            <a:ext cx="4368800" cy="4419600"/>
          </a:xfrm>
        </p:spPr>
        <p:txBody>
          <a:bodyPr/>
          <a:lstStyle/>
          <a:p>
            <a:r>
              <a:rPr lang="en-US"/>
              <a:t>Warehouse (DSS)</a:t>
            </a:r>
          </a:p>
          <a:p>
            <a:pPr lvl="1"/>
            <a:r>
              <a:rPr lang="en-US"/>
              <a:t>Subject Oriented</a:t>
            </a:r>
          </a:p>
          <a:p>
            <a:pPr lvl="1"/>
            <a:r>
              <a:rPr lang="en-US"/>
              <a:t>Used to analyze business</a:t>
            </a:r>
          </a:p>
          <a:p>
            <a:pPr lvl="1"/>
            <a:r>
              <a:rPr lang="en-US"/>
              <a:t>Summarized and refined</a:t>
            </a:r>
          </a:p>
          <a:p>
            <a:pPr lvl="1"/>
            <a:r>
              <a:rPr lang="en-US"/>
              <a:t>Snapshot data</a:t>
            </a:r>
          </a:p>
          <a:p>
            <a:pPr lvl="1"/>
            <a:r>
              <a:rPr lang="en-US"/>
              <a:t>Integrated Data</a:t>
            </a:r>
          </a:p>
          <a:p>
            <a:pPr lvl="1"/>
            <a:r>
              <a:rPr lang="en-US"/>
              <a:t>Ad-hoc access</a:t>
            </a:r>
          </a:p>
          <a:p>
            <a:pPr lvl="1"/>
            <a:r>
              <a:rPr lang="en-US"/>
              <a:t>Knowledge User (Manager)</a:t>
            </a:r>
          </a:p>
        </p:txBody>
      </p:sp>
      <p:sp>
        <p:nvSpPr>
          <p:cNvPr id="4" name="Date Placeholder 3"/>
          <p:cNvSpPr>
            <a:spLocks noGrp="1"/>
          </p:cNvSpPr>
          <p:nvPr>
            <p:ph type="dt" sz="half" idx="10"/>
          </p:nvPr>
        </p:nvSpPr>
        <p:spPr/>
        <p:txBody>
          <a:bodyPr/>
          <a:lstStyle/>
          <a:p>
            <a:fld id="{D58305C2-C7C6-49D9-B59D-DDE95159E274}"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98</a:t>
            </a:fld>
            <a:endParaRPr lang="en-US"/>
          </a:p>
        </p:txBody>
      </p:sp>
    </p:spTree>
    <p:extLst>
      <p:ext uri="{BB962C8B-B14F-4D97-AF65-F5344CB8AC3E}">
        <p14:creationId xmlns:p14="http://schemas.microsoft.com/office/powerpoint/2010/main" val="3733619683"/>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7874" name="Rectangle 2"/>
          <p:cNvSpPr>
            <a:spLocks noChangeArrowheads="1"/>
          </p:cNvSpPr>
          <p:nvPr/>
        </p:nvSpPr>
        <p:spPr bwMode="auto">
          <a:xfrm>
            <a:off x="1955800" y="6229350"/>
            <a:ext cx="1905000" cy="457200"/>
          </a:xfrm>
          <a:prstGeom prst="rect">
            <a:avLst/>
          </a:prstGeom>
          <a:noFill/>
          <a:ln w="12700">
            <a:noFill/>
            <a:miter lim="800000"/>
            <a:headEnd/>
            <a:tailEnd/>
          </a:ln>
          <a:effectLst/>
        </p:spPr>
        <p:txBody>
          <a:bodyPr wrap="none" anchor="ctr"/>
          <a:lstStyle/>
          <a:p>
            <a:endParaRPr lang="en-US"/>
          </a:p>
        </p:txBody>
      </p:sp>
      <p:sp>
        <p:nvSpPr>
          <p:cNvPr id="847875" name="Rectangle 3"/>
          <p:cNvSpPr>
            <a:spLocks noChangeArrowheads="1"/>
          </p:cNvSpPr>
          <p:nvPr/>
        </p:nvSpPr>
        <p:spPr bwMode="auto">
          <a:xfrm>
            <a:off x="4648200" y="6229350"/>
            <a:ext cx="2895600" cy="457200"/>
          </a:xfrm>
          <a:prstGeom prst="rect">
            <a:avLst/>
          </a:prstGeom>
          <a:noFill/>
          <a:ln w="12700">
            <a:noFill/>
            <a:miter lim="800000"/>
            <a:headEnd/>
            <a:tailEnd/>
          </a:ln>
          <a:effectLst/>
        </p:spPr>
        <p:txBody>
          <a:bodyPr wrap="none" anchor="ctr"/>
          <a:lstStyle/>
          <a:p>
            <a:endParaRPr lang="en-US"/>
          </a:p>
        </p:txBody>
      </p:sp>
      <p:sp>
        <p:nvSpPr>
          <p:cNvPr id="847876" name="Rectangle 4"/>
          <p:cNvSpPr>
            <a:spLocks noGrp="1" noChangeArrowheads="1"/>
          </p:cNvSpPr>
          <p:nvPr>
            <p:ph type="title"/>
          </p:nvPr>
        </p:nvSpPr>
        <p:spPr>
          <a:noFill/>
          <a:ln/>
        </p:spPr>
        <p:txBody>
          <a:bodyPr vert="horz" lIns="90488" tIns="44450" rIns="90488" bIns="44450" rtlCol="0" anchor="ctr">
            <a:normAutofit/>
          </a:bodyPr>
          <a:lstStyle/>
          <a:p>
            <a:r>
              <a:rPr lang="en-US"/>
              <a:t>OLTP vs Data Warehouse</a:t>
            </a:r>
          </a:p>
        </p:txBody>
      </p:sp>
      <p:sp>
        <p:nvSpPr>
          <p:cNvPr id="847877" name="Rectangle 5"/>
          <p:cNvSpPr>
            <a:spLocks noGrp="1" noChangeArrowheads="1"/>
          </p:cNvSpPr>
          <p:nvPr>
            <p:ph sz="half" idx="1"/>
          </p:nvPr>
        </p:nvSpPr>
        <p:spPr>
          <a:xfrm>
            <a:off x="1981200" y="1885950"/>
            <a:ext cx="4114800" cy="4210050"/>
          </a:xfrm>
        </p:spPr>
        <p:txBody>
          <a:bodyPr/>
          <a:lstStyle/>
          <a:p>
            <a:r>
              <a:rPr lang="en-US" sz="2400"/>
              <a:t>OLTP</a:t>
            </a:r>
          </a:p>
          <a:p>
            <a:pPr lvl="1"/>
            <a:r>
              <a:rPr lang="en-US" sz="2000"/>
              <a:t>Performance Sensitive</a:t>
            </a:r>
          </a:p>
          <a:p>
            <a:pPr lvl="1"/>
            <a:r>
              <a:rPr lang="en-US" sz="2000"/>
              <a:t>Few Records accessed at a time (tens)</a:t>
            </a:r>
            <a:br>
              <a:rPr lang="en-US" sz="2000"/>
            </a:br>
            <a:endParaRPr lang="en-US" sz="2000"/>
          </a:p>
          <a:p>
            <a:pPr lvl="1"/>
            <a:r>
              <a:rPr lang="en-US" sz="2000"/>
              <a:t>Read/Update Access</a:t>
            </a:r>
            <a:br>
              <a:rPr lang="en-US" sz="2000"/>
            </a:br>
            <a:endParaRPr lang="en-US" sz="2000"/>
          </a:p>
          <a:p>
            <a:pPr lvl="1"/>
            <a:r>
              <a:rPr lang="en-US" sz="2000"/>
              <a:t>No data redundancy</a:t>
            </a:r>
          </a:p>
          <a:p>
            <a:pPr lvl="1"/>
            <a:r>
              <a:rPr lang="en-US" sz="2000"/>
              <a:t>Database Size     100MB -100 GB</a:t>
            </a:r>
            <a:endParaRPr lang="en-US"/>
          </a:p>
        </p:txBody>
      </p:sp>
      <p:sp>
        <p:nvSpPr>
          <p:cNvPr id="847878" name="Rectangle 6"/>
          <p:cNvSpPr>
            <a:spLocks noGrp="1" noChangeArrowheads="1"/>
          </p:cNvSpPr>
          <p:nvPr>
            <p:ph sz="half" idx="2"/>
          </p:nvPr>
        </p:nvSpPr>
        <p:spPr>
          <a:xfrm>
            <a:off x="6146800" y="1885950"/>
            <a:ext cx="4064000" cy="4210050"/>
          </a:xfrm>
        </p:spPr>
        <p:txBody>
          <a:bodyPr/>
          <a:lstStyle/>
          <a:p>
            <a:r>
              <a:rPr lang="en-US" sz="2400"/>
              <a:t>Data Warehouse</a:t>
            </a:r>
          </a:p>
          <a:p>
            <a:pPr lvl="1"/>
            <a:r>
              <a:rPr lang="en-US" sz="2000"/>
              <a:t>Performance relaxed</a:t>
            </a:r>
          </a:p>
          <a:p>
            <a:pPr lvl="1"/>
            <a:r>
              <a:rPr lang="en-US" sz="2000"/>
              <a:t>Large volumes accessed at a time(millions)</a:t>
            </a:r>
          </a:p>
          <a:p>
            <a:pPr lvl="1"/>
            <a:r>
              <a:rPr lang="en-US" sz="2000"/>
              <a:t>Mostly Read (Batch Update)</a:t>
            </a:r>
          </a:p>
          <a:p>
            <a:pPr lvl="1"/>
            <a:r>
              <a:rPr lang="en-US" sz="2000"/>
              <a:t>Redundancy present</a:t>
            </a:r>
          </a:p>
          <a:p>
            <a:pPr lvl="1"/>
            <a:r>
              <a:rPr lang="en-US" sz="2000"/>
              <a:t>Database Size          100 GB - few terabytes</a:t>
            </a:r>
          </a:p>
        </p:txBody>
      </p:sp>
      <p:sp>
        <p:nvSpPr>
          <p:cNvPr id="4" name="Date Placeholder 3"/>
          <p:cNvSpPr>
            <a:spLocks noGrp="1"/>
          </p:cNvSpPr>
          <p:nvPr>
            <p:ph type="dt" sz="half" idx="10"/>
          </p:nvPr>
        </p:nvSpPr>
        <p:spPr/>
        <p:txBody>
          <a:bodyPr/>
          <a:lstStyle/>
          <a:p>
            <a:fld id="{18987AFF-25AC-4E28-BF32-26D7052ADC93}" type="datetime1">
              <a:rPr lang="en-US" smtClean="0"/>
              <a:t>11/21/2015</a:t>
            </a:fld>
            <a:endParaRPr lang="en-US"/>
          </a:p>
        </p:txBody>
      </p:sp>
      <p:sp>
        <p:nvSpPr>
          <p:cNvPr id="3" name="Footer Placeholder 2"/>
          <p:cNvSpPr>
            <a:spLocks noGrp="1"/>
          </p:cNvSpPr>
          <p:nvPr>
            <p:ph type="ftr" sz="quarter" idx="11"/>
          </p:nvPr>
        </p:nvSpPr>
        <p:spPr/>
        <p:txBody>
          <a:bodyPr/>
          <a:lstStyle/>
          <a:p>
            <a:r>
              <a:rPr lang="en-US" smtClean="0"/>
              <a:t>Prof. S M Shedole, VIT Vellore, Chennai</a:t>
            </a:r>
            <a:endParaRPr lang="en-US"/>
          </a:p>
        </p:txBody>
      </p:sp>
      <p:sp>
        <p:nvSpPr>
          <p:cNvPr id="5" name="Slide Number Placeholder 4"/>
          <p:cNvSpPr>
            <a:spLocks noGrp="1"/>
          </p:cNvSpPr>
          <p:nvPr>
            <p:ph type="sldNum" sz="quarter" idx="12"/>
          </p:nvPr>
        </p:nvSpPr>
        <p:spPr/>
        <p:txBody>
          <a:bodyPr/>
          <a:lstStyle/>
          <a:p>
            <a:fld id="{466E585C-39AA-448D-A2B0-D54832A39D09}" type="slidenum">
              <a:rPr lang="en-US" smtClean="0"/>
              <a:t>99</a:t>
            </a:fld>
            <a:endParaRPr lang="en-US"/>
          </a:p>
        </p:txBody>
      </p:sp>
    </p:spTree>
    <p:extLst>
      <p:ext uri="{BB962C8B-B14F-4D97-AF65-F5344CB8AC3E}">
        <p14:creationId xmlns:p14="http://schemas.microsoft.com/office/powerpoint/2010/main" val="21389594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4854</Words>
  <Application>Microsoft Office PowerPoint</Application>
  <PresentationFormat>Widescreen</PresentationFormat>
  <Paragraphs>926</Paragraphs>
  <Slides>105</Slides>
  <Notes>19</Notes>
  <HiddenSlides>21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105</vt:i4>
      </vt:variant>
    </vt:vector>
  </HeadingPairs>
  <TitlesOfParts>
    <vt:vector size="121" baseType="lpstr">
      <vt:lpstr>SimSun</vt:lpstr>
      <vt:lpstr>Arial</vt:lpstr>
      <vt:lpstr>Calibri</vt:lpstr>
      <vt:lpstr>Calibri Light</vt:lpstr>
      <vt:lpstr>CG Times</vt:lpstr>
      <vt:lpstr>Constantia</vt:lpstr>
      <vt:lpstr>Monotype Sorts</vt:lpstr>
      <vt:lpstr>Tahoma</vt:lpstr>
      <vt:lpstr>Times</vt:lpstr>
      <vt:lpstr>Times New Roman</vt:lpstr>
      <vt:lpstr>TimesNewRomanPS</vt:lpstr>
      <vt:lpstr>Verdana</vt:lpstr>
      <vt:lpstr>Wingdings</vt:lpstr>
      <vt:lpstr>Wingdings 2</vt:lpstr>
      <vt:lpstr>Office Theme</vt:lpstr>
      <vt:lpstr>Clip</vt:lpstr>
      <vt:lpstr>     DATAWARE HOUSING AND BUSSINESS INTELLIGENCE    Prof. Sambhaji M Shedole VIT University, Vellore, Chennai   </vt:lpstr>
      <vt:lpstr>Objective: </vt:lpstr>
      <vt:lpstr>Expected Outcome:</vt:lpstr>
      <vt:lpstr>     Unit – I Data warehouse building Blocks     </vt:lpstr>
      <vt:lpstr>Contents </vt:lpstr>
      <vt:lpstr>A producer wants to know….</vt:lpstr>
      <vt:lpstr>Data, Data everywhere yet . ..</vt:lpstr>
      <vt:lpstr>What is a Data Warehouse?</vt:lpstr>
      <vt:lpstr>What are the users saying...</vt:lpstr>
      <vt:lpstr>What is Data Warehousing?</vt:lpstr>
      <vt:lpstr>Evolution</vt:lpstr>
      <vt:lpstr>Warehouses are Very Large Databases</vt:lpstr>
      <vt:lpstr>Very Large Data Bases</vt:lpstr>
      <vt:lpstr>Data Warehousing --   It is a process</vt:lpstr>
      <vt:lpstr>Data Warehouse </vt:lpstr>
      <vt:lpstr>Explorers, Farmers and Tourists</vt:lpstr>
      <vt:lpstr>Summary of  Topics</vt:lpstr>
      <vt:lpstr>The Nature of the Data in the Data Warehousing    </vt:lpstr>
      <vt:lpstr>Subject-Oriented Data  </vt:lpstr>
      <vt:lpstr>Integrated Data</vt:lpstr>
      <vt:lpstr>Time-Variant Data</vt:lpstr>
      <vt:lpstr>Non-Volatile Data</vt:lpstr>
      <vt:lpstr>Data Granularity</vt:lpstr>
      <vt:lpstr>Data Warehouse Data</vt:lpstr>
      <vt:lpstr>Data Warehouse Architecture</vt:lpstr>
      <vt:lpstr>Data Warehousing</vt:lpstr>
      <vt:lpstr>Data Warehouse Schema</vt:lpstr>
      <vt:lpstr>Typical Architecture of A Data Warehouse</vt:lpstr>
      <vt:lpstr>Architecture In Three Major Areas</vt:lpstr>
      <vt:lpstr>Data Warehouse Architecture</vt:lpstr>
      <vt:lpstr>Architectural Framework</vt:lpstr>
      <vt:lpstr>Data Marts</vt:lpstr>
      <vt:lpstr>OLAP</vt:lpstr>
      <vt:lpstr>Components of the Warehouse</vt:lpstr>
      <vt:lpstr>Major Building Blocks (Components) of the Data Warehouse</vt:lpstr>
      <vt:lpstr>1. Source Data Component - Operational Data Store</vt:lpstr>
      <vt:lpstr>Operational Data Sources (Structure &amp; Environment)</vt:lpstr>
      <vt:lpstr>2. Source Staging Component</vt:lpstr>
      <vt:lpstr>Extraction, Cleansing, and Transformation Tools</vt:lpstr>
      <vt:lpstr>EAI &amp; ETL</vt:lpstr>
      <vt:lpstr>Performs ETL </vt:lpstr>
      <vt:lpstr>Load Manager</vt:lpstr>
      <vt:lpstr>3. Data  Storage Component- Detailed Data</vt:lpstr>
      <vt:lpstr>Data  Warehouse Data  Storage </vt:lpstr>
      <vt:lpstr>Data  Storage Component- Lightly and Highly Summarized Data</vt:lpstr>
      <vt:lpstr>Data  Storage Component- Lightly and Highly Summarized Data (cont’d)</vt:lpstr>
      <vt:lpstr>Data  Storage Component- Archive / Backup Data</vt:lpstr>
      <vt:lpstr>Warehouse Manager</vt:lpstr>
      <vt:lpstr>Warehouse Manager - Operations</vt:lpstr>
      <vt:lpstr>Warehouse Manager</vt:lpstr>
      <vt:lpstr>4. Information Delivery Component</vt:lpstr>
      <vt:lpstr>End-User Access Tools</vt:lpstr>
      <vt:lpstr>End-User Access Tools</vt:lpstr>
      <vt:lpstr>Query Manager</vt:lpstr>
      <vt:lpstr>Query Manager (cont’d)</vt:lpstr>
      <vt:lpstr>5. Metadata Component</vt:lpstr>
      <vt:lpstr>What’s Metadata</vt:lpstr>
      <vt:lpstr>What’s Metadata</vt:lpstr>
      <vt:lpstr>Why Metadata –(cont’d)</vt:lpstr>
      <vt:lpstr>Types  of Metadata</vt:lpstr>
      <vt:lpstr>Metadata Views</vt:lpstr>
      <vt:lpstr>Metadata Views</vt:lpstr>
      <vt:lpstr>Metadata Views</vt:lpstr>
      <vt:lpstr>Metadata Views</vt:lpstr>
      <vt:lpstr>Metadata Views</vt:lpstr>
      <vt:lpstr>Metadata Example</vt:lpstr>
      <vt:lpstr>Entity Name: Customer; Alias Names: Account, Client</vt:lpstr>
      <vt:lpstr>6. Management and Control Component --Warehouse Manager</vt:lpstr>
      <vt:lpstr>Warehouse Manager - Operations</vt:lpstr>
      <vt:lpstr>Warehouse Manager</vt:lpstr>
      <vt:lpstr>Data Warehouse Information Flows</vt:lpstr>
      <vt:lpstr>Data Warehouse Information Flows</vt:lpstr>
      <vt:lpstr>Data Warehouse Information Flows</vt:lpstr>
      <vt:lpstr>Data Flow Across the Corporation</vt:lpstr>
      <vt:lpstr>Data Warehousing Tools and Technologies</vt:lpstr>
      <vt:lpstr>Tools for your Data Warehouse</vt:lpstr>
      <vt:lpstr>Front End Tools</vt:lpstr>
      <vt:lpstr>Accessing DW Databases</vt:lpstr>
      <vt:lpstr>Data Warehouse DBMS Requirements</vt:lpstr>
      <vt:lpstr>Structuring/Modeling Issues</vt:lpstr>
      <vt:lpstr>Data -- Heart of the Data Warehouse</vt:lpstr>
      <vt:lpstr>Data Warehouse Structure</vt:lpstr>
      <vt:lpstr>Data Warehouse for Decision Support &amp; OLAP</vt:lpstr>
      <vt:lpstr>Decision Support</vt:lpstr>
      <vt:lpstr>Data Mining works with Warehouse Data</vt:lpstr>
      <vt:lpstr>We want to know ...</vt:lpstr>
      <vt:lpstr>Application Areas</vt:lpstr>
      <vt:lpstr>Data Mining in Use</vt:lpstr>
      <vt:lpstr>What makes data mining possible?</vt:lpstr>
      <vt:lpstr>Why Separate Data Warehouse?</vt:lpstr>
      <vt:lpstr>What are Operational Systems?</vt:lpstr>
      <vt:lpstr>RDBMS  used for OLTP</vt:lpstr>
      <vt:lpstr>Operational Systems </vt:lpstr>
      <vt:lpstr>Examples of Operational Data</vt:lpstr>
      <vt:lpstr>So, what’s different?</vt:lpstr>
      <vt:lpstr>Application-Orientation vs. Subject-Orientation</vt:lpstr>
      <vt:lpstr>OLTP vs. Data Warehouse</vt:lpstr>
      <vt:lpstr>OLTP vs Data Warehouse</vt:lpstr>
      <vt:lpstr>OLTP vs Data Warehouse</vt:lpstr>
      <vt:lpstr>OLTP vs Data Warehouse</vt:lpstr>
      <vt:lpstr>To summarize ...</vt:lpstr>
      <vt:lpstr>Operational Data Store vs. Data Warehouse Technology</vt:lpstr>
      <vt:lpstr>Operational Data Store vs. Data Warehouse Technology</vt:lpstr>
      <vt:lpstr>Comparison of OLTP Systems and Data Warehousing From Data Contents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 DATA WAREHOUSING   AND DATA MINING</dc:title>
  <dc:creator>Sambhajee</dc:creator>
  <cp:lastModifiedBy>Sambhaji</cp:lastModifiedBy>
  <cp:revision>40</cp:revision>
  <dcterms:created xsi:type="dcterms:W3CDTF">2014-09-16T04:59:43Z</dcterms:created>
  <dcterms:modified xsi:type="dcterms:W3CDTF">2015-11-21T06:05:28Z</dcterms:modified>
</cp:coreProperties>
</file>