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1" r:id="rId3"/>
    <p:sldId id="257" r:id="rId4"/>
    <p:sldId id="270" r:id="rId5"/>
    <p:sldId id="272" r:id="rId6"/>
    <p:sldId id="258" r:id="rId7"/>
    <p:sldId id="259" r:id="rId8"/>
    <p:sldId id="260" r:id="rId9"/>
    <p:sldId id="261" r:id="rId10"/>
    <p:sldId id="262" r:id="rId11"/>
    <p:sldId id="263" r:id="rId12"/>
    <p:sldId id="264" r:id="rId13"/>
    <p:sldId id="273" r:id="rId14"/>
    <p:sldId id="274" r:id="rId15"/>
    <p:sldId id="275" r:id="rId16"/>
    <p:sldId id="266" r:id="rId17"/>
    <p:sldId id="267" r:id="rId18"/>
    <p:sldId id="268" r:id="rId19"/>
    <p:sldId id="269"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2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37EA6-0DE4-4B17-98FD-049908E568E1}" type="datetimeFigureOut">
              <a:rPr lang="en-US" smtClean="0"/>
              <a:t>2/13/2016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444AA3-576C-434E-9387-C364BC7414FB}" type="slidenum">
              <a:rPr lang="en-US" smtClean="0"/>
              <a:t>‹#›</a:t>
            </a:fld>
            <a:endParaRPr lang="en-US"/>
          </a:p>
        </p:txBody>
      </p:sp>
    </p:spTree>
    <p:extLst>
      <p:ext uri="{BB962C8B-B14F-4D97-AF65-F5344CB8AC3E}">
        <p14:creationId xmlns:p14="http://schemas.microsoft.com/office/powerpoint/2010/main" val="3337463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5DD27F-5F85-4D0C-919E-02B145873072}" type="slidenum">
              <a:rPr lang="en-US"/>
              <a:pPr/>
              <a:t>9</a:t>
            </a:fld>
            <a:endParaRPr lang="en-US"/>
          </a:p>
        </p:txBody>
      </p:sp>
      <p:sp>
        <p:nvSpPr>
          <p:cNvPr id="9218" name="Rectangle 2"/>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9" name="Rectangle 3"/>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281955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20482-C95B-4E8F-98C5-78C7AA24A942}" type="slidenum">
              <a:rPr lang="en-US"/>
              <a:pPr/>
              <a:t>10</a:t>
            </a:fld>
            <a:endParaRPr lang="en-US"/>
          </a:p>
        </p:txBody>
      </p:sp>
      <p:sp>
        <p:nvSpPr>
          <p:cNvPr id="11266" name="Rectangle 1026"/>
          <p:cNvSpPr>
            <a:spLocks noGrp="1" noRot="1" noChangeAspect="1" noChangeArrowheads="1" noTextEdit="1"/>
          </p:cNvSpPr>
          <p:nvPr>
            <p:ph type="sldImg"/>
          </p:nvPr>
        </p:nvSpPr>
        <p:spPr bwMode="auto">
          <a:xfrm>
            <a:off x="384175" y="687388"/>
            <a:ext cx="6089650" cy="3425825"/>
          </a:xfrm>
          <a:prstGeom prst="rect">
            <a:avLst/>
          </a:prstGeom>
          <a:solidFill>
            <a:srgbClr val="FFFFFF"/>
          </a:solidFill>
          <a:ln w="12700" cap="flat">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7" name="Rectangle 1027"/>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p>
        </p:txBody>
      </p:sp>
    </p:spTree>
    <p:extLst>
      <p:ext uri="{BB962C8B-B14F-4D97-AF65-F5344CB8AC3E}">
        <p14:creationId xmlns:p14="http://schemas.microsoft.com/office/powerpoint/2010/main" val="192919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ADC035-0937-4EC1-A7B4-6EABB50407AA}" type="slidenum">
              <a:rPr lang="en-US"/>
              <a:pPr/>
              <a:t>11</a:t>
            </a:fld>
            <a:endParaRPr lang="en-US"/>
          </a:p>
        </p:txBody>
      </p:sp>
      <p:sp>
        <p:nvSpPr>
          <p:cNvPr id="71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7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16222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ECAB4B-BA58-43C7-B593-FA1EFCF67689}"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2790814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CAB4B-BA58-43C7-B593-FA1EFCF67689}"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195646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CAB4B-BA58-43C7-B593-FA1EFCF67689}"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2394960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ECAB4B-BA58-43C7-B593-FA1EFCF67689}"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661716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DECAB4B-BA58-43C7-B593-FA1EFCF67689}" type="datetimeFigureOut">
              <a:rPr lang="en-US" smtClean="0"/>
              <a:t>2/13/2016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2123089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DECAB4B-BA58-43C7-B593-FA1EFCF67689}"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315161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DECAB4B-BA58-43C7-B593-FA1EFCF67689}" type="datetimeFigureOut">
              <a:rPr lang="en-US" smtClean="0"/>
              <a:t>2/13/2016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34088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DECAB4B-BA58-43C7-B593-FA1EFCF67689}" type="datetimeFigureOut">
              <a:rPr lang="en-US" smtClean="0"/>
              <a:t>2/13/2016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3755244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ECAB4B-BA58-43C7-B593-FA1EFCF67689}" type="datetimeFigureOut">
              <a:rPr lang="en-US" smtClean="0"/>
              <a:t>2/13/2016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1993896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CAB4B-BA58-43C7-B593-FA1EFCF67689}"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82596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ECAB4B-BA58-43C7-B593-FA1EFCF67689}" type="datetimeFigureOut">
              <a:rPr lang="en-US" smtClean="0"/>
              <a:t>2/13/2016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7789C-A036-43B4-B0F3-A7CE025C0F26}" type="slidenum">
              <a:rPr lang="en-US" smtClean="0"/>
              <a:t>‹#›</a:t>
            </a:fld>
            <a:endParaRPr lang="en-US"/>
          </a:p>
        </p:txBody>
      </p:sp>
    </p:spTree>
    <p:extLst>
      <p:ext uri="{BB962C8B-B14F-4D97-AF65-F5344CB8AC3E}">
        <p14:creationId xmlns:p14="http://schemas.microsoft.com/office/powerpoint/2010/main" val="2269584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ECAB4B-BA58-43C7-B593-FA1EFCF67689}" type="datetimeFigureOut">
              <a:rPr lang="en-US" smtClean="0"/>
              <a:t>2/13/2016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7789C-A036-43B4-B0F3-A7CE025C0F26}" type="slidenum">
              <a:rPr lang="en-US" smtClean="0"/>
              <a:t>‹#›</a:t>
            </a:fld>
            <a:endParaRPr lang="en-US"/>
          </a:p>
        </p:txBody>
      </p:sp>
    </p:spTree>
    <p:extLst>
      <p:ext uri="{BB962C8B-B14F-4D97-AF65-F5344CB8AC3E}">
        <p14:creationId xmlns:p14="http://schemas.microsoft.com/office/powerpoint/2010/main" val="2415124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2.xml"/><Relationship Id="rId7" Type="http://schemas.openxmlformats.org/officeDocument/2006/relationships/image" Target="../media/image19.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8.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oleObject" Target="../embeddings/oleObject1.bin"/><Relationship Id="rId9"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3.png"/><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hyperlink" Target="http://www.ittoolbox.com/" TargetMode="External"/><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555844" y="1733266"/>
            <a:ext cx="7772305" cy="1600887"/>
          </a:xfrm>
        </p:spPr>
        <p:txBody>
          <a:bodyPr anchor="ctr"/>
          <a:lstStyle/>
          <a:p>
            <a:r>
              <a:rPr lang="en-US" sz="4000" b="1" dirty="0" smtClean="0"/>
              <a:t>UNIT 5</a:t>
            </a:r>
            <a:br>
              <a:rPr lang="en-US" sz="4000" b="1" dirty="0" smtClean="0"/>
            </a:br>
            <a:r>
              <a:rPr lang="en-US" sz="4000" b="1" dirty="0" smtClean="0"/>
              <a:t>Business </a:t>
            </a:r>
            <a:r>
              <a:rPr lang="en-US" sz="4000" b="1" dirty="0"/>
              <a:t>Intelligence Architecture</a:t>
            </a:r>
            <a:endParaRPr lang="en-GB" sz="4000" dirty="0"/>
          </a:p>
        </p:txBody>
      </p:sp>
      <p:sp>
        <p:nvSpPr>
          <p:cNvPr id="2051" name="Rectangle 3"/>
          <p:cNvSpPr>
            <a:spLocks noGrp="1" noChangeArrowheads="1"/>
          </p:cNvSpPr>
          <p:nvPr>
            <p:ph type="subTitle" idx="1"/>
          </p:nvPr>
        </p:nvSpPr>
        <p:spPr>
          <a:xfrm>
            <a:off x="2927350" y="1268414"/>
            <a:ext cx="6400800" cy="5589587"/>
          </a:xfrm>
        </p:spPr>
        <p:txBody>
          <a:bodyPr/>
          <a:lstStyle/>
          <a:p>
            <a:pPr algn="l"/>
            <a:endParaRPr lang="en-GB" sz="3200" b="1" u="sng" dirty="0"/>
          </a:p>
          <a:p>
            <a:pPr algn="l"/>
            <a:endParaRPr lang="en-GB" sz="3200" b="1" u="sng" dirty="0"/>
          </a:p>
          <a:p>
            <a:pPr algn="l"/>
            <a:endParaRPr lang="en-GB" sz="3200" b="1" u="sng" dirty="0" smtClean="0"/>
          </a:p>
          <a:p>
            <a:pPr algn="l"/>
            <a:endParaRPr lang="en-GB" sz="3200" b="1" u="sng" dirty="0" smtClean="0"/>
          </a:p>
          <a:p>
            <a:pPr algn="r"/>
            <a:r>
              <a:rPr lang="en-GB" sz="3200" dirty="0" err="1" smtClean="0"/>
              <a:t>Prof.</a:t>
            </a:r>
            <a:r>
              <a:rPr lang="en-GB" sz="3200" dirty="0" smtClean="0"/>
              <a:t> S M  </a:t>
            </a:r>
            <a:r>
              <a:rPr lang="en-GB" sz="3200" dirty="0" err="1" smtClean="0"/>
              <a:t>Shedole</a:t>
            </a:r>
            <a:endParaRPr lang="en-GB" sz="3200" dirty="0"/>
          </a:p>
          <a:p>
            <a:pPr algn="l"/>
            <a:endParaRPr lang="en-GB" sz="1800" dirty="0"/>
          </a:p>
          <a:p>
            <a:pPr algn="l"/>
            <a:endParaRPr lang="en-GB" sz="1800" dirty="0"/>
          </a:p>
        </p:txBody>
      </p:sp>
    </p:spTree>
    <p:extLst>
      <p:ext uri="{BB962C8B-B14F-4D97-AF65-F5344CB8AC3E}">
        <p14:creationId xmlns:p14="http://schemas.microsoft.com/office/powerpoint/2010/main" val="2314010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p:cNvGraphicFramePr>
          <p:nvPr/>
        </p:nvGraphicFramePr>
        <p:xfrm>
          <a:off x="5867400" y="3886200"/>
          <a:ext cx="2971800" cy="2984500"/>
        </p:xfrm>
        <a:graphic>
          <a:graphicData uri="http://schemas.openxmlformats.org/presentationml/2006/ole">
            <mc:AlternateContent xmlns:mc="http://schemas.openxmlformats.org/markup-compatibility/2006">
              <mc:Choice xmlns:v="urn:schemas-microsoft-com:vml" Requires="v">
                <p:oleObj spid="_x0000_s1065" name="Clip" r:id="rId4" imgW="2971440" imgH="2984400" progId="MS_ClipArt_Gallery.2">
                  <p:embed/>
                </p:oleObj>
              </mc:Choice>
              <mc:Fallback>
                <p:oleObj name="Clip" r:id="rId4" imgW="2971440" imgH="2984400" progId="MS_ClipArt_Gallery.2">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400" y="3886200"/>
                        <a:ext cx="2971800" cy="298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3" name="Rectangle 3"/>
          <p:cNvSpPr>
            <a:spLocks noGrp="1" noChangeArrowheads="1"/>
          </p:cNvSpPr>
          <p:nvPr>
            <p:ph type="title"/>
          </p:nvPr>
        </p:nvSpPr>
        <p:spPr>
          <a:xfrm>
            <a:off x="2209800" y="0"/>
            <a:ext cx="7772400" cy="1143000"/>
          </a:xfrm>
          <a:gradFill rotWithShape="0">
            <a:gsLst>
              <a:gs pos="0">
                <a:srgbClr val="CCECFF">
                  <a:gamma/>
                  <a:shade val="49804"/>
                  <a:invGamma/>
                </a:srgbClr>
              </a:gs>
              <a:gs pos="100000">
                <a:srgbClr val="CCECFF"/>
              </a:gs>
            </a:gsLst>
            <a:lin ang="2700000" scaled="1"/>
          </a:gradFill>
          <a:ln/>
        </p:spPr>
        <p:txBody>
          <a:bodyPr vert="horz" lIns="92075" tIns="46038" rIns="92075" bIns="46038" rtlCol="0" anchor="ctr">
            <a:normAutofit/>
          </a:bodyPr>
          <a:lstStyle/>
          <a:p>
            <a:pPr eaLnBrk="0" hangingPunct="0"/>
            <a:r>
              <a:rPr lang="en-US" sz="2800" b="1"/>
              <a:t>Managerial Decision Making</a:t>
            </a:r>
            <a:br>
              <a:rPr lang="en-US" sz="2800" b="1"/>
            </a:br>
            <a:r>
              <a:rPr lang="en-US" sz="1800" b="1" i="1">
                <a:solidFill>
                  <a:srgbClr val="800000"/>
                </a:solidFill>
                <a:latin typeface="Optimum" pitchFamily="2" charset="0"/>
              </a:rPr>
              <a:t>Information Technology Solutions for Improving Effectiveness</a:t>
            </a:r>
            <a:r>
              <a:rPr lang="en-US" sz="1800" b="1" i="1">
                <a:latin typeface="Optimum" pitchFamily="2" charset="0"/>
              </a:rPr>
              <a:t> </a:t>
            </a:r>
            <a:r>
              <a:rPr lang="en-US" sz="2800" b="1"/>
              <a:t> </a:t>
            </a:r>
          </a:p>
        </p:txBody>
      </p:sp>
      <p:grpSp>
        <p:nvGrpSpPr>
          <p:cNvPr id="10244" name="Group 4"/>
          <p:cNvGrpSpPr>
            <a:grpSpLocks/>
          </p:cNvGrpSpPr>
          <p:nvPr/>
        </p:nvGrpSpPr>
        <p:grpSpPr bwMode="auto">
          <a:xfrm>
            <a:off x="6516689" y="968376"/>
            <a:ext cx="3640137" cy="1928813"/>
            <a:chOff x="3145" y="610"/>
            <a:chExt cx="2293" cy="1215"/>
          </a:xfrm>
        </p:grpSpPr>
        <p:sp>
          <p:nvSpPr>
            <p:cNvPr id="10245" name="Freeform 5"/>
            <p:cNvSpPr>
              <a:spLocks/>
            </p:cNvSpPr>
            <p:nvPr/>
          </p:nvSpPr>
          <p:spPr bwMode="auto">
            <a:xfrm>
              <a:off x="3145" y="610"/>
              <a:ext cx="2293" cy="1215"/>
            </a:xfrm>
            <a:custGeom>
              <a:avLst/>
              <a:gdLst>
                <a:gd name="T0" fmla="*/ 1219 w 2293"/>
                <a:gd name="T1" fmla="*/ 391 h 1215"/>
                <a:gd name="T2" fmla="*/ 994 w 2293"/>
                <a:gd name="T3" fmla="*/ 152 h 1215"/>
                <a:gd name="T4" fmla="*/ 844 w 2293"/>
                <a:gd name="T5" fmla="*/ 353 h 1215"/>
                <a:gd name="T6" fmla="*/ 146 w 2293"/>
                <a:gd name="T7" fmla="*/ 0 h 1215"/>
                <a:gd name="T8" fmla="*/ 546 w 2293"/>
                <a:gd name="T9" fmla="*/ 373 h 1215"/>
                <a:gd name="T10" fmla="*/ 45 w 2293"/>
                <a:gd name="T11" fmla="*/ 340 h 1215"/>
                <a:gd name="T12" fmla="*/ 409 w 2293"/>
                <a:gd name="T13" fmla="*/ 584 h 1215"/>
                <a:gd name="T14" fmla="*/ 0 w 2293"/>
                <a:gd name="T15" fmla="*/ 670 h 1215"/>
                <a:gd name="T16" fmla="*/ 594 w 2293"/>
                <a:gd name="T17" fmla="*/ 740 h 1215"/>
                <a:gd name="T18" fmla="*/ 462 w 2293"/>
                <a:gd name="T19" fmla="*/ 924 h 1215"/>
                <a:gd name="T20" fmla="*/ 795 w 2293"/>
                <a:gd name="T21" fmla="*/ 871 h 1215"/>
                <a:gd name="T22" fmla="*/ 818 w 2293"/>
                <a:gd name="T23" fmla="*/ 1214 h 1215"/>
                <a:gd name="T24" fmla="*/ 1101 w 2293"/>
                <a:gd name="T25" fmla="*/ 887 h 1215"/>
                <a:gd name="T26" fmla="*/ 1342 w 2293"/>
                <a:gd name="T27" fmla="*/ 1202 h 1215"/>
                <a:gd name="T28" fmla="*/ 1476 w 2293"/>
                <a:gd name="T29" fmla="*/ 927 h 1215"/>
                <a:gd name="T30" fmla="*/ 1878 w 2293"/>
                <a:gd name="T31" fmla="*/ 1205 h 1215"/>
                <a:gd name="T32" fmla="*/ 1790 w 2293"/>
                <a:gd name="T33" fmla="*/ 897 h 1215"/>
                <a:gd name="T34" fmla="*/ 2292 w 2293"/>
                <a:gd name="T35" fmla="*/ 1007 h 1215"/>
                <a:gd name="T36" fmla="*/ 1896 w 2293"/>
                <a:gd name="T37" fmla="*/ 776 h 1215"/>
                <a:gd name="T38" fmla="*/ 2290 w 2293"/>
                <a:gd name="T39" fmla="*/ 714 h 1215"/>
                <a:gd name="T40" fmla="*/ 1831 w 2293"/>
                <a:gd name="T41" fmla="*/ 586 h 1215"/>
                <a:gd name="T42" fmla="*/ 2037 w 2293"/>
                <a:gd name="T43" fmla="*/ 461 h 1215"/>
                <a:gd name="T44" fmla="*/ 1580 w 2293"/>
                <a:gd name="T45" fmla="*/ 428 h 1215"/>
                <a:gd name="T46" fmla="*/ 1671 w 2293"/>
                <a:gd name="T47" fmla="*/ 143 h 1215"/>
                <a:gd name="T48" fmla="*/ 1219 w 2293"/>
                <a:gd name="T49" fmla="*/ 391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293" h="1215">
                  <a:moveTo>
                    <a:pt x="1219" y="391"/>
                  </a:moveTo>
                  <a:lnTo>
                    <a:pt x="994" y="152"/>
                  </a:lnTo>
                  <a:lnTo>
                    <a:pt x="844" y="353"/>
                  </a:lnTo>
                  <a:lnTo>
                    <a:pt x="146" y="0"/>
                  </a:lnTo>
                  <a:lnTo>
                    <a:pt x="546" y="373"/>
                  </a:lnTo>
                  <a:lnTo>
                    <a:pt x="45" y="340"/>
                  </a:lnTo>
                  <a:lnTo>
                    <a:pt x="409" y="584"/>
                  </a:lnTo>
                  <a:lnTo>
                    <a:pt x="0" y="670"/>
                  </a:lnTo>
                  <a:lnTo>
                    <a:pt x="594" y="740"/>
                  </a:lnTo>
                  <a:lnTo>
                    <a:pt x="462" y="924"/>
                  </a:lnTo>
                  <a:lnTo>
                    <a:pt x="795" y="871"/>
                  </a:lnTo>
                  <a:lnTo>
                    <a:pt x="818" y="1214"/>
                  </a:lnTo>
                  <a:lnTo>
                    <a:pt x="1101" y="887"/>
                  </a:lnTo>
                  <a:lnTo>
                    <a:pt x="1342" y="1202"/>
                  </a:lnTo>
                  <a:lnTo>
                    <a:pt x="1476" y="927"/>
                  </a:lnTo>
                  <a:lnTo>
                    <a:pt x="1878" y="1205"/>
                  </a:lnTo>
                  <a:lnTo>
                    <a:pt x="1790" y="897"/>
                  </a:lnTo>
                  <a:lnTo>
                    <a:pt x="2292" y="1007"/>
                  </a:lnTo>
                  <a:lnTo>
                    <a:pt x="1896" y="776"/>
                  </a:lnTo>
                  <a:lnTo>
                    <a:pt x="2290" y="714"/>
                  </a:lnTo>
                  <a:lnTo>
                    <a:pt x="1831" y="586"/>
                  </a:lnTo>
                  <a:lnTo>
                    <a:pt x="2037" y="461"/>
                  </a:lnTo>
                  <a:lnTo>
                    <a:pt x="1580" y="428"/>
                  </a:lnTo>
                  <a:lnTo>
                    <a:pt x="1671" y="143"/>
                  </a:lnTo>
                  <a:lnTo>
                    <a:pt x="1219" y="391"/>
                  </a:lnTo>
                </a:path>
              </a:pathLst>
            </a:custGeom>
            <a:solidFill>
              <a:schemeClr val="hlink"/>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6" name="Rectangle 6"/>
            <p:cNvSpPr>
              <a:spLocks noChangeArrowheads="1"/>
            </p:cNvSpPr>
            <p:nvPr/>
          </p:nvSpPr>
          <p:spPr bwMode="auto">
            <a:xfrm rot="600000">
              <a:off x="3683" y="1036"/>
              <a:ext cx="123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solidFill>
                    <a:srgbClr val="FF0066"/>
                  </a:solidFill>
                </a:rPr>
                <a:t>Complexity</a:t>
              </a:r>
            </a:p>
            <a:p>
              <a:pPr algn="ctr" eaLnBrk="0" hangingPunct="0">
                <a:spcBef>
                  <a:spcPct val="50000"/>
                </a:spcBef>
              </a:pPr>
              <a:r>
                <a:rPr lang="en-US" sz="1200">
                  <a:solidFill>
                    <a:schemeClr val="accent2"/>
                  </a:solidFill>
                </a:rPr>
                <a:t>What does it add up to?</a:t>
              </a:r>
            </a:p>
          </p:txBody>
        </p:sp>
      </p:grpSp>
      <p:grpSp>
        <p:nvGrpSpPr>
          <p:cNvPr id="10247" name="Group 7"/>
          <p:cNvGrpSpPr>
            <a:grpSpLocks/>
          </p:cNvGrpSpPr>
          <p:nvPr/>
        </p:nvGrpSpPr>
        <p:grpSpPr bwMode="auto">
          <a:xfrm>
            <a:off x="2663825" y="1138238"/>
            <a:ext cx="3740150" cy="2043112"/>
            <a:chOff x="718" y="717"/>
            <a:chExt cx="2356" cy="1287"/>
          </a:xfrm>
        </p:grpSpPr>
        <p:sp>
          <p:nvSpPr>
            <p:cNvPr id="10248" name="Freeform 8"/>
            <p:cNvSpPr>
              <a:spLocks/>
            </p:cNvSpPr>
            <p:nvPr/>
          </p:nvSpPr>
          <p:spPr bwMode="auto">
            <a:xfrm>
              <a:off x="718" y="717"/>
              <a:ext cx="2356" cy="1287"/>
            </a:xfrm>
            <a:custGeom>
              <a:avLst/>
              <a:gdLst>
                <a:gd name="T0" fmla="*/ 1142 w 2356"/>
                <a:gd name="T1" fmla="*/ 378 h 1287"/>
                <a:gd name="T2" fmla="*/ 852 w 2356"/>
                <a:gd name="T3" fmla="*/ 223 h 1287"/>
                <a:gd name="T4" fmla="*/ 774 w 2356"/>
                <a:gd name="T5" fmla="*/ 461 h 1287"/>
                <a:gd name="T6" fmla="*/ 0 w 2356"/>
                <a:gd name="T7" fmla="*/ 347 h 1287"/>
                <a:gd name="T8" fmla="*/ 497 w 2356"/>
                <a:gd name="T9" fmla="*/ 575 h 1287"/>
                <a:gd name="T10" fmla="*/ 12 w 2356"/>
                <a:gd name="T11" fmla="*/ 702 h 1287"/>
                <a:gd name="T12" fmla="*/ 434 w 2356"/>
                <a:gd name="T13" fmla="*/ 818 h 1287"/>
                <a:gd name="T14" fmla="*/ 74 w 2356"/>
                <a:gd name="T15" fmla="*/ 1029 h 1287"/>
                <a:gd name="T16" fmla="*/ 659 w 2356"/>
                <a:gd name="T17" fmla="*/ 907 h 1287"/>
                <a:gd name="T18" fmla="*/ 592 w 2356"/>
                <a:gd name="T19" fmla="*/ 1124 h 1287"/>
                <a:gd name="T20" fmla="*/ 892 w 2356"/>
                <a:gd name="T21" fmla="*/ 968 h 1287"/>
                <a:gd name="T22" fmla="*/ 1022 w 2356"/>
                <a:gd name="T23" fmla="*/ 1286 h 1287"/>
                <a:gd name="T24" fmla="*/ 1187 w 2356"/>
                <a:gd name="T25" fmla="*/ 886 h 1287"/>
                <a:gd name="T26" fmla="*/ 1515 w 2356"/>
                <a:gd name="T27" fmla="*/ 1109 h 1287"/>
                <a:gd name="T28" fmla="*/ 1555 w 2356"/>
                <a:gd name="T29" fmla="*/ 806 h 1287"/>
                <a:gd name="T30" fmla="*/ 2025 w 2356"/>
                <a:gd name="T31" fmla="*/ 942 h 1287"/>
                <a:gd name="T32" fmla="*/ 1844 w 2356"/>
                <a:gd name="T33" fmla="*/ 678 h 1287"/>
                <a:gd name="T34" fmla="*/ 2355 w 2356"/>
                <a:gd name="T35" fmla="*/ 623 h 1287"/>
                <a:gd name="T36" fmla="*/ 1906 w 2356"/>
                <a:gd name="T37" fmla="*/ 530 h 1287"/>
                <a:gd name="T38" fmla="*/ 2260 w 2356"/>
                <a:gd name="T39" fmla="*/ 347 h 1287"/>
                <a:gd name="T40" fmla="*/ 1784 w 2356"/>
                <a:gd name="T41" fmla="*/ 370 h 1287"/>
                <a:gd name="T42" fmla="*/ 1940 w 2356"/>
                <a:gd name="T43" fmla="*/ 186 h 1287"/>
                <a:gd name="T44" fmla="*/ 1496 w 2356"/>
                <a:gd name="T45" fmla="*/ 300 h 1287"/>
                <a:gd name="T46" fmla="*/ 1492 w 2356"/>
                <a:gd name="T47" fmla="*/ 0 h 1287"/>
                <a:gd name="T48" fmla="*/ 1142 w 2356"/>
                <a:gd name="T49" fmla="*/ 378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56" h="1287">
                  <a:moveTo>
                    <a:pt x="1142" y="378"/>
                  </a:moveTo>
                  <a:lnTo>
                    <a:pt x="852" y="223"/>
                  </a:lnTo>
                  <a:lnTo>
                    <a:pt x="774" y="461"/>
                  </a:lnTo>
                  <a:lnTo>
                    <a:pt x="0" y="347"/>
                  </a:lnTo>
                  <a:lnTo>
                    <a:pt x="497" y="575"/>
                  </a:lnTo>
                  <a:lnTo>
                    <a:pt x="12" y="702"/>
                  </a:lnTo>
                  <a:lnTo>
                    <a:pt x="434" y="818"/>
                  </a:lnTo>
                  <a:lnTo>
                    <a:pt x="74" y="1029"/>
                  </a:lnTo>
                  <a:lnTo>
                    <a:pt x="659" y="907"/>
                  </a:lnTo>
                  <a:lnTo>
                    <a:pt x="592" y="1124"/>
                  </a:lnTo>
                  <a:lnTo>
                    <a:pt x="892" y="968"/>
                  </a:lnTo>
                  <a:lnTo>
                    <a:pt x="1022" y="1286"/>
                  </a:lnTo>
                  <a:lnTo>
                    <a:pt x="1187" y="886"/>
                  </a:lnTo>
                  <a:lnTo>
                    <a:pt x="1515" y="1109"/>
                  </a:lnTo>
                  <a:lnTo>
                    <a:pt x="1555" y="806"/>
                  </a:lnTo>
                  <a:lnTo>
                    <a:pt x="2025" y="942"/>
                  </a:lnTo>
                  <a:lnTo>
                    <a:pt x="1844" y="678"/>
                  </a:lnTo>
                  <a:lnTo>
                    <a:pt x="2355" y="623"/>
                  </a:lnTo>
                  <a:lnTo>
                    <a:pt x="1906" y="530"/>
                  </a:lnTo>
                  <a:lnTo>
                    <a:pt x="2260" y="347"/>
                  </a:lnTo>
                  <a:lnTo>
                    <a:pt x="1784" y="370"/>
                  </a:lnTo>
                  <a:lnTo>
                    <a:pt x="1940" y="186"/>
                  </a:lnTo>
                  <a:lnTo>
                    <a:pt x="1496" y="300"/>
                  </a:lnTo>
                  <a:lnTo>
                    <a:pt x="1492" y="0"/>
                  </a:lnTo>
                  <a:lnTo>
                    <a:pt x="1142" y="378"/>
                  </a:lnTo>
                </a:path>
              </a:pathLst>
            </a:custGeom>
            <a:solidFill>
              <a:schemeClr val="hlink"/>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9" name="Rectangle 9"/>
            <p:cNvSpPr>
              <a:spLocks noChangeArrowheads="1"/>
            </p:cNvSpPr>
            <p:nvPr/>
          </p:nvSpPr>
          <p:spPr bwMode="auto">
            <a:xfrm rot="21060000">
              <a:off x="1268" y="1132"/>
              <a:ext cx="1236"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solidFill>
                    <a:srgbClr val="FF0066"/>
                  </a:solidFill>
                </a:rPr>
                <a:t>Uncertainty</a:t>
              </a:r>
            </a:p>
            <a:p>
              <a:pPr algn="ctr" eaLnBrk="0" hangingPunct="0">
                <a:spcBef>
                  <a:spcPct val="50000"/>
                </a:spcBef>
              </a:pPr>
              <a:r>
                <a:rPr lang="en-US" sz="1200">
                  <a:solidFill>
                    <a:schemeClr val="accent2"/>
                  </a:solidFill>
                </a:rPr>
                <a:t>What can happen?</a:t>
              </a:r>
            </a:p>
          </p:txBody>
        </p:sp>
      </p:grpSp>
      <p:grpSp>
        <p:nvGrpSpPr>
          <p:cNvPr id="10250" name="Group 10"/>
          <p:cNvGrpSpPr>
            <a:grpSpLocks/>
          </p:cNvGrpSpPr>
          <p:nvPr/>
        </p:nvGrpSpPr>
        <p:grpSpPr bwMode="auto">
          <a:xfrm>
            <a:off x="4719639" y="3203576"/>
            <a:ext cx="2751137" cy="455613"/>
            <a:chOff x="2013" y="2018"/>
            <a:chExt cx="1733" cy="287"/>
          </a:xfrm>
        </p:grpSpPr>
        <p:sp>
          <p:nvSpPr>
            <p:cNvPr id="10251" name="Freeform 11"/>
            <p:cNvSpPr>
              <a:spLocks/>
            </p:cNvSpPr>
            <p:nvPr/>
          </p:nvSpPr>
          <p:spPr bwMode="auto">
            <a:xfrm>
              <a:off x="2013" y="2018"/>
              <a:ext cx="1733" cy="287"/>
            </a:xfrm>
            <a:custGeom>
              <a:avLst/>
              <a:gdLst>
                <a:gd name="T0" fmla="*/ 1732 w 1733"/>
                <a:gd name="T1" fmla="*/ 19 h 287"/>
                <a:gd name="T2" fmla="*/ 1678 w 1733"/>
                <a:gd name="T3" fmla="*/ 30 h 287"/>
                <a:gd name="T4" fmla="*/ 1624 w 1733"/>
                <a:gd name="T5" fmla="*/ 34 h 287"/>
                <a:gd name="T6" fmla="*/ 1516 w 1733"/>
                <a:gd name="T7" fmla="*/ 38 h 287"/>
                <a:gd name="T8" fmla="*/ 1408 w 1733"/>
                <a:gd name="T9" fmla="*/ 30 h 287"/>
                <a:gd name="T10" fmla="*/ 1301 w 1733"/>
                <a:gd name="T11" fmla="*/ 19 h 287"/>
                <a:gd name="T12" fmla="*/ 1193 w 1733"/>
                <a:gd name="T13" fmla="*/ 7 h 287"/>
                <a:gd name="T14" fmla="*/ 1085 w 1733"/>
                <a:gd name="T15" fmla="*/ 0 h 287"/>
                <a:gd name="T16" fmla="*/ 977 w 1733"/>
                <a:gd name="T17" fmla="*/ 4 h 287"/>
                <a:gd name="T18" fmla="*/ 923 w 1733"/>
                <a:gd name="T19" fmla="*/ 7 h 287"/>
                <a:gd name="T20" fmla="*/ 869 w 1733"/>
                <a:gd name="T21" fmla="*/ 19 h 287"/>
                <a:gd name="T22" fmla="*/ 815 w 1733"/>
                <a:gd name="T23" fmla="*/ 30 h 287"/>
                <a:gd name="T24" fmla="*/ 761 w 1733"/>
                <a:gd name="T25" fmla="*/ 34 h 287"/>
                <a:gd name="T26" fmla="*/ 653 w 1733"/>
                <a:gd name="T27" fmla="*/ 38 h 287"/>
                <a:gd name="T28" fmla="*/ 546 w 1733"/>
                <a:gd name="T29" fmla="*/ 30 h 287"/>
                <a:gd name="T30" fmla="*/ 438 w 1733"/>
                <a:gd name="T31" fmla="*/ 19 h 287"/>
                <a:gd name="T32" fmla="*/ 330 w 1733"/>
                <a:gd name="T33" fmla="*/ 7 h 287"/>
                <a:gd name="T34" fmla="*/ 222 w 1733"/>
                <a:gd name="T35" fmla="*/ 0 h 287"/>
                <a:gd name="T36" fmla="*/ 108 w 1733"/>
                <a:gd name="T37" fmla="*/ 4 h 287"/>
                <a:gd name="T38" fmla="*/ 54 w 1733"/>
                <a:gd name="T39" fmla="*/ 7 h 287"/>
                <a:gd name="T40" fmla="*/ 0 w 1733"/>
                <a:gd name="T41" fmla="*/ 19 h 287"/>
                <a:gd name="T42" fmla="*/ 0 w 1733"/>
                <a:gd name="T43" fmla="*/ 267 h 287"/>
                <a:gd name="T44" fmla="*/ 54 w 1733"/>
                <a:gd name="T45" fmla="*/ 256 h 287"/>
                <a:gd name="T46" fmla="*/ 108 w 1733"/>
                <a:gd name="T47" fmla="*/ 252 h 287"/>
                <a:gd name="T48" fmla="*/ 222 w 1733"/>
                <a:gd name="T49" fmla="*/ 248 h 287"/>
                <a:gd name="T50" fmla="*/ 330 w 1733"/>
                <a:gd name="T51" fmla="*/ 256 h 287"/>
                <a:gd name="T52" fmla="*/ 438 w 1733"/>
                <a:gd name="T53" fmla="*/ 267 h 287"/>
                <a:gd name="T54" fmla="*/ 546 w 1733"/>
                <a:gd name="T55" fmla="*/ 279 h 287"/>
                <a:gd name="T56" fmla="*/ 653 w 1733"/>
                <a:gd name="T57" fmla="*/ 286 h 287"/>
                <a:gd name="T58" fmla="*/ 761 w 1733"/>
                <a:gd name="T59" fmla="*/ 282 h 287"/>
                <a:gd name="T60" fmla="*/ 815 w 1733"/>
                <a:gd name="T61" fmla="*/ 279 h 287"/>
                <a:gd name="T62" fmla="*/ 869 w 1733"/>
                <a:gd name="T63" fmla="*/ 267 h 287"/>
                <a:gd name="T64" fmla="*/ 923 w 1733"/>
                <a:gd name="T65" fmla="*/ 256 h 287"/>
                <a:gd name="T66" fmla="*/ 977 w 1733"/>
                <a:gd name="T67" fmla="*/ 252 h 287"/>
                <a:gd name="T68" fmla="*/ 1085 w 1733"/>
                <a:gd name="T69" fmla="*/ 248 h 287"/>
                <a:gd name="T70" fmla="*/ 1193 w 1733"/>
                <a:gd name="T71" fmla="*/ 256 h 287"/>
                <a:gd name="T72" fmla="*/ 1301 w 1733"/>
                <a:gd name="T73" fmla="*/ 267 h 287"/>
                <a:gd name="T74" fmla="*/ 1408 w 1733"/>
                <a:gd name="T75" fmla="*/ 279 h 287"/>
                <a:gd name="T76" fmla="*/ 1516 w 1733"/>
                <a:gd name="T77" fmla="*/ 286 h 287"/>
                <a:gd name="T78" fmla="*/ 1624 w 1733"/>
                <a:gd name="T79" fmla="*/ 282 h 287"/>
                <a:gd name="T80" fmla="*/ 1678 w 1733"/>
                <a:gd name="T81" fmla="*/ 279 h 287"/>
                <a:gd name="T82" fmla="*/ 1732 w 1733"/>
                <a:gd name="T83" fmla="*/ 267 h 287"/>
                <a:gd name="T84" fmla="*/ 1732 w 1733"/>
                <a:gd name="T85" fmla="*/ 19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33" h="287">
                  <a:moveTo>
                    <a:pt x="1732" y="19"/>
                  </a:moveTo>
                  <a:lnTo>
                    <a:pt x="1678" y="30"/>
                  </a:lnTo>
                  <a:lnTo>
                    <a:pt x="1624" y="34"/>
                  </a:lnTo>
                  <a:lnTo>
                    <a:pt x="1516" y="38"/>
                  </a:lnTo>
                  <a:lnTo>
                    <a:pt x="1408" y="30"/>
                  </a:lnTo>
                  <a:lnTo>
                    <a:pt x="1301" y="19"/>
                  </a:lnTo>
                  <a:lnTo>
                    <a:pt x="1193" y="7"/>
                  </a:lnTo>
                  <a:lnTo>
                    <a:pt x="1085" y="0"/>
                  </a:lnTo>
                  <a:lnTo>
                    <a:pt x="977" y="4"/>
                  </a:lnTo>
                  <a:lnTo>
                    <a:pt x="923" y="7"/>
                  </a:lnTo>
                  <a:lnTo>
                    <a:pt x="869" y="19"/>
                  </a:lnTo>
                  <a:lnTo>
                    <a:pt x="815" y="30"/>
                  </a:lnTo>
                  <a:lnTo>
                    <a:pt x="761" y="34"/>
                  </a:lnTo>
                  <a:lnTo>
                    <a:pt x="653" y="38"/>
                  </a:lnTo>
                  <a:lnTo>
                    <a:pt x="546" y="30"/>
                  </a:lnTo>
                  <a:lnTo>
                    <a:pt x="438" y="19"/>
                  </a:lnTo>
                  <a:lnTo>
                    <a:pt x="330" y="7"/>
                  </a:lnTo>
                  <a:lnTo>
                    <a:pt x="222" y="0"/>
                  </a:lnTo>
                  <a:lnTo>
                    <a:pt x="108" y="4"/>
                  </a:lnTo>
                  <a:lnTo>
                    <a:pt x="54" y="7"/>
                  </a:lnTo>
                  <a:lnTo>
                    <a:pt x="0" y="19"/>
                  </a:lnTo>
                  <a:lnTo>
                    <a:pt x="0" y="267"/>
                  </a:lnTo>
                  <a:lnTo>
                    <a:pt x="54" y="256"/>
                  </a:lnTo>
                  <a:lnTo>
                    <a:pt x="108" y="252"/>
                  </a:lnTo>
                  <a:lnTo>
                    <a:pt x="222" y="248"/>
                  </a:lnTo>
                  <a:lnTo>
                    <a:pt x="330" y="256"/>
                  </a:lnTo>
                  <a:lnTo>
                    <a:pt x="438" y="267"/>
                  </a:lnTo>
                  <a:lnTo>
                    <a:pt x="546" y="279"/>
                  </a:lnTo>
                  <a:lnTo>
                    <a:pt x="653" y="286"/>
                  </a:lnTo>
                  <a:lnTo>
                    <a:pt x="761" y="282"/>
                  </a:lnTo>
                  <a:lnTo>
                    <a:pt x="815" y="279"/>
                  </a:lnTo>
                  <a:lnTo>
                    <a:pt x="869" y="267"/>
                  </a:lnTo>
                  <a:lnTo>
                    <a:pt x="923" y="256"/>
                  </a:lnTo>
                  <a:lnTo>
                    <a:pt x="977" y="252"/>
                  </a:lnTo>
                  <a:lnTo>
                    <a:pt x="1085" y="248"/>
                  </a:lnTo>
                  <a:lnTo>
                    <a:pt x="1193" y="256"/>
                  </a:lnTo>
                  <a:lnTo>
                    <a:pt x="1301" y="267"/>
                  </a:lnTo>
                  <a:lnTo>
                    <a:pt x="1408" y="279"/>
                  </a:lnTo>
                  <a:lnTo>
                    <a:pt x="1516" y="286"/>
                  </a:lnTo>
                  <a:lnTo>
                    <a:pt x="1624" y="282"/>
                  </a:lnTo>
                  <a:lnTo>
                    <a:pt x="1678" y="279"/>
                  </a:lnTo>
                  <a:lnTo>
                    <a:pt x="1732" y="267"/>
                  </a:lnTo>
                  <a:lnTo>
                    <a:pt x="1732" y="19"/>
                  </a:lnTo>
                </a:path>
              </a:pathLst>
            </a:custGeom>
            <a:solidFill>
              <a:srgbClr val="CCECF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2" name="Rectangle 12"/>
            <p:cNvSpPr>
              <a:spLocks noChangeArrowheads="1"/>
            </p:cNvSpPr>
            <p:nvPr/>
          </p:nvSpPr>
          <p:spPr bwMode="auto">
            <a:xfrm>
              <a:off x="2077" y="2078"/>
              <a:ext cx="1606"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b="1"/>
                <a:t>INTELLIGENCE</a:t>
              </a:r>
            </a:p>
          </p:txBody>
        </p:sp>
      </p:grpSp>
      <p:grpSp>
        <p:nvGrpSpPr>
          <p:cNvPr id="10253" name="Group 13"/>
          <p:cNvGrpSpPr>
            <a:grpSpLocks/>
          </p:cNvGrpSpPr>
          <p:nvPr/>
        </p:nvGrpSpPr>
        <p:grpSpPr bwMode="auto">
          <a:xfrm>
            <a:off x="4799013" y="5108575"/>
            <a:ext cx="2443162" cy="452438"/>
            <a:chOff x="2063" y="3218"/>
            <a:chExt cx="1539" cy="285"/>
          </a:xfrm>
        </p:grpSpPr>
        <p:sp>
          <p:nvSpPr>
            <p:cNvPr id="10254" name="Freeform 14"/>
            <p:cNvSpPr>
              <a:spLocks/>
            </p:cNvSpPr>
            <p:nvPr/>
          </p:nvSpPr>
          <p:spPr bwMode="auto">
            <a:xfrm>
              <a:off x="2063" y="3218"/>
              <a:ext cx="1539" cy="285"/>
            </a:xfrm>
            <a:custGeom>
              <a:avLst/>
              <a:gdLst>
                <a:gd name="T0" fmla="*/ 1538 w 1539"/>
                <a:gd name="T1" fmla="*/ 17 h 285"/>
                <a:gd name="T2" fmla="*/ 1440 w 1539"/>
                <a:gd name="T3" fmla="*/ 34 h 285"/>
                <a:gd name="T4" fmla="*/ 1342 w 1539"/>
                <a:gd name="T5" fmla="*/ 34 h 285"/>
                <a:gd name="T6" fmla="*/ 1250 w 1539"/>
                <a:gd name="T7" fmla="*/ 28 h 285"/>
                <a:gd name="T8" fmla="*/ 1152 w 1539"/>
                <a:gd name="T9" fmla="*/ 17 h 285"/>
                <a:gd name="T10" fmla="*/ 1060 w 1539"/>
                <a:gd name="T11" fmla="*/ 5 h 285"/>
                <a:gd name="T12" fmla="*/ 962 w 1539"/>
                <a:gd name="T13" fmla="*/ 0 h 285"/>
                <a:gd name="T14" fmla="*/ 870 w 1539"/>
                <a:gd name="T15" fmla="*/ 0 h 285"/>
                <a:gd name="T16" fmla="*/ 772 w 1539"/>
                <a:gd name="T17" fmla="*/ 17 h 285"/>
                <a:gd name="T18" fmla="*/ 674 w 1539"/>
                <a:gd name="T19" fmla="*/ 34 h 285"/>
                <a:gd name="T20" fmla="*/ 576 w 1539"/>
                <a:gd name="T21" fmla="*/ 34 h 285"/>
                <a:gd name="T22" fmla="*/ 484 w 1539"/>
                <a:gd name="T23" fmla="*/ 28 h 285"/>
                <a:gd name="T24" fmla="*/ 386 w 1539"/>
                <a:gd name="T25" fmla="*/ 17 h 285"/>
                <a:gd name="T26" fmla="*/ 288 w 1539"/>
                <a:gd name="T27" fmla="*/ 5 h 285"/>
                <a:gd name="T28" fmla="*/ 196 w 1539"/>
                <a:gd name="T29" fmla="*/ 0 h 285"/>
                <a:gd name="T30" fmla="*/ 98 w 1539"/>
                <a:gd name="T31" fmla="*/ 0 h 285"/>
                <a:gd name="T32" fmla="*/ 0 w 1539"/>
                <a:gd name="T33" fmla="*/ 17 h 285"/>
                <a:gd name="T34" fmla="*/ 0 w 1539"/>
                <a:gd name="T35" fmla="*/ 267 h 285"/>
                <a:gd name="T36" fmla="*/ 98 w 1539"/>
                <a:gd name="T37" fmla="*/ 250 h 285"/>
                <a:gd name="T38" fmla="*/ 196 w 1539"/>
                <a:gd name="T39" fmla="*/ 250 h 285"/>
                <a:gd name="T40" fmla="*/ 288 w 1539"/>
                <a:gd name="T41" fmla="*/ 255 h 285"/>
                <a:gd name="T42" fmla="*/ 386 w 1539"/>
                <a:gd name="T43" fmla="*/ 267 h 285"/>
                <a:gd name="T44" fmla="*/ 484 w 1539"/>
                <a:gd name="T45" fmla="*/ 278 h 285"/>
                <a:gd name="T46" fmla="*/ 576 w 1539"/>
                <a:gd name="T47" fmla="*/ 284 h 285"/>
                <a:gd name="T48" fmla="*/ 674 w 1539"/>
                <a:gd name="T49" fmla="*/ 284 h 285"/>
                <a:gd name="T50" fmla="*/ 772 w 1539"/>
                <a:gd name="T51" fmla="*/ 267 h 285"/>
                <a:gd name="T52" fmla="*/ 870 w 1539"/>
                <a:gd name="T53" fmla="*/ 250 h 285"/>
                <a:gd name="T54" fmla="*/ 962 w 1539"/>
                <a:gd name="T55" fmla="*/ 250 h 285"/>
                <a:gd name="T56" fmla="*/ 1060 w 1539"/>
                <a:gd name="T57" fmla="*/ 255 h 285"/>
                <a:gd name="T58" fmla="*/ 1152 w 1539"/>
                <a:gd name="T59" fmla="*/ 267 h 285"/>
                <a:gd name="T60" fmla="*/ 1250 w 1539"/>
                <a:gd name="T61" fmla="*/ 278 h 285"/>
                <a:gd name="T62" fmla="*/ 1342 w 1539"/>
                <a:gd name="T63" fmla="*/ 284 h 285"/>
                <a:gd name="T64" fmla="*/ 1440 w 1539"/>
                <a:gd name="T65" fmla="*/ 284 h 285"/>
                <a:gd name="T66" fmla="*/ 1538 w 1539"/>
                <a:gd name="T67" fmla="*/ 267 h 285"/>
                <a:gd name="T68" fmla="*/ 1538 w 1539"/>
                <a:gd name="T69" fmla="*/ 17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9" h="285">
                  <a:moveTo>
                    <a:pt x="1538" y="17"/>
                  </a:moveTo>
                  <a:lnTo>
                    <a:pt x="1440" y="34"/>
                  </a:lnTo>
                  <a:lnTo>
                    <a:pt x="1342" y="34"/>
                  </a:lnTo>
                  <a:lnTo>
                    <a:pt x="1250" y="28"/>
                  </a:lnTo>
                  <a:lnTo>
                    <a:pt x="1152" y="17"/>
                  </a:lnTo>
                  <a:lnTo>
                    <a:pt x="1060" y="5"/>
                  </a:lnTo>
                  <a:lnTo>
                    <a:pt x="962" y="0"/>
                  </a:lnTo>
                  <a:lnTo>
                    <a:pt x="870" y="0"/>
                  </a:lnTo>
                  <a:lnTo>
                    <a:pt x="772" y="17"/>
                  </a:lnTo>
                  <a:lnTo>
                    <a:pt x="674" y="34"/>
                  </a:lnTo>
                  <a:lnTo>
                    <a:pt x="576" y="34"/>
                  </a:lnTo>
                  <a:lnTo>
                    <a:pt x="484" y="28"/>
                  </a:lnTo>
                  <a:lnTo>
                    <a:pt x="386" y="17"/>
                  </a:lnTo>
                  <a:lnTo>
                    <a:pt x="288" y="5"/>
                  </a:lnTo>
                  <a:lnTo>
                    <a:pt x="196" y="0"/>
                  </a:lnTo>
                  <a:lnTo>
                    <a:pt x="98" y="0"/>
                  </a:lnTo>
                  <a:lnTo>
                    <a:pt x="0" y="17"/>
                  </a:lnTo>
                  <a:lnTo>
                    <a:pt x="0" y="267"/>
                  </a:lnTo>
                  <a:lnTo>
                    <a:pt x="98" y="250"/>
                  </a:lnTo>
                  <a:lnTo>
                    <a:pt x="196" y="250"/>
                  </a:lnTo>
                  <a:lnTo>
                    <a:pt x="288" y="255"/>
                  </a:lnTo>
                  <a:lnTo>
                    <a:pt x="386" y="267"/>
                  </a:lnTo>
                  <a:lnTo>
                    <a:pt x="484" y="278"/>
                  </a:lnTo>
                  <a:lnTo>
                    <a:pt x="576" y="284"/>
                  </a:lnTo>
                  <a:lnTo>
                    <a:pt x="674" y="284"/>
                  </a:lnTo>
                  <a:lnTo>
                    <a:pt x="772" y="267"/>
                  </a:lnTo>
                  <a:lnTo>
                    <a:pt x="870" y="250"/>
                  </a:lnTo>
                  <a:lnTo>
                    <a:pt x="962" y="250"/>
                  </a:lnTo>
                  <a:lnTo>
                    <a:pt x="1060" y="255"/>
                  </a:lnTo>
                  <a:lnTo>
                    <a:pt x="1152" y="267"/>
                  </a:lnTo>
                  <a:lnTo>
                    <a:pt x="1250" y="278"/>
                  </a:lnTo>
                  <a:lnTo>
                    <a:pt x="1342" y="284"/>
                  </a:lnTo>
                  <a:lnTo>
                    <a:pt x="1440" y="284"/>
                  </a:lnTo>
                  <a:lnTo>
                    <a:pt x="1538" y="267"/>
                  </a:lnTo>
                  <a:lnTo>
                    <a:pt x="1538" y="17"/>
                  </a:lnTo>
                </a:path>
              </a:pathLst>
            </a:custGeom>
            <a:solidFill>
              <a:srgbClr val="CCECF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5" name="Rectangle 15"/>
            <p:cNvSpPr>
              <a:spLocks noChangeArrowheads="1"/>
            </p:cNvSpPr>
            <p:nvPr/>
          </p:nvSpPr>
          <p:spPr bwMode="auto">
            <a:xfrm>
              <a:off x="2125" y="3278"/>
              <a:ext cx="14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b="1"/>
                <a:t>CHOICE</a:t>
              </a:r>
            </a:p>
          </p:txBody>
        </p:sp>
      </p:grpSp>
      <p:grpSp>
        <p:nvGrpSpPr>
          <p:cNvPr id="10256" name="Group 16"/>
          <p:cNvGrpSpPr>
            <a:grpSpLocks/>
          </p:cNvGrpSpPr>
          <p:nvPr/>
        </p:nvGrpSpPr>
        <p:grpSpPr bwMode="auto">
          <a:xfrm>
            <a:off x="4799013" y="4189413"/>
            <a:ext cx="2443162" cy="461962"/>
            <a:chOff x="2063" y="2639"/>
            <a:chExt cx="1539" cy="291"/>
          </a:xfrm>
        </p:grpSpPr>
        <p:sp>
          <p:nvSpPr>
            <p:cNvPr id="10257" name="Freeform 17"/>
            <p:cNvSpPr>
              <a:spLocks/>
            </p:cNvSpPr>
            <p:nvPr/>
          </p:nvSpPr>
          <p:spPr bwMode="auto">
            <a:xfrm>
              <a:off x="2063" y="2639"/>
              <a:ext cx="1539" cy="291"/>
            </a:xfrm>
            <a:custGeom>
              <a:avLst/>
              <a:gdLst>
                <a:gd name="T0" fmla="*/ 1538 w 1539"/>
                <a:gd name="T1" fmla="*/ 19 h 291"/>
                <a:gd name="T2" fmla="*/ 1440 w 1539"/>
                <a:gd name="T3" fmla="*/ 33 h 291"/>
                <a:gd name="T4" fmla="*/ 1342 w 1539"/>
                <a:gd name="T5" fmla="*/ 38 h 291"/>
                <a:gd name="T6" fmla="*/ 1250 w 1539"/>
                <a:gd name="T7" fmla="*/ 28 h 291"/>
                <a:gd name="T8" fmla="*/ 1152 w 1539"/>
                <a:gd name="T9" fmla="*/ 19 h 291"/>
                <a:gd name="T10" fmla="*/ 1060 w 1539"/>
                <a:gd name="T11" fmla="*/ 9 h 291"/>
                <a:gd name="T12" fmla="*/ 962 w 1539"/>
                <a:gd name="T13" fmla="*/ 0 h 291"/>
                <a:gd name="T14" fmla="*/ 870 w 1539"/>
                <a:gd name="T15" fmla="*/ 5 h 291"/>
                <a:gd name="T16" fmla="*/ 772 w 1539"/>
                <a:gd name="T17" fmla="*/ 19 h 291"/>
                <a:gd name="T18" fmla="*/ 674 w 1539"/>
                <a:gd name="T19" fmla="*/ 33 h 291"/>
                <a:gd name="T20" fmla="*/ 576 w 1539"/>
                <a:gd name="T21" fmla="*/ 38 h 291"/>
                <a:gd name="T22" fmla="*/ 484 w 1539"/>
                <a:gd name="T23" fmla="*/ 28 h 291"/>
                <a:gd name="T24" fmla="*/ 386 w 1539"/>
                <a:gd name="T25" fmla="*/ 19 h 291"/>
                <a:gd name="T26" fmla="*/ 288 w 1539"/>
                <a:gd name="T27" fmla="*/ 9 h 291"/>
                <a:gd name="T28" fmla="*/ 196 w 1539"/>
                <a:gd name="T29" fmla="*/ 0 h 291"/>
                <a:gd name="T30" fmla="*/ 98 w 1539"/>
                <a:gd name="T31" fmla="*/ 5 h 291"/>
                <a:gd name="T32" fmla="*/ 0 w 1539"/>
                <a:gd name="T33" fmla="*/ 19 h 291"/>
                <a:gd name="T34" fmla="*/ 0 w 1539"/>
                <a:gd name="T35" fmla="*/ 271 h 291"/>
                <a:gd name="T36" fmla="*/ 98 w 1539"/>
                <a:gd name="T37" fmla="*/ 257 h 291"/>
                <a:gd name="T38" fmla="*/ 196 w 1539"/>
                <a:gd name="T39" fmla="*/ 252 h 291"/>
                <a:gd name="T40" fmla="*/ 288 w 1539"/>
                <a:gd name="T41" fmla="*/ 262 h 291"/>
                <a:gd name="T42" fmla="*/ 386 w 1539"/>
                <a:gd name="T43" fmla="*/ 271 h 291"/>
                <a:gd name="T44" fmla="*/ 484 w 1539"/>
                <a:gd name="T45" fmla="*/ 281 h 291"/>
                <a:gd name="T46" fmla="*/ 576 w 1539"/>
                <a:gd name="T47" fmla="*/ 290 h 291"/>
                <a:gd name="T48" fmla="*/ 674 w 1539"/>
                <a:gd name="T49" fmla="*/ 286 h 291"/>
                <a:gd name="T50" fmla="*/ 772 w 1539"/>
                <a:gd name="T51" fmla="*/ 271 h 291"/>
                <a:gd name="T52" fmla="*/ 870 w 1539"/>
                <a:gd name="T53" fmla="*/ 257 h 291"/>
                <a:gd name="T54" fmla="*/ 962 w 1539"/>
                <a:gd name="T55" fmla="*/ 252 h 291"/>
                <a:gd name="T56" fmla="*/ 1060 w 1539"/>
                <a:gd name="T57" fmla="*/ 262 h 291"/>
                <a:gd name="T58" fmla="*/ 1152 w 1539"/>
                <a:gd name="T59" fmla="*/ 271 h 291"/>
                <a:gd name="T60" fmla="*/ 1250 w 1539"/>
                <a:gd name="T61" fmla="*/ 281 h 291"/>
                <a:gd name="T62" fmla="*/ 1342 w 1539"/>
                <a:gd name="T63" fmla="*/ 290 h 291"/>
                <a:gd name="T64" fmla="*/ 1440 w 1539"/>
                <a:gd name="T65" fmla="*/ 286 h 291"/>
                <a:gd name="T66" fmla="*/ 1538 w 1539"/>
                <a:gd name="T67" fmla="*/ 271 h 291"/>
                <a:gd name="T68" fmla="*/ 1538 w 1539"/>
                <a:gd name="T69" fmla="*/ 19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9" h="291">
                  <a:moveTo>
                    <a:pt x="1538" y="19"/>
                  </a:moveTo>
                  <a:lnTo>
                    <a:pt x="1440" y="33"/>
                  </a:lnTo>
                  <a:lnTo>
                    <a:pt x="1342" y="38"/>
                  </a:lnTo>
                  <a:lnTo>
                    <a:pt x="1250" y="28"/>
                  </a:lnTo>
                  <a:lnTo>
                    <a:pt x="1152" y="19"/>
                  </a:lnTo>
                  <a:lnTo>
                    <a:pt x="1060" y="9"/>
                  </a:lnTo>
                  <a:lnTo>
                    <a:pt x="962" y="0"/>
                  </a:lnTo>
                  <a:lnTo>
                    <a:pt x="870" y="5"/>
                  </a:lnTo>
                  <a:lnTo>
                    <a:pt x="772" y="19"/>
                  </a:lnTo>
                  <a:lnTo>
                    <a:pt x="674" y="33"/>
                  </a:lnTo>
                  <a:lnTo>
                    <a:pt x="576" y="38"/>
                  </a:lnTo>
                  <a:lnTo>
                    <a:pt x="484" y="28"/>
                  </a:lnTo>
                  <a:lnTo>
                    <a:pt x="386" y="19"/>
                  </a:lnTo>
                  <a:lnTo>
                    <a:pt x="288" y="9"/>
                  </a:lnTo>
                  <a:lnTo>
                    <a:pt x="196" y="0"/>
                  </a:lnTo>
                  <a:lnTo>
                    <a:pt x="98" y="5"/>
                  </a:lnTo>
                  <a:lnTo>
                    <a:pt x="0" y="19"/>
                  </a:lnTo>
                  <a:lnTo>
                    <a:pt x="0" y="271"/>
                  </a:lnTo>
                  <a:lnTo>
                    <a:pt x="98" y="257"/>
                  </a:lnTo>
                  <a:lnTo>
                    <a:pt x="196" y="252"/>
                  </a:lnTo>
                  <a:lnTo>
                    <a:pt x="288" y="262"/>
                  </a:lnTo>
                  <a:lnTo>
                    <a:pt x="386" y="271"/>
                  </a:lnTo>
                  <a:lnTo>
                    <a:pt x="484" y="281"/>
                  </a:lnTo>
                  <a:lnTo>
                    <a:pt x="576" y="290"/>
                  </a:lnTo>
                  <a:lnTo>
                    <a:pt x="674" y="286"/>
                  </a:lnTo>
                  <a:lnTo>
                    <a:pt x="772" y="271"/>
                  </a:lnTo>
                  <a:lnTo>
                    <a:pt x="870" y="257"/>
                  </a:lnTo>
                  <a:lnTo>
                    <a:pt x="962" y="252"/>
                  </a:lnTo>
                  <a:lnTo>
                    <a:pt x="1060" y="262"/>
                  </a:lnTo>
                  <a:lnTo>
                    <a:pt x="1152" y="271"/>
                  </a:lnTo>
                  <a:lnTo>
                    <a:pt x="1250" y="281"/>
                  </a:lnTo>
                  <a:lnTo>
                    <a:pt x="1342" y="290"/>
                  </a:lnTo>
                  <a:lnTo>
                    <a:pt x="1440" y="286"/>
                  </a:lnTo>
                  <a:lnTo>
                    <a:pt x="1538" y="271"/>
                  </a:lnTo>
                  <a:lnTo>
                    <a:pt x="1538" y="19"/>
                  </a:lnTo>
                </a:path>
              </a:pathLst>
            </a:custGeom>
            <a:solidFill>
              <a:srgbClr val="CCECF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8" name="Rectangle 18"/>
            <p:cNvSpPr>
              <a:spLocks noChangeArrowheads="1"/>
            </p:cNvSpPr>
            <p:nvPr/>
          </p:nvSpPr>
          <p:spPr bwMode="auto">
            <a:xfrm>
              <a:off x="2125" y="2702"/>
              <a:ext cx="141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b="1"/>
                <a:t>DESIGN</a:t>
              </a:r>
            </a:p>
          </p:txBody>
        </p:sp>
      </p:grpSp>
      <p:grpSp>
        <p:nvGrpSpPr>
          <p:cNvPr id="10259" name="Group 19"/>
          <p:cNvGrpSpPr>
            <a:grpSpLocks/>
          </p:cNvGrpSpPr>
          <p:nvPr/>
        </p:nvGrpSpPr>
        <p:grpSpPr bwMode="auto">
          <a:xfrm>
            <a:off x="2433639" y="3043239"/>
            <a:ext cx="1012825" cy="1165225"/>
            <a:chOff x="573" y="1917"/>
            <a:chExt cx="638" cy="734"/>
          </a:xfrm>
        </p:grpSpPr>
        <p:pic>
          <p:nvPicPr>
            <p:cNvPr id="10260" name="Picture 20"/>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73" y="1917"/>
              <a:ext cx="638" cy="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1" name="Rectangle 21"/>
            <p:cNvSpPr>
              <a:spLocks noChangeArrowheads="1"/>
            </p:cNvSpPr>
            <p:nvPr/>
          </p:nvSpPr>
          <p:spPr bwMode="auto">
            <a:xfrm>
              <a:off x="637" y="2116"/>
              <a:ext cx="502"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sz="1600" b="1"/>
                <a:t>DATA</a:t>
              </a:r>
            </a:p>
          </p:txBody>
        </p:sp>
      </p:grpSp>
      <p:pic>
        <p:nvPicPr>
          <p:cNvPr id="10262"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7239" y="2084389"/>
            <a:ext cx="757237"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3" name="Picture 23"/>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477962" y="2932114"/>
            <a:ext cx="941388"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4" name="Picture 24"/>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460501" y="4008439"/>
            <a:ext cx="976313"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5" name="AutoShape 25"/>
          <p:cNvSpPr>
            <a:spLocks noChangeArrowheads="1"/>
          </p:cNvSpPr>
          <p:nvPr/>
        </p:nvSpPr>
        <p:spPr bwMode="auto">
          <a:xfrm>
            <a:off x="3506789" y="3430589"/>
            <a:ext cx="987425" cy="225425"/>
          </a:xfrm>
          <a:prstGeom prst="rightArrow">
            <a:avLst>
              <a:gd name="adj1" fmla="val 50000"/>
              <a:gd name="adj2" fmla="val 109548"/>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0266" name="Group 26"/>
          <p:cNvGrpSpPr>
            <a:grpSpLocks/>
          </p:cNvGrpSpPr>
          <p:nvPr/>
        </p:nvGrpSpPr>
        <p:grpSpPr bwMode="auto">
          <a:xfrm>
            <a:off x="8910639" y="2814639"/>
            <a:ext cx="1012825" cy="1165225"/>
            <a:chOff x="4653" y="1773"/>
            <a:chExt cx="638" cy="734"/>
          </a:xfrm>
        </p:grpSpPr>
        <p:pic>
          <p:nvPicPr>
            <p:cNvPr id="10267" name="Picture 27"/>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653" y="1773"/>
              <a:ext cx="638" cy="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68" name="Rectangle 28"/>
            <p:cNvSpPr>
              <a:spLocks noChangeArrowheads="1"/>
            </p:cNvSpPr>
            <p:nvPr/>
          </p:nvSpPr>
          <p:spPr bwMode="auto">
            <a:xfrm>
              <a:off x="4717" y="1972"/>
              <a:ext cx="502"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eaLnBrk="0" hangingPunct="0"/>
              <a:r>
                <a:rPr lang="en-US" sz="1600" b="1"/>
                <a:t>MODELS</a:t>
              </a:r>
            </a:p>
          </p:txBody>
        </p:sp>
      </p:grpSp>
      <p:sp>
        <p:nvSpPr>
          <p:cNvPr id="10269" name="AutoShape 29"/>
          <p:cNvSpPr>
            <a:spLocks noChangeArrowheads="1"/>
          </p:cNvSpPr>
          <p:nvPr/>
        </p:nvSpPr>
        <p:spPr bwMode="auto">
          <a:xfrm>
            <a:off x="6059489" y="3659189"/>
            <a:ext cx="73025" cy="530225"/>
          </a:xfrm>
          <a:prstGeom prst="downArrow">
            <a:avLst>
              <a:gd name="adj1" fmla="val 50000"/>
              <a:gd name="adj2" fmla="val 18158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0" name="AutoShape 30"/>
          <p:cNvSpPr>
            <a:spLocks noChangeArrowheads="1"/>
          </p:cNvSpPr>
          <p:nvPr/>
        </p:nvSpPr>
        <p:spPr bwMode="auto">
          <a:xfrm>
            <a:off x="6059489" y="4649789"/>
            <a:ext cx="73025" cy="530225"/>
          </a:xfrm>
          <a:prstGeom prst="downArrow">
            <a:avLst>
              <a:gd name="adj1" fmla="val 50000"/>
              <a:gd name="adj2" fmla="val 181589"/>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1" name="Rectangle 31"/>
          <p:cNvSpPr>
            <a:spLocks noChangeArrowheads="1"/>
          </p:cNvSpPr>
          <p:nvPr/>
        </p:nvSpPr>
        <p:spPr bwMode="auto">
          <a:xfrm>
            <a:off x="2286000" y="4724400"/>
            <a:ext cx="1752600"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200"/>
              <a:t>Variables (Measures and Estimates)</a:t>
            </a:r>
          </a:p>
          <a:p>
            <a:pPr eaLnBrk="0" hangingPunct="0">
              <a:spcBef>
                <a:spcPct val="50000"/>
              </a:spcBef>
            </a:pPr>
            <a:r>
              <a:rPr lang="en-US" sz="1200"/>
              <a:t>Probabilities and Estimates</a:t>
            </a:r>
          </a:p>
        </p:txBody>
      </p:sp>
      <p:sp>
        <p:nvSpPr>
          <p:cNvPr id="10272" name="Rectangle 32"/>
          <p:cNvSpPr>
            <a:spLocks noChangeArrowheads="1"/>
          </p:cNvSpPr>
          <p:nvPr/>
        </p:nvSpPr>
        <p:spPr bwMode="auto">
          <a:xfrm>
            <a:off x="8458200" y="4191001"/>
            <a:ext cx="22098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eaLnBrk="0" hangingPunct="0">
              <a:spcBef>
                <a:spcPct val="50000"/>
              </a:spcBef>
            </a:pPr>
            <a:r>
              <a:rPr lang="en-US" sz="1200"/>
              <a:t>Structuring Relationships</a:t>
            </a:r>
          </a:p>
          <a:p>
            <a:pPr algn="r" eaLnBrk="0" hangingPunct="0">
              <a:spcBef>
                <a:spcPct val="50000"/>
              </a:spcBef>
            </a:pPr>
            <a:r>
              <a:rPr lang="en-US" sz="1200"/>
              <a:t>Problem Representation</a:t>
            </a:r>
          </a:p>
          <a:p>
            <a:pPr algn="r" eaLnBrk="0" hangingPunct="0">
              <a:spcBef>
                <a:spcPct val="50000"/>
              </a:spcBef>
            </a:pPr>
            <a:r>
              <a:rPr lang="en-US" sz="1200"/>
              <a:t>Generation of Alternatives</a:t>
            </a:r>
          </a:p>
        </p:txBody>
      </p:sp>
      <p:sp>
        <p:nvSpPr>
          <p:cNvPr id="10273" name="AutoShape 33"/>
          <p:cNvSpPr>
            <a:spLocks noChangeArrowheads="1"/>
          </p:cNvSpPr>
          <p:nvPr/>
        </p:nvSpPr>
        <p:spPr bwMode="auto">
          <a:xfrm>
            <a:off x="8078789" y="3430588"/>
            <a:ext cx="758825" cy="201612"/>
          </a:xfrm>
          <a:prstGeom prst="leftArrow">
            <a:avLst>
              <a:gd name="adj1" fmla="val 50000"/>
              <a:gd name="adj2" fmla="val 9406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4" name="Rectangle 34"/>
          <p:cNvSpPr>
            <a:spLocks noChangeArrowheads="1"/>
          </p:cNvSpPr>
          <p:nvPr/>
        </p:nvSpPr>
        <p:spPr bwMode="auto">
          <a:xfrm>
            <a:off x="3276600" y="5915025"/>
            <a:ext cx="2133600"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sz="1400">
                <a:solidFill>
                  <a:srgbClr val="800000"/>
                </a:solidFill>
              </a:rPr>
              <a:t>Decision Analysis and Influence Diagrams for Visualizing Models and Choices</a:t>
            </a:r>
          </a:p>
        </p:txBody>
      </p:sp>
      <p:sp>
        <p:nvSpPr>
          <p:cNvPr id="10275" name="Rectangle 35"/>
          <p:cNvSpPr>
            <a:spLocks noChangeArrowheads="1"/>
          </p:cNvSpPr>
          <p:nvPr/>
        </p:nvSpPr>
        <p:spPr bwMode="auto">
          <a:xfrm>
            <a:off x="8305800" y="5791200"/>
            <a:ext cx="2133600" cy="847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r" eaLnBrk="0" hangingPunct="0">
              <a:spcBef>
                <a:spcPct val="50000"/>
              </a:spcBef>
            </a:pPr>
            <a:r>
              <a:rPr lang="en-US" sz="1400">
                <a:solidFill>
                  <a:srgbClr val="800000"/>
                </a:solidFill>
              </a:rPr>
              <a:t>Spreadsheet Models</a:t>
            </a:r>
          </a:p>
          <a:p>
            <a:pPr algn="r" eaLnBrk="0" hangingPunct="0">
              <a:spcBef>
                <a:spcPct val="50000"/>
              </a:spcBef>
            </a:pPr>
            <a:r>
              <a:rPr lang="en-US" sz="1400">
                <a:solidFill>
                  <a:srgbClr val="800000"/>
                </a:solidFill>
              </a:rPr>
              <a:t>for managing complex relationships and detail</a:t>
            </a:r>
          </a:p>
        </p:txBody>
      </p:sp>
    </p:spTree>
    <p:extLst>
      <p:ext uri="{BB962C8B-B14F-4D97-AF65-F5344CB8AC3E}">
        <p14:creationId xmlns:p14="http://schemas.microsoft.com/office/powerpoint/2010/main" val="4270495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0"/>
            <a:ext cx="7772400" cy="1143000"/>
          </a:xfrm>
          <a:gradFill rotWithShape="0">
            <a:gsLst>
              <a:gs pos="0">
                <a:srgbClr val="CCECFF">
                  <a:gamma/>
                  <a:shade val="49804"/>
                  <a:invGamma/>
                </a:srgbClr>
              </a:gs>
              <a:gs pos="100000">
                <a:srgbClr val="CCECFF"/>
              </a:gs>
            </a:gsLst>
            <a:lin ang="2700000" scaled="1"/>
          </a:gradFill>
          <a:ln/>
        </p:spPr>
        <p:txBody>
          <a:bodyPr vert="horz" lIns="92075" tIns="46038" rIns="92075" bIns="46038" rtlCol="0" anchor="ctr">
            <a:normAutofit/>
          </a:bodyPr>
          <a:lstStyle/>
          <a:p>
            <a:r>
              <a:rPr lang="en-US" sz="2800" b="1"/>
              <a:t>Components of a DSS</a:t>
            </a:r>
            <a:br>
              <a:rPr lang="en-US" sz="2800" b="1"/>
            </a:br>
            <a:r>
              <a:rPr lang="en-US" sz="1600" i="1">
                <a:solidFill>
                  <a:srgbClr val="800000"/>
                </a:solidFill>
              </a:rPr>
              <a:t>Creating Information Under Conditions of Uncertainty and Complexity </a:t>
            </a:r>
            <a:r>
              <a:rPr lang="en-US" sz="1600" b="1"/>
              <a:t>  </a:t>
            </a:r>
            <a:r>
              <a:rPr lang="en-US" sz="2800" b="1"/>
              <a:t> </a:t>
            </a:r>
          </a:p>
        </p:txBody>
      </p:sp>
      <p:sp>
        <p:nvSpPr>
          <p:cNvPr id="5124" name="Oval 4"/>
          <p:cNvSpPr>
            <a:spLocks noChangeArrowheads="1"/>
          </p:cNvSpPr>
          <p:nvPr/>
        </p:nvSpPr>
        <p:spPr bwMode="auto">
          <a:xfrm>
            <a:off x="3962400" y="2057400"/>
            <a:ext cx="1752600" cy="20574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5" name="Oval 5"/>
          <p:cNvSpPr>
            <a:spLocks noChangeArrowheads="1"/>
          </p:cNvSpPr>
          <p:nvPr/>
        </p:nvSpPr>
        <p:spPr bwMode="auto">
          <a:xfrm>
            <a:off x="6553200" y="2057400"/>
            <a:ext cx="1752600" cy="2057400"/>
          </a:xfrm>
          <a:prstGeom prst="ellipse">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Text Box 6"/>
          <p:cNvSpPr txBox="1">
            <a:spLocks noChangeArrowheads="1"/>
          </p:cNvSpPr>
          <p:nvPr/>
        </p:nvSpPr>
        <p:spPr bwMode="auto">
          <a:xfrm>
            <a:off x="6934200" y="2590801"/>
            <a:ext cx="99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t>MODEL</a:t>
            </a:r>
            <a:br>
              <a:rPr lang="en-US" sz="1600" b="1"/>
            </a:br>
            <a:r>
              <a:rPr lang="en-US" sz="1600" b="1"/>
              <a:t>BASE</a:t>
            </a:r>
          </a:p>
        </p:txBody>
      </p:sp>
      <p:sp>
        <p:nvSpPr>
          <p:cNvPr id="5127" name="Text Box 7"/>
          <p:cNvSpPr txBox="1">
            <a:spLocks noChangeArrowheads="1"/>
          </p:cNvSpPr>
          <p:nvPr/>
        </p:nvSpPr>
        <p:spPr bwMode="auto">
          <a:xfrm>
            <a:off x="4267200" y="2590801"/>
            <a:ext cx="990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sz="1600" b="1"/>
              <a:t>DATA</a:t>
            </a:r>
            <a:br>
              <a:rPr lang="en-US" sz="1600" b="1"/>
            </a:br>
            <a:r>
              <a:rPr lang="en-US" sz="1600" b="1"/>
              <a:t>BASE</a:t>
            </a:r>
          </a:p>
        </p:txBody>
      </p:sp>
      <p:sp>
        <p:nvSpPr>
          <p:cNvPr id="5128" name="Text Box 8"/>
          <p:cNvSpPr txBox="1">
            <a:spLocks noChangeArrowheads="1"/>
          </p:cNvSpPr>
          <p:nvPr/>
        </p:nvSpPr>
        <p:spPr bwMode="auto">
          <a:xfrm>
            <a:off x="6934200" y="34290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a:t>MBMS</a:t>
            </a:r>
          </a:p>
        </p:txBody>
      </p:sp>
      <p:sp>
        <p:nvSpPr>
          <p:cNvPr id="5129" name="Text Box 9"/>
          <p:cNvSpPr txBox="1">
            <a:spLocks noChangeArrowheads="1"/>
          </p:cNvSpPr>
          <p:nvPr/>
        </p:nvSpPr>
        <p:spPr bwMode="auto">
          <a:xfrm>
            <a:off x="4343400" y="3429001"/>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b="1"/>
              <a:t>DBMS</a:t>
            </a:r>
          </a:p>
        </p:txBody>
      </p:sp>
      <p:graphicFrame>
        <p:nvGraphicFramePr>
          <p:cNvPr id="5130" name="Object 10"/>
          <p:cNvGraphicFramePr>
            <a:graphicFrameLocks noChangeAspect="1"/>
          </p:cNvGraphicFramePr>
          <p:nvPr/>
        </p:nvGraphicFramePr>
        <p:xfrm>
          <a:off x="4876800" y="5105401"/>
          <a:ext cx="2514600" cy="790575"/>
        </p:xfrm>
        <a:graphic>
          <a:graphicData uri="http://schemas.openxmlformats.org/presentationml/2006/ole">
            <mc:AlternateContent xmlns:mc="http://schemas.openxmlformats.org/markup-compatibility/2006">
              <mc:Choice xmlns:v="urn:schemas-microsoft-com:vml" Requires="v">
                <p:oleObj spid="_x0000_s2089" name="Clip" r:id="rId4" imgW="1142857" imgH="790476" progId="MS_ClipArt_Gallery.2">
                  <p:embed/>
                </p:oleObj>
              </mc:Choice>
              <mc:Fallback>
                <p:oleObj name="Clip" r:id="rId4" imgW="1142857" imgH="790476"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5105401"/>
                        <a:ext cx="2514600" cy="790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1" name="AutoShape 11"/>
          <p:cNvSpPr>
            <a:spLocks noChangeArrowheads="1"/>
          </p:cNvSpPr>
          <p:nvPr/>
        </p:nvSpPr>
        <p:spPr bwMode="auto">
          <a:xfrm rot="-1855937">
            <a:off x="5657850" y="3956050"/>
            <a:ext cx="228600" cy="1066800"/>
          </a:xfrm>
          <a:prstGeom prst="upDownArrow">
            <a:avLst>
              <a:gd name="adj1" fmla="val 50000"/>
              <a:gd name="adj2" fmla="val 93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AutoShape 12"/>
          <p:cNvSpPr>
            <a:spLocks noChangeArrowheads="1"/>
          </p:cNvSpPr>
          <p:nvPr/>
        </p:nvSpPr>
        <p:spPr bwMode="auto">
          <a:xfrm rot="2257337">
            <a:off x="6324600" y="3962400"/>
            <a:ext cx="228600" cy="1066800"/>
          </a:xfrm>
          <a:prstGeom prst="upDownArrow">
            <a:avLst>
              <a:gd name="adj1" fmla="val 50000"/>
              <a:gd name="adj2" fmla="val 93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AutoShape 13"/>
          <p:cNvSpPr>
            <a:spLocks noChangeArrowheads="1"/>
          </p:cNvSpPr>
          <p:nvPr/>
        </p:nvSpPr>
        <p:spPr bwMode="auto">
          <a:xfrm rot="-5420992">
            <a:off x="6016625" y="3467100"/>
            <a:ext cx="228600" cy="1066800"/>
          </a:xfrm>
          <a:prstGeom prst="upDownArrow">
            <a:avLst>
              <a:gd name="adj1" fmla="val 50000"/>
              <a:gd name="adj2" fmla="val 93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34" name="Group 14"/>
          <p:cNvGrpSpPr>
            <a:grpSpLocks/>
          </p:cNvGrpSpPr>
          <p:nvPr/>
        </p:nvGrpSpPr>
        <p:grpSpPr bwMode="auto">
          <a:xfrm>
            <a:off x="1828800" y="2209800"/>
            <a:ext cx="1752600" cy="1905000"/>
            <a:chOff x="192" y="1392"/>
            <a:chExt cx="1104" cy="1200"/>
          </a:xfrm>
        </p:grpSpPr>
        <p:sp>
          <p:nvSpPr>
            <p:cNvPr id="5135" name="AutoShape 15"/>
            <p:cNvSpPr>
              <a:spLocks noChangeArrowheads="1"/>
            </p:cNvSpPr>
            <p:nvPr/>
          </p:nvSpPr>
          <p:spPr bwMode="auto">
            <a:xfrm>
              <a:off x="192" y="1392"/>
              <a:ext cx="816" cy="1200"/>
            </a:xfrm>
            <a:prstGeom prst="flowChartMagneticDisk">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AutoShape 16"/>
            <p:cNvSpPr>
              <a:spLocks noChangeArrowheads="1"/>
            </p:cNvSpPr>
            <p:nvPr/>
          </p:nvSpPr>
          <p:spPr bwMode="auto">
            <a:xfrm>
              <a:off x="480" y="1392"/>
              <a:ext cx="816" cy="1200"/>
            </a:xfrm>
            <a:prstGeom prst="flowChartMagneticDisk">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37" name="Group 17"/>
          <p:cNvGrpSpPr>
            <a:grpSpLocks/>
          </p:cNvGrpSpPr>
          <p:nvPr/>
        </p:nvGrpSpPr>
        <p:grpSpPr bwMode="auto">
          <a:xfrm>
            <a:off x="8686800" y="2209800"/>
            <a:ext cx="1752600" cy="1905000"/>
            <a:chOff x="192" y="1392"/>
            <a:chExt cx="1104" cy="1200"/>
          </a:xfrm>
        </p:grpSpPr>
        <p:sp>
          <p:nvSpPr>
            <p:cNvPr id="5138" name="AutoShape 18"/>
            <p:cNvSpPr>
              <a:spLocks noChangeArrowheads="1"/>
            </p:cNvSpPr>
            <p:nvPr/>
          </p:nvSpPr>
          <p:spPr bwMode="auto">
            <a:xfrm>
              <a:off x="192" y="1392"/>
              <a:ext cx="816" cy="1200"/>
            </a:xfrm>
            <a:prstGeom prst="flowChartMagneticDisk">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AutoShape 19"/>
            <p:cNvSpPr>
              <a:spLocks noChangeArrowheads="1"/>
            </p:cNvSpPr>
            <p:nvPr/>
          </p:nvSpPr>
          <p:spPr bwMode="auto">
            <a:xfrm>
              <a:off x="480" y="1392"/>
              <a:ext cx="816" cy="1200"/>
            </a:xfrm>
            <a:prstGeom prst="flowChartMagneticDisk">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40" name="AutoShape 20"/>
          <p:cNvSpPr>
            <a:spLocks noChangeArrowheads="1"/>
          </p:cNvSpPr>
          <p:nvPr/>
        </p:nvSpPr>
        <p:spPr bwMode="auto">
          <a:xfrm rot="-5420992">
            <a:off x="8420100" y="2781300"/>
            <a:ext cx="228600" cy="1066800"/>
          </a:xfrm>
          <a:prstGeom prst="upDownArrow">
            <a:avLst>
              <a:gd name="adj1" fmla="val 50000"/>
              <a:gd name="adj2" fmla="val 93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AutoShape 21"/>
          <p:cNvSpPr>
            <a:spLocks noChangeArrowheads="1"/>
          </p:cNvSpPr>
          <p:nvPr/>
        </p:nvSpPr>
        <p:spPr bwMode="auto">
          <a:xfrm rot="-5420992">
            <a:off x="3619500" y="2781300"/>
            <a:ext cx="228600" cy="1066800"/>
          </a:xfrm>
          <a:prstGeom prst="upDownArrow">
            <a:avLst>
              <a:gd name="adj1" fmla="val 50000"/>
              <a:gd name="adj2" fmla="val 93333"/>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Text Box 22"/>
          <p:cNvSpPr txBox="1">
            <a:spLocks noChangeArrowheads="1"/>
          </p:cNvSpPr>
          <p:nvPr/>
        </p:nvSpPr>
        <p:spPr bwMode="auto">
          <a:xfrm>
            <a:off x="2209800" y="4495801"/>
            <a:ext cx="1981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b="1">
                <a:solidFill>
                  <a:schemeClr val="accent2"/>
                </a:solidFill>
              </a:rPr>
              <a:t>DATA WAREHOUSING</a:t>
            </a:r>
          </a:p>
        </p:txBody>
      </p:sp>
      <p:sp>
        <p:nvSpPr>
          <p:cNvPr id="5143" name="Text Box 23"/>
          <p:cNvSpPr txBox="1">
            <a:spLocks noChangeArrowheads="1"/>
          </p:cNvSpPr>
          <p:nvPr/>
        </p:nvSpPr>
        <p:spPr bwMode="auto">
          <a:xfrm>
            <a:off x="7848600" y="4572001"/>
            <a:ext cx="25146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spcBef>
                <a:spcPct val="50000"/>
              </a:spcBef>
            </a:pPr>
            <a:r>
              <a:rPr lang="en-US" sz="1600" b="1">
                <a:solidFill>
                  <a:schemeClr val="accent2"/>
                </a:solidFill>
              </a:rPr>
              <a:t>ON LINE ANALYTICAL PROCESSING</a:t>
            </a:r>
          </a:p>
        </p:txBody>
      </p:sp>
      <p:sp>
        <p:nvSpPr>
          <p:cNvPr id="5144" name="Text Box 24"/>
          <p:cNvSpPr txBox="1">
            <a:spLocks noChangeArrowheads="1"/>
          </p:cNvSpPr>
          <p:nvPr/>
        </p:nvSpPr>
        <p:spPr bwMode="auto">
          <a:xfrm>
            <a:off x="4648200" y="6019800"/>
            <a:ext cx="2819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solidFill>
                  <a:schemeClr val="accent2"/>
                </a:solidFill>
              </a:rPr>
              <a:t>Business Reporting</a:t>
            </a:r>
          </a:p>
        </p:txBody>
      </p:sp>
      <p:sp>
        <p:nvSpPr>
          <p:cNvPr id="5145" name="Text Box 25"/>
          <p:cNvSpPr txBox="1">
            <a:spLocks noChangeArrowheads="1"/>
          </p:cNvSpPr>
          <p:nvPr/>
        </p:nvSpPr>
        <p:spPr bwMode="auto">
          <a:xfrm>
            <a:off x="9296400" y="2971801"/>
            <a:ext cx="13716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a:t>Application</a:t>
            </a:r>
          </a:p>
          <a:p>
            <a:pPr eaLnBrk="0" hangingPunct="0">
              <a:spcBef>
                <a:spcPct val="50000"/>
              </a:spcBef>
            </a:pPr>
            <a:r>
              <a:rPr lang="en-US" sz="1600"/>
              <a:t>Models</a:t>
            </a:r>
          </a:p>
        </p:txBody>
      </p:sp>
      <p:sp>
        <p:nvSpPr>
          <p:cNvPr id="5146" name="Text Box 26"/>
          <p:cNvSpPr txBox="1">
            <a:spLocks noChangeArrowheads="1"/>
          </p:cNvSpPr>
          <p:nvPr/>
        </p:nvSpPr>
        <p:spPr bwMode="auto">
          <a:xfrm>
            <a:off x="2362200" y="2971801"/>
            <a:ext cx="10668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a:t>Enterprise</a:t>
            </a:r>
          </a:p>
          <a:p>
            <a:pPr eaLnBrk="0" hangingPunct="0">
              <a:spcBef>
                <a:spcPct val="50000"/>
              </a:spcBef>
            </a:pPr>
            <a:r>
              <a:rPr lang="en-US" sz="1600"/>
              <a:t>Data</a:t>
            </a:r>
          </a:p>
        </p:txBody>
      </p:sp>
      <p:sp>
        <p:nvSpPr>
          <p:cNvPr id="5147" name="Text Box 27"/>
          <p:cNvSpPr txBox="1">
            <a:spLocks noChangeArrowheads="1"/>
          </p:cNvSpPr>
          <p:nvPr/>
        </p:nvSpPr>
        <p:spPr bwMode="auto">
          <a:xfrm>
            <a:off x="3429000" y="1447800"/>
            <a:ext cx="571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1600" b="1"/>
              <a:t>Information Technology for Enterprise Strategic Systems</a:t>
            </a:r>
          </a:p>
        </p:txBody>
      </p:sp>
    </p:spTree>
    <p:extLst>
      <p:ext uri="{BB962C8B-B14F-4D97-AF65-F5344CB8AC3E}">
        <p14:creationId xmlns:p14="http://schemas.microsoft.com/office/powerpoint/2010/main" val="3557954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7" name="Group 5"/>
          <p:cNvGrpSpPr>
            <a:grpSpLocks/>
          </p:cNvGrpSpPr>
          <p:nvPr/>
        </p:nvGrpSpPr>
        <p:grpSpPr bwMode="auto">
          <a:xfrm>
            <a:off x="1524000" y="1749426"/>
            <a:ext cx="9144000" cy="3262313"/>
            <a:chOff x="0" y="4320"/>
            <a:chExt cx="5760" cy="2055"/>
          </a:xfrm>
        </p:grpSpPr>
        <p:sp>
          <p:nvSpPr>
            <p:cNvPr id="3074" name="Rectangle 2"/>
            <p:cNvSpPr>
              <a:spLocks noChangeArrowheads="1"/>
            </p:cNvSpPr>
            <p:nvPr/>
          </p:nvSpPr>
          <p:spPr bwMode="auto">
            <a:xfrm>
              <a:off x="0" y="4320"/>
              <a:ext cx="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75" name="Rectangle 3"/>
            <p:cNvSpPr>
              <a:spLocks noChangeArrowheads="1"/>
            </p:cNvSpPr>
            <p:nvPr/>
          </p:nvSpPr>
          <p:spPr bwMode="auto">
            <a:xfrm>
              <a:off x="0" y="4320"/>
              <a:ext cx="5760" cy="2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000">
                  <a:solidFill>
                    <a:srgbClr val="333333"/>
                  </a:solidFill>
                  <a:latin typeface="Verdana" panose="020B0604030504040204" pitchFamily="34" charset="0"/>
                </a:rPr>
                <a:t>  </a:t>
              </a:r>
              <a:r>
                <a:rPr lang="en-US" sz="20800">
                  <a:solidFill>
                    <a:srgbClr val="333333"/>
                  </a:solidFill>
                  <a:latin typeface="Verdana" panose="020B0604030504040204" pitchFamily="34" charset="0"/>
                </a:rPr>
                <a:t> </a:t>
              </a:r>
              <a:r>
                <a:rPr lang="en-US" sz="1000">
                  <a:solidFill>
                    <a:srgbClr val="333333"/>
                  </a:solidFill>
                  <a:latin typeface="Verdana" panose="020B0604030504040204" pitchFamily="34" charset="0"/>
                </a:rPr>
                <a:t>                                                                                                     </a:t>
              </a:r>
            </a:p>
          </p:txBody>
        </p:sp>
      </p:grpSp>
      <p:pic>
        <p:nvPicPr>
          <p:cNvPr id="3076" name="Picture 4" descr="Intelligent eBusin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007" y="818867"/>
            <a:ext cx="7151426" cy="5048542"/>
          </a:xfrm>
          <a:prstGeom prst="rect">
            <a:avLst/>
          </a:prstGeom>
          <a:noFill/>
          <a:extLst>
            <a:ext uri="{909E8E84-426E-40DD-AFC4-6F175D3DCCD1}">
              <a14:hiddenFill xmlns:a14="http://schemas.microsoft.com/office/drawing/2010/main">
                <a:solidFill>
                  <a:srgbClr val="FFFFFF"/>
                </a:solidFill>
              </a14:hiddenFill>
            </a:ext>
          </a:extLst>
        </p:spPr>
      </p:pic>
      <p:grpSp>
        <p:nvGrpSpPr>
          <p:cNvPr id="3082" name="Group 10"/>
          <p:cNvGrpSpPr>
            <a:grpSpLocks/>
          </p:cNvGrpSpPr>
          <p:nvPr/>
        </p:nvGrpSpPr>
        <p:grpSpPr bwMode="auto">
          <a:xfrm>
            <a:off x="1341438" y="5867409"/>
            <a:ext cx="9326563" cy="369888"/>
            <a:chOff x="0" y="4320"/>
            <a:chExt cx="5875" cy="233"/>
          </a:xfrm>
        </p:grpSpPr>
        <p:sp>
          <p:nvSpPr>
            <p:cNvPr id="3078" name="Rectangle 6"/>
            <p:cNvSpPr>
              <a:spLocks noChangeArrowheads="1"/>
            </p:cNvSpPr>
            <p:nvPr/>
          </p:nvSpPr>
          <p:spPr bwMode="auto">
            <a:xfrm>
              <a:off x="0" y="4320"/>
              <a:ext cx="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3081" name="Group 9"/>
            <p:cNvGrpSpPr>
              <a:grpSpLocks/>
            </p:cNvGrpSpPr>
            <p:nvPr/>
          </p:nvGrpSpPr>
          <p:grpSpPr bwMode="auto">
            <a:xfrm>
              <a:off x="0" y="4320"/>
              <a:ext cx="5875" cy="233"/>
              <a:chOff x="0" y="4320"/>
              <a:chExt cx="5875" cy="233"/>
            </a:xfrm>
          </p:grpSpPr>
          <p:sp>
            <p:nvSpPr>
              <p:cNvPr id="3079" name="Rectangle 7"/>
              <p:cNvSpPr>
                <a:spLocks noChangeArrowheads="1"/>
              </p:cNvSpPr>
              <p:nvPr/>
            </p:nvSpPr>
            <p:spPr bwMode="auto">
              <a:xfrm>
                <a:off x="0" y="4320"/>
                <a:ext cx="11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80" name="Rectangle 8"/>
              <p:cNvSpPr>
                <a:spLocks noChangeArrowheads="1"/>
              </p:cNvSpPr>
              <p:nvPr/>
            </p:nvSpPr>
            <p:spPr bwMode="auto">
              <a:xfrm>
                <a:off x="115" y="4320"/>
                <a:ext cx="576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atin typeface="Verdana" panose="020B0604030504040204" pitchFamily="34" charset="0"/>
                    <a:hlinkClick r:id="rId3"/>
                  </a:rPr>
                  <a:t>White Paper: Customer-centric intelligent eBusiness</a:t>
                </a:r>
                <a:r>
                  <a:rPr lang="en-US">
                    <a:latin typeface="Verdana" panose="020B0604030504040204" pitchFamily="34" charset="0"/>
                  </a:rPr>
                  <a:t> from I2</a:t>
                </a:r>
                <a:endParaRPr lang="en-US"/>
              </a:p>
            </p:txBody>
          </p:sp>
        </p:grpSp>
      </p:grpSp>
      <p:sp>
        <p:nvSpPr>
          <p:cNvPr id="3084" name="Rectangle 12"/>
          <p:cNvSpPr>
            <a:spLocks noGrp="1" noChangeArrowheads="1"/>
          </p:cNvSpPr>
          <p:nvPr>
            <p:ph type="title" idx="4294967295"/>
          </p:nvPr>
        </p:nvSpPr>
        <p:spPr/>
        <p:txBody>
          <a:bodyPr/>
          <a:lstStyle/>
          <a:p>
            <a:r>
              <a:rPr lang="en-US" sz="2800" b="1"/>
              <a:t>Customer-Centric Intelligent eBusiness</a:t>
            </a:r>
          </a:p>
        </p:txBody>
      </p:sp>
    </p:spTree>
    <p:extLst>
      <p:ext uri="{BB962C8B-B14F-4D97-AF65-F5344CB8AC3E}">
        <p14:creationId xmlns:p14="http://schemas.microsoft.com/office/powerpoint/2010/main" val="3759782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905000" y="762000"/>
            <a:ext cx="8229600" cy="5638800"/>
          </a:xfrm>
          <a:solidFill>
            <a:srgbClr val="FFFFFF"/>
          </a:solidFill>
        </p:spPr>
        <p:txBody>
          <a:bodyPr>
            <a:normAutofit lnSpcReduction="10000"/>
          </a:bodyPr>
          <a:lstStyle/>
          <a:p>
            <a:pPr eaLnBrk="1" hangingPunct="1">
              <a:lnSpc>
                <a:spcPct val="90000"/>
              </a:lnSpc>
            </a:pPr>
            <a:r>
              <a:rPr lang="en-US" sz="2400"/>
              <a:t>Content</a:t>
            </a:r>
            <a:br>
              <a:rPr lang="en-US" sz="2400"/>
            </a:br>
            <a:endParaRPr lang="en-US" sz="2400"/>
          </a:p>
          <a:p>
            <a:pPr lvl="1" eaLnBrk="1" hangingPunct="1">
              <a:lnSpc>
                <a:spcPct val="90000"/>
              </a:lnSpc>
            </a:pPr>
            <a:r>
              <a:rPr lang="en-US" sz="2000"/>
              <a:t>The business determines the “what”, BI enables the “how”</a:t>
            </a:r>
            <a:br>
              <a:rPr lang="en-US" sz="2000"/>
            </a:br>
            <a:endParaRPr lang="en-US" sz="2000"/>
          </a:p>
          <a:p>
            <a:pPr eaLnBrk="1" hangingPunct="1">
              <a:lnSpc>
                <a:spcPct val="90000"/>
              </a:lnSpc>
            </a:pPr>
            <a:r>
              <a:rPr lang="en-US" sz="2400"/>
              <a:t>Performance</a:t>
            </a:r>
            <a:br>
              <a:rPr lang="en-US" sz="2400"/>
            </a:br>
            <a:endParaRPr lang="en-US" sz="2400"/>
          </a:p>
          <a:p>
            <a:pPr lvl="1" eaLnBrk="1" hangingPunct="1">
              <a:lnSpc>
                <a:spcPct val="90000"/>
              </a:lnSpc>
            </a:pPr>
            <a:r>
              <a:rPr lang="en-US" sz="2000"/>
              <a:t>Minimize report creation and collection times (near zero)</a:t>
            </a:r>
            <a:br>
              <a:rPr lang="en-US" sz="2000"/>
            </a:br>
            <a:endParaRPr lang="en-US" sz="2000"/>
          </a:p>
          <a:p>
            <a:pPr eaLnBrk="1" hangingPunct="1">
              <a:lnSpc>
                <a:spcPct val="90000"/>
              </a:lnSpc>
            </a:pPr>
            <a:r>
              <a:rPr lang="en-US" sz="2400"/>
              <a:t>Usability</a:t>
            </a:r>
            <a:br>
              <a:rPr lang="en-US" sz="2400"/>
            </a:br>
            <a:endParaRPr lang="en-US" sz="2400"/>
          </a:p>
          <a:p>
            <a:pPr lvl="1" eaLnBrk="1" hangingPunct="1">
              <a:lnSpc>
                <a:spcPct val="90000"/>
              </a:lnSpc>
            </a:pPr>
            <a:r>
              <a:rPr lang="en-US" sz="2000"/>
              <a:t>Delivery Method </a:t>
            </a:r>
            <a:r>
              <a:rPr lang="en-US" sz="2000">
                <a:sym typeface="Wingdings" panose="05000000000000000000" pitchFamily="2" charset="2"/>
              </a:rPr>
              <a:t></a:t>
            </a:r>
            <a:r>
              <a:rPr lang="en-US" sz="2000"/>
              <a:t>Push vs Pull</a:t>
            </a:r>
            <a:br>
              <a:rPr lang="en-US" sz="2000"/>
            </a:br>
            <a:endParaRPr lang="en-US" sz="2000"/>
          </a:p>
          <a:p>
            <a:pPr lvl="1" eaLnBrk="1" hangingPunct="1">
              <a:lnSpc>
                <a:spcPct val="90000"/>
              </a:lnSpc>
            </a:pPr>
            <a:r>
              <a:rPr lang="en-US" sz="2000"/>
              <a:t>Medium </a:t>
            </a:r>
            <a:r>
              <a:rPr lang="en-US" sz="2000">
                <a:sym typeface="Wingdings" panose="05000000000000000000" pitchFamily="2" charset="2"/>
              </a:rPr>
              <a:t> Excel, PDF, Dashboard, Cube, Mobile Device</a:t>
            </a:r>
            <a:br>
              <a:rPr lang="en-US" sz="2000">
                <a:sym typeface="Wingdings" panose="05000000000000000000" pitchFamily="2" charset="2"/>
              </a:rPr>
            </a:br>
            <a:endParaRPr lang="en-US" sz="2000">
              <a:sym typeface="Wingdings" panose="05000000000000000000" pitchFamily="2" charset="2"/>
            </a:endParaRPr>
          </a:p>
          <a:p>
            <a:pPr lvl="1" eaLnBrk="1" hangingPunct="1">
              <a:lnSpc>
                <a:spcPct val="90000"/>
              </a:lnSpc>
            </a:pPr>
            <a:r>
              <a:rPr lang="en-US" sz="2000"/>
              <a:t>Enhance Digestion </a:t>
            </a:r>
            <a:r>
              <a:rPr lang="en-US" sz="2000">
                <a:sym typeface="Wingdings" panose="05000000000000000000" pitchFamily="2" charset="2"/>
              </a:rPr>
              <a:t> “A-ha” is readily apparent, fewer clicks</a:t>
            </a:r>
            <a:br>
              <a:rPr lang="en-US" sz="2000">
                <a:sym typeface="Wingdings" panose="05000000000000000000" pitchFamily="2" charset="2"/>
              </a:rPr>
            </a:br>
            <a:endParaRPr lang="en-US" sz="2000">
              <a:sym typeface="Wingdings" panose="05000000000000000000" pitchFamily="2" charset="2"/>
            </a:endParaRPr>
          </a:p>
          <a:p>
            <a:pPr lvl="1" eaLnBrk="1" hangingPunct="1">
              <a:lnSpc>
                <a:spcPct val="90000"/>
              </a:lnSpc>
            </a:pPr>
            <a:r>
              <a:rPr lang="en-US" sz="2000"/>
              <a:t>Tell a Story </a:t>
            </a:r>
            <a:r>
              <a:rPr lang="en-US" sz="2000">
                <a:sym typeface="Wingdings" panose="05000000000000000000" pitchFamily="2" charset="2"/>
              </a:rPr>
              <a:t> Trend, Context, Related Metrics, Multiple Views</a:t>
            </a:r>
            <a:endParaRPr lang="en-US" sz="2000"/>
          </a:p>
        </p:txBody>
      </p:sp>
      <p:sp>
        <p:nvSpPr>
          <p:cNvPr id="4099" name="Rectangle 3"/>
          <p:cNvSpPr>
            <a:spLocks noGrp="1" noChangeArrowheads="1"/>
          </p:cNvSpPr>
          <p:nvPr>
            <p:ph type="title"/>
          </p:nvPr>
        </p:nvSpPr>
        <p:spPr>
          <a:xfrm>
            <a:off x="1981200" y="152401"/>
            <a:ext cx="8229600" cy="487363"/>
          </a:xfrm>
          <a:solidFill>
            <a:srgbClr val="FFFFFF"/>
          </a:solidFill>
        </p:spPr>
        <p:txBody>
          <a:bodyPr anchor="t"/>
          <a:lstStyle/>
          <a:p>
            <a:pPr eaLnBrk="1" hangingPunct="1"/>
            <a:r>
              <a:rPr lang="en-US" sz="2800">
                <a:latin typeface="Calibri" panose="020F0502020204030204" pitchFamily="34" charset="0"/>
              </a:rPr>
              <a:t>CPU – </a:t>
            </a:r>
            <a:r>
              <a:rPr lang="en-US" sz="2800" u="sng">
                <a:latin typeface="Calibri" panose="020F0502020204030204" pitchFamily="34" charset="0"/>
              </a:rPr>
              <a:t>C</a:t>
            </a:r>
            <a:r>
              <a:rPr lang="en-US" sz="2800">
                <a:latin typeface="Calibri" panose="020F0502020204030204" pitchFamily="34" charset="0"/>
              </a:rPr>
              <a:t>ontent, </a:t>
            </a:r>
            <a:r>
              <a:rPr lang="en-US" sz="2800" u="sng">
                <a:latin typeface="Calibri" panose="020F0502020204030204" pitchFamily="34" charset="0"/>
              </a:rPr>
              <a:t>P</a:t>
            </a:r>
            <a:r>
              <a:rPr lang="en-US" sz="2800">
                <a:latin typeface="Calibri" panose="020F0502020204030204" pitchFamily="34" charset="0"/>
              </a:rPr>
              <a:t>erformance, </a:t>
            </a:r>
            <a:r>
              <a:rPr lang="en-US" sz="2800" u="sng">
                <a:latin typeface="Calibri" panose="020F0502020204030204" pitchFamily="34" charset="0"/>
              </a:rPr>
              <a:t>U</a:t>
            </a:r>
            <a:r>
              <a:rPr lang="en-US" sz="2800">
                <a:latin typeface="Calibri" panose="020F0502020204030204" pitchFamily="34" charset="0"/>
              </a:rPr>
              <a:t>sability</a:t>
            </a:r>
          </a:p>
        </p:txBody>
      </p:sp>
    </p:spTree>
    <p:extLst>
      <p:ext uri="{BB962C8B-B14F-4D97-AF65-F5344CB8AC3E}">
        <p14:creationId xmlns:p14="http://schemas.microsoft.com/office/powerpoint/2010/main" val="2884143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122238"/>
            <a:ext cx="8229600" cy="563562"/>
          </a:xfrm>
          <a:solidFill>
            <a:srgbClr val="FFFFFF"/>
          </a:solidFill>
        </p:spPr>
        <p:txBody>
          <a:bodyPr anchor="t"/>
          <a:lstStyle/>
          <a:p>
            <a:pPr eaLnBrk="1" hangingPunct="1"/>
            <a:r>
              <a:rPr lang="en-US" sz="2800">
                <a:latin typeface="Calibri" panose="020F0502020204030204" pitchFamily="34" charset="0"/>
              </a:rPr>
              <a:t>Why is Business Intelligence So Important?</a:t>
            </a:r>
          </a:p>
        </p:txBody>
      </p:sp>
      <p:grpSp>
        <p:nvGrpSpPr>
          <p:cNvPr id="2" name="Group 19"/>
          <p:cNvGrpSpPr>
            <a:grpSpLocks/>
          </p:cNvGrpSpPr>
          <p:nvPr/>
        </p:nvGrpSpPr>
        <p:grpSpPr bwMode="auto">
          <a:xfrm>
            <a:off x="8686800" y="1309689"/>
            <a:ext cx="1752600" cy="369887"/>
            <a:chOff x="4512" y="825"/>
            <a:chExt cx="1104" cy="233"/>
          </a:xfrm>
        </p:grpSpPr>
        <p:sp>
          <p:nvSpPr>
            <p:cNvPr id="7184" name="Text Box 10"/>
            <p:cNvSpPr txBox="1">
              <a:spLocks noChangeArrowheads="1"/>
            </p:cNvSpPr>
            <p:nvPr/>
          </p:nvSpPr>
          <p:spPr bwMode="auto">
            <a:xfrm>
              <a:off x="4512" y="825"/>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1800" b="1"/>
                <a:t>Time</a:t>
              </a:r>
            </a:p>
          </p:txBody>
        </p:sp>
        <p:sp>
          <p:nvSpPr>
            <p:cNvPr id="7185" name="Line 11"/>
            <p:cNvSpPr>
              <a:spLocks noChangeShapeType="1"/>
            </p:cNvSpPr>
            <p:nvPr/>
          </p:nvSpPr>
          <p:spPr bwMode="auto">
            <a:xfrm flipH="1">
              <a:off x="4752" y="1056"/>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108556" name="Text Box 12"/>
          <p:cNvSpPr txBox="1">
            <a:spLocks noChangeArrowheads="1"/>
          </p:cNvSpPr>
          <p:nvPr/>
        </p:nvSpPr>
        <p:spPr bwMode="auto">
          <a:xfrm>
            <a:off x="1905000" y="4343401"/>
            <a:ext cx="83820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endParaRPr lang="en-US" sz="1800" b="1"/>
          </a:p>
          <a:p>
            <a:pPr algn="ctr">
              <a:spcBef>
                <a:spcPct val="50000"/>
              </a:spcBef>
            </a:pPr>
            <a:r>
              <a:rPr lang="en-US" sz="1800" b="1"/>
              <a:t>With </a:t>
            </a:r>
            <a:r>
              <a:rPr lang="en-US" sz="1800" b="1">
                <a:solidFill>
                  <a:srgbClr val="FF0000"/>
                </a:solidFill>
              </a:rPr>
              <a:t>Business Intelligence</a:t>
            </a:r>
            <a:r>
              <a:rPr lang="en-US" sz="1800" b="1"/>
              <a:t>, we can get data to you in a timely manner.</a:t>
            </a:r>
          </a:p>
        </p:txBody>
      </p:sp>
      <p:grpSp>
        <p:nvGrpSpPr>
          <p:cNvPr id="3" name="Group 18"/>
          <p:cNvGrpSpPr>
            <a:grpSpLocks/>
          </p:cNvGrpSpPr>
          <p:nvPr/>
        </p:nvGrpSpPr>
        <p:grpSpPr bwMode="auto">
          <a:xfrm>
            <a:off x="2057400" y="1143001"/>
            <a:ext cx="8077200" cy="2627313"/>
            <a:chOff x="336" y="720"/>
            <a:chExt cx="5088" cy="1655"/>
          </a:xfrm>
        </p:grpSpPr>
        <p:sp>
          <p:nvSpPr>
            <p:cNvPr id="7179" name="AutoShape 5"/>
            <p:cNvSpPr>
              <a:spLocks noChangeArrowheads="1"/>
            </p:cNvSpPr>
            <p:nvPr/>
          </p:nvSpPr>
          <p:spPr bwMode="auto">
            <a:xfrm>
              <a:off x="912" y="720"/>
              <a:ext cx="3936" cy="480"/>
            </a:xfrm>
            <a:prstGeom prst="cube">
              <a:avLst>
                <a:gd name="adj" fmla="val 64583"/>
              </a:avLst>
            </a:prstGeom>
            <a:solidFill>
              <a:srgbClr val="ACA654"/>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180" name="AutoShape 6"/>
            <p:cNvSpPr>
              <a:spLocks noChangeArrowheads="1"/>
            </p:cNvSpPr>
            <p:nvPr/>
          </p:nvSpPr>
          <p:spPr bwMode="auto">
            <a:xfrm>
              <a:off x="2592" y="1200"/>
              <a:ext cx="480" cy="624"/>
            </a:xfrm>
            <a:prstGeom prst="triangle">
              <a:avLst>
                <a:gd name="adj" fmla="val 50000"/>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181" name="Text Box 7"/>
            <p:cNvSpPr txBox="1">
              <a:spLocks noChangeArrowheads="1"/>
            </p:cNvSpPr>
            <p:nvPr/>
          </p:nvSpPr>
          <p:spPr bwMode="auto">
            <a:xfrm>
              <a:off x="1776" y="1968"/>
              <a:ext cx="196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1800" b="1"/>
                <a:t>Making Business Decisions is a Balance</a:t>
              </a:r>
            </a:p>
          </p:txBody>
        </p:sp>
        <p:sp>
          <p:nvSpPr>
            <p:cNvPr id="7182" name="Text Box 8"/>
            <p:cNvSpPr txBox="1">
              <a:spLocks noChangeArrowheads="1"/>
            </p:cNvSpPr>
            <p:nvPr/>
          </p:nvSpPr>
          <p:spPr bwMode="auto">
            <a:xfrm>
              <a:off x="336" y="1276"/>
              <a:ext cx="11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1800" b="1"/>
                <a:t>Data</a:t>
              </a:r>
            </a:p>
          </p:txBody>
        </p:sp>
        <p:sp>
          <p:nvSpPr>
            <p:cNvPr id="7183" name="Text Box 9"/>
            <p:cNvSpPr txBox="1">
              <a:spLocks noChangeArrowheads="1"/>
            </p:cNvSpPr>
            <p:nvPr/>
          </p:nvSpPr>
          <p:spPr bwMode="auto">
            <a:xfrm>
              <a:off x="3744" y="1285"/>
              <a:ext cx="1680" cy="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1800" b="1"/>
                <a:t>Opinion</a:t>
              </a:r>
            </a:p>
            <a:p>
              <a:pPr algn="ctr">
                <a:spcBef>
                  <a:spcPct val="50000"/>
                </a:spcBef>
              </a:pPr>
              <a:r>
                <a:rPr lang="en-US" sz="1800" b="1"/>
                <a:t>(aka Best Professional Judgment)</a:t>
              </a:r>
            </a:p>
          </p:txBody>
        </p:sp>
      </p:grpSp>
      <p:pic>
        <p:nvPicPr>
          <p:cNvPr id="108558" name="Picture 14" descr="hip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4975" y="5562600"/>
            <a:ext cx="11620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7"/>
          <p:cNvGrpSpPr>
            <a:grpSpLocks/>
          </p:cNvGrpSpPr>
          <p:nvPr/>
        </p:nvGrpSpPr>
        <p:grpSpPr bwMode="auto">
          <a:xfrm>
            <a:off x="5029200" y="5334000"/>
            <a:ext cx="1981200" cy="1398588"/>
            <a:chOff x="2208" y="3360"/>
            <a:chExt cx="1248" cy="881"/>
          </a:xfrm>
        </p:grpSpPr>
        <p:sp>
          <p:nvSpPr>
            <p:cNvPr id="7177" name="Oval 15"/>
            <p:cNvSpPr>
              <a:spLocks noChangeArrowheads="1"/>
            </p:cNvSpPr>
            <p:nvPr/>
          </p:nvSpPr>
          <p:spPr bwMode="auto">
            <a:xfrm>
              <a:off x="2208" y="3360"/>
              <a:ext cx="1248" cy="881"/>
            </a:xfrm>
            <a:prstGeom prst="ellipse">
              <a:avLst/>
            </a:prstGeom>
            <a:noFill/>
            <a:ln w="57150">
              <a:solidFill>
                <a:srgbClr val="F93615"/>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178" name="Line 16"/>
            <p:cNvSpPr>
              <a:spLocks noChangeShapeType="1"/>
            </p:cNvSpPr>
            <p:nvPr/>
          </p:nvSpPr>
          <p:spPr bwMode="auto">
            <a:xfrm>
              <a:off x="2352" y="3504"/>
              <a:ext cx="1008" cy="497"/>
            </a:xfrm>
            <a:prstGeom prst="line">
              <a:avLst/>
            </a:prstGeom>
            <a:noFill/>
            <a:ln w="57150">
              <a:solidFill>
                <a:srgbClr val="F93615"/>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108564" name="Text Box 20"/>
          <p:cNvSpPr txBox="1">
            <a:spLocks noChangeArrowheads="1"/>
          </p:cNvSpPr>
          <p:nvPr/>
        </p:nvSpPr>
        <p:spPr bwMode="auto">
          <a:xfrm>
            <a:off x="1905000" y="4343400"/>
            <a:ext cx="838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1800" b="1"/>
              <a:t>In the absence of data, business decisions are often made by the HiPPO.</a:t>
            </a:r>
            <a:r>
              <a:rPr lang="en-US" sz="1800"/>
              <a:t> </a:t>
            </a:r>
          </a:p>
        </p:txBody>
      </p:sp>
    </p:spTree>
    <p:extLst>
      <p:ext uri="{BB962C8B-B14F-4D97-AF65-F5344CB8AC3E}">
        <p14:creationId xmlns:p14="http://schemas.microsoft.com/office/powerpoint/2010/main" val="3488617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5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55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56" grpId="0"/>
      <p:bldP spid="1085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Major BI Trends</a:t>
            </a:r>
          </a:p>
        </p:txBody>
      </p:sp>
      <p:sp>
        <p:nvSpPr>
          <p:cNvPr id="8195" name="Content Placeholder 2"/>
          <p:cNvSpPr>
            <a:spLocks noGrp="1"/>
          </p:cNvSpPr>
          <p:nvPr>
            <p:ph idx="1"/>
          </p:nvPr>
        </p:nvSpPr>
        <p:spPr/>
        <p:txBody>
          <a:bodyPr/>
          <a:lstStyle/>
          <a:p>
            <a:pPr eaLnBrk="1" hangingPunct="1"/>
            <a:r>
              <a:rPr lang="en-US" smtClean="0"/>
              <a:t>Mobile</a:t>
            </a:r>
            <a:br>
              <a:rPr lang="en-US" smtClean="0"/>
            </a:br>
            <a:endParaRPr lang="en-US" smtClean="0"/>
          </a:p>
          <a:p>
            <a:pPr eaLnBrk="1" hangingPunct="1"/>
            <a:r>
              <a:rPr lang="en-US" smtClean="0"/>
              <a:t>Cloud</a:t>
            </a:r>
            <a:br>
              <a:rPr lang="en-US" smtClean="0"/>
            </a:br>
            <a:endParaRPr lang="en-US" smtClean="0"/>
          </a:p>
          <a:p>
            <a:pPr eaLnBrk="1" hangingPunct="1"/>
            <a:r>
              <a:rPr lang="en-US" smtClean="0"/>
              <a:t>Social Media</a:t>
            </a:r>
            <a:br>
              <a:rPr lang="en-US" smtClean="0"/>
            </a:br>
            <a:endParaRPr lang="en-US" smtClean="0"/>
          </a:p>
          <a:p>
            <a:pPr eaLnBrk="1" hangingPunct="1"/>
            <a:r>
              <a:rPr lang="en-US" smtClean="0"/>
              <a:t>Advanced Analytics</a:t>
            </a:r>
          </a:p>
        </p:txBody>
      </p:sp>
    </p:spTree>
    <p:extLst>
      <p:ext uri="{BB962C8B-B14F-4D97-AF65-F5344CB8AC3E}">
        <p14:creationId xmlns:p14="http://schemas.microsoft.com/office/powerpoint/2010/main" val="20150377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Rectangle 2"/>
          <p:cNvSpPr>
            <a:spLocks noChangeArrowheads="1"/>
          </p:cNvSpPr>
          <p:nvPr/>
        </p:nvSpPr>
        <p:spPr bwMode="auto">
          <a:xfrm>
            <a:off x="1867877" y="1905000"/>
            <a:ext cx="9485924"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1600" b="1" dirty="0">
                <a:solidFill>
                  <a:srgbClr val="082073"/>
                </a:solidFill>
                <a:latin typeface="Arial" panose="020B0604020202020204" pitchFamily="34" charset="0"/>
              </a:rPr>
              <a:t>Demand Planning</a:t>
            </a:r>
          </a:p>
          <a:p>
            <a:pPr eaLnBrk="0" hangingPunct="0"/>
            <a:r>
              <a:rPr lang="en-US" sz="1000" dirty="0">
                <a:latin typeface="Arial" panose="020B0604020202020204" pitchFamily="34" charset="0"/>
              </a:rPr>
              <a:t>                                        </a:t>
            </a:r>
            <a:endParaRPr lang="en-US" sz="1000" dirty="0">
              <a:latin typeface="Arial" panose="020B0604020202020204" pitchFamily="34" charset="0"/>
              <a:cs typeface="Arial" panose="020B0604020202020204" pitchFamily="34" charset="0"/>
            </a:endParaRPr>
          </a:p>
          <a:p>
            <a:pPr eaLnBrk="0" hangingPunct="0"/>
            <a:r>
              <a:rPr lang="en-US" sz="2000" dirty="0">
                <a:latin typeface="Arial" panose="020B0604020202020204" pitchFamily="34" charset="0"/>
                <a:cs typeface="Arial" panose="020B0604020202020204" pitchFamily="34" charset="0"/>
              </a:rPr>
              <a:t>Intense competition, changing customer expectations and highly volatile market developments are making demand planning increasingly difficult – yet </a:t>
            </a:r>
            <a:r>
              <a:rPr lang="en-US" sz="2000" dirty="0" err="1">
                <a:latin typeface="Arial" panose="020B0604020202020204" pitchFamily="34" charset="0"/>
                <a:cs typeface="Arial" panose="020B0604020202020204" pitchFamily="34" charset="0"/>
              </a:rPr>
              <a:t>increa</a:t>
            </a:r>
            <a:r>
              <a:rPr lang="en-US" sz="2000" dirty="0">
                <a:latin typeface="Arial" panose="020B0604020202020204" pitchFamily="34" charset="0"/>
                <a:cs typeface="Arial" panose="020B0604020202020204" pitchFamily="34" charset="0"/>
              </a:rPr>
              <a:t>-singly important.</a:t>
            </a:r>
          </a:p>
          <a:p>
            <a:pPr eaLnBrk="0" hangingPunct="0"/>
            <a:endParaRPr lang="en-US" sz="1600" b="1" dirty="0">
              <a:solidFill>
                <a:srgbClr val="082073"/>
              </a:solidFill>
              <a:latin typeface="Arial" panose="020B0604020202020204" pitchFamily="34" charset="0"/>
              <a:cs typeface="Arial" panose="020B0604020202020204" pitchFamily="34" charset="0"/>
            </a:endParaRPr>
          </a:p>
          <a:p>
            <a:pPr eaLnBrk="0" hangingPunct="0"/>
            <a:r>
              <a:rPr lang="en-US" sz="1600" b="1" dirty="0">
                <a:solidFill>
                  <a:srgbClr val="082073"/>
                </a:solidFill>
                <a:latin typeface="Arial" panose="020B0604020202020204" pitchFamily="34" charset="0"/>
                <a:cs typeface="Arial" panose="020B0604020202020204" pitchFamily="34" charset="0"/>
              </a:rPr>
              <a:t>Now imagine having real-time demand data... </a:t>
            </a:r>
          </a:p>
          <a:p>
            <a:pPr eaLnBrk="0" hangingPunct="0"/>
            <a:r>
              <a:rPr lang="en-US" sz="1600" dirty="0">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collated from historical sales development, from your customers and your supply chain partners, including POS data. The SAP APO Demand Planning module adjusts figures dynamically and alerts you automatic-ally to sudden shifts in demand patterns. </a:t>
            </a:r>
            <a:r>
              <a:rPr lang="en-US" sz="2000" dirty="0" err="1">
                <a:latin typeface="Arial" panose="020B0604020202020204" pitchFamily="34" charset="0"/>
                <a:cs typeface="Arial" panose="020B0604020202020204" pitchFamily="34" charset="0"/>
              </a:rPr>
              <a:t>Multidimen-sional</a:t>
            </a:r>
            <a:r>
              <a:rPr lang="en-US" sz="2000" dirty="0">
                <a:latin typeface="Arial" panose="020B0604020202020204" pitchFamily="34" charset="0"/>
                <a:cs typeface="Arial" panose="020B0604020202020204" pitchFamily="34" charset="0"/>
              </a:rPr>
              <a:t> data models and analysis functions allow you to view and scrutinize the information available in many different ways. And you can combine this module with the powerful analysis features of the SAP BW. You can even simulate the impact of new marketing strategies on demand</a:t>
            </a:r>
            <a:r>
              <a:rPr lang="en-US" sz="1600" dirty="0">
                <a:latin typeface="Arial" panose="020B0604020202020204" pitchFamily="34" charset="0"/>
                <a:cs typeface="Arial" panose="020B0604020202020204" pitchFamily="34" charset="0"/>
              </a:rPr>
              <a:t>.</a:t>
            </a:r>
          </a:p>
          <a:p>
            <a:pPr eaLnBrk="0" hangingPunct="0"/>
            <a:endParaRPr lang="en-US" sz="1000" dirty="0">
              <a:latin typeface="Arial" panose="020B0604020202020204" pitchFamily="34" charset="0"/>
            </a:endParaRPr>
          </a:p>
        </p:txBody>
      </p:sp>
      <p:pic>
        <p:nvPicPr>
          <p:cNvPr id="2051" name="Picture 3" descr="Demand Plan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27" y="2247535"/>
            <a:ext cx="1428750" cy="18145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sap.com/layout/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7239000"/>
            <a:ext cx="14288" cy="71438"/>
          </a:xfrm>
          <a:prstGeom prst="rect">
            <a:avLst/>
          </a:prstGeom>
          <a:noFill/>
          <a:extLst>
            <a:ext uri="{909E8E84-426E-40DD-AFC4-6F175D3DCCD1}">
              <a14:hiddenFill xmlns:a14="http://schemas.microsoft.com/office/drawing/2010/main">
                <a:solidFill>
                  <a:srgbClr val="FFFFFF"/>
                </a:solidFill>
              </a14:hiddenFill>
            </a:ext>
          </a:extLst>
        </p:spPr>
      </p:pic>
      <p:sp>
        <p:nvSpPr>
          <p:cNvPr id="2056" name="Rectangle 8"/>
          <p:cNvSpPr>
            <a:spLocks noGrp="1" noChangeArrowheads="1"/>
          </p:cNvSpPr>
          <p:nvPr>
            <p:ph type="title" idx="4294967295"/>
          </p:nvPr>
        </p:nvSpPr>
        <p:spPr/>
        <p:txBody>
          <a:bodyPr/>
          <a:lstStyle/>
          <a:p>
            <a:r>
              <a:rPr lang="en-US" sz="2800" b="1"/>
              <a:t>Demand Planning</a:t>
            </a:r>
          </a:p>
        </p:txBody>
      </p:sp>
    </p:spTree>
    <p:extLst>
      <p:ext uri="{BB962C8B-B14F-4D97-AF65-F5344CB8AC3E}">
        <p14:creationId xmlns:p14="http://schemas.microsoft.com/office/powerpoint/2010/main" val="28570889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title" idx="4294967295"/>
          </p:nvPr>
        </p:nvSpPr>
        <p:spPr>
          <a:xfrm>
            <a:off x="1828800" y="0"/>
            <a:ext cx="7772400" cy="1143000"/>
          </a:xfrm>
        </p:spPr>
        <p:txBody>
          <a:bodyPr/>
          <a:lstStyle/>
          <a:p>
            <a:r>
              <a:rPr lang="en-US" sz="2800" b="1">
                <a:latin typeface="Arial" panose="020B0604020202020204" pitchFamily="34" charset="0"/>
              </a:rPr>
              <a:t>Enterprise Wide Decisions</a:t>
            </a:r>
          </a:p>
        </p:txBody>
      </p:sp>
      <p:sp>
        <p:nvSpPr>
          <p:cNvPr id="4100" name="Text Box 4"/>
          <p:cNvSpPr txBox="1">
            <a:spLocks noChangeArrowheads="1"/>
          </p:cNvSpPr>
          <p:nvPr/>
        </p:nvSpPr>
        <p:spPr bwMode="auto">
          <a:xfrm>
            <a:off x="4114800" y="1447801"/>
            <a:ext cx="2590800" cy="39687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Arial" panose="020B0604020202020204" pitchFamily="34" charset="0"/>
              </a:rPr>
              <a:t>Goals/Strategy</a:t>
            </a:r>
          </a:p>
        </p:txBody>
      </p:sp>
      <p:sp>
        <p:nvSpPr>
          <p:cNvPr id="4102" name="Text Box 6"/>
          <p:cNvSpPr txBox="1">
            <a:spLocks noChangeArrowheads="1"/>
          </p:cNvSpPr>
          <p:nvPr/>
        </p:nvSpPr>
        <p:spPr bwMode="auto">
          <a:xfrm>
            <a:off x="4343400" y="2590800"/>
            <a:ext cx="2057400" cy="4064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Arial" panose="020B0604020202020204" pitchFamily="34" charset="0"/>
              </a:rPr>
              <a:t>Marketing</a:t>
            </a:r>
          </a:p>
        </p:txBody>
      </p:sp>
      <p:sp>
        <p:nvSpPr>
          <p:cNvPr id="4103" name="Oval 7"/>
          <p:cNvSpPr>
            <a:spLocks noChangeArrowheads="1"/>
          </p:cNvSpPr>
          <p:nvPr/>
        </p:nvSpPr>
        <p:spPr bwMode="auto">
          <a:xfrm>
            <a:off x="6781800" y="2514600"/>
            <a:ext cx="1600200" cy="609600"/>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Arial" panose="020B0604020202020204" pitchFamily="34" charset="0"/>
              </a:rPr>
              <a:t>Demand </a:t>
            </a:r>
          </a:p>
        </p:txBody>
      </p:sp>
      <p:sp>
        <p:nvSpPr>
          <p:cNvPr id="4105" name="Text Box 9"/>
          <p:cNvSpPr txBox="1">
            <a:spLocks noChangeArrowheads="1"/>
          </p:cNvSpPr>
          <p:nvPr/>
        </p:nvSpPr>
        <p:spPr bwMode="auto">
          <a:xfrm>
            <a:off x="2133600" y="2209801"/>
            <a:ext cx="1447800"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Arial" panose="020B0604020202020204" pitchFamily="34" charset="0"/>
              </a:rPr>
              <a:t>Pricing</a:t>
            </a:r>
          </a:p>
          <a:p>
            <a:pPr>
              <a:spcBef>
                <a:spcPct val="50000"/>
              </a:spcBef>
            </a:pPr>
            <a:r>
              <a:rPr lang="en-US" sz="1600">
                <a:latin typeface="Arial" panose="020B0604020202020204" pitchFamily="34" charset="0"/>
              </a:rPr>
              <a:t>Promotion</a:t>
            </a:r>
          </a:p>
          <a:p>
            <a:pPr>
              <a:spcBef>
                <a:spcPct val="50000"/>
              </a:spcBef>
            </a:pPr>
            <a:r>
              <a:rPr lang="en-US" sz="1600">
                <a:latin typeface="Arial" panose="020B0604020202020204" pitchFamily="34" charset="0"/>
              </a:rPr>
              <a:t>Loyalty</a:t>
            </a:r>
          </a:p>
        </p:txBody>
      </p:sp>
      <p:sp>
        <p:nvSpPr>
          <p:cNvPr id="4110" name="Text Box 14"/>
          <p:cNvSpPr txBox="1">
            <a:spLocks noChangeArrowheads="1"/>
          </p:cNvSpPr>
          <p:nvPr/>
        </p:nvSpPr>
        <p:spPr bwMode="auto">
          <a:xfrm>
            <a:off x="8763000" y="2667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Arial" panose="020B0604020202020204" pitchFamily="34" charset="0"/>
              </a:rPr>
              <a:t>Consumers</a:t>
            </a:r>
          </a:p>
        </p:txBody>
      </p:sp>
      <p:sp>
        <p:nvSpPr>
          <p:cNvPr id="4123" name="Text Box 27"/>
          <p:cNvSpPr txBox="1">
            <a:spLocks noChangeArrowheads="1"/>
          </p:cNvSpPr>
          <p:nvPr/>
        </p:nvSpPr>
        <p:spPr bwMode="auto">
          <a:xfrm>
            <a:off x="4400550" y="3962400"/>
            <a:ext cx="1981200" cy="4064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Arial" panose="020B0604020202020204" pitchFamily="34" charset="0"/>
              </a:rPr>
              <a:t>Production</a:t>
            </a:r>
          </a:p>
        </p:txBody>
      </p:sp>
      <p:sp>
        <p:nvSpPr>
          <p:cNvPr id="4124" name="Text Box 28"/>
          <p:cNvSpPr txBox="1">
            <a:spLocks noChangeArrowheads="1"/>
          </p:cNvSpPr>
          <p:nvPr/>
        </p:nvSpPr>
        <p:spPr bwMode="auto">
          <a:xfrm>
            <a:off x="4419600" y="5334000"/>
            <a:ext cx="1981200" cy="40640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a:latin typeface="Arial" panose="020B0604020202020204" pitchFamily="34" charset="0"/>
              </a:rPr>
              <a:t>Finance</a:t>
            </a:r>
          </a:p>
        </p:txBody>
      </p:sp>
      <p:sp>
        <p:nvSpPr>
          <p:cNvPr id="4128" name="Text Box 32"/>
          <p:cNvSpPr txBox="1">
            <a:spLocks noChangeArrowheads="1"/>
          </p:cNvSpPr>
          <p:nvPr/>
        </p:nvSpPr>
        <p:spPr bwMode="auto">
          <a:xfrm>
            <a:off x="2209800" y="3733801"/>
            <a:ext cx="1371600"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Arial" panose="020B0604020202020204" pitchFamily="34" charset="0"/>
              </a:rPr>
              <a:t>Capacity</a:t>
            </a:r>
          </a:p>
          <a:p>
            <a:pPr>
              <a:spcBef>
                <a:spcPct val="50000"/>
              </a:spcBef>
            </a:pPr>
            <a:r>
              <a:rPr lang="en-US" sz="1600">
                <a:latin typeface="Arial" panose="020B0604020202020204" pitchFamily="34" charset="0"/>
              </a:rPr>
              <a:t>Labor</a:t>
            </a:r>
          </a:p>
          <a:p>
            <a:pPr>
              <a:spcBef>
                <a:spcPct val="50000"/>
              </a:spcBef>
            </a:pPr>
            <a:r>
              <a:rPr lang="en-US" sz="1600">
                <a:latin typeface="Arial" panose="020B0604020202020204" pitchFamily="34" charset="0"/>
              </a:rPr>
              <a:t>Materials</a:t>
            </a:r>
          </a:p>
        </p:txBody>
      </p:sp>
      <p:sp>
        <p:nvSpPr>
          <p:cNvPr id="4129" name="Text Box 33"/>
          <p:cNvSpPr txBox="1">
            <a:spLocks noChangeArrowheads="1"/>
          </p:cNvSpPr>
          <p:nvPr/>
        </p:nvSpPr>
        <p:spPr bwMode="auto">
          <a:xfrm>
            <a:off x="2209800" y="5181601"/>
            <a:ext cx="1371600"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Arial" panose="020B0604020202020204" pitchFamily="34" charset="0"/>
              </a:rPr>
              <a:t>Cash flow</a:t>
            </a:r>
          </a:p>
          <a:p>
            <a:pPr>
              <a:spcBef>
                <a:spcPct val="50000"/>
              </a:spcBef>
            </a:pPr>
            <a:r>
              <a:rPr lang="en-US" sz="1600">
                <a:latin typeface="Arial" panose="020B0604020202020204" pitchFamily="34" charset="0"/>
              </a:rPr>
              <a:t>Debt/Equity</a:t>
            </a:r>
          </a:p>
          <a:p>
            <a:pPr>
              <a:spcBef>
                <a:spcPct val="50000"/>
              </a:spcBef>
            </a:pPr>
            <a:r>
              <a:rPr lang="en-US" sz="1600">
                <a:latin typeface="Arial" panose="020B0604020202020204" pitchFamily="34" charset="0"/>
              </a:rPr>
              <a:t>Investments</a:t>
            </a:r>
          </a:p>
        </p:txBody>
      </p:sp>
      <p:sp>
        <p:nvSpPr>
          <p:cNvPr id="4136" name="Oval 40"/>
          <p:cNvSpPr>
            <a:spLocks noChangeArrowheads="1"/>
          </p:cNvSpPr>
          <p:nvPr/>
        </p:nvSpPr>
        <p:spPr bwMode="auto">
          <a:xfrm>
            <a:off x="6781800" y="3886200"/>
            <a:ext cx="1600200" cy="609600"/>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Arial" panose="020B0604020202020204" pitchFamily="34" charset="0"/>
              </a:rPr>
              <a:t>Quantity </a:t>
            </a:r>
          </a:p>
        </p:txBody>
      </p:sp>
      <p:sp>
        <p:nvSpPr>
          <p:cNvPr id="4137" name="Oval 41"/>
          <p:cNvSpPr>
            <a:spLocks noChangeArrowheads="1"/>
          </p:cNvSpPr>
          <p:nvPr/>
        </p:nvSpPr>
        <p:spPr bwMode="auto">
          <a:xfrm>
            <a:off x="6781800" y="5257800"/>
            <a:ext cx="1600200" cy="609600"/>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latin typeface="Arial" panose="020B0604020202020204" pitchFamily="34" charset="0"/>
              </a:rPr>
              <a:t>Revenues</a:t>
            </a:r>
          </a:p>
        </p:txBody>
      </p:sp>
      <p:sp>
        <p:nvSpPr>
          <p:cNvPr id="4138" name="Text Box 42"/>
          <p:cNvSpPr txBox="1">
            <a:spLocks noChangeArrowheads="1"/>
          </p:cNvSpPr>
          <p:nvPr/>
        </p:nvSpPr>
        <p:spPr bwMode="auto">
          <a:xfrm>
            <a:off x="8839200" y="40386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Arial" panose="020B0604020202020204" pitchFamily="34" charset="0"/>
              </a:rPr>
              <a:t>Suppliers</a:t>
            </a:r>
          </a:p>
        </p:txBody>
      </p:sp>
      <p:sp>
        <p:nvSpPr>
          <p:cNvPr id="4139" name="Text Box 43"/>
          <p:cNvSpPr txBox="1">
            <a:spLocks noChangeArrowheads="1"/>
          </p:cNvSpPr>
          <p:nvPr/>
        </p:nvSpPr>
        <p:spPr bwMode="auto">
          <a:xfrm>
            <a:off x="8839200" y="5334000"/>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Arial" panose="020B0604020202020204" pitchFamily="34" charset="0"/>
              </a:rPr>
              <a:t>Investors</a:t>
            </a:r>
          </a:p>
        </p:txBody>
      </p:sp>
      <p:sp>
        <p:nvSpPr>
          <p:cNvPr id="4143" name="Line 47"/>
          <p:cNvSpPr>
            <a:spLocks noChangeShapeType="1"/>
          </p:cNvSpPr>
          <p:nvPr/>
        </p:nvSpPr>
        <p:spPr bwMode="auto">
          <a:xfrm>
            <a:off x="3581400" y="2819400"/>
            <a:ext cx="762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4" name="Line 48"/>
          <p:cNvSpPr>
            <a:spLocks noChangeShapeType="1"/>
          </p:cNvSpPr>
          <p:nvPr/>
        </p:nvSpPr>
        <p:spPr bwMode="auto">
          <a:xfrm>
            <a:off x="6400800" y="2819400"/>
            <a:ext cx="381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5" name="Line 49"/>
          <p:cNvSpPr>
            <a:spLocks noChangeShapeType="1"/>
          </p:cNvSpPr>
          <p:nvPr/>
        </p:nvSpPr>
        <p:spPr bwMode="auto">
          <a:xfrm>
            <a:off x="3581400" y="4191000"/>
            <a:ext cx="838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6" name="Line 50"/>
          <p:cNvSpPr>
            <a:spLocks noChangeShapeType="1"/>
          </p:cNvSpPr>
          <p:nvPr/>
        </p:nvSpPr>
        <p:spPr bwMode="auto">
          <a:xfrm>
            <a:off x="6400800" y="4191000"/>
            <a:ext cx="3810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7" name="Line 51"/>
          <p:cNvSpPr>
            <a:spLocks noChangeShapeType="1"/>
          </p:cNvSpPr>
          <p:nvPr/>
        </p:nvSpPr>
        <p:spPr bwMode="auto">
          <a:xfrm>
            <a:off x="3581400" y="5562600"/>
            <a:ext cx="838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8" name="Line 52"/>
          <p:cNvSpPr>
            <a:spLocks noChangeShapeType="1"/>
          </p:cNvSpPr>
          <p:nvPr/>
        </p:nvSpPr>
        <p:spPr bwMode="auto">
          <a:xfrm>
            <a:off x="6400800" y="5562600"/>
            <a:ext cx="45720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49" name="Line 53"/>
          <p:cNvSpPr>
            <a:spLocks noChangeShapeType="1"/>
          </p:cNvSpPr>
          <p:nvPr/>
        </p:nvSpPr>
        <p:spPr bwMode="auto">
          <a:xfrm>
            <a:off x="8382000" y="28194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0" name="Line 54"/>
          <p:cNvSpPr>
            <a:spLocks noChangeShapeType="1"/>
          </p:cNvSpPr>
          <p:nvPr/>
        </p:nvSpPr>
        <p:spPr bwMode="auto">
          <a:xfrm>
            <a:off x="8382000" y="419100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1" name="Line 55"/>
          <p:cNvSpPr>
            <a:spLocks noChangeShapeType="1"/>
          </p:cNvSpPr>
          <p:nvPr/>
        </p:nvSpPr>
        <p:spPr bwMode="auto">
          <a:xfrm>
            <a:off x="8382000" y="55626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2" name="Line 56"/>
          <p:cNvSpPr>
            <a:spLocks noChangeShapeType="1"/>
          </p:cNvSpPr>
          <p:nvPr/>
        </p:nvSpPr>
        <p:spPr bwMode="auto">
          <a:xfrm>
            <a:off x="5181600" y="1905000"/>
            <a:ext cx="0" cy="6858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3" name="Line 57"/>
          <p:cNvSpPr>
            <a:spLocks noChangeShapeType="1"/>
          </p:cNvSpPr>
          <p:nvPr/>
        </p:nvSpPr>
        <p:spPr bwMode="auto">
          <a:xfrm>
            <a:off x="5181600" y="30480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54" name="Line 58"/>
          <p:cNvSpPr>
            <a:spLocks noChangeShapeType="1"/>
          </p:cNvSpPr>
          <p:nvPr/>
        </p:nvSpPr>
        <p:spPr bwMode="auto">
          <a:xfrm>
            <a:off x="5181600" y="4419600"/>
            <a:ext cx="0" cy="91440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469542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09800" y="0"/>
            <a:ext cx="7772400" cy="1143000"/>
          </a:xfrm>
        </p:spPr>
        <p:txBody>
          <a:bodyPr/>
          <a:lstStyle/>
          <a:p>
            <a:r>
              <a:rPr lang="en-US" sz="2800" b="1"/>
              <a:t>Business Applications in the Extended Enterprise</a:t>
            </a:r>
          </a:p>
        </p:txBody>
      </p:sp>
      <p:grpSp>
        <p:nvGrpSpPr>
          <p:cNvPr id="12384" name="Group 96"/>
          <p:cNvGrpSpPr>
            <a:grpSpLocks/>
          </p:cNvGrpSpPr>
          <p:nvPr/>
        </p:nvGrpSpPr>
        <p:grpSpPr bwMode="auto">
          <a:xfrm>
            <a:off x="5029200" y="1981201"/>
            <a:ext cx="2120900" cy="1635125"/>
            <a:chOff x="5301" y="3064"/>
            <a:chExt cx="2340" cy="1800"/>
          </a:xfrm>
        </p:grpSpPr>
        <p:sp>
          <p:nvSpPr>
            <p:cNvPr id="12385" name="AutoShape 97"/>
            <p:cNvSpPr>
              <a:spLocks noChangeArrowheads="1"/>
            </p:cNvSpPr>
            <p:nvPr/>
          </p:nvSpPr>
          <p:spPr bwMode="auto">
            <a:xfrm>
              <a:off x="5301" y="3064"/>
              <a:ext cx="2340" cy="1800"/>
            </a:xfrm>
            <a:prstGeom prst="triangle">
              <a:avLst>
                <a:gd name="adj" fmla="val 50000"/>
              </a:avLst>
            </a:prstGeom>
            <a:solidFill>
              <a:srgbClr val="99CCFF"/>
            </a:solidFill>
            <a:ln w="9525">
              <a:solidFill>
                <a:srgbClr val="000000"/>
              </a:solidFill>
              <a:miter lim="800000"/>
              <a:headEnd/>
              <a:tailEnd/>
            </a:ln>
          </p:spPr>
          <p:txBody>
            <a:bodyPr/>
            <a:lstStyle/>
            <a:p>
              <a:endParaRPr lang="en-IN"/>
            </a:p>
          </p:txBody>
        </p:sp>
        <p:sp>
          <p:nvSpPr>
            <p:cNvPr id="12386" name="Text Box 98"/>
            <p:cNvSpPr txBox="1">
              <a:spLocks noChangeArrowheads="1"/>
            </p:cNvSpPr>
            <p:nvPr/>
          </p:nvSpPr>
          <p:spPr bwMode="auto">
            <a:xfrm>
              <a:off x="5901" y="4369"/>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sz="1200" b="1"/>
                <a:t>Tactical Apps.</a:t>
              </a:r>
            </a:p>
          </p:txBody>
        </p:sp>
        <p:sp>
          <p:nvSpPr>
            <p:cNvPr id="12387" name="Text Box 99"/>
            <p:cNvSpPr txBox="1">
              <a:spLocks noChangeArrowheads="1"/>
            </p:cNvSpPr>
            <p:nvPr/>
          </p:nvSpPr>
          <p:spPr bwMode="auto">
            <a:xfrm>
              <a:off x="5946" y="3604"/>
              <a:ext cx="108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sz="1200" b="1"/>
                <a:t>Strategic Apps.</a:t>
              </a:r>
            </a:p>
          </p:txBody>
        </p:sp>
        <p:sp>
          <p:nvSpPr>
            <p:cNvPr id="12388" name="Line 100"/>
            <p:cNvSpPr>
              <a:spLocks noChangeShapeType="1"/>
            </p:cNvSpPr>
            <p:nvPr/>
          </p:nvSpPr>
          <p:spPr bwMode="auto">
            <a:xfrm flipV="1">
              <a:off x="6456" y="3919"/>
              <a:ext cx="0" cy="54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12389" name="Group 101"/>
          <p:cNvGrpSpPr>
            <a:grpSpLocks/>
          </p:cNvGrpSpPr>
          <p:nvPr/>
        </p:nvGrpSpPr>
        <p:grpSpPr bwMode="auto">
          <a:xfrm>
            <a:off x="2819400" y="2286001"/>
            <a:ext cx="1803400" cy="682625"/>
            <a:chOff x="2601" y="3604"/>
            <a:chExt cx="1800" cy="540"/>
          </a:xfrm>
        </p:grpSpPr>
        <p:sp>
          <p:nvSpPr>
            <p:cNvPr id="12390" name="Oval 102"/>
            <p:cNvSpPr>
              <a:spLocks noChangeArrowheads="1"/>
            </p:cNvSpPr>
            <p:nvPr/>
          </p:nvSpPr>
          <p:spPr bwMode="auto">
            <a:xfrm>
              <a:off x="2601" y="3604"/>
              <a:ext cx="720" cy="540"/>
            </a:xfrm>
            <a:prstGeom prst="ellipse">
              <a:avLst/>
            </a:prstGeom>
            <a:solidFill>
              <a:srgbClr val="FFCC99"/>
            </a:solidFill>
            <a:ln w="9525">
              <a:solidFill>
                <a:srgbClr val="000000"/>
              </a:solidFill>
              <a:round/>
              <a:headEnd/>
              <a:tailEnd/>
            </a:ln>
          </p:spPr>
          <p:txBody>
            <a:bodyPr/>
            <a:lstStyle/>
            <a:p>
              <a:endParaRPr lang="en-IN"/>
            </a:p>
          </p:txBody>
        </p:sp>
        <p:sp>
          <p:nvSpPr>
            <p:cNvPr id="12391" name="Oval 103"/>
            <p:cNvSpPr>
              <a:spLocks noChangeArrowheads="1"/>
            </p:cNvSpPr>
            <p:nvPr/>
          </p:nvSpPr>
          <p:spPr bwMode="auto">
            <a:xfrm>
              <a:off x="3141" y="3604"/>
              <a:ext cx="720" cy="540"/>
            </a:xfrm>
            <a:prstGeom prst="ellipse">
              <a:avLst/>
            </a:prstGeom>
            <a:solidFill>
              <a:srgbClr val="FFCC99"/>
            </a:solidFill>
            <a:ln w="9525">
              <a:solidFill>
                <a:srgbClr val="000000"/>
              </a:solidFill>
              <a:round/>
              <a:headEnd/>
              <a:tailEnd/>
            </a:ln>
          </p:spPr>
          <p:txBody>
            <a:bodyPr/>
            <a:lstStyle/>
            <a:p>
              <a:endParaRPr lang="en-IN"/>
            </a:p>
          </p:txBody>
        </p:sp>
        <p:sp>
          <p:nvSpPr>
            <p:cNvPr id="12392" name="Oval 104"/>
            <p:cNvSpPr>
              <a:spLocks noChangeArrowheads="1"/>
            </p:cNvSpPr>
            <p:nvPr/>
          </p:nvSpPr>
          <p:spPr bwMode="auto">
            <a:xfrm>
              <a:off x="3681" y="3604"/>
              <a:ext cx="720" cy="540"/>
            </a:xfrm>
            <a:prstGeom prst="ellipse">
              <a:avLst/>
            </a:prstGeom>
            <a:solidFill>
              <a:srgbClr val="FFCC99"/>
            </a:solidFill>
            <a:ln w="9525">
              <a:solidFill>
                <a:srgbClr val="000000"/>
              </a:solidFill>
              <a:round/>
              <a:headEnd/>
              <a:tailEnd/>
            </a:ln>
          </p:spPr>
          <p:txBody>
            <a:bodyPr/>
            <a:lstStyle/>
            <a:p>
              <a:endParaRPr lang="en-IN"/>
            </a:p>
          </p:txBody>
        </p:sp>
      </p:grpSp>
      <p:grpSp>
        <p:nvGrpSpPr>
          <p:cNvPr id="12393" name="Group 105"/>
          <p:cNvGrpSpPr>
            <a:grpSpLocks/>
          </p:cNvGrpSpPr>
          <p:nvPr/>
        </p:nvGrpSpPr>
        <p:grpSpPr bwMode="auto">
          <a:xfrm>
            <a:off x="7467600" y="2286001"/>
            <a:ext cx="1816100" cy="682625"/>
            <a:chOff x="8181" y="3604"/>
            <a:chExt cx="1800" cy="540"/>
          </a:xfrm>
        </p:grpSpPr>
        <p:sp>
          <p:nvSpPr>
            <p:cNvPr id="12394" name="Oval 106"/>
            <p:cNvSpPr>
              <a:spLocks noChangeArrowheads="1"/>
            </p:cNvSpPr>
            <p:nvPr/>
          </p:nvSpPr>
          <p:spPr bwMode="auto">
            <a:xfrm>
              <a:off x="8181" y="3604"/>
              <a:ext cx="720" cy="540"/>
            </a:xfrm>
            <a:prstGeom prst="ellipse">
              <a:avLst/>
            </a:prstGeom>
            <a:solidFill>
              <a:srgbClr val="CCFFCC"/>
            </a:solidFill>
            <a:ln w="9525">
              <a:solidFill>
                <a:srgbClr val="000000"/>
              </a:solidFill>
              <a:round/>
              <a:headEnd/>
              <a:tailEnd/>
            </a:ln>
          </p:spPr>
          <p:txBody>
            <a:bodyPr/>
            <a:lstStyle/>
            <a:p>
              <a:endParaRPr lang="en-IN"/>
            </a:p>
          </p:txBody>
        </p:sp>
        <p:sp>
          <p:nvSpPr>
            <p:cNvPr id="12395" name="Oval 107"/>
            <p:cNvSpPr>
              <a:spLocks noChangeArrowheads="1"/>
            </p:cNvSpPr>
            <p:nvPr/>
          </p:nvSpPr>
          <p:spPr bwMode="auto">
            <a:xfrm>
              <a:off x="8721" y="3604"/>
              <a:ext cx="720" cy="540"/>
            </a:xfrm>
            <a:prstGeom prst="ellipse">
              <a:avLst/>
            </a:prstGeom>
            <a:solidFill>
              <a:srgbClr val="CCFFCC"/>
            </a:solidFill>
            <a:ln w="9525">
              <a:solidFill>
                <a:srgbClr val="000000"/>
              </a:solidFill>
              <a:round/>
              <a:headEnd/>
              <a:tailEnd/>
            </a:ln>
          </p:spPr>
          <p:txBody>
            <a:bodyPr/>
            <a:lstStyle/>
            <a:p>
              <a:endParaRPr lang="en-IN"/>
            </a:p>
          </p:txBody>
        </p:sp>
        <p:sp>
          <p:nvSpPr>
            <p:cNvPr id="12396" name="Oval 108"/>
            <p:cNvSpPr>
              <a:spLocks noChangeArrowheads="1"/>
            </p:cNvSpPr>
            <p:nvPr/>
          </p:nvSpPr>
          <p:spPr bwMode="auto">
            <a:xfrm>
              <a:off x="9261" y="3604"/>
              <a:ext cx="720" cy="540"/>
            </a:xfrm>
            <a:prstGeom prst="ellipse">
              <a:avLst/>
            </a:prstGeom>
            <a:solidFill>
              <a:srgbClr val="CCFFCC"/>
            </a:solidFill>
            <a:ln w="9525">
              <a:solidFill>
                <a:srgbClr val="000000"/>
              </a:solidFill>
              <a:round/>
              <a:headEnd/>
              <a:tailEnd/>
            </a:ln>
          </p:spPr>
          <p:txBody>
            <a:bodyPr/>
            <a:lstStyle/>
            <a:p>
              <a:endParaRPr lang="en-IN"/>
            </a:p>
          </p:txBody>
        </p:sp>
      </p:grpSp>
      <p:sp>
        <p:nvSpPr>
          <p:cNvPr id="12397" name="Line 109"/>
          <p:cNvSpPr>
            <a:spLocks noChangeShapeType="1"/>
          </p:cNvSpPr>
          <p:nvPr/>
        </p:nvSpPr>
        <p:spPr bwMode="auto">
          <a:xfrm>
            <a:off x="4648200" y="2667000"/>
            <a:ext cx="838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98" name="Line 110"/>
          <p:cNvSpPr>
            <a:spLocks noChangeShapeType="1"/>
          </p:cNvSpPr>
          <p:nvPr/>
        </p:nvSpPr>
        <p:spPr bwMode="auto">
          <a:xfrm>
            <a:off x="6705600" y="2667000"/>
            <a:ext cx="6858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399" name="Text Box 111"/>
          <p:cNvSpPr txBox="1">
            <a:spLocks noChangeArrowheads="1"/>
          </p:cNvSpPr>
          <p:nvPr/>
        </p:nvSpPr>
        <p:spPr bwMode="auto">
          <a:xfrm>
            <a:off x="3200400" y="1828801"/>
            <a:ext cx="1003300" cy="301625"/>
          </a:xfrm>
          <a:prstGeom prst="rect">
            <a:avLst/>
          </a:prstGeom>
          <a:solidFill>
            <a:srgbClr val="FFFFFF"/>
          </a:solidFill>
          <a:ln w="9525">
            <a:solidFill>
              <a:srgbClr val="000000"/>
            </a:solidFill>
            <a:miter lim="800000"/>
            <a:headEnd/>
            <a:tailEnd/>
          </a:ln>
        </p:spPr>
        <p:txBody>
          <a:bodyPr/>
          <a:lstStyle/>
          <a:p>
            <a:pPr eaLnBrk="0" hangingPunct="0"/>
            <a:r>
              <a:rPr lang="en-US" sz="1200" b="1"/>
              <a:t>Suppliers</a:t>
            </a:r>
          </a:p>
        </p:txBody>
      </p:sp>
      <p:sp>
        <p:nvSpPr>
          <p:cNvPr id="12400" name="Text Box 112"/>
          <p:cNvSpPr txBox="1">
            <a:spLocks noChangeArrowheads="1"/>
          </p:cNvSpPr>
          <p:nvPr/>
        </p:nvSpPr>
        <p:spPr bwMode="auto">
          <a:xfrm>
            <a:off x="7848600" y="1828801"/>
            <a:ext cx="1092200" cy="301625"/>
          </a:xfrm>
          <a:prstGeom prst="rect">
            <a:avLst/>
          </a:prstGeom>
          <a:solidFill>
            <a:srgbClr val="FFFFFF"/>
          </a:solidFill>
          <a:ln w="9525">
            <a:solidFill>
              <a:srgbClr val="000000"/>
            </a:solidFill>
            <a:miter lim="800000"/>
            <a:headEnd/>
            <a:tailEnd/>
          </a:ln>
        </p:spPr>
        <p:txBody>
          <a:bodyPr/>
          <a:lstStyle/>
          <a:p>
            <a:pPr eaLnBrk="0" hangingPunct="0"/>
            <a:r>
              <a:rPr lang="en-US" sz="1200" b="1"/>
              <a:t>Customers</a:t>
            </a:r>
          </a:p>
        </p:txBody>
      </p:sp>
      <p:sp>
        <p:nvSpPr>
          <p:cNvPr id="12401" name="Rectangle 113"/>
          <p:cNvSpPr>
            <a:spLocks noChangeArrowheads="1"/>
          </p:cNvSpPr>
          <p:nvPr/>
        </p:nvSpPr>
        <p:spPr bwMode="auto">
          <a:xfrm>
            <a:off x="5334000" y="4114801"/>
            <a:ext cx="1587500" cy="377825"/>
          </a:xfrm>
          <a:prstGeom prst="rect">
            <a:avLst/>
          </a:prstGeom>
          <a:solidFill>
            <a:srgbClr val="99CCFF"/>
          </a:solidFill>
          <a:ln w="9525">
            <a:solidFill>
              <a:srgbClr val="000000"/>
            </a:solidFill>
            <a:miter lim="800000"/>
            <a:headEnd/>
            <a:tailEnd/>
          </a:ln>
        </p:spPr>
        <p:txBody>
          <a:bodyPr/>
          <a:lstStyle/>
          <a:p>
            <a:pPr eaLnBrk="0" hangingPunct="0"/>
            <a:r>
              <a:rPr lang="en-US" sz="1200" b="1">
                <a:latin typeface="Arial" panose="020B0604020202020204" pitchFamily="34" charset="0"/>
              </a:rPr>
              <a:t>ERP Applications</a:t>
            </a:r>
          </a:p>
        </p:txBody>
      </p:sp>
      <p:sp>
        <p:nvSpPr>
          <p:cNvPr id="12402" name="Rectangle 114"/>
          <p:cNvSpPr>
            <a:spLocks noChangeArrowheads="1"/>
          </p:cNvSpPr>
          <p:nvPr/>
        </p:nvSpPr>
        <p:spPr bwMode="auto">
          <a:xfrm>
            <a:off x="2971800" y="4114800"/>
            <a:ext cx="1498600" cy="381000"/>
          </a:xfrm>
          <a:prstGeom prst="rect">
            <a:avLst/>
          </a:prstGeom>
          <a:solidFill>
            <a:srgbClr val="FFCC99"/>
          </a:solidFill>
          <a:ln w="9525">
            <a:solidFill>
              <a:srgbClr val="000000"/>
            </a:solidFill>
            <a:miter lim="800000"/>
            <a:headEnd/>
            <a:tailEnd/>
          </a:ln>
        </p:spPr>
        <p:txBody>
          <a:bodyPr/>
          <a:lstStyle/>
          <a:p>
            <a:pPr eaLnBrk="0" hangingPunct="0"/>
            <a:r>
              <a:rPr lang="en-US" sz="1200" b="1">
                <a:latin typeface="Arial" panose="020B0604020202020204" pitchFamily="34" charset="0"/>
              </a:rPr>
              <a:t>SCM Applications</a:t>
            </a:r>
          </a:p>
        </p:txBody>
      </p:sp>
      <p:sp>
        <p:nvSpPr>
          <p:cNvPr id="12403" name="Rectangle 115"/>
          <p:cNvSpPr>
            <a:spLocks noChangeArrowheads="1"/>
          </p:cNvSpPr>
          <p:nvPr/>
        </p:nvSpPr>
        <p:spPr bwMode="auto">
          <a:xfrm>
            <a:off x="7696200" y="4114801"/>
            <a:ext cx="1549400" cy="377825"/>
          </a:xfrm>
          <a:prstGeom prst="rect">
            <a:avLst/>
          </a:prstGeom>
          <a:solidFill>
            <a:srgbClr val="CCFFCC"/>
          </a:solidFill>
          <a:ln w="9525">
            <a:solidFill>
              <a:srgbClr val="000000"/>
            </a:solidFill>
            <a:miter lim="800000"/>
            <a:headEnd/>
            <a:tailEnd/>
          </a:ln>
        </p:spPr>
        <p:txBody>
          <a:bodyPr/>
          <a:lstStyle/>
          <a:p>
            <a:pPr eaLnBrk="0" hangingPunct="0"/>
            <a:r>
              <a:rPr lang="en-US" sz="1200" b="1">
                <a:latin typeface="Arial" panose="020B0604020202020204" pitchFamily="34" charset="0"/>
              </a:rPr>
              <a:t>CRM Applications</a:t>
            </a:r>
          </a:p>
        </p:txBody>
      </p:sp>
      <p:pic>
        <p:nvPicPr>
          <p:cNvPr id="12404" name="Picture 116" descr="D:\PFiles\MSOffice\Clipart\standard\stddir3\in00447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2438400"/>
            <a:ext cx="1600200" cy="1409700"/>
          </a:xfrm>
          <a:prstGeom prst="rect">
            <a:avLst/>
          </a:prstGeom>
          <a:noFill/>
          <a:extLst>
            <a:ext uri="{909E8E84-426E-40DD-AFC4-6F175D3DCCD1}">
              <a14:hiddenFill xmlns:a14="http://schemas.microsoft.com/office/drawing/2010/main">
                <a:solidFill>
                  <a:srgbClr val="FFFFFF"/>
                </a:solidFill>
              </a14:hiddenFill>
            </a:ext>
          </a:extLst>
        </p:spPr>
      </p:pic>
      <p:sp>
        <p:nvSpPr>
          <p:cNvPr id="12406" name="Text Box 118"/>
          <p:cNvSpPr txBox="1">
            <a:spLocks noChangeArrowheads="1"/>
          </p:cNvSpPr>
          <p:nvPr/>
        </p:nvSpPr>
        <p:spPr bwMode="auto">
          <a:xfrm>
            <a:off x="1524000" y="3657601"/>
            <a:ext cx="2286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Materials/Components</a:t>
            </a:r>
          </a:p>
        </p:txBody>
      </p:sp>
      <p:sp>
        <p:nvSpPr>
          <p:cNvPr id="12407" name="Line 119"/>
          <p:cNvSpPr>
            <a:spLocks noChangeShapeType="1"/>
          </p:cNvSpPr>
          <p:nvPr/>
        </p:nvSpPr>
        <p:spPr bwMode="auto">
          <a:xfrm flipV="1">
            <a:off x="3962400" y="3048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08" name="Line 120"/>
          <p:cNvSpPr>
            <a:spLocks noChangeShapeType="1"/>
          </p:cNvSpPr>
          <p:nvPr/>
        </p:nvSpPr>
        <p:spPr bwMode="auto">
          <a:xfrm flipV="1">
            <a:off x="8458200" y="3048000"/>
            <a:ext cx="0" cy="1066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09" name="Line 121"/>
          <p:cNvSpPr>
            <a:spLocks noChangeShapeType="1"/>
          </p:cNvSpPr>
          <p:nvPr/>
        </p:nvSpPr>
        <p:spPr bwMode="auto">
          <a:xfrm>
            <a:off x="4572000" y="4343400"/>
            <a:ext cx="685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10" name="Line 122"/>
          <p:cNvSpPr>
            <a:spLocks noChangeShapeType="1"/>
          </p:cNvSpPr>
          <p:nvPr/>
        </p:nvSpPr>
        <p:spPr bwMode="auto">
          <a:xfrm>
            <a:off x="6934200" y="4343400"/>
            <a:ext cx="685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11" name="Line 123"/>
          <p:cNvSpPr>
            <a:spLocks noChangeShapeType="1"/>
          </p:cNvSpPr>
          <p:nvPr/>
        </p:nvSpPr>
        <p:spPr bwMode="auto">
          <a:xfrm flipV="1">
            <a:off x="6096000" y="36576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pic>
        <p:nvPicPr>
          <p:cNvPr id="12412" name="Picture 124" descr="C:\Program Files\Common Files\Microsoft Shared\Clipart\cagcat50\PE01561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91600" y="2514601"/>
            <a:ext cx="1676400" cy="1114425"/>
          </a:xfrm>
          <a:prstGeom prst="rect">
            <a:avLst/>
          </a:prstGeom>
          <a:noFill/>
          <a:extLst>
            <a:ext uri="{909E8E84-426E-40DD-AFC4-6F175D3DCCD1}">
              <a14:hiddenFill xmlns:a14="http://schemas.microsoft.com/office/drawing/2010/main">
                <a:solidFill>
                  <a:srgbClr val="FFFFFF"/>
                </a:solidFill>
              </a14:hiddenFill>
            </a:ext>
          </a:extLst>
        </p:spPr>
      </p:pic>
      <p:sp>
        <p:nvSpPr>
          <p:cNvPr id="12413" name="Text Box 125"/>
          <p:cNvSpPr txBox="1">
            <a:spLocks noChangeArrowheads="1"/>
          </p:cNvSpPr>
          <p:nvPr/>
        </p:nvSpPr>
        <p:spPr bwMode="auto">
          <a:xfrm>
            <a:off x="9372600" y="3505201"/>
            <a:ext cx="1600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Consumers</a:t>
            </a:r>
          </a:p>
        </p:txBody>
      </p:sp>
      <p:sp>
        <p:nvSpPr>
          <p:cNvPr id="12415" name="Text Box 127"/>
          <p:cNvSpPr txBox="1">
            <a:spLocks noChangeArrowheads="1"/>
          </p:cNvSpPr>
          <p:nvPr/>
        </p:nvSpPr>
        <p:spPr bwMode="auto">
          <a:xfrm>
            <a:off x="4495800" y="5029200"/>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t>Business Intelligence</a:t>
            </a:r>
          </a:p>
        </p:txBody>
      </p:sp>
      <p:sp>
        <p:nvSpPr>
          <p:cNvPr id="12416" name="Line 128"/>
          <p:cNvSpPr>
            <a:spLocks noChangeShapeType="1"/>
          </p:cNvSpPr>
          <p:nvPr/>
        </p:nvSpPr>
        <p:spPr bwMode="auto">
          <a:xfrm flipH="1" flipV="1">
            <a:off x="3962400" y="4648200"/>
            <a:ext cx="6096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17" name="Line 129"/>
          <p:cNvSpPr>
            <a:spLocks noChangeShapeType="1"/>
          </p:cNvSpPr>
          <p:nvPr/>
        </p:nvSpPr>
        <p:spPr bwMode="auto">
          <a:xfrm flipV="1">
            <a:off x="6096000" y="4572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418" name="Line 130"/>
          <p:cNvSpPr>
            <a:spLocks noChangeShapeType="1"/>
          </p:cNvSpPr>
          <p:nvPr/>
        </p:nvSpPr>
        <p:spPr bwMode="auto">
          <a:xfrm flipV="1">
            <a:off x="7391400" y="4572000"/>
            <a:ext cx="609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53143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286000" y="0"/>
            <a:ext cx="7772400" cy="990600"/>
          </a:xfrm>
        </p:spPr>
        <p:txBody>
          <a:bodyPr/>
          <a:lstStyle/>
          <a:p>
            <a:r>
              <a:rPr lang="en-US" sz="2800" b="1">
                <a:latin typeface="Arial" panose="020B0604020202020204" pitchFamily="34" charset="0"/>
              </a:rPr>
              <a:t>Business Analytics</a:t>
            </a:r>
          </a:p>
        </p:txBody>
      </p:sp>
      <p:sp>
        <p:nvSpPr>
          <p:cNvPr id="13318" name="Text Box 6"/>
          <p:cNvSpPr txBox="1">
            <a:spLocks noChangeArrowheads="1"/>
          </p:cNvSpPr>
          <p:nvPr/>
        </p:nvSpPr>
        <p:spPr bwMode="auto">
          <a:xfrm>
            <a:off x="1981200" y="3962401"/>
            <a:ext cx="22860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latin typeface="Arial" panose="020B0604020202020204" pitchFamily="34" charset="0"/>
              </a:rPr>
              <a:t>Data Analysis and Data Mining</a:t>
            </a:r>
          </a:p>
        </p:txBody>
      </p:sp>
      <p:grpSp>
        <p:nvGrpSpPr>
          <p:cNvPr id="13332" name="Group 20"/>
          <p:cNvGrpSpPr>
            <a:grpSpLocks/>
          </p:cNvGrpSpPr>
          <p:nvPr/>
        </p:nvGrpSpPr>
        <p:grpSpPr bwMode="auto">
          <a:xfrm>
            <a:off x="2743200" y="1143000"/>
            <a:ext cx="7315200" cy="4648200"/>
            <a:chOff x="768" y="720"/>
            <a:chExt cx="4608" cy="2928"/>
          </a:xfrm>
        </p:grpSpPr>
        <p:sp>
          <p:nvSpPr>
            <p:cNvPr id="13331" name="Text Box 19"/>
            <p:cNvSpPr txBox="1">
              <a:spLocks noChangeArrowheads="1"/>
            </p:cNvSpPr>
            <p:nvPr/>
          </p:nvSpPr>
          <p:spPr bwMode="auto">
            <a:xfrm>
              <a:off x="768" y="1516"/>
              <a:ext cx="139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latin typeface="Arial" panose="020B0604020202020204" pitchFamily="34" charset="0"/>
                </a:rPr>
                <a:t>Business Modeling</a:t>
              </a:r>
            </a:p>
          </p:txBody>
        </p:sp>
        <p:sp>
          <p:nvSpPr>
            <p:cNvPr id="13317" name="Text Box 5"/>
            <p:cNvSpPr txBox="1">
              <a:spLocks noChangeArrowheads="1"/>
            </p:cNvSpPr>
            <p:nvPr/>
          </p:nvSpPr>
          <p:spPr bwMode="auto">
            <a:xfrm>
              <a:off x="3984" y="2448"/>
              <a:ext cx="139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latin typeface="Arial" panose="020B0604020202020204" pitchFamily="34" charset="0"/>
                </a:rPr>
                <a:t>Knowledge Management</a:t>
              </a:r>
            </a:p>
          </p:txBody>
        </p:sp>
        <p:sp>
          <p:nvSpPr>
            <p:cNvPr id="13316" name="Text Box 4"/>
            <p:cNvSpPr txBox="1">
              <a:spLocks noChangeArrowheads="1"/>
            </p:cNvSpPr>
            <p:nvPr/>
          </p:nvSpPr>
          <p:spPr bwMode="auto">
            <a:xfrm>
              <a:off x="3552" y="1488"/>
              <a:ext cx="16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600">
                  <a:latin typeface="Arial" panose="020B0604020202020204" pitchFamily="34" charset="0"/>
                </a:rPr>
                <a:t>“Actionable” Information</a:t>
              </a:r>
            </a:p>
          </p:txBody>
        </p:sp>
        <p:grpSp>
          <p:nvGrpSpPr>
            <p:cNvPr id="13324" name="Group 12"/>
            <p:cNvGrpSpPr>
              <a:grpSpLocks/>
            </p:cNvGrpSpPr>
            <p:nvPr/>
          </p:nvGrpSpPr>
          <p:grpSpPr bwMode="auto">
            <a:xfrm>
              <a:off x="2976" y="2112"/>
              <a:ext cx="1248" cy="1056"/>
              <a:chOff x="336" y="2112"/>
              <a:chExt cx="1248" cy="1056"/>
            </a:xfrm>
          </p:grpSpPr>
          <p:sp>
            <p:nvSpPr>
              <p:cNvPr id="13320" name="Oval 8"/>
              <p:cNvSpPr>
                <a:spLocks noChangeArrowheads="1"/>
              </p:cNvSpPr>
              <p:nvPr/>
            </p:nvSpPr>
            <p:spPr bwMode="auto">
              <a:xfrm>
                <a:off x="336" y="2112"/>
                <a:ext cx="1248" cy="1056"/>
              </a:xfrm>
              <a:prstGeom prst="ellipse">
                <a:avLst/>
              </a:prstGeom>
              <a:solidFill>
                <a:srgbClr val="EAEAEA"/>
              </a:solidFill>
              <a:ln w="9525">
                <a:solidFill>
                  <a:srgbClr val="000000"/>
                </a:solidFill>
                <a:round/>
                <a:headEnd/>
                <a:tailEnd/>
              </a:ln>
            </p:spPr>
            <p:txBody>
              <a:bodyPr/>
              <a:lstStyle/>
              <a:p>
                <a:endParaRPr lang="en-IN"/>
              </a:p>
            </p:txBody>
          </p:sp>
          <p:sp>
            <p:nvSpPr>
              <p:cNvPr id="13321" name="Text Box 9"/>
              <p:cNvSpPr txBox="1">
                <a:spLocks noChangeArrowheads="1"/>
              </p:cNvSpPr>
              <p:nvPr/>
            </p:nvSpPr>
            <p:spPr bwMode="auto">
              <a:xfrm>
                <a:off x="528" y="2256"/>
                <a:ext cx="864" cy="72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sz="1400" b="1">
                    <a:latin typeface="Arial" panose="020B0604020202020204" pitchFamily="34" charset="0"/>
                  </a:rPr>
                  <a:t>Report Warehouse </a:t>
                </a:r>
              </a:p>
              <a:p>
                <a:pPr algn="ctr" eaLnBrk="0" hangingPunct="0"/>
                <a:r>
                  <a:rPr lang="en-US" sz="1400" b="1">
                    <a:latin typeface="Arial" panose="020B0604020202020204" pitchFamily="34" charset="0"/>
                  </a:rPr>
                  <a:t>And </a:t>
                </a:r>
              </a:p>
              <a:p>
                <a:pPr algn="ctr" eaLnBrk="0" hangingPunct="0"/>
                <a:r>
                  <a:rPr lang="en-US" sz="1400" b="1">
                    <a:latin typeface="Arial" panose="020B0604020202020204" pitchFamily="34" charset="0"/>
                  </a:rPr>
                  <a:t>Document Mart</a:t>
                </a:r>
              </a:p>
            </p:txBody>
          </p:sp>
        </p:grpSp>
        <p:grpSp>
          <p:nvGrpSpPr>
            <p:cNvPr id="13325" name="Group 13"/>
            <p:cNvGrpSpPr>
              <a:grpSpLocks/>
            </p:cNvGrpSpPr>
            <p:nvPr/>
          </p:nvGrpSpPr>
          <p:grpSpPr bwMode="auto">
            <a:xfrm>
              <a:off x="1584" y="2112"/>
              <a:ext cx="1248" cy="1056"/>
              <a:chOff x="4032" y="2016"/>
              <a:chExt cx="1248" cy="1056"/>
            </a:xfrm>
          </p:grpSpPr>
          <p:sp>
            <p:nvSpPr>
              <p:cNvPr id="13322" name="Oval 10"/>
              <p:cNvSpPr>
                <a:spLocks noChangeArrowheads="1"/>
              </p:cNvSpPr>
              <p:nvPr/>
            </p:nvSpPr>
            <p:spPr bwMode="auto">
              <a:xfrm>
                <a:off x="4032" y="2016"/>
                <a:ext cx="1248" cy="1056"/>
              </a:xfrm>
              <a:prstGeom prst="ellipse">
                <a:avLst/>
              </a:prstGeom>
              <a:solidFill>
                <a:srgbClr val="EAEAEA"/>
              </a:solidFill>
              <a:ln w="9525">
                <a:solidFill>
                  <a:srgbClr val="000000"/>
                </a:solidFill>
                <a:round/>
                <a:headEnd/>
                <a:tailEnd/>
              </a:ln>
            </p:spPr>
            <p:txBody>
              <a:bodyPr/>
              <a:lstStyle/>
              <a:p>
                <a:endParaRPr lang="en-IN"/>
              </a:p>
            </p:txBody>
          </p:sp>
          <p:sp>
            <p:nvSpPr>
              <p:cNvPr id="13323" name="Text Box 11"/>
              <p:cNvSpPr txBox="1">
                <a:spLocks noChangeArrowheads="1"/>
              </p:cNvSpPr>
              <p:nvPr/>
            </p:nvSpPr>
            <p:spPr bwMode="auto">
              <a:xfrm>
                <a:off x="4224" y="2208"/>
                <a:ext cx="864" cy="72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r>
                  <a:rPr lang="en-US" sz="1400" b="1">
                    <a:latin typeface="Arial" panose="020B0604020202020204" pitchFamily="34" charset="0"/>
                  </a:rPr>
                  <a:t>Data Warehouse </a:t>
                </a:r>
              </a:p>
              <a:p>
                <a:pPr algn="ctr" eaLnBrk="0" hangingPunct="0"/>
                <a:r>
                  <a:rPr lang="en-US" sz="1400" b="1">
                    <a:latin typeface="Arial" panose="020B0604020202020204" pitchFamily="34" charset="0"/>
                  </a:rPr>
                  <a:t>And </a:t>
                </a:r>
              </a:p>
              <a:p>
                <a:pPr algn="ctr" eaLnBrk="0" hangingPunct="0"/>
                <a:r>
                  <a:rPr lang="en-US" sz="1400" b="1">
                    <a:latin typeface="Arial" panose="020B0604020202020204" pitchFamily="34" charset="0"/>
                  </a:rPr>
                  <a:t>Data Marts</a:t>
                </a:r>
              </a:p>
            </p:txBody>
          </p:sp>
        </p:grpSp>
        <p:grpSp>
          <p:nvGrpSpPr>
            <p:cNvPr id="13326" name="Group 14"/>
            <p:cNvGrpSpPr>
              <a:grpSpLocks/>
            </p:cNvGrpSpPr>
            <p:nvPr/>
          </p:nvGrpSpPr>
          <p:grpSpPr bwMode="auto">
            <a:xfrm>
              <a:off x="2256" y="1104"/>
              <a:ext cx="1248" cy="1056"/>
              <a:chOff x="336" y="2112"/>
              <a:chExt cx="1248" cy="1056"/>
            </a:xfrm>
          </p:grpSpPr>
          <p:sp>
            <p:nvSpPr>
              <p:cNvPr id="13327" name="Oval 15"/>
              <p:cNvSpPr>
                <a:spLocks noChangeArrowheads="1"/>
              </p:cNvSpPr>
              <p:nvPr/>
            </p:nvSpPr>
            <p:spPr bwMode="auto">
              <a:xfrm>
                <a:off x="336" y="2112"/>
                <a:ext cx="1248" cy="1056"/>
              </a:xfrm>
              <a:prstGeom prst="ellipse">
                <a:avLst/>
              </a:prstGeom>
              <a:solidFill>
                <a:srgbClr val="EAEAEA"/>
              </a:solidFill>
              <a:ln w="9525">
                <a:solidFill>
                  <a:srgbClr val="000000"/>
                </a:solidFill>
                <a:round/>
                <a:headEnd/>
                <a:tailEnd/>
              </a:ln>
            </p:spPr>
            <p:txBody>
              <a:bodyPr/>
              <a:lstStyle/>
              <a:p>
                <a:endParaRPr lang="en-IN"/>
              </a:p>
            </p:txBody>
          </p:sp>
          <p:sp>
            <p:nvSpPr>
              <p:cNvPr id="13328" name="Text Box 16"/>
              <p:cNvSpPr txBox="1">
                <a:spLocks noChangeArrowheads="1"/>
              </p:cNvSpPr>
              <p:nvPr/>
            </p:nvSpPr>
            <p:spPr bwMode="auto">
              <a:xfrm>
                <a:off x="528" y="2256"/>
                <a:ext cx="864" cy="72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en-US" sz="1600">
                  <a:latin typeface="Arial" panose="020B0604020202020204" pitchFamily="34" charset="0"/>
                </a:endParaRPr>
              </a:p>
              <a:p>
                <a:pPr algn="ctr" eaLnBrk="0" hangingPunct="0"/>
                <a:r>
                  <a:rPr lang="en-US" sz="1600">
                    <a:latin typeface="Arial" panose="020B0604020202020204" pitchFamily="34" charset="0"/>
                  </a:rPr>
                  <a:t>Business</a:t>
                </a:r>
                <a:br>
                  <a:rPr lang="en-US" sz="1600">
                    <a:latin typeface="Arial" panose="020B0604020202020204" pitchFamily="34" charset="0"/>
                  </a:rPr>
                </a:br>
                <a:r>
                  <a:rPr lang="en-US" sz="1600">
                    <a:latin typeface="Arial" panose="020B0604020202020204" pitchFamily="34" charset="0"/>
                  </a:rPr>
                  <a:t>Intelligence</a:t>
                </a:r>
              </a:p>
            </p:txBody>
          </p:sp>
        </p:grpSp>
        <p:sp>
          <p:nvSpPr>
            <p:cNvPr id="13329" name="Rectangle 17"/>
            <p:cNvSpPr>
              <a:spLocks noChangeArrowheads="1"/>
            </p:cNvSpPr>
            <p:nvPr/>
          </p:nvSpPr>
          <p:spPr bwMode="auto">
            <a:xfrm>
              <a:off x="1728" y="3360"/>
              <a:ext cx="2448" cy="2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rPr>
                <a:t>PROJECT MANAGMENT</a:t>
              </a:r>
            </a:p>
          </p:txBody>
        </p:sp>
        <p:sp>
          <p:nvSpPr>
            <p:cNvPr id="13330" name="Rectangle 18"/>
            <p:cNvSpPr>
              <a:spLocks noChangeArrowheads="1"/>
            </p:cNvSpPr>
            <p:nvPr/>
          </p:nvSpPr>
          <p:spPr bwMode="auto">
            <a:xfrm>
              <a:off x="1728" y="720"/>
              <a:ext cx="2448" cy="288"/>
            </a:xfrm>
            <a:prstGeom prst="rect">
              <a:avLst/>
            </a:prstGeom>
            <a:solidFill>
              <a:srgbClr val="EAEAE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atin typeface="Arial" panose="020B0604020202020204" pitchFamily="34" charset="0"/>
                </a:rPr>
                <a:t>Decision Making</a:t>
              </a:r>
            </a:p>
          </p:txBody>
        </p:sp>
      </p:grpSp>
    </p:spTree>
    <p:extLst>
      <p:ext uri="{BB962C8B-B14F-4D97-AF65-F5344CB8AC3E}">
        <p14:creationId xmlns:p14="http://schemas.microsoft.com/office/powerpoint/2010/main" val="345840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816591" y="1658203"/>
            <a:ext cx="10515600" cy="5199797"/>
          </a:xfrm>
        </p:spPr>
        <p:txBody>
          <a:bodyPr>
            <a:normAutofit/>
          </a:bodyPr>
          <a:lstStyle/>
          <a:p>
            <a:r>
              <a:rPr lang="en-US" dirty="0"/>
              <a:t>Introduction to Business Intelligence Architecture </a:t>
            </a:r>
            <a:r>
              <a:rPr lang="en-US" dirty="0" smtClean="0"/>
              <a:t>–</a:t>
            </a:r>
          </a:p>
          <a:p>
            <a:r>
              <a:rPr lang="en-US" dirty="0" smtClean="0"/>
              <a:t> </a:t>
            </a:r>
            <a:r>
              <a:rPr lang="en-US" dirty="0"/>
              <a:t>Overview of Business Intelligence </a:t>
            </a:r>
            <a:r>
              <a:rPr lang="en-US" dirty="0" smtClean="0"/>
              <a:t>Operations-</a:t>
            </a:r>
          </a:p>
          <a:p>
            <a:r>
              <a:rPr lang="en-US" dirty="0" smtClean="0"/>
              <a:t>Evaluating </a:t>
            </a:r>
            <a:r>
              <a:rPr lang="en-US" dirty="0"/>
              <a:t>Operational Costs and Risks-</a:t>
            </a:r>
            <a:r>
              <a:rPr lang="en-US" b="1" dirty="0"/>
              <a:t> </a:t>
            </a:r>
            <a:endParaRPr lang="en-US" b="1" dirty="0" smtClean="0"/>
          </a:p>
          <a:p>
            <a:r>
              <a:rPr lang="en-US" dirty="0" smtClean="0"/>
              <a:t>Business </a:t>
            </a:r>
            <a:r>
              <a:rPr lang="en-US" dirty="0"/>
              <a:t>Intelligence Applications like Balanced Scorecard, </a:t>
            </a:r>
            <a:endParaRPr lang="en-US" dirty="0" smtClean="0"/>
          </a:p>
          <a:p>
            <a:r>
              <a:rPr lang="en-US" dirty="0" smtClean="0"/>
              <a:t>Fraud </a:t>
            </a:r>
            <a:r>
              <a:rPr lang="en-US" dirty="0"/>
              <a:t>Detection, Click stream Mining, </a:t>
            </a:r>
            <a:endParaRPr lang="en-US" dirty="0" smtClean="0"/>
          </a:p>
          <a:p>
            <a:r>
              <a:rPr lang="en-US" dirty="0" smtClean="0"/>
              <a:t>Market </a:t>
            </a:r>
            <a:r>
              <a:rPr lang="en-US" dirty="0"/>
              <a:t>Segmentation, </a:t>
            </a:r>
            <a:endParaRPr lang="en-US" dirty="0" smtClean="0"/>
          </a:p>
          <a:p>
            <a:r>
              <a:rPr lang="en-US" dirty="0" smtClean="0"/>
              <a:t>retail </a:t>
            </a:r>
            <a:r>
              <a:rPr lang="en-US" dirty="0"/>
              <a:t>industry, </a:t>
            </a:r>
            <a:endParaRPr lang="en-US" dirty="0" smtClean="0"/>
          </a:p>
          <a:p>
            <a:r>
              <a:rPr lang="en-US" dirty="0" smtClean="0"/>
              <a:t>telecommunications </a:t>
            </a:r>
            <a:r>
              <a:rPr lang="en-US" dirty="0"/>
              <a:t>industry, </a:t>
            </a:r>
            <a:endParaRPr lang="en-US" dirty="0" smtClean="0"/>
          </a:p>
          <a:p>
            <a:r>
              <a:rPr lang="en-US" dirty="0" smtClean="0"/>
              <a:t>banking </a:t>
            </a:r>
            <a:r>
              <a:rPr lang="en-US" dirty="0"/>
              <a:t>&amp; finance </a:t>
            </a:r>
            <a:r>
              <a:rPr lang="en-US" dirty="0" err="1" smtClean="0"/>
              <a:t>etc</a:t>
            </a:r>
            <a:endParaRPr lang="en-IN" dirty="0"/>
          </a:p>
        </p:txBody>
      </p:sp>
    </p:spTree>
    <p:extLst>
      <p:ext uri="{BB962C8B-B14F-4D97-AF65-F5344CB8AC3E}">
        <p14:creationId xmlns:p14="http://schemas.microsoft.com/office/powerpoint/2010/main" val="4110407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endParaRPr lang="en-US" sz="7200" smtClean="0"/>
          </a:p>
          <a:p>
            <a:pPr marL="0" indent="0" algn="ctr">
              <a:buNone/>
            </a:pPr>
            <a:r>
              <a:rPr lang="en-US" sz="7200" smtClean="0"/>
              <a:t>Thank </a:t>
            </a:r>
            <a:r>
              <a:rPr lang="en-US" sz="7200" dirty="0" smtClean="0"/>
              <a:t>You</a:t>
            </a:r>
            <a:endParaRPr lang="en-US" sz="7200" dirty="0"/>
          </a:p>
        </p:txBody>
      </p:sp>
    </p:spTree>
    <p:extLst>
      <p:ext uri="{BB962C8B-B14F-4D97-AF65-F5344CB8AC3E}">
        <p14:creationId xmlns:p14="http://schemas.microsoft.com/office/powerpoint/2010/main" val="51208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a:xfrm>
            <a:off x="2063750" y="144463"/>
            <a:ext cx="7772400" cy="692150"/>
          </a:xfrm>
        </p:spPr>
        <p:txBody>
          <a:bodyPr anchor="ctr"/>
          <a:lstStyle/>
          <a:p>
            <a:r>
              <a:rPr lang="en-GB" sz="4000"/>
              <a:t>What is Business Intelligence (BI)</a:t>
            </a:r>
          </a:p>
        </p:txBody>
      </p:sp>
      <p:sp>
        <p:nvSpPr>
          <p:cNvPr id="20483" name="Rectangle 3"/>
          <p:cNvSpPr>
            <a:spLocks noGrp="1" noChangeArrowheads="1"/>
          </p:cNvSpPr>
          <p:nvPr>
            <p:ph type="subTitle" idx="1"/>
          </p:nvPr>
        </p:nvSpPr>
        <p:spPr>
          <a:xfrm>
            <a:off x="1801505" y="954516"/>
            <a:ext cx="9553433" cy="5589587"/>
          </a:xfrm>
        </p:spPr>
        <p:txBody>
          <a:bodyPr>
            <a:normAutofit lnSpcReduction="10000"/>
          </a:bodyPr>
          <a:lstStyle/>
          <a:p>
            <a:pPr algn="l">
              <a:lnSpc>
                <a:spcPct val="80000"/>
              </a:lnSpc>
            </a:pPr>
            <a:r>
              <a:rPr lang="en-GB" sz="1600" dirty="0"/>
              <a:t/>
            </a:r>
            <a:br>
              <a:rPr lang="en-GB" sz="1600" dirty="0"/>
            </a:br>
            <a:endParaRPr lang="en-GB" sz="1600" dirty="0"/>
          </a:p>
          <a:p>
            <a:pPr algn="l">
              <a:lnSpc>
                <a:spcPct val="80000"/>
              </a:lnSpc>
            </a:pPr>
            <a:r>
              <a:rPr lang="en-GB" sz="2800" dirty="0"/>
              <a:t>Definitions: </a:t>
            </a:r>
          </a:p>
          <a:p>
            <a:pPr algn="l">
              <a:lnSpc>
                <a:spcPct val="80000"/>
              </a:lnSpc>
            </a:pPr>
            <a:endParaRPr lang="en-GB" sz="2800" dirty="0"/>
          </a:p>
          <a:p>
            <a:pPr algn="l">
              <a:lnSpc>
                <a:spcPct val="80000"/>
              </a:lnSpc>
              <a:buFontTx/>
              <a:buChar char="•"/>
            </a:pPr>
            <a:r>
              <a:rPr lang="en-GB" sz="2800" dirty="0"/>
              <a:t> Business Intelligence (BI) refers to skills, processes, technologies, applications and practices used to support decision making.</a:t>
            </a:r>
            <a:br>
              <a:rPr lang="en-GB" sz="2800" dirty="0"/>
            </a:br>
            <a:endParaRPr lang="en-GB" sz="2800" dirty="0"/>
          </a:p>
          <a:p>
            <a:pPr algn="l">
              <a:lnSpc>
                <a:spcPct val="80000"/>
              </a:lnSpc>
              <a:buFontTx/>
              <a:buChar char="•"/>
            </a:pPr>
            <a:r>
              <a:rPr lang="en-GB" sz="2800" dirty="0"/>
              <a:t> Systems that provide directed background data and reporting tools to support and improve the decision-making process.</a:t>
            </a:r>
            <a:br>
              <a:rPr lang="en-GB" sz="2800" dirty="0"/>
            </a:br>
            <a:endParaRPr lang="en-GB" sz="2800" dirty="0"/>
          </a:p>
          <a:p>
            <a:pPr algn="l">
              <a:lnSpc>
                <a:spcPct val="80000"/>
              </a:lnSpc>
              <a:buFontTx/>
              <a:buChar char="•"/>
            </a:pPr>
            <a:r>
              <a:rPr lang="en-GB" sz="2800" dirty="0"/>
              <a:t> A popularized, umbrella term used to describe a set of concepts and methods to improve business decision making by using fact-based support systems. The term is sometimes used interchangeably with briefing books and executive information systems. </a:t>
            </a:r>
          </a:p>
        </p:txBody>
      </p:sp>
    </p:spTree>
    <p:extLst>
      <p:ext uri="{BB962C8B-B14F-4D97-AF65-F5344CB8AC3E}">
        <p14:creationId xmlns:p14="http://schemas.microsoft.com/office/powerpoint/2010/main" val="1858454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2000"/>
                                        <p:tgtEl>
                                          <p:spTgt spid="20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483">
                                            <p:txEl>
                                              <p:pRg st="0" end="0"/>
                                            </p:txEl>
                                          </p:spTgt>
                                        </p:tgtEl>
                                        <p:attrNameLst>
                                          <p:attrName>style.visibility</p:attrName>
                                        </p:attrNameLst>
                                      </p:cBhvr>
                                      <p:to>
                                        <p:strVal val="visible"/>
                                      </p:to>
                                    </p:set>
                                    <p:animEffect transition="in" filter="fade">
                                      <p:cBhvr>
                                        <p:cTn id="12" dur="2000"/>
                                        <p:tgtEl>
                                          <p:spTgt spid="204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483">
                                            <p:txEl>
                                              <p:pRg st="1" end="1"/>
                                            </p:txEl>
                                          </p:spTgt>
                                        </p:tgtEl>
                                        <p:attrNameLst>
                                          <p:attrName>style.visibility</p:attrName>
                                        </p:attrNameLst>
                                      </p:cBhvr>
                                      <p:to>
                                        <p:strVal val="visible"/>
                                      </p:to>
                                    </p:set>
                                    <p:animEffect transition="in" filter="fade">
                                      <p:cBhvr>
                                        <p:cTn id="17" dur="2000"/>
                                        <p:tgtEl>
                                          <p:spTgt spid="2048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fade">
                                      <p:cBhvr>
                                        <p:cTn id="22" dur="20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fade">
                                      <p:cBhvr>
                                        <p:cTn id="27" dur="20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fade">
                                      <p:cBhvr>
                                        <p:cTn id="32" dur="20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1696"/>
            <a:ext cx="10515600" cy="5235267"/>
          </a:xfrm>
        </p:spPr>
        <p:txBody>
          <a:bodyPr/>
          <a:lstStyle/>
          <a:p>
            <a:pPr>
              <a:lnSpc>
                <a:spcPct val="80000"/>
              </a:lnSpc>
              <a:buFontTx/>
              <a:buChar char="•"/>
            </a:pPr>
            <a:r>
              <a:rPr lang="en-GB" dirty="0"/>
              <a:t>Business Intelligence is a broad category of applications and technologies for gathering, storing, </a:t>
            </a:r>
            <a:r>
              <a:rPr lang="en-GB" dirty="0" err="1"/>
              <a:t>analyzing</a:t>
            </a:r>
            <a:r>
              <a:rPr lang="en-GB" dirty="0"/>
              <a:t>, and providing access to data to help clients make better business decisions.</a:t>
            </a:r>
            <a:br>
              <a:rPr lang="en-GB" dirty="0"/>
            </a:br>
            <a:endParaRPr lang="en-GB" dirty="0"/>
          </a:p>
          <a:p>
            <a:pPr>
              <a:lnSpc>
                <a:spcPct val="80000"/>
              </a:lnSpc>
              <a:buFontTx/>
              <a:buChar char="•"/>
            </a:pPr>
            <a:r>
              <a:rPr lang="en-GB" dirty="0"/>
              <a:t> A system that collects, integrates, analyses and presents business information to support better business decision making.</a:t>
            </a:r>
            <a:br>
              <a:rPr lang="en-GB" dirty="0"/>
            </a:br>
            <a:endParaRPr lang="en-GB" dirty="0"/>
          </a:p>
          <a:p>
            <a:pPr>
              <a:lnSpc>
                <a:spcPct val="80000"/>
              </a:lnSpc>
              <a:buFontTx/>
              <a:buChar char="•"/>
            </a:pPr>
            <a:r>
              <a:rPr lang="en-GB" dirty="0"/>
              <a:t> Business Intelligence is an environment in which business users receive information that is reliable, secure, consistent, understandable, easily manipulated and timely...facilitating more informed decision making</a:t>
            </a:r>
            <a:r>
              <a:rPr lang="en-GB" sz="1200" dirty="0"/>
              <a:t> </a:t>
            </a:r>
          </a:p>
          <a:p>
            <a:endParaRPr lang="en-IN" dirty="0"/>
          </a:p>
        </p:txBody>
      </p:sp>
    </p:spTree>
    <p:extLst>
      <p:ext uri="{BB962C8B-B14F-4D97-AF65-F5344CB8AC3E}">
        <p14:creationId xmlns:p14="http://schemas.microsoft.com/office/powerpoint/2010/main" val="1038370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smtClean="0"/>
              <a:t>What is Business Intelligence?</a:t>
            </a:r>
          </a:p>
        </p:txBody>
      </p:sp>
      <p:sp>
        <p:nvSpPr>
          <p:cNvPr id="3075" name="Content Placeholder 2"/>
          <p:cNvSpPr>
            <a:spLocks noGrp="1"/>
          </p:cNvSpPr>
          <p:nvPr>
            <p:ph idx="1"/>
          </p:nvPr>
        </p:nvSpPr>
        <p:spPr>
          <a:xfrm>
            <a:off x="2209800" y="1981200"/>
            <a:ext cx="7772400" cy="1600200"/>
          </a:xfrm>
        </p:spPr>
        <p:txBody>
          <a:bodyPr/>
          <a:lstStyle/>
          <a:p>
            <a:pPr marL="0" indent="0">
              <a:buNone/>
            </a:pPr>
            <a:r>
              <a:rPr lang="en-US" smtClean="0"/>
              <a:t>Business Intelligence enables the business to make intelligent, fact-based decisions</a:t>
            </a:r>
            <a:br>
              <a:rPr lang="en-US" smtClean="0"/>
            </a:br>
            <a:endParaRPr lang="en-US" smtClean="0"/>
          </a:p>
        </p:txBody>
      </p:sp>
      <p:sp>
        <p:nvSpPr>
          <p:cNvPr id="3076" name="TextBox 3"/>
          <p:cNvSpPr txBox="1">
            <a:spLocks noChangeArrowheads="1"/>
          </p:cNvSpPr>
          <p:nvPr/>
        </p:nvSpPr>
        <p:spPr bwMode="auto">
          <a:xfrm>
            <a:off x="1752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800"/>
              <a:t>Aggregate Data</a:t>
            </a:r>
          </a:p>
        </p:txBody>
      </p:sp>
      <p:sp>
        <p:nvSpPr>
          <p:cNvPr id="3077" name="Can 4"/>
          <p:cNvSpPr>
            <a:spLocks noChangeArrowheads="1"/>
          </p:cNvSpPr>
          <p:nvPr/>
        </p:nvSpPr>
        <p:spPr bwMode="auto">
          <a:xfrm>
            <a:off x="2057400" y="4800600"/>
            <a:ext cx="1143000" cy="1066800"/>
          </a:xfrm>
          <a:prstGeom prst="can">
            <a:avLst>
              <a:gd name="adj" fmla="val 25000"/>
            </a:avLst>
          </a:prstGeom>
          <a:solidFill>
            <a:schemeClr val="accent1"/>
          </a:solidFill>
          <a:ln w="9525" algn="ctr">
            <a:solidFill>
              <a:schemeClr val="tx1"/>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078" name="TextBox 5"/>
          <p:cNvSpPr txBox="1">
            <a:spLocks noChangeArrowheads="1"/>
          </p:cNvSpPr>
          <p:nvPr/>
        </p:nvSpPr>
        <p:spPr bwMode="auto">
          <a:xfrm>
            <a:off x="1828800" y="5983289"/>
            <a:ext cx="1752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000"/>
              <a:t>Database, Data Mart, Data Warehouse, ETL Tools, Integration Tools</a:t>
            </a:r>
          </a:p>
        </p:txBody>
      </p:sp>
      <p:sp>
        <p:nvSpPr>
          <p:cNvPr id="3079" name="TextBox 6"/>
          <p:cNvSpPr txBox="1">
            <a:spLocks noChangeArrowheads="1"/>
          </p:cNvSpPr>
          <p:nvPr/>
        </p:nvSpPr>
        <p:spPr bwMode="auto">
          <a:xfrm>
            <a:off x="4038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800"/>
              <a:t>Present</a:t>
            </a:r>
          </a:p>
          <a:p>
            <a:pPr algn="ctr"/>
            <a:r>
              <a:rPr lang="en-US" sz="1800"/>
              <a:t> Data</a:t>
            </a:r>
          </a:p>
        </p:txBody>
      </p:sp>
      <p:sp>
        <p:nvSpPr>
          <p:cNvPr id="3080" name="TextBox 7"/>
          <p:cNvSpPr txBox="1">
            <a:spLocks noChangeArrowheads="1"/>
          </p:cNvSpPr>
          <p:nvPr/>
        </p:nvSpPr>
        <p:spPr bwMode="auto">
          <a:xfrm>
            <a:off x="60960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800"/>
              <a:t>Enrich</a:t>
            </a:r>
          </a:p>
          <a:p>
            <a:pPr algn="ctr"/>
            <a:r>
              <a:rPr lang="en-US" sz="1800"/>
              <a:t>Data</a:t>
            </a:r>
          </a:p>
        </p:txBody>
      </p:sp>
      <p:sp>
        <p:nvSpPr>
          <p:cNvPr id="3081" name="TextBox 8"/>
          <p:cNvSpPr txBox="1">
            <a:spLocks noChangeArrowheads="1"/>
          </p:cNvSpPr>
          <p:nvPr/>
        </p:nvSpPr>
        <p:spPr bwMode="auto">
          <a:xfrm>
            <a:off x="8229600" y="4038601"/>
            <a:ext cx="1752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800"/>
              <a:t>Inform a Decision</a:t>
            </a:r>
          </a:p>
        </p:txBody>
      </p:sp>
      <p:sp>
        <p:nvSpPr>
          <p:cNvPr id="3082" name="TextBox 9"/>
          <p:cNvSpPr txBox="1">
            <a:spLocks noChangeArrowheads="1"/>
          </p:cNvSpPr>
          <p:nvPr/>
        </p:nvSpPr>
        <p:spPr bwMode="auto">
          <a:xfrm>
            <a:off x="4038600" y="5999164"/>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000"/>
              <a:t>Reporting Tools, Dashboards, Static Reports, Mobile Reporting, OLAP Cubes</a:t>
            </a:r>
          </a:p>
        </p:txBody>
      </p:sp>
      <p:sp>
        <p:nvSpPr>
          <p:cNvPr id="3083" name="TextBox 10"/>
          <p:cNvSpPr txBox="1">
            <a:spLocks noChangeArrowheads="1"/>
          </p:cNvSpPr>
          <p:nvPr/>
        </p:nvSpPr>
        <p:spPr bwMode="auto">
          <a:xfrm>
            <a:off x="6172200" y="5999164"/>
            <a:ext cx="1752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000"/>
              <a:t>Add Context to Create Information, Descriptive Statistics, Benchmarks, Variance to Plan or LY</a:t>
            </a:r>
          </a:p>
        </p:txBody>
      </p:sp>
      <p:sp>
        <p:nvSpPr>
          <p:cNvPr id="3084" name="TextBox 11"/>
          <p:cNvSpPr txBox="1">
            <a:spLocks noChangeArrowheads="1"/>
          </p:cNvSpPr>
          <p:nvPr/>
        </p:nvSpPr>
        <p:spPr bwMode="auto">
          <a:xfrm>
            <a:off x="8305800" y="5999163"/>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1000"/>
              <a:t>Decisions are Fact-based and Data-driven</a:t>
            </a:r>
          </a:p>
        </p:txBody>
      </p:sp>
      <p:pic>
        <p:nvPicPr>
          <p:cNvPr id="3085" name="Picture 12" descr="kpidashboar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4724400"/>
            <a:ext cx="1143000"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6" name="Picture 13" descr="statistic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2850" y="4824414"/>
            <a:ext cx="1479550"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14" descr="decision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24876" y="4800600"/>
            <a:ext cx="11525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88" name="Straight Arrow Connector 16"/>
          <p:cNvCxnSpPr>
            <a:cxnSpLocks noChangeShapeType="1"/>
          </p:cNvCxnSpPr>
          <p:nvPr/>
        </p:nvCxnSpPr>
        <p:spPr bwMode="auto">
          <a:xfrm>
            <a:off x="3429001" y="5334000"/>
            <a:ext cx="639763" cy="0"/>
          </a:xfrm>
          <a:prstGeom prst="straightConnector1">
            <a:avLst/>
          </a:prstGeom>
          <a:noFill/>
          <a:ln w="22225" algn="ctr">
            <a:solidFill>
              <a:schemeClr val="tx1"/>
            </a:solidFill>
            <a:round/>
            <a:headEnd/>
            <a:tailEnd type="arrow" w="med" len="med"/>
          </a:ln>
        </p:spPr>
      </p:cxnSp>
      <p:cxnSp>
        <p:nvCxnSpPr>
          <p:cNvPr id="3089" name="Straight Arrow Connector 21"/>
          <p:cNvCxnSpPr>
            <a:cxnSpLocks noChangeShapeType="1"/>
          </p:cNvCxnSpPr>
          <p:nvPr/>
        </p:nvCxnSpPr>
        <p:spPr bwMode="auto">
          <a:xfrm>
            <a:off x="5608638" y="5334000"/>
            <a:ext cx="639762" cy="0"/>
          </a:xfrm>
          <a:prstGeom prst="straightConnector1">
            <a:avLst/>
          </a:prstGeom>
          <a:noFill/>
          <a:ln w="22225" algn="ctr">
            <a:solidFill>
              <a:schemeClr val="tx1"/>
            </a:solidFill>
            <a:round/>
            <a:headEnd/>
            <a:tailEnd type="arrow" w="med" len="med"/>
          </a:ln>
        </p:spPr>
      </p:cxnSp>
      <p:cxnSp>
        <p:nvCxnSpPr>
          <p:cNvPr id="3090" name="Straight Arrow Connector 22"/>
          <p:cNvCxnSpPr>
            <a:cxnSpLocks noChangeShapeType="1"/>
          </p:cNvCxnSpPr>
          <p:nvPr/>
        </p:nvCxnSpPr>
        <p:spPr bwMode="auto">
          <a:xfrm>
            <a:off x="7848601" y="5334000"/>
            <a:ext cx="639763" cy="0"/>
          </a:xfrm>
          <a:prstGeom prst="straightConnector1">
            <a:avLst/>
          </a:prstGeom>
          <a:noFill/>
          <a:ln w="22225" algn="ctr">
            <a:solidFill>
              <a:schemeClr val="tx1"/>
            </a:solidFill>
            <a:round/>
            <a:headEnd/>
            <a:tailEnd type="arrow" w="med" len="med"/>
          </a:ln>
        </p:spPr>
      </p:cxnSp>
    </p:spTree>
    <p:extLst>
      <p:ext uri="{BB962C8B-B14F-4D97-AF65-F5344CB8AC3E}">
        <p14:creationId xmlns:p14="http://schemas.microsoft.com/office/powerpoint/2010/main" val="568464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z="4000"/>
              <a:t/>
            </a:r>
            <a:br>
              <a:rPr lang="en-US" sz="4000"/>
            </a:br>
            <a:r>
              <a:rPr lang="en-US" sz="4000"/>
              <a:t>What is BI (continued)</a:t>
            </a:r>
            <a:endParaRPr lang="en-GB" sz="4000"/>
          </a:p>
        </p:txBody>
      </p:sp>
      <p:sp>
        <p:nvSpPr>
          <p:cNvPr id="12" name="Rounded Rectangle 11"/>
          <p:cNvSpPr/>
          <p:nvPr/>
        </p:nvSpPr>
        <p:spPr bwMode="auto">
          <a:xfrm flipH="1">
            <a:off x="1789113" y="1817689"/>
            <a:ext cx="5116512" cy="1436687"/>
          </a:xfrm>
          <a:prstGeom prst="roundRect">
            <a:avLst>
              <a:gd name="adj" fmla="val 7285"/>
            </a:avLst>
          </a:prstGeom>
          <a:gradFill flip="none" rotWithShape="1">
            <a:gsLst>
              <a:gs pos="0">
                <a:srgbClr val="D90026">
                  <a:lumMod val="75000"/>
                  <a:alpha val="80000"/>
                </a:srgbClr>
              </a:gs>
              <a:gs pos="52000">
                <a:srgbClr val="C00000">
                  <a:alpha val="70000"/>
                </a:srgbClr>
              </a:gs>
              <a:gs pos="100000">
                <a:srgbClr val="D90026">
                  <a:lumMod val="50000"/>
                  <a:alpha val="80000"/>
                </a:srgbClr>
              </a:gs>
            </a:gsLst>
            <a:lin ang="2700000" scaled="1"/>
            <a:tileRect/>
          </a:gradFill>
          <a:ln w="12700"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147" indent="-227147" algn="ctr" defTabSz="914159">
              <a:lnSpc>
                <a:spcPct val="90000"/>
              </a:lnSpc>
              <a:spcBef>
                <a:spcPts val="630"/>
              </a:spcBef>
              <a:buClr>
                <a:srgbClr val="FFFF99"/>
              </a:buClr>
              <a:buSzPct val="120000"/>
              <a:defRPr/>
            </a:pPr>
            <a:endParaRPr lang="en-US" altLang="zh-CN" sz="3200" i="1" kern="0" dirty="0">
              <a:solidFill>
                <a:srgbClr val="FFFFFF"/>
              </a:solidFill>
            </a:endParaRPr>
          </a:p>
        </p:txBody>
      </p:sp>
      <p:pic>
        <p:nvPicPr>
          <p:cNvPr id="3" name="Picture 5" descr="sl03_anim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076" y="3406776"/>
            <a:ext cx="3611563"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descr="sl03_ani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475" y="2276476"/>
            <a:ext cx="3189288"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sl03_anim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0250" y="1052514"/>
            <a:ext cx="3189288"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ounded Rectangle 13"/>
          <p:cNvSpPr/>
          <p:nvPr/>
        </p:nvSpPr>
        <p:spPr bwMode="auto">
          <a:xfrm rot="5400000">
            <a:off x="3710108" y="84263"/>
            <a:ext cx="1266092" cy="4910158"/>
          </a:xfrm>
          <a:prstGeom prst="roundRect">
            <a:avLst>
              <a:gd name="adj" fmla="val 9763"/>
            </a:avLst>
          </a:prstGeom>
          <a:gradFill flip="none" rotWithShape="1">
            <a:gsLst>
              <a:gs pos="0">
                <a:schemeClr val="tx1">
                  <a:alpha val="31000"/>
                </a:schemeClr>
              </a:gs>
              <a:gs pos="52000">
                <a:schemeClr val="tx1">
                  <a:alpha val="15000"/>
                </a:schemeClr>
              </a:gs>
              <a:gs pos="100000">
                <a:schemeClr val="bg1">
                  <a:alpha val="7000"/>
                </a:schemeClr>
              </a:gs>
            </a:gsLst>
            <a:lin ang="16200000" scaled="0"/>
            <a:tileRect/>
          </a:gradFill>
          <a:ln w="12700" cap="flat" cmpd="sng" algn="ctr">
            <a:gradFill>
              <a:gsLst>
                <a:gs pos="0">
                  <a:srgbClr val="FFFFFF">
                    <a:alpha val="33000"/>
                  </a:srgbClr>
                </a:gs>
                <a:gs pos="50000">
                  <a:srgbClr val="FFFFFF">
                    <a:alpha val="0"/>
                  </a:srgbClr>
                </a:gs>
                <a:gs pos="100000">
                  <a:srgbClr val="000000">
                    <a:alpha val="45000"/>
                  </a:srgbClr>
                </a:gs>
              </a:gsLst>
              <a:lin ang="10800000" scaled="0"/>
            </a:gradFill>
            <a:prstDash val="solid"/>
            <a:round/>
            <a:headEnd type="none" w="med" len="med"/>
            <a:tailEnd type="none" w="med" len="med"/>
          </a:ln>
          <a:effectLst>
            <a:outerShdw blurRad="50800" dist="38100" dir="5400000" algn="t" rotWithShape="0">
              <a:prstClr val="black">
                <a:alpha val="40000"/>
              </a:prstClr>
            </a:outerShdw>
          </a:effectLst>
        </p:spPr>
        <p:txBody>
          <a:bodyPr lIns="45710" tIns="45710" rIns="54852" bIns="41145" anchor="ctr" anchorCtr="1"/>
          <a:lstStyle/>
          <a:p>
            <a:pPr marL="227147" indent="-227147" algn="ctr" defTabSz="914159">
              <a:lnSpc>
                <a:spcPct val="90000"/>
              </a:lnSpc>
              <a:spcBef>
                <a:spcPts val="630"/>
              </a:spcBef>
              <a:buClr>
                <a:srgbClr val="FFFF99"/>
              </a:buClr>
              <a:buSzPct val="120000"/>
              <a:defRPr/>
            </a:pPr>
            <a:endParaRPr lang="en-US" altLang="zh-CN" sz="3200" i="1" dirty="0">
              <a:solidFill>
                <a:srgbClr val="FFFFFF"/>
              </a:solidFill>
            </a:endParaRPr>
          </a:p>
        </p:txBody>
      </p:sp>
      <p:sp>
        <p:nvSpPr>
          <p:cNvPr id="7" name="Rounded Rectangle 6"/>
          <p:cNvSpPr/>
          <p:nvPr/>
        </p:nvSpPr>
        <p:spPr bwMode="auto">
          <a:xfrm>
            <a:off x="1863939" y="1604485"/>
            <a:ext cx="5042351" cy="1779007"/>
          </a:xfrm>
          <a:prstGeom prst="roundRect">
            <a:avLst>
              <a:gd name="adj" fmla="val 20220"/>
            </a:avLst>
          </a:prstGeom>
          <a:noFill/>
          <a:ln w="38100" cap="flat" cmpd="thickThin" algn="ctr">
            <a:noFill/>
            <a:prstDash val="solid"/>
          </a:ln>
          <a:effectLst/>
          <a:scene3d>
            <a:camera prst="orthographicFront"/>
            <a:lightRig rig="flat" dir="t">
              <a:rot lat="0" lon="0" rev="5400000"/>
            </a:lightRig>
          </a:scene3d>
          <a:sp3d>
            <a:bevelT w="38100" h="38100" prst="softRound"/>
            <a:bevelB w="38100" h="38100"/>
          </a:sp3d>
        </p:spPr>
        <p:txBody>
          <a:bodyPr anchor="ctr"/>
          <a:lstStyle/>
          <a:p>
            <a:pPr defTabSz="914099">
              <a:defRPr/>
            </a:pPr>
            <a:r>
              <a:rPr lang="en-US" dirty="0">
                <a:solidFill>
                  <a:srgbClr val="FFFFFF"/>
                </a:solidFill>
                <a:latin typeface="Segoe UI" pitchFamily="34" charset="0"/>
                <a:ea typeface="Segoe UI" pitchFamily="34" charset="0"/>
                <a:cs typeface="Segoe UI" pitchFamily="34" charset="0"/>
              </a:rPr>
              <a:t>Improving organizations by providing business insights to all employees leading to better, faster, more relevant decisions</a:t>
            </a:r>
          </a:p>
        </p:txBody>
      </p:sp>
    </p:spTree>
    <p:extLst>
      <p:ext uri="{BB962C8B-B14F-4D97-AF65-F5344CB8AC3E}">
        <p14:creationId xmlns:p14="http://schemas.microsoft.com/office/powerpoint/2010/main" val="3826527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nodeType="afterGroup">
                            <p:stCondLst>
                              <p:cond delay="1000"/>
                            </p:stCondLst>
                            <p:childTnLst>
                              <p:par>
                                <p:cTn id="9" presetID="10" presetClass="entr" presetSubtype="0" fill="hold" nodeType="afterEffect">
                                  <p:stCondLst>
                                    <p:cond delay="30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par>
                          <p:cTn id="12" fill="hold" nodeType="afterGroup">
                            <p:stCondLst>
                              <p:cond delay="2300"/>
                            </p:stCondLst>
                            <p:childTnLst>
                              <p:par>
                                <p:cTn id="13" presetID="22" presetClass="entr" presetSubtype="4" fill="hold" nodeType="afterEffect">
                                  <p:stCondLst>
                                    <p:cond delay="30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6275" y="3713163"/>
            <a:ext cx="272415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p:cNvSpPr>
            <a:spLocks noGrp="1"/>
          </p:cNvSpPr>
          <p:nvPr>
            <p:ph type="title" idx="4294967295"/>
          </p:nvPr>
        </p:nvSpPr>
        <p:spPr>
          <a:xfrm>
            <a:off x="1981200" y="274639"/>
            <a:ext cx="8229600" cy="609398"/>
          </a:xfrm>
        </p:spPr>
        <p:txBody>
          <a:bodyPr vert="horz" lIns="0" tIns="0" rIns="0" bIns="0" rtlCol="0" anchor="t">
            <a:spAutoFit/>
          </a:bodyPr>
          <a:lstStyle/>
          <a:p>
            <a:r>
              <a:rPr lang="en-IE"/>
              <a:t>Core Capabilities of BI</a:t>
            </a: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1" y="982663"/>
            <a:ext cx="313372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1" name="Group 3"/>
          <p:cNvGrpSpPr>
            <a:grpSpLocks/>
          </p:cNvGrpSpPr>
          <p:nvPr/>
        </p:nvGrpSpPr>
        <p:grpSpPr bwMode="auto">
          <a:xfrm>
            <a:off x="1789113" y="2044700"/>
            <a:ext cx="2724150" cy="3048000"/>
            <a:chOff x="485775" y="3290394"/>
            <a:chExt cx="2724150" cy="3048000"/>
          </a:xfrm>
        </p:grpSpPr>
        <p:pic>
          <p:nvPicPr>
            <p:cNvPr id="922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775" y="3290394"/>
              <a:ext cx="27241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900" y="4122683"/>
              <a:ext cx="24860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2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4576" y="982663"/>
            <a:ext cx="27717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5" name="Group 4"/>
          <p:cNvGrpSpPr>
            <a:grpSpLocks/>
          </p:cNvGrpSpPr>
          <p:nvPr/>
        </p:nvGrpSpPr>
        <p:grpSpPr bwMode="auto">
          <a:xfrm>
            <a:off x="4943475" y="1900238"/>
            <a:ext cx="2514600" cy="3624262"/>
            <a:chOff x="3427194" y="3424906"/>
            <a:chExt cx="2514600" cy="3623594"/>
          </a:xfrm>
        </p:grpSpPr>
        <p:pic>
          <p:nvPicPr>
            <p:cNvPr id="9226"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7194" y="3429000"/>
              <a:ext cx="25146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7450" y="3424906"/>
              <a:ext cx="24098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228"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13638" y="995363"/>
            <a:ext cx="31242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18438" y="2044701"/>
            <a:ext cx="25146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8438" y="2097089"/>
            <a:ext cx="2457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715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fade">
                                      <p:cBhvr>
                                        <p:cTn id="7" dur="20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224"/>
                                        </p:tgtEl>
                                        <p:attrNameLst>
                                          <p:attrName>style.visibility</p:attrName>
                                        </p:attrNameLst>
                                      </p:cBhvr>
                                      <p:to>
                                        <p:strVal val="visible"/>
                                      </p:to>
                                    </p:set>
                                    <p:animEffect transition="in" filter="fade">
                                      <p:cBhvr>
                                        <p:cTn id="12" dur="2000"/>
                                        <p:tgtEl>
                                          <p:spTgt spid="92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9228"/>
                                        </p:tgtEl>
                                        <p:attrNameLst>
                                          <p:attrName>style.visibility</p:attrName>
                                        </p:attrNameLst>
                                      </p:cBhvr>
                                      <p:to>
                                        <p:strVal val="visible"/>
                                      </p:to>
                                    </p:set>
                                    <p:animEffect transition="in" filter="fade">
                                      <p:cBhvr>
                                        <p:cTn id="17" dur="2000"/>
                                        <p:tgtEl>
                                          <p:spTgt spid="9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fade">
                                      <p:cBhvr>
                                        <p:cTn id="22" dur="2000"/>
                                        <p:tgtEl>
                                          <p:spTgt spid="92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9225"/>
                                        </p:tgtEl>
                                        <p:attrNameLst>
                                          <p:attrName>style.visibility</p:attrName>
                                        </p:attrNameLst>
                                      </p:cBhvr>
                                      <p:to>
                                        <p:strVal val="visible"/>
                                      </p:to>
                                    </p:set>
                                    <p:animEffect transition="in" filter="fade">
                                      <p:cBhvr>
                                        <p:cTn id="27" dur="2000"/>
                                        <p:tgtEl>
                                          <p:spTgt spid="92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9230"/>
                                        </p:tgtEl>
                                        <p:attrNameLst>
                                          <p:attrName>style.visibility</p:attrName>
                                        </p:attrNameLst>
                                      </p:cBhvr>
                                      <p:to>
                                        <p:strVal val="visible"/>
                                      </p:to>
                                    </p:set>
                                    <p:animEffect transition="in" filter="fade">
                                      <p:cBhvr>
                                        <p:cTn id="32" dur="2000"/>
                                        <p:tgtEl>
                                          <p:spTgt spid="9230"/>
                                        </p:tgtEl>
                                      </p:cBhvr>
                                    </p:animEffect>
                                  </p:childTnLst>
                                </p:cTn>
                              </p:par>
                              <p:par>
                                <p:cTn id="33" presetID="10" presetClass="entr" presetSubtype="0" fill="hold" nodeType="withEffect">
                                  <p:stCondLst>
                                    <p:cond delay="0"/>
                                  </p:stCondLst>
                                  <p:childTnLst>
                                    <p:set>
                                      <p:cBhvr>
                                        <p:cTn id="34" dur="1" fill="hold">
                                          <p:stCondLst>
                                            <p:cond delay="0"/>
                                          </p:stCondLst>
                                        </p:cTn>
                                        <p:tgtEl>
                                          <p:spTgt spid="9229"/>
                                        </p:tgtEl>
                                        <p:attrNameLst>
                                          <p:attrName>style.visibility</p:attrName>
                                        </p:attrNameLst>
                                      </p:cBhvr>
                                      <p:to>
                                        <p:strVal val="visible"/>
                                      </p:to>
                                    </p:set>
                                    <p:animEffect transition="in" filter="fade">
                                      <p:cBhvr>
                                        <p:cTn id="35" dur="2000"/>
                                        <p:tgtEl>
                                          <p:spTgt spid="9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404814"/>
            <a:ext cx="7772400" cy="1470025"/>
          </a:xfrm>
        </p:spPr>
        <p:txBody>
          <a:bodyPr anchor="ctr"/>
          <a:lstStyle/>
          <a:p>
            <a:r>
              <a:rPr lang="en-GB" sz="4400"/>
              <a:t>Benefits of Business Intelligence</a:t>
            </a:r>
          </a:p>
        </p:txBody>
      </p:sp>
      <p:sp>
        <p:nvSpPr>
          <p:cNvPr id="3075" name="Rectangle 3"/>
          <p:cNvSpPr>
            <a:spLocks noGrp="1" noChangeArrowheads="1"/>
          </p:cNvSpPr>
          <p:nvPr>
            <p:ph type="subTitle" idx="1"/>
          </p:nvPr>
        </p:nvSpPr>
        <p:spPr>
          <a:xfrm>
            <a:off x="1555845" y="1705970"/>
            <a:ext cx="9949218" cy="4640239"/>
          </a:xfrm>
        </p:spPr>
        <p:txBody>
          <a:bodyPr>
            <a:normAutofit/>
          </a:bodyPr>
          <a:lstStyle/>
          <a:p>
            <a:pPr marL="228600" indent="-228600" algn="l">
              <a:lnSpc>
                <a:spcPct val="80000"/>
              </a:lnSpc>
              <a:buFontTx/>
              <a:buChar char="•"/>
            </a:pPr>
            <a:r>
              <a:rPr lang="en-GB" sz="2800" dirty="0"/>
              <a:t> Improve Management Processes</a:t>
            </a:r>
          </a:p>
          <a:p>
            <a:pPr marL="228600" lvl="1" indent="-228600" algn="l">
              <a:lnSpc>
                <a:spcPct val="80000"/>
              </a:lnSpc>
              <a:spcBef>
                <a:spcPts val="1000"/>
              </a:spcBef>
              <a:buFontTx/>
              <a:buChar char="•"/>
            </a:pPr>
            <a:r>
              <a:rPr lang="en-GB" sz="2800" dirty="0"/>
              <a:t> planning, controlling, measuring and/or changing resulting in increased revenues and reduced costs</a:t>
            </a:r>
          </a:p>
          <a:p>
            <a:pPr marL="228600" lvl="1" indent="-228600" algn="l">
              <a:lnSpc>
                <a:spcPct val="80000"/>
              </a:lnSpc>
              <a:spcBef>
                <a:spcPts val="1000"/>
              </a:spcBef>
              <a:buFontTx/>
              <a:buChar char="•"/>
            </a:pPr>
            <a:endParaRPr lang="en-GB" sz="2800" dirty="0"/>
          </a:p>
          <a:p>
            <a:pPr marL="228600" indent="-228600" algn="l">
              <a:lnSpc>
                <a:spcPct val="80000"/>
              </a:lnSpc>
              <a:buFontTx/>
              <a:buChar char="•"/>
            </a:pPr>
            <a:r>
              <a:rPr lang="en-GB" sz="2800" dirty="0"/>
              <a:t> Improve Operational Processes</a:t>
            </a:r>
          </a:p>
          <a:p>
            <a:pPr marL="228600" lvl="1" indent="-228600" algn="l">
              <a:lnSpc>
                <a:spcPct val="80000"/>
              </a:lnSpc>
              <a:spcBef>
                <a:spcPts val="1000"/>
              </a:spcBef>
              <a:buFontTx/>
              <a:buChar char="•"/>
            </a:pPr>
            <a:r>
              <a:rPr lang="en-GB" sz="2800" dirty="0"/>
              <a:t> fraud detection, order processing, purchasing.. resulting in increased revenues and reduced costs</a:t>
            </a:r>
          </a:p>
          <a:p>
            <a:pPr marL="228600" lvl="1" indent="-228600" algn="l">
              <a:lnSpc>
                <a:spcPct val="80000"/>
              </a:lnSpc>
              <a:spcBef>
                <a:spcPts val="1000"/>
              </a:spcBef>
              <a:buFontTx/>
              <a:buChar char="•"/>
            </a:pPr>
            <a:endParaRPr lang="en-GB" sz="2800" dirty="0"/>
          </a:p>
          <a:p>
            <a:pPr marL="228600" indent="-228600" algn="l">
              <a:lnSpc>
                <a:spcPct val="80000"/>
              </a:lnSpc>
              <a:buFontTx/>
              <a:buChar char="•"/>
            </a:pPr>
            <a:r>
              <a:rPr lang="en-GB" sz="2800" dirty="0"/>
              <a:t> Predict the Future</a:t>
            </a:r>
          </a:p>
          <a:p>
            <a:pPr lvl="1" algn="l">
              <a:lnSpc>
                <a:spcPct val="80000"/>
              </a:lnSpc>
              <a:buFontTx/>
              <a:buChar char="–"/>
            </a:pPr>
            <a:endParaRPr lang="en-GB" dirty="0"/>
          </a:p>
        </p:txBody>
      </p:sp>
    </p:spTree>
    <p:extLst>
      <p:ext uri="{BB962C8B-B14F-4D97-AF65-F5344CB8AC3E}">
        <p14:creationId xmlns:p14="http://schemas.microsoft.com/office/powerpoint/2010/main" val="3631137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09800" y="0"/>
            <a:ext cx="7772400" cy="1143000"/>
          </a:xfrm>
          <a:gradFill rotWithShape="0">
            <a:gsLst>
              <a:gs pos="0">
                <a:srgbClr val="CCECFF">
                  <a:gamma/>
                  <a:shade val="49804"/>
                  <a:invGamma/>
                </a:srgbClr>
              </a:gs>
              <a:gs pos="100000">
                <a:srgbClr val="CCECFF"/>
              </a:gs>
            </a:gsLst>
            <a:lin ang="2700000" scaled="1"/>
          </a:gradFill>
          <a:ln/>
        </p:spPr>
        <p:txBody>
          <a:bodyPr vert="horz" lIns="92075" tIns="46038" rIns="92075" bIns="46038" rtlCol="0" anchor="ctr">
            <a:normAutofit/>
          </a:bodyPr>
          <a:lstStyle/>
          <a:p>
            <a:pPr eaLnBrk="0" hangingPunct="0"/>
            <a:r>
              <a:rPr lang="en-US" sz="2800" b="1">
                <a:latin typeface="Arial" panose="020B0604020202020204" pitchFamily="34" charset="0"/>
              </a:rPr>
              <a:t>Managing Organizations</a:t>
            </a:r>
            <a:r>
              <a:rPr lang="en-US" sz="2800" b="1"/>
              <a:t/>
            </a:r>
            <a:br>
              <a:rPr lang="en-US" sz="2800" b="1"/>
            </a:br>
            <a:r>
              <a:rPr lang="en-US" sz="1800" b="1" i="1">
                <a:solidFill>
                  <a:srgbClr val="800000"/>
                </a:solidFill>
                <a:latin typeface="Optimum" pitchFamily="2" charset="0"/>
              </a:rPr>
              <a:t>Informed decision making as a prerequisite for success</a:t>
            </a:r>
            <a:r>
              <a:rPr lang="en-US" sz="2800" b="1"/>
              <a:t> </a:t>
            </a:r>
          </a:p>
        </p:txBody>
      </p:sp>
      <p:sp>
        <p:nvSpPr>
          <p:cNvPr id="8195" name="AutoShape 3"/>
          <p:cNvSpPr>
            <a:spLocks noChangeArrowheads="1"/>
          </p:cNvSpPr>
          <p:nvPr/>
        </p:nvSpPr>
        <p:spPr bwMode="auto">
          <a:xfrm>
            <a:off x="1982789" y="1754189"/>
            <a:ext cx="4111625" cy="4187825"/>
          </a:xfrm>
          <a:prstGeom prst="triangle">
            <a:avLst>
              <a:gd name="adj" fmla="val 49991"/>
            </a:avLst>
          </a:prstGeom>
          <a:solidFill>
            <a:srgbClr val="00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Line 4"/>
          <p:cNvSpPr>
            <a:spLocks noChangeShapeType="1"/>
          </p:cNvSpPr>
          <p:nvPr/>
        </p:nvSpPr>
        <p:spPr bwMode="auto">
          <a:xfrm>
            <a:off x="2820988" y="4229100"/>
            <a:ext cx="7389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7" name="Line 5"/>
          <p:cNvSpPr>
            <a:spLocks noChangeShapeType="1"/>
          </p:cNvSpPr>
          <p:nvPr/>
        </p:nvSpPr>
        <p:spPr bwMode="auto">
          <a:xfrm>
            <a:off x="2439988" y="5029200"/>
            <a:ext cx="7770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Line 6"/>
          <p:cNvSpPr>
            <a:spLocks noChangeShapeType="1"/>
          </p:cNvSpPr>
          <p:nvPr/>
        </p:nvSpPr>
        <p:spPr bwMode="auto">
          <a:xfrm>
            <a:off x="3201988" y="3429000"/>
            <a:ext cx="7008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Rectangle 7"/>
          <p:cNvSpPr>
            <a:spLocks noChangeArrowheads="1"/>
          </p:cNvSpPr>
          <p:nvPr/>
        </p:nvSpPr>
        <p:spPr bwMode="auto">
          <a:xfrm>
            <a:off x="1524000" y="5943600"/>
            <a:ext cx="11430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Action</a:t>
            </a:r>
          </a:p>
        </p:txBody>
      </p:sp>
      <p:sp>
        <p:nvSpPr>
          <p:cNvPr id="8200" name="Rectangle 8"/>
          <p:cNvSpPr>
            <a:spLocks noChangeArrowheads="1"/>
          </p:cNvSpPr>
          <p:nvPr/>
        </p:nvSpPr>
        <p:spPr bwMode="auto">
          <a:xfrm>
            <a:off x="1524000" y="1828800"/>
            <a:ext cx="1143000"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b="1"/>
              <a:t>Vision</a:t>
            </a:r>
          </a:p>
        </p:txBody>
      </p:sp>
      <p:sp>
        <p:nvSpPr>
          <p:cNvPr id="8201" name="Line 9"/>
          <p:cNvSpPr>
            <a:spLocks noChangeShapeType="1"/>
          </p:cNvSpPr>
          <p:nvPr/>
        </p:nvSpPr>
        <p:spPr bwMode="auto">
          <a:xfrm>
            <a:off x="1905000" y="2363788"/>
            <a:ext cx="0" cy="3503612"/>
          </a:xfrm>
          <a:prstGeom prst="line">
            <a:avLst/>
          </a:prstGeom>
          <a:noFill/>
          <a:ln w="254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2" name="Rectangle 10"/>
          <p:cNvSpPr>
            <a:spLocks noChangeArrowheads="1"/>
          </p:cNvSpPr>
          <p:nvPr/>
        </p:nvSpPr>
        <p:spPr bwMode="auto">
          <a:xfrm>
            <a:off x="3390900" y="2743200"/>
            <a:ext cx="1219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sz="1600" b="1">
                <a:latin typeface="Arial" panose="020B0604020202020204" pitchFamily="34" charset="0"/>
              </a:rPr>
              <a:t>Mission</a:t>
            </a:r>
          </a:p>
        </p:txBody>
      </p:sp>
      <p:sp>
        <p:nvSpPr>
          <p:cNvPr id="8203" name="Line 11"/>
          <p:cNvSpPr>
            <a:spLocks noChangeShapeType="1"/>
          </p:cNvSpPr>
          <p:nvPr/>
        </p:nvSpPr>
        <p:spPr bwMode="auto">
          <a:xfrm>
            <a:off x="3201988" y="5943600"/>
            <a:ext cx="700881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204" name="Group 12"/>
          <p:cNvGrpSpPr>
            <a:grpSpLocks/>
          </p:cNvGrpSpPr>
          <p:nvPr/>
        </p:nvGrpSpPr>
        <p:grpSpPr bwMode="auto">
          <a:xfrm>
            <a:off x="5086351" y="808038"/>
            <a:ext cx="4752975" cy="2336800"/>
            <a:chOff x="2244" y="509"/>
            <a:chExt cx="2994" cy="1472"/>
          </a:xfrm>
        </p:grpSpPr>
        <p:sp>
          <p:nvSpPr>
            <p:cNvPr id="8205" name="Freeform 13"/>
            <p:cNvSpPr>
              <a:spLocks/>
            </p:cNvSpPr>
            <p:nvPr/>
          </p:nvSpPr>
          <p:spPr bwMode="auto">
            <a:xfrm>
              <a:off x="2244" y="509"/>
              <a:ext cx="2994" cy="1472"/>
            </a:xfrm>
            <a:custGeom>
              <a:avLst/>
              <a:gdLst>
                <a:gd name="T0" fmla="*/ 1453 w 2994"/>
                <a:gd name="T1" fmla="*/ 437 h 1472"/>
                <a:gd name="T2" fmla="*/ 1088 w 2994"/>
                <a:gd name="T3" fmla="*/ 266 h 1472"/>
                <a:gd name="T4" fmla="*/ 983 w 2994"/>
                <a:gd name="T5" fmla="*/ 539 h 1472"/>
                <a:gd name="T6" fmla="*/ 0 w 2994"/>
                <a:gd name="T7" fmla="*/ 425 h 1472"/>
                <a:gd name="T8" fmla="*/ 629 w 2994"/>
                <a:gd name="T9" fmla="*/ 673 h 1472"/>
                <a:gd name="T10" fmla="*/ 8 w 2994"/>
                <a:gd name="T11" fmla="*/ 828 h 1472"/>
                <a:gd name="T12" fmla="*/ 544 w 2994"/>
                <a:gd name="T13" fmla="*/ 951 h 1472"/>
                <a:gd name="T14" fmla="*/ 81 w 2994"/>
                <a:gd name="T15" fmla="*/ 1198 h 1472"/>
                <a:gd name="T16" fmla="*/ 828 w 2994"/>
                <a:gd name="T17" fmla="*/ 1048 h 1472"/>
                <a:gd name="T18" fmla="*/ 739 w 2994"/>
                <a:gd name="T19" fmla="*/ 1296 h 1472"/>
                <a:gd name="T20" fmla="*/ 1123 w 2994"/>
                <a:gd name="T21" fmla="*/ 1113 h 1472"/>
                <a:gd name="T22" fmla="*/ 1282 w 2994"/>
                <a:gd name="T23" fmla="*/ 1471 h 1472"/>
                <a:gd name="T24" fmla="*/ 1500 w 2994"/>
                <a:gd name="T25" fmla="*/ 1013 h 1472"/>
                <a:gd name="T26" fmla="*/ 1914 w 2994"/>
                <a:gd name="T27" fmla="*/ 1260 h 1472"/>
                <a:gd name="T28" fmla="*/ 1971 w 2994"/>
                <a:gd name="T29" fmla="*/ 914 h 1472"/>
                <a:gd name="T30" fmla="*/ 2566 w 2994"/>
                <a:gd name="T31" fmla="*/ 1060 h 1472"/>
                <a:gd name="T32" fmla="*/ 2341 w 2994"/>
                <a:gd name="T33" fmla="*/ 763 h 1472"/>
                <a:gd name="T34" fmla="*/ 2993 w 2994"/>
                <a:gd name="T35" fmla="*/ 690 h 1472"/>
                <a:gd name="T36" fmla="*/ 2423 w 2994"/>
                <a:gd name="T37" fmla="*/ 594 h 1472"/>
                <a:gd name="T38" fmla="*/ 2878 w 2994"/>
                <a:gd name="T39" fmla="*/ 378 h 1472"/>
                <a:gd name="T40" fmla="*/ 2271 w 2994"/>
                <a:gd name="T41" fmla="*/ 414 h 1472"/>
                <a:gd name="T42" fmla="*/ 2474 w 2994"/>
                <a:gd name="T43" fmla="*/ 202 h 1472"/>
                <a:gd name="T44" fmla="*/ 1906 w 2994"/>
                <a:gd name="T45" fmla="*/ 340 h 1472"/>
                <a:gd name="T46" fmla="*/ 1907 w 2994"/>
                <a:gd name="T47" fmla="*/ 0 h 1472"/>
                <a:gd name="T48" fmla="*/ 1453 w 2994"/>
                <a:gd name="T49" fmla="*/ 437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94" h="1472">
                  <a:moveTo>
                    <a:pt x="1453" y="437"/>
                  </a:moveTo>
                  <a:lnTo>
                    <a:pt x="1088" y="266"/>
                  </a:lnTo>
                  <a:lnTo>
                    <a:pt x="983" y="539"/>
                  </a:lnTo>
                  <a:lnTo>
                    <a:pt x="0" y="425"/>
                  </a:lnTo>
                  <a:lnTo>
                    <a:pt x="629" y="673"/>
                  </a:lnTo>
                  <a:lnTo>
                    <a:pt x="8" y="828"/>
                  </a:lnTo>
                  <a:lnTo>
                    <a:pt x="544" y="951"/>
                  </a:lnTo>
                  <a:lnTo>
                    <a:pt x="81" y="1198"/>
                  </a:lnTo>
                  <a:lnTo>
                    <a:pt x="828" y="1048"/>
                  </a:lnTo>
                  <a:lnTo>
                    <a:pt x="739" y="1296"/>
                  </a:lnTo>
                  <a:lnTo>
                    <a:pt x="1123" y="1113"/>
                  </a:lnTo>
                  <a:lnTo>
                    <a:pt x="1282" y="1471"/>
                  </a:lnTo>
                  <a:lnTo>
                    <a:pt x="1500" y="1013"/>
                  </a:lnTo>
                  <a:lnTo>
                    <a:pt x="1914" y="1260"/>
                  </a:lnTo>
                  <a:lnTo>
                    <a:pt x="1971" y="914"/>
                  </a:lnTo>
                  <a:lnTo>
                    <a:pt x="2566" y="1060"/>
                  </a:lnTo>
                  <a:lnTo>
                    <a:pt x="2341" y="763"/>
                  </a:lnTo>
                  <a:lnTo>
                    <a:pt x="2993" y="690"/>
                  </a:lnTo>
                  <a:lnTo>
                    <a:pt x="2423" y="594"/>
                  </a:lnTo>
                  <a:lnTo>
                    <a:pt x="2878" y="378"/>
                  </a:lnTo>
                  <a:lnTo>
                    <a:pt x="2271" y="414"/>
                  </a:lnTo>
                  <a:lnTo>
                    <a:pt x="2474" y="202"/>
                  </a:lnTo>
                  <a:lnTo>
                    <a:pt x="1906" y="340"/>
                  </a:lnTo>
                  <a:lnTo>
                    <a:pt x="1907" y="0"/>
                  </a:lnTo>
                  <a:lnTo>
                    <a:pt x="1453" y="437"/>
                  </a:lnTo>
                </a:path>
              </a:pathLst>
            </a:custGeom>
            <a:solidFill>
              <a:schemeClr val="hlink"/>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6" name="Rectangle 14"/>
            <p:cNvSpPr>
              <a:spLocks noChangeArrowheads="1"/>
            </p:cNvSpPr>
            <p:nvPr/>
          </p:nvSpPr>
          <p:spPr bwMode="auto">
            <a:xfrm rot="21060000">
              <a:off x="2927" y="1101"/>
              <a:ext cx="159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spcBef>
                  <a:spcPct val="50000"/>
                </a:spcBef>
              </a:pPr>
              <a:r>
                <a:rPr lang="en-US">
                  <a:solidFill>
                    <a:srgbClr val="FF0066"/>
                  </a:solidFill>
                </a:rPr>
                <a:t>Organizational Context</a:t>
              </a:r>
            </a:p>
          </p:txBody>
        </p:sp>
      </p:grpSp>
      <p:sp>
        <p:nvSpPr>
          <p:cNvPr id="8207" name="Rectangle 15"/>
          <p:cNvSpPr>
            <a:spLocks noChangeArrowheads="1"/>
          </p:cNvSpPr>
          <p:nvPr/>
        </p:nvSpPr>
        <p:spPr bwMode="auto">
          <a:xfrm>
            <a:off x="6096000" y="3886201"/>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t>Policies, Goals, and Objectives</a:t>
            </a:r>
          </a:p>
        </p:txBody>
      </p:sp>
      <p:sp>
        <p:nvSpPr>
          <p:cNvPr id="8208" name="Rectangle 16"/>
          <p:cNvSpPr>
            <a:spLocks noChangeArrowheads="1"/>
          </p:cNvSpPr>
          <p:nvPr/>
        </p:nvSpPr>
        <p:spPr bwMode="auto">
          <a:xfrm>
            <a:off x="6097589" y="3430589"/>
            <a:ext cx="1063625" cy="37782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600" b="1"/>
              <a:t>Givens</a:t>
            </a:r>
          </a:p>
        </p:txBody>
      </p:sp>
      <p:sp>
        <p:nvSpPr>
          <p:cNvPr id="8209" name="Rectangle 17"/>
          <p:cNvSpPr>
            <a:spLocks noChangeArrowheads="1"/>
          </p:cNvSpPr>
          <p:nvPr/>
        </p:nvSpPr>
        <p:spPr bwMode="auto">
          <a:xfrm>
            <a:off x="6096000" y="3190875"/>
            <a:ext cx="4953000" cy="240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lnSpc>
                <a:spcPct val="60000"/>
              </a:lnSpc>
              <a:spcBef>
                <a:spcPct val="50000"/>
              </a:spcBef>
            </a:pPr>
            <a:r>
              <a:rPr lang="en-US" sz="1600"/>
              <a:t>Values, Purpose, Structure, Politics, Environment, etc.</a:t>
            </a:r>
          </a:p>
        </p:txBody>
      </p:sp>
      <p:sp>
        <p:nvSpPr>
          <p:cNvPr id="8210" name="Rectangle 18"/>
          <p:cNvSpPr>
            <a:spLocks noChangeArrowheads="1"/>
          </p:cNvSpPr>
          <p:nvPr/>
        </p:nvSpPr>
        <p:spPr bwMode="auto">
          <a:xfrm>
            <a:off x="6097589" y="4227514"/>
            <a:ext cx="2359025" cy="37782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600" b="1"/>
              <a:t>What should be done ?</a:t>
            </a:r>
          </a:p>
        </p:txBody>
      </p:sp>
      <p:sp>
        <p:nvSpPr>
          <p:cNvPr id="8211" name="Rectangle 19"/>
          <p:cNvSpPr>
            <a:spLocks noChangeArrowheads="1"/>
          </p:cNvSpPr>
          <p:nvPr/>
        </p:nvSpPr>
        <p:spPr bwMode="auto">
          <a:xfrm>
            <a:off x="6096000" y="4648201"/>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t>Analytics, Decision Making </a:t>
            </a:r>
          </a:p>
        </p:txBody>
      </p:sp>
      <p:sp>
        <p:nvSpPr>
          <p:cNvPr id="8212" name="Rectangle 20"/>
          <p:cNvSpPr>
            <a:spLocks noChangeArrowheads="1"/>
          </p:cNvSpPr>
          <p:nvPr/>
        </p:nvSpPr>
        <p:spPr bwMode="auto">
          <a:xfrm>
            <a:off x="6097589" y="5030789"/>
            <a:ext cx="2359025" cy="377825"/>
          </a:xfrm>
          <a:prstGeom prst="rect">
            <a:avLst/>
          </a:prstGeom>
          <a:solidFill>
            <a:srgbClr val="CCE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hangingPunct="0"/>
            <a:r>
              <a:rPr lang="en-US" sz="1600" b="1"/>
              <a:t>When and how ??</a:t>
            </a:r>
          </a:p>
        </p:txBody>
      </p:sp>
      <p:sp>
        <p:nvSpPr>
          <p:cNvPr id="8213" name="Rectangle 21"/>
          <p:cNvSpPr>
            <a:spLocks noChangeArrowheads="1"/>
          </p:cNvSpPr>
          <p:nvPr/>
        </p:nvSpPr>
        <p:spPr bwMode="auto">
          <a:xfrm>
            <a:off x="3390900" y="3581401"/>
            <a:ext cx="1219200" cy="51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60000"/>
              </a:lnSpc>
              <a:spcBef>
                <a:spcPct val="50000"/>
              </a:spcBef>
            </a:pPr>
            <a:r>
              <a:rPr lang="en-US" sz="1600" b="1">
                <a:latin typeface="Arial" panose="020B0604020202020204" pitchFamily="34" charset="0"/>
              </a:rPr>
              <a:t>Strategic</a:t>
            </a:r>
          </a:p>
          <a:p>
            <a:pPr algn="ctr" eaLnBrk="0" hangingPunct="0">
              <a:lnSpc>
                <a:spcPct val="60000"/>
              </a:lnSpc>
              <a:spcBef>
                <a:spcPct val="50000"/>
              </a:spcBef>
            </a:pPr>
            <a:r>
              <a:rPr lang="en-US" sz="1600" b="1">
                <a:latin typeface="Arial" panose="020B0604020202020204" pitchFamily="34" charset="0"/>
              </a:rPr>
              <a:t>Direction</a:t>
            </a:r>
          </a:p>
        </p:txBody>
      </p:sp>
      <p:sp>
        <p:nvSpPr>
          <p:cNvPr id="8214" name="Rectangle 22"/>
          <p:cNvSpPr>
            <a:spLocks noChangeArrowheads="1"/>
          </p:cNvSpPr>
          <p:nvPr/>
        </p:nvSpPr>
        <p:spPr bwMode="auto">
          <a:xfrm>
            <a:off x="3390900" y="4343401"/>
            <a:ext cx="1219200" cy="51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60000"/>
              </a:lnSpc>
              <a:spcBef>
                <a:spcPct val="50000"/>
              </a:spcBef>
            </a:pPr>
            <a:r>
              <a:rPr lang="en-US" sz="1600" b="1">
                <a:latin typeface="Arial" panose="020B0604020202020204" pitchFamily="34" charset="0"/>
              </a:rPr>
              <a:t>Decision</a:t>
            </a:r>
          </a:p>
          <a:p>
            <a:pPr algn="ctr" eaLnBrk="0" hangingPunct="0">
              <a:lnSpc>
                <a:spcPct val="60000"/>
              </a:lnSpc>
              <a:spcBef>
                <a:spcPct val="50000"/>
              </a:spcBef>
            </a:pPr>
            <a:r>
              <a:rPr lang="en-US" sz="1600" b="1">
                <a:latin typeface="Arial" panose="020B0604020202020204" pitchFamily="34" charset="0"/>
              </a:rPr>
              <a:t>Making</a:t>
            </a:r>
          </a:p>
        </p:txBody>
      </p:sp>
      <p:sp>
        <p:nvSpPr>
          <p:cNvPr id="8215" name="Rectangle 23"/>
          <p:cNvSpPr>
            <a:spLocks noChangeArrowheads="1"/>
          </p:cNvSpPr>
          <p:nvPr/>
        </p:nvSpPr>
        <p:spPr bwMode="auto">
          <a:xfrm>
            <a:off x="2895600" y="5181601"/>
            <a:ext cx="2209800" cy="511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eaLnBrk="0" hangingPunct="0">
              <a:lnSpc>
                <a:spcPct val="60000"/>
              </a:lnSpc>
              <a:spcBef>
                <a:spcPct val="50000"/>
              </a:spcBef>
            </a:pPr>
            <a:endParaRPr lang="en-US" sz="1600" b="1">
              <a:latin typeface="Arial" panose="020B0604020202020204" pitchFamily="34" charset="0"/>
            </a:endParaRPr>
          </a:p>
          <a:p>
            <a:pPr algn="ctr" eaLnBrk="0" hangingPunct="0">
              <a:lnSpc>
                <a:spcPct val="60000"/>
              </a:lnSpc>
              <a:spcBef>
                <a:spcPct val="50000"/>
              </a:spcBef>
            </a:pPr>
            <a:r>
              <a:rPr lang="en-US" sz="1600" b="1">
                <a:latin typeface="Arial" panose="020B0604020202020204" pitchFamily="34" charset="0"/>
              </a:rPr>
              <a:t>Implementation</a:t>
            </a:r>
          </a:p>
        </p:txBody>
      </p:sp>
      <p:sp>
        <p:nvSpPr>
          <p:cNvPr id="8216" name="Rectangle 24"/>
          <p:cNvSpPr>
            <a:spLocks noChangeArrowheads="1"/>
          </p:cNvSpPr>
          <p:nvPr/>
        </p:nvSpPr>
        <p:spPr bwMode="auto">
          <a:xfrm>
            <a:off x="6096000" y="5562601"/>
            <a:ext cx="4038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50000"/>
              </a:spcBef>
            </a:pPr>
            <a:r>
              <a:rPr lang="en-US"/>
              <a:t>Project Management</a:t>
            </a:r>
          </a:p>
        </p:txBody>
      </p:sp>
    </p:spTree>
    <p:extLst>
      <p:ext uri="{BB962C8B-B14F-4D97-AF65-F5344CB8AC3E}">
        <p14:creationId xmlns:p14="http://schemas.microsoft.com/office/powerpoint/2010/main" val="379693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519</Words>
  <Application>Microsoft Office PowerPoint</Application>
  <PresentationFormat>Widescreen</PresentationFormat>
  <Paragraphs>183</Paragraphs>
  <Slides>20</Slides>
  <Notes>3</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ＭＳ Ｐゴシック</vt:lpstr>
      <vt:lpstr>宋体</vt:lpstr>
      <vt:lpstr>Arial</vt:lpstr>
      <vt:lpstr>Calibri</vt:lpstr>
      <vt:lpstr>Calibri Light</vt:lpstr>
      <vt:lpstr>Optimum</vt:lpstr>
      <vt:lpstr>Segoe UI</vt:lpstr>
      <vt:lpstr>Verdana</vt:lpstr>
      <vt:lpstr>Wingdings</vt:lpstr>
      <vt:lpstr>Office Theme</vt:lpstr>
      <vt:lpstr>Clip</vt:lpstr>
      <vt:lpstr>UNIT 5 Business Intelligence Architecture</vt:lpstr>
      <vt:lpstr>Contents</vt:lpstr>
      <vt:lpstr>What is Business Intelligence (BI)</vt:lpstr>
      <vt:lpstr>PowerPoint Presentation</vt:lpstr>
      <vt:lpstr>What is Business Intelligence?</vt:lpstr>
      <vt:lpstr> What is BI (continued)</vt:lpstr>
      <vt:lpstr>Core Capabilities of BI</vt:lpstr>
      <vt:lpstr>Benefits of Business Intelligence</vt:lpstr>
      <vt:lpstr>Managing Organizations Informed decision making as a prerequisite for success </vt:lpstr>
      <vt:lpstr>Managerial Decision Making Information Technology Solutions for Improving Effectiveness  </vt:lpstr>
      <vt:lpstr>Components of a DSS Creating Information Under Conditions of Uncertainty and Complexity    </vt:lpstr>
      <vt:lpstr>Customer-Centric Intelligent eBusiness</vt:lpstr>
      <vt:lpstr>CPU – Content, Performance, Usability</vt:lpstr>
      <vt:lpstr>Why is Business Intelligence So Important?</vt:lpstr>
      <vt:lpstr>Major BI Trends</vt:lpstr>
      <vt:lpstr>Demand Planning</vt:lpstr>
      <vt:lpstr>Enterprise Wide Decisions</vt:lpstr>
      <vt:lpstr>Business Applications in the Extended Enterprise</vt:lpstr>
      <vt:lpstr>Business Analytics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dc:title>
  <dc:creator>Sambhajee</dc:creator>
  <cp:lastModifiedBy>Sambhaji</cp:lastModifiedBy>
  <cp:revision>19</cp:revision>
  <dcterms:created xsi:type="dcterms:W3CDTF">2014-09-17T20:09:30Z</dcterms:created>
  <dcterms:modified xsi:type="dcterms:W3CDTF">2016-02-13T04:19:43Z</dcterms:modified>
</cp:coreProperties>
</file>