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91" r:id="rId1"/>
    <p:sldMasterId id="2147483805" r:id="rId2"/>
    <p:sldMasterId id="2147483921" r:id="rId3"/>
  </p:sldMasterIdLst>
  <p:notesMasterIdLst>
    <p:notesMasterId r:id="rId58"/>
  </p:notesMasterIdLst>
  <p:handoutMasterIdLst>
    <p:handoutMasterId r:id="rId59"/>
  </p:handoutMasterIdLst>
  <p:sldIdLst>
    <p:sldId id="280" r:id="rId4"/>
    <p:sldId id="256" r:id="rId5"/>
    <p:sldId id="284" r:id="rId6"/>
    <p:sldId id="334" r:id="rId7"/>
    <p:sldId id="285" r:id="rId8"/>
    <p:sldId id="335" r:id="rId9"/>
    <p:sldId id="336" r:id="rId10"/>
    <p:sldId id="289" r:id="rId11"/>
    <p:sldId id="290" r:id="rId12"/>
    <p:sldId id="286" r:id="rId13"/>
    <p:sldId id="291" r:id="rId14"/>
    <p:sldId id="292" r:id="rId15"/>
    <p:sldId id="293" r:id="rId16"/>
    <p:sldId id="287" r:id="rId17"/>
    <p:sldId id="288" r:id="rId18"/>
    <p:sldId id="294" r:id="rId19"/>
    <p:sldId id="295" r:id="rId20"/>
    <p:sldId id="297" r:id="rId21"/>
    <p:sldId id="298" r:id="rId22"/>
    <p:sldId id="299" r:id="rId23"/>
    <p:sldId id="300" r:id="rId24"/>
    <p:sldId id="301" r:id="rId25"/>
    <p:sldId id="302" r:id="rId26"/>
    <p:sldId id="303" r:id="rId27"/>
    <p:sldId id="305" r:id="rId28"/>
    <p:sldId id="333"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31" r:id="rId44"/>
    <p:sldId id="283" r:id="rId45"/>
    <p:sldId id="330" r:id="rId46"/>
    <p:sldId id="320" r:id="rId47"/>
    <p:sldId id="321" r:id="rId48"/>
    <p:sldId id="322" r:id="rId49"/>
    <p:sldId id="323" r:id="rId50"/>
    <p:sldId id="324" r:id="rId51"/>
    <p:sldId id="325" r:id="rId52"/>
    <p:sldId id="326" r:id="rId53"/>
    <p:sldId id="327" r:id="rId54"/>
    <p:sldId id="328" r:id="rId55"/>
    <p:sldId id="329" r:id="rId56"/>
    <p:sldId id="337" r:id="rId57"/>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Helvetica" pitchFamily="34" charset="0"/>
        <a:ea typeface="+mn-ea"/>
        <a:cs typeface="+mn-cs"/>
      </a:defRPr>
    </a:lvl1pPr>
    <a:lvl2pPr marL="457200" algn="l" rtl="0" eaLnBrk="0" fontAlgn="base" hangingPunct="0">
      <a:spcBef>
        <a:spcPct val="0"/>
      </a:spcBef>
      <a:spcAft>
        <a:spcPct val="0"/>
      </a:spcAft>
      <a:defRPr sz="1600" kern="1200">
        <a:solidFill>
          <a:schemeClr val="tx1"/>
        </a:solidFill>
        <a:latin typeface="Helvetica" pitchFamily="34" charset="0"/>
        <a:ea typeface="+mn-ea"/>
        <a:cs typeface="+mn-cs"/>
      </a:defRPr>
    </a:lvl2pPr>
    <a:lvl3pPr marL="914400" algn="l" rtl="0" eaLnBrk="0" fontAlgn="base" hangingPunct="0">
      <a:spcBef>
        <a:spcPct val="0"/>
      </a:spcBef>
      <a:spcAft>
        <a:spcPct val="0"/>
      </a:spcAft>
      <a:defRPr sz="1600" kern="1200">
        <a:solidFill>
          <a:schemeClr val="tx1"/>
        </a:solidFill>
        <a:latin typeface="Helvetica"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Helvetica"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Helvetica" pitchFamily="34" charset="0"/>
        <a:ea typeface="+mn-ea"/>
        <a:cs typeface="+mn-cs"/>
      </a:defRPr>
    </a:lvl5pPr>
    <a:lvl6pPr marL="2286000" algn="l" defTabSz="914400" rtl="0" eaLnBrk="1" latinLnBrk="0" hangingPunct="1">
      <a:defRPr sz="1600" kern="1200">
        <a:solidFill>
          <a:schemeClr val="tx1"/>
        </a:solidFill>
        <a:latin typeface="Helvetica" pitchFamily="34" charset="0"/>
        <a:ea typeface="+mn-ea"/>
        <a:cs typeface="+mn-cs"/>
      </a:defRPr>
    </a:lvl6pPr>
    <a:lvl7pPr marL="2743200" algn="l" defTabSz="914400" rtl="0" eaLnBrk="1" latinLnBrk="0" hangingPunct="1">
      <a:defRPr sz="1600" kern="1200">
        <a:solidFill>
          <a:schemeClr val="tx1"/>
        </a:solidFill>
        <a:latin typeface="Helvetica" pitchFamily="34" charset="0"/>
        <a:ea typeface="+mn-ea"/>
        <a:cs typeface="+mn-cs"/>
      </a:defRPr>
    </a:lvl7pPr>
    <a:lvl8pPr marL="3200400" algn="l" defTabSz="914400" rtl="0" eaLnBrk="1" latinLnBrk="0" hangingPunct="1">
      <a:defRPr sz="1600" kern="1200">
        <a:solidFill>
          <a:schemeClr val="tx1"/>
        </a:solidFill>
        <a:latin typeface="Helvetica" pitchFamily="34" charset="0"/>
        <a:ea typeface="+mn-ea"/>
        <a:cs typeface="+mn-cs"/>
      </a:defRPr>
    </a:lvl8pPr>
    <a:lvl9pPr marL="3657600" algn="l" defTabSz="914400" rtl="0" eaLnBrk="1" latinLnBrk="0" hangingPunct="1">
      <a:defRPr sz="1600"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679">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58" autoAdjust="0"/>
    <p:restoredTop sz="89427" autoAdjust="0"/>
  </p:normalViewPr>
  <p:slideViewPr>
    <p:cSldViewPr snapToGrid="0">
      <p:cViewPr varScale="1">
        <p:scale>
          <a:sx n="74" d="100"/>
          <a:sy n="74" d="100"/>
        </p:scale>
        <p:origin x="1344" y="72"/>
      </p:cViewPr>
      <p:guideLst>
        <p:guide orient="horz" pos="679"/>
        <p:guide pos="5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defRPr sz="1200"/>
            </a:lvl1pPr>
          </a:lstStyle>
          <a:p>
            <a:pPr>
              <a:defRPr/>
            </a:pPr>
            <a:endParaRPr lang="en-US"/>
          </a:p>
        </p:txBody>
      </p:sp>
      <p:sp>
        <p:nvSpPr>
          <p:cNvPr id="5837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defRPr sz="1200"/>
            </a:lvl1pPr>
          </a:lstStyle>
          <a:p>
            <a:pPr>
              <a:defRPr/>
            </a:pPr>
            <a:endParaRPr lang="en-US"/>
          </a:p>
        </p:txBody>
      </p:sp>
      <p:sp>
        <p:nvSpPr>
          <p:cNvPr id="583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a:lvl1pPr>
          </a:lstStyle>
          <a:p>
            <a:pPr>
              <a:defRPr/>
            </a:pPr>
            <a:endParaRPr lang="en-US"/>
          </a:p>
        </p:txBody>
      </p:sp>
      <p:sp>
        <p:nvSpPr>
          <p:cNvPr id="583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a:lvl1pPr>
          </a:lstStyle>
          <a:p>
            <a:pPr>
              <a:defRPr/>
            </a:pPr>
            <a:fld id="{4D0AD15F-3BA9-4BF8-9325-F6372E0B74E4}" type="slidenum">
              <a:rPr lang="en-US"/>
              <a:pPr>
                <a:defRPr/>
              </a:pPr>
              <a:t>‹#›</a:t>
            </a:fld>
            <a:endParaRPr lang="en-US"/>
          </a:p>
        </p:txBody>
      </p:sp>
    </p:spTree>
    <p:extLst>
      <p:ext uri="{BB962C8B-B14F-4D97-AF65-F5344CB8AC3E}">
        <p14:creationId xmlns:p14="http://schemas.microsoft.com/office/powerpoint/2010/main" val="261702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defRPr sz="1200"/>
            </a:lvl1pPr>
          </a:lstStyle>
          <a:p>
            <a:pPr>
              <a:defRPr/>
            </a:pPr>
            <a:endParaRPr lang="en-US"/>
          </a:p>
        </p:txBody>
      </p:sp>
      <p:sp>
        <p:nvSpPr>
          <p:cNvPr id="522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defRPr sz="1200"/>
            </a:lvl1pPr>
          </a:lstStyle>
          <a:p>
            <a:pPr>
              <a:defRPr/>
            </a:pPr>
            <a:endParaRPr lang="en-US"/>
          </a:p>
        </p:txBody>
      </p:sp>
      <p:sp>
        <p:nvSpPr>
          <p:cNvPr id="829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a:lvl1pPr>
          </a:lstStyle>
          <a:p>
            <a:pPr>
              <a:defRPr/>
            </a:pPr>
            <a:endParaRPr lang="en-US"/>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a:lvl1pPr>
          </a:lstStyle>
          <a:p>
            <a:pPr>
              <a:defRPr/>
            </a:pPr>
            <a:fld id="{95FD670C-EAB5-476E-A23C-CA33D229E07A}" type="slidenum">
              <a:rPr lang="en-US"/>
              <a:pPr>
                <a:defRPr/>
              </a:pPr>
              <a:t>‹#›</a:t>
            </a:fld>
            <a:endParaRPr lang="en-US"/>
          </a:p>
        </p:txBody>
      </p:sp>
    </p:spTree>
    <p:extLst>
      <p:ext uri="{BB962C8B-B14F-4D97-AF65-F5344CB8AC3E}">
        <p14:creationId xmlns:p14="http://schemas.microsoft.com/office/powerpoint/2010/main" val="13672020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51BC47B2-644D-49CC-9B9B-5E8B7FD96376}" type="slidenum">
              <a:rPr lang="en-US" smtClean="0"/>
              <a:pPr/>
              <a:t>1</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248775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endParaRPr lang="en-US" smtClean="0"/>
          </a:p>
        </p:txBody>
      </p:sp>
      <p:sp>
        <p:nvSpPr>
          <p:cNvPr id="84996" name="Slide Number Placeholder 3"/>
          <p:cNvSpPr>
            <a:spLocks noGrp="1"/>
          </p:cNvSpPr>
          <p:nvPr>
            <p:ph type="sldNum" sz="quarter" idx="5"/>
          </p:nvPr>
        </p:nvSpPr>
        <p:spPr>
          <a:noFill/>
        </p:spPr>
        <p:txBody>
          <a:bodyPr/>
          <a:lstStyle/>
          <a:p>
            <a:fld id="{C25C5E71-8A52-464B-9DC2-C01F672AC6AB}" type="slidenum">
              <a:rPr lang="en-US" smtClean="0"/>
              <a:pPr/>
              <a:t>2</a:t>
            </a:fld>
            <a:endParaRPr lang="en-US" smtClean="0"/>
          </a:p>
        </p:txBody>
      </p:sp>
    </p:spTree>
    <p:extLst>
      <p:ext uri="{BB962C8B-B14F-4D97-AF65-F5344CB8AC3E}">
        <p14:creationId xmlns:p14="http://schemas.microsoft.com/office/powerpoint/2010/main" val="37461090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3" name="Object 3"/>
          <p:cNvGraphicFramePr>
            <a:graphicFrameLocks noChangeAspect="1"/>
          </p:cNvGraphicFramePr>
          <p:nvPr/>
        </p:nvGraphicFramePr>
        <p:xfrm>
          <a:off x="0" y="-4763"/>
          <a:ext cx="9144000" cy="6862763"/>
        </p:xfrm>
        <a:graphic>
          <a:graphicData uri="http://schemas.openxmlformats.org/presentationml/2006/ole">
            <mc:AlternateContent xmlns:mc="http://schemas.openxmlformats.org/markup-compatibility/2006">
              <mc:Choice xmlns:v="urn:schemas-microsoft-com:vml" Requires="v">
                <p:oleObj spid="_x0000_s178186" name="Bitmap Image" r:id="rId3" imgW="9171429" imgH="6885714" progId="PBrush">
                  <p:embed/>
                </p:oleObj>
              </mc:Choice>
              <mc:Fallback>
                <p:oleObj name="Bitmap Image" r:id="rId3" imgW="9171429" imgH="6885714" progId="PBrush">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763"/>
                        <a:ext cx="9144000" cy="686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oleObj>
              </mc:Fallback>
            </mc:AlternateContent>
          </a:graphicData>
        </a:graphic>
      </p:graphicFrame>
      <p:sp>
        <p:nvSpPr>
          <p:cNvPr id="17410" name="Rectangle 2"/>
          <p:cNvSpPr>
            <a:spLocks noGrp="1" noChangeArrowheads="1"/>
          </p:cNvSpPr>
          <p:nvPr>
            <p:ph type="ctrTitle"/>
          </p:nvPr>
        </p:nvSpPr>
        <p:spPr>
          <a:xfrm>
            <a:off x="1743075" y="2971800"/>
            <a:ext cx="5114925" cy="1066800"/>
          </a:xfrm>
        </p:spPr>
        <p:txBody>
          <a:bodyPr/>
          <a:lstStyle>
            <a:lvl1pPr>
              <a:lnSpc>
                <a:spcPct val="85000"/>
              </a:lnSpc>
              <a:defRPr sz="3400"/>
            </a:lvl1pPr>
          </a:lstStyle>
          <a:p>
            <a:r>
              <a:rPr lang="en-US" altLang="en-US" smtClean="0"/>
              <a:t>Click to edit Master title style</a:t>
            </a:r>
            <a:endParaRPr lang="en-US"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02313" y="173038"/>
            <a:ext cx="1781175" cy="56467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73038"/>
            <a:ext cx="5192713" cy="56467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ABB94C7E-0448-4389-8BC2-AE76161EFE26}" type="datetimeFigureOut">
              <a:rPr lang="en-US"/>
              <a:pPr>
                <a:defRPr/>
              </a:pPr>
              <a:t>8/3/2018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78608308-DE8B-4C76-9D25-836A201754D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81200"/>
            <a:ext cx="3810000" cy="4076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800600" y="1981200"/>
            <a:ext cx="3810000" cy="4076700"/>
          </a:xfrm>
        </p:spPr>
        <p:txBody>
          <a:bodyPr rtlCol="0">
            <a:normAutofit/>
          </a:bodyPr>
          <a:lstStyle/>
          <a:p>
            <a:pPr lvl="0"/>
            <a:endParaRPr 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BA03061-1CAA-410B-8388-1B50B5024F3B}" type="slidenum">
              <a:rPr lang="en-US"/>
              <a:pPr>
                <a:defRPr/>
              </a:pPr>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B592DDD-3158-4624-B515-95372355B55D}" type="slidenum">
              <a:rPr lang="en-US"/>
              <a:pPr>
                <a:defRPr/>
              </a:pPr>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FBE8C3-7D32-427D-A4C1-25B983A42B24}" type="slidenum">
              <a:rPr lang="en-US"/>
              <a:pPr>
                <a:defRPr/>
              </a:pPr>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B0937DA-6DE9-47EC-8CA2-09B6F6F88A88}" type="slidenum">
              <a:rPr lang="en-US"/>
              <a:pPr>
                <a:defRPr/>
              </a:pPr>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1AC6598-BA7A-472A-B535-853ED02DD30D}" type="slidenum">
              <a:rPr lang="en-US"/>
              <a:pPr>
                <a:defRPr/>
              </a:pPr>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EFDDDAD-4ECD-4034-9353-4141FC9DEBE4}"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641D5F7-57D7-43CB-8047-0ECB76BD35B8}" type="slidenum">
              <a:rPr lang="en-US"/>
              <a:pPr>
                <a:defRPr/>
              </a:pPr>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1447D0C-7FB5-4B94-8500-FB1D03FDA208}" type="slidenum">
              <a:rPr lang="en-US"/>
              <a:pPr>
                <a:defRPr/>
              </a:pPr>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C7691F1-7F8C-4A78-8210-81989A42BE82}" type="slidenum">
              <a:rPr lang="en-US"/>
              <a:pPr>
                <a:defRPr/>
              </a:pPr>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FC7472F-B8C2-4679-A76C-45B7FAF5B231}" type="slidenum">
              <a:rPr lang="en-US"/>
              <a:pPr>
                <a:defRPr/>
              </a:pPr>
              <a:t>‹#›</a:t>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1A9C8CD-23B4-4E2F-BF79-E80E80C3F731}" type="slidenum">
              <a:rPr lang="en-US"/>
              <a:pPr>
                <a:defRPr/>
              </a:pPr>
              <a:t>‹#›</a:t>
            </a:fld>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0FC04B1-9753-4289-AD74-98F66F18C8E1}" type="datetimeFigureOut">
              <a:rPr lang="en-US" smtClean="0"/>
              <a:pPr/>
              <a:t>8/3/2018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12B82AD-F6F4-4019-8021-8C4C32922268}"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0FC04B1-9753-4289-AD74-98F66F18C8E1}" type="datetimeFigureOut">
              <a:rPr lang="en-US" smtClean="0"/>
              <a:pPr/>
              <a:t>8/3/2018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12B82AD-F6F4-4019-8021-8C4C32922268}"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0FC04B1-9753-4289-AD74-98F66F18C8E1}" type="datetimeFigureOut">
              <a:rPr lang="en-US" smtClean="0"/>
              <a:pPr/>
              <a:t>8/3/2018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12B82AD-F6F4-4019-8021-8C4C32922268}"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0FC04B1-9753-4289-AD74-98F66F18C8E1}" type="datetimeFigureOut">
              <a:rPr lang="en-US" smtClean="0"/>
              <a:pPr/>
              <a:t>8/3/2018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12B82AD-F6F4-4019-8021-8C4C32922268}"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0FC04B1-9753-4289-AD74-98F66F18C8E1}" type="datetimeFigureOut">
              <a:rPr lang="en-US" smtClean="0"/>
              <a:pPr/>
              <a:t>8/3/2018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12B82AD-F6F4-4019-8021-8C4C3292226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0FC04B1-9753-4289-AD74-98F66F18C8E1}" type="datetimeFigureOut">
              <a:rPr lang="en-US" smtClean="0"/>
              <a:pPr/>
              <a:t>8/3/2018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12B82AD-F6F4-4019-8021-8C4C32922268}"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0FC04B1-9753-4289-AD74-98F66F18C8E1}" type="datetimeFigureOut">
              <a:rPr lang="en-US" smtClean="0"/>
              <a:pPr/>
              <a:t>8/3/2018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12B82AD-F6F4-4019-8021-8C4C32922268}"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0FC04B1-9753-4289-AD74-98F66F18C8E1}" type="datetimeFigureOut">
              <a:rPr lang="en-US" smtClean="0"/>
              <a:pPr/>
              <a:t>8/3/2018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12B82AD-F6F4-4019-8021-8C4C3292226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0FC04B1-9753-4289-AD74-98F66F18C8E1}" type="datetimeFigureOut">
              <a:rPr lang="en-US" smtClean="0"/>
              <a:pPr/>
              <a:t>8/3/2018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12B82AD-F6F4-4019-8021-8C4C32922268}"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0FC04B1-9753-4289-AD74-98F66F18C8E1}" type="datetimeFigureOut">
              <a:rPr lang="en-US" smtClean="0"/>
              <a:pPr/>
              <a:t>8/3/2018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12B82AD-F6F4-4019-8021-8C4C32922268}"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0FC04B1-9753-4289-AD74-98F66F18C8E1}" type="datetimeFigureOut">
              <a:rPr lang="en-US" smtClean="0"/>
              <a:pPr/>
              <a:t>8/3/2018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12B82AD-F6F4-4019-8021-8C4C32922268}"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400800" cy="1219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438400" y="1600200"/>
            <a:ext cx="31242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15000" y="1600200"/>
            <a:ext cx="31242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05266C03-B90C-4C28-AA18-71F7B5EDFE81}" type="slidenum">
              <a:rPr lang="en-US"/>
              <a:pPr>
                <a:defRPr/>
              </a:pPr>
              <a:t>‹#›</a:t>
            </a:fld>
            <a:endParaRPr 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57400"/>
            <a:ext cx="3179763" cy="3762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789363" y="2057400"/>
            <a:ext cx="3181350" cy="3762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folHlink"/>
        </a:solidFill>
        <a:effectLst/>
      </p:bgPr>
    </p:bg>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2514600"/>
            <a:ext cx="9144000" cy="4343400"/>
          </a:xfrm>
          <a:prstGeom prst="rect">
            <a:avLst/>
          </a:prstGeom>
          <a:solidFill>
            <a:schemeClr val="bg1"/>
          </a:solidFill>
          <a:ln w="9525">
            <a:noFill/>
            <a:miter lim="800000"/>
            <a:headEnd/>
            <a:tailEnd/>
          </a:ln>
          <a:effectLst/>
        </p:spPr>
        <p:txBody>
          <a:bodyPr wrap="none" anchor="ctr"/>
          <a:lstStyle/>
          <a:p>
            <a:pPr>
              <a:defRPr/>
            </a:pPr>
            <a:endParaRPr lang="en-US"/>
          </a:p>
        </p:txBody>
      </p:sp>
      <p:pic>
        <p:nvPicPr>
          <p:cNvPr id="1029" name="Picture 3"/>
          <p:cNvPicPr>
            <a:picLocks noChangeAspect="1" noChangeArrowheads="1"/>
          </p:cNvPicPr>
          <p:nvPr/>
        </p:nvPicPr>
        <p:blipFill>
          <a:blip r:embed="rId16" cstate="print"/>
          <a:srcRect/>
          <a:stretch>
            <a:fillRect/>
          </a:stretch>
        </p:blipFill>
        <p:spPr bwMode="auto">
          <a:xfrm>
            <a:off x="5372100" y="4940300"/>
            <a:ext cx="3771900" cy="1917700"/>
          </a:xfrm>
          <a:prstGeom prst="rect">
            <a:avLst/>
          </a:prstGeom>
          <a:noFill/>
          <a:ln w="9525">
            <a:noFill/>
            <a:miter lim="800000"/>
            <a:headEnd/>
            <a:tailEnd/>
          </a:ln>
        </p:spPr>
      </p:pic>
      <p:pic>
        <p:nvPicPr>
          <p:cNvPr id="1030" name="Picture 4"/>
          <p:cNvPicPr>
            <a:picLocks noChangeAspect="1" noChangeArrowheads="1"/>
          </p:cNvPicPr>
          <p:nvPr/>
        </p:nvPicPr>
        <p:blipFill>
          <a:blip r:embed="rId17" cstate="print"/>
          <a:srcRect/>
          <a:stretch>
            <a:fillRect/>
          </a:stretch>
        </p:blipFill>
        <p:spPr bwMode="auto">
          <a:xfrm>
            <a:off x="0" y="5638800"/>
            <a:ext cx="3276600" cy="1219200"/>
          </a:xfrm>
          <a:prstGeom prst="rect">
            <a:avLst/>
          </a:prstGeom>
          <a:noFill/>
          <a:ln w="9525">
            <a:noFill/>
            <a:miter lim="800000"/>
            <a:headEnd/>
            <a:tailEnd/>
          </a:ln>
        </p:spPr>
      </p:pic>
      <p:sp>
        <p:nvSpPr>
          <p:cNvPr id="1031" name="Rectangle 5"/>
          <p:cNvSpPr>
            <a:spLocks noGrp="1" noChangeArrowheads="1"/>
          </p:cNvSpPr>
          <p:nvPr>
            <p:ph type="title"/>
          </p:nvPr>
        </p:nvSpPr>
        <p:spPr bwMode="auto">
          <a:xfrm>
            <a:off x="465138" y="173038"/>
            <a:ext cx="7118350" cy="436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32" name="Rectangle 6"/>
          <p:cNvSpPr>
            <a:spLocks noGrp="1" noChangeArrowheads="1"/>
          </p:cNvSpPr>
          <p:nvPr>
            <p:ph type="body" idx="1"/>
          </p:nvPr>
        </p:nvSpPr>
        <p:spPr bwMode="auto">
          <a:xfrm>
            <a:off x="457200" y="2057400"/>
            <a:ext cx="6513513" cy="37623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 captions</a:t>
            </a:r>
          </a:p>
        </p:txBody>
      </p:sp>
      <p:graphicFrame>
        <p:nvGraphicFramePr>
          <p:cNvPr id="1026" name="Object 7"/>
          <p:cNvGraphicFramePr>
            <a:graphicFrameLocks noChangeAspect="1"/>
          </p:cNvGraphicFramePr>
          <p:nvPr/>
        </p:nvGraphicFramePr>
        <p:xfrm>
          <a:off x="0" y="0"/>
          <a:ext cx="9144000" cy="2847975"/>
        </p:xfrm>
        <a:graphic>
          <a:graphicData uri="http://schemas.openxmlformats.org/presentationml/2006/ole">
            <mc:AlternateContent xmlns:mc="http://schemas.openxmlformats.org/markup-compatibility/2006">
              <mc:Choice xmlns:v="urn:schemas-microsoft-com:vml" Requires="v">
                <p:oleObj spid="_x0000_s177162" name="Bitmap Image" r:id="rId18" imgW="9171429" imgH="2857899" progId="PBrush">
                  <p:embed/>
                </p:oleObj>
              </mc:Choice>
              <mc:Fallback>
                <p:oleObj name="Bitmap Image" r:id="rId18" imgW="9171429" imgH="2857899" progId="PBrush">
                  <p:embed/>
                  <p:pic>
                    <p:nvPicPr>
                      <p:cNvPr id="0" name="Picture 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9144000" cy="28479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808080"/>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Lst>
  <p:transition/>
  <p:timing>
    <p:tnLst>
      <p:par>
        <p:cTn id="1" dur="indefinite" restart="never" nodeType="tmRoot"/>
      </p:par>
    </p:tnLst>
  </p:timing>
  <p:txStyles>
    <p:titleStyle>
      <a:lvl1pPr algn="l" rtl="0" eaLnBrk="1" fontAlgn="base" hangingPunct="1">
        <a:spcBef>
          <a:spcPct val="0"/>
        </a:spcBef>
        <a:spcAft>
          <a:spcPct val="0"/>
        </a:spcAft>
        <a:defRPr sz="2200">
          <a:solidFill>
            <a:schemeClr val="bg1"/>
          </a:solidFill>
          <a:latin typeface="+mj-lt"/>
          <a:ea typeface="+mj-ea"/>
          <a:cs typeface="+mj-cs"/>
        </a:defRPr>
      </a:lvl1pPr>
      <a:lvl2pPr algn="l" rtl="0" eaLnBrk="1" fontAlgn="base" hangingPunct="1">
        <a:spcBef>
          <a:spcPct val="0"/>
        </a:spcBef>
        <a:spcAft>
          <a:spcPct val="0"/>
        </a:spcAft>
        <a:defRPr sz="2200">
          <a:solidFill>
            <a:schemeClr val="bg1"/>
          </a:solidFill>
          <a:latin typeface="Arial Black" pitchFamily="34" charset="0"/>
        </a:defRPr>
      </a:lvl2pPr>
      <a:lvl3pPr algn="l" rtl="0" eaLnBrk="1" fontAlgn="base" hangingPunct="1">
        <a:spcBef>
          <a:spcPct val="0"/>
        </a:spcBef>
        <a:spcAft>
          <a:spcPct val="0"/>
        </a:spcAft>
        <a:defRPr sz="2200">
          <a:solidFill>
            <a:schemeClr val="bg1"/>
          </a:solidFill>
          <a:latin typeface="Arial Black" pitchFamily="34" charset="0"/>
        </a:defRPr>
      </a:lvl3pPr>
      <a:lvl4pPr algn="l" rtl="0" eaLnBrk="1" fontAlgn="base" hangingPunct="1">
        <a:spcBef>
          <a:spcPct val="0"/>
        </a:spcBef>
        <a:spcAft>
          <a:spcPct val="0"/>
        </a:spcAft>
        <a:defRPr sz="2200">
          <a:solidFill>
            <a:schemeClr val="bg1"/>
          </a:solidFill>
          <a:latin typeface="Arial Black" pitchFamily="34" charset="0"/>
        </a:defRPr>
      </a:lvl4pPr>
      <a:lvl5pPr algn="l" rtl="0" eaLnBrk="1" fontAlgn="base" hangingPunct="1">
        <a:spcBef>
          <a:spcPct val="0"/>
        </a:spcBef>
        <a:spcAft>
          <a:spcPct val="0"/>
        </a:spcAft>
        <a:defRPr sz="2200">
          <a:solidFill>
            <a:schemeClr val="bg1"/>
          </a:solidFill>
          <a:latin typeface="Arial Black" pitchFamily="34" charset="0"/>
        </a:defRPr>
      </a:lvl5pPr>
      <a:lvl6pPr marL="457200" algn="l" rtl="0" eaLnBrk="1" fontAlgn="base" hangingPunct="1">
        <a:spcBef>
          <a:spcPct val="0"/>
        </a:spcBef>
        <a:spcAft>
          <a:spcPct val="0"/>
        </a:spcAft>
        <a:defRPr sz="2200">
          <a:solidFill>
            <a:schemeClr val="bg1"/>
          </a:solidFill>
          <a:latin typeface="Arial Black" pitchFamily="34" charset="0"/>
        </a:defRPr>
      </a:lvl6pPr>
      <a:lvl7pPr marL="914400" algn="l" rtl="0" eaLnBrk="1" fontAlgn="base" hangingPunct="1">
        <a:spcBef>
          <a:spcPct val="0"/>
        </a:spcBef>
        <a:spcAft>
          <a:spcPct val="0"/>
        </a:spcAft>
        <a:defRPr sz="2200">
          <a:solidFill>
            <a:schemeClr val="bg1"/>
          </a:solidFill>
          <a:latin typeface="Arial Black" pitchFamily="34" charset="0"/>
        </a:defRPr>
      </a:lvl7pPr>
      <a:lvl8pPr marL="1371600" algn="l" rtl="0" eaLnBrk="1" fontAlgn="base" hangingPunct="1">
        <a:spcBef>
          <a:spcPct val="0"/>
        </a:spcBef>
        <a:spcAft>
          <a:spcPct val="0"/>
        </a:spcAft>
        <a:defRPr sz="2200">
          <a:solidFill>
            <a:schemeClr val="bg1"/>
          </a:solidFill>
          <a:latin typeface="Arial Black" pitchFamily="34" charset="0"/>
        </a:defRPr>
      </a:lvl8pPr>
      <a:lvl9pPr marL="1828800" algn="l" rtl="0" eaLnBrk="1" fontAlgn="base" hangingPunct="1">
        <a:spcBef>
          <a:spcPct val="0"/>
        </a:spcBef>
        <a:spcAft>
          <a:spcPct val="0"/>
        </a:spcAft>
        <a:defRPr sz="2200">
          <a:solidFill>
            <a:schemeClr val="bg1"/>
          </a:solidFill>
          <a:latin typeface="Arial Black" pitchFamily="34" charset="0"/>
        </a:defRPr>
      </a:lvl9pPr>
    </p:titleStyle>
    <p:bodyStyle>
      <a:lvl1pPr marL="342900" indent="-342900" algn="l" rtl="0" eaLnBrk="1" fontAlgn="base" hangingPunct="1">
        <a:spcBef>
          <a:spcPct val="60000"/>
        </a:spcBef>
        <a:spcAft>
          <a:spcPct val="0"/>
        </a:spcAft>
        <a:buClr>
          <a:srgbClr val="FF9900"/>
        </a:buClr>
        <a:buChar char="•"/>
        <a:defRPr sz="3200" b="1">
          <a:solidFill>
            <a:srgbClr val="4D4D4D"/>
          </a:solidFill>
          <a:latin typeface="+mn-lt"/>
          <a:ea typeface="+mn-ea"/>
          <a:cs typeface="+mn-cs"/>
        </a:defRPr>
      </a:lvl1pPr>
      <a:lvl2pPr marL="742950" indent="-285750" algn="l" rtl="0" eaLnBrk="1" fontAlgn="base" hangingPunct="1">
        <a:lnSpc>
          <a:spcPct val="85000"/>
        </a:lnSpc>
        <a:spcBef>
          <a:spcPct val="60000"/>
        </a:spcBef>
        <a:spcAft>
          <a:spcPct val="0"/>
        </a:spcAft>
        <a:buClr>
          <a:srgbClr val="FF9900"/>
        </a:buClr>
        <a:buChar char="•"/>
        <a:defRPr sz="1600">
          <a:solidFill>
            <a:srgbClr val="5F5F5F"/>
          </a:solidFill>
          <a:latin typeface="+mn-lt"/>
        </a:defRPr>
      </a:lvl2pPr>
      <a:lvl3pPr marL="1143000" indent="-228600" algn="l" rtl="0" eaLnBrk="1" fontAlgn="base" hangingPunct="1">
        <a:spcBef>
          <a:spcPct val="20000"/>
        </a:spcBef>
        <a:spcAft>
          <a:spcPct val="0"/>
        </a:spcAft>
        <a:buClr>
          <a:srgbClr val="FF9900"/>
        </a:buClr>
        <a:buChar char="•"/>
        <a:defRPr sz="1200" b="1">
          <a:solidFill>
            <a:srgbClr val="777777"/>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85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smtClean="0">
                <a:solidFill>
                  <a:schemeClr val="tx1"/>
                </a:solidFill>
                <a:effectLst/>
                <a:latin typeface="+mn-lt"/>
              </a:defRPr>
            </a:lvl1pPr>
          </a:lstStyle>
          <a:p>
            <a:pPr>
              <a:defRPr/>
            </a:pPr>
            <a:endParaRPr lang="en-US"/>
          </a:p>
        </p:txBody>
      </p:sp>
      <p:sp>
        <p:nvSpPr>
          <p:cNvPr id="1085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smtClean="0">
                <a:solidFill>
                  <a:schemeClr val="tx1"/>
                </a:solidFill>
                <a:effectLst/>
                <a:latin typeface="+mn-lt"/>
              </a:defRPr>
            </a:lvl1pPr>
          </a:lstStyle>
          <a:p>
            <a:pPr>
              <a:defRPr/>
            </a:pPr>
            <a:endParaRPr lang="en-US"/>
          </a:p>
        </p:txBody>
      </p:sp>
      <p:sp>
        <p:nvSpPr>
          <p:cNvPr id="1085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smtClean="0">
                <a:solidFill>
                  <a:schemeClr val="tx1"/>
                </a:solidFill>
                <a:effectLst/>
                <a:latin typeface="+mn-lt"/>
              </a:defRPr>
            </a:lvl1pPr>
          </a:lstStyle>
          <a:p>
            <a:pPr>
              <a:defRPr/>
            </a:pPr>
            <a:fld id="{9D524631-ED69-48BE-8281-012929DD5E7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ransition/>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8/3/2018</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974592" y="2145792"/>
            <a:ext cx="4483608" cy="985466"/>
          </a:xfrm>
        </p:spPr>
        <p:txBody>
          <a:bodyPr>
            <a:normAutofit fontScale="90000"/>
          </a:bodyPr>
          <a:lstStyle/>
          <a:p>
            <a:pPr eaLnBrk="1" hangingPunct="1"/>
            <a:r>
              <a:rPr lang="en-US" sz="6000" b="1" smtClean="0"/>
              <a:t>Unit-3</a:t>
            </a:r>
            <a:endParaRPr lang="en-US" sz="6000" b="1" dirty="0" smtClean="0"/>
          </a:p>
        </p:txBody>
      </p:sp>
      <p:sp>
        <p:nvSpPr>
          <p:cNvPr id="3" name="Rectangle 2"/>
          <p:cNvSpPr txBox="1">
            <a:spLocks noChangeArrowheads="1"/>
          </p:cNvSpPr>
          <p:nvPr/>
        </p:nvSpPr>
        <p:spPr>
          <a:xfrm>
            <a:off x="4175760" y="3992880"/>
            <a:ext cx="4483608" cy="985466"/>
          </a:xfrm>
          <a:prstGeom prst="rect">
            <a:avLst/>
          </a:prstGeom>
        </p:spPr>
        <p:txBody>
          <a:bodyPr vert="horz" anchor="b">
            <a:normAutofit fontScale="97500" lnSpcReduction="10000"/>
            <a:scene3d>
              <a:camera prst="orthographicFront"/>
              <a:lightRig rig="soft" dir="t"/>
            </a:scene3d>
            <a:sp3d prstMaterial="softEdge">
              <a:bevelT w="25400" h="2540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6000" b="1" dirty="0" smtClean="0">
                <a:solidFill>
                  <a:schemeClr val="tx2"/>
                </a:solidFill>
                <a:effectLst>
                  <a:outerShdw blurRad="31750" dist="25400" dir="5400000" algn="tl" rotWithShape="0">
                    <a:srgbClr val="000000">
                      <a:alpha val="25000"/>
                    </a:srgbClr>
                  </a:outerShdw>
                </a:effectLst>
                <a:latin typeface="+mj-lt"/>
                <a:ea typeface="+mj-ea"/>
                <a:cs typeface="+mj-cs"/>
              </a:rPr>
              <a:t>PL/SQL</a:t>
            </a:r>
            <a:endParaRPr kumimoji="0" lang="en-US" sz="60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p:txBody>
          <a:bodyPr>
            <a:normAutofit/>
          </a:bodyPr>
          <a:lstStyle/>
          <a:p>
            <a:pPr eaLnBrk="1" hangingPunct="1">
              <a:lnSpc>
                <a:spcPct val="90000"/>
              </a:lnSpc>
              <a:defRPr/>
            </a:pPr>
            <a:r>
              <a:rPr lang="en-US" dirty="0" smtClean="0">
                <a:latin typeface="Calibri" pitchFamily="34" charset="0"/>
                <a:cs typeface="Calibri" pitchFamily="34" charset="0"/>
              </a:rPr>
              <a:t>Supports constructs like any other 4th generation language:</a:t>
            </a:r>
          </a:p>
          <a:p>
            <a:pPr eaLnBrk="1" hangingPunct="1">
              <a:lnSpc>
                <a:spcPct val="90000"/>
              </a:lnSpc>
              <a:defRPr/>
            </a:pPr>
            <a:endParaRPr lang="en-US" dirty="0" smtClean="0">
              <a:latin typeface="Calibri" pitchFamily="34" charset="0"/>
              <a:cs typeface="Calibri" pitchFamily="34" charset="0"/>
            </a:endParaRPr>
          </a:p>
          <a:p>
            <a:pPr lvl="1" eaLnBrk="1" hangingPunct="1">
              <a:lnSpc>
                <a:spcPct val="90000"/>
              </a:lnSpc>
              <a:defRPr/>
            </a:pPr>
            <a:r>
              <a:rPr lang="en-US" sz="2400" dirty="0" smtClean="0">
                <a:latin typeface="Calibri" pitchFamily="34" charset="0"/>
                <a:cs typeface="Calibri" pitchFamily="34" charset="0"/>
              </a:rPr>
              <a:t>Variables and Data types</a:t>
            </a:r>
          </a:p>
          <a:p>
            <a:pPr lvl="1" eaLnBrk="1" hangingPunct="1">
              <a:lnSpc>
                <a:spcPct val="90000"/>
              </a:lnSpc>
              <a:defRPr/>
            </a:pPr>
            <a:r>
              <a:rPr lang="en-US" sz="2400" dirty="0" smtClean="0">
                <a:latin typeface="Calibri" pitchFamily="34" charset="0"/>
                <a:cs typeface="Calibri" pitchFamily="34" charset="0"/>
              </a:rPr>
              <a:t>Loops and Control statements</a:t>
            </a:r>
          </a:p>
          <a:p>
            <a:pPr lvl="1" eaLnBrk="1" hangingPunct="1">
              <a:lnSpc>
                <a:spcPct val="90000"/>
              </a:lnSpc>
              <a:defRPr/>
            </a:pPr>
            <a:r>
              <a:rPr lang="en-US" sz="2400" dirty="0" smtClean="0">
                <a:latin typeface="Calibri" pitchFamily="34" charset="0"/>
                <a:cs typeface="Calibri" pitchFamily="34" charset="0"/>
              </a:rPr>
              <a:t>Procedures and Functions</a:t>
            </a:r>
          </a:p>
          <a:p>
            <a:pPr lvl="1" eaLnBrk="1" hangingPunct="1">
              <a:lnSpc>
                <a:spcPct val="90000"/>
              </a:lnSpc>
              <a:defRPr/>
            </a:pPr>
            <a:r>
              <a:rPr lang="en-US" sz="2400" dirty="0" smtClean="0">
                <a:latin typeface="Calibri" pitchFamily="34" charset="0"/>
                <a:cs typeface="Calibri" pitchFamily="34" charset="0"/>
              </a:rPr>
              <a:t>Packages</a:t>
            </a:r>
          </a:p>
          <a:p>
            <a:pPr lvl="1" eaLnBrk="1" hangingPunct="1">
              <a:lnSpc>
                <a:spcPct val="90000"/>
              </a:lnSpc>
              <a:defRPr/>
            </a:pPr>
            <a:r>
              <a:rPr lang="en-US" sz="2400" dirty="0" smtClean="0">
                <a:latin typeface="Calibri" pitchFamily="34" charset="0"/>
                <a:cs typeface="Calibri" pitchFamily="34" charset="0"/>
              </a:rPr>
              <a:t>Triggers</a:t>
            </a:r>
          </a:p>
          <a:p>
            <a:pPr lvl="1" eaLnBrk="1" hangingPunct="1">
              <a:lnSpc>
                <a:spcPct val="90000"/>
              </a:lnSpc>
              <a:defRPr/>
            </a:pPr>
            <a:r>
              <a:rPr lang="en-US" sz="2400" dirty="0" smtClean="0">
                <a:latin typeface="Calibri" pitchFamily="34" charset="0"/>
                <a:cs typeface="Calibri" pitchFamily="34" charset="0"/>
              </a:rPr>
              <a:t>Objects</a:t>
            </a:r>
          </a:p>
          <a:p>
            <a:pPr lvl="1" eaLnBrk="1" hangingPunct="1">
              <a:lnSpc>
                <a:spcPct val="90000"/>
              </a:lnSpc>
              <a:defRPr/>
            </a:pPr>
            <a:r>
              <a:rPr lang="en-US" sz="2400" dirty="0" smtClean="0">
                <a:latin typeface="Calibri" pitchFamily="34" charset="0"/>
                <a:cs typeface="Calibri" pitchFamily="34" charset="0"/>
              </a:rPr>
              <a:t>Records (Its like structure in C language)</a:t>
            </a:r>
          </a:p>
        </p:txBody>
      </p:sp>
      <p:sp>
        <p:nvSpPr>
          <p:cNvPr id="44034" name="Rectangle 2"/>
          <p:cNvSpPr>
            <a:spLocks noGrp="1" noChangeArrowheads="1"/>
          </p:cNvSpPr>
          <p:nvPr>
            <p:ph type="title"/>
          </p:nvPr>
        </p:nvSpPr>
        <p:spPr/>
        <p:txBody>
          <a:bodyPr>
            <a:normAutofit/>
          </a:bodyPr>
          <a:lstStyle/>
          <a:p>
            <a:pPr eaLnBrk="1" hangingPunct="1">
              <a:defRPr/>
            </a:pPr>
            <a:r>
              <a:rPr lang="en-US" sz="4000" b="1" dirty="0" smtClean="0">
                <a:solidFill>
                  <a:srgbClr val="FF0000"/>
                </a:solidFill>
                <a:latin typeface="Calibri" pitchFamily="34" charset="0"/>
                <a:cs typeface="Calibri" pitchFamily="34" charset="0"/>
              </a:rPr>
              <a:t>Language features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fade">
                                      <p:cBhvr>
                                        <p:cTn id="7" dur="2000"/>
                                        <p:tgtEl>
                                          <p:spTgt spid="440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035">
                                            <p:txEl>
                                              <p:pRg st="0" end="0"/>
                                            </p:txEl>
                                          </p:spTgt>
                                        </p:tgtEl>
                                        <p:attrNameLst>
                                          <p:attrName>style.visibility</p:attrName>
                                        </p:attrNameLst>
                                      </p:cBhvr>
                                      <p:to>
                                        <p:strVal val="visible"/>
                                      </p:to>
                                    </p:set>
                                    <p:animEffect transition="in" filter="fade">
                                      <p:cBhvr>
                                        <p:cTn id="12" dur="2000"/>
                                        <p:tgtEl>
                                          <p:spTgt spid="4403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animEffect transition="in" filter="fade">
                                      <p:cBhvr>
                                        <p:cTn id="15" dur="2000"/>
                                        <p:tgtEl>
                                          <p:spTgt spid="4403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4035">
                                            <p:txEl>
                                              <p:pRg st="3" end="3"/>
                                            </p:txEl>
                                          </p:spTgt>
                                        </p:tgtEl>
                                        <p:attrNameLst>
                                          <p:attrName>style.visibility</p:attrName>
                                        </p:attrNameLst>
                                      </p:cBhvr>
                                      <p:to>
                                        <p:strVal val="visible"/>
                                      </p:to>
                                    </p:set>
                                    <p:animEffect transition="in" filter="fade">
                                      <p:cBhvr>
                                        <p:cTn id="18" dur="2000"/>
                                        <p:tgtEl>
                                          <p:spTgt spid="440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4035">
                                            <p:txEl>
                                              <p:pRg st="4" end="4"/>
                                            </p:txEl>
                                          </p:spTgt>
                                        </p:tgtEl>
                                        <p:attrNameLst>
                                          <p:attrName>style.visibility</p:attrName>
                                        </p:attrNameLst>
                                      </p:cBhvr>
                                      <p:to>
                                        <p:strVal val="visible"/>
                                      </p:to>
                                    </p:set>
                                    <p:animEffect transition="in" filter="fade">
                                      <p:cBhvr>
                                        <p:cTn id="21" dur="2000"/>
                                        <p:tgtEl>
                                          <p:spTgt spid="440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4035">
                                            <p:txEl>
                                              <p:pRg st="5" end="5"/>
                                            </p:txEl>
                                          </p:spTgt>
                                        </p:tgtEl>
                                        <p:attrNameLst>
                                          <p:attrName>style.visibility</p:attrName>
                                        </p:attrNameLst>
                                      </p:cBhvr>
                                      <p:to>
                                        <p:strVal val="visible"/>
                                      </p:to>
                                    </p:set>
                                    <p:animEffect transition="in" filter="fade">
                                      <p:cBhvr>
                                        <p:cTn id="24" dur="2000"/>
                                        <p:tgtEl>
                                          <p:spTgt spid="4403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4035">
                                            <p:txEl>
                                              <p:pRg st="6" end="6"/>
                                            </p:txEl>
                                          </p:spTgt>
                                        </p:tgtEl>
                                        <p:attrNameLst>
                                          <p:attrName>style.visibility</p:attrName>
                                        </p:attrNameLst>
                                      </p:cBhvr>
                                      <p:to>
                                        <p:strVal val="visible"/>
                                      </p:to>
                                    </p:set>
                                    <p:animEffect transition="in" filter="fade">
                                      <p:cBhvr>
                                        <p:cTn id="27" dur="2000"/>
                                        <p:tgtEl>
                                          <p:spTgt spid="4403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4035">
                                            <p:txEl>
                                              <p:pRg st="7" end="7"/>
                                            </p:txEl>
                                          </p:spTgt>
                                        </p:tgtEl>
                                        <p:attrNameLst>
                                          <p:attrName>style.visibility</p:attrName>
                                        </p:attrNameLst>
                                      </p:cBhvr>
                                      <p:to>
                                        <p:strVal val="visible"/>
                                      </p:to>
                                    </p:set>
                                    <p:animEffect transition="in" filter="fade">
                                      <p:cBhvr>
                                        <p:cTn id="30" dur="2000"/>
                                        <p:tgtEl>
                                          <p:spTgt spid="44035">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4035">
                                            <p:txEl>
                                              <p:pRg st="8" end="8"/>
                                            </p:txEl>
                                          </p:spTgt>
                                        </p:tgtEl>
                                        <p:attrNameLst>
                                          <p:attrName>style.visibility</p:attrName>
                                        </p:attrNameLst>
                                      </p:cBhvr>
                                      <p:to>
                                        <p:strVal val="visible"/>
                                      </p:to>
                                    </p:set>
                                    <p:animEffect transition="in" filter="fade">
                                      <p:cBhvr>
                                        <p:cTn id="33" dur="2000"/>
                                        <p:tgtEl>
                                          <p:spTgt spid="440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P spid="440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ctrTitle"/>
          </p:nvPr>
        </p:nvSpPr>
        <p:spPr>
          <a:xfrm>
            <a:off x="838200" y="0"/>
            <a:ext cx="8001000" cy="838200"/>
          </a:xfrm>
        </p:spPr>
        <p:txBody>
          <a:bodyPr>
            <a:normAutofit/>
          </a:bodyPr>
          <a:lstStyle/>
          <a:p>
            <a:pPr eaLnBrk="1" hangingPunct="1">
              <a:defRPr/>
            </a:pPr>
            <a:r>
              <a:rPr lang="en-US" sz="3600" b="1" dirty="0" smtClean="0">
                <a:solidFill>
                  <a:srgbClr val="FF0000"/>
                </a:solidFill>
                <a:latin typeface="Calibri" pitchFamily="34" charset="0"/>
                <a:ea typeface="Arial Unicode MS" pitchFamily="34" charset="-128"/>
                <a:cs typeface="Calibri" pitchFamily="34" charset="0"/>
              </a:rPr>
              <a:t>PL/SQL BLOCKS</a:t>
            </a:r>
          </a:p>
        </p:txBody>
      </p:sp>
      <p:sp>
        <p:nvSpPr>
          <p:cNvPr id="373763" name="Rectangle 3"/>
          <p:cNvSpPr>
            <a:spLocks noGrp="1" noChangeArrowheads="1"/>
          </p:cNvSpPr>
          <p:nvPr>
            <p:ph type="subTitle" idx="1"/>
          </p:nvPr>
        </p:nvSpPr>
        <p:spPr>
          <a:xfrm>
            <a:off x="1123720" y="914400"/>
            <a:ext cx="7671937" cy="5181600"/>
          </a:xfrm>
        </p:spPr>
        <p:txBody>
          <a:bodyPr>
            <a:normAutofit/>
          </a:bodyPr>
          <a:lstStyle/>
          <a:p>
            <a:pPr marL="882650" indent="-533400" algn="just" eaLnBrk="1" hangingPunct="1">
              <a:lnSpc>
                <a:spcPct val="90000"/>
              </a:lnSpc>
              <a:buFontTx/>
              <a:buChar char="•"/>
              <a:defRPr/>
            </a:pPr>
            <a:r>
              <a:rPr lang="en-US" sz="2400" b="0" dirty="0" smtClean="0">
                <a:solidFill>
                  <a:schemeClr val="tx1"/>
                </a:solidFill>
                <a:latin typeface="Calibri" pitchFamily="34" charset="0"/>
                <a:ea typeface="Arial Unicode MS" pitchFamily="34" charset="-128"/>
                <a:cs typeface="Calibri" pitchFamily="34" charset="0"/>
              </a:rPr>
              <a:t>PL/SQL blocks can be divided into two groups:</a:t>
            </a:r>
          </a:p>
          <a:p>
            <a:pPr marL="1427163" lvl="1" indent="-457200" algn="just" eaLnBrk="1" hangingPunct="1">
              <a:lnSpc>
                <a:spcPct val="90000"/>
              </a:lnSpc>
              <a:buFontTx/>
              <a:buAutoNum type="arabicPeriod"/>
              <a:defRPr/>
            </a:pPr>
            <a:r>
              <a:rPr lang="en-US" sz="2400" dirty="0" smtClean="0">
                <a:latin typeface="Calibri" pitchFamily="34" charset="0"/>
                <a:ea typeface="Arial Unicode MS" pitchFamily="34" charset="-128"/>
                <a:cs typeface="Calibri" pitchFamily="34" charset="0"/>
              </a:rPr>
              <a:t>Named and</a:t>
            </a:r>
          </a:p>
          <a:p>
            <a:pPr marL="1427163" lvl="1" indent="-457200" algn="just" eaLnBrk="1" hangingPunct="1">
              <a:lnSpc>
                <a:spcPct val="90000"/>
              </a:lnSpc>
              <a:buFontTx/>
              <a:buAutoNum type="arabicPeriod"/>
              <a:defRPr/>
            </a:pPr>
            <a:r>
              <a:rPr lang="en-US" sz="2400" dirty="0" smtClean="0">
                <a:latin typeface="Calibri" pitchFamily="34" charset="0"/>
                <a:ea typeface="Arial Unicode MS" pitchFamily="34" charset="-128"/>
                <a:cs typeface="Calibri" pitchFamily="34" charset="0"/>
              </a:rPr>
              <a:t>Anonymous. </a:t>
            </a:r>
          </a:p>
          <a:p>
            <a:pPr marL="882650" indent="-533400" algn="just" eaLnBrk="1" hangingPunct="1">
              <a:lnSpc>
                <a:spcPct val="90000"/>
              </a:lnSpc>
              <a:buFontTx/>
              <a:buChar char="•"/>
              <a:defRPr/>
            </a:pPr>
            <a:r>
              <a:rPr lang="en-US" sz="2400" b="0" dirty="0" smtClean="0">
                <a:solidFill>
                  <a:schemeClr val="tx1"/>
                </a:solidFill>
                <a:latin typeface="Calibri" pitchFamily="34" charset="0"/>
                <a:ea typeface="Arial Unicode MS" pitchFamily="34" charset="-128"/>
                <a:cs typeface="Calibri" pitchFamily="34" charset="0"/>
              </a:rPr>
              <a:t>Named blocks are used when creating subroutines. These subroutines are procedures, functions, and packages. </a:t>
            </a:r>
          </a:p>
          <a:p>
            <a:pPr marL="882650" indent="-533400" algn="just" eaLnBrk="1" hangingPunct="1">
              <a:lnSpc>
                <a:spcPct val="90000"/>
              </a:lnSpc>
              <a:buFontTx/>
              <a:buChar char="•"/>
              <a:defRPr/>
            </a:pPr>
            <a:r>
              <a:rPr lang="en-US" sz="2400" b="0" dirty="0" smtClean="0">
                <a:solidFill>
                  <a:schemeClr val="tx1"/>
                </a:solidFill>
                <a:latin typeface="Calibri" pitchFamily="34" charset="0"/>
                <a:ea typeface="Arial Unicode MS" pitchFamily="34" charset="-128"/>
                <a:cs typeface="Calibri" pitchFamily="34" charset="0"/>
              </a:rPr>
              <a:t>The subroutines can be stored in the database and referenced by their names later on.</a:t>
            </a:r>
          </a:p>
          <a:p>
            <a:pPr marL="882650" indent="-533400" algn="just" eaLnBrk="1" hangingPunct="1">
              <a:lnSpc>
                <a:spcPct val="90000"/>
              </a:lnSpc>
              <a:buFontTx/>
              <a:buChar char="•"/>
              <a:defRPr/>
            </a:pPr>
            <a:r>
              <a:rPr lang="en-US" sz="2400" b="0" dirty="0" smtClean="0">
                <a:solidFill>
                  <a:schemeClr val="tx1"/>
                </a:solidFill>
                <a:latin typeface="Calibri" pitchFamily="34" charset="0"/>
                <a:ea typeface="Arial Unicode MS" pitchFamily="34" charset="-128"/>
                <a:cs typeface="Calibri" pitchFamily="34" charset="0"/>
              </a:rPr>
              <a:t>In addition, subroutines can be defined within the anonymous PL/SQL block.</a:t>
            </a:r>
          </a:p>
          <a:p>
            <a:pPr marL="882650" indent="-533400" algn="just" eaLnBrk="1" hangingPunct="1">
              <a:lnSpc>
                <a:spcPct val="90000"/>
              </a:lnSpc>
              <a:buFontTx/>
              <a:buChar char="•"/>
              <a:defRPr/>
            </a:pPr>
            <a:r>
              <a:rPr lang="en-US" sz="2400" b="0" dirty="0" smtClean="0">
                <a:solidFill>
                  <a:schemeClr val="tx1"/>
                </a:solidFill>
                <a:latin typeface="Calibri" pitchFamily="34" charset="0"/>
                <a:ea typeface="Arial Unicode MS" pitchFamily="34" charset="-128"/>
                <a:cs typeface="Calibri" pitchFamily="34" charset="0"/>
              </a:rPr>
              <a:t>Anonymous PL/SQL blocks do not have names. As a </a:t>
            </a:r>
            <a:r>
              <a:rPr lang="en-US" sz="2400" b="0" dirty="0" err="1" smtClean="0">
                <a:solidFill>
                  <a:schemeClr val="tx1"/>
                </a:solidFill>
                <a:latin typeface="Calibri" pitchFamily="34" charset="0"/>
                <a:ea typeface="Arial Unicode MS" pitchFamily="34" charset="-128"/>
                <a:cs typeface="Calibri" pitchFamily="34" charset="0"/>
              </a:rPr>
              <a:t>result,they</a:t>
            </a:r>
            <a:r>
              <a:rPr lang="en-US" sz="2400" b="0" dirty="0" smtClean="0">
                <a:solidFill>
                  <a:schemeClr val="tx1"/>
                </a:solidFill>
                <a:latin typeface="Calibri" pitchFamily="34" charset="0"/>
                <a:ea typeface="Arial Unicode MS" pitchFamily="34" charset="-128"/>
                <a:cs typeface="Calibri" pitchFamily="34" charset="0"/>
              </a:rPr>
              <a:t> cannot be stored in the database and referenced later.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ctrTitle"/>
          </p:nvPr>
        </p:nvSpPr>
        <p:spPr>
          <a:xfrm>
            <a:off x="838200" y="0"/>
            <a:ext cx="8001000" cy="838200"/>
          </a:xfrm>
        </p:spPr>
        <p:txBody>
          <a:bodyPr/>
          <a:lstStyle/>
          <a:p>
            <a:pPr eaLnBrk="1" hangingPunct="1">
              <a:defRPr/>
            </a:pPr>
            <a:r>
              <a:rPr lang="en-US" sz="3200" b="1" u="sng" dirty="0" smtClean="0">
                <a:solidFill>
                  <a:srgbClr val="FF0000"/>
                </a:solidFill>
                <a:latin typeface="Calibri" pitchFamily="34" charset="0"/>
                <a:ea typeface="Arial Unicode MS" pitchFamily="34" charset="-128"/>
                <a:cs typeface="Calibri" pitchFamily="34" charset="0"/>
              </a:rPr>
              <a:t>PL/SQL BLOCK STRUCTURE</a:t>
            </a:r>
          </a:p>
        </p:txBody>
      </p:sp>
      <p:sp>
        <p:nvSpPr>
          <p:cNvPr id="364547" name="Rectangle 3"/>
          <p:cNvSpPr>
            <a:spLocks noGrp="1" noChangeArrowheads="1"/>
          </p:cNvSpPr>
          <p:nvPr>
            <p:ph type="subTitle" idx="1"/>
          </p:nvPr>
        </p:nvSpPr>
        <p:spPr>
          <a:xfrm>
            <a:off x="304800" y="914400"/>
            <a:ext cx="8839200" cy="5181600"/>
          </a:xfrm>
        </p:spPr>
        <p:txBody>
          <a:bodyPr/>
          <a:lstStyle/>
          <a:p>
            <a:pPr marL="882650" indent="-533400" algn="just" eaLnBrk="1" hangingPunct="1">
              <a:lnSpc>
                <a:spcPct val="90000"/>
              </a:lnSpc>
              <a:buFontTx/>
              <a:buChar char="•"/>
              <a:defRPr/>
            </a:pPr>
            <a:endParaRPr lang="en-US" sz="2800" dirty="0" smtClean="0">
              <a:ea typeface="Arial Unicode MS" pitchFamily="34" charset="-128"/>
              <a:cs typeface="Arial Unicode MS" pitchFamily="34" charset="-128"/>
            </a:endParaRPr>
          </a:p>
          <a:p>
            <a:pPr marL="882650" indent="-533400" algn="just" eaLnBrk="1" hangingPunct="1">
              <a:lnSpc>
                <a:spcPct val="90000"/>
              </a:lnSpc>
              <a:buFontTx/>
              <a:buChar char="•"/>
              <a:defRPr/>
            </a:pPr>
            <a:r>
              <a:rPr lang="en-US" sz="2400" b="0" dirty="0" smtClean="0">
                <a:solidFill>
                  <a:schemeClr val="tx1"/>
                </a:solidFill>
                <a:latin typeface="Calibri" pitchFamily="34" charset="0"/>
                <a:ea typeface="Arial Unicode MS" pitchFamily="34" charset="-128"/>
                <a:cs typeface="Calibri" pitchFamily="34" charset="0"/>
              </a:rPr>
              <a:t>PL/SQL blocks contain three sections</a:t>
            </a:r>
          </a:p>
          <a:p>
            <a:pPr marL="1427163" lvl="1" indent="-457200" algn="just" eaLnBrk="1" hangingPunct="1">
              <a:lnSpc>
                <a:spcPct val="90000"/>
              </a:lnSpc>
              <a:buFontTx/>
              <a:buAutoNum type="arabicPeriod"/>
              <a:defRPr/>
            </a:pPr>
            <a:r>
              <a:rPr lang="en-US" sz="2400" dirty="0" smtClean="0">
                <a:latin typeface="Calibri" pitchFamily="34" charset="0"/>
                <a:ea typeface="Arial Unicode MS" pitchFamily="34" charset="-128"/>
                <a:cs typeface="Calibri" pitchFamily="34" charset="0"/>
              </a:rPr>
              <a:t>Declare section</a:t>
            </a:r>
          </a:p>
          <a:p>
            <a:pPr marL="1427163" lvl="1" indent="-457200" algn="just" eaLnBrk="1" hangingPunct="1">
              <a:lnSpc>
                <a:spcPct val="90000"/>
              </a:lnSpc>
              <a:buFontTx/>
              <a:buAutoNum type="arabicPeriod"/>
              <a:defRPr/>
            </a:pPr>
            <a:r>
              <a:rPr lang="en-US" sz="2400" dirty="0" smtClean="0">
                <a:latin typeface="Calibri" pitchFamily="34" charset="0"/>
                <a:ea typeface="Arial Unicode MS" pitchFamily="34" charset="-128"/>
                <a:cs typeface="Calibri" pitchFamily="34" charset="0"/>
              </a:rPr>
              <a:t>Executable section and</a:t>
            </a:r>
          </a:p>
          <a:p>
            <a:pPr marL="1427163" lvl="1" indent="-457200" algn="just" eaLnBrk="1" hangingPunct="1">
              <a:lnSpc>
                <a:spcPct val="90000"/>
              </a:lnSpc>
              <a:buFontTx/>
              <a:buAutoNum type="arabicPeriod"/>
              <a:defRPr/>
            </a:pPr>
            <a:r>
              <a:rPr lang="en-US" sz="2400" dirty="0" smtClean="0">
                <a:latin typeface="Calibri" pitchFamily="34" charset="0"/>
                <a:ea typeface="Arial Unicode MS" pitchFamily="34" charset="-128"/>
                <a:cs typeface="Calibri" pitchFamily="34" charset="0"/>
              </a:rPr>
              <a:t>Exception-handling section.</a:t>
            </a:r>
          </a:p>
          <a:p>
            <a:pPr marL="882650" indent="-533400" algn="just" eaLnBrk="1" hangingPunct="1">
              <a:lnSpc>
                <a:spcPct val="90000"/>
              </a:lnSpc>
              <a:buFontTx/>
              <a:buChar char="•"/>
              <a:defRPr/>
            </a:pPr>
            <a:endParaRPr lang="en-US" sz="2400" b="0" dirty="0" smtClean="0">
              <a:solidFill>
                <a:schemeClr val="tx1"/>
              </a:solidFill>
              <a:latin typeface="Calibri" pitchFamily="34" charset="0"/>
              <a:ea typeface="Arial Unicode MS" pitchFamily="34" charset="-128"/>
              <a:cs typeface="Calibri" pitchFamily="34" charset="0"/>
            </a:endParaRPr>
          </a:p>
          <a:p>
            <a:pPr marL="882650" indent="-533400" algn="just" eaLnBrk="1" hangingPunct="1">
              <a:lnSpc>
                <a:spcPct val="90000"/>
              </a:lnSpc>
              <a:buFontTx/>
              <a:buChar char="•"/>
              <a:defRPr/>
            </a:pPr>
            <a:r>
              <a:rPr lang="en-US" sz="2400" b="0" dirty="0" smtClean="0">
                <a:solidFill>
                  <a:schemeClr val="tx1"/>
                </a:solidFill>
                <a:latin typeface="Calibri" pitchFamily="34" charset="0"/>
                <a:ea typeface="Arial Unicode MS" pitchFamily="34" charset="-128"/>
                <a:cs typeface="Calibri" pitchFamily="34" charset="0"/>
              </a:rPr>
              <a:t>The executable section is the only mandatory section of the block.</a:t>
            </a:r>
          </a:p>
          <a:p>
            <a:pPr marL="882650" indent="-533400" algn="just" eaLnBrk="1" hangingPunct="1">
              <a:lnSpc>
                <a:spcPct val="90000"/>
              </a:lnSpc>
              <a:buFontTx/>
              <a:buChar char="•"/>
              <a:defRPr/>
            </a:pPr>
            <a:r>
              <a:rPr lang="en-US" sz="2400" b="0" dirty="0" smtClean="0">
                <a:solidFill>
                  <a:schemeClr val="tx1"/>
                </a:solidFill>
                <a:latin typeface="Calibri" pitchFamily="34" charset="0"/>
                <a:ea typeface="Arial Unicode MS" pitchFamily="34" charset="-128"/>
                <a:cs typeface="Calibri" pitchFamily="34" charset="0"/>
              </a:rPr>
              <a:t>Both the declaration and exception-handling sections are optional.</a:t>
            </a:r>
          </a:p>
          <a:p>
            <a:pPr marL="882650" indent="-533400" algn="just" eaLnBrk="1" hangingPunct="1">
              <a:lnSpc>
                <a:spcPct val="90000"/>
              </a:lnSpc>
              <a:buFontTx/>
              <a:buChar char="•"/>
              <a:defRPr/>
            </a:pPr>
            <a:endParaRPr lang="en-US" sz="2800" dirty="0" smtClean="0">
              <a:ea typeface="Arial Unicode MS" pitchFamily="34" charset="-128"/>
              <a:cs typeface="Arial Unicode MS" pitchFamily="34" charset="-128"/>
            </a:endParaRPr>
          </a:p>
        </p:txBody>
      </p:sp>
      <p:sp>
        <p:nvSpPr>
          <p:cNvPr id="4" name="Date Placeholder 3"/>
          <p:cNvSpPr>
            <a:spLocks noGrp="1"/>
          </p:cNvSpPr>
          <p:nvPr>
            <p:ph type="dt" sz="half" idx="10"/>
          </p:nvPr>
        </p:nvSpPr>
        <p:spPr/>
        <p:txBody>
          <a:bodyPr/>
          <a:lstStyle/>
          <a:p>
            <a:pPr>
              <a:defRPr/>
            </a:pPr>
            <a:r>
              <a:rPr lang="en-US"/>
              <a:t>Bordoloi and Bock</a:t>
            </a:r>
            <a:endParaRPr lang="en-US">
              <a:solidFill>
                <a:schemeClr val="tx1"/>
              </a:solidFill>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ctrTitle"/>
          </p:nvPr>
        </p:nvSpPr>
        <p:spPr>
          <a:xfrm>
            <a:off x="838200" y="0"/>
            <a:ext cx="8001000" cy="838200"/>
          </a:xfrm>
        </p:spPr>
        <p:txBody>
          <a:bodyPr>
            <a:normAutofit/>
          </a:bodyPr>
          <a:lstStyle/>
          <a:p>
            <a:pPr eaLnBrk="1" hangingPunct="1">
              <a:defRPr/>
            </a:pPr>
            <a:r>
              <a:rPr lang="en-US" sz="3600" b="1" dirty="0" smtClean="0">
                <a:solidFill>
                  <a:srgbClr val="FF0000"/>
                </a:solidFill>
                <a:latin typeface="Calibri" pitchFamily="34" charset="0"/>
                <a:ea typeface="Arial Unicode MS" pitchFamily="34" charset="-128"/>
                <a:cs typeface="Calibri" pitchFamily="34" charset="0"/>
              </a:rPr>
              <a:t>PL/SQL BLOCK STRUCTURE</a:t>
            </a:r>
          </a:p>
        </p:txBody>
      </p:sp>
      <p:sp>
        <p:nvSpPr>
          <p:cNvPr id="365571" name="Rectangle 3"/>
          <p:cNvSpPr>
            <a:spLocks noGrp="1" noChangeArrowheads="1"/>
          </p:cNvSpPr>
          <p:nvPr>
            <p:ph type="subTitle" idx="1"/>
          </p:nvPr>
        </p:nvSpPr>
        <p:spPr>
          <a:xfrm>
            <a:off x="1652530" y="914400"/>
            <a:ext cx="7172156" cy="5181600"/>
          </a:xfrm>
        </p:spPr>
        <p:txBody>
          <a:bodyPr/>
          <a:lstStyle/>
          <a:p>
            <a:pPr marL="882650" indent="-533400" algn="just" eaLnBrk="1" hangingPunct="1">
              <a:lnSpc>
                <a:spcPct val="90000"/>
              </a:lnSpc>
              <a:buFontTx/>
              <a:buChar char="•"/>
              <a:defRPr/>
            </a:pPr>
            <a:endParaRPr lang="en-US" sz="2800" dirty="0" smtClean="0">
              <a:ea typeface="Arial Unicode MS" pitchFamily="34" charset="-128"/>
              <a:cs typeface="Arial Unicode MS" pitchFamily="34" charset="-128"/>
            </a:endParaRPr>
          </a:p>
          <a:p>
            <a:pPr marL="882650" indent="-533400" algn="just" eaLnBrk="1" hangingPunct="1">
              <a:lnSpc>
                <a:spcPct val="90000"/>
              </a:lnSpc>
              <a:buFontTx/>
              <a:buChar char="•"/>
              <a:defRPr/>
            </a:pPr>
            <a:r>
              <a:rPr lang="en-US" sz="2400" dirty="0" smtClean="0">
                <a:solidFill>
                  <a:schemeClr val="tx1"/>
                </a:solidFill>
                <a:latin typeface="Calibri" pitchFamily="34" charset="0"/>
                <a:ea typeface="Arial Unicode MS" pitchFamily="34" charset="-128"/>
                <a:cs typeface="Calibri" pitchFamily="34" charset="0"/>
              </a:rPr>
              <a:t>PL/SQL block has the following structure</a:t>
            </a:r>
            <a:r>
              <a:rPr lang="en-US" sz="2400" dirty="0" smtClean="0">
                <a:latin typeface="Calibri" pitchFamily="34" charset="0"/>
                <a:ea typeface="Arial Unicode MS" pitchFamily="34" charset="-128"/>
                <a:cs typeface="Calibri" pitchFamily="34" charset="0"/>
              </a:rPr>
              <a:t>:</a:t>
            </a:r>
          </a:p>
          <a:p>
            <a:pPr marL="1427163" lvl="1" indent="-457200" algn="just" eaLnBrk="1" hangingPunct="1">
              <a:lnSpc>
                <a:spcPct val="90000"/>
              </a:lnSpc>
              <a:defRPr/>
            </a:pPr>
            <a:endParaRPr lang="en-US" sz="2400" dirty="0" smtClean="0">
              <a:latin typeface="Calibri" pitchFamily="34" charset="0"/>
              <a:ea typeface="Arial Unicode MS" pitchFamily="34" charset="-128"/>
              <a:cs typeface="Calibri" pitchFamily="34" charset="0"/>
            </a:endParaRPr>
          </a:p>
          <a:p>
            <a:pPr marL="1427163" lvl="1" indent="-457200" algn="just" eaLnBrk="1" hangingPunct="1">
              <a:lnSpc>
                <a:spcPct val="90000"/>
              </a:lnSpc>
              <a:defRPr/>
            </a:pPr>
            <a:r>
              <a:rPr lang="en-US" sz="2400" dirty="0" smtClean="0">
                <a:latin typeface="Calibri" pitchFamily="34" charset="0"/>
                <a:ea typeface="Arial Unicode MS" pitchFamily="34" charset="-128"/>
                <a:cs typeface="Calibri" pitchFamily="34" charset="0"/>
              </a:rPr>
              <a:t>DECLARE </a:t>
            </a:r>
          </a:p>
          <a:p>
            <a:pPr marL="1427163" lvl="1" indent="-457200" algn="just" eaLnBrk="1" hangingPunct="1">
              <a:lnSpc>
                <a:spcPct val="90000"/>
              </a:lnSpc>
              <a:defRPr/>
            </a:pPr>
            <a:r>
              <a:rPr lang="en-US" sz="2400" dirty="0" smtClean="0">
                <a:latin typeface="Calibri" pitchFamily="34" charset="0"/>
                <a:ea typeface="Arial Unicode MS" pitchFamily="34" charset="-128"/>
                <a:cs typeface="Calibri" pitchFamily="34" charset="0"/>
              </a:rPr>
              <a:t>	Declaration statements</a:t>
            </a:r>
          </a:p>
          <a:p>
            <a:pPr marL="1427163" lvl="1" indent="-457200" algn="just" eaLnBrk="1" hangingPunct="1">
              <a:lnSpc>
                <a:spcPct val="90000"/>
              </a:lnSpc>
              <a:defRPr/>
            </a:pPr>
            <a:r>
              <a:rPr lang="en-US" sz="2400" dirty="0" smtClean="0">
                <a:latin typeface="Calibri" pitchFamily="34" charset="0"/>
                <a:ea typeface="Arial Unicode MS" pitchFamily="34" charset="-128"/>
                <a:cs typeface="Calibri" pitchFamily="34" charset="0"/>
              </a:rPr>
              <a:t>BEGIN</a:t>
            </a:r>
          </a:p>
          <a:p>
            <a:pPr marL="1427163" lvl="1" indent="-457200" algn="just" eaLnBrk="1" hangingPunct="1">
              <a:lnSpc>
                <a:spcPct val="90000"/>
              </a:lnSpc>
              <a:defRPr/>
            </a:pPr>
            <a:r>
              <a:rPr lang="en-US" sz="2400" dirty="0" smtClean="0">
                <a:latin typeface="Calibri" pitchFamily="34" charset="0"/>
                <a:ea typeface="Arial Unicode MS" pitchFamily="34" charset="-128"/>
                <a:cs typeface="Calibri" pitchFamily="34" charset="0"/>
              </a:rPr>
              <a:t>	Executable statements</a:t>
            </a:r>
          </a:p>
          <a:p>
            <a:pPr marL="1427163" lvl="1" indent="-457200" algn="just" eaLnBrk="1" hangingPunct="1">
              <a:lnSpc>
                <a:spcPct val="90000"/>
              </a:lnSpc>
              <a:defRPr/>
            </a:pPr>
            <a:r>
              <a:rPr lang="en-US" sz="2400" dirty="0" smtClean="0">
                <a:latin typeface="Calibri" pitchFamily="34" charset="0"/>
                <a:ea typeface="Arial Unicode MS" pitchFamily="34" charset="-128"/>
                <a:cs typeface="Calibri" pitchFamily="34" charset="0"/>
              </a:rPr>
              <a:t>EXCEPTION</a:t>
            </a:r>
          </a:p>
          <a:p>
            <a:pPr marL="1427163" lvl="1" indent="-457200" algn="just" eaLnBrk="1" hangingPunct="1">
              <a:lnSpc>
                <a:spcPct val="90000"/>
              </a:lnSpc>
              <a:defRPr/>
            </a:pPr>
            <a:r>
              <a:rPr lang="en-US" sz="2400" dirty="0" smtClean="0">
                <a:latin typeface="Calibri" pitchFamily="34" charset="0"/>
                <a:ea typeface="Arial Unicode MS" pitchFamily="34" charset="-128"/>
                <a:cs typeface="Calibri" pitchFamily="34" charset="0"/>
              </a:rPr>
              <a:t>	Exception-handling statements</a:t>
            </a:r>
          </a:p>
          <a:p>
            <a:pPr marL="1427163" lvl="1" indent="-457200" algn="just" eaLnBrk="1" hangingPunct="1">
              <a:lnSpc>
                <a:spcPct val="90000"/>
              </a:lnSpc>
              <a:defRPr/>
            </a:pPr>
            <a:r>
              <a:rPr lang="en-US" sz="2400" dirty="0" smtClean="0">
                <a:latin typeface="Calibri" pitchFamily="34" charset="0"/>
                <a:ea typeface="Arial Unicode MS" pitchFamily="34" charset="-128"/>
                <a:cs typeface="Calibri" pitchFamily="34" charset="0"/>
              </a:rPr>
              <a:t>END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pPr eaLnBrk="1" hangingPunct="1">
              <a:lnSpc>
                <a:spcPct val="80000"/>
              </a:lnSpc>
              <a:buFont typeface="Wingdings" pitchFamily="2" charset="2"/>
              <a:buNone/>
              <a:defRPr/>
            </a:pPr>
            <a:r>
              <a:rPr lang="en-US" sz="2400" dirty="0" smtClean="0">
                <a:solidFill>
                  <a:schemeClr val="hlink"/>
                </a:solidFill>
                <a:latin typeface="Calibri" pitchFamily="34" charset="0"/>
                <a:cs typeface="Calibri" pitchFamily="34" charset="0"/>
              </a:rPr>
              <a:t>Declare</a:t>
            </a:r>
          </a:p>
          <a:p>
            <a:pPr eaLnBrk="1" hangingPunct="1">
              <a:lnSpc>
                <a:spcPct val="80000"/>
              </a:lnSpc>
              <a:buFont typeface="Wingdings" pitchFamily="2" charset="2"/>
              <a:buNone/>
              <a:defRPr/>
            </a:pPr>
            <a:r>
              <a:rPr lang="en-US" sz="2400" dirty="0" smtClean="0">
                <a:latin typeface="Calibri" pitchFamily="34" charset="0"/>
                <a:cs typeface="Calibri" pitchFamily="34" charset="0"/>
              </a:rPr>
              <a:t>&lt;All Variables, cursors, exception etc  are declared here&gt;</a:t>
            </a:r>
          </a:p>
          <a:p>
            <a:pPr eaLnBrk="1" hangingPunct="1">
              <a:lnSpc>
                <a:spcPct val="80000"/>
              </a:lnSpc>
              <a:buFont typeface="Wingdings" pitchFamily="2" charset="2"/>
              <a:buNone/>
              <a:defRPr/>
            </a:pPr>
            <a:endParaRPr lang="en-US" sz="2400" dirty="0" smtClean="0">
              <a:latin typeface="Calibri" pitchFamily="34" charset="0"/>
              <a:cs typeface="Calibri" pitchFamily="34" charset="0"/>
            </a:endParaRPr>
          </a:p>
          <a:p>
            <a:pPr eaLnBrk="1" hangingPunct="1">
              <a:lnSpc>
                <a:spcPct val="80000"/>
              </a:lnSpc>
              <a:buFont typeface="Wingdings" pitchFamily="2" charset="2"/>
              <a:buNone/>
              <a:defRPr/>
            </a:pPr>
            <a:r>
              <a:rPr lang="en-US" sz="2400" dirty="0" smtClean="0">
                <a:solidFill>
                  <a:schemeClr val="hlink"/>
                </a:solidFill>
                <a:latin typeface="Calibri" pitchFamily="34" charset="0"/>
                <a:cs typeface="Calibri" pitchFamily="34" charset="0"/>
              </a:rPr>
              <a:t>Begin</a:t>
            </a:r>
          </a:p>
          <a:p>
            <a:pPr eaLnBrk="1" hangingPunct="1">
              <a:lnSpc>
                <a:spcPct val="80000"/>
              </a:lnSpc>
              <a:buFont typeface="Wingdings" pitchFamily="2" charset="2"/>
              <a:buNone/>
              <a:defRPr/>
            </a:pPr>
            <a:r>
              <a:rPr lang="en-US" sz="2400" dirty="0" smtClean="0">
                <a:latin typeface="Calibri" pitchFamily="34" charset="0"/>
                <a:cs typeface="Calibri" pitchFamily="34" charset="0"/>
              </a:rPr>
              <a:t>&lt;All programming logic , queries , program statements are written here&gt;</a:t>
            </a:r>
          </a:p>
          <a:p>
            <a:pPr eaLnBrk="1" hangingPunct="1">
              <a:lnSpc>
                <a:spcPct val="80000"/>
              </a:lnSpc>
              <a:buFont typeface="Wingdings" pitchFamily="2" charset="2"/>
              <a:buNone/>
              <a:defRPr/>
            </a:pPr>
            <a:endParaRPr lang="en-US" sz="2400" dirty="0" smtClean="0">
              <a:latin typeface="Calibri" pitchFamily="34" charset="0"/>
              <a:cs typeface="Calibri" pitchFamily="34" charset="0"/>
            </a:endParaRPr>
          </a:p>
          <a:p>
            <a:pPr eaLnBrk="1" hangingPunct="1">
              <a:lnSpc>
                <a:spcPct val="80000"/>
              </a:lnSpc>
              <a:buFont typeface="Wingdings" pitchFamily="2" charset="2"/>
              <a:buNone/>
              <a:defRPr/>
            </a:pPr>
            <a:r>
              <a:rPr lang="en-US" sz="2400" dirty="0" smtClean="0">
                <a:solidFill>
                  <a:schemeClr val="hlink"/>
                </a:solidFill>
                <a:latin typeface="Calibri" pitchFamily="34" charset="0"/>
                <a:cs typeface="Calibri" pitchFamily="34" charset="0"/>
              </a:rPr>
              <a:t>Exception</a:t>
            </a:r>
          </a:p>
          <a:p>
            <a:pPr eaLnBrk="1" hangingPunct="1">
              <a:lnSpc>
                <a:spcPct val="80000"/>
              </a:lnSpc>
              <a:buFont typeface="Wingdings" pitchFamily="2" charset="2"/>
              <a:buNone/>
              <a:defRPr/>
            </a:pPr>
            <a:r>
              <a:rPr lang="en-US" sz="2400" dirty="0" smtClean="0">
                <a:latin typeface="Calibri" pitchFamily="34" charset="0"/>
                <a:cs typeface="Calibri" pitchFamily="34" charset="0"/>
              </a:rPr>
              <a:t>&lt;All Error Handling code is written here&gt;</a:t>
            </a:r>
          </a:p>
          <a:p>
            <a:pPr eaLnBrk="1" hangingPunct="1">
              <a:lnSpc>
                <a:spcPct val="80000"/>
              </a:lnSpc>
              <a:buFont typeface="Wingdings" pitchFamily="2" charset="2"/>
              <a:buNone/>
              <a:defRPr/>
            </a:pPr>
            <a:r>
              <a:rPr lang="en-US" sz="2400" dirty="0" smtClean="0">
                <a:solidFill>
                  <a:schemeClr val="hlink"/>
                </a:solidFill>
                <a:latin typeface="Calibri" pitchFamily="34" charset="0"/>
                <a:cs typeface="Calibri" pitchFamily="34" charset="0"/>
              </a:rPr>
              <a:t>End; </a:t>
            </a:r>
          </a:p>
          <a:p>
            <a:pPr eaLnBrk="1" hangingPunct="1">
              <a:lnSpc>
                <a:spcPct val="80000"/>
              </a:lnSpc>
              <a:buFont typeface="Wingdings" pitchFamily="2" charset="2"/>
              <a:buNone/>
              <a:defRPr/>
            </a:pPr>
            <a:r>
              <a:rPr lang="en-US" sz="2400" dirty="0" smtClean="0">
                <a:latin typeface="Calibri" pitchFamily="34" charset="0"/>
                <a:cs typeface="Calibri" pitchFamily="34" charset="0"/>
              </a:rPr>
              <a:t>--It ends the program</a:t>
            </a:r>
          </a:p>
          <a:p>
            <a:pPr eaLnBrk="1" hangingPunct="1">
              <a:lnSpc>
                <a:spcPct val="80000"/>
              </a:lnSpc>
              <a:buFont typeface="Wingdings" pitchFamily="2" charset="2"/>
              <a:buNone/>
              <a:defRPr/>
            </a:pPr>
            <a:endParaRPr lang="en-US" sz="2400" dirty="0" smtClean="0"/>
          </a:p>
          <a:p>
            <a:pPr eaLnBrk="1" hangingPunct="1">
              <a:lnSpc>
                <a:spcPct val="80000"/>
              </a:lnSpc>
              <a:buFont typeface="Wingdings" pitchFamily="2" charset="2"/>
              <a:buNone/>
              <a:defRPr/>
            </a:pPr>
            <a:endParaRPr lang="en-US" sz="2400" dirty="0" smtClean="0"/>
          </a:p>
        </p:txBody>
      </p:sp>
      <p:sp>
        <p:nvSpPr>
          <p:cNvPr id="31746" name="Rectangle 2"/>
          <p:cNvSpPr>
            <a:spLocks noGrp="1" noChangeArrowheads="1"/>
          </p:cNvSpPr>
          <p:nvPr>
            <p:ph type="title"/>
          </p:nvPr>
        </p:nvSpPr>
        <p:spPr/>
        <p:txBody>
          <a:bodyPr>
            <a:normAutofit/>
          </a:bodyPr>
          <a:lstStyle/>
          <a:p>
            <a:pPr eaLnBrk="1" hangingPunct="1">
              <a:defRPr/>
            </a:pPr>
            <a:r>
              <a:rPr lang="en-US" sz="3600" b="1" dirty="0" smtClean="0">
                <a:solidFill>
                  <a:srgbClr val="FF0000"/>
                </a:solidFill>
                <a:latin typeface="Calibri" pitchFamily="34" charset="0"/>
                <a:cs typeface="Calibri" pitchFamily="34" charset="0"/>
              </a:rPr>
              <a:t>PL SQL  program structure</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457200" y="1161143"/>
            <a:ext cx="7467600" cy="5312809"/>
          </a:xfrm>
        </p:spPr>
        <p:txBody>
          <a:bodyPr>
            <a:normAutofit/>
          </a:bodyPr>
          <a:lstStyle/>
          <a:p>
            <a:pPr eaLnBrk="1" hangingPunct="1">
              <a:lnSpc>
                <a:spcPct val="80000"/>
              </a:lnSpc>
              <a:buFont typeface="Wingdings" pitchFamily="2" charset="2"/>
              <a:buNone/>
              <a:defRPr/>
            </a:pPr>
            <a:r>
              <a:rPr lang="en-US" sz="2000" b="1" dirty="0" smtClean="0">
                <a:solidFill>
                  <a:schemeClr val="hlink"/>
                </a:solidFill>
                <a:latin typeface="Calibri" pitchFamily="34" charset="0"/>
                <a:cs typeface="Calibri" pitchFamily="34" charset="0"/>
              </a:rPr>
              <a:t>&lt;&lt;Outer Block&gt;&gt;</a:t>
            </a:r>
          </a:p>
          <a:p>
            <a:pPr eaLnBrk="1" hangingPunct="1">
              <a:lnSpc>
                <a:spcPct val="80000"/>
              </a:lnSpc>
              <a:buFont typeface="Wingdings" pitchFamily="2" charset="2"/>
              <a:buNone/>
              <a:defRPr/>
            </a:pPr>
            <a:r>
              <a:rPr lang="en-US" sz="2000" dirty="0" smtClean="0">
                <a:solidFill>
                  <a:schemeClr val="hlink"/>
                </a:solidFill>
                <a:latin typeface="Calibri" pitchFamily="34" charset="0"/>
                <a:cs typeface="Calibri" pitchFamily="34" charset="0"/>
              </a:rPr>
              <a:t>Declare</a:t>
            </a:r>
          </a:p>
          <a:p>
            <a:pPr eaLnBrk="1" hangingPunct="1">
              <a:lnSpc>
                <a:spcPct val="80000"/>
              </a:lnSpc>
              <a:buFont typeface="Wingdings" pitchFamily="2" charset="2"/>
              <a:buNone/>
              <a:defRPr/>
            </a:pPr>
            <a:endParaRPr lang="en-US" sz="2000" dirty="0" smtClean="0">
              <a:latin typeface="Calibri" pitchFamily="34" charset="0"/>
              <a:cs typeface="Calibri" pitchFamily="34" charset="0"/>
            </a:endParaRPr>
          </a:p>
          <a:p>
            <a:pPr eaLnBrk="1" hangingPunct="1">
              <a:lnSpc>
                <a:spcPct val="80000"/>
              </a:lnSpc>
              <a:buFont typeface="Wingdings" pitchFamily="2" charset="2"/>
              <a:buNone/>
              <a:defRPr/>
            </a:pPr>
            <a:r>
              <a:rPr lang="en-US" sz="2000" dirty="0" smtClean="0">
                <a:solidFill>
                  <a:schemeClr val="hlink"/>
                </a:solidFill>
                <a:latin typeface="Calibri" pitchFamily="34" charset="0"/>
                <a:cs typeface="Calibri" pitchFamily="34" charset="0"/>
              </a:rPr>
              <a:t>Begin</a:t>
            </a:r>
          </a:p>
          <a:p>
            <a:pPr eaLnBrk="1" hangingPunct="1">
              <a:lnSpc>
                <a:spcPct val="80000"/>
              </a:lnSpc>
              <a:buFont typeface="Wingdings" pitchFamily="2" charset="2"/>
              <a:buNone/>
              <a:defRPr/>
            </a:pPr>
            <a:r>
              <a:rPr lang="en-US" sz="2000" dirty="0" smtClean="0">
                <a:latin typeface="Calibri" pitchFamily="34" charset="0"/>
                <a:cs typeface="Calibri" pitchFamily="34" charset="0"/>
              </a:rPr>
              <a:t>	</a:t>
            </a:r>
            <a:r>
              <a:rPr lang="en-US" sz="2000" b="1" dirty="0" smtClean="0">
                <a:solidFill>
                  <a:srgbClr val="0066FF"/>
                </a:solidFill>
                <a:latin typeface="Calibri" pitchFamily="34" charset="0"/>
                <a:cs typeface="Calibri" pitchFamily="34" charset="0"/>
              </a:rPr>
              <a:t>&lt;&lt;Inner Block&gt;&gt;</a:t>
            </a:r>
          </a:p>
          <a:p>
            <a:pPr eaLnBrk="1" hangingPunct="1">
              <a:lnSpc>
                <a:spcPct val="80000"/>
              </a:lnSpc>
              <a:buFont typeface="Wingdings" pitchFamily="2" charset="2"/>
              <a:buNone/>
              <a:defRPr/>
            </a:pPr>
            <a:r>
              <a:rPr lang="en-US" sz="2000" dirty="0" smtClean="0">
                <a:solidFill>
                  <a:srgbClr val="0066FF"/>
                </a:solidFill>
                <a:latin typeface="Calibri" pitchFamily="34" charset="0"/>
                <a:cs typeface="Calibri" pitchFamily="34" charset="0"/>
              </a:rPr>
              <a:t>	Declare</a:t>
            </a:r>
          </a:p>
          <a:p>
            <a:pPr eaLnBrk="1" hangingPunct="1">
              <a:lnSpc>
                <a:spcPct val="80000"/>
              </a:lnSpc>
              <a:buFont typeface="Wingdings" pitchFamily="2" charset="2"/>
              <a:buNone/>
              <a:defRPr/>
            </a:pPr>
            <a:endParaRPr lang="en-US" sz="2000" dirty="0" smtClean="0">
              <a:solidFill>
                <a:srgbClr val="0066FF"/>
              </a:solidFill>
              <a:latin typeface="Calibri" pitchFamily="34" charset="0"/>
              <a:cs typeface="Calibri" pitchFamily="34" charset="0"/>
            </a:endParaRPr>
          </a:p>
          <a:p>
            <a:pPr eaLnBrk="1" hangingPunct="1">
              <a:lnSpc>
                <a:spcPct val="80000"/>
              </a:lnSpc>
              <a:buFont typeface="Wingdings" pitchFamily="2" charset="2"/>
              <a:buNone/>
              <a:defRPr/>
            </a:pPr>
            <a:r>
              <a:rPr lang="en-US" sz="2000" dirty="0" smtClean="0">
                <a:solidFill>
                  <a:srgbClr val="0066FF"/>
                </a:solidFill>
                <a:latin typeface="Calibri" pitchFamily="34" charset="0"/>
                <a:cs typeface="Calibri" pitchFamily="34" charset="0"/>
              </a:rPr>
              <a:t>	Begin</a:t>
            </a:r>
          </a:p>
          <a:p>
            <a:pPr eaLnBrk="1" hangingPunct="1">
              <a:lnSpc>
                <a:spcPct val="80000"/>
              </a:lnSpc>
              <a:buFont typeface="Wingdings" pitchFamily="2" charset="2"/>
              <a:buNone/>
              <a:defRPr/>
            </a:pPr>
            <a:endParaRPr lang="en-US" sz="2000" dirty="0" smtClean="0">
              <a:solidFill>
                <a:srgbClr val="0066FF"/>
              </a:solidFill>
              <a:latin typeface="Calibri" pitchFamily="34" charset="0"/>
              <a:cs typeface="Calibri" pitchFamily="34" charset="0"/>
            </a:endParaRPr>
          </a:p>
          <a:p>
            <a:pPr eaLnBrk="1" hangingPunct="1">
              <a:lnSpc>
                <a:spcPct val="80000"/>
              </a:lnSpc>
              <a:buFont typeface="Wingdings" pitchFamily="2" charset="2"/>
              <a:buNone/>
              <a:defRPr/>
            </a:pPr>
            <a:r>
              <a:rPr lang="en-US" sz="2000" dirty="0" smtClean="0">
                <a:solidFill>
                  <a:srgbClr val="0066FF"/>
                </a:solidFill>
                <a:latin typeface="Calibri" pitchFamily="34" charset="0"/>
                <a:cs typeface="Calibri" pitchFamily="34" charset="0"/>
              </a:rPr>
              <a:t>	Exception</a:t>
            </a:r>
          </a:p>
          <a:p>
            <a:pPr eaLnBrk="1" hangingPunct="1">
              <a:lnSpc>
                <a:spcPct val="80000"/>
              </a:lnSpc>
              <a:buFont typeface="Wingdings" pitchFamily="2" charset="2"/>
              <a:buNone/>
              <a:defRPr/>
            </a:pPr>
            <a:endParaRPr lang="en-US" sz="2000" dirty="0" smtClean="0">
              <a:solidFill>
                <a:srgbClr val="0066FF"/>
              </a:solidFill>
              <a:latin typeface="Calibri" pitchFamily="34" charset="0"/>
              <a:cs typeface="Calibri" pitchFamily="34" charset="0"/>
            </a:endParaRPr>
          </a:p>
          <a:p>
            <a:pPr eaLnBrk="1" hangingPunct="1">
              <a:lnSpc>
                <a:spcPct val="80000"/>
              </a:lnSpc>
              <a:buFont typeface="Wingdings" pitchFamily="2" charset="2"/>
              <a:buNone/>
              <a:defRPr/>
            </a:pPr>
            <a:r>
              <a:rPr lang="en-US" sz="2000" dirty="0" smtClean="0">
                <a:solidFill>
                  <a:srgbClr val="0066FF"/>
                </a:solidFill>
                <a:latin typeface="Calibri" pitchFamily="34" charset="0"/>
                <a:cs typeface="Calibri" pitchFamily="34" charset="0"/>
              </a:rPr>
              <a:t>	End;</a:t>
            </a:r>
          </a:p>
          <a:p>
            <a:pPr eaLnBrk="1" hangingPunct="1">
              <a:lnSpc>
                <a:spcPct val="80000"/>
              </a:lnSpc>
              <a:buFont typeface="Wingdings" pitchFamily="2" charset="2"/>
              <a:buNone/>
              <a:defRPr/>
            </a:pPr>
            <a:endParaRPr lang="en-US" sz="2000" dirty="0" smtClean="0">
              <a:solidFill>
                <a:srgbClr val="0066FF"/>
              </a:solidFill>
              <a:latin typeface="Calibri" pitchFamily="34" charset="0"/>
              <a:cs typeface="Calibri" pitchFamily="34" charset="0"/>
            </a:endParaRPr>
          </a:p>
          <a:p>
            <a:pPr eaLnBrk="1" hangingPunct="1">
              <a:lnSpc>
                <a:spcPct val="80000"/>
              </a:lnSpc>
              <a:buFont typeface="Wingdings" pitchFamily="2" charset="2"/>
              <a:buNone/>
              <a:defRPr/>
            </a:pPr>
            <a:r>
              <a:rPr lang="en-US" sz="2000" dirty="0" smtClean="0">
                <a:solidFill>
                  <a:schemeClr val="hlink"/>
                </a:solidFill>
                <a:latin typeface="Calibri" pitchFamily="34" charset="0"/>
                <a:cs typeface="Calibri" pitchFamily="34" charset="0"/>
              </a:rPr>
              <a:t>Exception</a:t>
            </a:r>
          </a:p>
          <a:p>
            <a:pPr eaLnBrk="1" hangingPunct="1">
              <a:lnSpc>
                <a:spcPct val="80000"/>
              </a:lnSpc>
              <a:buFont typeface="Wingdings" pitchFamily="2" charset="2"/>
              <a:buNone/>
              <a:defRPr/>
            </a:pPr>
            <a:endParaRPr lang="en-US" sz="2000" dirty="0" smtClean="0">
              <a:solidFill>
                <a:schemeClr val="hlink"/>
              </a:solidFill>
              <a:latin typeface="Calibri" pitchFamily="34" charset="0"/>
              <a:cs typeface="Calibri" pitchFamily="34" charset="0"/>
            </a:endParaRPr>
          </a:p>
          <a:p>
            <a:pPr eaLnBrk="1" hangingPunct="1">
              <a:lnSpc>
                <a:spcPct val="80000"/>
              </a:lnSpc>
              <a:buFont typeface="Wingdings" pitchFamily="2" charset="2"/>
              <a:buNone/>
              <a:defRPr/>
            </a:pPr>
            <a:r>
              <a:rPr lang="en-US" sz="2000" dirty="0" smtClean="0">
                <a:solidFill>
                  <a:schemeClr val="hlink"/>
                </a:solidFill>
                <a:latin typeface="Calibri" pitchFamily="34" charset="0"/>
                <a:cs typeface="Calibri" pitchFamily="34" charset="0"/>
              </a:rPr>
              <a:t>End; </a:t>
            </a:r>
          </a:p>
          <a:p>
            <a:pPr eaLnBrk="1" hangingPunct="1">
              <a:lnSpc>
                <a:spcPct val="80000"/>
              </a:lnSpc>
              <a:buFont typeface="Wingdings" pitchFamily="2" charset="2"/>
              <a:buNone/>
              <a:defRPr/>
            </a:pPr>
            <a:endParaRPr lang="en-US" sz="1800" dirty="0" smtClean="0"/>
          </a:p>
          <a:p>
            <a:pPr eaLnBrk="1" hangingPunct="1">
              <a:lnSpc>
                <a:spcPct val="80000"/>
              </a:lnSpc>
              <a:buFont typeface="Wingdings" pitchFamily="2" charset="2"/>
              <a:buNone/>
              <a:defRPr/>
            </a:pPr>
            <a:endParaRPr lang="en-US" sz="1800" dirty="0" smtClean="0"/>
          </a:p>
        </p:txBody>
      </p:sp>
      <p:sp>
        <p:nvSpPr>
          <p:cNvPr id="32770" name="Rectangle 2"/>
          <p:cNvSpPr>
            <a:spLocks noGrp="1" noChangeArrowheads="1"/>
          </p:cNvSpPr>
          <p:nvPr>
            <p:ph type="title"/>
          </p:nvPr>
        </p:nvSpPr>
        <p:spPr>
          <a:xfrm>
            <a:off x="457200" y="274638"/>
            <a:ext cx="7467600" cy="784905"/>
          </a:xfrm>
        </p:spPr>
        <p:txBody>
          <a:bodyPr>
            <a:normAutofit/>
          </a:bodyPr>
          <a:lstStyle/>
          <a:p>
            <a:pPr eaLnBrk="1" hangingPunct="1">
              <a:defRPr/>
            </a:pPr>
            <a:r>
              <a:rPr lang="en-US" sz="3600" b="1" dirty="0" smtClean="0">
                <a:solidFill>
                  <a:srgbClr val="FF0000"/>
                </a:solidFill>
                <a:latin typeface="Calibri" pitchFamily="34" charset="0"/>
                <a:cs typeface="Calibri" pitchFamily="34" charset="0"/>
              </a:rPr>
              <a:t>PL SQL  nested block</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43430" y="228600"/>
            <a:ext cx="5805714" cy="947057"/>
          </a:xfrm>
        </p:spPr>
        <p:txBody>
          <a:bodyPr>
            <a:normAutofit/>
          </a:bodyPr>
          <a:lstStyle/>
          <a:p>
            <a:pPr eaLnBrk="1" hangingPunct="1">
              <a:defRPr/>
            </a:pPr>
            <a:r>
              <a:rPr lang="en-US" sz="3600" b="1" dirty="0" smtClean="0">
                <a:solidFill>
                  <a:srgbClr val="FF0000"/>
                </a:solidFill>
                <a:latin typeface="Calibri" pitchFamily="34" charset="0"/>
                <a:cs typeface="Calibri" pitchFamily="34" charset="0"/>
              </a:rPr>
              <a:t>PL SQL Block</a:t>
            </a:r>
          </a:p>
        </p:txBody>
      </p:sp>
      <p:sp>
        <p:nvSpPr>
          <p:cNvPr id="33795" name="Rectangle 3"/>
          <p:cNvSpPr>
            <a:spLocks noGrp="1" noChangeArrowheads="1"/>
          </p:cNvSpPr>
          <p:nvPr>
            <p:ph type="body" sz="half" idx="1"/>
          </p:nvPr>
        </p:nvSpPr>
        <p:spPr>
          <a:xfrm>
            <a:off x="624114" y="1600200"/>
            <a:ext cx="8062686" cy="4495800"/>
          </a:xfrm>
        </p:spPr>
        <p:txBody>
          <a:bodyPr/>
          <a:lstStyle/>
          <a:p>
            <a:pPr eaLnBrk="1" hangingPunct="1">
              <a:lnSpc>
                <a:spcPct val="80000"/>
              </a:lnSpc>
              <a:buFont typeface="Wingdings" pitchFamily="2" charset="2"/>
              <a:buNone/>
              <a:defRPr/>
            </a:pPr>
            <a:r>
              <a:rPr lang="en-US" sz="2000" b="1" dirty="0" smtClean="0">
                <a:latin typeface="Calibri" pitchFamily="34" charset="0"/>
                <a:cs typeface="Calibri" pitchFamily="34" charset="0"/>
              </a:rPr>
              <a:t>Remember : </a:t>
            </a:r>
          </a:p>
          <a:p>
            <a:pPr eaLnBrk="1" hangingPunct="1">
              <a:lnSpc>
                <a:spcPct val="80000"/>
              </a:lnSpc>
              <a:buFont typeface="Wingdings" pitchFamily="2" charset="2"/>
              <a:buNone/>
              <a:defRPr/>
            </a:pPr>
            <a:r>
              <a:rPr lang="en-US" sz="2000" dirty="0" smtClean="0">
                <a:latin typeface="Calibri" pitchFamily="34" charset="0"/>
                <a:cs typeface="Calibri" pitchFamily="34" charset="0"/>
              </a:rPr>
              <a:t>	Declare is optional and only required when variables need to be declared.</a:t>
            </a:r>
          </a:p>
          <a:p>
            <a:pPr eaLnBrk="1" hangingPunct="1">
              <a:lnSpc>
                <a:spcPct val="80000"/>
              </a:lnSpc>
              <a:buFont typeface="Wingdings" pitchFamily="2" charset="2"/>
              <a:buNone/>
              <a:defRPr/>
            </a:pPr>
            <a:endParaRPr lang="en-US" sz="2000" dirty="0" smtClean="0">
              <a:latin typeface="Calibri" pitchFamily="34" charset="0"/>
              <a:cs typeface="Calibri" pitchFamily="34" charset="0"/>
            </a:endParaRPr>
          </a:p>
          <a:p>
            <a:pPr eaLnBrk="1" hangingPunct="1">
              <a:lnSpc>
                <a:spcPct val="80000"/>
              </a:lnSpc>
              <a:buFont typeface="Wingdings" pitchFamily="2" charset="2"/>
              <a:buNone/>
              <a:defRPr/>
            </a:pPr>
            <a:r>
              <a:rPr lang="en-US" sz="2000" dirty="0" smtClean="0">
                <a:latin typeface="Calibri" pitchFamily="34" charset="0"/>
                <a:cs typeface="Calibri" pitchFamily="34" charset="0"/>
              </a:rPr>
              <a:t>	Exception is optional and required when Error/Exception handling is done.</a:t>
            </a:r>
          </a:p>
          <a:p>
            <a:pPr eaLnBrk="1" hangingPunct="1">
              <a:lnSpc>
                <a:spcPct val="80000"/>
              </a:lnSpc>
              <a:buFont typeface="Wingdings" pitchFamily="2" charset="2"/>
              <a:buNone/>
              <a:defRPr/>
            </a:pPr>
            <a:endParaRPr lang="en-US" sz="2000" dirty="0" smtClean="0">
              <a:latin typeface="Calibri" pitchFamily="34" charset="0"/>
              <a:cs typeface="Calibri" pitchFamily="34" charset="0"/>
            </a:endParaRPr>
          </a:p>
          <a:p>
            <a:pPr eaLnBrk="1" hangingPunct="1">
              <a:lnSpc>
                <a:spcPct val="80000"/>
              </a:lnSpc>
              <a:buFont typeface="Wingdings" pitchFamily="2" charset="2"/>
              <a:buNone/>
              <a:defRPr/>
            </a:pPr>
            <a:r>
              <a:rPr lang="en-US" sz="2000" dirty="0" smtClean="0">
                <a:latin typeface="Calibri" pitchFamily="34" charset="0"/>
                <a:cs typeface="Calibri" pitchFamily="34" charset="0"/>
              </a:rPr>
              <a:t>	Begin and End are  mandatory as all logic and queries are written inside it.</a:t>
            </a:r>
          </a:p>
          <a:p>
            <a:pPr eaLnBrk="1" hangingPunct="1">
              <a:lnSpc>
                <a:spcPct val="80000"/>
              </a:lnSpc>
              <a:buFont typeface="Wingdings" pitchFamily="2" charset="2"/>
              <a:buNone/>
              <a:defRPr/>
            </a:pPr>
            <a:endParaRPr lang="en-US" sz="2000" dirty="0" smtClean="0">
              <a:latin typeface="Calibri" pitchFamily="34" charset="0"/>
              <a:cs typeface="Calibri" pitchFamily="34" charset="0"/>
            </a:endParaRPr>
          </a:p>
          <a:p>
            <a:pPr eaLnBrk="1" hangingPunct="1">
              <a:lnSpc>
                <a:spcPct val="80000"/>
              </a:lnSpc>
              <a:buFont typeface="Wingdings" pitchFamily="2" charset="2"/>
              <a:buNone/>
              <a:defRPr/>
            </a:pPr>
            <a:endParaRPr lang="en-US" sz="2000" dirty="0" smtClean="0">
              <a:latin typeface="Calibri" pitchFamily="34" charset="0"/>
              <a:cs typeface="Calibri" pitchFamily="34" charset="0"/>
            </a:endParaRPr>
          </a:p>
          <a:p>
            <a:pPr eaLnBrk="1" hangingPunct="1">
              <a:lnSpc>
                <a:spcPct val="40000"/>
              </a:lnSpc>
              <a:buFont typeface="Wingdings" pitchFamily="2" charset="2"/>
              <a:buNone/>
              <a:defRPr/>
            </a:pPr>
            <a:r>
              <a:rPr lang="en-US" sz="2000" dirty="0" smtClean="0">
                <a:latin typeface="Calibri" pitchFamily="34" charset="0"/>
                <a:cs typeface="Calibri" pitchFamily="34" charset="0"/>
              </a:rPr>
              <a:t>Declare</a:t>
            </a:r>
          </a:p>
          <a:p>
            <a:pPr eaLnBrk="1" hangingPunct="1">
              <a:lnSpc>
                <a:spcPct val="40000"/>
              </a:lnSpc>
              <a:buFont typeface="Wingdings" pitchFamily="2" charset="2"/>
              <a:buNone/>
              <a:defRPr/>
            </a:pPr>
            <a:r>
              <a:rPr lang="en-US" sz="2000" dirty="0" smtClean="0">
                <a:latin typeface="Calibri" pitchFamily="34" charset="0"/>
                <a:cs typeface="Calibri" pitchFamily="34" charset="0"/>
              </a:rPr>
              <a:t>	</a:t>
            </a:r>
          </a:p>
          <a:p>
            <a:pPr eaLnBrk="1" hangingPunct="1">
              <a:lnSpc>
                <a:spcPct val="40000"/>
              </a:lnSpc>
              <a:buFont typeface="Wingdings" pitchFamily="2" charset="2"/>
              <a:buNone/>
              <a:defRPr/>
            </a:pPr>
            <a:r>
              <a:rPr lang="en-US" sz="2000" dirty="0" smtClean="0">
                <a:latin typeface="Calibri" pitchFamily="34" charset="0"/>
                <a:cs typeface="Calibri" pitchFamily="34" charset="0"/>
              </a:rPr>
              <a:t>Begin</a:t>
            </a:r>
          </a:p>
          <a:p>
            <a:pPr eaLnBrk="1" hangingPunct="1">
              <a:lnSpc>
                <a:spcPct val="40000"/>
              </a:lnSpc>
              <a:buFont typeface="Wingdings" pitchFamily="2" charset="2"/>
              <a:buNone/>
              <a:defRPr/>
            </a:pPr>
            <a:endParaRPr lang="en-US" sz="2000" dirty="0" smtClean="0">
              <a:latin typeface="Calibri" pitchFamily="34" charset="0"/>
              <a:cs typeface="Calibri" pitchFamily="34" charset="0"/>
            </a:endParaRPr>
          </a:p>
          <a:p>
            <a:pPr eaLnBrk="1" hangingPunct="1">
              <a:lnSpc>
                <a:spcPct val="40000"/>
              </a:lnSpc>
              <a:buFont typeface="Wingdings" pitchFamily="2" charset="2"/>
              <a:buNone/>
              <a:defRPr/>
            </a:pPr>
            <a:r>
              <a:rPr lang="en-US" sz="2000" dirty="0" smtClean="0">
                <a:latin typeface="Calibri" pitchFamily="34" charset="0"/>
                <a:cs typeface="Calibri" pitchFamily="34" charset="0"/>
              </a:rPr>
              <a:t>Exception</a:t>
            </a:r>
          </a:p>
          <a:p>
            <a:pPr eaLnBrk="1" hangingPunct="1">
              <a:lnSpc>
                <a:spcPct val="40000"/>
              </a:lnSpc>
              <a:buFont typeface="Wingdings" pitchFamily="2" charset="2"/>
              <a:buNone/>
              <a:defRPr/>
            </a:pPr>
            <a:endParaRPr lang="en-US" sz="2000" dirty="0" smtClean="0">
              <a:latin typeface="Calibri" pitchFamily="34" charset="0"/>
              <a:cs typeface="Calibri" pitchFamily="34" charset="0"/>
            </a:endParaRPr>
          </a:p>
          <a:p>
            <a:pPr eaLnBrk="1" hangingPunct="1">
              <a:lnSpc>
                <a:spcPct val="40000"/>
              </a:lnSpc>
              <a:buFont typeface="Wingdings" pitchFamily="2" charset="2"/>
              <a:buNone/>
              <a:defRPr/>
            </a:pPr>
            <a:r>
              <a:rPr lang="en-US" sz="2000" dirty="0" smtClean="0">
                <a:latin typeface="Calibri" pitchFamily="34" charset="0"/>
                <a:cs typeface="Calibri" pitchFamily="34" charset="0"/>
              </a:rPr>
              <a:t>End; </a:t>
            </a:r>
          </a:p>
          <a:p>
            <a:pPr eaLnBrk="1" hangingPunct="1">
              <a:lnSpc>
                <a:spcPct val="80000"/>
              </a:lnSpc>
              <a:buFont typeface="Wingdings" pitchFamily="2" charset="2"/>
              <a:buNone/>
              <a:defRPr/>
            </a:pPr>
            <a:endParaRPr lang="en-US" sz="1800" dirty="0" smtClean="0"/>
          </a:p>
          <a:p>
            <a:pPr eaLnBrk="1" hangingPunct="1">
              <a:lnSpc>
                <a:spcPct val="80000"/>
              </a:lnSpc>
              <a:buFont typeface="Wingdings" pitchFamily="2" charset="2"/>
              <a:buNone/>
              <a:defRPr/>
            </a:pPr>
            <a:endParaRPr lang="en-US" sz="1400" dirty="0" smtClean="0"/>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53143" y="228600"/>
            <a:ext cx="8186057" cy="990600"/>
          </a:xfrm>
        </p:spPr>
        <p:txBody>
          <a:bodyPr>
            <a:normAutofit/>
          </a:bodyPr>
          <a:lstStyle/>
          <a:p>
            <a:pPr eaLnBrk="1" hangingPunct="1">
              <a:defRPr/>
            </a:pPr>
            <a:r>
              <a:rPr lang="en-US" sz="4000" b="1" dirty="0" smtClean="0">
                <a:solidFill>
                  <a:srgbClr val="FF0000"/>
                </a:solidFill>
                <a:latin typeface="Calibri" pitchFamily="34" charset="0"/>
                <a:cs typeface="Calibri" pitchFamily="34" charset="0"/>
              </a:rPr>
              <a:t>PL SQL program</a:t>
            </a:r>
          </a:p>
        </p:txBody>
      </p:sp>
      <p:sp>
        <p:nvSpPr>
          <p:cNvPr id="35843" name="Rectangle 3"/>
          <p:cNvSpPr>
            <a:spLocks noGrp="1" noChangeArrowheads="1"/>
          </p:cNvSpPr>
          <p:nvPr>
            <p:ph type="body" sz="half" idx="1"/>
          </p:nvPr>
        </p:nvSpPr>
        <p:spPr>
          <a:xfrm>
            <a:off x="362857" y="1600200"/>
            <a:ext cx="8323943" cy="4495800"/>
          </a:xfrm>
        </p:spPr>
        <p:txBody>
          <a:bodyPr/>
          <a:lstStyle/>
          <a:p>
            <a:pPr eaLnBrk="1" hangingPunct="1">
              <a:buFont typeface="Wingdings" pitchFamily="2" charset="2"/>
              <a:buNone/>
              <a:defRPr/>
            </a:pPr>
            <a:r>
              <a:rPr lang="en-US" dirty="0" smtClean="0">
                <a:latin typeface="Calibri" pitchFamily="34" charset="0"/>
                <a:cs typeface="Calibri" pitchFamily="34" charset="0"/>
              </a:rPr>
              <a:t>BEGIN</a:t>
            </a:r>
          </a:p>
          <a:p>
            <a:pPr eaLnBrk="1" hangingPunct="1">
              <a:buFont typeface="Wingdings" pitchFamily="2" charset="2"/>
              <a:buNone/>
              <a:defRPr/>
            </a:pPr>
            <a:r>
              <a:rPr lang="en-US" dirty="0" smtClean="0">
                <a:latin typeface="Calibri" pitchFamily="34" charset="0"/>
                <a:cs typeface="Calibri" pitchFamily="34" charset="0"/>
              </a:rPr>
              <a:t>Insert into Dept values(70,’HR’,’Pune’);</a:t>
            </a:r>
          </a:p>
          <a:p>
            <a:pPr eaLnBrk="1" hangingPunct="1">
              <a:buFont typeface="Wingdings" pitchFamily="2" charset="2"/>
              <a:buNone/>
              <a:defRPr/>
            </a:pPr>
            <a:r>
              <a:rPr lang="en-US" dirty="0" smtClean="0">
                <a:latin typeface="Calibri" pitchFamily="34" charset="0"/>
                <a:cs typeface="Calibri" pitchFamily="34" charset="0"/>
              </a:rPr>
              <a:t>Insert into Dept values(80,’PSD’,’Mumbai’);</a:t>
            </a:r>
          </a:p>
          <a:p>
            <a:pPr eaLnBrk="1" hangingPunct="1">
              <a:buFont typeface="Wingdings" pitchFamily="2" charset="2"/>
              <a:buNone/>
              <a:defRPr/>
            </a:pPr>
            <a:r>
              <a:rPr lang="en-US" dirty="0" smtClean="0">
                <a:latin typeface="Calibri" pitchFamily="34" charset="0"/>
                <a:cs typeface="Calibri" pitchFamily="34" charset="0"/>
              </a:rPr>
              <a:t>Insert into Dept values(90,’ESG’,’Pune’);</a:t>
            </a:r>
          </a:p>
          <a:p>
            <a:pPr eaLnBrk="1" hangingPunct="1">
              <a:buFont typeface="Wingdings" pitchFamily="2" charset="2"/>
              <a:buNone/>
              <a:defRPr/>
            </a:pPr>
            <a:r>
              <a:rPr lang="en-US" dirty="0" smtClean="0">
                <a:latin typeface="Calibri" pitchFamily="34" charset="0"/>
                <a:cs typeface="Calibri" pitchFamily="34" charset="0"/>
              </a:rPr>
              <a:t>END;</a:t>
            </a:r>
          </a:p>
          <a:p>
            <a:pPr eaLnBrk="1" hangingPunct="1">
              <a:buFont typeface="Wingdings" pitchFamily="2" charset="2"/>
              <a:buNone/>
              <a:defRPr/>
            </a:pPr>
            <a:endParaRPr lang="en-US" sz="1400" dirty="0" smtClean="0"/>
          </a:p>
          <a:p>
            <a:pPr eaLnBrk="1" hangingPunct="1">
              <a:buFont typeface="Wingdings" pitchFamily="2" charset="2"/>
              <a:buNone/>
              <a:defRPr/>
            </a:pPr>
            <a:endParaRPr lang="en-US" sz="1400" dirty="0" smtClean="0"/>
          </a:p>
          <a:p>
            <a:pPr eaLnBrk="1" hangingPunct="1">
              <a:buFont typeface="Wingdings" pitchFamily="2" charset="2"/>
              <a:buNone/>
              <a:defRPr/>
            </a:pPr>
            <a:r>
              <a:rPr lang="en-US" sz="2000" dirty="0" smtClean="0">
                <a:latin typeface="Calibri" pitchFamily="34" charset="0"/>
                <a:cs typeface="Calibri" pitchFamily="34" charset="0"/>
              </a:rPr>
              <a:t>--This program will insert three records at the same time in the table dept.</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pPr eaLnBrk="1" hangingPunct="1">
              <a:lnSpc>
                <a:spcPct val="80000"/>
              </a:lnSpc>
              <a:defRPr/>
            </a:pPr>
            <a:r>
              <a:rPr lang="en-US" dirty="0" smtClean="0">
                <a:latin typeface="Calibri" pitchFamily="34" charset="0"/>
                <a:cs typeface="Calibri" pitchFamily="34" charset="0"/>
              </a:rPr>
              <a:t>Following are the keywords in PL-SQL , should not be used as a variable name.</a:t>
            </a:r>
          </a:p>
          <a:p>
            <a:pPr eaLnBrk="1" hangingPunct="1">
              <a:lnSpc>
                <a:spcPct val="80000"/>
              </a:lnSpc>
              <a:buFont typeface="Wingdings" pitchFamily="2" charset="2"/>
              <a:buNone/>
              <a:defRPr/>
            </a:pPr>
            <a:endParaRPr lang="en-US" dirty="0" smtClean="0">
              <a:latin typeface="Calibri" pitchFamily="34" charset="0"/>
              <a:cs typeface="Calibri" pitchFamily="34" charset="0"/>
            </a:endParaRPr>
          </a:p>
          <a:p>
            <a:pPr lvl="1" eaLnBrk="1" hangingPunct="1">
              <a:lnSpc>
                <a:spcPct val="80000"/>
              </a:lnSpc>
              <a:defRPr/>
            </a:pPr>
            <a:r>
              <a:rPr lang="en-US" sz="2400" dirty="0" smtClean="0">
                <a:latin typeface="Calibri" pitchFamily="34" charset="0"/>
                <a:cs typeface="Calibri" pitchFamily="34" charset="0"/>
              </a:rPr>
              <a:t>DECLARE  </a:t>
            </a:r>
          </a:p>
          <a:p>
            <a:pPr lvl="1" eaLnBrk="1" hangingPunct="1">
              <a:lnSpc>
                <a:spcPct val="80000"/>
              </a:lnSpc>
              <a:defRPr/>
            </a:pPr>
            <a:r>
              <a:rPr lang="en-US" sz="2400" dirty="0" smtClean="0">
                <a:latin typeface="Calibri" pitchFamily="34" charset="0"/>
                <a:cs typeface="Calibri" pitchFamily="34" charset="0"/>
              </a:rPr>
              <a:t>BEGIN</a:t>
            </a:r>
          </a:p>
          <a:p>
            <a:pPr lvl="1" eaLnBrk="1" hangingPunct="1">
              <a:lnSpc>
                <a:spcPct val="80000"/>
              </a:lnSpc>
              <a:defRPr/>
            </a:pPr>
            <a:r>
              <a:rPr lang="en-US" sz="2400" dirty="0" smtClean="0">
                <a:latin typeface="Calibri" pitchFamily="34" charset="0"/>
                <a:cs typeface="Calibri" pitchFamily="34" charset="0"/>
              </a:rPr>
              <a:t>END</a:t>
            </a:r>
          </a:p>
          <a:p>
            <a:pPr lvl="1" eaLnBrk="1" hangingPunct="1">
              <a:lnSpc>
                <a:spcPct val="80000"/>
              </a:lnSpc>
              <a:defRPr/>
            </a:pPr>
            <a:r>
              <a:rPr lang="en-US" sz="2400" dirty="0" smtClean="0">
                <a:latin typeface="Calibri" pitchFamily="34" charset="0"/>
                <a:cs typeface="Calibri" pitchFamily="34" charset="0"/>
              </a:rPr>
              <a:t>EXCEPTION</a:t>
            </a:r>
          </a:p>
          <a:p>
            <a:pPr lvl="1" eaLnBrk="1" hangingPunct="1">
              <a:lnSpc>
                <a:spcPct val="80000"/>
              </a:lnSpc>
              <a:defRPr/>
            </a:pPr>
            <a:r>
              <a:rPr lang="en-US" sz="2400" dirty="0" smtClean="0">
                <a:latin typeface="Calibri" pitchFamily="34" charset="0"/>
                <a:cs typeface="Calibri" pitchFamily="34" charset="0"/>
              </a:rPr>
              <a:t>LOOP , END LOOP</a:t>
            </a:r>
          </a:p>
          <a:p>
            <a:pPr lvl="1" eaLnBrk="1" hangingPunct="1">
              <a:lnSpc>
                <a:spcPct val="80000"/>
              </a:lnSpc>
              <a:defRPr/>
            </a:pPr>
            <a:r>
              <a:rPr lang="en-US" sz="2400" dirty="0" smtClean="0">
                <a:latin typeface="Calibri" pitchFamily="34" charset="0"/>
                <a:cs typeface="Calibri" pitchFamily="34" charset="0"/>
              </a:rPr>
              <a:t>IF , ELSE , ELSIF , END IF</a:t>
            </a:r>
          </a:p>
          <a:p>
            <a:pPr lvl="1" eaLnBrk="1" hangingPunct="1">
              <a:lnSpc>
                <a:spcPct val="80000"/>
              </a:lnSpc>
              <a:defRPr/>
            </a:pPr>
            <a:r>
              <a:rPr lang="en-US" sz="2400" dirty="0" smtClean="0">
                <a:latin typeface="Calibri" pitchFamily="34" charset="0"/>
                <a:cs typeface="Calibri" pitchFamily="34" charset="0"/>
              </a:rPr>
              <a:t>CURSOR</a:t>
            </a:r>
          </a:p>
          <a:p>
            <a:pPr lvl="1" eaLnBrk="1" hangingPunct="1">
              <a:lnSpc>
                <a:spcPct val="80000"/>
              </a:lnSpc>
              <a:defRPr/>
            </a:pPr>
            <a:r>
              <a:rPr lang="en-US" sz="2400" dirty="0" smtClean="0">
                <a:latin typeface="Calibri" pitchFamily="34" charset="0"/>
                <a:cs typeface="Calibri" pitchFamily="34" charset="0"/>
              </a:rPr>
              <a:t>PROCEDURE</a:t>
            </a:r>
          </a:p>
          <a:p>
            <a:pPr lvl="1" eaLnBrk="1" hangingPunct="1">
              <a:lnSpc>
                <a:spcPct val="80000"/>
              </a:lnSpc>
              <a:defRPr/>
            </a:pPr>
            <a:r>
              <a:rPr lang="en-US" sz="2400" dirty="0" smtClean="0">
                <a:latin typeface="Calibri" pitchFamily="34" charset="0"/>
                <a:cs typeface="Calibri" pitchFamily="34" charset="0"/>
              </a:rPr>
              <a:t>FUNCTION</a:t>
            </a:r>
          </a:p>
          <a:p>
            <a:pPr lvl="1" eaLnBrk="1" hangingPunct="1">
              <a:lnSpc>
                <a:spcPct val="80000"/>
              </a:lnSpc>
              <a:buFont typeface="Wingdings" pitchFamily="2" charset="2"/>
              <a:buNone/>
              <a:defRPr/>
            </a:pPr>
            <a:r>
              <a:rPr lang="en-US" sz="2000" dirty="0" smtClean="0"/>
              <a:t>					</a:t>
            </a:r>
          </a:p>
        </p:txBody>
      </p:sp>
      <p:sp>
        <p:nvSpPr>
          <p:cNvPr id="39938" name="Rectangle 2"/>
          <p:cNvSpPr>
            <a:spLocks noGrp="1" noChangeArrowheads="1"/>
          </p:cNvSpPr>
          <p:nvPr>
            <p:ph type="title"/>
          </p:nvPr>
        </p:nvSpPr>
        <p:spPr>
          <a:xfrm>
            <a:off x="457200" y="274638"/>
            <a:ext cx="7467600" cy="857476"/>
          </a:xfrm>
        </p:spPr>
        <p:txBody>
          <a:bodyPr>
            <a:normAutofit/>
          </a:bodyPr>
          <a:lstStyle/>
          <a:p>
            <a:pPr eaLnBrk="1" hangingPunct="1">
              <a:defRPr/>
            </a:pPr>
            <a:r>
              <a:rPr lang="en-US" sz="3600" b="1" dirty="0" smtClean="0">
                <a:solidFill>
                  <a:srgbClr val="FF0000"/>
                </a:solidFill>
                <a:latin typeface="Calibri" pitchFamily="34" charset="0"/>
                <a:cs typeface="Calibri" pitchFamily="34" charset="0"/>
              </a:rPr>
              <a:t>Important Keywords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lstStyle/>
          <a:p>
            <a:pPr eaLnBrk="1" hangingPunct="1">
              <a:lnSpc>
                <a:spcPct val="90000"/>
              </a:lnSpc>
              <a:defRPr/>
            </a:pPr>
            <a:r>
              <a:rPr lang="en-US" dirty="0" smtClean="0">
                <a:latin typeface="Calibri" pitchFamily="34" charset="0"/>
                <a:cs typeface="Calibri" pitchFamily="34" charset="0"/>
              </a:rPr>
              <a:t>Keywords</a:t>
            </a:r>
          </a:p>
          <a:p>
            <a:pPr lvl="1" eaLnBrk="1" hangingPunct="1">
              <a:lnSpc>
                <a:spcPct val="90000"/>
              </a:lnSpc>
              <a:defRPr/>
            </a:pPr>
            <a:r>
              <a:rPr lang="en-US" sz="2400" dirty="0" smtClean="0">
                <a:latin typeface="Calibri" pitchFamily="34" charset="0"/>
                <a:cs typeface="Calibri" pitchFamily="34" charset="0"/>
              </a:rPr>
              <a:t>PACKAGE</a:t>
            </a:r>
          </a:p>
          <a:p>
            <a:pPr lvl="1" eaLnBrk="1" hangingPunct="1">
              <a:lnSpc>
                <a:spcPct val="90000"/>
              </a:lnSpc>
              <a:defRPr/>
            </a:pPr>
            <a:r>
              <a:rPr lang="en-US" sz="2400" dirty="0" smtClean="0">
                <a:latin typeface="Calibri" pitchFamily="34" charset="0"/>
                <a:cs typeface="Calibri" pitchFamily="34" charset="0"/>
              </a:rPr>
              <a:t>TRIGGER</a:t>
            </a:r>
          </a:p>
          <a:p>
            <a:pPr lvl="1" eaLnBrk="1" hangingPunct="1">
              <a:lnSpc>
                <a:spcPct val="90000"/>
              </a:lnSpc>
              <a:defRPr/>
            </a:pPr>
            <a:r>
              <a:rPr lang="en-US" sz="2400" dirty="0" smtClean="0">
                <a:latin typeface="Calibri" pitchFamily="34" charset="0"/>
                <a:cs typeface="Calibri" pitchFamily="34" charset="0"/>
              </a:rPr>
              <a:t>GRANT</a:t>
            </a:r>
          </a:p>
          <a:p>
            <a:pPr lvl="1" eaLnBrk="1" hangingPunct="1">
              <a:lnSpc>
                <a:spcPct val="90000"/>
              </a:lnSpc>
              <a:defRPr/>
            </a:pPr>
            <a:r>
              <a:rPr lang="en-US" sz="2400" dirty="0" smtClean="0">
                <a:latin typeface="Calibri" pitchFamily="34" charset="0"/>
                <a:cs typeface="Calibri" pitchFamily="34" charset="0"/>
              </a:rPr>
              <a:t>REVOKE</a:t>
            </a:r>
          </a:p>
          <a:p>
            <a:pPr lvl="1" eaLnBrk="1" hangingPunct="1">
              <a:lnSpc>
                <a:spcPct val="90000"/>
              </a:lnSpc>
              <a:defRPr/>
            </a:pPr>
            <a:r>
              <a:rPr lang="en-US" sz="2400" dirty="0" smtClean="0">
                <a:latin typeface="Calibri" pitchFamily="34" charset="0"/>
                <a:cs typeface="Calibri" pitchFamily="34" charset="0"/>
              </a:rPr>
              <a:t>FOR</a:t>
            </a:r>
          </a:p>
          <a:p>
            <a:pPr lvl="1" eaLnBrk="1" hangingPunct="1">
              <a:lnSpc>
                <a:spcPct val="90000"/>
              </a:lnSpc>
              <a:defRPr/>
            </a:pPr>
            <a:r>
              <a:rPr lang="en-US" sz="2400" dirty="0" smtClean="0">
                <a:latin typeface="Calibri" pitchFamily="34" charset="0"/>
                <a:cs typeface="Calibri" pitchFamily="34" charset="0"/>
              </a:rPr>
              <a:t>WHILE</a:t>
            </a:r>
          </a:p>
          <a:p>
            <a:pPr lvl="1" eaLnBrk="1" hangingPunct="1">
              <a:lnSpc>
                <a:spcPct val="90000"/>
              </a:lnSpc>
              <a:defRPr/>
            </a:pPr>
            <a:r>
              <a:rPr lang="en-US" sz="2400" dirty="0" smtClean="0">
                <a:latin typeface="Calibri" pitchFamily="34" charset="0"/>
                <a:cs typeface="Calibri" pitchFamily="34" charset="0"/>
              </a:rPr>
              <a:t>CASE</a:t>
            </a:r>
          </a:p>
          <a:p>
            <a:pPr lvl="1" eaLnBrk="1" hangingPunct="1">
              <a:lnSpc>
                <a:spcPct val="90000"/>
              </a:lnSpc>
              <a:defRPr/>
            </a:pPr>
            <a:r>
              <a:rPr lang="en-US" sz="2400" dirty="0" smtClean="0">
                <a:latin typeface="Calibri" pitchFamily="34" charset="0"/>
                <a:cs typeface="Calibri" pitchFamily="34" charset="0"/>
              </a:rPr>
              <a:t>VARRAY</a:t>
            </a:r>
          </a:p>
          <a:p>
            <a:pPr lvl="1" eaLnBrk="1" hangingPunct="1">
              <a:lnSpc>
                <a:spcPct val="90000"/>
              </a:lnSpc>
              <a:defRPr/>
            </a:pPr>
            <a:r>
              <a:rPr lang="en-US" sz="2400" dirty="0" smtClean="0">
                <a:latin typeface="Calibri" pitchFamily="34" charset="0"/>
                <a:cs typeface="Calibri" pitchFamily="34" charset="0"/>
              </a:rPr>
              <a:t>TYPE</a:t>
            </a:r>
          </a:p>
          <a:p>
            <a:pPr lvl="1" eaLnBrk="1" hangingPunct="1">
              <a:lnSpc>
                <a:spcPct val="90000"/>
              </a:lnSpc>
              <a:defRPr/>
            </a:pPr>
            <a:r>
              <a:rPr lang="en-US" sz="2400" dirty="0" smtClean="0">
                <a:latin typeface="Calibri" pitchFamily="34" charset="0"/>
                <a:cs typeface="Calibri" pitchFamily="34" charset="0"/>
              </a:rPr>
              <a:t>OBJECT</a:t>
            </a:r>
          </a:p>
          <a:p>
            <a:pPr lvl="1" eaLnBrk="1" hangingPunct="1">
              <a:lnSpc>
                <a:spcPct val="90000"/>
              </a:lnSpc>
              <a:buFont typeface="Wingdings" pitchFamily="2" charset="2"/>
              <a:buNone/>
              <a:defRPr/>
            </a:pPr>
            <a:endParaRPr lang="en-US" sz="2400" dirty="0" smtClean="0"/>
          </a:p>
          <a:p>
            <a:pPr lvl="1" eaLnBrk="1" hangingPunct="1">
              <a:lnSpc>
                <a:spcPct val="90000"/>
              </a:lnSpc>
              <a:buFont typeface="Wingdings" pitchFamily="2" charset="2"/>
              <a:buNone/>
              <a:defRPr/>
            </a:pPr>
            <a:endParaRPr lang="en-US" sz="2400" dirty="0" smtClean="0"/>
          </a:p>
          <a:p>
            <a:pPr lvl="1" eaLnBrk="1" hangingPunct="1">
              <a:lnSpc>
                <a:spcPct val="90000"/>
              </a:lnSpc>
              <a:defRPr/>
            </a:pPr>
            <a:endParaRPr lang="en-US" sz="2400" dirty="0" smtClean="0"/>
          </a:p>
          <a:p>
            <a:pPr lvl="1" eaLnBrk="1" hangingPunct="1">
              <a:lnSpc>
                <a:spcPct val="90000"/>
              </a:lnSpc>
              <a:defRPr/>
            </a:pPr>
            <a:endParaRPr lang="en-US" sz="2400" dirty="0" smtClean="0"/>
          </a:p>
          <a:p>
            <a:pPr lvl="1" eaLnBrk="1" hangingPunct="1">
              <a:lnSpc>
                <a:spcPct val="90000"/>
              </a:lnSpc>
              <a:defRPr/>
            </a:pPr>
            <a:endParaRPr lang="en-US" sz="2400" dirty="0" smtClean="0"/>
          </a:p>
          <a:p>
            <a:pPr lvl="1" eaLnBrk="1" hangingPunct="1">
              <a:lnSpc>
                <a:spcPct val="90000"/>
              </a:lnSpc>
              <a:defRPr/>
            </a:pPr>
            <a:endParaRPr lang="en-US" sz="2400" dirty="0" smtClean="0"/>
          </a:p>
        </p:txBody>
      </p:sp>
      <p:sp>
        <p:nvSpPr>
          <p:cNvPr id="41986" name="Rectangle 2"/>
          <p:cNvSpPr>
            <a:spLocks noGrp="1" noChangeArrowheads="1"/>
          </p:cNvSpPr>
          <p:nvPr>
            <p:ph type="title"/>
          </p:nvPr>
        </p:nvSpPr>
        <p:spPr/>
        <p:txBody>
          <a:bodyPr>
            <a:normAutofit/>
          </a:bodyPr>
          <a:lstStyle/>
          <a:p>
            <a:pPr eaLnBrk="1" hangingPunct="1">
              <a:defRPr/>
            </a:pPr>
            <a:r>
              <a:rPr lang="en-US" sz="3600" b="1" dirty="0" smtClean="0">
                <a:solidFill>
                  <a:srgbClr val="FF0000"/>
                </a:solidFill>
                <a:latin typeface="Calibri" pitchFamily="34" charset="0"/>
                <a:cs typeface="Calibri" pitchFamily="34" charset="0"/>
              </a:rPr>
              <a:t>Important Keywords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842015" y="1666496"/>
            <a:ext cx="7159625" cy="4268788"/>
          </a:xfrm>
        </p:spPr>
        <p:txBody>
          <a:bodyPr>
            <a:noAutofit/>
          </a:bodyPr>
          <a:lstStyle/>
          <a:p>
            <a:pPr eaLnBrk="1" hangingPunct="1">
              <a:buFont typeface="Wingdings" pitchFamily="2" charset="2"/>
              <a:buChar char="Ø"/>
            </a:pPr>
            <a:r>
              <a:rPr lang="en-US" sz="3200" dirty="0" smtClean="0">
                <a:latin typeface="Calibri" pitchFamily="34" charset="0"/>
                <a:ea typeface="Calibri" pitchFamily="34" charset="0"/>
                <a:cs typeface="Calibri" pitchFamily="34" charset="0"/>
              </a:rPr>
              <a:t>Basic Concepts:</a:t>
            </a:r>
          </a:p>
          <a:p>
            <a:r>
              <a:rPr lang="en-US" sz="3200" dirty="0" smtClean="0">
                <a:latin typeface="Calibri" pitchFamily="34" charset="0"/>
                <a:cs typeface="Calibri" pitchFamily="34" charset="0"/>
              </a:rPr>
              <a:t>Relational algebra and calculus </a:t>
            </a:r>
          </a:p>
          <a:p>
            <a:r>
              <a:rPr lang="en-US" sz="3200" dirty="0" smtClean="0">
                <a:latin typeface="Calibri" pitchFamily="34" charset="0"/>
                <a:cs typeface="Calibri" pitchFamily="34" charset="0"/>
              </a:rPr>
              <a:t>Relational constraints </a:t>
            </a:r>
          </a:p>
          <a:p>
            <a:r>
              <a:rPr lang="en-US" sz="3200" dirty="0" smtClean="0">
                <a:latin typeface="Calibri" pitchFamily="34" charset="0"/>
                <a:cs typeface="Calibri" pitchFamily="34" charset="0"/>
              </a:rPr>
              <a:t>Introduction  To SQL,PL/SQL </a:t>
            </a:r>
          </a:p>
          <a:p>
            <a:r>
              <a:rPr lang="en-US" sz="3200" dirty="0" smtClean="0">
                <a:latin typeface="Calibri" pitchFamily="34" charset="0"/>
                <a:cs typeface="Calibri" pitchFamily="34" charset="0"/>
              </a:rPr>
              <a:t>Relational database standard </a:t>
            </a:r>
          </a:p>
          <a:p>
            <a:r>
              <a:rPr lang="en-US" sz="3200" dirty="0" smtClean="0">
                <a:latin typeface="Calibri" pitchFamily="34" charset="0"/>
                <a:cs typeface="Calibri" pitchFamily="34" charset="0"/>
              </a:rPr>
              <a:t>E.R to relational mapping – </a:t>
            </a:r>
            <a:r>
              <a:rPr lang="en-US" sz="3200" dirty="0" err="1" smtClean="0">
                <a:latin typeface="Calibri" pitchFamily="34" charset="0"/>
                <a:cs typeface="Calibri" pitchFamily="34" charset="0"/>
              </a:rPr>
              <a:t>E.F.Codd</a:t>
            </a:r>
            <a:r>
              <a:rPr lang="en-US" sz="3200" dirty="0" smtClean="0">
                <a:latin typeface="Calibri" pitchFamily="34" charset="0"/>
                <a:cs typeface="Calibri" pitchFamily="34" charset="0"/>
              </a:rPr>
              <a:t> rules</a:t>
            </a:r>
            <a:endParaRPr lang="en-US" sz="3200" dirty="0" smtClean="0">
              <a:latin typeface="Calibri" pitchFamily="34" charset="0"/>
              <a:ea typeface="Calibri" pitchFamily="34" charset="0"/>
              <a:cs typeface="Calibri" pitchFamily="34" charset="0"/>
            </a:endParaRPr>
          </a:p>
        </p:txBody>
      </p:sp>
      <p:sp>
        <p:nvSpPr>
          <p:cNvPr id="31746" name="Rectangle 2"/>
          <p:cNvSpPr>
            <a:spLocks noGrp="1" noChangeArrowheads="1"/>
          </p:cNvSpPr>
          <p:nvPr>
            <p:ph type="title"/>
          </p:nvPr>
        </p:nvSpPr>
        <p:spPr/>
        <p:txBody>
          <a:bodyPr rtlCol="0">
            <a:noAutofit/>
          </a:bodyPr>
          <a:lstStyle/>
          <a:p>
            <a:pPr>
              <a:defRPr/>
            </a:pPr>
            <a:r>
              <a:rPr lang="en-US" sz="4000" b="1" dirty="0" smtClean="0">
                <a:solidFill>
                  <a:srgbClr val="FF0000"/>
                </a:solidFill>
                <a:latin typeface="Calibri" pitchFamily="34" charset="0"/>
              </a:rPr>
              <a:t>Unit 2:  </a:t>
            </a:r>
            <a:r>
              <a:rPr lang="en-US" sz="4000" b="1" dirty="0" smtClean="0">
                <a:solidFill>
                  <a:srgbClr val="FF0000"/>
                </a:solidFill>
                <a:latin typeface="Calibri" pitchFamily="34" charset="0"/>
                <a:cs typeface="Calibri" pitchFamily="34" charset="0"/>
              </a:rPr>
              <a:t>THE RELATIONAL DATA MODEL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457200" y="1132114"/>
            <a:ext cx="7467600" cy="5341838"/>
          </a:xfrm>
        </p:spPr>
        <p:txBody>
          <a:bodyPr>
            <a:normAutofit/>
          </a:bodyPr>
          <a:lstStyle/>
          <a:p>
            <a:pPr eaLnBrk="1" hangingPunct="1">
              <a:lnSpc>
                <a:spcPct val="80000"/>
              </a:lnSpc>
              <a:defRPr/>
            </a:pPr>
            <a:r>
              <a:rPr lang="en-US" dirty="0" smtClean="0">
                <a:latin typeface="Calibri" pitchFamily="34" charset="0"/>
                <a:cs typeface="Calibri" pitchFamily="34" charset="0"/>
              </a:rPr>
              <a:t>Important operators in PL SQL</a:t>
            </a:r>
          </a:p>
          <a:p>
            <a:pPr lvl="1" eaLnBrk="1" hangingPunct="1">
              <a:lnSpc>
                <a:spcPct val="80000"/>
              </a:lnSpc>
              <a:defRPr/>
            </a:pP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Airthmetic</a:t>
            </a:r>
            <a:r>
              <a:rPr lang="en-US" sz="2400" dirty="0" smtClean="0">
                <a:latin typeface="Calibri" pitchFamily="34" charset="0"/>
                <a:cs typeface="Calibri" pitchFamily="34" charset="0"/>
              </a:rPr>
              <a:t> : 			( + , - , * , /)</a:t>
            </a:r>
          </a:p>
          <a:p>
            <a:pPr lvl="1" eaLnBrk="1" hangingPunct="1">
              <a:lnSpc>
                <a:spcPct val="80000"/>
              </a:lnSpc>
              <a:defRPr/>
            </a:pPr>
            <a:r>
              <a:rPr lang="en-US" sz="2400" dirty="0" smtClean="0">
                <a:latin typeface="Calibri" pitchFamily="34" charset="0"/>
                <a:cs typeface="Calibri" pitchFamily="34" charset="0"/>
              </a:rPr>
              <a:t>Logical:                                  (AND , OR , NOT)</a:t>
            </a:r>
          </a:p>
          <a:p>
            <a:pPr lvl="1" eaLnBrk="1" hangingPunct="1">
              <a:lnSpc>
                <a:spcPct val="80000"/>
              </a:lnSpc>
              <a:defRPr/>
            </a:pPr>
            <a:r>
              <a:rPr lang="en-US" sz="2400" dirty="0" smtClean="0">
                <a:latin typeface="Calibri" pitchFamily="34" charset="0"/>
                <a:cs typeface="Calibri" pitchFamily="34" charset="0"/>
              </a:rPr>
              <a:t>Comparison:  			(&lt;=, &lt;, &gt;, =)</a:t>
            </a:r>
          </a:p>
          <a:p>
            <a:pPr lvl="1" eaLnBrk="1" hangingPunct="1">
              <a:lnSpc>
                <a:spcPct val="80000"/>
              </a:lnSpc>
              <a:defRPr/>
            </a:pPr>
            <a:r>
              <a:rPr lang="en-US" sz="2400" dirty="0" smtClean="0">
                <a:latin typeface="Calibri" pitchFamily="34" charset="0"/>
                <a:cs typeface="Calibri" pitchFamily="34" charset="0"/>
              </a:rPr>
              <a:t>Comments (Two hyphens):   	 --</a:t>
            </a:r>
          </a:p>
          <a:p>
            <a:pPr lvl="1" eaLnBrk="1" hangingPunct="1">
              <a:lnSpc>
                <a:spcPct val="80000"/>
              </a:lnSpc>
              <a:defRPr/>
            </a:pPr>
            <a:r>
              <a:rPr lang="en-US" sz="2400" dirty="0" smtClean="0">
                <a:latin typeface="Calibri" pitchFamily="34" charset="0"/>
                <a:cs typeface="Calibri" pitchFamily="34" charset="0"/>
              </a:rPr>
              <a:t>Assignment operator: In PL SQL assignment operator is  </a:t>
            </a:r>
          </a:p>
          <a:p>
            <a:pPr lvl="1" eaLnBrk="1" hangingPunct="1">
              <a:lnSpc>
                <a:spcPct val="80000"/>
              </a:lnSpc>
              <a:buFont typeface="Wingdings" pitchFamily="2" charset="2"/>
              <a:buNone/>
              <a:defRPr/>
            </a:pPr>
            <a:r>
              <a:rPr lang="en-US" sz="2400" dirty="0" smtClean="0">
                <a:latin typeface="Calibri" pitchFamily="34" charset="0"/>
                <a:cs typeface="Calibri" pitchFamily="34" charset="0"/>
              </a:rPr>
              <a:t>						:=</a:t>
            </a:r>
          </a:p>
          <a:p>
            <a:pPr lvl="1" eaLnBrk="1" hangingPunct="1">
              <a:lnSpc>
                <a:spcPct val="80000"/>
              </a:lnSpc>
              <a:buFont typeface="Wingdings" pitchFamily="2" charset="2"/>
              <a:buNone/>
              <a:defRPr/>
            </a:pPr>
            <a:r>
              <a:rPr lang="en-US" sz="2400" dirty="0" smtClean="0">
                <a:latin typeface="Calibri" pitchFamily="34" charset="0"/>
                <a:cs typeface="Calibri" pitchFamily="34" charset="0"/>
              </a:rPr>
              <a:t>	So to assign values we need to write :=</a:t>
            </a:r>
          </a:p>
          <a:p>
            <a:pPr lvl="1" eaLnBrk="1" hangingPunct="1">
              <a:lnSpc>
                <a:spcPct val="80000"/>
              </a:lnSpc>
              <a:buFont typeface="Wingdings" pitchFamily="2" charset="2"/>
              <a:buNone/>
              <a:defRPr/>
            </a:pPr>
            <a:r>
              <a:rPr lang="en-US" sz="2400" dirty="0" smtClean="0">
                <a:latin typeface="Calibri" pitchFamily="34" charset="0"/>
                <a:cs typeface="Calibri" pitchFamily="34" charset="0"/>
              </a:rPr>
              <a:t>	Examples:</a:t>
            </a:r>
          </a:p>
          <a:p>
            <a:pPr lvl="1" eaLnBrk="1" hangingPunct="1">
              <a:lnSpc>
                <a:spcPct val="80000"/>
              </a:lnSpc>
              <a:buFont typeface="Wingdings" pitchFamily="2" charset="2"/>
              <a:buNone/>
              <a:defRPr/>
            </a:pPr>
            <a:r>
              <a:rPr lang="en-US" sz="2400" dirty="0" smtClean="0">
                <a:latin typeface="Calibri" pitchFamily="34" charset="0"/>
                <a:cs typeface="Calibri" pitchFamily="34" charset="0"/>
              </a:rPr>
              <a:t>	z  :=  x + y</a:t>
            </a:r>
          </a:p>
          <a:p>
            <a:pPr lvl="1" eaLnBrk="1" hangingPunct="1">
              <a:lnSpc>
                <a:spcPct val="80000"/>
              </a:lnSpc>
              <a:buFont typeface="Wingdings" pitchFamily="2" charset="2"/>
              <a:buNone/>
              <a:defRPr/>
            </a:pPr>
            <a:r>
              <a:rPr lang="en-US" sz="2400" dirty="0" smtClean="0">
                <a:latin typeface="Calibri" pitchFamily="34" charset="0"/>
                <a:cs typeface="Calibri" pitchFamily="34" charset="0"/>
              </a:rPr>
              <a:t>	z := x</a:t>
            </a:r>
          </a:p>
          <a:p>
            <a:pPr lvl="1" eaLnBrk="1" hangingPunct="1">
              <a:lnSpc>
                <a:spcPct val="80000"/>
              </a:lnSpc>
              <a:buFont typeface="Wingdings" pitchFamily="2" charset="2"/>
              <a:buNone/>
              <a:defRPr/>
            </a:pPr>
            <a:r>
              <a:rPr lang="en-US" sz="2400" dirty="0" smtClean="0">
                <a:latin typeface="Calibri" pitchFamily="34" charset="0"/>
                <a:cs typeface="Calibri" pitchFamily="34" charset="0"/>
              </a:rPr>
              <a:t>	z := 100</a:t>
            </a:r>
          </a:p>
          <a:p>
            <a:pPr lvl="1" eaLnBrk="1" hangingPunct="1">
              <a:lnSpc>
                <a:spcPct val="80000"/>
              </a:lnSpc>
              <a:buFont typeface="Wingdings" pitchFamily="2" charset="2"/>
              <a:buNone/>
              <a:defRPr/>
            </a:pPr>
            <a:r>
              <a:rPr lang="en-US" sz="2400" dirty="0" smtClean="0">
                <a:latin typeface="Calibri" pitchFamily="34" charset="0"/>
                <a:cs typeface="Calibri" pitchFamily="34" charset="0"/>
              </a:rPr>
              <a:t>	name := ‘MBT’  </a:t>
            </a:r>
          </a:p>
          <a:p>
            <a:pPr lvl="1" eaLnBrk="1" hangingPunct="1">
              <a:lnSpc>
                <a:spcPct val="80000"/>
              </a:lnSpc>
              <a:buFont typeface="Wingdings" pitchFamily="2" charset="2"/>
              <a:buNone/>
              <a:defRPr/>
            </a:pPr>
            <a:endParaRPr lang="en-US" sz="2000" dirty="0" smtClean="0"/>
          </a:p>
          <a:p>
            <a:pPr lvl="1" eaLnBrk="1" hangingPunct="1">
              <a:lnSpc>
                <a:spcPct val="80000"/>
              </a:lnSpc>
              <a:defRPr/>
            </a:pPr>
            <a:endParaRPr lang="en-US" sz="2400" dirty="0" smtClean="0"/>
          </a:p>
        </p:txBody>
      </p:sp>
      <p:sp>
        <p:nvSpPr>
          <p:cNvPr id="40962" name="Rectangle 2"/>
          <p:cNvSpPr>
            <a:spLocks noGrp="1" noChangeArrowheads="1"/>
          </p:cNvSpPr>
          <p:nvPr>
            <p:ph type="title"/>
          </p:nvPr>
        </p:nvSpPr>
        <p:spPr>
          <a:xfrm>
            <a:off x="457200" y="274638"/>
            <a:ext cx="7467600" cy="857476"/>
          </a:xfrm>
        </p:spPr>
        <p:txBody>
          <a:bodyPr>
            <a:normAutofit/>
          </a:bodyPr>
          <a:lstStyle/>
          <a:p>
            <a:pPr eaLnBrk="1" hangingPunct="1">
              <a:defRPr/>
            </a:pPr>
            <a:r>
              <a:rPr lang="en-US" sz="4000" b="1" dirty="0" smtClean="0">
                <a:solidFill>
                  <a:srgbClr val="FF0000"/>
                </a:solidFill>
                <a:latin typeface="Calibri" pitchFamily="34" charset="0"/>
                <a:cs typeface="Calibri" pitchFamily="34" charset="0"/>
              </a:rPr>
              <a:t>Operators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420915" y="1103086"/>
            <a:ext cx="7837714" cy="5109028"/>
          </a:xfrm>
        </p:spPr>
        <p:txBody>
          <a:bodyPr>
            <a:normAutofit fontScale="92500" lnSpcReduction="10000"/>
          </a:bodyPr>
          <a:lstStyle/>
          <a:p>
            <a:pPr eaLnBrk="1" hangingPunct="1">
              <a:lnSpc>
                <a:spcPct val="80000"/>
              </a:lnSpc>
              <a:defRPr/>
            </a:pPr>
            <a:r>
              <a:rPr lang="en-US" dirty="0" smtClean="0">
                <a:latin typeface="Calibri" pitchFamily="34" charset="0"/>
                <a:cs typeface="Calibri" pitchFamily="34" charset="0"/>
              </a:rPr>
              <a:t>Important operators in PL SQL</a:t>
            </a:r>
          </a:p>
          <a:p>
            <a:pPr lvl="1" eaLnBrk="1" hangingPunct="1">
              <a:lnSpc>
                <a:spcPct val="80000"/>
              </a:lnSpc>
              <a:defRPr/>
            </a:pPr>
            <a:r>
              <a:rPr lang="en-US" sz="2400" dirty="0" smtClean="0">
                <a:latin typeface="Calibri" pitchFamily="34" charset="0"/>
                <a:cs typeface="Calibri" pitchFamily="34" charset="0"/>
              </a:rPr>
              <a:t>Line ends with  operator:      	</a:t>
            </a:r>
            <a:r>
              <a:rPr lang="en-US" sz="2400" b="1" dirty="0" smtClean="0">
                <a:latin typeface="Calibri" pitchFamily="34" charset="0"/>
                <a:cs typeface="Calibri" pitchFamily="34" charset="0"/>
              </a:rPr>
              <a:t>;</a:t>
            </a:r>
          </a:p>
          <a:p>
            <a:pPr lvl="1" eaLnBrk="1" hangingPunct="1">
              <a:lnSpc>
                <a:spcPct val="80000"/>
              </a:lnSpc>
              <a:defRPr/>
            </a:pPr>
            <a:r>
              <a:rPr lang="en-US" sz="2400" dirty="0" smtClean="0">
                <a:latin typeface="Calibri" pitchFamily="34" charset="0"/>
                <a:cs typeface="Calibri" pitchFamily="34" charset="0"/>
              </a:rPr>
              <a:t>To join two strings:        	 	||</a:t>
            </a:r>
          </a:p>
          <a:p>
            <a:pPr lvl="1" eaLnBrk="1" hangingPunct="1">
              <a:lnSpc>
                <a:spcPct val="80000"/>
              </a:lnSpc>
              <a:defRPr/>
            </a:pPr>
            <a:r>
              <a:rPr lang="en-US" sz="2400" dirty="0" smtClean="0">
                <a:latin typeface="Calibri" pitchFamily="34" charset="0"/>
                <a:cs typeface="Calibri" pitchFamily="34" charset="0"/>
              </a:rPr>
              <a:t>To accept value:	     		&amp;</a:t>
            </a:r>
          </a:p>
          <a:p>
            <a:pPr lvl="1" eaLnBrk="1" hangingPunct="1">
              <a:lnSpc>
                <a:spcPct val="80000"/>
              </a:lnSpc>
              <a:buFont typeface="Wingdings" pitchFamily="2" charset="2"/>
              <a:buNone/>
              <a:defRPr/>
            </a:pPr>
            <a:endParaRPr lang="en-US" sz="2400" dirty="0" smtClean="0">
              <a:latin typeface="Calibri" pitchFamily="34" charset="0"/>
              <a:cs typeface="Calibri" pitchFamily="34" charset="0"/>
            </a:endParaRPr>
          </a:p>
          <a:p>
            <a:pPr lvl="1" eaLnBrk="1" hangingPunct="1">
              <a:lnSpc>
                <a:spcPct val="80000"/>
              </a:lnSpc>
              <a:defRPr/>
            </a:pPr>
            <a:r>
              <a:rPr lang="en-US" sz="2400" dirty="0" smtClean="0">
                <a:latin typeface="Calibri" pitchFamily="34" charset="0"/>
                <a:cs typeface="Calibri" pitchFamily="34" charset="0"/>
              </a:rPr>
              <a:t>Power 				**</a:t>
            </a:r>
          </a:p>
          <a:p>
            <a:pPr lvl="1" eaLnBrk="1" hangingPunct="1">
              <a:lnSpc>
                <a:spcPct val="80000"/>
              </a:lnSpc>
              <a:buFont typeface="Wingdings" pitchFamily="2" charset="2"/>
              <a:buNone/>
              <a:defRPr/>
            </a:pPr>
            <a:r>
              <a:rPr lang="en-US" sz="2400" dirty="0" smtClean="0">
                <a:latin typeface="Calibri" pitchFamily="34" charset="0"/>
                <a:cs typeface="Calibri" pitchFamily="34" charset="0"/>
              </a:rPr>
              <a:t>	 2**3 means 2 raise to power 3</a:t>
            </a:r>
          </a:p>
          <a:p>
            <a:pPr lvl="1" eaLnBrk="1" hangingPunct="1">
              <a:lnSpc>
                <a:spcPct val="80000"/>
              </a:lnSpc>
              <a:buFont typeface="Wingdings" pitchFamily="2" charset="2"/>
              <a:buNone/>
              <a:defRPr/>
            </a:pPr>
            <a:endParaRPr lang="en-US" sz="2400" dirty="0" smtClean="0">
              <a:latin typeface="Calibri" pitchFamily="34" charset="0"/>
              <a:cs typeface="Calibri" pitchFamily="34" charset="0"/>
            </a:endParaRPr>
          </a:p>
          <a:p>
            <a:pPr lvl="1" eaLnBrk="1" hangingPunct="1">
              <a:lnSpc>
                <a:spcPct val="80000"/>
              </a:lnSpc>
              <a:defRPr/>
            </a:pPr>
            <a:r>
              <a:rPr lang="en-US" sz="2400" dirty="0" smtClean="0">
                <a:latin typeface="Calibri" pitchFamily="34" charset="0"/>
                <a:cs typeface="Calibri" pitchFamily="34" charset="0"/>
              </a:rPr>
              <a:t>In loop we use                 		</a:t>
            </a:r>
            <a:r>
              <a:rPr lang="en-US" sz="2400" b="1" dirty="0" smtClean="0">
                <a:latin typeface="Calibri" pitchFamily="34" charset="0"/>
                <a:cs typeface="Calibri" pitchFamily="34" charset="0"/>
              </a:rPr>
              <a:t>..</a:t>
            </a:r>
          </a:p>
          <a:p>
            <a:pPr lvl="1" eaLnBrk="1" hangingPunct="1">
              <a:lnSpc>
                <a:spcPct val="80000"/>
              </a:lnSpc>
              <a:buFont typeface="Wingdings" pitchFamily="2" charset="2"/>
              <a:buNone/>
              <a:defRPr/>
            </a:pPr>
            <a:r>
              <a:rPr lang="en-US" sz="2400" dirty="0" smtClean="0">
                <a:latin typeface="Calibri" pitchFamily="34" charset="0"/>
                <a:cs typeface="Calibri" pitchFamily="34" charset="0"/>
              </a:rPr>
              <a:t>	Example:</a:t>
            </a:r>
          </a:p>
          <a:p>
            <a:pPr lvl="1" eaLnBrk="1" hangingPunct="1">
              <a:lnSpc>
                <a:spcPct val="80000"/>
              </a:lnSpc>
              <a:buFont typeface="Wingdings" pitchFamily="2" charset="2"/>
              <a:buNone/>
              <a:defRPr/>
            </a:pPr>
            <a:r>
              <a:rPr lang="en-US" sz="2400" dirty="0" smtClean="0">
                <a:latin typeface="Calibri" pitchFamily="34" charset="0"/>
                <a:cs typeface="Calibri" pitchFamily="34" charset="0"/>
              </a:rPr>
              <a:t>	For X in 1..5 means  </a:t>
            </a:r>
          </a:p>
          <a:p>
            <a:pPr lvl="1" eaLnBrk="1" hangingPunct="1">
              <a:lnSpc>
                <a:spcPct val="80000"/>
              </a:lnSpc>
              <a:buFont typeface="Wingdings" pitchFamily="2" charset="2"/>
              <a:buNone/>
              <a:defRPr/>
            </a:pPr>
            <a:r>
              <a:rPr lang="en-US" sz="2400" dirty="0" smtClean="0">
                <a:latin typeface="Calibri" pitchFamily="34" charset="0"/>
                <a:cs typeface="Calibri" pitchFamily="34" charset="0"/>
              </a:rPr>
              <a:t>	1 to 5</a:t>
            </a:r>
          </a:p>
          <a:p>
            <a:pPr lvl="1" eaLnBrk="1" hangingPunct="1">
              <a:lnSpc>
                <a:spcPct val="80000"/>
              </a:lnSpc>
              <a:buFont typeface="Wingdings" pitchFamily="2" charset="2"/>
              <a:buNone/>
              <a:defRPr/>
            </a:pPr>
            <a:endParaRPr lang="en-US" sz="2400" dirty="0" smtClean="0">
              <a:latin typeface="Calibri" pitchFamily="34" charset="0"/>
              <a:cs typeface="Calibri" pitchFamily="34" charset="0"/>
            </a:endParaRPr>
          </a:p>
          <a:p>
            <a:pPr lvl="1" eaLnBrk="1" hangingPunct="1">
              <a:lnSpc>
                <a:spcPct val="80000"/>
              </a:lnSpc>
              <a:defRPr/>
            </a:pPr>
            <a:r>
              <a:rPr lang="en-US" sz="2400" dirty="0" smtClean="0">
                <a:latin typeface="Calibri" pitchFamily="34" charset="0"/>
                <a:cs typeface="Calibri" pitchFamily="34" charset="0"/>
              </a:rPr>
              <a:t>Non numeric data</a:t>
            </a:r>
          </a:p>
          <a:p>
            <a:pPr lvl="1" eaLnBrk="1" hangingPunct="1">
              <a:lnSpc>
                <a:spcPct val="80000"/>
              </a:lnSpc>
              <a:buFont typeface="Wingdings" pitchFamily="2" charset="2"/>
              <a:buNone/>
              <a:defRPr/>
            </a:pPr>
            <a:r>
              <a:rPr lang="en-US" sz="2400" dirty="0" smtClean="0">
                <a:latin typeface="Calibri" pitchFamily="34" charset="0"/>
                <a:cs typeface="Calibri" pitchFamily="34" charset="0"/>
              </a:rPr>
              <a:t>	(string or date) </a:t>
            </a:r>
          </a:p>
          <a:p>
            <a:pPr lvl="1" eaLnBrk="1" hangingPunct="1">
              <a:lnSpc>
                <a:spcPct val="80000"/>
              </a:lnSpc>
              <a:buFont typeface="Wingdings" pitchFamily="2" charset="2"/>
              <a:buNone/>
              <a:defRPr/>
            </a:pPr>
            <a:r>
              <a:rPr lang="en-US" sz="2400" dirty="0" smtClean="0">
                <a:latin typeface="Calibri" pitchFamily="34" charset="0"/>
                <a:cs typeface="Calibri" pitchFamily="34" charset="0"/>
              </a:rPr>
              <a:t>   is written in single </a:t>
            </a:r>
          </a:p>
          <a:p>
            <a:pPr lvl="1" eaLnBrk="1" hangingPunct="1">
              <a:lnSpc>
                <a:spcPct val="80000"/>
              </a:lnSpc>
              <a:buFont typeface="Wingdings" pitchFamily="2" charset="2"/>
              <a:buNone/>
              <a:defRPr/>
            </a:pPr>
            <a:r>
              <a:rPr lang="en-US" sz="2400" dirty="0" smtClean="0">
                <a:latin typeface="Calibri" pitchFamily="34" charset="0"/>
                <a:cs typeface="Calibri" pitchFamily="34" charset="0"/>
              </a:rPr>
              <a:t>	quote:		</a:t>
            </a:r>
            <a:r>
              <a:rPr lang="en-US" sz="2000" dirty="0" smtClean="0"/>
              <a:t>		</a:t>
            </a:r>
          </a:p>
        </p:txBody>
      </p:sp>
      <p:sp>
        <p:nvSpPr>
          <p:cNvPr id="43010" name="Rectangle 2"/>
          <p:cNvSpPr>
            <a:spLocks noGrp="1" noChangeArrowheads="1"/>
          </p:cNvSpPr>
          <p:nvPr>
            <p:ph type="title"/>
          </p:nvPr>
        </p:nvSpPr>
        <p:spPr>
          <a:xfrm>
            <a:off x="457200" y="274638"/>
            <a:ext cx="7467600" cy="813933"/>
          </a:xfrm>
        </p:spPr>
        <p:txBody>
          <a:bodyPr>
            <a:normAutofit/>
          </a:bodyPr>
          <a:lstStyle/>
          <a:p>
            <a:pPr eaLnBrk="1" hangingPunct="1">
              <a:defRPr/>
            </a:pPr>
            <a:r>
              <a:rPr lang="en-US" sz="4000" b="1" dirty="0" smtClean="0">
                <a:solidFill>
                  <a:srgbClr val="FF0000"/>
                </a:solidFill>
                <a:latin typeface="Calibri" pitchFamily="34" charset="0"/>
                <a:cs typeface="Calibri" pitchFamily="34" charset="0"/>
              </a:rPr>
              <a:t>Operators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fade">
                                      <p:cBhvr>
                                        <p:cTn id="7" dur="2000"/>
                                        <p:tgtEl>
                                          <p:spTgt spid="430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011">
                                            <p:txEl>
                                              <p:pRg st="0" end="0"/>
                                            </p:txEl>
                                          </p:spTgt>
                                        </p:tgtEl>
                                        <p:attrNameLst>
                                          <p:attrName>style.visibility</p:attrName>
                                        </p:attrNameLst>
                                      </p:cBhvr>
                                      <p:to>
                                        <p:strVal val="visible"/>
                                      </p:to>
                                    </p:set>
                                    <p:animEffect transition="in" filter="fade">
                                      <p:cBhvr>
                                        <p:cTn id="12" dur="2000"/>
                                        <p:tgtEl>
                                          <p:spTgt spid="43011">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3011">
                                            <p:txEl>
                                              <p:pRg st="1" end="1"/>
                                            </p:txEl>
                                          </p:spTgt>
                                        </p:tgtEl>
                                        <p:attrNameLst>
                                          <p:attrName>style.visibility</p:attrName>
                                        </p:attrNameLst>
                                      </p:cBhvr>
                                      <p:to>
                                        <p:strVal val="visible"/>
                                      </p:to>
                                    </p:set>
                                    <p:animEffect transition="in" filter="fade">
                                      <p:cBhvr>
                                        <p:cTn id="15" dur="2000"/>
                                        <p:tgtEl>
                                          <p:spTgt spid="43011">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3011">
                                            <p:txEl>
                                              <p:pRg st="2" end="2"/>
                                            </p:txEl>
                                          </p:spTgt>
                                        </p:tgtEl>
                                        <p:attrNameLst>
                                          <p:attrName>style.visibility</p:attrName>
                                        </p:attrNameLst>
                                      </p:cBhvr>
                                      <p:to>
                                        <p:strVal val="visible"/>
                                      </p:to>
                                    </p:set>
                                    <p:animEffect transition="in" filter="fade">
                                      <p:cBhvr>
                                        <p:cTn id="18" dur="2000"/>
                                        <p:tgtEl>
                                          <p:spTgt spid="43011">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3011">
                                            <p:txEl>
                                              <p:pRg st="3" end="3"/>
                                            </p:txEl>
                                          </p:spTgt>
                                        </p:tgtEl>
                                        <p:attrNameLst>
                                          <p:attrName>style.visibility</p:attrName>
                                        </p:attrNameLst>
                                      </p:cBhvr>
                                      <p:to>
                                        <p:strVal val="visible"/>
                                      </p:to>
                                    </p:set>
                                    <p:animEffect transition="in" filter="fade">
                                      <p:cBhvr>
                                        <p:cTn id="21" dur="2000"/>
                                        <p:tgtEl>
                                          <p:spTgt spid="43011">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3011">
                                            <p:txEl>
                                              <p:pRg st="5" end="5"/>
                                            </p:txEl>
                                          </p:spTgt>
                                        </p:tgtEl>
                                        <p:attrNameLst>
                                          <p:attrName>style.visibility</p:attrName>
                                        </p:attrNameLst>
                                      </p:cBhvr>
                                      <p:to>
                                        <p:strVal val="visible"/>
                                      </p:to>
                                    </p:set>
                                    <p:animEffect transition="in" filter="fade">
                                      <p:cBhvr>
                                        <p:cTn id="24" dur="2000"/>
                                        <p:tgtEl>
                                          <p:spTgt spid="4301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3011">
                                            <p:txEl>
                                              <p:pRg st="6" end="6"/>
                                            </p:txEl>
                                          </p:spTgt>
                                        </p:tgtEl>
                                        <p:attrNameLst>
                                          <p:attrName>style.visibility</p:attrName>
                                        </p:attrNameLst>
                                      </p:cBhvr>
                                      <p:to>
                                        <p:strVal val="visible"/>
                                      </p:to>
                                    </p:set>
                                    <p:animEffect transition="in" filter="fade">
                                      <p:cBhvr>
                                        <p:cTn id="27" dur="2000"/>
                                        <p:tgtEl>
                                          <p:spTgt spid="43011">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3011">
                                            <p:txEl>
                                              <p:pRg st="8" end="8"/>
                                            </p:txEl>
                                          </p:spTgt>
                                        </p:tgtEl>
                                        <p:attrNameLst>
                                          <p:attrName>style.visibility</p:attrName>
                                        </p:attrNameLst>
                                      </p:cBhvr>
                                      <p:to>
                                        <p:strVal val="visible"/>
                                      </p:to>
                                    </p:set>
                                    <p:animEffect transition="in" filter="fade">
                                      <p:cBhvr>
                                        <p:cTn id="30" dur="2000"/>
                                        <p:tgtEl>
                                          <p:spTgt spid="43011">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3011">
                                            <p:txEl>
                                              <p:pRg st="9" end="9"/>
                                            </p:txEl>
                                          </p:spTgt>
                                        </p:tgtEl>
                                        <p:attrNameLst>
                                          <p:attrName>style.visibility</p:attrName>
                                        </p:attrNameLst>
                                      </p:cBhvr>
                                      <p:to>
                                        <p:strVal val="visible"/>
                                      </p:to>
                                    </p:set>
                                    <p:animEffect transition="in" filter="fade">
                                      <p:cBhvr>
                                        <p:cTn id="33" dur="2000"/>
                                        <p:tgtEl>
                                          <p:spTgt spid="43011">
                                            <p:txEl>
                                              <p:pRg st="9" end="9"/>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3011">
                                            <p:txEl>
                                              <p:pRg st="10" end="10"/>
                                            </p:txEl>
                                          </p:spTgt>
                                        </p:tgtEl>
                                        <p:attrNameLst>
                                          <p:attrName>style.visibility</p:attrName>
                                        </p:attrNameLst>
                                      </p:cBhvr>
                                      <p:to>
                                        <p:strVal val="visible"/>
                                      </p:to>
                                    </p:set>
                                    <p:animEffect transition="in" filter="fade">
                                      <p:cBhvr>
                                        <p:cTn id="36" dur="2000"/>
                                        <p:tgtEl>
                                          <p:spTgt spid="43011">
                                            <p:txEl>
                                              <p:pRg st="10" end="1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3011">
                                            <p:txEl>
                                              <p:pRg st="11" end="11"/>
                                            </p:txEl>
                                          </p:spTgt>
                                        </p:tgtEl>
                                        <p:attrNameLst>
                                          <p:attrName>style.visibility</p:attrName>
                                        </p:attrNameLst>
                                      </p:cBhvr>
                                      <p:to>
                                        <p:strVal val="visible"/>
                                      </p:to>
                                    </p:set>
                                    <p:animEffect transition="in" filter="fade">
                                      <p:cBhvr>
                                        <p:cTn id="39" dur="2000"/>
                                        <p:tgtEl>
                                          <p:spTgt spid="43011">
                                            <p:txEl>
                                              <p:pRg st="11" end="1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3011">
                                            <p:txEl>
                                              <p:pRg st="13" end="13"/>
                                            </p:txEl>
                                          </p:spTgt>
                                        </p:tgtEl>
                                        <p:attrNameLst>
                                          <p:attrName>style.visibility</p:attrName>
                                        </p:attrNameLst>
                                      </p:cBhvr>
                                      <p:to>
                                        <p:strVal val="visible"/>
                                      </p:to>
                                    </p:set>
                                    <p:animEffect transition="in" filter="fade">
                                      <p:cBhvr>
                                        <p:cTn id="42" dur="2000"/>
                                        <p:tgtEl>
                                          <p:spTgt spid="43011">
                                            <p:txEl>
                                              <p:pRg st="13" end="13"/>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3011">
                                            <p:txEl>
                                              <p:pRg st="14" end="14"/>
                                            </p:txEl>
                                          </p:spTgt>
                                        </p:tgtEl>
                                        <p:attrNameLst>
                                          <p:attrName>style.visibility</p:attrName>
                                        </p:attrNameLst>
                                      </p:cBhvr>
                                      <p:to>
                                        <p:strVal val="visible"/>
                                      </p:to>
                                    </p:set>
                                    <p:animEffect transition="in" filter="fade">
                                      <p:cBhvr>
                                        <p:cTn id="45" dur="2000"/>
                                        <p:tgtEl>
                                          <p:spTgt spid="43011">
                                            <p:txEl>
                                              <p:pRg st="14" end="14"/>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3011">
                                            <p:txEl>
                                              <p:pRg st="15" end="15"/>
                                            </p:txEl>
                                          </p:spTgt>
                                        </p:tgtEl>
                                        <p:attrNameLst>
                                          <p:attrName>style.visibility</p:attrName>
                                        </p:attrNameLst>
                                      </p:cBhvr>
                                      <p:to>
                                        <p:strVal val="visible"/>
                                      </p:to>
                                    </p:set>
                                    <p:animEffect transition="in" filter="fade">
                                      <p:cBhvr>
                                        <p:cTn id="48" dur="2000"/>
                                        <p:tgtEl>
                                          <p:spTgt spid="43011">
                                            <p:txEl>
                                              <p:pRg st="15" end="15"/>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3011">
                                            <p:txEl>
                                              <p:pRg st="16" end="16"/>
                                            </p:txEl>
                                          </p:spTgt>
                                        </p:tgtEl>
                                        <p:attrNameLst>
                                          <p:attrName>style.visibility</p:attrName>
                                        </p:attrNameLst>
                                      </p:cBhvr>
                                      <p:to>
                                        <p:strVal val="visible"/>
                                      </p:to>
                                    </p:set>
                                    <p:animEffect transition="in" filter="fade">
                                      <p:cBhvr>
                                        <p:cTn id="51" dur="2000"/>
                                        <p:tgtEl>
                                          <p:spTgt spid="43011">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P spid="43010"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p:txBody>
          <a:bodyPr>
            <a:normAutofit/>
          </a:bodyPr>
          <a:lstStyle/>
          <a:p>
            <a:pPr eaLnBrk="1" hangingPunct="1">
              <a:lnSpc>
                <a:spcPct val="90000"/>
              </a:lnSpc>
              <a:defRPr/>
            </a:pPr>
            <a:r>
              <a:rPr lang="en-US" sz="3200" dirty="0" smtClean="0">
                <a:latin typeface="Calibri" pitchFamily="34" charset="0"/>
                <a:cs typeface="Calibri" pitchFamily="34" charset="0"/>
              </a:rPr>
              <a:t>Examples:</a:t>
            </a:r>
          </a:p>
          <a:p>
            <a:pPr lvl="1" eaLnBrk="1" hangingPunct="1">
              <a:lnSpc>
                <a:spcPct val="90000"/>
              </a:lnSpc>
              <a:defRPr/>
            </a:pPr>
            <a:r>
              <a:rPr lang="en-US" sz="3200" dirty="0" smtClean="0">
                <a:latin typeface="Calibri" pitchFamily="34" charset="0"/>
                <a:cs typeface="Calibri" pitchFamily="34" charset="0"/>
              </a:rPr>
              <a:t> num1 := &amp;Number1;</a:t>
            </a:r>
          </a:p>
          <a:p>
            <a:pPr lvl="1" eaLnBrk="1" hangingPunct="1">
              <a:lnSpc>
                <a:spcPct val="90000"/>
              </a:lnSpc>
              <a:buFont typeface="Wingdings" pitchFamily="2" charset="2"/>
              <a:buNone/>
              <a:defRPr/>
            </a:pPr>
            <a:r>
              <a:rPr lang="en-US" sz="3200" dirty="0" smtClean="0">
                <a:latin typeface="Calibri" pitchFamily="34" charset="0"/>
                <a:cs typeface="Calibri" pitchFamily="34" charset="0"/>
              </a:rPr>
              <a:t>At run time this will prompt as </a:t>
            </a:r>
          </a:p>
          <a:p>
            <a:pPr lvl="1" eaLnBrk="1" hangingPunct="1">
              <a:lnSpc>
                <a:spcPct val="90000"/>
              </a:lnSpc>
              <a:buFont typeface="Wingdings" pitchFamily="2" charset="2"/>
              <a:buNone/>
              <a:defRPr/>
            </a:pPr>
            <a:r>
              <a:rPr lang="en-US" sz="3200" dirty="0" smtClean="0">
                <a:latin typeface="Calibri" pitchFamily="34" charset="0"/>
                <a:cs typeface="Calibri" pitchFamily="34" charset="0"/>
              </a:rPr>
              <a:t>Follows</a:t>
            </a:r>
          </a:p>
          <a:p>
            <a:pPr lvl="1" eaLnBrk="1" hangingPunct="1">
              <a:lnSpc>
                <a:spcPct val="90000"/>
              </a:lnSpc>
              <a:buFont typeface="Wingdings" pitchFamily="2" charset="2"/>
              <a:buNone/>
              <a:defRPr/>
            </a:pPr>
            <a:endParaRPr lang="en-US" sz="3200" dirty="0" smtClean="0">
              <a:solidFill>
                <a:schemeClr val="hlink"/>
              </a:solidFill>
              <a:latin typeface="Calibri" pitchFamily="34" charset="0"/>
              <a:cs typeface="Calibri" pitchFamily="34" charset="0"/>
            </a:endParaRPr>
          </a:p>
          <a:p>
            <a:pPr lvl="1" eaLnBrk="1" hangingPunct="1">
              <a:lnSpc>
                <a:spcPct val="90000"/>
              </a:lnSpc>
              <a:buFont typeface="Wingdings" pitchFamily="2" charset="2"/>
              <a:buNone/>
              <a:defRPr/>
            </a:pPr>
            <a:r>
              <a:rPr lang="en-US" sz="3200" dirty="0" smtClean="0">
                <a:latin typeface="Calibri" pitchFamily="34" charset="0"/>
                <a:cs typeface="Calibri" pitchFamily="34" charset="0"/>
              </a:rPr>
              <a:t>Whatever value user will enter  here will be assign to variable </a:t>
            </a:r>
          </a:p>
          <a:p>
            <a:pPr lvl="1" eaLnBrk="1" hangingPunct="1">
              <a:lnSpc>
                <a:spcPct val="90000"/>
              </a:lnSpc>
              <a:buFont typeface="Wingdings" pitchFamily="2" charset="2"/>
              <a:buNone/>
              <a:defRPr/>
            </a:pPr>
            <a:r>
              <a:rPr lang="en-US" sz="3200" dirty="0" smtClean="0">
                <a:latin typeface="Calibri" pitchFamily="34" charset="0"/>
                <a:cs typeface="Calibri" pitchFamily="34" charset="0"/>
              </a:rPr>
              <a:t>num1</a:t>
            </a:r>
          </a:p>
        </p:txBody>
      </p:sp>
      <p:sp>
        <p:nvSpPr>
          <p:cNvPr id="45058" name="Rectangle 2"/>
          <p:cNvSpPr>
            <a:spLocks noGrp="1" noChangeArrowheads="1"/>
          </p:cNvSpPr>
          <p:nvPr>
            <p:ph type="title"/>
          </p:nvPr>
        </p:nvSpPr>
        <p:spPr>
          <a:xfrm>
            <a:off x="457200" y="274638"/>
            <a:ext cx="7467600" cy="930048"/>
          </a:xfrm>
        </p:spPr>
        <p:txBody>
          <a:bodyPr>
            <a:normAutofit/>
          </a:bodyPr>
          <a:lstStyle/>
          <a:p>
            <a:pPr eaLnBrk="1" hangingPunct="1">
              <a:defRPr/>
            </a:pPr>
            <a:r>
              <a:rPr lang="en-US" sz="4000" b="1" dirty="0" smtClean="0">
                <a:solidFill>
                  <a:srgbClr val="FF0000"/>
                </a:solidFill>
                <a:latin typeface="Calibri" pitchFamily="34" charset="0"/>
                <a:cs typeface="Calibri" pitchFamily="34" charset="0"/>
              </a:rPr>
              <a:t>Accept a value</a:t>
            </a:r>
          </a:p>
        </p:txBody>
      </p:sp>
      <p:sp>
        <p:nvSpPr>
          <p:cNvPr id="45060" name="Text Box 4"/>
          <p:cNvSpPr txBox="1">
            <a:spLocks noChangeArrowheads="1"/>
          </p:cNvSpPr>
          <p:nvPr/>
        </p:nvSpPr>
        <p:spPr bwMode="auto">
          <a:xfrm>
            <a:off x="3108325" y="3646488"/>
            <a:ext cx="4733925" cy="519112"/>
          </a:xfrm>
          <a:prstGeom prst="rect">
            <a:avLst/>
          </a:prstGeom>
          <a:noFill/>
          <a:ln w="9525">
            <a:noFill/>
            <a:miter lim="800000"/>
            <a:headEnd/>
            <a:tailEnd/>
          </a:ln>
          <a:effectLst/>
        </p:spPr>
        <p:txBody>
          <a:bodyPr wrap="none">
            <a:spAutoFit/>
          </a:bodyPr>
          <a:lstStyle/>
          <a:p>
            <a:pPr>
              <a:defRPr/>
            </a:pPr>
            <a:r>
              <a:rPr lang="en-US" sz="2800" b="1">
                <a:solidFill>
                  <a:schemeClr val="hlink"/>
                </a:solidFill>
                <a:effectLst>
                  <a:outerShdw blurRad="38100" dist="38100" dir="2700000" algn="tl">
                    <a:srgbClr val="C0C0C0"/>
                  </a:outerShdw>
                </a:effectLst>
              </a:rPr>
              <a:t>Enter a value for Number1: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dissolve">
                                      <p:cBhvr>
                                        <p:cTn id="7" dur="500"/>
                                        <p:tgtEl>
                                          <p:spTgt spid="4505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059">
                                            <p:txEl>
                                              <p:pRg st="0" end="0"/>
                                            </p:txEl>
                                          </p:spTgt>
                                        </p:tgtEl>
                                        <p:attrNameLst>
                                          <p:attrName>style.visibility</p:attrName>
                                        </p:attrNameLst>
                                      </p:cBhvr>
                                      <p:to>
                                        <p:strVal val="visible"/>
                                      </p:to>
                                    </p:set>
                                    <p:animEffect transition="in" filter="dissolve">
                                      <p:cBhvr>
                                        <p:cTn id="12" dur="500"/>
                                        <p:tgtEl>
                                          <p:spTgt spid="45059">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5059">
                                            <p:txEl>
                                              <p:pRg st="1" end="1"/>
                                            </p:txEl>
                                          </p:spTgt>
                                        </p:tgtEl>
                                        <p:attrNameLst>
                                          <p:attrName>style.visibility</p:attrName>
                                        </p:attrNameLst>
                                      </p:cBhvr>
                                      <p:to>
                                        <p:strVal val="visible"/>
                                      </p:to>
                                    </p:set>
                                    <p:animEffect transition="in" filter="dissolve">
                                      <p:cBhvr>
                                        <p:cTn id="15" dur="500"/>
                                        <p:tgtEl>
                                          <p:spTgt spid="45059">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5059">
                                            <p:txEl>
                                              <p:pRg st="2" end="2"/>
                                            </p:txEl>
                                          </p:spTgt>
                                        </p:tgtEl>
                                        <p:attrNameLst>
                                          <p:attrName>style.visibility</p:attrName>
                                        </p:attrNameLst>
                                      </p:cBhvr>
                                      <p:to>
                                        <p:strVal val="visible"/>
                                      </p:to>
                                    </p:set>
                                    <p:animEffect transition="in" filter="dissolve">
                                      <p:cBhvr>
                                        <p:cTn id="18" dur="500"/>
                                        <p:tgtEl>
                                          <p:spTgt spid="45059">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5059">
                                            <p:txEl>
                                              <p:pRg st="3" end="3"/>
                                            </p:txEl>
                                          </p:spTgt>
                                        </p:tgtEl>
                                        <p:attrNameLst>
                                          <p:attrName>style.visibility</p:attrName>
                                        </p:attrNameLst>
                                      </p:cBhvr>
                                      <p:to>
                                        <p:strVal val="visible"/>
                                      </p:to>
                                    </p:set>
                                    <p:animEffect transition="in" filter="dissolve">
                                      <p:cBhvr>
                                        <p:cTn id="21" dur="500"/>
                                        <p:tgtEl>
                                          <p:spTgt spid="45059">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45060"/>
                                        </p:tgtEl>
                                        <p:attrNameLst>
                                          <p:attrName>style.visibility</p:attrName>
                                        </p:attrNameLst>
                                      </p:cBhvr>
                                      <p:to>
                                        <p:strVal val="visible"/>
                                      </p:to>
                                    </p:set>
                                    <p:animEffect transition="in" filter="box(in)">
                                      <p:cBhvr>
                                        <p:cTn id="26" dur="500"/>
                                        <p:tgtEl>
                                          <p:spTgt spid="45060"/>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45059">
                                            <p:txEl>
                                              <p:pRg st="5" end="5"/>
                                            </p:txEl>
                                          </p:spTgt>
                                        </p:tgtEl>
                                        <p:attrNameLst>
                                          <p:attrName>style.visibility</p:attrName>
                                        </p:attrNameLst>
                                      </p:cBhvr>
                                      <p:to>
                                        <p:strVal val="visible"/>
                                      </p:to>
                                    </p:set>
                                    <p:animEffect transition="in" filter="dissolve">
                                      <p:cBhvr>
                                        <p:cTn id="30" dur="500"/>
                                        <p:tgtEl>
                                          <p:spTgt spid="45059">
                                            <p:txEl>
                                              <p:pRg st="5" end="5"/>
                                            </p:txEl>
                                          </p:spTgt>
                                        </p:tgtEl>
                                      </p:cBhvr>
                                    </p:animEffect>
                                  </p:childTnLst>
                                </p:cTn>
                              </p:par>
                            </p:childTnLst>
                          </p:cTn>
                        </p:par>
                        <p:par>
                          <p:cTn id="31" fill="hold">
                            <p:stCondLst>
                              <p:cond delay="1000"/>
                            </p:stCondLst>
                            <p:childTnLst>
                              <p:par>
                                <p:cTn id="32" presetID="9" presetClass="entr" presetSubtype="0" fill="hold" grpId="0" nodeType="afterEffect">
                                  <p:stCondLst>
                                    <p:cond delay="0"/>
                                  </p:stCondLst>
                                  <p:childTnLst>
                                    <p:set>
                                      <p:cBhvr>
                                        <p:cTn id="33" dur="1" fill="hold">
                                          <p:stCondLst>
                                            <p:cond delay="0"/>
                                          </p:stCondLst>
                                        </p:cTn>
                                        <p:tgtEl>
                                          <p:spTgt spid="45059">
                                            <p:txEl>
                                              <p:pRg st="6" end="6"/>
                                            </p:txEl>
                                          </p:spTgt>
                                        </p:tgtEl>
                                        <p:attrNameLst>
                                          <p:attrName>style.visibility</p:attrName>
                                        </p:attrNameLst>
                                      </p:cBhvr>
                                      <p:to>
                                        <p:strVal val="visible"/>
                                      </p:to>
                                    </p:set>
                                    <p:animEffect transition="in" filter="dissolve">
                                      <p:cBhvr>
                                        <p:cTn id="34" dur="500"/>
                                        <p:tgtEl>
                                          <p:spTgt spid="450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P spid="45058" grpId="0"/>
      <p:bldP spid="45060"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457200" y="1277257"/>
            <a:ext cx="7467600" cy="5196695"/>
          </a:xfrm>
        </p:spPr>
        <p:txBody>
          <a:bodyPr>
            <a:normAutofit/>
          </a:bodyPr>
          <a:lstStyle/>
          <a:p>
            <a:pPr eaLnBrk="1" hangingPunct="1">
              <a:lnSpc>
                <a:spcPct val="80000"/>
              </a:lnSpc>
              <a:defRPr/>
            </a:pPr>
            <a:r>
              <a:rPr lang="en-US" dirty="0" smtClean="0">
                <a:latin typeface="Calibri" pitchFamily="34" charset="0"/>
                <a:cs typeface="Calibri" pitchFamily="34" charset="0"/>
              </a:rPr>
              <a:t>Examples:</a:t>
            </a:r>
          </a:p>
          <a:p>
            <a:pPr lvl="1" eaLnBrk="1" hangingPunct="1">
              <a:lnSpc>
                <a:spcPct val="80000"/>
              </a:lnSpc>
              <a:defRPr/>
            </a:pPr>
            <a:r>
              <a:rPr lang="en-US" sz="2400" dirty="0" smtClean="0">
                <a:latin typeface="Calibri" pitchFamily="34" charset="0"/>
                <a:cs typeface="Calibri" pitchFamily="34" charset="0"/>
              </a:rPr>
              <a:t> name := ‘&amp;Name’;</a:t>
            </a:r>
          </a:p>
          <a:p>
            <a:pPr lvl="1" eaLnBrk="1" hangingPunct="1">
              <a:lnSpc>
                <a:spcPct val="80000"/>
              </a:lnSpc>
              <a:buFont typeface="Wingdings" pitchFamily="2" charset="2"/>
              <a:buNone/>
              <a:defRPr/>
            </a:pPr>
            <a:r>
              <a:rPr lang="en-US" sz="2400" dirty="0" smtClean="0">
                <a:latin typeface="Calibri" pitchFamily="34" charset="0"/>
                <a:cs typeface="Calibri" pitchFamily="34" charset="0"/>
              </a:rPr>
              <a:t>At run time this will prompt as </a:t>
            </a:r>
          </a:p>
          <a:p>
            <a:pPr lvl="1" eaLnBrk="1" hangingPunct="1">
              <a:lnSpc>
                <a:spcPct val="80000"/>
              </a:lnSpc>
              <a:buFont typeface="Wingdings" pitchFamily="2" charset="2"/>
              <a:buNone/>
              <a:defRPr/>
            </a:pPr>
            <a:r>
              <a:rPr lang="en-US" sz="2400" dirty="0" smtClean="0">
                <a:latin typeface="Calibri" pitchFamily="34" charset="0"/>
                <a:cs typeface="Calibri" pitchFamily="34" charset="0"/>
              </a:rPr>
              <a:t>Follows</a:t>
            </a:r>
          </a:p>
          <a:p>
            <a:pPr lvl="1" eaLnBrk="1" hangingPunct="1">
              <a:lnSpc>
                <a:spcPct val="80000"/>
              </a:lnSpc>
              <a:buFont typeface="Wingdings" pitchFamily="2" charset="2"/>
              <a:buNone/>
              <a:defRPr/>
            </a:pPr>
            <a:endParaRPr lang="en-US" sz="2400" dirty="0" smtClean="0">
              <a:solidFill>
                <a:schemeClr val="hlink"/>
              </a:solidFill>
              <a:latin typeface="Calibri" pitchFamily="34" charset="0"/>
              <a:cs typeface="Calibri" pitchFamily="34" charset="0"/>
            </a:endParaRPr>
          </a:p>
          <a:p>
            <a:pPr lvl="1" eaLnBrk="1" hangingPunct="1">
              <a:lnSpc>
                <a:spcPct val="80000"/>
              </a:lnSpc>
              <a:buFont typeface="Wingdings" pitchFamily="2" charset="2"/>
              <a:buNone/>
              <a:defRPr/>
            </a:pPr>
            <a:endParaRPr lang="en-US" sz="2400" dirty="0" smtClean="0">
              <a:latin typeface="Calibri" pitchFamily="34" charset="0"/>
              <a:cs typeface="Calibri" pitchFamily="34" charset="0"/>
            </a:endParaRPr>
          </a:p>
          <a:p>
            <a:pPr lvl="1" eaLnBrk="1" hangingPunct="1">
              <a:lnSpc>
                <a:spcPct val="80000"/>
              </a:lnSpc>
              <a:buFont typeface="Wingdings" pitchFamily="2" charset="2"/>
              <a:buNone/>
              <a:defRPr/>
            </a:pPr>
            <a:endParaRPr lang="en-US" sz="2400" dirty="0" smtClean="0">
              <a:latin typeface="Calibri" pitchFamily="34" charset="0"/>
              <a:cs typeface="Calibri" pitchFamily="34" charset="0"/>
            </a:endParaRPr>
          </a:p>
          <a:p>
            <a:pPr lvl="1" eaLnBrk="1" hangingPunct="1">
              <a:lnSpc>
                <a:spcPct val="80000"/>
              </a:lnSpc>
              <a:buFont typeface="Wingdings" pitchFamily="2" charset="2"/>
              <a:buNone/>
              <a:defRPr/>
            </a:pPr>
            <a:r>
              <a:rPr lang="en-US" sz="2400" dirty="0" smtClean="0">
                <a:latin typeface="Calibri" pitchFamily="34" charset="0"/>
                <a:cs typeface="Calibri" pitchFamily="34" charset="0"/>
              </a:rPr>
              <a:t>Whatever value user will enter </a:t>
            </a:r>
          </a:p>
          <a:p>
            <a:pPr lvl="1" eaLnBrk="1" hangingPunct="1">
              <a:lnSpc>
                <a:spcPct val="80000"/>
              </a:lnSpc>
              <a:buFont typeface="Wingdings" pitchFamily="2" charset="2"/>
              <a:buNone/>
              <a:defRPr/>
            </a:pPr>
            <a:r>
              <a:rPr lang="en-US" sz="2400" dirty="0" smtClean="0">
                <a:latin typeface="Calibri" pitchFamily="34" charset="0"/>
                <a:cs typeface="Calibri" pitchFamily="34" charset="0"/>
              </a:rPr>
              <a:t>here will be assign to variable </a:t>
            </a:r>
          </a:p>
          <a:p>
            <a:pPr lvl="1" eaLnBrk="1" hangingPunct="1">
              <a:lnSpc>
                <a:spcPct val="80000"/>
              </a:lnSpc>
              <a:buFont typeface="Wingdings" pitchFamily="2" charset="2"/>
              <a:buNone/>
              <a:defRPr/>
            </a:pPr>
            <a:r>
              <a:rPr lang="en-US" sz="2400" dirty="0" smtClean="0">
                <a:latin typeface="Calibri" pitchFamily="34" charset="0"/>
                <a:cs typeface="Calibri" pitchFamily="34" charset="0"/>
              </a:rPr>
              <a:t>name</a:t>
            </a:r>
          </a:p>
          <a:p>
            <a:pPr lvl="1" eaLnBrk="1" hangingPunct="1">
              <a:lnSpc>
                <a:spcPct val="80000"/>
              </a:lnSpc>
              <a:buFont typeface="Wingdings" pitchFamily="2" charset="2"/>
              <a:buNone/>
              <a:defRPr/>
            </a:pPr>
            <a:r>
              <a:rPr lang="en-US" sz="2400" dirty="0" smtClean="0">
                <a:latin typeface="Calibri" pitchFamily="34" charset="0"/>
                <a:cs typeface="Calibri" pitchFamily="34" charset="0"/>
              </a:rPr>
              <a:t>‘   ‘ is used in case if entered data is not numeric</a:t>
            </a:r>
          </a:p>
        </p:txBody>
      </p:sp>
      <p:sp>
        <p:nvSpPr>
          <p:cNvPr id="48130" name="Rectangle 2"/>
          <p:cNvSpPr>
            <a:spLocks noGrp="1" noChangeArrowheads="1"/>
          </p:cNvSpPr>
          <p:nvPr>
            <p:ph type="title"/>
          </p:nvPr>
        </p:nvSpPr>
        <p:spPr>
          <a:xfrm>
            <a:off x="457200" y="274638"/>
            <a:ext cx="7467600" cy="944562"/>
          </a:xfrm>
        </p:spPr>
        <p:txBody>
          <a:bodyPr>
            <a:normAutofit/>
          </a:bodyPr>
          <a:lstStyle/>
          <a:p>
            <a:pPr eaLnBrk="1" hangingPunct="1">
              <a:defRPr/>
            </a:pPr>
            <a:r>
              <a:rPr lang="en-US" sz="4000" b="1" dirty="0" smtClean="0">
                <a:solidFill>
                  <a:srgbClr val="FF0000"/>
                </a:solidFill>
                <a:latin typeface="Calibri" pitchFamily="34" charset="0"/>
                <a:cs typeface="Calibri" pitchFamily="34" charset="0"/>
              </a:rPr>
              <a:t>Accept a value</a:t>
            </a:r>
          </a:p>
        </p:txBody>
      </p:sp>
      <p:sp>
        <p:nvSpPr>
          <p:cNvPr id="48132" name="Text Box 4"/>
          <p:cNvSpPr txBox="1">
            <a:spLocks noChangeArrowheads="1"/>
          </p:cNvSpPr>
          <p:nvPr/>
        </p:nvSpPr>
        <p:spPr bwMode="auto">
          <a:xfrm>
            <a:off x="3108325" y="2728686"/>
            <a:ext cx="4160838" cy="523220"/>
          </a:xfrm>
          <a:prstGeom prst="rect">
            <a:avLst/>
          </a:prstGeom>
          <a:noFill/>
          <a:ln w="9525">
            <a:noFill/>
            <a:miter lim="800000"/>
            <a:headEnd/>
            <a:tailEnd/>
          </a:ln>
          <a:effectLst/>
        </p:spPr>
        <p:txBody>
          <a:bodyPr wrap="square">
            <a:spAutoFit/>
          </a:bodyPr>
          <a:lstStyle/>
          <a:p>
            <a:pPr>
              <a:defRPr/>
            </a:pPr>
            <a:r>
              <a:rPr lang="en-US" sz="2800" b="1" dirty="0">
                <a:solidFill>
                  <a:schemeClr val="hlink"/>
                </a:solidFill>
                <a:effectLst>
                  <a:outerShdw blurRad="38100" dist="38100" dir="2700000" algn="tl">
                    <a:srgbClr val="C0C0C0"/>
                  </a:outerShdw>
                </a:effectLst>
              </a:rPr>
              <a:t>Enter a value for Name: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dissolve">
                                      <p:cBhvr>
                                        <p:cTn id="7" dur="500"/>
                                        <p:tgtEl>
                                          <p:spTgt spid="4813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131">
                                            <p:txEl>
                                              <p:pRg st="0" end="0"/>
                                            </p:txEl>
                                          </p:spTgt>
                                        </p:tgtEl>
                                        <p:attrNameLst>
                                          <p:attrName>style.visibility</p:attrName>
                                        </p:attrNameLst>
                                      </p:cBhvr>
                                      <p:to>
                                        <p:strVal val="visible"/>
                                      </p:to>
                                    </p:set>
                                    <p:animEffect transition="in" filter="dissolve">
                                      <p:cBhvr>
                                        <p:cTn id="12" dur="500"/>
                                        <p:tgtEl>
                                          <p:spTgt spid="48131">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8131">
                                            <p:txEl>
                                              <p:pRg st="1" end="1"/>
                                            </p:txEl>
                                          </p:spTgt>
                                        </p:tgtEl>
                                        <p:attrNameLst>
                                          <p:attrName>style.visibility</p:attrName>
                                        </p:attrNameLst>
                                      </p:cBhvr>
                                      <p:to>
                                        <p:strVal val="visible"/>
                                      </p:to>
                                    </p:set>
                                    <p:animEffect transition="in" filter="dissolve">
                                      <p:cBhvr>
                                        <p:cTn id="15" dur="500"/>
                                        <p:tgtEl>
                                          <p:spTgt spid="48131">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8131">
                                            <p:txEl>
                                              <p:pRg st="2" end="2"/>
                                            </p:txEl>
                                          </p:spTgt>
                                        </p:tgtEl>
                                        <p:attrNameLst>
                                          <p:attrName>style.visibility</p:attrName>
                                        </p:attrNameLst>
                                      </p:cBhvr>
                                      <p:to>
                                        <p:strVal val="visible"/>
                                      </p:to>
                                    </p:set>
                                    <p:animEffect transition="in" filter="dissolve">
                                      <p:cBhvr>
                                        <p:cTn id="18" dur="500"/>
                                        <p:tgtEl>
                                          <p:spTgt spid="48131">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8131">
                                            <p:txEl>
                                              <p:pRg st="3" end="3"/>
                                            </p:txEl>
                                          </p:spTgt>
                                        </p:tgtEl>
                                        <p:attrNameLst>
                                          <p:attrName>style.visibility</p:attrName>
                                        </p:attrNameLst>
                                      </p:cBhvr>
                                      <p:to>
                                        <p:strVal val="visible"/>
                                      </p:to>
                                    </p:set>
                                    <p:animEffect transition="in" filter="dissolve">
                                      <p:cBhvr>
                                        <p:cTn id="21" dur="500"/>
                                        <p:tgtEl>
                                          <p:spTgt spid="48131">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48132"/>
                                        </p:tgtEl>
                                        <p:attrNameLst>
                                          <p:attrName>style.visibility</p:attrName>
                                        </p:attrNameLst>
                                      </p:cBhvr>
                                      <p:to>
                                        <p:strVal val="visible"/>
                                      </p:to>
                                    </p:set>
                                    <p:animEffect transition="in" filter="box(in)">
                                      <p:cBhvr>
                                        <p:cTn id="26" dur="500"/>
                                        <p:tgtEl>
                                          <p:spTgt spid="48132"/>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48131">
                                            <p:txEl>
                                              <p:pRg st="7" end="7"/>
                                            </p:txEl>
                                          </p:spTgt>
                                        </p:tgtEl>
                                        <p:attrNameLst>
                                          <p:attrName>style.visibility</p:attrName>
                                        </p:attrNameLst>
                                      </p:cBhvr>
                                      <p:to>
                                        <p:strVal val="visible"/>
                                      </p:to>
                                    </p:set>
                                    <p:animEffect transition="in" filter="dissolve">
                                      <p:cBhvr>
                                        <p:cTn id="30" dur="500"/>
                                        <p:tgtEl>
                                          <p:spTgt spid="48131">
                                            <p:txEl>
                                              <p:pRg st="7" end="7"/>
                                            </p:txEl>
                                          </p:spTgt>
                                        </p:tgtEl>
                                      </p:cBhvr>
                                    </p:animEffect>
                                  </p:childTnLst>
                                </p:cTn>
                              </p:par>
                            </p:childTnLst>
                          </p:cTn>
                        </p:par>
                        <p:par>
                          <p:cTn id="31" fill="hold">
                            <p:stCondLst>
                              <p:cond delay="1000"/>
                            </p:stCondLst>
                            <p:childTnLst>
                              <p:par>
                                <p:cTn id="32" presetID="9" presetClass="entr" presetSubtype="0" fill="hold" grpId="0" nodeType="afterEffect">
                                  <p:stCondLst>
                                    <p:cond delay="0"/>
                                  </p:stCondLst>
                                  <p:childTnLst>
                                    <p:set>
                                      <p:cBhvr>
                                        <p:cTn id="33" dur="1" fill="hold">
                                          <p:stCondLst>
                                            <p:cond delay="0"/>
                                          </p:stCondLst>
                                        </p:cTn>
                                        <p:tgtEl>
                                          <p:spTgt spid="48131">
                                            <p:txEl>
                                              <p:pRg st="8" end="8"/>
                                            </p:txEl>
                                          </p:spTgt>
                                        </p:tgtEl>
                                        <p:attrNameLst>
                                          <p:attrName>style.visibility</p:attrName>
                                        </p:attrNameLst>
                                      </p:cBhvr>
                                      <p:to>
                                        <p:strVal val="visible"/>
                                      </p:to>
                                    </p:set>
                                    <p:animEffect transition="in" filter="dissolve">
                                      <p:cBhvr>
                                        <p:cTn id="34" dur="500"/>
                                        <p:tgtEl>
                                          <p:spTgt spid="48131">
                                            <p:txEl>
                                              <p:pRg st="8" end="8"/>
                                            </p:txEl>
                                          </p:spTgt>
                                        </p:tgtEl>
                                      </p:cBhvr>
                                    </p:animEffect>
                                  </p:childTnLst>
                                </p:cTn>
                              </p:par>
                            </p:childTnLst>
                          </p:cTn>
                        </p:par>
                        <p:par>
                          <p:cTn id="35" fill="hold">
                            <p:stCondLst>
                              <p:cond delay="1500"/>
                            </p:stCondLst>
                            <p:childTnLst>
                              <p:par>
                                <p:cTn id="36" presetID="9" presetClass="entr" presetSubtype="0" fill="hold" grpId="0" nodeType="afterEffect">
                                  <p:stCondLst>
                                    <p:cond delay="0"/>
                                  </p:stCondLst>
                                  <p:childTnLst>
                                    <p:set>
                                      <p:cBhvr>
                                        <p:cTn id="37" dur="1" fill="hold">
                                          <p:stCondLst>
                                            <p:cond delay="0"/>
                                          </p:stCondLst>
                                        </p:cTn>
                                        <p:tgtEl>
                                          <p:spTgt spid="48131">
                                            <p:txEl>
                                              <p:pRg st="9" end="9"/>
                                            </p:txEl>
                                          </p:spTgt>
                                        </p:tgtEl>
                                        <p:attrNameLst>
                                          <p:attrName>style.visibility</p:attrName>
                                        </p:attrNameLst>
                                      </p:cBhvr>
                                      <p:to>
                                        <p:strVal val="visible"/>
                                      </p:to>
                                    </p:set>
                                    <p:animEffect transition="in" filter="dissolve">
                                      <p:cBhvr>
                                        <p:cTn id="38" dur="500"/>
                                        <p:tgtEl>
                                          <p:spTgt spid="48131">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48131">
                                            <p:txEl>
                                              <p:pRg st="10" end="10"/>
                                            </p:txEl>
                                          </p:spTgt>
                                        </p:tgtEl>
                                        <p:attrNameLst>
                                          <p:attrName>style.visibility</p:attrName>
                                        </p:attrNameLst>
                                      </p:cBhvr>
                                      <p:to>
                                        <p:strVal val="visible"/>
                                      </p:to>
                                    </p:set>
                                    <p:animEffect transition="in" filter="dissolve">
                                      <p:cBhvr>
                                        <p:cTn id="41" dur="500"/>
                                        <p:tgtEl>
                                          <p:spTgt spid="4813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P spid="48130" grpId="0"/>
      <p:bldP spid="48132"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p:txBody>
          <a:bodyPr/>
          <a:lstStyle/>
          <a:p>
            <a:pPr eaLnBrk="1" hangingPunct="1">
              <a:lnSpc>
                <a:spcPct val="90000"/>
              </a:lnSpc>
              <a:defRPr/>
            </a:pPr>
            <a:r>
              <a:rPr lang="en-US" sz="2400" dirty="0" smtClean="0">
                <a:latin typeface="Calibri" pitchFamily="34" charset="0"/>
                <a:cs typeface="Calibri" pitchFamily="34" charset="0"/>
              </a:rPr>
              <a:t>To display on same line:</a:t>
            </a:r>
          </a:p>
          <a:p>
            <a:pPr eaLnBrk="1" hangingPunct="1">
              <a:lnSpc>
                <a:spcPct val="90000"/>
              </a:lnSpc>
              <a:buFont typeface="Wingdings" pitchFamily="2" charset="2"/>
              <a:buNone/>
              <a:defRPr/>
            </a:pPr>
            <a:r>
              <a:rPr lang="en-US" sz="2400" dirty="0" smtClean="0">
                <a:latin typeface="Calibri" pitchFamily="34" charset="0"/>
                <a:cs typeface="Calibri" pitchFamily="34" charset="0"/>
              </a:rPr>
              <a:t>	dbms_output.put()</a:t>
            </a:r>
          </a:p>
          <a:p>
            <a:pPr eaLnBrk="1" hangingPunct="1">
              <a:lnSpc>
                <a:spcPct val="90000"/>
              </a:lnSpc>
              <a:defRPr/>
            </a:pPr>
            <a:endParaRPr lang="en-US" sz="2400" dirty="0" smtClean="0">
              <a:latin typeface="Calibri" pitchFamily="34" charset="0"/>
              <a:cs typeface="Calibri" pitchFamily="34" charset="0"/>
            </a:endParaRPr>
          </a:p>
          <a:p>
            <a:pPr eaLnBrk="1" hangingPunct="1">
              <a:lnSpc>
                <a:spcPct val="90000"/>
              </a:lnSpc>
              <a:defRPr/>
            </a:pPr>
            <a:r>
              <a:rPr lang="en-US" sz="2400" dirty="0" smtClean="0">
                <a:latin typeface="Calibri" pitchFamily="34" charset="0"/>
                <a:cs typeface="Calibri" pitchFamily="34" charset="0"/>
              </a:rPr>
              <a:t>To display on new line.</a:t>
            </a:r>
          </a:p>
          <a:p>
            <a:pPr eaLnBrk="1" hangingPunct="1">
              <a:lnSpc>
                <a:spcPct val="90000"/>
              </a:lnSpc>
              <a:buFont typeface="Wingdings" pitchFamily="2" charset="2"/>
              <a:buNone/>
              <a:defRPr/>
            </a:pP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dbms_output.put_line</a:t>
            </a:r>
            <a:r>
              <a:rPr lang="en-US" sz="2400" dirty="0" smtClean="0">
                <a:latin typeface="Calibri" pitchFamily="34" charset="0"/>
                <a:cs typeface="Calibri" pitchFamily="34" charset="0"/>
              </a:rPr>
              <a:t>()</a:t>
            </a:r>
          </a:p>
          <a:p>
            <a:pPr eaLnBrk="1" hangingPunct="1">
              <a:lnSpc>
                <a:spcPct val="90000"/>
              </a:lnSpc>
              <a:defRPr/>
            </a:pPr>
            <a:endParaRPr lang="en-US" sz="2400" dirty="0" smtClean="0">
              <a:latin typeface="Calibri" pitchFamily="34" charset="0"/>
              <a:cs typeface="Calibri" pitchFamily="34" charset="0"/>
            </a:endParaRPr>
          </a:p>
          <a:p>
            <a:pPr eaLnBrk="1" hangingPunct="1">
              <a:lnSpc>
                <a:spcPct val="90000"/>
              </a:lnSpc>
              <a:defRPr/>
            </a:pPr>
            <a:r>
              <a:rPr lang="en-US" sz="2400" dirty="0" smtClean="0">
                <a:latin typeface="Calibri" pitchFamily="34" charset="0"/>
                <a:cs typeface="Calibri" pitchFamily="34" charset="0"/>
              </a:rPr>
              <a:t>Here </a:t>
            </a:r>
            <a:r>
              <a:rPr lang="en-US" sz="2400" dirty="0" err="1" smtClean="0">
                <a:latin typeface="Calibri" pitchFamily="34" charset="0"/>
                <a:cs typeface="Calibri" pitchFamily="34" charset="0"/>
              </a:rPr>
              <a:t>dbms_output</a:t>
            </a:r>
            <a:r>
              <a:rPr lang="en-US" sz="2400" dirty="0" smtClean="0">
                <a:latin typeface="Calibri" pitchFamily="34" charset="0"/>
                <a:cs typeface="Calibri" pitchFamily="34" charset="0"/>
              </a:rPr>
              <a:t> is a Oracle package its like header file or library in C language.</a:t>
            </a:r>
          </a:p>
          <a:p>
            <a:pPr eaLnBrk="1" hangingPunct="1">
              <a:lnSpc>
                <a:spcPct val="90000"/>
              </a:lnSpc>
              <a:defRPr/>
            </a:pPr>
            <a:endParaRPr lang="en-US" sz="2400" dirty="0" smtClean="0">
              <a:latin typeface="Calibri" pitchFamily="34" charset="0"/>
              <a:cs typeface="Calibri" pitchFamily="34" charset="0"/>
            </a:endParaRPr>
          </a:p>
          <a:p>
            <a:pPr eaLnBrk="1" hangingPunct="1">
              <a:lnSpc>
                <a:spcPct val="90000"/>
              </a:lnSpc>
              <a:defRPr/>
            </a:pPr>
            <a:r>
              <a:rPr lang="en-US" sz="2400" dirty="0" smtClean="0">
                <a:latin typeface="Calibri" pitchFamily="34" charset="0"/>
                <a:cs typeface="Calibri" pitchFamily="34" charset="0"/>
              </a:rPr>
              <a:t>.Put and .</a:t>
            </a:r>
            <a:r>
              <a:rPr lang="en-US" sz="2400" dirty="0" err="1" smtClean="0">
                <a:latin typeface="Calibri" pitchFamily="34" charset="0"/>
                <a:cs typeface="Calibri" pitchFamily="34" charset="0"/>
              </a:rPr>
              <a:t>Put_Line</a:t>
            </a:r>
            <a:r>
              <a:rPr lang="en-US" sz="2400" dirty="0" smtClean="0">
                <a:latin typeface="Calibri" pitchFamily="34" charset="0"/>
                <a:cs typeface="Calibri" pitchFamily="34" charset="0"/>
              </a:rPr>
              <a:t> are functions like </a:t>
            </a:r>
            <a:r>
              <a:rPr lang="en-US" sz="2400" dirty="0" err="1" smtClean="0">
                <a:latin typeface="Calibri" pitchFamily="34" charset="0"/>
                <a:cs typeface="Calibri" pitchFamily="34" charset="0"/>
              </a:rPr>
              <a:t>printf</a:t>
            </a:r>
            <a:r>
              <a:rPr lang="en-US" sz="2400" dirty="0" smtClean="0">
                <a:latin typeface="Calibri" pitchFamily="34" charset="0"/>
                <a:cs typeface="Calibri" pitchFamily="34" charset="0"/>
              </a:rPr>
              <a:t> in ‘C’ language</a:t>
            </a:r>
          </a:p>
        </p:txBody>
      </p:sp>
      <p:sp>
        <p:nvSpPr>
          <p:cNvPr id="49154" name="Rectangle 2"/>
          <p:cNvSpPr>
            <a:spLocks noGrp="1" noChangeArrowheads="1"/>
          </p:cNvSpPr>
          <p:nvPr>
            <p:ph type="title"/>
          </p:nvPr>
        </p:nvSpPr>
        <p:spPr/>
        <p:txBody>
          <a:bodyPr>
            <a:normAutofit/>
          </a:bodyPr>
          <a:lstStyle/>
          <a:p>
            <a:pPr eaLnBrk="1" hangingPunct="1">
              <a:defRPr/>
            </a:pPr>
            <a:r>
              <a:rPr lang="en-US" sz="4000" b="1" dirty="0" smtClean="0">
                <a:solidFill>
                  <a:srgbClr val="FF0000"/>
                </a:solidFill>
                <a:latin typeface="Calibri" pitchFamily="34" charset="0"/>
                <a:cs typeface="Calibri" pitchFamily="34" charset="0"/>
              </a:rPr>
              <a:t>Display value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fade">
                                      <p:cBhvr>
                                        <p:cTn id="7" dur="2000"/>
                                        <p:tgtEl>
                                          <p:spTgt spid="491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9155">
                                            <p:txEl>
                                              <p:pRg st="0" end="0"/>
                                            </p:txEl>
                                          </p:spTgt>
                                        </p:tgtEl>
                                        <p:attrNameLst>
                                          <p:attrName>style.visibility</p:attrName>
                                        </p:attrNameLst>
                                      </p:cBhvr>
                                      <p:to>
                                        <p:strVal val="visible"/>
                                      </p:to>
                                    </p:set>
                                    <p:animEffect transition="in" filter="fade">
                                      <p:cBhvr>
                                        <p:cTn id="12" dur="2000"/>
                                        <p:tgtEl>
                                          <p:spTgt spid="4915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9155">
                                            <p:txEl>
                                              <p:pRg st="1" end="1"/>
                                            </p:txEl>
                                          </p:spTgt>
                                        </p:tgtEl>
                                        <p:attrNameLst>
                                          <p:attrName>style.visibility</p:attrName>
                                        </p:attrNameLst>
                                      </p:cBhvr>
                                      <p:to>
                                        <p:strVal val="visible"/>
                                      </p:to>
                                    </p:set>
                                    <p:animEffect transition="in" filter="fade">
                                      <p:cBhvr>
                                        <p:cTn id="15" dur="2000"/>
                                        <p:tgtEl>
                                          <p:spTgt spid="4915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9155">
                                            <p:txEl>
                                              <p:pRg st="3" end="3"/>
                                            </p:txEl>
                                          </p:spTgt>
                                        </p:tgtEl>
                                        <p:attrNameLst>
                                          <p:attrName>style.visibility</p:attrName>
                                        </p:attrNameLst>
                                      </p:cBhvr>
                                      <p:to>
                                        <p:strVal val="visible"/>
                                      </p:to>
                                    </p:set>
                                    <p:animEffect transition="in" filter="fade">
                                      <p:cBhvr>
                                        <p:cTn id="20" dur="2000"/>
                                        <p:tgtEl>
                                          <p:spTgt spid="4915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9155">
                                            <p:txEl>
                                              <p:pRg st="6" end="6"/>
                                            </p:txEl>
                                          </p:spTgt>
                                        </p:tgtEl>
                                        <p:attrNameLst>
                                          <p:attrName>style.visibility</p:attrName>
                                        </p:attrNameLst>
                                      </p:cBhvr>
                                      <p:to>
                                        <p:strVal val="visible"/>
                                      </p:to>
                                    </p:set>
                                    <p:animEffect transition="in" filter="fade">
                                      <p:cBhvr>
                                        <p:cTn id="28" dur="2000"/>
                                        <p:tgtEl>
                                          <p:spTgt spid="49155">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9155">
                                            <p:txEl>
                                              <p:pRg st="8" end="8"/>
                                            </p:txEl>
                                          </p:spTgt>
                                        </p:tgtEl>
                                        <p:attrNameLst>
                                          <p:attrName>style.visibility</p:attrName>
                                        </p:attrNameLst>
                                      </p:cBhvr>
                                      <p:to>
                                        <p:strVal val="visible"/>
                                      </p:to>
                                    </p:set>
                                    <p:animEffect transition="in" filter="fade">
                                      <p:cBhvr>
                                        <p:cTn id="31" dur="2000"/>
                                        <p:tgtEl>
                                          <p:spTgt spid="491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P spid="49154"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457200" y="1146629"/>
            <a:ext cx="7859486" cy="5327323"/>
          </a:xfrm>
        </p:spPr>
        <p:txBody>
          <a:bodyPr/>
          <a:lstStyle/>
          <a:p>
            <a:pPr marL="533400" indent="-533400" eaLnBrk="1" hangingPunct="1">
              <a:lnSpc>
                <a:spcPct val="80000"/>
              </a:lnSpc>
              <a:defRPr/>
            </a:pPr>
            <a:r>
              <a:rPr lang="en-US" dirty="0" err="1" smtClean="0">
                <a:latin typeface="Calibri" pitchFamily="34" charset="0"/>
                <a:cs typeface="Calibri" pitchFamily="34" charset="0"/>
              </a:rPr>
              <a:t>Dbms_output.put_line</a:t>
            </a:r>
            <a:r>
              <a:rPr lang="en-US" dirty="0" smtClean="0">
                <a:latin typeface="Calibri" pitchFamily="34" charset="0"/>
                <a:cs typeface="Calibri" pitchFamily="34" charset="0"/>
              </a:rPr>
              <a:t> (‘Mahindra’);</a:t>
            </a:r>
          </a:p>
          <a:p>
            <a:pPr marL="533400" indent="-533400" eaLnBrk="1" hangingPunct="1">
              <a:lnSpc>
                <a:spcPct val="80000"/>
              </a:lnSpc>
              <a:buFont typeface="Wingdings" pitchFamily="2" charset="2"/>
              <a:buNone/>
              <a:defRPr/>
            </a:pPr>
            <a:r>
              <a:rPr lang="en-US" dirty="0" smtClean="0">
                <a:latin typeface="Calibri" pitchFamily="34" charset="0"/>
                <a:cs typeface="Calibri" pitchFamily="34" charset="0"/>
              </a:rPr>
              <a:t>	</a:t>
            </a:r>
            <a:r>
              <a:rPr lang="en-US" dirty="0" err="1" smtClean="0">
                <a:latin typeface="Calibri" pitchFamily="34" charset="0"/>
                <a:cs typeface="Calibri" pitchFamily="34" charset="0"/>
              </a:rPr>
              <a:t>Dbms_output.put_line</a:t>
            </a:r>
            <a:r>
              <a:rPr lang="en-US" dirty="0" smtClean="0">
                <a:latin typeface="Calibri" pitchFamily="34" charset="0"/>
                <a:cs typeface="Calibri" pitchFamily="34" charset="0"/>
              </a:rPr>
              <a:t> (‘British’);</a:t>
            </a:r>
          </a:p>
          <a:p>
            <a:pPr marL="533400" indent="-533400" eaLnBrk="1" hangingPunct="1">
              <a:lnSpc>
                <a:spcPct val="80000"/>
              </a:lnSpc>
              <a:buFont typeface="Wingdings" pitchFamily="2" charset="2"/>
              <a:buNone/>
              <a:defRPr/>
            </a:pPr>
            <a:r>
              <a:rPr lang="en-US" dirty="0" smtClean="0">
                <a:latin typeface="Calibri" pitchFamily="34" charset="0"/>
                <a:cs typeface="Calibri" pitchFamily="34" charset="0"/>
              </a:rPr>
              <a:t>	</a:t>
            </a:r>
            <a:r>
              <a:rPr lang="en-US" dirty="0" err="1" smtClean="0">
                <a:latin typeface="Calibri" pitchFamily="34" charset="0"/>
                <a:cs typeface="Calibri" pitchFamily="34" charset="0"/>
              </a:rPr>
              <a:t>Dbms_output.put_line</a:t>
            </a:r>
            <a:r>
              <a:rPr lang="en-US" dirty="0" smtClean="0">
                <a:latin typeface="Calibri" pitchFamily="34" charset="0"/>
                <a:cs typeface="Calibri" pitchFamily="34" charset="0"/>
              </a:rPr>
              <a:t> (‘Telecom’);	</a:t>
            </a:r>
          </a:p>
          <a:p>
            <a:pPr marL="533400" indent="-533400" eaLnBrk="1" hangingPunct="1">
              <a:lnSpc>
                <a:spcPct val="80000"/>
              </a:lnSpc>
              <a:buFont typeface="Wingdings" pitchFamily="2" charset="2"/>
              <a:buNone/>
              <a:defRPr/>
            </a:pPr>
            <a:r>
              <a:rPr lang="en-US" dirty="0" smtClean="0">
                <a:latin typeface="Calibri" pitchFamily="34" charset="0"/>
                <a:cs typeface="Calibri" pitchFamily="34" charset="0"/>
              </a:rPr>
              <a:t>	It will display </a:t>
            </a:r>
          </a:p>
          <a:p>
            <a:pPr marL="533400" indent="-533400" eaLnBrk="1" hangingPunct="1">
              <a:lnSpc>
                <a:spcPct val="80000"/>
              </a:lnSpc>
              <a:buFont typeface="Wingdings" pitchFamily="2" charset="2"/>
              <a:buNone/>
              <a:defRPr/>
            </a:pPr>
            <a:r>
              <a:rPr lang="en-US" b="1" dirty="0" smtClean="0">
                <a:solidFill>
                  <a:schemeClr val="hlink"/>
                </a:solidFill>
                <a:latin typeface="Calibri" pitchFamily="34" charset="0"/>
                <a:cs typeface="Calibri" pitchFamily="34" charset="0"/>
              </a:rPr>
              <a:t>	Mahindra </a:t>
            </a:r>
          </a:p>
          <a:p>
            <a:pPr marL="533400" indent="-533400" eaLnBrk="1" hangingPunct="1">
              <a:lnSpc>
                <a:spcPct val="80000"/>
              </a:lnSpc>
              <a:buFont typeface="Wingdings" pitchFamily="2" charset="2"/>
              <a:buNone/>
              <a:defRPr/>
            </a:pPr>
            <a:r>
              <a:rPr lang="en-US" b="1" dirty="0" smtClean="0">
                <a:solidFill>
                  <a:schemeClr val="hlink"/>
                </a:solidFill>
                <a:latin typeface="Calibri" pitchFamily="34" charset="0"/>
                <a:cs typeface="Calibri" pitchFamily="34" charset="0"/>
              </a:rPr>
              <a:t>	British </a:t>
            </a:r>
          </a:p>
          <a:p>
            <a:pPr marL="533400" indent="-533400" eaLnBrk="1" hangingPunct="1">
              <a:lnSpc>
                <a:spcPct val="80000"/>
              </a:lnSpc>
              <a:buFont typeface="Wingdings" pitchFamily="2" charset="2"/>
              <a:buNone/>
              <a:defRPr/>
            </a:pPr>
            <a:r>
              <a:rPr lang="en-US" b="1" dirty="0" smtClean="0">
                <a:solidFill>
                  <a:schemeClr val="hlink"/>
                </a:solidFill>
                <a:latin typeface="Calibri" pitchFamily="34" charset="0"/>
                <a:cs typeface="Calibri" pitchFamily="34" charset="0"/>
              </a:rPr>
              <a:t>	Telecom</a:t>
            </a:r>
            <a:r>
              <a:rPr lang="en-US" dirty="0" smtClean="0">
                <a:latin typeface="Calibri" pitchFamily="34" charset="0"/>
                <a:cs typeface="Calibri" pitchFamily="34" charset="0"/>
              </a:rPr>
              <a:t> </a:t>
            </a:r>
          </a:p>
          <a:p>
            <a:pPr marL="533400" indent="-533400" eaLnBrk="1" hangingPunct="1">
              <a:lnSpc>
                <a:spcPct val="80000"/>
              </a:lnSpc>
              <a:buFont typeface="Wingdings" pitchFamily="2" charset="2"/>
              <a:buNone/>
              <a:defRPr/>
            </a:pPr>
            <a:r>
              <a:rPr lang="en-US" dirty="0" smtClean="0">
                <a:latin typeface="Calibri" pitchFamily="34" charset="0"/>
                <a:cs typeface="Calibri" pitchFamily="34" charset="0"/>
              </a:rPr>
              <a:t>	on different lines.</a:t>
            </a:r>
          </a:p>
          <a:p>
            <a:pPr marL="533400" indent="-533400" eaLnBrk="1" hangingPunct="1">
              <a:lnSpc>
                <a:spcPct val="80000"/>
              </a:lnSpc>
              <a:buFont typeface="Wingdings" pitchFamily="2" charset="2"/>
              <a:buNone/>
              <a:defRPr/>
            </a:pPr>
            <a:r>
              <a:rPr lang="en-US" dirty="0" smtClean="0">
                <a:latin typeface="Calibri" pitchFamily="34" charset="0"/>
                <a:cs typeface="Calibri" pitchFamily="34" charset="0"/>
              </a:rPr>
              <a:t>	</a:t>
            </a:r>
          </a:p>
          <a:p>
            <a:pPr marL="533400" indent="-533400" eaLnBrk="1" hangingPunct="1">
              <a:lnSpc>
                <a:spcPct val="80000"/>
              </a:lnSpc>
              <a:buFont typeface="Wingdings" pitchFamily="2" charset="2"/>
              <a:buNone/>
              <a:defRPr/>
            </a:pPr>
            <a:r>
              <a:rPr lang="en-US" dirty="0" smtClean="0">
                <a:latin typeface="Calibri" pitchFamily="34" charset="0"/>
                <a:cs typeface="Calibri" pitchFamily="34" charset="0"/>
              </a:rPr>
              <a:t>	Note :</a:t>
            </a:r>
          </a:p>
          <a:p>
            <a:pPr marL="914400" lvl="1" indent="-457200" eaLnBrk="1" hangingPunct="1">
              <a:lnSpc>
                <a:spcPct val="80000"/>
              </a:lnSpc>
              <a:buClr>
                <a:schemeClr val="tx1"/>
              </a:buClr>
              <a:buFont typeface="Wingdings" pitchFamily="2" charset="2"/>
              <a:buAutoNum type="arabicPeriod"/>
              <a:defRPr/>
            </a:pPr>
            <a:r>
              <a:rPr lang="en-US" sz="2400" dirty="0" smtClean="0">
                <a:latin typeface="Calibri" pitchFamily="34" charset="0"/>
                <a:cs typeface="Calibri" pitchFamily="34" charset="0"/>
              </a:rPr>
              <a:t>On SQL prompt after Login you need to set one command to see displayed values.</a:t>
            </a:r>
          </a:p>
          <a:p>
            <a:pPr marL="533400" indent="-533400" eaLnBrk="1" hangingPunct="1">
              <a:lnSpc>
                <a:spcPct val="80000"/>
              </a:lnSpc>
              <a:buClr>
                <a:schemeClr val="tx1"/>
              </a:buClr>
              <a:buFont typeface="Wingdings" pitchFamily="2" charset="2"/>
              <a:buNone/>
              <a:defRPr/>
            </a:pPr>
            <a:r>
              <a:rPr lang="en-US" dirty="0" smtClean="0">
                <a:latin typeface="Calibri" pitchFamily="34" charset="0"/>
                <a:cs typeface="Calibri" pitchFamily="34" charset="0"/>
              </a:rPr>
              <a:t>		</a:t>
            </a:r>
            <a:r>
              <a:rPr lang="en-US" b="1" dirty="0" smtClean="0">
                <a:solidFill>
                  <a:schemeClr val="hlink"/>
                </a:solidFill>
                <a:latin typeface="Calibri" pitchFamily="34" charset="0"/>
                <a:cs typeface="Calibri" pitchFamily="34" charset="0"/>
              </a:rPr>
              <a:t>SET SERVEROUTPUT ON   </a:t>
            </a:r>
          </a:p>
          <a:p>
            <a:pPr marL="533400" indent="-533400" eaLnBrk="1" hangingPunct="1">
              <a:lnSpc>
                <a:spcPct val="80000"/>
              </a:lnSpc>
              <a:defRPr/>
            </a:pPr>
            <a:endParaRPr lang="en-US" sz="1800" b="1" dirty="0" smtClean="0">
              <a:solidFill>
                <a:schemeClr val="hlink"/>
              </a:solidFill>
            </a:endParaRPr>
          </a:p>
          <a:p>
            <a:pPr marL="533400" indent="-533400" eaLnBrk="1" hangingPunct="1">
              <a:lnSpc>
                <a:spcPct val="80000"/>
              </a:lnSpc>
              <a:defRPr/>
            </a:pPr>
            <a:endParaRPr lang="en-US" sz="2400" dirty="0" smtClean="0"/>
          </a:p>
        </p:txBody>
      </p:sp>
      <p:sp>
        <p:nvSpPr>
          <p:cNvPr id="51202" name="Rectangle 2"/>
          <p:cNvSpPr>
            <a:spLocks noGrp="1" noChangeArrowheads="1"/>
          </p:cNvSpPr>
          <p:nvPr>
            <p:ph type="title"/>
          </p:nvPr>
        </p:nvSpPr>
        <p:spPr>
          <a:xfrm>
            <a:off x="457200" y="274638"/>
            <a:ext cx="7467600" cy="813933"/>
          </a:xfrm>
        </p:spPr>
        <p:txBody>
          <a:bodyPr>
            <a:normAutofit/>
          </a:bodyPr>
          <a:lstStyle/>
          <a:p>
            <a:pPr eaLnBrk="1" hangingPunct="1">
              <a:defRPr/>
            </a:pPr>
            <a:r>
              <a:rPr lang="en-US" sz="4000" b="1" dirty="0" smtClean="0">
                <a:solidFill>
                  <a:srgbClr val="FF0000"/>
                </a:solidFill>
                <a:latin typeface="Calibri" pitchFamily="34" charset="0"/>
                <a:cs typeface="Calibri" pitchFamily="34" charset="0"/>
              </a:rPr>
              <a:t>Display value : Examples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fade">
                                      <p:cBhvr>
                                        <p:cTn id="7" dur="2000"/>
                                        <p:tgtEl>
                                          <p:spTgt spid="512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03">
                                            <p:txEl>
                                              <p:pRg st="0" end="0"/>
                                            </p:txEl>
                                          </p:spTgt>
                                        </p:tgtEl>
                                        <p:attrNameLst>
                                          <p:attrName>style.visibility</p:attrName>
                                        </p:attrNameLst>
                                      </p:cBhvr>
                                      <p:to>
                                        <p:strVal val="visible"/>
                                      </p:to>
                                    </p:set>
                                    <p:animEffect transition="in" filter="fade">
                                      <p:cBhvr>
                                        <p:cTn id="12" dur="2000"/>
                                        <p:tgtEl>
                                          <p:spTgt spid="5120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1203">
                                            <p:txEl>
                                              <p:pRg st="1" end="1"/>
                                            </p:txEl>
                                          </p:spTgt>
                                        </p:tgtEl>
                                        <p:attrNameLst>
                                          <p:attrName>style.visibility</p:attrName>
                                        </p:attrNameLst>
                                      </p:cBhvr>
                                      <p:to>
                                        <p:strVal val="visible"/>
                                      </p:to>
                                    </p:set>
                                    <p:animEffect transition="in" filter="fade">
                                      <p:cBhvr>
                                        <p:cTn id="15" dur="2000"/>
                                        <p:tgtEl>
                                          <p:spTgt spid="5120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1203">
                                            <p:txEl>
                                              <p:pRg st="2" end="2"/>
                                            </p:txEl>
                                          </p:spTgt>
                                        </p:tgtEl>
                                        <p:attrNameLst>
                                          <p:attrName>style.visibility</p:attrName>
                                        </p:attrNameLst>
                                      </p:cBhvr>
                                      <p:to>
                                        <p:strVal val="visible"/>
                                      </p:to>
                                    </p:set>
                                    <p:animEffect transition="in" filter="fade">
                                      <p:cBhvr>
                                        <p:cTn id="18" dur="2000"/>
                                        <p:tgtEl>
                                          <p:spTgt spid="5120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1203">
                                            <p:txEl>
                                              <p:pRg st="3" end="3"/>
                                            </p:txEl>
                                          </p:spTgt>
                                        </p:tgtEl>
                                        <p:attrNameLst>
                                          <p:attrName>style.visibility</p:attrName>
                                        </p:attrNameLst>
                                      </p:cBhvr>
                                      <p:to>
                                        <p:strVal val="visible"/>
                                      </p:to>
                                    </p:set>
                                    <p:animEffect transition="in" filter="fade">
                                      <p:cBhvr>
                                        <p:cTn id="23" dur="2000"/>
                                        <p:tgtEl>
                                          <p:spTgt spid="5120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1203">
                                            <p:txEl>
                                              <p:pRg st="4" end="4"/>
                                            </p:txEl>
                                          </p:spTgt>
                                        </p:tgtEl>
                                        <p:attrNameLst>
                                          <p:attrName>style.visibility</p:attrName>
                                        </p:attrNameLst>
                                      </p:cBhvr>
                                      <p:to>
                                        <p:strVal val="visible"/>
                                      </p:to>
                                    </p:set>
                                    <p:animEffect transition="in" filter="fade">
                                      <p:cBhvr>
                                        <p:cTn id="26" dur="2000"/>
                                        <p:tgtEl>
                                          <p:spTgt spid="51203">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1203">
                                            <p:txEl>
                                              <p:pRg st="5" end="5"/>
                                            </p:txEl>
                                          </p:spTgt>
                                        </p:tgtEl>
                                        <p:attrNameLst>
                                          <p:attrName>style.visibility</p:attrName>
                                        </p:attrNameLst>
                                      </p:cBhvr>
                                      <p:to>
                                        <p:strVal val="visible"/>
                                      </p:to>
                                    </p:set>
                                    <p:animEffect transition="in" filter="fade">
                                      <p:cBhvr>
                                        <p:cTn id="29" dur="2000"/>
                                        <p:tgtEl>
                                          <p:spTgt spid="51203">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1203">
                                            <p:txEl>
                                              <p:pRg st="6" end="6"/>
                                            </p:txEl>
                                          </p:spTgt>
                                        </p:tgtEl>
                                        <p:attrNameLst>
                                          <p:attrName>style.visibility</p:attrName>
                                        </p:attrNameLst>
                                      </p:cBhvr>
                                      <p:to>
                                        <p:strVal val="visible"/>
                                      </p:to>
                                    </p:set>
                                    <p:animEffect transition="in" filter="fade">
                                      <p:cBhvr>
                                        <p:cTn id="32" dur="2000"/>
                                        <p:tgtEl>
                                          <p:spTgt spid="51203">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1203">
                                            <p:txEl>
                                              <p:pRg st="7" end="7"/>
                                            </p:txEl>
                                          </p:spTgt>
                                        </p:tgtEl>
                                        <p:attrNameLst>
                                          <p:attrName>style.visibility</p:attrName>
                                        </p:attrNameLst>
                                      </p:cBhvr>
                                      <p:to>
                                        <p:strVal val="visible"/>
                                      </p:to>
                                    </p:set>
                                    <p:animEffect transition="in" filter="fade">
                                      <p:cBhvr>
                                        <p:cTn id="35" dur="2000"/>
                                        <p:tgtEl>
                                          <p:spTgt spid="51203">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1203">
                                            <p:txEl>
                                              <p:pRg st="8" end="8"/>
                                            </p:txEl>
                                          </p:spTgt>
                                        </p:tgtEl>
                                        <p:attrNameLst>
                                          <p:attrName>style.visibility</p:attrName>
                                        </p:attrNameLst>
                                      </p:cBhvr>
                                      <p:to>
                                        <p:strVal val="visible"/>
                                      </p:to>
                                    </p:set>
                                    <p:animEffect transition="in" filter="fade">
                                      <p:cBhvr>
                                        <p:cTn id="38" dur="2000"/>
                                        <p:tgtEl>
                                          <p:spTgt spid="5120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1203">
                                            <p:txEl>
                                              <p:pRg st="9" end="9"/>
                                            </p:txEl>
                                          </p:spTgt>
                                        </p:tgtEl>
                                        <p:attrNameLst>
                                          <p:attrName>style.visibility</p:attrName>
                                        </p:attrNameLst>
                                      </p:cBhvr>
                                      <p:to>
                                        <p:strVal val="visible"/>
                                      </p:to>
                                    </p:set>
                                    <p:animEffect transition="in" filter="fade">
                                      <p:cBhvr>
                                        <p:cTn id="43" dur="2000"/>
                                        <p:tgtEl>
                                          <p:spTgt spid="51203">
                                            <p:txEl>
                                              <p:pRg st="9" end="9"/>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1203">
                                            <p:txEl>
                                              <p:pRg st="10" end="10"/>
                                            </p:txEl>
                                          </p:spTgt>
                                        </p:tgtEl>
                                        <p:attrNameLst>
                                          <p:attrName>style.visibility</p:attrName>
                                        </p:attrNameLst>
                                      </p:cBhvr>
                                      <p:to>
                                        <p:strVal val="visible"/>
                                      </p:to>
                                    </p:set>
                                    <p:animEffect transition="in" filter="fade">
                                      <p:cBhvr>
                                        <p:cTn id="46" dur="2000"/>
                                        <p:tgtEl>
                                          <p:spTgt spid="51203">
                                            <p:txEl>
                                              <p:pRg st="10" end="10"/>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1203">
                                            <p:txEl>
                                              <p:pRg st="11" end="11"/>
                                            </p:txEl>
                                          </p:spTgt>
                                        </p:tgtEl>
                                        <p:attrNameLst>
                                          <p:attrName>style.visibility</p:attrName>
                                        </p:attrNameLst>
                                      </p:cBhvr>
                                      <p:to>
                                        <p:strVal val="visible"/>
                                      </p:to>
                                    </p:set>
                                    <p:animEffect transition="in" filter="fade">
                                      <p:cBhvr>
                                        <p:cTn id="49" dur="2000"/>
                                        <p:tgtEl>
                                          <p:spTgt spid="5120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P spid="5120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75771" y="228600"/>
            <a:ext cx="8563429" cy="1219200"/>
          </a:xfrm>
        </p:spPr>
        <p:txBody>
          <a:bodyPr>
            <a:normAutofit/>
          </a:bodyPr>
          <a:lstStyle/>
          <a:p>
            <a:pPr eaLnBrk="1" hangingPunct="1">
              <a:defRPr/>
            </a:pPr>
            <a:r>
              <a:rPr lang="en-US" sz="4000" b="1" dirty="0" smtClean="0">
                <a:solidFill>
                  <a:srgbClr val="FF0000"/>
                </a:solidFill>
                <a:latin typeface="Calibri" pitchFamily="34" charset="0"/>
                <a:cs typeface="Calibri" pitchFamily="34" charset="0"/>
              </a:rPr>
              <a:t>PL SQL program</a:t>
            </a:r>
          </a:p>
        </p:txBody>
      </p:sp>
      <p:sp>
        <p:nvSpPr>
          <p:cNvPr id="36867" name="Rectangle 3"/>
          <p:cNvSpPr>
            <a:spLocks noGrp="1" noChangeArrowheads="1"/>
          </p:cNvSpPr>
          <p:nvPr>
            <p:ph type="body" sz="half" idx="1"/>
          </p:nvPr>
        </p:nvSpPr>
        <p:spPr>
          <a:xfrm>
            <a:off x="478971" y="1422399"/>
            <a:ext cx="8207829" cy="5036457"/>
          </a:xfrm>
        </p:spPr>
        <p:txBody>
          <a:bodyPr>
            <a:normAutofit lnSpcReduction="10000"/>
          </a:bodyPr>
          <a:lstStyle/>
          <a:p>
            <a:pPr eaLnBrk="1" hangingPunct="1">
              <a:lnSpc>
                <a:spcPct val="80000"/>
              </a:lnSpc>
              <a:buFont typeface="Wingdings" pitchFamily="2" charset="2"/>
              <a:buNone/>
              <a:defRPr/>
            </a:pPr>
            <a:r>
              <a:rPr lang="en-US" sz="2200" dirty="0" smtClean="0">
                <a:latin typeface="Calibri" pitchFamily="34" charset="0"/>
                <a:cs typeface="Calibri" pitchFamily="34" charset="0"/>
              </a:rPr>
              <a:t>-- This program displays the sum of two numbers</a:t>
            </a:r>
          </a:p>
          <a:p>
            <a:pPr eaLnBrk="1" hangingPunct="1">
              <a:lnSpc>
                <a:spcPct val="80000"/>
              </a:lnSpc>
              <a:buFont typeface="Wingdings" pitchFamily="2" charset="2"/>
              <a:buNone/>
              <a:defRPr/>
            </a:pPr>
            <a:endParaRPr lang="en-US" sz="2200" dirty="0" smtClean="0">
              <a:latin typeface="Calibri" pitchFamily="34" charset="0"/>
              <a:cs typeface="Calibri" pitchFamily="34" charset="0"/>
            </a:endParaRPr>
          </a:p>
          <a:p>
            <a:pPr eaLnBrk="1" hangingPunct="1">
              <a:lnSpc>
                <a:spcPct val="80000"/>
              </a:lnSpc>
              <a:buFont typeface="Wingdings" pitchFamily="2" charset="2"/>
              <a:buNone/>
              <a:defRPr/>
            </a:pPr>
            <a:r>
              <a:rPr lang="en-US" sz="2200" dirty="0" smtClean="0">
                <a:latin typeface="Calibri" pitchFamily="34" charset="0"/>
                <a:cs typeface="Calibri" pitchFamily="34" charset="0"/>
              </a:rPr>
              <a:t>DECLARE</a:t>
            </a:r>
          </a:p>
          <a:p>
            <a:pPr eaLnBrk="1" hangingPunct="1">
              <a:lnSpc>
                <a:spcPct val="80000"/>
              </a:lnSpc>
              <a:buFont typeface="Wingdings" pitchFamily="2" charset="2"/>
              <a:buNone/>
              <a:defRPr/>
            </a:pPr>
            <a:r>
              <a:rPr lang="en-US" sz="2200" dirty="0" smtClean="0">
                <a:latin typeface="Calibri" pitchFamily="34" charset="0"/>
                <a:cs typeface="Calibri" pitchFamily="34" charset="0"/>
              </a:rPr>
              <a:t>v_num1 Number;</a:t>
            </a:r>
          </a:p>
          <a:p>
            <a:pPr eaLnBrk="1" hangingPunct="1">
              <a:lnSpc>
                <a:spcPct val="80000"/>
              </a:lnSpc>
              <a:buFont typeface="Wingdings" pitchFamily="2" charset="2"/>
              <a:buNone/>
              <a:defRPr/>
            </a:pPr>
            <a:r>
              <a:rPr lang="en-US" sz="2200" dirty="0" smtClean="0">
                <a:latin typeface="Calibri" pitchFamily="34" charset="0"/>
                <a:cs typeface="Calibri" pitchFamily="34" charset="0"/>
              </a:rPr>
              <a:t>v_num2 Number;</a:t>
            </a:r>
          </a:p>
          <a:p>
            <a:pPr eaLnBrk="1" hangingPunct="1">
              <a:lnSpc>
                <a:spcPct val="80000"/>
              </a:lnSpc>
              <a:buFont typeface="Wingdings" pitchFamily="2" charset="2"/>
              <a:buNone/>
              <a:defRPr/>
            </a:pPr>
            <a:r>
              <a:rPr lang="en-US" sz="2200" dirty="0" err="1" smtClean="0">
                <a:latin typeface="Calibri" pitchFamily="34" charset="0"/>
                <a:cs typeface="Calibri" pitchFamily="34" charset="0"/>
              </a:rPr>
              <a:t>v_sum</a:t>
            </a:r>
            <a:r>
              <a:rPr lang="en-US" sz="2200" dirty="0" smtClean="0">
                <a:latin typeface="Calibri" pitchFamily="34" charset="0"/>
                <a:cs typeface="Calibri" pitchFamily="34" charset="0"/>
              </a:rPr>
              <a:t>  Number;</a:t>
            </a:r>
          </a:p>
          <a:p>
            <a:pPr eaLnBrk="1" hangingPunct="1">
              <a:lnSpc>
                <a:spcPct val="80000"/>
              </a:lnSpc>
              <a:buFont typeface="Wingdings" pitchFamily="2" charset="2"/>
              <a:buNone/>
              <a:defRPr/>
            </a:pPr>
            <a:endParaRPr lang="en-US" sz="2200" dirty="0" smtClean="0">
              <a:latin typeface="Calibri" pitchFamily="34" charset="0"/>
              <a:cs typeface="Calibri" pitchFamily="34" charset="0"/>
            </a:endParaRPr>
          </a:p>
          <a:p>
            <a:pPr eaLnBrk="1" hangingPunct="1">
              <a:lnSpc>
                <a:spcPct val="80000"/>
              </a:lnSpc>
              <a:buFont typeface="Wingdings" pitchFamily="2" charset="2"/>
              <a:buNone/>
              <a:defRPr/>
            </a:pPr>
            <a:r>
              <a:rPr lang="en-US" sz="2200" dirty="0" smtClean="0">
                <a:latin typeface="Calibri" pitchFamily="34" charset="0"/>
                <a:cs typeface="Calibri" pitchFamily="34" charset="0"/>
              </a:rPr>
              <a:t>BEGIN</a:t>
            </a:r>
          </a:p>
          <a:p>
            <a:pPr eaLnBrk="1" hangingPunct="1">
              <a:lnSpc>
                <a:spcPct val="80000"/>
              </a:lnSpc>
              <a:buFont typeface="Wingdings" pitchFamily="2" charset="2"/>
              <a:buNone/>
              <a:defRPr/>
            </a:pPr>
            <a:r>
              <a:rPr lang="en-US" sz="2200" dirty="0" smtClean="0">
                <a:latin typeface="Calibri" pitchFamily="34" charset="0"/>
                <a:cs typeface="Calibri" pitchFamily="34" charset="0"/>
              </a:rPr>
              <a:t>V_num1 := &amp;Number1;</a:t>
            </a:r>
          </a:p>
          <a:p>
            <a:pPr eaLnBrk="1" hangingPunct="1">
              <a:lnSpc>
                <a:spcPct val="80000"/>
              </a:lnSpc>
              <a:buFont typeface="Wingdings" pitchFamily="2" charset="2"/>
              <a:buNone/>
              <a:defRPr/>
            </a:pPr>
            <a:r>
              <a:rPr lang="en-US" sz="2200" dirty="0" smtClean="0">
                <a:latin typeface="Calibri" pitchFamily="34" charset="0"/>
                <a:cs typeface="Calibri" pitchFamily="34" charset="0"/>
              </a:rPr>
              <a:t>V_num2 := &amp;Number2;</a:t>
            </a:r>
          </a:p>
          <a:p>
            <a:pPr eaLnBrk="1" hangingPunct="1">
              <a:lnSpc>
                <a:spcPct val="80000"/>
              </a:lnSpc>
              <a:buFont typeface="Wingdings" pitchFamily="2" charset="2"/>
              <a:buNone/>
              <a:defRPr/>
            </a:pPr>
            <a:endParaRPr lang="en-US" sz="2200" dirty="0" smtClean="0">
              <a:latin typeface="Calibri" pitchFamily="34" charset="0"/>
              <a:cs typeface="Calibri" pitchFamily="34" charset="0"/>
            </a:endParaRPr>
          </a:p>
          <a:p>
            <a:pPr eaLnBrk="1" hangingPunct="1">
              <a:lnSpc>
                <a:spcPct val="80000"/>
              </a:lnSpc>
              <a:buFont typeface="Wingdings" pitchFamily="2" charset="2"/>
              <a:buNone/>
              <a:defRPr/>
            </a:pPr>
            <a:r>
              <a:rPr lang="en-US" sz="2200" dirty="0" err="1" smtClean="0">
                <a:latin typeface="Calibri" pitchFamily="34" charset="0"/>
                <a:cs typeface="Calibri" pitchFamily="34" charset="0"/>
              </a:rPr>
              <a:t>V_sum</a:t>
            </a:r>
            <a:r>
              <a:rPr lang="en-US" sz="2200" dirty="0" smtClean="0">
                <a:latin typeface="Calibri" pitchFamily="34" charset="0"/>
                <a:cs typeface="Calibri" pitchFamily="34" charset="0"/>
              </a:rPr>
              <a:t> := v_num1 + v_num2 ;</a:t>
            </a:r>
          </a:p>
          <a:p>
            <a:pPr eaLnBrk="1" hangingPunct="1">
              <a:lnSpc>
                <a:spcPct val="80000"/>
              </a:lnSpc>
              <a:buFont typeface="Wingdings" pitchFamily="2" charset="2"/>
              <a:buNone/>
              <a:defRPr/>
            </a:pPr>
            <a:endParaRPr lang="en-US" sz="2200" dirty="0" smtClean="0">
              <a:latin typeface="Calibri" pitchFamily="34" charset="0"/>
              <a:cs typeface="Calibri" pitchFamily="34" charset="0"/>
            </a:endParaRPr>
          </a:p>
          <a:p>
            <a:pPr eaLnBrk="1" hangingPunct="1">
              <a:lnSpc>
                <a:spcPct val="80000"/>
              </a:lnSpc>
              <a:buFont typeface="Wingdings" pitchFamily="2" charset="2"/>
              <a:buNone/>
              <a:defRPr/>
            </a:pPr>
            <a:r>
              <a:rPr lang="en-US" sz="2200" dirty="0" err="1" smtClean="0">
                <a:latin typeface="Calibri" pitchFamily="34" charset="0"/>
                <a:cs typeface="Calibri" pitchFamily="34" charset="0"/>
              </a:rPr>
              <a:t>Dbms_Output.Put_Line</a:t>
            </a:r>
            <a:r>
              <a:rPr lang="en-US" sz="2200" dirty="0" smtClean="0">
                <a:latin typeface="Calibri" pitchFamily="34" charset="0"/>
                <a:cs typeface="Calibri" pitchFamily="34" charset="0"/>
              </a:rPr>
              <a:t> (‘The Sum of number is :’ || </a:t>
            </a:r>
            <a:r>
              <a:rPr lang="en-US" sz="2200" dirty="0" err="1" smtClean="0">
                <a:latin typeface="Calibri" pitchFamily="34" charset="0"/>
                <a:cs typeface="Calibri" pitchFamily="34" charset="0"/>
              </a:rPr>
              <a:t>v_sum</a:t>
            </a:r>
            <a:r>
              <a:rPr lang="en-US" sz="2200" dirty="0" smtClean="0">
                <a:latin typeface="Calibri" pitchFamily="34" charset="0"/>
                <a:cs typeface="Calibri" pitchFamily="34" charset="0"/>
              </a:rPr>
              <a:t>);</a:t>
            </a:r>
          </a:p>
          <a:p>
            <a:pPr eaLnBrk="1" hangingPunct="1">
              <a:lnSpc>
                <a:spcPct val="80000"/>
              </a:lnSpc>
              <a:buFont typeface="Wingdings" pitchFamily="2" charset="2"/>
              <a:buNone/>
              <a:defRPr/>
            </a:pPr>
            <a:endParaRPr lang="en-US" sz="2200" dirty="0" smtClean="0">
              <a:latin typeface="Calibri" pitchFamily="34" charset="0"/>
              <a:cs typeface="Calibri" pitchFamily="34" charset="0"/>
            </a:endParaRPr>
          </a:p>
          <a:p>
            <a:pPr eaLnBrk="1" hangingPunct="1">
              <a:lnSpc>
                <a:spcPct val="80000"/>
              </a:lnSpc>
              <a:buFont typeface="Wingdings" pitchFamily="2" charset="2"/>
              <a:buNone/>
              <a:defRPr/>
            </a:pPr>
            <a:r>
              <a:rPr lang="en-US" sz="2200" dirty="0" smtClean="0">
                <a:latin typeface="Calibri" pitchFamily="34" charset="0"/>
                <a:cs typeface="Calibri" pitchFamily="34" charset="0"/>
              </a:rPr>
              <a:t>END;</a:t>
            </a:r>
          </a:p>
          <a:p>
            <a:pPr eaLnBrk="1" hangingPunct="1">
              <a:lnSpc>
                <a:spcPct val="80000"/>
              </a:lnSpc>
              <a:buFont typeface="Wingdings" pitchFamily="2" charset="2"/>
              <a:buNone/>
              <a:defRPr/>
            </a:pPr>
            <a:endParaRPr lang="en-US" sz="600" dirty="0" smtClean="0"/>
          </a:p>
          <a:p>
            <a:pPr eaLnBrk="1" hangingPunct="1">
              <a:lnSpc>
                <a:spcPct val="80000"/>
              </a:lnSpc>
              <a:buFont typeface="Wingdings" pitchFamily="2" charset="2"/>
              <a:buNone/>
              <a:defRPr/>
            </a:pPr>
            <a:endParaRPr lang="en-US" sz="600" dirty="0" smtClean="0"/>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a:xfrm>
            <a:off x="457200" y="1016001"/>
            <a:ext cx="7467600" cy="5515428"/>
          </a:xfrm>
        </p:spPr>
        <p:txBody>
          <a:bodyPr/>
          <a:lstStyle/>
          <a:p>
            <a:pPr eaLnBrk="1" hangingPunct="1">
              <a:lnSpc>
                <a:spcPct val="70000"/>
              </a:lnSpc>
              <a:defRPr/>
            </a:pPr>
            <a:r>
              <a:rPr lang="en-US" sz="2400" dirty="0" smtClean="0">
                <a:latin typeface="Calibri" pitchFamily="34" charset="0"/>
                <a:cs typeface="Calibri" pitchFamily="34" charset="0"/>
              </a:rPr>
              <a:t>All DML operations (Insert/Update/Delete /Select) are to be written in Begin part of the block.</a:t>
            </a:r>
          </a:p>
          <a:p>
            <a:pPr eaLnBrk="1" hangingPunct="1">
              <a:lnSpc>
                <a:spcPct val="70000"/>
              </a:lnSpc>
              <a:buFont typeface="Wingdings" pitchFamily="2" charset="2"/>
              <a:buNone/>
              <a:defRPr/>
            </a:pPr>
            <a:endParaRPr lang="en-US" sz="2400" dirty="0" smtClean="0">
              <a:latin typeface="Calibri" pitchFamily="34" charset="0"/>
              <a:cs typeface="Calibri" pitchFamily="34" charset="0"/>
            </a:endParaRPr>
          </a:p>
          <a:p>
            <a:pPr eaLnBrk="1" hangingPunct="1">
              <a:lnSpc>
                <a:spcPct val="70000"/>
              </a:lnSpc>
              <a:defRPr/>
            </a:pPr>
            <a:endParaRPr lang="en-US" sz="2400" dirty="0" smtClean="0">
              <a:latin typeface="Calibri" pitchFamily="34" charset="0"/>
              <a:cs typeface="Calibri" pitchFamily="34" charset="0"/>
            </a:endParaRPr>
          </a:p>
          <a:p>
            <a:pPr eaLnBrk="1" hangingPunct="1">
              <a:lnSpc>
                <a:spcPct val="70000"/>
              </a:lnSpc>
              <a:defRPr/>
            </a:pPr>
            <a:r>
              <a:rPr lang="en-US" sz="2400" dirty="0" smtClean="0">
                <a:latin typeface="Calibri" pitchFamily="34" charset="0"/>
                <a:cs typeface="Calibri" pitchFamily="34" charset="0"/>
              </a:rPr>
              <a:t>No change in the Syntax of Insert , Update and Delete , it is same as SQL.</a:t>
            </a:r>
          </a:p>
          <a:p>
            <a:pPr eaLnBrk="1" hangingPunct="1">
              <a:lnSpc>
                <a:spcPct val="70000"/>
              </a:lnSpc>
              <a:buFont typeface="Wingdings" pitchFamily="2" charset="2"/>
              <a:buNone/>
              <a:defRPr/>
            </a:pPr>
            <a:endParaRPr lang="en-US" sz="2400" dirty="0" smtClean="0">
              <a:latin typeface="Calibri" pitchFamily="34" charset="0"/>
              <a:cs typeface="Calibri" pitchFamily="34" charset="0"/>
            </a:endParaRPr>
          </a:p>
          <a:p>
            <a:pPr eaLnBrk="1" hangingPunct="1">
              <a:lnSpc>
                <a:spcPct val="70000"/>
              </a:lnSpc>
              <a:defRPr/>
            </a:pPr>
            <a:endParaRPr lang="en-US" sz="2400" dirty="0" smtClean="0">
              <a:latin typeface="Calibri" pitchFamily="34" charset="0"/>
              <a:cs typeface="Calibri" pitchFamily="34" charset="0"/>
            </a:endParaRPr>
          </a:p>
          <a:p>
            <a:pPr eaLnBrk="1" hangingPunct="1">
              <a:lnSpc>
                <a:spcPct val="70000"/>
              </a:lnSpc>
              <a:defRPr/>
            </a:pPr>
            <a:r>
              <a:rPr lang="en-US" sz="2400" dirty="0" smtClean="0">
                <a:latin typeface="Calibri" pitchFamily="34" charset="0"/>
                <a:cs typeface="Calibri" pitchFamily="34" charset="0"/>
              </a:rPr>
              <a:t>Select syntax is different than SQL , it contains INTO clause.</a:t>
            </a:r>
          </a:p>
          <a:p>
            <a:pPr eaLnBrk="1" hangingPunct="1">
              <a:lnSpc>
                <a:spcPct val="70000"/>
              </a:lnSpc>
              <a:defRPr/>
            </a:pPr>
            <a:endParaRPr lang="en-US" sz="2400" dirty="0" smtClean="0">
              <a:latin typeface="Calibri" pitchFamily="34" charset="0"/>
              <a:cs typeface="Calibri" pitchFamily="34" charset="0"/>
            </a:endParaRPr>
          </a:p>
          <a:p>
            <a:pPr eaLnBrk="1" hangingPunct="1">
              <a:lnSpc>
                <a:spcPct val="70000"/>
              </a:lnSpc>
              <a:defRPr/>
            </a:pPr>
            <a:r>
              <a:rPr lang="en-US" sz="2400" dirty="0" smtClean="0">
                <a:latin typeface="Calibri" pitchFamily="34" charset="0"/>
                <a:cs typeface="Calibri" pitchFamily="34" charset="0"/>
              </a:rPr>
              <a:t>If Select query can return more then one rows then you should always use cursors .</a:t>
            </a:r>
          </a:p>
        </p:txBody>
      </p:sp>
      <p:sp>
        <p:nvSpPr>
          <p:cNvPr id="52226" name="Rectangle 2"/>
          <p:cNvSpPr>
            <a:spLocks noGrp="1" noChangeArrowheads="1"/>
          </p:cNvSpPr>
          <p:nvPr>
            <p:ph type="title"/>
          </p:nvPr>
        </p:nvSpPr>
        <p:spPr>
          <a:xfrm>
            <a:off x="457200" y="274638"/>
            <a:ext cx="7467600" cy="828448"/>
          </a:xfrm>
        </p:spPr>
        <p:txBody>
          <a:bodyPr>
            <a:normAutofit/>
          </a:bodyPr>
          <a:lstStyle/>
          <a:p>
            <a:pPr eaLnBrk="1" hangingPunct="1">
              <a:defRPr/>
            </a:pPr>
            <a:r>
              <a:rPr lang="en-US" sz="4000" b="1" dirty="0" smtClean="0">
                <a:solidFill>
                  <a:srgbClr val="FF0000"/>
                </a:solidFill>
                <a:latin typeface="Calibri" pitchFamily="34" charset="0"/>
                <a:cs typeface="Calibri" pitchFamily="34" charset="0"/>
              </a:rPr>
              <a:t>DML operations in Pl-SQL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fade">
                                      <p:cBhvr>
                                        <p:cTn id="7" dur="2000"/>
                                        <p:tgtEl>
                                          <p:spTgt spid="522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0" end="0"/>
                                            </p:txEl>
                                          </p:spTgt>
                                        </p:tgtEl>
                                        <p:attrNameLst>
                                          <p:attrName>style.visibility</p:attrName>
                                        </p:attrNameLst>
                                      </p:cBhvr>
                                      <p:to>
                                        <p:strVal val="visible"/>
                                      </p:to>
                                    </p:set>
                                    <p:animEffect transition="in" filter="fade">
                                      <p:cBhvr>
                                        <p:cTn id="12" dur="2000"/>
                                        <p:tgtEl>
                                          <p:spTgt spid="5222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2227">
                                            <p:txEl>
                                              <p:pRg st="3" end="3"/>
                                            </p:txEl>
                                          </p:spTgt>
                                        </p:tgtEl>
                                        <p:attrNameLst>
                                          <p:attrName>style.visibility</p:attrName>
                                        </p:attrNameLst>
                                      </p:cBhvr>
                                      <p:to>
                                        <p:strVal val="visible"/>
                                      </p:to>
                                    </p:set>
                                    <p:animEffect transition="in" filter="fade">
                                      <p:cBhvr>
                                        <p:cTn id="15" dur="2000"/>
                                        <p:tgtEl>
                                          <p:spTgt spid="5222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2227">
                                            <p:txEl>
                                              <p:pRg st="6" end="6"/>
                                            </p:txEl>
                                          </p:spTgt>
                                        </p:tgtEl>
                                        <p:attrNameLst>
                                          <p:attrName>style.visibility</p:attrName>
                                        </p:attrNameLst>
                                      </p:cBhvr>
                                      <p:to>
                                        <p:strVal val="visible"/>
                                      </p:to>
                                    </p:set>
                                    <p:animEffect transition="in" filter="fade">
                                      <p:cBhvr>
                                        <p:cTn id="20" dur="2000"/>
                                        <p:tgtEl>
                                          <p:spTgt spid="52227">
                                            <p:txEl>
                                              <p:pRg st="6" end="6"/>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2227">
                                            <p:txEl>
                                              <p:pRg st="8" end="8"/>
                                            </p:txEl>
                                          </p:spTgt>
                                        </p:tgtEl>
                                        <p:attrNameLst>
                                          <p:attrName>style.visibility</p:attrName>
                                        </p:attrNameLst>
                                      </p:cBhvr>
                                      <p:to>
                                        <p:strVal val="visible"/>
                                      </p:to>
                                    </p:set>
                                    <p:animEffect transition="in" filter="fade">
                                      <p:cBhvr>
                                        <p:cTn id="23" dur="2000"/>
                                        <p:tgtEl>
                                          <p:spTgt spid="522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P spid="52226"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754744" y="1465943"/>
            <a:ext cx="7852228" cy="4782457"/>
          </a:xfrm>
        </p:spPr>
        <p:txBody>
          <a:bodyPr>
            <a:normAutofit lnSpcReduction="10000"/>
          </a:bodyPr>
          <a:lstStyle/>
          <a:p>
            <a:pPr eaLnBrk="1" hangingPunct="1">
              <a:lnSpc>
                <a:spcPct val="60000"/>
              </a:lnSpc>
              <a:defRPr/>
            </a:pPr>
            <a:r>
              <a:rPr lang="en-US" dirty="0" smtClean="0">
                <a:latin typeface="Calibri" pitchFamily="34" charset="0"/>
                <a:cs typeface="Calibri" pitchFamily="34" charset="0"/>
              </a:rPr>
              <a:t>Select column1, column2 </a:t>
            </a:r>
          </a:p>
          <a:p>
            <a:pPr eaLnBrk="1" hangingPunct="1">
              <a:lnSpc>
                <a:spcPct val="60000"/>
              </a:lnSpc>
              <a:buFont typeface="Wingdings" pitchFamily="2" charset="2"/>
              <a:buNone/>
              <a:defRPr/>
            </a:pPr>
            <a:r>
              <a:rPr lang="en-US" dirty="0" smtClean="0">
                <a:latin typeface="Calibri" pitchFamily="34" charset="0"/>
                <a:cs typeface="Calibri" pitchFamily="34" charset="0"/>
              </a:rPr>
              <a:t>		</a:t>
            </a:r>
            <a:r>
              <a:rPr lang="en-US" dirty="0" smtClean="0">
                <a:solidFill>
                  <a:schemeClr val="hlink"/>
                </a:solidFill>
                <a:latin typeface="Calibri" pitchFamily="34" charset="0"/>
                <a:cs typeface="Calibri" pitchFamily="34" charset="0"/>
              </a:rPr>
              <a:t>INTO Variable1,Variable2</a:t>
            </a:r>
            <a:r>
              <a:rPr lang="en-US" dirty="0" smtClean="0">
                <a:latin typeface="Calibri" pitchFamily="34" charset="0"/>
                <a:cs typeface="Calibri" pitchFamily="34" charset="0"/>
              </a:rPr>
              <a:t> </a:t>
            </a:r>
          </a:p>
          <a:p>
            <a:pPr eaLnBrk="1" hangingPunct="1">
              <a:lnSpc>
                <a:spcPct val="60000"/>
              </a:lnSpc>
              <a:buFont typeface="Wingdings" pitchFamily="2" charset="2"/>
              <a:buNone/>
              <a:defRPr/>
            </a:pPr>
            <a:r>
              <a:rPr lang="en-US" dirty="0" smtClean="0">
                <a:latin typeface="Calibri" pitchFamily="34" charset="0"/>
                <a:cs typeface="Calibri" pitchFamily="34" charset="0"/>
              </a:rPr>
              <a:t>	From Table Name</a:t>
            </a:r>
          </a:p>
          <a:p>
            <a:pPr eaLnBrk="1" hangingPunct="1">
              <a:lnSpc>
                <a:spcPct val="60000"/>
              </a:lnSpc>
              <a:buFont typeface="Wingdings" pitchFamily="2" charset="2"/>
              <a:buNone/>
              <a:defRPr/>
            </a:pPr>
            <a:r>
              <a:rPr lang="en-US" dirty="0" smtClean="0">
                <a:latin typeface="Calibri" pitchFamily="34" charset="0"/>
                <a:cs typeface="Calibri" pitchFamily="34" charset="0"/>
              </a:rPr>
              <a:t>	Where condition …..</a:t>
            </a:r>
          </a:p>
          <a:p>
            <a:pPr eaLnBrk="1" hangingPunct="1">
              <a:lnSpc>
                <a:spcPct val="60000"/>
              </a:lnSpc>
              <a:buFont typeface="Wingdings" pitchFamily="2" charset="2"/>
              <a:buNone/>
              <a:defRPr/>
            </a:pPr>
            <a:endParaRPr lang="en-US" dirty="0" smtClean="0">
              <a:latin typeface="Calibri" pitchFamily="34" charset="0"/>
              <a:cs typeface="Calibri" pitchFamily="34" charset="0"/>
            </a:endParaRPr>
          </a:p>
          <a:p>
            <a:pPr eaLnBrk="1" hangingPunct="1">
              <a:lnSpc>
                <a:spcPct val="60000"/>
              </a:lnSpc>
              <a:defRPr/>
            </a:pPr>
            <a:r>
              <a:rPr lang="en-US" dirty="0" smtClean="0">
                <a:latin typeface="Calibri" pitchFamily="34" charset="0"/>
                <a:cs typeface="Calibri" pitchFamily="34" charset="0"/>
              </a:rPr>
              <a:t>The only change is as many columns you want to get from </a:t>
            </a:r>
          </a:p>
          <a:p>
            <a:pPr eaLnBrk="1" hangingPunct="1">
              <a:lnSpc>
                <a:spcPct val="60000"/>
              </a:lnSpc>
              <a:buNone/>
              <a:defRPr/>
            </a:pPr>
            <a:r>
              <a:rPr lang="en-US" dirty="0" smtClean="0">
                <a:latin typeface="Calibri" pitchFamily="34" charset="0"/>
                <a:cs typeface="Calibri" pitchFamily="34" charset="0"/>
              </a:rPr>
              <a:t>    the query you need to declare that many variables and use </a:t>
            </a:r>
          </a:p>
          <a:p>
            <a:pPr eaLnBrk="1" hangingPunct="1">
              <a:lnSpc>
                <a:spcPct val="60000"/>
              </a:lnSpc>
              <a:buNone/>
              <a:defRPr/>
            </a:pPr>
            <a:r>
              <a:rPr lang="en-US" dirty="0" smtClean="0">
                <a:latin typeface="Calibri" pitchFamily="34" charset="0"/>
                <a:cs typeface="Calibri" pitchFamily="34" charset="0"/>
              </a:rPr>
              <a:t>     INTO clause. </a:t>
            </a:r>
          </a:p>
          <a:p>
            <a:pPr eaLnBrk="1" hangingPunct="1">
              <a:lnSpc>
                <a:spcPct val="60000"/>
              </a:lnSpc>
              <a:buFont typeface="Wingdings" pitchFamily="2" charset="2"/>
              <a:buNone/>
              <a:defRPr/>
            </a:pPr>
            <a:endParaRPr lang="en-US" dirty="0" smtClean="0">
              <a:latin typeface="Calibri" pitchFamily="34" charset="0"/>
              <a:cs typeface="Calibri" pitchFamily="34" charset="0"/>
            </a:endParaRPr>
          </a:p>
          <a:p>
            <a:pPr eaLnBrk="1" hangingPunct="1">
              <a:lnSpc>
                <a:spcPct val="60000"/>
              </a:lnSpc>
              <a:defRPr/>
            </a:pPr>
            <a:r>
              <a:rPr lang="en-US" dirty="0" smtClean="0">
                <a:latin typeface="Calibri" pitchFamily="34" charset="0"/>
                <a:cs typeface="Calibri" pitchFamily="34" charset="0"/>
              </a:rPr>
              <a:t>All other parts of query are unchanged</a:t>
            </a:r>
          </a:p>
          <a:p>
            <a:pPr eaLnBrk="1" hangingPunct="1">
              <a:lnSpc>
                <a:spcPct val="60000"/>
              </a:lnSpc>
              <a:defRPr/>
            </a:pPr>
            <a:endParaRPr lang="en-US" dirty="0" smtClean="0">
              <a:latin typeface="Calibri" pitchFamily="34" charset="0"/>
              <a:cs typeface="Calibri" pitchFamily="34" charset="0"/>
            </a:endParaRPr>
          </a:p>
          <a:p>
            <a:pPr eaLnBrk="1" hangingPunct="1">
              <a:lnSpc>
                <a:spcPct val="60000"/>
              </a:lnSpc>
              <a:defRPr/>
            </a:pPr>
            <a:r>
              <a:rPr lang="en-US" dirty="0" smtClean="0">
                <a:latin typeface="Calibri" pitchFamily="34" charset="0"/>
                <a:cs typeface="Calibri" pitchFamily="34" charset="0"/>
              </a:rPr>
              <a:t>If Where condition here is such that query will return </a:t>
            </a:r>
          </a:p>
          <a:p>
            <a:pPr eaLnBrk="1" hangingPunct="1">
              <a:lnSpc>
                <a:spcPct val="60000"/>
              </a:lnSpc>
              <a:buNone/>
              <a:defRPr/>
            </a:pPr>
            <a:r>
              <a:rPr lang="en-US" dirty="0" smtClean="0">
                <a:latin typeface="Calibri" pitchFamily="34" charset="0"/>
                <a:cs typeface="Calibri" pitchFamily="34" charset="0"/>
              </a:rPr>
              <a:t>    multiple records then CURSOR should be used. Without </a:t>
            </a:r>
          </a:p>
          <a:p>
            <a:pPr eaLnBrk="1" hangingPunct="1">
              <a:lnSpc>
                <a:spcPct val="60000"/>
              </a:lnSpc>
              <a:buNone/>
              <a:defRPr/>
            </a:pPr>
            <a:r>
              <a:rPr lang="en-US" dirty="0" smtClean="0">
                <a:latin typeface="Calibri" pitchFamily="34" charset="0"/>
                <a:cs typeface="Calibri" pitchFamily="34" charset="0"/>
              </a:rPr>
              <a:t>     that it will give error.</a:t>
            </a:r>
          </a:p>
          <a:p>
            <a:pPr eaLnBrk="1" hangingPunct="1">
              <a:lnSpc>
                <a:spcPct val="60000"/>
              </a:lnSpc>
              <a:defRPr/>
            </a:pPr>
            <a:endParaRPr lang="en-US" sz="2400" dirty="0" smtClean="0"/>
          </a:p>
        </p:txBody>
      </p:sp>
      <p:sp>
        <p:nvSpPr>
          <p:cNvPr id="53250" name="Rectangle 2"/>
          <p:cNvSpPr>
            <a:spLocks noGrp="1" noChangeArrowheads="1"/>
          </p:cNvSpPr>
          <p:nvPr>
            <p:ph type="title"/>
          </p:nvPr>
        </p:nvSpPr>
        <p:spPr>
          <a:xfrm>
            <a:off x="457200" y="274638"/>
            <a:ext cx="7467600" cy="915533"/>
          </a:xfrm>
        </p:spPr>
        <p:txBody>
          <a:bodyPr>
            <a:noAutofit/>
          </a:bodyPr>
          <a:lstStyle/>
          <a:p>
            <a:pPr eaLnBrk="1" hangingPunct="1">
              <a:defRPr/>
            </a:pPr>
            <a:r>
              <a:rPr lang="en-US" sz="3600" b="1" dirty="0" smtClean="0">
                <a:solidFill>
                  <a:srgbClr val="FF0000"/>
                </a:solidFill>
                <a:latin typeface="Calibri" pitchFamily="34" charset="0"/>
                <a:cs typeface="Calibri" pitchFamily="34" charset="0"/>
              </a:rPr>
              <a:t>Select Syntax for a Single Row Query.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fade">
                                      <p:cBhvr>
                                        <p:cTn id="7" dur="2000"/>
                                        <p:tgtEl>
                                          <p:spTgt spid="53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551543" y="1422400"/>
            <a:ext cx="7939313" cy="4826000"/>
          </a:xfrm>
        </p:spPr>
        <p:txBody>
          <a:bodyPr/>
          <a:lstStyle/>
          <a:p>
            <a:pPr eaLnBrk="1" hangingPunct="1">
              <a:lnSpc>
                <a:spcPct val="60000"/>
              </a:lnSpc>
              <a:defRPr/>
            </a:pPr>
            <a:endParaRPr lang="en-US" sz="2000" dirty="0" smtClean="0"/>
          </a:p>
          <a:p>
            <a:pPr>
              <a:lnSpc>
                <a:spcPct val="60000"/>
              </a:lnSpc>
              <a:defRPr/>
            </a:pPr>
            <a:r>
              <a:rPr lang="en-US" sz="2000" dirty="0" smtClean="0">
                <a:latin typeface="Calibri" pitchFamily="34" charset="0"/>
                <a:cs typeface="Calibri" pitchFamily="34" charset="0"/>
              </a:rPr>
              <a:t>Scalar  Types(Single values with no internal components, such as </a:t>
            </a:r>
          </a:p>
          <a:p>
            <a:pPr>
              <a:lnSpc>
                <a:spcPct val="60000"/>
              </a:lnSpc>
              <a:defRPr/>
            </a:pPr>
            <a:r>
              <a:rPr lang="en-US" sz="2000" dirty="0" smtClean="0">
                <a:latin typeface="Calibri" pitchFamily="34" charset="0"/>
                <a:cs typeface="Calibri" pitchFamily="34" charset="0"/>
              </a:rPr>
              <a:t>a NUMBER, DATE, or BOOLEAN.)</a:t>
            </a:r>
          </a:p>
          <a:p>
            <a:pPr lvl="1" eaLnBrk="1" hangingPunct="1">
              <a:lnSpc>
                <a:spcPct val="90000"/>
              </a:lnSpc>
              <a:defRPr/>
            </a:pPr>
            <a:r>
              <a:rPr lang="en-US" sz="2000" b="1" dirty="0" smtClean="0">
                <a:latin typeface="Calibri" pitchFamily="34" charset="0"/>
                <a:cs typeface="Calibri" pitchFamily="34" charset="0"/>
              </a:rPr>
              <a:t>Char</a:t>
            </a:r>
          </a:p>
          <a:p>
            <a:pPr lvl="1" eaLnBrk="1" hangingPunct="1">
              <a:lnSpc>
                <a:spcPct val="90000"/>
              </a:lnSpc>
              <a:buFont typeface="Wingdings" pitchFamily="2" charset="2"/>
              <a:buNone/>
              <a:defRPr/>
            </a:pPr>
            <a:r>
              <a:rPr lang="en-US" sz="2000" dirty="0" smtClean="0">
                <a:latin typeface="Calibri" pitchFamily="34" charset="0"/>
                <a:cs typeface="Calibri" pitchFamily="34" charset="0"/>
              </a:rPr>
              <a:t> 		CHAR </a:t>
            </a:r>
            <a:r>
              <a:rPr lang="en-US" sz="2000" dirty="0" err="1" smtClean="0">
                <a:latin typeface="Calibri" pitchFamily="34" charset="0"/>
                <a:cs typeface="Calibri" pitchFamily="34" charset="0"/>
              </a:rPr>
              <a:t>datatype</a:t>
            </a:r>
            <a:r>
              <a:rPr lang="en-US" sz="2000" dirty="0" smtClean="0">
                <a:latin typeface="Calibri" pitchFamily="34" charset="0"/>
                <a:cs typeface="Calibri" pitchFamily="34" charset="0"/>
              </a:rPr>
              <a:t> to store fixed-length character data. 	Maximum size = 2000 bytes</a:t>
            </a:r>
          </a:p>
          <a:p>
            <a:pPr lvl="1" eaLnBrk="1" hangingPunct="1">
              <a:lnSpc>
                <a:spcPct val="90000"/>
              </a:lnSpc>
              <a:defRPr/>
            </a:pPr>
            <a:endParaRPr lang="en-US" sz="2000" dirty="0" smtClean="0">
              <a:latin typeface="Calibri" pitchFamily="34" charset="0"/>
              <a:cs typeface="Calibri" pitchFamily="34" charset="0"/>
            </a:endParaRPr>
          </a:p>
          <a:p>
            <a:pPr lvl="1" eaLnBrk="1" hangingPunct="1">
              <a:lnSpc>
                <a:spcPct val="90000"/>
              </a:lnSpc>
              <a:defRPr/>
            </a:pPr>
            <a:r>
              <a:rPr lang="en-US" sz="2000" b="1" dirty="0" smtClean="0">
                <a:latin typeface="Calibri" pitchFamily="34" charset="0"/>
                <a:cs typeface="Calibri" pitchFamily="34" charset="0"/>
              </a:rPr>
              <a:t>Varchar2</a:t>
            </a:r>
          </a:p>
          <a:p>
            <a:pPr lvl="1" eaLnBrk="1" hangingPunct="1">
              <a:lnSpc>
                <a:spcPct val="90000"/>
              </a:lnSpc>
              <a:buFont typeface="Wingdings" pitchFamily="2" charset="2"/>
              <a:buNone/>
              <a:defRPr/>
            </a:pPr>
            <a:r>
              <a:rPr lang="en-US" sz="2000" dirty="0" smtClean="0">
                <a:latin typeface="Calibri" pitchFamily="34" charset="0"/>
                <a:cs typeface="Calibri" pitchFamily="34" charset="0"/>
              </a:rPr>
              <a:t>	VARCHAR2 </a:t>
            </a:r>
            <a:r>
              <a:rPr lang="en-US" sz="2000" dirty="0" err="1" smtClean="0">
                <a:latin typeface="Calibri" pitchFamily="34" charset="0"/>
                <a:cs typeface="Calibri" pitchFamily="34" charset="0"/>
              </a:rPr>
              <a:t>datatype</a:t>
            </a:r>
            <a:r>
              <a:rPr lang="en-US" sz="2000" dirty="0" smtClean="0">
                <a:latin typeface="Calibri" pitchFamily="34" charset="0"/>
                <a:cs typeface="Calibri" pitchFamily="34" charset="0"/>
              </a:rPr>
              <a:t> to store variable-length character . Maximum size = 4000 bytes 	</a:t>
            </a:r>
          </a:p>
          <a:p>
            <a:pPr lvl="1" eaLnBrk="1" hangingPunct="1">
              <a:lnSpc>
                <a:spcPct val="90000"/>
              </a:lnSpc>
              <a:buFont typeface="Wingdings" pitchFamily="2" charset="2"/>
              <a:buNone/>
              <a:defRPr/>
            </a:pPr>
            <a:r>
              <a:rPr lang="en-US" sz="2000" dirty="0" smtClean="0">
                <a:latin typeface="Calibri" pitchFamily="34" charset="0"/>
                <a:cs typeface="Calibri" pitchFamily="34" charset="0"/>
              </a:rPr>
              <a:t>	</a:t>
            </a:r>
          </a:p>
          <a:p>
            <a:pPr lvl="1" eaLnBrk="1" hangingPunct="1">
              <a:lnSpc>
                <a:spcPct val="90000"/>
              </a:lnSpc>
              <a:defRPr/>
            </a:pPr>
            <a:r>
              <a:rPr lang="en-US" sz="2000" b="1" dirty="0" smtClean="0">
                <a:latin typeface="Calibri" pitchFamily="34" charset="0"/>
                <a:cs typeface="Calibri" pitchFamily="34" charset="0"/>
              </a:rPr>
              <a:t>Number</a:t>
            </a:r>
          </a:p>
          <a:p>
            <a:pPr lvl="1" eaLnBrk="1" hangingPunct="1">
              <a:lnSpc>
                <a:spcPct val="90000"/>
              </a:lnSpc>
              <a:buFont typeface="Wingdings" pitchFamily="2" charset="2"/>
              <a:buNone/>
              <a:defRPr/>
            </a:pPr>
            <a:r>
              <a:rPr lang="en-US" sz="2000" dirty="0" smtClean="0">
                <a:latin typeface="Calibri" pitchFamily="34" charset="0"/>
                <a:cs typeface="Calibri" pitchFamily="34" charset="0"/>
              </a:rPr>
              <a:t>	Number types let you store numeric data (integers, real numbers, and floating-point numbers), represent quantities, and do calculations.</a:t>
            </a:r>
          </a:p>
          <a:p>
            <a:pPr lvl="1" eaLnBrk="1" hangingPunct="1">
              <a:lnSpc>
                <a:spcPct val="60000"/>
              </a:lnSpc>
              <a:buFont typeface="Wingdings" pitchFamily="2" charset="2"/>
              <a:buNone/>
              <a:defRPr/>
            </a:pPr>
            <a:endParaRPr lang="en-US" sz="1800" dirty="0" smtClean="0"/>
          </a:p>
          <a:p>
            <a:pPr lvl="1" eaLnBrk="1" hangingPunct="1">
              <a:lnSpc>
                <a:spcPct val="60000"/>
              </a:lnSpc>
              <a:defRPr/>
            </a:pPr>
            <a:endParaRPr lang="en-US" sz="1800" dirty="0" smtClean="0"/>
          </a:p>
          <a:p>
            <a:pPr eaLnBrk="1" hangingPunct="1">
              <a:lnSpc>
                <a:spcPct val="60000"/>
              </a:lnSpc>
              <a:defRPr/>
            </a:pPr>
            <a:endParaRPr lang="en-US" sz="2000" dirty="0" smtClean="0"/>
          </a:p>
          <a:p>
            <a:pPr eaLnBrk="1" hangingPunct="1">
              <a:lnSpc>
                <a:spcPct val="60000"/>
              </a:lnSpc>
              <a:buFont typeface="Wingdings" pitchFamily="2" charset="2"/>
              <a:buNone/>
              <a:defRPr/>
            </a:pPr>
            <a:endParaRPr lang="en-US" sz="2000" dirty="0" smtClean="0"/>
          </a:p>
        </p:txBody>
      </p:sp>
      <p:sp>
        <p:nvSpPr>
          <p:cNvPr id="55298" name="Rectangle 2"/>
          <p:cNvSpPr>
            <a:spLocks noGrp="1" noChangeArrowheads="1"/>
          </p:cNvSpPr>
          <p:nvPr>
            <p:ph type="title"/>
          </p:nvPr>
        </p:nvSpPr>
        <p:spPr>
          <a:xfrm>
            <a:off x="457200" y="274638"/>
            <a:ext cx="7467600" cy="799419"/>
          </a:xfrm>
        </p:spPr>
        <p:txBody>
          <a:bodyPr>
            <a:normAutofit/>
          </a:bodyPr>
          <a:lstStyle/>
          <a:p>
            <a:pPr eaLnBrk="1" hangingPunct="1">
              <a:defRPr/>
            </a:pPr>
            <a:r>
              <a:rPr lang="en-US" sz="4000" b="1" dirty="0" smtClean="0">
                <a:solidFill>
                  <a:srgbClr val="FF0000"/>
                </a:solidFill>
                <a:latin typeface="Calibri" pitchFamily="34" charset="0"/>
                <a:cs typeface="Calibri" pitchFamily="34" charset="0"/>
              </a:rPr>
              <a:t>Data Types in PL/ SQL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5298"/>
                                        </p:tgtEl>
                                        <p:attrNameLst>
                                          <p:attrName>style.visibility</p:attrName>
                                        </p:attrNameLst>
                                      </p:cBhvr>
                                      <p:to>
                                        <p:strVal val="visible"/>
                                      </p:to>
                                    </p:set>
                                    <p:animEffect transition="in" filter="fade">
                                      <p:cBhvr>
                                        <p:cTn id="7" dur="2000"/>
                                        <p:tgtEl>
                                          <p:spTgt spid="552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Effect transition="in" filter="fade">
                                      <p:cBhvr>
                                        <p:cTn id="12" dur="2000"/>
                                        <p:tgtEl>
                                          <p:spTgt spid="55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299">
                                            <p:txEl>
                                              <p:pRg st="2" end="2"/>
                                            </p:txEl>
                                          </p:spTgt>
                                        </p:tgtEl>
                                        <p:attrNameLst>
                                          <p:attrName>style.visibility</p:attrName>
                                        </p:attrNameLst>
                                      </p:cBhvr>
                                      <p:to>
                                        <p:strVal val="visible"/>
                                      </p:to>
                                    </p:set>
                                    <p:animEffect transition="in" filter="fade">
                                      <p:cBhvr>
                                        <p:cTn id="17" dur="2000"/>
                                        <p:tgtEl>
                                          <p:spTgt spid="55299">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5299">
                                            <p:txEl>
                                              <p:pRg st="3" end="3"/>
                                            </p:txEl>
                                          </p:spTgt>
                                        </p:tgtEl>
                                        <p:attrNameLst>
                                          <p:attrName>style.visibility</p:attrName>
                                        </p:attrNameLst>
                                      </p:cBhvr>
                                      <p:to>
                                        <p:strVal val="visible"/>
                                      </p:to>
                                    </p:set>
                                    <p:animEffect transition="in" filter="fade">
                                      <p:cBhvr>
                                        <p:cTn id="20" dur="2000"/>
                                        <p:tgtEl>
                                          <p:spTgt spid="55299">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5299">
                                            <p:txEl>
                                              <p:pRg st="4" end="4"/>
                                            </p:txEl>
                                          </p:spTgt>
                                        </p:tgtEl>
                                        <p:attrNameLst>
                                          <p:attrName>style.visibility</p:attrName>
                                        </p:attrNameLst>
                                      </p:cBhvr>
                                      <p:to>
                                        <p:strVal val="visible"/>
                                      </p:to>
                                    </p:set>
                                    <p:animEffect transition="in" filter="fade">
                                      <p:cBhvr>
                                        <p:cTn id="23" dur="2000"/>
                                        <p:tgtEl>
                                          <p:spTgt spid="5529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5299">
                                            <p:txEl>
                                              <p:pRg st="6" end="6"/>
                                            </p:txEl>
                                          </p:spTgt>
                                        </p:tgtEl>
                                        <p:attrNameLst>
                                          <p:attrName>style.visibility</p:attrName>
                                        </p:attrNameLst>
                                      </p:cBhvr>
                                      <p:to>
                                        <p:strVal val="visible"/>
                                      </p:to>
                                    </p:set>
                                    <p:animEffect transition="in" filter="fade">
                                      <p:cBhvr>
                                        <p:cTn id="26" dur="2000"/>
                                        <p:tgtEl>
                                          <p:spTgt spid="55299">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5299">
                                            <p:txEl>
                                              <p:pRg st="7" end="7"/>
                                            </p:txEl>
                                          </p:spTgt>
                                        </p:tgtEl>
                                        <p:attrNameLst>
                                          <p:attrName>style.visibility</p:attrName>
                                        </p:attrNameLst>
                                      </p:cBhvr>
                                      <p:to>
                                        <p:strVal val="visible"/>
                                      </p:to>
                                    </p:set>
                                    <p:animEffect transition="in" filter="fade">
                                      <p:cBhvr>
                                        <p:cTn id="29" dur="2000"/>
                                        <p:tgtEl>
                                          <p:spTgt spid="55299">
                                            <p:txEl>
                                              <p:pRg st="7" end="7"/>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5299">
                                            <p:txEl>
                                              <p:pRg st="8" end="8"/>
                                            </p:txEl>
                                          </p:spTgt>
                                        </p:tgtEl>
                                        <p:attrNameLst>
                                          <p:attrName>style.visibility</p:attrName>
                                        </p:attrNameLst>
                                      </p:cBhvr>
                                      <p:to>
                                        <p:strVal val="visible"/>
                                      </p:to>
                                    </p:set>
                                    <p:animEffect transition="in" filter="fade">
                                      <p:cBhvr>
                                        <p:cTn id="32" dur="2000"/>
                                        <p:tgtEl>
                                          <p:spTgt spid="55299">
                                            <p:txEl>
                                              <p:pRg st="8" end="8"/>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5299">
                                            <p:txEl>
                                              <p:pRg st="9" end="9"/>
                                            </p:txEl>
                                          </p:spTgt>
                                        </p:tgtEl>
                                        <p:attrNameLst>
                                          <p:attrName>style.visibility</p:attrName>
                                        </p:attrNameLst>
                                      </p:cBhvr>
                                      <p:to>
                                        <p:strVal val="visible"/>
                                      </p:to>
                                    </p:set>
                                    <p:animEffect transition="in" filter="fade">
                                      <p:cBhvr>
                                        <p:cTn id="35" dur="2000"/>
                                        <p:tgtEl>
                                          <p:spTgt spid="55299">
                                            <p:txEl>
                                              <p:pRg st="9" end="9"/>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5299">
                                            <p:txEl>
                                              <p:pRg st="10" end="10"/>
                                            </p:txEl>
                                          </p:spTgt>
                                        </p:tgtEl>
                                        <p:attrNameLst>
                                          <p:attrName>style.visibility</p:attrName>
                                        </p:attrNameLst>
                                      </p:cBhvr>
                                      <p:to>
                                        <p:strVal val="visible"/>
                                      </p:to>
                                    </p:set>
                                    <p:animEffect transition="in" filter="fade">
                                      <p:cBhvr>
                                        <p:cTn id="38" dur="2000"/>
                                        <p:tgtEl>
                                          <p:spTgt spid="552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P spid="55298"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457200" y="1422400"/>
            <a:ext cx="7467600" cy="5051552"/>
          </a:xfrm>
        </p:spPr>
        <p:txBody>
          <a:bodyPr>
            <a:normAutofit/>
          </a:bodyPr>
          <a:lstStyle/>
          <a:p>
            <a:pPr eaLnBrk="1" hangingPunct="1">
              <a:lnSpc>
                <a:spcPct val="90000"/>
              </a:lnSpc>
              <a:defRPr/>
            </a:pPr>
            <a:r>
              <a:rPr lang="en-US" dirty="0" smtClean="0">
                <a:latin typeface="Calibri" pitchFamily="34" charset="0"/>
                <a:cs typeface="Calibri" pitchFamily="34" charset="0"/>
              </a:rPr>
              <a:t>PL/SQL stands for Procedural Language/SQL.</a:t>
            </a:r>
          </a:p>
          <a:p>
            <a:pPr eaLnBrk="1" hangingPunct="1">
              <a:lnSpc>
                <a:spcPct val="90000"/>
              </a:lnSpc>
              <a:defRPr/>
            </a:pPr>
            <a:endParaRPr lang="en-US" dirty="0" smtClean="0">
              <a:latin typeface="Calibri" pitchFamily="34" charset="0"/>
              <a:cs typeface="Calibri" pitchFamily="34" charset="0"/>
            </a:endParaRPr>
          </a:p>
          <a:p>
            <a:pPr eaLnBrk="1" hangingPunct="1">
              <a:lnSpc>
                <a:spcPct val="90000"/>
              </a:lnSpc>
              <a:defRPr/>
            </a:pPr>
            <a:r>
              <a:rPr lang="en-US" dirty="0" smtClean="0">
                <a:latin typeface="Calibri" pitchFamily="34" charset="0"/>
                <a:cs typeface="Calibri" pitchFamily="34" charset="0"/>
              </a:rPr>
              <a:t>PL/SQL extends SQL by adding constructs found in procedural languages like procedures, loops, variables, objects etc.</a:t>
            </a:r>
          </a:p>
          <a:p>
            <a:pPr eaLnBrk="1" hangingPunct="1">
              <a:lnSpc>
                <a:spcPct val="90000"/>
              </a:lnSpc>
              <a:defRPr/>
            </a:pPr>
            <a:endParaRPr lang="en-US" dirty="0" smtClean="0">
              <a:latin typeface="Calibri" pitchFamily="34" charset="0"/>
              <a:cs typeface="Calibri" pitchFamily="34" charset="0"/>
            </a:endParaRPr>
          </a:p>
          <a:p>
            <a:pPr eaLnBrk="1" hangingPunct="1">
              <a:lnSpc>
                <a:spcPct val="90000"/>
              </a:lnSpc>
              <a:defRPr/>
            </a:pPr>
            <a:r>
              <a:rPr lang="en-US" dirty="0" smtClean="0">
                <a:latin typeface="Calibri" pitchFamily="34" charset="0"/>
                <a:cs typeface="Calibri" pitchFamily="34" charset="0"/>
              </a:rPr>
              <a:t>Resulting a structural language that is more powerful than SQL</a:t>
            </a:r>
          </a:p>
        </p:txBody>
      </p:sp>
      <p:sp>
        <p:nvSpPr>
          <p:cNvPr id="28674" name="Rectangle 2"/>
          <p:cNvSpPr>
            <a:spLocks noGrp="1" noChangeArrowheads="1"/>
          </p:cNvSpPr>
          <p:nvPr>
            <p:ph type="title"/>
          </p:nvPr>
        </p:nvSpPr>
        <p:spPr>
          <a:xfrm>
            <a:off x="457200" y="274638"/>
            <a:ext cx="7467600" cy="944562"/>
          </a:xfrm>
        </p:spPr>
        <p:txBody>
          <a:bodyPr>
            <a:normAutofit/>
          </a:bodyPr>
          <a:lstStyle/>
          <a:p>
            <a:pPr eaLnBrk="1" hangingPunct="1">
              <a:defRPr/>
            </a:pPr>
            <a:r>
              <a:rPr lang="en-US" sz="3600" b="1" dirty="0" smtClean="0">
                <a:solidFill>
                  <a:srgbClr val="FF0000"/>
                </a:solidFill>
                <a:latin typeface="Calibri" pitchFamily="34" charset="0"/>
                <a:cs typeface="Calibri" pitchFamily="34" charset="0"/>
              </a:rPr>
              <a:t>Why PL SQL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fade">
                                      <p:cBhvr>
                                        <p:cTn id="7" dur="2000"/>
                                        <p:tgtEl>
                                          <p:spTgt spid="286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675">
                                            <p:txEl>
                                              <p:pRg st="0" end="0"/>
                                            </p:txEl>
                                          </p:spTgt>
                                        </p:tgtEl>
                                        <p:attrNameLst>
                                          <p:attrName>style.visibility</p:attrName>
                                        </p:attrNameLst>
                                      </p:cBhvr>
                                      <p:to>
                                        <p:strVal val="visible"/>
                                      </p:to>
                                    </p:set>
                                    <p:animEffect transition="in" filter="fade">
                                      <p:cBhvr>
                                        <p:cTn id="12" dur="2000"/>
                                        <p:tgtEl>
                                          <p:spTgt spid="2867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fade">
                                      <p:cBhvr>
                                        <p:cTn id="17" dur="2000"/>
                                        <p:tgtEl>
                                          <p:spTgt spid="28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675">
                                            <p:txEl>
                                              <p:pRg st="4" end="4"/>
                                            </p:txEl>
                                          </p:spTgt>
                                        </p:tgtEl>
                                        <p:attrNameLst>
                                          <p:attrName>style.visibility</p:attrName>
                                        </p:attrNameLst>
                                      </p:cBhvr>
                                      <p:to>
                                        <p:strVal val="visible"/>
                                      </p:to>
                                    </p:set>
                                    <p:animEffect transition="in" filter="fade">
                                      <p:cBhvr>
                                        <p:cTn id="22" dur="2000"/>
                                        <p:tgtEl>
                                          <p:spTgt spid="286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28674"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769258" y="1248229"/>
            <a:ext cx="7315200" cy="5000171"/>
          </a:xfrm>
        </p:spPr>
        <p:txBody>
          <a:bodyPr>
            <a:normAutofit/>
          </a:bodyPr>
          <a:lstStyle/>
          <a:p>
            <a:pPr eaLnBrk="1" hangingPunct="1">
              <a:lnSpc>
                <a:spcPct val="60000"/>
              </a:lnSpc>
              <a:defRPr/>
            </a:pPr>
            <a:endParaRPr lang="en-US" dirty="0" smtClean="0">
              <a:latin typeface="Calibri" pitchFamily="34" charset="0"/>
              <a:cs typeface="Calibri" pitchFamily="34" charset="0"/>
            </a:endParaRPr>
          </a:p>
          <a:p>
            <a:pPr eaLnBrk="1" hangingPunct="1">
              <a:lnSpc>
                <a:spcPct val="60000"/>
              </a:lnSpc>
              <a:defRPr/>
            </a:pPr>
            <a:r>
              <a:rPr lang="en-US" dirty="0" smtClean="0">
                <a:latin typeface="Calibri" pitchFamily="34" charset="0"/>
                <a:cs typeface="Calibri" pitchFamily="34" charset="0"/>
              </a:rPr>
              <a:t>Scalar  Types</a:t>
            </a:r>
          </a:p>
          <a:p>
            <a:pPr lvl="1" eaLnBrk="1" hangingPunct="1">
              <a:lnSpc>
                <a:spcPct val="90000"/>
              </a:lnSpc>
              <a:defRPr/>
            </a:pPr>
            <a:r>
              <a:rPr lang="en-US" sz="2400" b="1" dirty="0" err="1" smtClean="0">
                <a:latin typeface="Calibri" pitchFamily="34" charset="0"/>
                <a:cs typeface="Calibri" pitchFamily="34" charset="0"/>
              </a:rPr>
              <a:t>Binary_Integer</a:t>
            </a:r>
            <a:endParaRPr lang="en-US" sz="2400" b="1" dirty="0" smtClean="0">
              <a:latin typeface="Calibri" pitchFamily="34" charset="0"/>
              <a:cs typeface="Calibri" pitchFamily="34" charset="0"/>
            </a:endParaRPr>
          </a:p>
          <a:p>
            <a:pPr lvl="1" eaLnBrk="1" hangingPunct="1">
              <a:lnSpc>
                <a:spcPct val="90000"/>
              </a:lnSpc>
              <a:buFont typeface="Wingdings" pitchFamily="2" charset="2"/>
              <a:buNone/>
              <a:defRPr/>
            </a:pPr>
            <a:r>
              <a:rPr lang="en-US" sz="2400" dirty="0" smtClean="0">
                <a:latin typeface="Calibri" pitchFamily="34" charset="0"/>
                <a:cs typeface="Calibri" pitchFamily="34" charset="0"/>
              </a:rPr>
              <a:t>	The BINARY_INTEGER </a:t>
            </a:r>
            <a:r>
              <a:rPr lang="en-US" sz="2400" dirty="0" err="1" smtClean="0">
                <a:latin typeface="Calibri" pitchFamily="34" charset="0"/>
                <a:cs typeface="Calibri" pitchFamily="34" charset="0"/>
              </a:rPr>
              <a:t>datatype</a:t>
            </a:r>
            <a:r>
              <a:rPr lang="en-US" sz="2400" dirty="0" smtClean="0">
                <a:latin typeface="Calibri" pitchFamily="34" charset="0"/>
                <a:cs typeface="Calibri" pitchFamily="34" charset="0"/>
              </a:rPr>
              <a:t> to store signed integers  (-2**31 to  2**31)</a:t>
            </a:r>
          </a:p>
          <a:p>
            <a:pPr lvl="1" eaLnBrk="1" hangingPunct="1">
              <a:lnSpc>
                <a:spcPct val="90000"/>
              </a:lnSpc>
              <a:defRPr/>
            </a:pPr>
            <a:endParaRPr lang="en-US" sz="2400" dirty="0" smtClean="0">
              <a:latin typeface="Calibri" pitchFamily="34" charset="0"/>
              <a:cs typeface="Calibri" pitchFamily="34" charset="0"/>
            </a:endParaRPr>
          </a:p>
          <a:p>
            <a:pPr lvl="1" eaLnBrk="1" hangingPunct="1">
              <a:lnSpc>
                <a:spcPct val="90000"/>
              </a:lnSpc>
              <a:defRPr/>
            </a:pPr>
            <a:r>
              <a:rPr lang="en-US" sz="2400" b="1" dirty="0" smtClean="0">
                <a:latin typeface="Calibri" pitchFamily="34" charset="0"/>
                <a:cs typeface="Calibri" pitchFamily="34" charset="0"/>
              </a:rPr>
              <a:t>Date</a:t>
            </a:r>
          </a:p>
          <a:p>
            <a:pPr lvl="1" eaLnBrk="1" hangingPunct="1">
              <a:lnSpc>
                <a:spcPct val="90000"/>
              </a:lnSpc>
              <a:buFont typeface="Wingdings" pitchFamily="2" charset="2"/>
              <a:buNone/>
              <a:defRPr/>
            </a:pPr>
            <a:r>
              <a:rPr lang="en-US" sz="2400" dirty="0" smtClean="0">
                <a:latin typeface="Calibri" pitchFamily="34" charset="0"/>
                <a:cs typeface="Calibri" pitchFamily="34" charset="0"/>
              </a:rPr>
              <a:t>	DATE </a:t>
            </a:r>
            <a:r>
              <a:rPr lang="en-US" sz="2400" dirty="0" err="1" smtClean="0">
                <a:latin typeface="Calibri" pitchFamily="34" charset="0"/>
                <a:cs typeface="Calibri" pitchFamily="34" charset="0"/>
              </a:rPr>
              <a:t>datatype</a:t>
            </a:r>
            <a:r>
              <a:rPr lang="en-US" sz="2400" dirty="0" smtClean="0">
                <a:latin typeface="Calibri" pitchFamily="34" charset="0"/>
                <a:cs typeface="Calibri" pitchFamily="34" charset="0"/>
              </a:rPr>
              <a:t> to store fixed-length </a:t>
            </a:r>
            <a:r>
              <a:rPr lang="en-US" sz="2400" dirty="0" err="1" smtClean="0">
                <a:latin typeface="Calibri" pitchFamily="34" charset="0"/>
                <a:cs typeface="Calibri" pitchFamily="34" charset="0"/>
              </a:rPr>
              <a:t>datetimes</a:t>
            </a:r>
            <a:r>
              <a:rPr lang="en-US" sz="2400" dirty="0" smtClean="0">
                <a:latin typeface="Calibri" pitchFamily="34" charset="0"/>
                <a:cs typeface="Calibri" pitchFamily="34" charset="0"/>
              </a:rPr>
              <a:t>  </a:t>
            </a:r>
          </a:p>
          <a:p>
            <a:pPr lvl="1" eaLnBrk="1" hangingPunct="1">
              <a:lnSpc>
                <a:spcPct val="90000"/>
              </a:lnSpc>
              <a:buFont typeface="Wingdings" pitchFamily="2" charset="2"/>
              <a:buNone/>
              <a:defRPr/>
            </a:pPr>
            <a:endParaRPr lang="en-US" sz="2400" dirty="0" smtClean="0">
              <a:latin typeface="Calibri" pitchFamily="34" charset="0"/>
              <a:cs typeface="Calibri" pitchFamily="34" charset="0"/>
            </a:endParaRPr>
          </a:p>
          <a:p>
            <a:pPr lvl="1" eaLnBrk="1" hangingPunct="1">
              <a:lnSpc>
                <a:spcPct val="90000"/>
              </a:lnSpc>
              <a:defRPr/>
            </a:pPr>
            <a:r>
              <a:rPr lang="en-US" sz="2400" b="1" dirty="0" smtClean="0">
                <a:latin typeface="Calibri" pitchFamily="34" charset="0"/>
                <a:cs typeface="Calibri" pitchFamily="34" charset="0"/>
              </a:rPr>
              <a:t>Long</a:t>
            </a:r>
          </a:p>
          <a:p>
            <a:pPr lvl="1" eaLnBrk="1" hangingPunct="1">
              <a:lnSpc>
                <a:spcPct val="90000"/>
              </a:lnSpc>
              <a:buFont typeface="Wingdings" pitchFamily="2" charset="2"/>
              <a:buNone/>
              <a:defRPr/>
            </a:pPr>
            <a:r>
              <a:rPr lang="en-US" sz="2400" dirty="0" smtClean="0">
                <a:latin typeface="Calibri" pitchFamily="34" charset="0"/>
                <a:cs typeface="Calibri" pitchFamily="34" charset="0"/>
              </a:rPr>
              <a:t>	The LONG </a:t>
            </a:r>
            <a:r>
              <a:rPr lang="en-US" sz="2400" dirty="0" err="1" smtClean="0">
                <a:latin typeface="Calibri" pitchFamily="34" charset="0"/>
                <a:cs typeface="Calibri" pitchFamily="34" charset="0"/>
              </a:rPr>
              <a:t>datatype</a:t>
            </a:r>
            <a:r>
              <a:rPr lang="en-US" sz="2400" dirty="0" smtClean="0">
                <a:latin typeface="Calibri" pitchFamily="34" charset="0"/>
                <a:cs typeface="Calibri" pitchFamily="34" charset="0"/>
              </a:rPr>
              <a:t> to store variable-length character strings. The LONG </a:t>
            </a:r>
            <a:r>
              <a:rPr lang="en-US" sz="2400" dirty="0" err="1" smtClean="0">
                <a:latin typeface="Calibri" pitchFamily="34" charset="0"/>
                <a:cs typeface="Calibri" pitchFamily="34" charset="0"/>
              </a:rPr>
              <a:t>datatype</a:t>
            </a:r>
            <a:r>
              <a:rPr lang="en-US" sz="2400" dirty="0" smtClean="0">
                <a:latin typeface="Calibri" pitchFamily="34" charset="0"/>
                <a:cs typeface="Calibri" pitchFamily="34" charset="0"/>
              </a:rPr>
              <a:t> is like the VARCHAR2 </a:t>
            </a:r>
            <a:r>
              <a:rPr lang="en-US" sz="2400" dirty="0" err="1" smtClean="0">
                <a:latin typeface="Calibri" pitchFamily="34" charset="0"/>
                <a:cs typeface="Calibri" pitchFamily="34" charset="0"/>
              </a:rPr>
              <a:t>datatype</a:t>
            </a:r>
            <a:r>
              <a:rPr lang="en-US" sz="2400" dirty="0" smtClean="0">
                <a:latin typeface="Calibri" pitchFamily="34" charset="0"/>
                <a:cs typeface="Calibri" pitchFamily="34" charset="0"/>
              </a:rPr>
              <a:t>, except that the maximum size of a LONG value is 32760 bytes. </a:t>
            </a:r>
          </a:p>
          <a:p>
            <a:pPr lvl="1" eaLnBrk="1" hangingPunct="1">
              <a:lnSpc>
                <a:spcPct val="60000"/>
              </a:lnSpc>
              <a:buFont typeface="Wingdings" pitchFamily="2" charset="2"/>
              <a:buNone/>
              <a:defRPr/>
            </a:pPr>
            <a:endParaRPr lang="en-US" sz="2000" dirty="0" smtClean="0"/>
          </a:p>
          <a:p>
            <a:pPr lvl="1" eaLnBrk="1" hangingPunct="1">
              <a:lnSpc>
                <a:spcPct val="60000"/>
              </a:lnSpc>
              <a:defRPr/>
            </a:pPr>
            <a:endParaRPr lang="en-US" sz="2000" dirty="0" smtClean="0"/>
          </a:p>
          <a:p>
            <a:pPr eaLnBrk="1" hangingPunct="1">
              <a:lnSpc>
                <a:spcPct val="60000"/>
              </a:lnSpc>
              <a:defRPr/>
            </a:pPr>
            <a:endParaRPr lang="en-US" sz="2400" dirty="0" smtClean="0"/>
          </a:p>
          <a:p>
            <a:pPr eaLnBrk="1" hangingPunct="1">
              <a:lnSpc>
                <a:spcPct val="60000"/>
              </a:lnSpc>
              <a:buFont typeface="Wingdings" pitchFamily="2" charset="2"/>
              <a:buNone/>
              <a:defRPr/>
            </a:pPr>
            <a:endParaRPr lang="en-US" sz="2400" dirty="0" smtClean="0"/>
          </a:p>
        </p:txBody>
      </p:sp>
      <p:sp>
        <p:nvSpPr>
          <p:cNvPr id="57346" name="Rectangle 2"/>
          <p:cNvSpPr>
            <a:spLocks noGrp="1" noChangeArrowheads="1"/>
          </p:cNvSpPr>
          <p:nvPr>
            <p:ph type="title"/>
          </p:nvPr>
        </p:nvSpPr>
        <p:spPr>
          <a:xfrm>
            <a:off x="457200" y="274638"/>
            <a:ext cx="7467600" cy="784905"/>
          </a:xfrm>
        </p:spPr>
        <p:txBody>
          <a:bodyPr>
            <a:normAutofit/>
          </a:bodyPr>
          <a:lstStyle/>
          <a:p>
            <a:pPr eaLnBrk="1" hangingPunct="1">
              <a:defRPr/>
            </a:pPr>
            <a:r>
              <a:rPr lang="en-US" sz="4000" b="1" dirty="0" smtClean="0">
                <a:solidFill>
                  <a:srgbClr val="FF0000"/>
                </a:solidFill>
                <a:latin typeface="Calibri" pitchFamily="34" charset="0"/>
                <a:cs typeface="Calibri" pitchFamily="34" charset="0"/>
              </a:rPr>
              <a:t>Data Types in PL SQL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fade">
                                      <p:cBhvr>
                                        <p:cTn id="7" dur="2000"/>
                                        <p:tgtEl>
                                          <p:spTgt spid="573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fade">
                                      <p:cBhvr>
                                        <p:cTn id="12" dur="2000"/>
                                        <p:tgtEl>
                                          <p:spTgt spid="573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P spid="57346"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a:xfrm>
            <a:off x="885372" y="1407886"/>
            <a:ext cx="7518400" cy="5221514"/>
          </a:xfrm>
        </p:spPr>
        <p:txBody>
          <a:bodyPr/>
          <a:lstStyle/>
          <a:p>
            <a:pPr eaLnBrk="1" hangingPunct="1">
              <a:lnSpc>
                <a:spcPct val="60000"/>
              </a:lnSpc>
              <a:defRPr/>
            </a:pPr>
            <a:endParaRPr lang="en-US" sz="2000" dirty="0" smtClean="0">
              <a:latin typeface="Calibri" pitchFamily="34" charset="0"/>
              <a:cs typeface="Calibri" pitchFamily="34" charset="0"/>
            </a:endParaRPr>
          </a:p>
          <a:p>
            <a:pPr eaLnBrk="1" hangingPunct="1">
              <a:lnSpc>
                <a:spcPct val="60000"/>
              </a:lnSpc>
              <a:defRPr/>
            </a:pPr>
            <a:r>
              <a:rPr lang="en-US" sz="2000" dirty="0" smtClean="0">
                <a:latin typeface="Calibri" pitchFamily="34" charset="0"/>
                <a:cs typeface="Calibri" pitchFamily="34" charset="0"/>
              </a:rPr>
              <a:t>Scalar  Types</a:t>
            </a:r>
          </a:p>
          <a:p>
            <a:pPr lvl="1" eaLnBrk="1" hangingPunct="1">
              <a:lnSpc>
                <a:spcPct val="70000"/>
              </a:lnSpc>
              <a:defRPr/>
            </a:pPr>
            <a:r>
              <a:rPr lang="en-US" sz="2000" b="1" dirty="0" err="1" smtClean="0">
                <a:latin typeface="Calibri" pitchFamily="34" charset="0"/>
                <a:cs typeface="Calibri" pitchFamily="34" charset="0"/>
              </a:rPr>
              <a:t>NChar</a:t>
            </a:r>
            <a:endParaRPr lang="en-US" sz="2000" b="1" dirty="0" smtClean="0">
              <a:latin typeface="Calibri" pitchFamily="34" charset="0"/>
              <a:cs typeface="Calibri" pitchFamily="34" charset="0"/>
            </a:endParaRPr>
          </a:p>
          <a:p>
            <a:pPr lvl="1" eaLnBrk="1" hangingPunct="1">
              <a:lnSpc>
                <a:spcPct val="70000"/>
              </a:lnSpc>
              <a:buFont typeface="Wingdings" pitchFamily="2" charset="2"/>
              <a:buNone/>
              <a:defRPr/>
            </a:pPr>
            <a:r>
              <a:rPr lang="en-US" sz="2000" dirty="0" smtClean="0">
                <a:latin typeface="Calibri" pitchFamily="34" charset="0"/>
                <a:cs typeface="Calibri" pitchFamily="34" charset="0"/>
              </a:rPr>
              <a:t>	To store multi byte fixed length character data. Its same as Char only difference is it is used to store characters of different language like </a:t>
            </a:r>
            <a:r>
              <a:rPr lang="en-US" sz="2000" dirty="0" err="1" smtClean="0">
                <a:latin typeface="Calibri" pitchFamily="34" charset="0"/>
                <a:cs typeface="Calibri" pitchFamily="34" charset="0"/>
              </a:rPr>
              <a:t>Japenese</a:t>
            </a:r>
            <a:r>
              <a:rPr lang="en-US" sz="2000" dirty="0" smtClean="0">
                <a:latin typeface="Calibri" pitchFamily="34" charset="0"/>
                <a:cs typeface="Calibri" pitchFamily="34" charset="0"/>
              </a:rPr>
              <a:t> , </a:t>
            </a:r>
            <a:r>
              <a:rPr lang="en-US" sz="2000" dirty="0" err="1" smtClean="0">
                <a:latin typeface="Calibri" pitchFamily="34" charset="0"/>
                <a:cs typeface="Calibri" pitchFamily="34" charset="0"/>
              </a:rPr>
              <a:t>chinese</a:t>
            </a:r>
            <a:r>
              <a:rPr lang="en-US" sz="2000" dirty="0" smtClean="0">
                <a:latin typeface="Calibri" pitchFamily="34" charset="0"/>
                <a:cs typeface="Calibri" pitchFamily="34" charset="0"/>
              </a:rPr>
              <a:t>  etc. </a:t>
            </a:r>
          </a:p>
          <a:p>
            <a:pPr lvl="1" eaLnBrk="1" hangingPunct="1">
              <a:lnSpc>
                <a:spcPct val="70000"/>
              </a:lnSpc>
              <a:buFont typeface="Wingdings" pitchFamily="2" charset="2"/>
              <a:buNone/>
              <a:defRPr/>
            </a:pPr>
            <a:r>
              <a:rPr lang="en-US" sz="2000" dirty="0" smtClean="0">
                <a:latin typeface="Calibri" pitchFamily="34" charset="0"/>
                <a:cs typeface="Calibri" pitchFamily="34" charset="0"/>
              </a:rPr>
              <a:t>	</a:t>
            </a:r>
          </a:p>
          <a:p>
            <a:pPr lvl="1" eaLnBrk="1" hangingPunct="1">
              <a:lnSpc>
                <a:spcPct val="70000"/>
              </a:lnSpc>
              <a:buFont typeface="Wingdings" pitchFamily="2" charset="2"/>
              <a:buNone/>
              <a:defRPr/>
            </a:pPr>
            <a:r>
              <a:rPr lang="en-US" sz="2000" dirty="0" smtClean="0">
                <a:latin typeface="Calibri" pitchFamily="34" charset="0"/>
                <a:cs typeface="Calibri" pitchFamily="34" charset="0"/>
              </a:rPr>
              <a:t>	Number of characters it can store depend on language.</a:t>
            </a:r>
          </a:p>
          <a:p>
            <a:pPr lvl="1" eaLnBrk="1" hangingPunct="1">
              <a:lnSpc>
                <a:spcPct val="70000"/>
              </a:lnSpc>
              <a:buFont typeface="Wingdings" pitchFamily="2" charset="2"/>
              <a:buNone/>
              <a:defRPr/>
            </a:pPr>
            <a:endParaRPr lang="en-US" sz="2000" dirty="0" smtClean="0">
              <a:latin typeface="Calibri" pitchFamily="34" charset="0"/>
              <a:cs typeface="Calibri" pitchFamily="34" charset="0"/>
            </a:endParaRPr>
          </a:p>
          <a:p>
            <a:pPr lvl="1" eaLnBrk="1" hangingPunct="1">
              <a:lnSpc>
                <a:spcPct val="70000"/>
              </a:lnSpc>
              <a:defRPr/>
            </a:pPr>
            <a:r>
              <a:rPr lang="en-US" sz="2000" b="1" dirty="0" err="1" smtClean="0">
                <a:latin typeface="Calibri" pitchFamily="34" charset="0"/>
                <a:cs typeface="Calibri" pitchFamily="34" charset="0"/>
              </a:rPr>
              <a:t>NVarchar</a:t>
            </a:r>
            <a:endParaRPr lang="en-US" sz="2000" b="1" dirty="0" smtClean="0">
              <a:latin typeface="Calibri" pitchFamily="34" charset="0"/>
              <a:cs typeface="Calibri" pitchFamily="34" charset="0"/>
            </a:endParaRPr>
          </a:p>
          <a:p>
            <a:pPr lvl="1" eaLnBrk="1" hangingPunct="1">
              <a:lnSpc>
                <a:spcPct val="70000"/>
              </a:lnSpc>
              <a:buFont typeface="Wingdings" pitchFamily="2" charset="2"/>
              <a:buNone/>
              <a:defRPr/>
            </a:pPr>
            <a:r>
              <a:rPr lang="en-US" sz="2000" dirty="0" smtClean="0">
                <a:latin typeface="Calibri" pitchFamily="34" charset="0"/>
                <a:cs typeface="Calibri" pitchFamily="34" charset="0"/>
              </a:rPr>
              <a:t>	To store multi byte variable length character data. Its same as Varchar2 only difference is it is used to store characters of different language like </a:t>
            </a:r>
            <a:r>
              <a:rPr lang="en-US" sz="2000" dirty="0" err="1" smtClean="0">
                <a:latin typeface="Calibri" pitchFamily="34" charset="0"/>
                <a:cs typeface="Calibri" pitchFamily="34" charset="0"/>
              </a:rPr>
              <a:t>Japenese</a:t>
            </a:r>
            <a:r>
              <a:rPr lang="en-US" sz="2000" dirty="0" smtClean="0">
                <a:latin typeface="Calibri" pitchFamily="34" charset="0"/>
                <a:cs typeface="Calibri" pitchFamily="34" charset="0"/>
              </a:rPr>
              <a:t> , </a:t>
            </a:r>
            <a:r>
              <a:rPr lang="en-US" sz="2000" dirty="0" err="1" smtClean="0">
                <a:latin typeface="Calibri" pitchFamily="34" charset="0"/>
                <a:cs typeface="Calibri" pitchFamily="34" charset="0"/>
              </a:rPr>
              <a:t>chinese</a:t>
            </a:r>
            <a:r>
              <a:rPr lang="en-US" sz="2000" dirty="0" smtClean="0">
                <a:latin typeface="Calibri" pitchFamily="34" charset="0"/>
                <a:cs typeface="Calibri" pitchFamily="34" charset="0"/>
              </a:rPr>
              <a:t>  etc. </a:t>
            </a:r>
          </a:p>
          <a:p>
            <a:pPr lvl="1" eaLnBrk="1" hangingPunct="1">
              <a:lnSpc>
                <a:spcPct val="70000"/>
              </a:lnSpc>
              <a:buFont typeface="Wingdings" pitchFamily="2" charset="2"/>
              <a:buNone/>
              <a:defRPr/>
            </a:pPr>
            <a:r>
              <a:rPr lang="en-US" sz="2000" dirty="0" smtClean="0">
                <a:latin typeface="Calibri" pitchFamily="34" charset="0"/>
                <a:cs typeface="Calibri" pitchFamily="34" charset="0"/>
              </a:rPr>
              <a:t>	</a:t>
            </a:r>
          </a:p>
          <a:p>
            <a:pPr lvl="1" eaLnBrk="1" hangingPunct="1">
              <a:lnSpc>
                <a:spcPct val="70000"/>
              </a:lnSpc>
              <a:buFont typeface="Wingdings" pitchFamily="2" charset="2"/>
              <a:buNone/>
              <a:defRPr/>
            </a:pPr>
            <a:r>
              <a:rPr lang="en-US" sz="2000" dirty="0" smtClean="0">
                <a:latin typeface="Calibri" pitchFamily="34" charset="0"/>
                <a:cs typeface="Calibri" pitchFamily="34" charset="0"/>
              </a:rPr>
              <a:t>	Number of characters it can store depend on language.</a:t>
            </a:r>
          </a:p>
          <a:p>
            <a:pPr lvl="1" eaLnBrk="1" hangingPunct="1">
              <a:lnSpc>
                <a:spcPct val="70000"/>
              </a:lnSpc>
              <a:buFont typeface="Wingdings" pitchFamily="2" charset="2"/>
              <a:buNone/>
              <a:defRPr/>
            </a:pPr>
            <a:endParaRPr lang="en-US" sz="1800" dirty="0" smtClean="0"/>
          </a:p>
          <a:p>
            <a:pPr lvl="1" eaLnBrk="1" hangingPunct="1">
              <a:lnSpc>
                <a:spcPct val="70000"/>
              </a:lnSpc>
              <a:defRPr/>
            </a:pPr>
            <a:endParaRPr lang="en-US" dirty="0" smtClean="0"/>
          </a:p>
          <a:p>
            <a:pPr eaLnBrk="1" hangingPunct="1">
              <a:lnSpc>
                <a:spcPct val="60000"/>
              </a:lnSpc>
              <a:defRPr/>
            </a:pPr>
            <a:endParaRPr lang="en-US" dirty="0" smtClean="0"/>
          </a:p>
          <a:p>
            <a:pPr eaLnBrk="1" hangingPunct="1">
              <a:lnSpc>
                <a:spcPct val="60000"/>
              </a:lnSpc>
              <a:buFont typeface="Wingdings" pitchFamily="2" charset="2"/>
              <a:buNone/>
              <a:defRPr/>
            </a:pPr>
            <a:endParaRPr lang="en-US" dirty="0" smtClean="0"/>
          </a:p>
        </p:txBody>
      </p:sp>
      <p:sp>
        <p:nvSpPr>
          <p:cNvPr id="58370" name="Rectangle 2"/>
          <p:cNvSpPr>
            <a:spLocks noGrp="1" noChangeArrowheads="1"/>
          </p:cNvSpPr>
          <p:nvPr>
            <p:ph type="title"/>
          </p:nvPr>
        </p:nvSpPr>
        <p:spPr>
          <a:xfrm>
            <a:off x="457200" y="274638"/>
            <a:ext cx="7467600" cy="901019"/>
          </a:xfrm>
        </p:spPr>
        <p:txBody>
          <a:bodyPr>
            <a:normAutofit/>
          </a:bodyPr>
          <a:lstStyle/>
          <a:p>
            <a:pPr eaLnBrk="1" hangingPunct="1">
              <a:defRPr/>
            </a:pPr>
            <a:r>
              <a:rPr lang="en-US" sz="4000" b="1" dirty="0" smtClean="0">
                <a:solidFill>
                  <a:srgbClr val="FF0000"/>
                </a:solidFill>
                <a:latin typeface="Calibri" pitchFamily="34" charset="0"/>
                <a:cs typeface="Calibri" pitchFamily="34" charset="0"/>
              </a:rPr>
              <a:t>Data Types in PL SQL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fade">
                                      <p:cBhvr>
                                        <p:cTn id="7" dur="2000"/>
                                        <p:tgtEl>
                                          <p:spTgt spid="583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fade">
                                      <p:cBhvr>
                                        <p:cTn id="12" dur="2000"/>
                                        <p:tgtEl>
                                          <p:spTgt spid="583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P spid="58370"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5" name="Rectangle 3"/>
          <p:cNvSpPr>
            <a:spLocks noGrp="1" noChangeArrowheads="1"/>
          </p:cNvSpPr>
          <p:nvPr>
            <p:ph idx="1"/>
          </p:nvPr>
        </p:nvSpPr>
        <p:spPr>
          <a:xfrm>
            <a:off x="457199" y="1335314"/>
            <a:ext cx="7627257" cy="5138638"/>
          </a:xfrm>
        </p:spPr>
        <p:txBody>
          <a:bodyPr>
            <a:normAutofit/>
          </a:bodyPr>
          <a:lstStyle/>
          <a:p>
            <a:pPr eaLnBrk="1" hangingPunct="1">
              <a:defRPr/>
            </a:pPr>
            <a:r>
              <a:rPr lang="en-US" sz="2400" dirty="0" smtClean="0">
                <a:latin typeface="Calibri" pitchFamily="34" charset="0"/>
                <a:cs typeface="Calibri" pitchFamily="34" charset="0"/>
              </a:rPr>
              <a:t>Simple Loop</a:t>
            </a:r>
          </a:p>
          <a:p>
            <a:pPr eaLnBrk="1" hangingPunct="1">
              <a:buFont typeface="Wingdings" pitchFamily="2" charset="2"/>
              <a:buNone/>
              <a:defRPr/>
            </a:pPr>
            <a:r>
              <a:rPr lang="en-US" sz="2400" dirty="0" smtClean="0">
                <a:latin typeface="Calibri" pitchFamily="34" charset="0"/>
                <a:cs typeface="Calibri" pitchFamily="34" charset="0"/>
              </a:rPr>
              <a:t>	</a:t>
            </a:r>
          </a:p>
          <a:p>
            <a:pPr eaLnBrk="1" hangingPunct="1">
              <a:buFont typeface="Wingdings" pitchFamily="2" charset="2"/>
              <a:buNone/>
              <a:defRPr/>
            </a:pPr>
            <a:r>
              <a:rPr lang="en-US" sz="2400" dirty="0" smtClean="0">
                <a:latin typeface="Calibri" pitchFamily="34" charset="0"/>
                <a:cs typeface="Calibri" pitchFamily="34" charset="0"/>
              </a:rPr>
              <a:t>	Loop</a:t>
            </a:r>
          </a:p>
          <a:p>
            <a:pPr eaLnBrk="1" hangingPunct="1">
              <a:buFont typeface="Wingdings" pitchFamily="2" charset="2"/>
              <a:buNone/>
              <a:defRPr/>
            </a:pPr>
            <a:r>
              <a:rPr lang="en-US" sz="2400" dirty="0" smtClean="0">
                <a:latin typeface="Calibri" pitchFamily="34" charset="0"/>
                <a:cs typeface="Calibri" pitchFamily="34" charset="0"/>
              </a:rPr>
              <a:t>		Exit When &lt;Condition&gt;</a:t>
            </a:r>
          </a:p>
          <a:p>
            <a:pPr eaLnBrk="1" hangingPunct="1">
              <a:buFont typeface="Wingdings" pitchFamily="2" charset="2"/>
              <a:buNone/>
              <a:defRPr/>
            </a:pPr>
            <a:r>
              <a:rPr lang="en-US" sz="2400" dirty="0" smtClean="0">
                <a:latin typeface="Calibri" pitchFamily="34" charset="0"/>
                <a:cs typeface="Calibri" pitchFamily="34" charset="0"/>
              </a:rPr>
              <a:t>		&lt;Code&gt;</a:t>
            </a:r>
          </a:p>
          <a:p>
            <a:pPr eaLnBrk="1" hangingPunct="1">
              <a:buFont typeface="Wingdings" pitchFamily="2" charset="2"/>
              <a:buNone/>
              <a:defRPr/>
            </a:pPr>
            <a:r>
              <a:rPr lang="en-US" sz="2400" dirty="0" smtClean="0">
                <a:latin typeface="Calibri" pitchFamily="34" charset="0"/>
                <a:cs typeface="Calibri" pitchFamily="34" charset="0"/>
              </a:rPr>
              <a:t>	End Loop;</a:t>
            </a:r>
          </a:p>
          <a:p>
            <a:pPr eaLnBrk="1" hangingPunct="1">
              <a:buFont typeface="Wingdings" pitchFamily="2" charset="2"/>
              <a:buNone/>
              <a:defRPr/>
            </a:pPr>
            <a:endParaRPr lang="en-US" sz="2400" dirty="0" smtClean="0">
              <a:latin typeface="Calibri" pitchFamily="34" charset="0"/>
              <a:cs typeface="Calibri" pitchFamily="34" charset="0"/>
            </a:endParaRPr>
          </a:p>
          <a:p>
            <a:pPr eaLnBrk="1" hangingPunct="1">
              <a:defRPr/>
            </a:pPr>
            <a:r>
              <a:rPr lang="en-US" sz="2400" dirty="0" smtClean="0">
                <a:latin typeface="Calibri" pitchFamily="34" charset="0"/>
                <a:cs typeface="Calibri" pitchFamily="34" charset="0"/>
              </a:rPr>
              <a:t>Exit when is required to give the condition to end the loop</a:t>
            </a:r>
          </a:p>
          <a:p>
            <a:pPr eaLnBrk="1" hangingPunct="1">
              <a:buFont typeface="Wingdings" pitchFamily="2" charset="2"/>
              <a:buNone/>
              <a:defRPr/>
            </a:pPr>
            <a:endParaRPr lang="en-US" sz="2400" dirty="0" smtClean="0">
              <a:latin typeface="Calibri" pitchFamily="34" charset="0"/>
              <a:cs typeface="Calibri" pitchFamily="34" charset="0"/>
            </a:endParaRPr>
          </a:p>
          <a:p>
            <a:pPr eaLnBrk="1" hangingPunct="1">
              <a:defRPr/>
            </a:pPr>
            <a:r>
              <a:rPr lang="en-US" sz="2400" dirty="0" smtClean="0">
                <a:latin typeface="Calibri" pitchFamily="34" charset="0"/>
                <a:cs typeface="Calibri" pitchFamily="34" charset="0"/>
              </a:rPr>
              <a:t>It is pre tested as condition is checked first and then code is executed</a:t>
            </a:r>
          </a:p>
          <a:p>
            <a:pPr eaLnBrk="1" hangingPunct="1">
              <a:defRPr/>
            </a:pPr>
            <a:endParaRPr lang="en-US" sz="2400" dirty="0" smtClean="0"/>
          </a:p>
        </p:txBody>
      </p:sp>
      <p:sp>
        <p:nvSpPr>
          <p:cNvPr id="74754" name="Rectangle 2"/>
          <p:cNvSpPr>
            <a:spLocks noGrp="1" noChangeArrowheads="1"/>
          </p:cNvSpPr>
          <p:nvPr>
            <p:ph type="title"/>
          </p:nvPr>
        </p:nvSpPr>
        <p:spPr>
          <a:xfrm>
            <a:off x="457200" y="274638"/>
            <a:ext cx="7467600" cy="944562"/>
          </a:xfrm>
        </p:spPr>
        <p:txBody>
          <a:bodyPr>
            <a:normAutofit/>
          </a:bodyPr>
          <a:lstStyle/>
          <a:p>
            <a:pPr eaLnBrk="1" hangingPunct="1">
              <a:defRPr/>
            </a:pPr>
            <a:r>
              <a:rPr lang="en-US" sz="4000" b="1" dirty="0" smtClean="0">
                <a:solidFill>
                  <a:srgbClr val="FF0000"/>
                </a:solidFill>
                <a:latin typeface="Calibri" pitchFamily="34" charset="0"/>
                <a:cs typeface="Calibri" pitchFamily="34" charset="0"/>
              </a:rPr>
              <a:t>TYPES  OF LOOPS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fade">
                                      <p:cBhvr>
                                        <p:cTn id="7" dur="2000"/>
                                        <p:tgtEl>
                                          <p:spTgt spid="747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755">
                                            <p:txEl>
                                              <p:pRg st="0" end="0"/>
                                            </p:txEl>
                                          </p:spTgt>
                                        </p:tgtEl>
                                        <p:attrNameLst>
                                          <p:attrName>style.visibility</p:attrName>
                                        </p:attrNameLst>
                                      </p:cBhvr>
                                      <p:to>
                                        <p:strVal val="visible"/>
                                      </p:to>
                                    </p:set>
                                    <p:animEffect transition="in" filter="fade">
                                      <p:cBhvr>
                                        <p:cTn id="12" dur="2000"/>
                                        <p:tgtEl>
                                          <p:spTgt spid="7475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4755">
                                            <p:txEl>
                                              <p:pRg st="1" end="1"/>
                                            </p:txEl>
                                          </p:spTgt>
                                        </p:tgtEl>
                                        <p:attrNameLst>
                                          <p:attrName>style.visibility</p:attrName>
                                        </p:attrNameLst>
                                      </p:cBhvr>
                                      <p:to>
                                        <p:strVal val="visible"/>
                                      </p:to>
                                    </p:set>
                                    <p:animEffect transition="in" filter="fade">
                                      <p:cBhvr>
                                        <p:cTn id="15" dur="2000"/>
                                        <p:tgtEl>
                                          <p:spTgt spid="7475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4755">
                                            <p:txEl>
                                              <p:pRg st="2" end="2"/>
                                            </p:txEl>
                                          </p:spTgt>
                                        </p:tgtEl>
                                        <p:attrNameLst>
                                          <p:attrName>style.visibility</p:attrName>
                                        </p:attrNameLst>
                                      </p:cBhvr>
                                      <p:to>
                                        <p:strVal val="visible"/>
                                      </p:to>
                                    </p:set>
                                    <p:animEffect transition="in" filter="fade">
                                      <p:cBhvr>
                                        <p:cTn id="20" dur="2000"/>
                                        <p:tgtEl>
                                          <p:spTgt spid="74755">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4755">
                                            <p:txEl>
                                              <p:pRg st="3" end="3"/>
                                            </p:txEl>
                                          </p:spTgt>
                                        </p:tgtEl>
                                        <p:attrNameLst>
                                          <p:attrName>style.visibility</p:attrName>
                                        </p:attrNameLst>
                                      </p:cBhvr>
                                      <p:to>
                                        <p:strVal val="visible"/>
                                      </p:to>
                                    </p:set>
                                    <p:animEffect transition="in" filter="fade">
                                      <p:cBhvr>
                                        <p:cTn id="23" dur="2000"/>
                                        <p:tgtEl>
                                          <p:spTgt spid="74755">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4755">
                                            <p:txEl>
                                              <p:pRg st="4" end="4"/>
                                            </p:txEl>
                                          </p:spTgt>
                                        </p:tgtEl>
                                        <p:attrNameLst>
                                          <p:attrName>style.visibility</p:attrName>
                                        </p:attrNameLst>
                                      </p:cBhvr>
                                      <p:to>
                                        <p:strVal val="visible"/>
                                      </p:to>
                                    </p:set>
                                    <p:animEffect transition="in" filter="fade">
                                      <p:cBhvr>
                                        <p:cTn id="26" dur="2000"/>
                                        <p:tgtEl>
                                          <p:spTgt spid="74755">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4755">
                                            <p:txEl>
                                              <p:pRg st="5" end="5"/>
                                            </p:txEl>
                                          </p:spTgt>
                                        </p:tgtEl>
                                        <p:attrNameLst>
                                          <p:attrName>style.visibility</p:attrName>
                                        </p:attrNameLst>
                                      </p:cBhvr>
                                      <p:to>
                                        <p:strVal val="visible"/>
                                      </p:to>
                                    </p:set>
                                    <p:animEffect transition="in" filter="fade">
                                      <p:cBhvr>
                                        <p:cTn id="29" dur="2000"/>
                                        <p:tgtEl>
                                          <p:spTgt spid="74755">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4755">
                                            <p:txEl>
                                              <p:pRg st="7" end="7"/>
                                            </p:txEl>
                                          </p:spTgt>
                                        </p:tgtEl>
                                        <p:attrNameLst>
                                          <p:attrName>style.visibility</p:attrName>
                                        </p:attrNameLst>
                                      </p:cBhvr>
                                      <p:to>
                                        <p:strVal val="visible"/>
                                      </p:to>
                                    </p:set>
                                    <p:animEffect transition="in" filter="fade">
                                      <p:cBhvr>
                                        <p:cTn id="34" dur="2000"/>
                                        <p:tgtEl>
                                          <p:spTgt spid="74755">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4755">
                                            <p:txEl>
                                              <p:pRg st="9" end="9"/>
                                            </p:txEl>
                                          </p:spTgt>
                                        </p:tgtEl>
                                        <p:attrNameLst>
                                          <p:attrName>style.visibility</p:attrName>
                                        </p:attrNameLst>
                                      </p:cBhvr>
                                      <p:to>
                                        <p:strVal val="visible"/>
                                      </p:to>
                                    </p:set>
                                    <p:animEffect transition="in" filter="fade">
                                      <p:cBhvr>
                                        <p:cTn id="39" dur="2000"/>
                                        <p:tgtEl>
                                          <p:spTgt spid="747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P spid="74754"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a:xfrm>
            <a:off x="457200" y="1175657"/>
            <a:ext cx="7467600" cy="5298295"/>
          </a:xfrm>
        </p:spPr>
        <p:txBody>
          <a:bodyPr/>
          <a:lstStyle/>
          <a:p>
            <a:pPr eaLnBrk="1" hangingPunct="1">
              <a:defRPr/>
            </a:pPr>
            <a:r>
              <a:rPr lang="en-US" sz="2400" dirty="0" smtClean="0">
                <a:latin typeface="Calibri" pitchFamily="34" charset="0"/>
                <a:cs typeface="Calibri" pitchFamily="34" charset="0"/>
              </a:rPr>
              <a:t>Simple Loop </a:t>
            </a:r>
          </a:p>
          <a:p>
            <a:pPr eaLnBrk="1" hangingPunct="1">
              <a:buFont typeface="Wingdings" pitchFamily="2" charset="2"/>
              <a:buNone/>
              <a:defRPr/>
            </a:pPr>
            <a:r>
              <a:rPr lang="en-US" sz="2400" dirty="0" smtClean="0">
                <a:latin typeface="Calibri" pitchFamily="34" charset="0"/>
                <a:cs typeface="Calibri" pitchFamily="34" charset="0"/>
              </a:rPr>
              <a:t>	</a:t>
            </a:r>
          </a:p>
          <a:p>
            <a:pPr eaLnBrk="1" hangingPunct="1">
              <a:buFont typeface="Wingdings" pitchFamily="2" charset="2"/>
              <a:buNone/>
              <a:defRPr/>
            </a:pPr>
            <a:r>
              <a:rPr lang="en-US" sz="2400" dirty="0" smtClean="0">
                <a:latin typeface="Calibri" pitchFamily="34" charset="0"/>
                <a:cs typeface="Calibri" pitchFamily="34" charset="0"/>
              </a:rPr>
              <a:t>	Loop</a:t>
            </a:r>
          </a:p>
          <a:p>
            <a:pPr eaLnBrk="1" hangingPunct="1">
              <a:buFont typeface="Wingdings" pitchFamily="2" charset="2"/>
              <a:buNone/>
              <a:defRPr/>
            </a:pPr>
            <a:r>
              <a:rPr lang="en-US" sz="2400" dirty="0" smtClean="0">
                <a:latin typeface="Calibri" pitchFamily="34" charset="0"/>
                <a:cs typeface="Calibri" pitchFamily="34" charset="0"/>
              </a:rPr>
              <a:t>		</a:t>
            </a:r>
            <a:r>
              <a:rPr lang="en-US" sz="2400" dirty="0" smtClean="0">
                <a:solidFill>
                  <a:schemeClr val="hlink"/>
                </a:solidFill>
                <a:latin typeface="Calibri" pitchFamily="34" charset="0"/>
                <a:cs typeface="Calibri" pitchFamily="34" charset="0"/>
              </a:rPr>
              <a:t>Exit When </a:t>
            </a:r>
            <a:r>
              <a:rPr lang="en-US" sz="2400" dirty="0" err="1" smtClean="0">
                <a:solidFill>
                  <a:schemeClr val="hlink"/>
                </a:solidFill>
                <a:latin typeface="Calibri" pitchFamily="34" charset="0"/>
                <a:cs typeface="Calibri" pitchFamily="34" charset="0"/>
              </a:rPr>
              <a:t>i</a:t>
            </a:r>
            <a:r>
              <a:rPr lang="en-US" sz="2400" dirty="0" smtClean="0">
                <a:solidFill>
                  <a:schemeClr val="hlink"/>
                </a:solidFill>
                <a:latin typeface="Calibri" pitchFamily="34" charset="0"/>
                <a:cs typeface="Calibri" pitchFamily="34" charset="0"/>
              </a:rPr>
              <a:t> = 10</a:t>
            </a:r>
          </a:p>
          <a:p>
            <a:pPr eaLnBrk="1" hangingPunct="1">
              <a:buFont typeface="Wingdings" pitchFamily="2" charset="2"/>
              <a:buNone/>
              <a:defRPr/>
            </a:pP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dbms_output.put_line</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i</a:t>
            </a:r>
            <a:r>
              <a:rPr lang="en-US" sz="2400" dirty="0" smtClean="0">
                <a:latin typeface="Calibri" pitchFamily="34" charset="0"/>
                <a:cs typeface="Calibri" pitchFamily="34" charset="0"/>
              </a:rPr>
              <a:t>);</a:t>
            </a:r>
          </a:p>
          <a:p>
            <a:pPr eaLnBrk="1" hangingPunct="1">
              <a:buFont typeface="Wingdings" pitchFamily="2" charset="2"/>
              <a:buNone/>
              <a:defRPr/>
            </a:pPr>
            <a:r>
              <a:rPr lang="en-US" sz="2400" dirty="0" smtClean="0">
                <a:latin typeface="Calibri" pitchFamily="34" charset="0"/>
                <a:cs typeface="Calibri" pitchFamily="34" charset="0"/>
              </a:rPr>
              <a:t>	End Loop;</a:t>
            </a:r>
          </a:p>
          <a:p>
            <a:pPr eaLnBrk="1" hangingPunct="1">
              <a:buFont typeface="Wingdings" pitchFamily="2" charset="2"/>
              <a:buNone/>
              <a:defRPr/>
            </a:pPr>
            <a:r>
              <a:rPr lang="en-US" dirty="0" smtClean="0">
                <a:latin typeface="Calibri" pitchFamily="34" charset="0"/>
                <a:cs typeface="Calibri" pitchFamily="34" charset="0"/>
              </a:rPr>
              <a:t>pretested</a:t>
            </a:r>
            <a:endParaRPr lang="en-US" sz="2400" dirty="0" smtClean="0">
              <a:latin typeface="Calibri" pitchFamily="34" charset="0"/>
              <a:cs typeface="Calibri" pitchFamily="34" charset="0"/>
            </a:endParaRPr>
          </a:p>
          <a:p>
            <a:pPr eaLnBrk="1" hangingPunct="1">
              <a:buFont typeface="Wingdings" pitchFamily="2" charset="2"/>
              <a:buNone/>
              <a:defRPr/>
            </a:pPr>
            <a:endParaRPr lang="en-US" sz="2400" dirty="0" smtClean="0">
              <a:latin typeface="Calibri" pitchFamily="34" charset="0"/>
              <a:cs typeface="Calibri" pitchFamily="34" charset="0"/>
            </a:endParaRPr>
          </a:p>
        </p:txBody>
      </p:sp>
      <p:sp>
        <p:nvSpPr>
          <p:cNvPr id="77826" name="Rectangle 2"/>
          <p:cNvSpPr>
            <a:spLocks noGrp="1" noChangeArrowheads="1"/>
          </p:cNvSpPr>
          <p:nvPr>
            <p:ph type="title"/>
          </p:nvPr>
        </p:nvSpPr>
        <p:spPr>
          <a:xfrm>
            <a:off x="457200" y="274638"/>
            <a:ext cx="7467600" cy="857476"/>
          </a:xfrm>
        </p:spPr>
        <p:txBody>
          <a:bodyPr>
            <a:normAutofit/>
          </a:bodyPr>
          <a:lstStyle/>
          <a:p>
            <a:pPr eaLnBrk="1" hangingPunct="1">
              <a:defRPr/>
            </a:pPr>
            <a:r>
              <a:rPr lang="en-US" sz="4000" b="1" dirty="0" smtClean="0">
                <a:solidFill>
                  <a:srgbClr val="FF0000"/>
                </a:solidFill>
                <a:latin typeface="Calibri" pitchFamily="34" charset="0"/>
                <a:cs typeface="Calibri" pitchFamily="34" charset="0"/>
              </a:rPr>
              <a:t>TYPES  OF LOOPS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7826"/>
                                        </p:tgtEl>
                                        <p:attrNameLst>
                                          <p:attrName>style.visibility</p:attrName>
                                        </p:attrNameLst>
                                      </p:cBhvr>
                                      <p:to>
                                        <p:strVal val="visible"/>
                                      </p:to>
                                    </p:set>
                                    <p:animEffect transition="in" filter="fade">
                                      <p:cBhvr>
                                        <p:cTn id="7" dur="2000"/>
                                        <p:tgtEl>
                                          <p:spTgt spid="778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7827">
                                            <p:txEl>
                                              <p:pRg st="0" end="0"/>
                                            </p:txEl>
                                          </p:spTgt>
                                        </p:tgtEl>
                                        <p:attrNameLst>
                                          <p:attrName>style.visibility</p:attrName>
                                        </p:attrNameLst>
                                      </p:cBhvr>
                                      <p:to>
                                        <p:strVal val="visible"/>
                                      </p:to>
                                    </p:set>
                                    <p:animEffect transition="in" filter="fade">
                                      <p:cBhvr>
                                        <p:cTn id="12" dur="2000"/>
                                        <p:tgtEl>
                                          <p:spTgt spid="7782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7827">
                                            <p:txEl>
                                              <p:pRg st="1" end="1"/>
                                            </p:txEl>
                                          </p:spTgt>
                                        </p:tgtEl>
                                        <p:attrNameLst>
                                          <p:attrName>style.visibility</p:attrName>
                                        </p:attrNameLst>
                                      </p:cBhvr>
                                      <p:to>
                                        <p:strVal val="visible"/>
                                      </p:to>
                                    </p:set>
                                    <p:animEffect transition="in" filter="fade">
                                      <p:cBhvr>
                                        <p:cTn id="15" dur="2000"/>
                                        <p:tgtEl>
                                          <p:spTgt spid="7782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7827">
                                            <p:txEl>
                                              <p:pRg st="2" end="2"/>
                                            </p:txEl>
                                          </p:spTgt>
                                        </p:tgtEl>
                                        <p:attrNameLst>
                                          <p:attrName>style.visibility</p:attrName>
                                        </p:attrNameLst>
                                      </p:cBhvr>
                                      <p:to>
                                        <p:strVal val="visible"/>
                                      </p:to>
                                    </p:set>
                                    <p:animEffect transition="in" filter="fade">
                                      <p:cBhvr>
                                        <p:cTn id="20" dur="2000"/>
                                        <p:tgtEl>
                                          <p:spTgt spid="77827">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7827">
                                            <p:txEl>
                                              <p:pRg st="3" end="3"/>
                                            </p:txEl>
                                          </p:spTgt>
                                        </p:tgtEl>
                                        <p:attrNameLst>
                                          <p:attrName>style.visibility</p:attrName>
                                        </p:attrNameLst>
                                      </p:cBhvr>
                                      <p:to>
                                        <p:strVal val="visible"/>
                                      </p:to>
                                    </p:set>
                                    <p:animEffect transition="in" filter="fade">
                                      <p:cBhvr>
                                        <p:cTn id="23" dur="2000"/>
                                        <p:tgtEl>
                                          <p:spTgt spid="77827">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7827">
                                            <p:txEl>
                                              <p:pRg st="4" end="4"/>
                                            </p:txEl>
                                          </p:spTgt>
                                        </p:tgtEl>
                                        <p:attrNameLst>
                                          <p:attrName>style.visibility</p:attrName>
                                        </p:attrNameLst>
                                      </p:cBhvr>
                                      <p:to>
                                        <p:strVal val="visible"/>
                                      </p:to>
                                    </p:set>
                                    <p:animEffect transition="in" filter="fade">
                                      <p:cBhvr>
                                        <p:cTn id="26" dur="2000"/>
                                        <p:tgtEl>
                                          <p:spTgt spid="77827">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7827">
                                            <p:txEl>
                                              <p:pRg st="5" end="5"/>
                                            </p:txEl>
                                          </p:spTgt>
                                        </p:tgtEl>
                                        <p:attrNameLst>
                                          <p:attrName>style.visibility</p:attrName>
                                        </p:attrNameLst>
                                      </p:cBhvr>
                                      <p:to>
                                        <p:strVal val="visible"/>
                                      </p:to>
                                    </p:set>
                                    <p:animEffect transition="in" filter="fade">
                                      <p:cBhvr>
                                        <p:cTn id="29" dur="2000"/>
                                        <p:tgtEl>
                                          <p:spTgt spid="77827">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7827">
                                            <p:txEl>
                                              <p:pRg st="6" end="6"/>
                                            </p:txEl>
                                          </p:spTgt>
                                        </p:tgtEl>
                                        <p:attrNameLst>
                                          <p:attrName>style.visibility</p:attrName>
                                        </p:attrNameLst>
                                      </p:cBhvr>
                                      <p:to>
                                        <p:strVal val="visible"/>
                                      </p:to>
                                    </p:set>
                                    <p:animEffect transition="in" filter="fade">
                                      <p:cBhvr>
                                        <p:cTn id="34" dur="2000"/>
                                        <p:tgtEl>
                                          <p:spTgt spid="778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P spid="77826"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3" name="Rectangle 3"/>
          <p:cNvSpPr>
            <a:spLocks noGrp="1" noChangeArrowheads="1"/>
          </p:cNvSpPr>
          <p:nvPr>
            <p:ph idx="1"/>
          </p:nvPr>
        </p:nvSpPr>
        <p:spPr/>
        <p:txBody>
          <a:bodyPr>
            <a:normAutofit lnSpcReduction="10000"/>
          </a:bodyPr>
          <a:lstStyle/>
          <a:p>
            <a:pPr eaLnBrk="1" hangingPunct="1">
              <a:lnSpc>
                <a:spcPct val="80000"/>
              </a:lnSpc>
              <a:defRPr/>
            </a:pPr>
            <a:r>
              <a:rPr lang="en-US" dirty="0" smtClean="0">
                <a:latin typeface="Calibri" pitchFamily="34" charset="0"/>
                <a:cs typeface="Calibri" pitchFamily="34" charset="0"/>
              </a:rPr>
              <a:t>Simple Loop</a:t>
            </a:r>
          </a:p>
          <a:p>
            <a:pPr eaLnBrk="1" hangingPunct="1">
              <a:lnSpc>
                <a:spcPct val="80000"/>
              </a:lnSpc>
              <a:buFont typeface="Wingdings" pitchFamily="2" charset="2"/>
              <a:buNone/>
              <a:defRPr/>
            </a:pPr>
            <a:r>
              <a:rPr lang="en-US" dirty="0" smtClean="0">
                <a:latin typeface="Calibri" pitchFamily="34" charset="0"/>
                <a:cs typeface="Calibri" pitchFamily="34" charset="0"/>
              </a:rPr>
              <a:t>	</a:t>
            </a:r>
          </a:p>
          <a:p>
            <a:pPr eaLnBrk="1" hangingPunct="1">
              <a:lnSpc>
                <a:spcPct val="80000"/>
              </a:lnSpc>
              <a:buFont typeface="Wingdings" pitchFamily="2" charset="2"/>
              <a:buNone/>
              <a:defRPr/>
            </a:pPr>
            <a:r>
              <a:rPr lang="en-US" dirty="0" smtClean="0">
                <a:latin typeface="Calibri" pitchFamily="34" charset="0"/>
                <a:cs typeface="Calibri" pitchFamily="34" charset="0"/>
              </a:rPr>
              <a:t>	Loop</a:t>
            </a:r>
          </a:p>
          <a:p>
            <a:pPr eaLnBrk="1" hangingPunct="1">
              <a:lnSpc>
                <a:spcPct val="80000"/>
              </a:lnSpc>
              <a:buFont typeface="Wingdings" pitchFamily="2" charset="2"/>
              <a:buNone/>
              <a:defRPr/>
            </a:pPr>
            <a:r>
              <a:rPr lang="en-US" dirty="0" smtClean="0">
                <a:latin typeface="Calibri" pitchFamily="34" charset="0"/>
                <a:cs typeface="Calibri" pitchFamily="34" charset="0"/>
              </a:rPr>
              <a:t>		&lt;Code&gt;</a:t>
            </a:r>
          </a:p>
          <a:p>
            <a:pPr eaLnBrk="1" hangingPunct="1">
              <a:lnSpc>
                <a:spcPct val="80000"/>
              </a:lnSpc>
              <a:buFont typeface="Wingdings" pitchFamily="2" charset="2"/>
              <a:buNone/>
              <a:defRPr/>
            </a:pPr>
            <a:r>
              <a:rPr lang="en-US" dirty="0" smtClean="0">
                <a:latin typeface="Calibri" pitchFamily="34" charset="0"/>
                <a:cs typeface="Calibri" pitchFamily="34" charset="0"/>
              </a:rPr>
              <a:t>		Exit When &lt;Condition&gt;</a:t>
            </a:r>
          </a:p>
          <a:p>
            <a:pPr eaLnBrk="1" hangingPunct="1">
              <a:lnSpc>
                <a:spcPct val="80000"/>
              </a:lnSpc>
              <a:buFont typeface="Wingdings" pitchFamily="2" charset="2"/>
              <a:buNone/>
              <a:defRPr/>
            </a:pPr>
            <a:r>
              <a:rPr lang="en-US" dirty="0" smtClean="0">
                <a:latin typeface="Calibri" pitchFamily="34" charset="0"/>
                <a:cs typeface="Calibri" pitchFamily="34" charset="0"/>
              </a:rPr>
              <a:t>	End Loop;</a:t>
            </a:r>
          </a:p>
          <a:p>
            <a:pPr eaLnBrk="1" hangingPunct="1">
              <a:lnSpc>
                <a:spcPct val="80000"/>
              </a:lnSpc>
              <a:defRPr/>
            </a:pPr>
            <a:endParaRPr lang="en-US" dirty="0" smtClean="0">
              <a:latin typeface="Calibri" pitchFamily="34" charset="0"/>
              <a:cs typeface="Calibri" pitchFamily="34" charset="0"/>
            </a:endParaRPr>
          </a:p>
          <a:p>
            <a:pPr eaLnBrk="1" hangingPunct="1">
              <a:lnSpc>
                <a:spcPct val="80000"/>
              </a:lnSpc>
              <a:buFont typeface="Wingdings" pitchFamily="2" charset="2"/>
              <a:buNone/>
              <a:defRPr/>
            </a:pPr>
            <a:endParaRPr lang="en-US" dirty="0" smtClean="0">
              <a:latin typeface="Calibri" pitchFamily="34" charset="0"/>
              <a:cs typeface="Calibri" pitchFamily="34" charset="0"/>
            </a:endParaRPr>
          </a:p>
          <a:p>
            <a:pPr eaLnBrk="1" hangingPunct="1">
              <a:lnSpc>
                <a:spcPct val="80000"/>
              </a:lnSpc>
              <a:defRPr/>
            </a:pPr>
            <a:r>
              <a:rPr lang="en-US" dirty="0" smtClean="0">
                <a:latin typeface="Calibri" pitchFamily="34" charset="0"/>
                <a:cs typeface="Calibri" pitchFamily="34" charset="0"/>
              </a:rPr>
              <a:t>Exit when is required to give the condition to end the loop</a:t>
            </a:r>
          </a:p>
          <a:p>
            <a:pPr eaLnBrk="1" hangingPunct="1">
              <a:lnSpc>
                <a:spcPct val="80000"/>
              </a:lnSpc>
              <a:buFont typeface="Wingdings" pitchFamily="2" charset="2"/>
              <a:buNone/>
              <a:defRPr/>
            </a:pPr>
            <a:endParaRPr lang="en-US" dirty="0" smtClean="0">
              <a:latin typeface="Calibri" pitchFamily="34" charset="0"/>
              <a:cs typeface="Calibri" pitchFamily="34" charset="0"/>
            </a:endParaRPr>
          </a:p>
          <a:p>
            <a:pPr eaLnBrk="1" hangingPunct="1">
              <a:lnSpc>
                <a:spcPct val="80000"/>
              </a:lnSpc>
              <a:defRPr/>
            </a:pPr>
            <a:r>
              <a:rPr lang="en-US" dirty="0" smtClean="0">
                <a:latin typeface="Calibri" pitchFamily="34" charset="0"/>
                <a:cs typeface="Calibri" pitchFamily="34" charset="0"/>
              </a:rPr>
              <a:t>It is post tested as condition is checked after the code is executed</a:t>
            </a:r>
          </a:p>
          <a:p>
            <a:pPr eaLnBrk="1" hangingPunct="1">
              <a:lnSpc>
                <a:spcPct val="80000"/>
              </a:lnSpc>
              <a:defRPr/>
            </a:pPr>
            <a:endParaRPr lang="en-US" sz="2000" dirty="0" smtClean="0"/>
          </a:p>
        </p:txBody>
      </p:sp>
      <p:sp>
        <p:nvSpPr>
          <p:cNvPr id="76802" name="Rectangle 2"/>
          <p:cNvSpPr>
            <a:spLocks noGrp="1" noChangeArrowheads="1"/>
          </p:cNvSpPr>
          <p:nvPr>
            <p:ph type="title"/>
          </p:nvPr>
        </p:nvSpPr>
        <p:spPr>
          <a:xfrm>
            <a:off x="457200" y="274638"/>
            <a:ext cx="7467600" cy="930048"/>
          </a:xfrm>
        </p:spPr>
        <p:txBody>
          <a:bodyPr>
            <a:normAutofit/>
          </a:bodyPr>
          <a:lstStyle/>
          <a:p>
            <a:pPr eaLnBrk="1" hangingPunct="1">
              <a:defRPr/>
            </a:pPr>
            <a:r>
              <a:rPr lang="en-US" sz="3600" b="1" dirty="0" smtClean="0">
                <a:solidFill>
                  <a:srgbClr val="FF0000"/>
                </a:solidFill>
                <a:latin typeface="Calibri" pitchFamily="34" charset="0"/>
                <a:cs typeface="Calibri" pitchFamily="34" charset="0"/>
              </a:rPr>
              <a:t>TYPES  OF LOOPS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6802"/>
                                        </p:tgtEl>
                                        <p:attrNameLst>
                                          <p:attrName>style.visibility</p:attrName>
                                        </p:attrNameLst>
                                      </p:cBhvr>
                                      <p:to>
                                        <p:strVal val="visible"/>
                                      </p:to>
                                    </p:set>
                                    <p:animEffect transition="in" filter="fade">
                                      <p:cBhvr>
                                        <p:cTn id="7" dur="2000"/>
                                        <p:tgtEl>
                                          <p:spTgt spid="768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6803">
                                            <p:txEl>
                                              <p:pRg st="0" end="0"/>
                                            </p:txEl>
                                          </p:spTgt>
                                        </p:tgtEl>
                                        <p:attrNameLst>
                                          <p:attrName>style.visibility</p:attrName>
                                        </p:attrNameLst>
                                      </p:cBhvr>
                                      <p:to>
                                        <p:strVal val="visible"/>
                                      </p:to>
                                    </p:set>
                                    <p:animEffect transition="in" filter="fade">
                                      <p:cBhvr>
                                        <p:cTn id="12" dur="2000"/>
                                        <p:tgtEl>
                                          <p:spTgt spid="7680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6803">
                                            <p:txEl>
                                              <p:pRg st="1" end="1"/>
                                            </p:txEl>
                                          </p:spTgt>
                                        </p:tgtEl>
                                        <p:attrNameLst>
                                          <p:attrName>style.visibility</p:attrName>
                                        </p:attrNameLst>
                                      </p:cBhvr>
                                      <p:to>
                                        <p:strVal val="visible"/>
                                      </p:to>
                                    </p:set>
                                    <p:animEffect transition="in" filter="fade">
                                      <p:cBhvr>
                                        <p:cTn id="15" dur="2000"/>
                                        <p:tgtEl>
                                          <p:spTgt spid="7680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6803">
                                            <p:txEl>
                                              <p:pRg st="2" end="2"/>
                                            </p:txEl>
                                          </p:spTgt>
                                        </p:tgtEl>
                                        <p:attrNameLst>
                                          <p:attrName>style.visibility</p:attrName>
                                        </p:attrNameLst>
                                      </p:cBhvr>
                                      <p:to>
                                        <p:strVal val="visible"/>
                                      </p:to>
                                    </p:set>
                                    <p:animEffect transition="in" filter="fade">
                                      <p:cBhvr>
                                        <p:cTn id="20" dur="2000"/>
                                        <p:tgtEl>
                                          <p:spTgt spid="7680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6803">
                                            <p:txEl>
                                              <p:pRg st="3" end="3"/>
                                            </p:txEl>
                                          </p:spTgt>
                                        </p:tgtEl>
                                        <p:attrNameLst>
                                          <p:attrName>style.visibility</p:attrName>
                                        </p:attrNameLst>
                                      </p:cBhvr>
                                      <p:to>
                                        <p:strVal val="visible"/>
                                      </p:to>
                                    </p:set>
                                    <p:animEffect transition="in" filter="fade">
                                      <p:cBhvr>
                                        <p:cTn id="23" dur="2000"/>
                                        <p:tgtEl>
                                          <p:spTgt spid="7680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6803">
                                            <p:txEl>
                                              <p:pRg st="4" end="4"/>
                                            </p:txEl>
                                          </p:spTgt>
                                        </p:tgtEl>
                                        <p:attrNameLst>
                                          <p:attrName>style.visibility</p:attrName>
                                        </p:attrNameLst>
                                      </p:cBhvr>
                                      <p:to>
                                        <p:strVal val="visible"/>
                                      </p:to>
                                    </p:set>
                                    <p:animEffect transition="in" filter="fade">
                                      <p:cBhvr>
                                        <p:cTn id="26" dur="2000"/>
                                        <p:tgtEl>
                                          <p:spTgt spid="76803">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6803">
                                            <p:txEl>
                                              <p:pRg st="5" end="5"/>
                                            </p:txEl>
                                          </p:spTgt>
                                        </p:tgtEl>
                                        <p:attrNameLst>
                                          <p:attrName>style.visibility</p:attrName>
                                        </p:attrNameLst>
                                      </p:cBhvr>
                                      <p:to>
                                        <p:strVal val="visible"/>
                                      </p:to>
                                    </p:set>
                                    <p:animEffect transition="in" filter="fade">
                                      <p:cBhvr>
                                        <p:cTn id="29" dur="2000"/>
                                        <p:tgtEl>
                                          <p:spTgt spid="7680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6803">
                                            <p:txEl>
                                              <p:pRg st="8" end="8"/>
                                            </p:txEl>
                                          </p:spTgt>
                                        </p:tgtEl>
                                        <p:attrNameLst>
                                          <p:attrName>style.visibility</p:attrName>
                                        </p:attrNameLst>
                                      </p:cBhvr>
                                      <p:to>
                                        <p:strVal val="visible"/>
                                      </p:to>
                                    </p:set>
                                    <p:animEffect transition="in" filter="fade">
                                      <p:cBhvr>
                                        <p:cTn id="34" dur="2000"/>
                                        <p:tgtEl>
                                          <p:spTgt spid="7680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6803">
                                            <p:txEl>
                                              <p:pRg st="10" end="10"/>
                                            </p:txEl>
                                          </p:spTgt>
                                        </p:tgtEl>
                                        <p:attrNameLst>
                                          <p:attrName>style.visibility</p:attrName>
                                        </p:attrNameLst>
                                      </p:cBhvr>
                                      <p:to>
                                        <p:strVal val="visible"/>
                                      </p:to>
                                    </p:set>
                                    <p:animEffect transition="in" filter="fade">
                                      <p:cBhvr>
                                        <p:cTn id="39" dur="2000"/>
                                        <p:tgtEl>
                                          <p:spTgt spid="768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P spid="76802"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p:txBody>
          <a:bodyPr/>
          <a:lstStyle/>
          <a:p>
            <a:pPr eaLnBrk="1" hangingPunct="1">
              <a:defRPr/>
            </a:pPr>
            <a:r>
              <a:rPr lang="en-US" sz="2400" dirty="0" smtClean="0">
                <a:latin typeface="Calibri" pitchFamily="34" charset="0"/>
                <a:cs typeface="Calibri" pitchFamily="34" charset="0"/>
              </a:rPr>
              <a:t>Simple Loop </a:t>
            </a:r>
          </a:p>
          <a:p>
            <a:pPr eaLnBrk="1" hangingPunct="1">
              <a:buFont typeface="Wingdings" pitchFamily="2" charset="2"/>
              <a:buNone/>
              <a:defRPr/>
            </a:pPr>
            <a:r>
              <a:rPr lang="en-US" sz="2400" dirty="0" smtClean="0">
                <a:latin typeface="Calibri" pitchFamily="34" charset="0"/>
                <a:cs typeface="Calibri" pitchFamily="34" charset="0"/>
              </a:rPr>
              <a:t>	</a:t>
            </a:r>
          </a:p>
          <a:p>
            <a:pPr eaLnBrk="1" hangingPunct="1">
              <a:buFont typeface="Wingdings" pitchFamily="2" charset="2"/>
              <a:buNone/>
              <a:defRPr/>
            </a:pPr>
            <a:r>
              <a:rPr lang="en-US" sz="2400" dirty="0" smtClean="0">
                <a:latin typeface="Calibri" pitchFamily="34" charset="0"/>
                <a:cs typeface="Calibri" pitchFamily="34" charset="0"/>
              </a:rPr>
              <a:t>	Loop</a:t>
            </a:r>
          </a:p>
          <a:p>
            <a:pPr eaLnBrk="1" hangingPunct="1">
              <a:buFont typeface="Wingdings" pitchFamily="2" charset="2"/>
              <a:buNone/>
              <a:defRPr/>
            </a:pP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dbms_output.put_line</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i</a:t>
            </a:r>
            <a:r>
              <a:rPr lang="en-US" sz="2400" dirty="0" smtClean="0">
                <a:latin typeface="Calibri" pitchFamily="34" charset="0"/>
                <a:cs typeface="Calibri" pitchFamily="34" charset="0"/>
              </a:rPr>
              <a:t>);</a:t>
            </a:r>
          </a:p>
          <a:p>
            <a:pPr eaLnBrk="1" hangingPunct="1">
              <a:buFont typeface="Wingdings" pitchFamily="2" charset="2"/>
              <a:buNone/>
              <a:defRPr/>
            </a:pPr>
            <a:r>
              <a:rPr lang="en-US" sz="2400" dirty="0" smtClean="0">
                <a:latin typeface="Calibri" pitchFamily="34" charset="0"/>
                <a:cs typeface="Calibri" pitchFamily="34" charset="0"/>
              </a:rPr>
              <a:t>		</a:t>
            </a:r>
            <a:r>
              <a:rPr lang="en-US" sz="2400" dirty="0" smtClean="0">
                <a:solidFill>
                  <a:schemeClr val="hlink"/>
                </a:solidFill>
                <a:latin typeface="Calibri" pitchFamily="34" charset="0"/>
                <a:cs typeface="Calibri" pitchFamily="34" charset="0"/>
              </a:rPr>
              <a:t>Exit When </a:t>
            </a:r>
            <a:r>
              <a:rPr lang="en-US" sz="2400" dirty="0" err="1" smtClean="0">
                <a:solidFill>
                  <a:schemeClr val="hlink"/>
                </a:solidFill>
                <a:latin typeface="Calibri" pitchFamily="34" charset="0"/>
                <a:cs typeface="Calibri" pitchFamily="34" charset="0"/>
              </a:rPr>
              <a:t>i</a:t>
            </a:r>
            <a:r>
              <a:rPr lang="en-US" sz="2400" dirty="0" smtClean="0">
                <a:solidFill>
                  <a:schemeClr val="hlink"/>
                </a:solidFill>
                <a:latin typeface="Calibri" pitchFamily="34" charset="0"/>
                <a:cs typeface="Calibri" pitchFamily="34" charset="0"/>
              </a:rPr>
              <a:t> = 10</a:t>
            </a:r>
          </a:p>
          <a:p>
            <a:pPr eaLnBrk="1" hangingPunct="1">
              <a:buFont typeface="Wingdings" pitchFamily="2" charset="2"/>
              <a:buNone/>
              <a:defRPr/>
            </a:pPr>
            <a:r>
              <a:rPr lang="en-US" sz="2400" dirty="0" smtClean="0">
                <a:latin typeface="Calibri" pitchFamily="34" charset="0"/>
                <a:cs typeface="Calibri" pitchFamily="34" charset="0"/>
              </a:rPr>
              <a:t>	End Loop;</a:t>
            </a:r>
          </a:p>
          <a:p>
            <a:pPr eaLnBrk="1" hangingPunct="1">
              <a:buFont typeface="Wingdings" pitchFamily="2" charset="2"/>
              <a:buNone/>
              <a:defRPr/>
            </a:pPr>
            <a:endParaRPr lang="en-US" sz="2400" dirty="0" smtClean="0">
              <a:latin typeface="Calibri" pitchFamily="34" charset="0"/>
              <a:cs typeface="Calibri" pitchFamily="34" charset="0"/>
            </a:endParaRPr>
          </a:p>
          <a:p>
            <a:pPr eaLnBrk="1" hangingPunct="1">
              <a:buFont typeface="Wingdings" pitchFamily="2" charset="2"/>
              <a:buNone/>
              <a:defRPr/>
            </a:pPr>
            <a:r>
              <a:rPr lang="en-US" sz="2400" dirty="0" smtClean="0">
                <a:latin typeface="Calibri" pitchFamily="34" charset="0"/>
                <a:cs typeface="Calibri" pitchFamily="34" charset="0"/>
              </a:rPr>
              <a:t>--Post Tested</a:t>
            </a:r>
          </a:p>
        </p:txBody>
      </p:sp>
      <p:sp>
        <p:nvSpPr>
          <p:cNvPr id="78850" name="Rectangle 2"/>
          <p:cNvSpPr>
            <a:spLocks noGrp="1" noChangeArrowheads="1"/>
          </p:cNvSpPr>
          <p:nvPr>
            <p:ph type="title"/>
          </p:nvPr>
        </p:nvSpPr>
        <p:spPr>
          <a:xfrm>
            <a:off x="457200" y="274638"/>
            <a:ext cx="7467600" cy="988105"/>
          </a:xfrm>
        </p:spPr>
        <p:txBody>
          <a:bodyPr>
            <a:normAutofit/>
          </a:bodyPr>
          <a:lstStyle/>
          <a:p>
            <a:pPr eaLnBrk="1" hangingPunct="1">
              <a:defRPr/>
            </a:pPr>
            <a:r>
              <a:rPr lang="en-US" sz="4000" b="1" dirty="0" smtClean="0">
                <a:solidFill>
                  <a:srgbClr val="FF0000"/>
                </a:solidFill>
                <a:latin typeface="Calibri" pitchFamily="34" charset="0"/>
                <a:cs typeface="Calibri" pitchFamily="34" charset="0"/>
              </a:rPr>
              <a:t>TYPES  OF LOOPS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fade">
                                      <p:cBhvr>
                                        <p:cTn id="7" dur="2000"/>
                                        <p:tgtEl>
                                          <p:spTgt spid="788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8851">
                                            <p:txEl>
                                              <p:pRg st="0" end="0"/>
                                            </p:txEl>
                                          </p:spTgt>
                                        </p:tgtEl>
                                        <p:attrNameLst>
                                          <p:attrName>style.visibility</p:attrName>
                                        </p:attrNameLst>
                                      </p:cBhvr>
                                      <p:to>
                                        <p:strVal val="visible"/>
                                      </p:to>
                                    </p:set>
                                    <p:animEffect transition="in" filter="fade">
                                      <p:cBhvr>
                                        <p:cTn id="12" dur="2000"/>
                                        <p:tgtEl>
                                          <p:spTgt spid="78851">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8851">
                                            <p:txEl>
                                              <p:pRg st="1" end="1"/>
                                            </p:txEl>
                                          </p:spTgt>
                                        </p:tgtEl>
                                        <p:attrNameLst>
                                          <p:attrName>style.visibility</p:attrName>
                                        </p:attrNameLst>
                                      </p:cBhvr>
                                      <p:to>
                                        <p:strVal val="visible"/>
                                      </p:to>
                                    </p:set>
                                    <p:animEffect transition="in" filter="fade">
                                      <p:cBhvr>
                                        <p:cTn id="15" dur="2000"/>
                                        <p:tgtEl>
                                          <p:spTgt spid="7885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8851">
                                            <p:txEl>
                                              <p:pRg st="2" end="2"/>
                                            </p:txEl>
                                          </p:spTgt>
                                        </p:tgtEl>
                                        <p:attrNameLst>
                                          <p:attrName>style.visibility</p:attrName>
                                        </p:attrNameLst>
                                      </p:cBhvr>
                                      <p:to>
                                        <p:strVal val="visible"/>
                                      </p:to>
                                    </p:set>
                                    <p:animEffect transition="in" filter="fade">
                                      <p:cBhvr>
                                        <p:cTn id="20" dur="2000"/>
                                        <p:tgtEl>
                                          <p:spTgt spid="78851">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8851">
                                            <p:txEl>
                                              <p:pRg st="3" end="3"/>
                                            </p:txEl>
                                          </p:spTgt>
                                        </p:tgtEl>
                                        <p:attrNameLst>
                                          <p:attrName>style.visibility</p:attrName>
                                        </p:attrNameLst>
                                      </p:cBhvr>
                                      <p:to>
                                        <p:strVal val="visible"/>
                                      </p:to>
                                    </p:set>
                                    <p:animEffect transition="in" filter="fade">
                                      <p:cBhvr>
                                        <p:cTn id="23" dur="2000"/>
                                        <p:tgtEl>
                                          <p:spTgt spid="78851">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8851">
                                            <p:txEl>
                                              <p:pRg st="4" end="4"/>
                                            </p:txEl>
                                          </p:spTgt>
                                        </p:tgtEl>
                                        <p:attrNameLst>
                                          <p:attrName>style.visibility</p:attrName>
                                        </p:attrNameLst>
                                      </p:cBhvr>
                                      <p:to>
                                        <p:strVal val="visible"/>
                                      </p:to>
                                    </p:set>
                                    <p:animEffect transition="in" filter="fade">
                                      <p:cBhvr>
                                        <p:cTn id="26" dur="2000"/>
                                        <p:tgtEl>
                                          <p:spTgt spid="78851">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8851">
                                            <p:txEl>
                                              <p:pRg st="5" end="5"/>
                                            </p:txEl>
                                          </p:spTgt>
                                        </p:tgtEl>
                                        <p:attrNameLst>
                                          <p:attrName>style.visibility</p:attrName>
                                        </p:attrNameLst>
                                      </p:cBhvr>
                                      <p:to>
                                        <p:strVal val="visible"/>
                                      </p:to>
                                    </p:set>
                                    <p:animEffect transition="in" filter="fade">
                                      <p:cBhvr>
                                        <p:cTn id="29" dur="2000"/>
                                        <p:tgtEl>
                                          <p:spTgt spid="78851">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8851">
                                            <p:txEl>
                                              <p:pRg st="7" end="7"/>
                                            </p:txEl>
                                          </p:spTgt>
                                        </p:tgtEl>
                                        <p:attrNameLst>
                                          <p:attrName>style.visibility</p:attrName>
                                        </p:attrNameLst>
                                      </p:cBhvr>
                                      <p:to>
                                        <p:strVal val="visible"/>
                                      </p:to>
                                    </p:set>
                                    <p:animEffect transition="in" filter="fade">
                                      <p:cBhvr>
                                        <p:cTn id="34" dur="2000"/>
                                        <p:tgtEl>
                                          <p:spTgt spid="788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P spid="78850"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a:xfrm>
            <a:off x="304800" y="1132114"/>
            <a:ext cx="7620000" cy="5341838"/>
          </a:xfrm>
        </p:spPr>
        <p:txBody>
          <a:bodyPr/>
          <a:lstStyle/>
          <a:p>
            <a:pPr eaLnBrk="1" hangingPunct="1">
              <a:defRPr/>
            </a:pPr>
            <a:r>
              <a:rPr lang="en-US" sz="2400" dirty="0" smtClean="0">
                <a:latin typeface="Calibri" pitchFamily="34" charset="0"/>
                <a:cs typeface="Calibri" pitchFamily="34" charset="0"/>
              </a:rPr>
              <a:t>While Loop</a:t>
            </a:r>
          </a:p>
          <a:p>
            <a:pPr eaLnBrk="1" hangingPunct="1">
              <a:buFont typeface="Wingdings" pitchFamily="2" charset="2"/>
              <a:buNone/>
              <a:defRPr/>
            </a:pPr>
            <a:r>
              <a:rPr lang="en-US" sz="2400" dirty="0" smtClean="0">
                <a:latin typeface="Calibri" pitchFamily="34" charset="0"/>
                <a:cs typeface="Calibri" pitchFamily="34" charset="0"/>
              </a:rPr>
              <a:t>	</a:t>
            </a:r>
          </a:p>
          <a:p>
            <a:pPr eaLnBrk="1" hangingPunct="1">
              <a:buFont typeface="Wingdings" pitchFamily="2" charset="2"/>
              <a:buNone/>
              <a:defRPr/>
            </a:pPr>
            <a:r>
              <a:rPr lang="en-US" sz="2400" dirty="0" smtClean="0">
                <a:latin typeface="Calibri" pitchFamily="34" charset="0"/>
                <a:cs typeface="Calibri" pitchFamily="34" charset="0"/>
              </a:rPr>
              <a:t>	While &lt;Condition&gt;</a:t>
            </a:r>
          </a:p>
          <a:p>
            <a:pPr eaLnBrk="1" hangingPunct="1">
              <a:buFont typeface="Wingdings" pitchFamily="2" charset="2"/>
              <a:buNone/>
              <a:defRPr/>
            </a:pPr>
            <a:r>
              <a:rPr lang="en-US" sz="2400" dirty="0" smtClean="0">
                <a:latin typeface="Calibri" pitchFamily="34" charset="0"/>
                <a:cs typeface="Calibri" pitchFamily="34" charset="0"/>
              </a:rPr>
              <a:t>	Loop</a:t>
            </a:r>
          </a:p>
          <a:p>
            <a:pPr eaLnBrk="1" hangingPunct="1">
              <a:buFont typeface="Wingdings" pitchFamily="2" charset="2"/>
              <a:buNone/>
              <a:defRPr/>
            </a:pPr>
            <a:r>
              <a:rPr lang="en-US" sz="2400" dirty="0" smtClean="0">
                <a:latin typeface="Calibri" pitchFamily="34" charset="0"/>
                <a:cs typeface="Calibri" pitchFamily="34" charset="0"/>
              </a:rPr>
              <a:t>		&lt;Code&gt;</a:t>
            </a:r>
          </a:p>
          <a:p>
            <a:pPr eaLnBrk="1" hangingPunct="1">
              <a:buFont typeface="Wingdings" pitchFamily="2" charset="2"/>
              <a:buNone/>
              <a:defRPr/>
            </a:pPr>
            <a:r>
              <a:rPr lang="en-US" sz="2400" dirty="0" smtClean="0">
                <a:latin typeface="Calibri" pitchFamily="34" charset="0"/>
                <a:cs typeface="Calibri" pitchFamily="34" charset="0"/>
              </a:rPr>
              <a:t>	End Loop;</a:t>
            </a:r>
          </a:p>
          <a:p>
            <a:pPr eaLnBrk="1" hangingPunct="1">
              <a:defRPr/>
            </a:pPr>
            <a:endParaRPr lang="en-US" sz="2400" dirty="0" smtClean="0">
              <a:latin typeface="Calibri" pitchFamily="34" charset="0"/>
              <a:cs typeface="Calibri" pitchFamily="34" charset="0"/>
            </a:endParaRPr>
          </a:p>
          <a:p>
            <a:pPr eaLnBrk="1" hangingPunct="1">
              <a:defRPr/>
            </a:pPr>
            <a:endParaRPr lang="en-US" sz="2400" dirty="0" smtClean="0">
              <a:latin typeface="Calibri" pitchFamily="34" charset="0"/>
              <a:cs typeface="Calibri" pitchFamily="34" charset="0"/>
            </a:endParaRPr>
          </a:p>
          <a:p>
            <a:pPr eaLnBrk="1" hangingPunct="1">
              <a:defRPr/>
            </a:pPr>
            <a:r>
              <a:rPr lang="en-US" sz="2400" dirty="0" smtClean="0">
                <a:latin typeface="Calibri" pitchFamily="34" charset="0"/>
                <a:cs typeface="Calibri" pitchFamily="34" charset="0"/>
              </a:rPr>
              <a:t>While is required for condition to end the Loop</a:t>
            </a:r>
          </a:p>
          <a:p>
            <a:pPr eaLnBrk="1" hangingPunct="1">
              <a:defRPr/>
            </a:pPr>
            <a:r>
              <a:rPr lang="en-US" sz="2400" dirty="0" smtClean="0">
                <a:latin typeface="Calibri" pitchFamily="34" charset="0"/>
                <a:cs typeface="Calibri" pitchFamily="34" charset="0"/>
              </a:rPr>
              <a:t>This is also pre tested.</a:t>
            </a:r>
          </a:p>
          <a:p>
            <a:pPr eaLnBrk="1" hangingPunct="1">
              <a:defRPr/>
            </a:pPr>
            <a:endParaRPr lang="en-US" sz="2400" dirty="0" smtClean="0"/>
          </a:p>
        </p:txBody>
      </p:sp>
      <p:sp>
        <p:nvSpPr>
          <p:cNvPr id="75778" name="Rectangle 2"/>
          <p:cNvSpPr>
            <a:spLocks noGrp="1" noChangeArrowheads="1"/>
          </p:cNvSpPr>
          <p:nvPr>
            <p:ph type="title"/>
          </p:nvPr>
        </p:nvSpPr>
        <p:spPr>
          <a:xfrm>
            <a:off x="471714" y="216581"/>
            <a:ext cx="7467600" cy="828448"/>
          </a:xfrm>
        </p:spPr>
        <p:txBody>
          <a:bodyPr>
            <a:normAutofit/>
          </a:bodyPr>
          <a:lstStyle/>
          <a:p>
            <a:pPr eaLnBrk="1" hangingPunct="1">
              <a:defRPr/>
            </a:pPr>
            <a:r>
              <a:rPr lang="en-US" sz="4000" b="1" dirty="0" smtClean="0">
                <a:solidFill>
                  <a:srgbClr val="FF0000"/>
                </a:solidFill>
                <a:latin typeface="Calibri" pitchFamily="34" charset="0"/>
                <a:cs typeface="Calibri" pitchFamily="34" charset="0"/>
              </a:rPr>
              <a:t>TYPES  OF LOOPS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5778"/>
                                        </p:tgtEl>
                                        <p:attrNameLst>
                                          <p:attrName>style.visibility</p:attrName>
                                        </p:attrNameLst>
                                      </p:cBhvr>
                                      <p:to>
                                        <p:strVal val="visible"/>
                                      </p:to>
                                    </p:set>
                                    <p:animEffect transition="in" filter="fade">
                                      <p:cBhvr>
                                        <p:cTn id="7" dur="2000"/>
                                        <p:tgtEl>
                                          <p:spTgt spid="757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5779">
                                            <p:txEl>
                                              <p:pRg st="0" end="0"/>
                                            </p:txEl>
                                          </p:spTgt>
                                        </p:tgtEl>
                                        <p:attrNameLst>
                                          <p:attrName>style.visibility</p:attrName>
                                        </p:attrNameLst>
                                      </p:cBhvr>
                                      <p:to>
                                        <p:strVal val="visible"/>
                                      </p:to>
                                    </p:set>
                                    <p:animEffect transition="in" filter="fade">
                                      <p:cBhvr>
                                        <p:cTn id="12" dur="2000"/>
                                        <p:tgtEl>
                                          <p:spTgt spid="75779">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5779">
                                            <p:txEl>
                                              <p:pRg st="1" end="1"/>
                                            </p:txEl>
                                          </p:spTgt>
                                        </p:tgtEl>
                                        <p:attrNameLst>
                                          <p:attrName>style.visibility</p:attrName>
                                        </p:attrNameLst>
                                      </p:cBhvr>
                                      <p:to>
                                        <p:strVal val="visible"/>
                                      </p:to>
                                    </p:set>
                                    <p:animEffect transition="in" filter="fade">
                                      <p:cBhvr>
                                        <p:cTn id="15" dur="2000"/>
                                        <p:tgtEl>
                                          <p:spTgt spid="7577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5779">
                                            <p:txEl>
                                              <p:pRg st="2" end="2"/>
                                            </p:txEl>
                                          </p:spTgt>
                                        </p:tgtEl>
                                        <p:attrNameLst>
                                          <p:attrName>style.visibility</p:attrName>
                                        </p:attrNameLst>
                                      </p:cBhvr>
                                      <p:to>
                                        <p:strVal val="visible"/>
                                      </p:to>
                                    </p:set>
                                    <p:animEffect transition="in" filter="fade">
                                      <p:cBhvr>
                                        <p:cTn id="20" dur="2000"/>
                                        <p:tgtEl>
                                          <p:spTgt spid="75779">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5779">
                                            <p:txEl>
                                              <p:pRg st="3" end="3"/>
                                            </p:txEl>
                                          </p:spTgt>
                                        </p:tgtEl>
                                        <p:attrNameLst>
                                          <p:attrName>style.visibility</p:attrName>
                                        </p:attrNameLst>
                                      </p:cBhvr>
                                      <p:to>
                                        <p:strVal val="visible"/>
                                      </p:to>
                                    </p:set>
                                    <p:animEffect transition="in" filter="fade">
                                      <p:cBhvr>
                                        <p:cTn id="23" dur="2000"/>
                                        <p:tgtEl>
                                          <p:spTgt spid="75779">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5779">
                                            <p:txEl>
                                              <p:pRg st="4" end="4"/>
                                            </p:txEl>
                                          </p:spTgt>
                                        </p:tgtEl>
                                        <p:attrNameLst>
                                          <p:attrName>style.visibility</p:attrName>
                                        </p:attrNameLst>
                                      </p:cBhvr>
                                      <p:to>
                                        <p:strVal val="visible"/>
                                      </p:to>
                                    </p:set>
                                    <p:animEffect transition="in" filter="fade">
                                      <p:cBhvr>
                                        <p:cTn id="26" dur="2000"/>
                                        <p:tgtEl>
                                          <p:spTgt spid="75779">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5779">
                                            <p:txEl>
                                              <p:pRg st="5" end="5"/>
                                            </p:txEl>
                                          </p:spTgt>
                                        </p:tgtEl>
                                        <p:attrNameLst>
                                          <p:attrName>style.visibility</p:attrName>
                                        </p:attrNameLst>
                                      </p:cBhvr>
                                      <p:to>
                                        <p:strVal val="visible"/>
                                      </p:to>
                                    </p:set>
                                    <p:animEffect transition="in" filter="fade">
                                      <p:cBhvr>
                                        <p:cTn id="29" dur="2000"/>
                                        <p:tgtEl>
                                          <p:spTgt spid="75779">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5779">
                                            <p:txEl>
                                              <p:pRg st="8" end="8"/>
                                            </p:txEl>
                                          </p:spTgt>
                                        </p:tgtEl>
                                        <p:attrNameLst>
                                          <p:attrName>style.visibility</p:attrName>
                                        </p:attrNameLst>
                                      </p:cBhvr>
                                      <p:to>
                                        <p:strVal val="visible"/>
                                      </p:to>
                                    </p:set>
                                    <p:animEffect transition="in" filter="fade">
                                      <p:cBhvr>
                                        <p:cTn id="34" dur="2000"/>
                                        <p:tgtEl>
                                          <p:spTgt spid="75779">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5779">
                                            <p:txEl>
                                              <p:pRg st="9" end="9"/>
                                            </p:txEl>
                                          </p:spTgt>
                                        </p:tgtEl>
                                        <p:attrNameLst>
                                          <p:attrName>style.visibility</p:attrName>
                                        </p:attrNameLst>
                                      </p:cBhvr>
                                      <p:to>
                                        <p:strVal val="visible"/>
                                      </p:to>
                                    </p:set>
                                    <p:animEffect transition="in" filter="fade">
                                      <p:cBhvr>
                                        <p:cTn id="39" dur="2000"/>
                                        <p:tgtEl>
                                          <p:spTgt spid="757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P spid="75778"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a:xfrm>
            <a:off x="457200" y="1407886"/>
            <a:ext cx="7467600" cy="5181600"/>
          </a:xfrm>
        </p:spPr>
        <p:txBody>
          <a:bodyPr/>
          <a:lstStyle/>
          <a:p>
            <a:pPr eaLnBrk="1" hangingPunct="1">
              <a:defRPr/>
            </a:pPr>
            <a:r>
              <a:rPr lang="en-US" dirty="0" smtClean="0">
                <a:latin typeface="Calibri" pitchFamily="34" charset="0"/>
                <a:cs typeface="Calibri" pitchFamily="34" charset="0"/>
              </a:rPr>
              <a:t>While Loop</a:t>
            </a:r>
          </a:p>
          <a:p>
            <a:pPr eaLnBrk="1" hangingPunct="1">
              <a:buFont typeface="Wingdings" pitchFamily="2" charset="2"/>
              <a:buNone/>
              <a:defRPr/>
            </a:pPr>
            <a:r>
              <a:rPr lang="en-US" dirty="0" smtClean="0">
                <a:latin typeface="Calibri" pitchFamily="34" charset="0"/>
                <a:cs typeface="Calibri" pitchFamily="34" charset="0"/>
              </a:rPr>
              <a:t>	</a:t>
            </a:r>
          </a:p>
          <a:p>
            <a:pPr eaLnBrk="1" hangingPunct="1">
              <a:buFont typeface="Wingdings" pitchFamily="2" charset="2"/>
              <a:buNone/>
              <a:defRPr/>
            </a:pPr>
            <a:r>
              <a:rPr lang="en-US" dirty="0" smtClean="0">
                <a:latin typeface="Calibri" pitchFamily="34" charset="0"/>
                <a:cs typeface="Calibri" pitchFamily="34" charset="0"/>
              </a:rPr>
              <a:t>	</a:t>
            </a:r>
            <a:r>
              <a:rPr lang="en-US" dirty="0" smtClean="0">
                <a:solidFill>
                  <a:schemeClr val="hlink"/>
                </a:solidFill>
                <a:latin typeface="Calibri" pitchFamily="34" charset="0"/>
                <a:cs typeface="Calibri" pitchFamily="34" charset="0"/>
              </a:rPr>
              <a:t>While </a:t>
            </a:r>
            <a:r>
              <a:rPr lang="en-US" dirty="0" err="1" smtClean="0">
                <a:solidFill>
                  <a:schemeClr val="hlink"/>
                </a:solidFill>
                <a:latin typeface="Calibri" pitchFamily="34" charset="0"/>
                <a:cs typeface="Calibri" pitchFamily="34" charset="0"/>
              </a:rPr>
              <a:t>i</a:t>
            </a:r>
            <a:r>
              <a:rPr lang="en-US" dirty="0" smtClean="0">
                <a:solidFill>
                  <a:schemeClr val="hlink"/>
                </a:solidFill>
                <a:latin typeface="Calibri" pitchFamily="34" charset="0"/>
                <a:cs typeface="Calibri" pitchFamily="34" charset="0"/>
              </a:rPr>
              <a:t> &lt; 10</a:t>
            </a:r>
          </a:p>
          <a:p>
            <a:pPr eaLnBrk="1" hangingPunct="1">
              <a:buFont typeface="Wingdings" pitchFamily="2" charset="2"/>
              <a:buNone/>
              <a:defRPr/>
            </a:pPr>
            <a:r>
              <a:rPr lang="en-US" dirty="0" smtClean="0">
                <a:latin typeface="Calibri" pitchFamily="34" charset="0"/>
                <a:cs typeface="Calibri" pitchFamily="34" charset="0"/>
              </a:rPr>
              <a:t>	Loop</a:t>
            </a:r>
          </a:p>
          <a:p>
            <a:pPr eaLnBrk="1" hangingPunct="1">
              <a:buFont typeface="Wingdings" pitchFamily="2" charset="2"/>
              <a:buNone/>
              <a:defRPr/>
            </a:pPr>
            <a:r>
              <a:rPr lang="en-US" dirty="0" smtClean="0">
                <a:latin typeface="Calibri" pitchFamily="34" charset="0"/>
                <a:cs typeface="Calibri" pitchFamily="34" charset="0"/>
              </a:rPr>
              <a:t>		</a:t>
            </a:r>
            <a:r>
              <a:rPr lang="en-US" dirty="0" err="1" smtClean="0">
                <a:latin typeface="Calibri" pitchFamily="34" charset="0"/>
                <a:cs typeface="Calibri" pitchFamily="34" charset="0"/>
              </a:rPr>
              <a:t>dbms_output.put_line</a:t>
            </a:r>
            <a:r>
              <a:rPr lang="en-US" dirty="0" smtClean="0">
                <a:latin typeface="Calibri" pitchFamily="34" charset="0"/>
                <a:cs typeface="Calibri" pitchFamily="34" charset="0"/>
              </a:rPr>
              <a:t> (</a:t>
            </a:r>
            <a:r>
              <a:rPr lang="en-US" dirty="0" err="1" smtClean="0">
                <a:latin typeface="Calibri" pitchFamily="34" charset="0"/>
                <a:cs typeface="Calibri" pitchFamily="34" charset="0"/>
              </a:rPr>
              <a:t>i</a:t>
            </a:r>
            <a:r>
              <a:rPr lang="en-US" dirty="0" smtClean="0">
                <a:latin typeface="Calibri" pitchFamily="34" charset="0"/>
                <a:cs typeface="Calibri" pitchFamily="34" charset="0"/>
              </a:rPr>
              <a:t>);</a:t>
            </a:r>
          </a:p>
          <a:p>
            <a:pPr eaLnBrk="1" hangingPunct="1">
              <a:buFont typeface="Wingdings" pitchFamily="2" charset="2"/>
              <a:buNone/>
              <a:defRPr/>
            </a:pPr>
            <a:r>
              <a:rPr lang="en-US" dirty="0" smtClean="0">
                <a:latin typeface="Calibri" pitchFamily="34" charset="0"/>
                <a:cs typeface="Calibri" pitchFamily="34" charset="0"/>
              </a:rPr>
              <a:t>	End Loop;</a:t>
            </a:r>
          </a:p>
          <a:p>
            <a:pPr eaLnBrk="1" hangingPunct="1">
              <a:defRPr/>
            </a:pPr>
            <a:endParaRPr lang="en-US" dirty="0" smtClean="0"/>
          </a:p>
          <a:p>
            <a:pPr eaLnBrk="1" hangingPunct="1">
              <a:defRPr/>
            </a:pPr>
            <a:endParaRPr lang="en-US" dirty="0" smtClean="0"/>
          </a:p>
          <a:p>
            <a:pPr eaLnBrk="1" hangingPunct="1">
              <a:defRPr/>
            </a:pPr>
            <a:endParaRPr lang="en-US" dirty="0" smtClean="0"/>
          </a:p>
        </p:txBody>
      </p:sp>
      <p:sp>
        <p:nvSpPr>
          <p:cNvPr id="79874" name="Rectangle 2"/>
          <p:cNvSpPr>
            <a:spLocks noGrp="1" noChangeArrowheads="1"/>
          </p:cNvSpPr>
          <p:nvPr>
            <p:ph type="title"/>
          </p:nvPr>
        </p:nvSpPr>
        <p:spPr/>
        <p:txBody>
          <a:bodyPr>
            <a:normAutofit/>
          </a:bodyPr>
          <a:lstStyle/>
          <a:p>
            <a:pPr eaLnBrk="1" hangingPunct="1">
              <a:defRPr/>
            </a:pPr>
            <a:r>
              <a:rPr lang="en-US" sz="4000" b="1" dirty="0" smtClean="0">
                <a:solidFill>
                  <a:srgbClr val="FF0000"/>
                </a:solidFill>
                <a:latin typeface="Calibri" pitchFamily="34" charset="0"/>
                <a:cs typeface="Calibri" pitchFamily="34" charset="0"/>
              </a:rPr>
              <a:t>TYPES  OF LOOPS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9874"/>
                                        </p:tgtEl>
                                        <p:attrNameLst>
                                          <p:attrName>style.visibility</p:attrName>
                                        </p:attrNameLst>
                                      </p:cBhvr>
                                      <p:to>
                                        <p:strVal val="visible"/>
                                      </p:to>
                                    </p:set>
                                    <p:animEffect transition="in" filter="fade">
                                      <p:cBhvr>
                                        <p:cTn id="7" dur="2000"/>
                                        <p:tgtEl>
                                          <p:spTgt spid="798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9875">
                                            <p:txEl>
                                              <p:pRg st="0" end="0"/>
                                            </p:txEl>
                                          </p:spTgt>
                                        </p:tgtEl>
                                        <p:attrNameLst>
                                          <p:attrName>style.visibility</p:attrName>
                                        </p:attrNameLst>
                                      </p:cBhvr>
                                      <p:to>
                                        <p:strVal val="visible"/>
                                      </p:to>
                                    </p:set>
                                    <p:animEffect transition="in" filter="fade">
                                      <p:cBhvr>
                                        <p:cTn id="12" dur="2000"/>
                                        <p:tgtEl>
                                          <p:spTgt spid="7987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9875">
                                            <p:txEl>
                                              <p:pRg st="1" end="1"/>
                                            </p:txEl>
                                          </p:spTgt>
                                        </p:tgtEl>
                                        <p:attrNameLst>
                                          <p:attrName>style.visibility</p:attrName>
                                        </p:attrNameLst>
                                      </p:cBhvr>
                                      <p:to>
                                        <p:strVal val="visible"/>
                                      </p:to>
                                    </p:set>
                                    <p:animEffect transition="in" filter="fade">
                                      <p:cBhvr>
                                        <p:cTn id="15" dur="2000"/>
                                        <p:tgtEl>
                                          <p:spTgt spid="7987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9875">
                                            <p:txEl>
                                              <p:pRg st="2" end="2"/>
                                            </p:txEl>
                                          </p:spTgt>
                                        </p:tgtEl>
                                        <p:attrNameLst>
                                          <p:attrName>style.visibility</p:attrName>
                                        </p:attrNameLst>
                                      </p:cBhvr>
                                      <p:to>
                                        <p:strVal val="visible"/>
                                      </p:to>
                                    </p:set>
                                    <p:animEffect transition="in" filter="fade">
                                      <p:cBhvr>
                                        <p:cTn id="20" dur="2000"/>
                                        <p:tgtEl>
                                          <p:spTgt spid="79875">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9875">
                                            <p:txEl>
                                              <p:pRg st="3" end="3"/>
                                            </p:txEl>
                                          </p:spTgt>
                                        </p:tgtEl>
                                        <p:attrNameLst>
                                          <p:attrName>style.visibility</p:attrName>
                                        </p:attrNameLst>
                                      </p:cBhvr>
                                      <p:to>
                                        <p:strVal val="visible"/>
                                      </p:to>
                                    </p:set>
                                    <p:animEffect transition="in" filter="fade">
                                      <p:cBhvr>
                                        <p:cTn id="23" dur="2000"/>
                                        <p:tgtEl>
                                          <p:spTgt spid="79875">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9875">
                                            <p:txEl>
                                              <p:pRg st="4" end="4"/>
                                            </p:txEl>
                                          </p:spTgt>
                                        </p:tgtEl>
                                        <p:attrNameLst>
                                          <p:attrName>style.visibility</p:attrName>
                                        </p:attrNameLst>
                                      </p:cBhvr>
                                      <p:to>
                                        <p:strVal val="visible"/>
                                      </p:to>
                                    </p:set>
                                    <p:animEffect transition="in" filter="fade">
                                      <p:cBhvr>
                                        <p:cTn id="26" dur="2000"/>
                                        <p:tgtEl>
                                          <p:spTgt spid="79875">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9875">
                                            <p:txEl>
                                              <p:pRg st="5" end="5"/>
                                            </p:txEl>
                                          </p:spTgt>
                                        </p:tgtEl>
                                        <p:attrNameLst>
                                          <p:attrName>style.visibility</p:attrName>
                                        </p:attrNameLst>
                                      </p:cBhvr>
                                      <p:to>
                                        <p:strVal val="visible"/>
                                      </p:to>
                                    </p:set>
                                    <p:animEffect transition="in" filter="fade">
                                      <p:cBhvr>
                                        <p:cTn id="29" dur="2000"/>
                                        <p:tgtEl>
                                          <p:spTgt spid="798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79874"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3" name="Rectangle 3"/>
          <p:cNvSpPr>
            <a:spLocks noGrp="1" noChangeArrowheads="1"/>
          </p:cNvSpPr>
          <p:nvPr>
            <p:ph idx="1"/>
          </p:nvPr>
        </p:nvSpPr>
        <p:spPr>
          <a:xfrm>
            <a:off x="457199" y="1161143"/>
            <a:ext cx="8048171" cy="5312809"/>
          </a:xfrm>
        </p:spPr>
        <p:txBody>
          <a:bodyPr/>
          <a:lstStyle/>
          <a:p>
            <a:pPr eaLnBrk="1" hangingPunct="1">
              <a:defRPr/>
            </a:pPr>
            <a:r>
              <a:rPr lang="en-US" sz="2400" dirty="0" smtClean="0">
                <a:latin typeface="Calibri" pitchFamily="34" charset="0"/>
                <a:cs typeface="Calibri" pitchFamily="34" charset="0"/>
              </a:rPr>
              <a:t>FOR Loop</a:t>
            </a:r>
          </a:p>
          <a:p>
            <a:pPr eaLnBrk="1" hangingPunct="1">
              <a:buFont typeface="Wingdings" pitchFamily="2" charset="2"/>
              <a:buNone/>
              <a:defRPr/>
            </a:pPr>
            <a:r>
              <a:rPr lang="en-US" sz="2400" dirty="0" smtClean="0">
                <a:latin typeface="Calibri" pitchFamily="34" charset="0"/>
                <a:cs typeface="Calibri" pitchFamily="34" charset="0"/>
              </a:rPr>
              <a:t>	</a:t>
            </a:r>
          </a:p>
          <a:p>
            <a:pPr eaLnBrk="1" hangingPunct="1">
              <a:buFont typeface="Wingdings" pitchFamily="2" charset="2"/>
              <a:buNone/>
              <a:defRPr/>
            </a:pPr>
            <a:r>
              <a:rPr lang="en-US" sz="2400" dirty="0" smtClean="0">
                <a:latin typeface="Calibri" pitchFamily="34" charset="0"/>
                <a:cs typeface="Calibri" pitchFamily="34" charset="0"/>
              </a:rPr>
              <a:t>	FOR  &lt;Variable&gt; IN &lt;Min&gt; .. &lt;Max&gt;</a:t>
            </a:r>
          </a:p>
          <a:p>
            <a:pPr eaLnBrk="1" hangingPunct="1">
              <a:buFont typeface="Wingdings" pitchFamily="2" charset="2"/>
              <a:buNone/>
              <a:defRPr/>
            </a:pPr>
            <a:r>
              <a:rPr lang="en-US" sz="2400" dirty="0" smtClean="0">
                <a:latin typeface="Calibri" pitchFamily="34" charset="0"/>
                <a:cs typeface="Calibri" pitchFamily="34" charset="0"/>
              </a:rPr>
              <a:t>	Loop</a:t>
            </a:r>
          </a:p>
          <a:p>
            <a:pPr eaLnBrk="1" hangingPunct="1">
              <a:buFont typeface="Wingdings" pitchFamily="2" charset="2"/>
              <a:buNone/>
              <a:defRPr/>
            </a:pPr>
            <a:r>
              <a:rPr lang="en-US" sz="2400" dirty="0" smtClean="0">
                <a:latin typeface="Calibri" pitchFamily="34" charset="0"/>
                <a:cs typeface="Calibri" pitchFamily="34" charset="0"/>
              </a:rPr>
              <a:t>		&lt;Code&gt;</a:t>
            </a:r>
          </a:p>
          <a:p>
            <a:pPr eaLnBrk="1" hangingPunct="1">
              <a:buFont typeface="Wingdings" pitchFamily="2" charset="2"/>
              <a:buNone/>
              <a:defRPr/>
            </a:pPr>
            <a:r>
              <a:rPr lang="en-US" sz="2400" dirty="0" smtClean="0">
                <a:latin typeface="Calibri" pitchFamily="34" charset="0"/>
                <a:cs typeface="Calibri" pitchFamily="34" charset="0"/>
              </a:rPr>
              <a:t>	End Loop;</a:t>
            </a:r>
          </a:p>
          <a:p>
            <a:pPr eaLnBrk="1" hangingPunct="1">
              <a:defRPr/>
            </a:pPr>
            <a:endParaRPr lang="en-US" sz="2400" dirty="0" smtClean="0">
              <a:latin typeface="Calibri" pitchFamily="34" charset="0"/>
              <a:cs typeface="Calibri" pitchFamily="34" charset="0"/>
            </a:endParaRPr>
          </a:p>
          <a:p>
            <a:pPr eaLnBrk="1" hangingPunct="1">
              <a:defRPr/>
            </a:pPr>
            <a:endParaRPr lang="en-US" sz="2400" dirty="0" smtClean="0">
              <a:latin typeface="Calibri" pitchFamily="34" charset="0"/>
              <a:cs typeface="Calibri" pitchFamily="34" charset="0"/>
            </a:endParaRPr>
          </a:p>
          <a:p>
            <a:pPr eaLnBrk="1" hangingPunct="1">
              <a:defRPr/>
            </a:pPr>
            <a:r>
              <a:rPr lang="en-US" sz="2400" dirty="0" smtClean="0">
                <a:latin typeface="Calibri" pitchFamily="34" charset="0"/>
                <a:cs typeface="Calibri" pitchFamily="34" charset="0"/>
              </a:rPr>
              <a:t>This Loop is used when we know the number of time the loop is to be executed.</a:t>
            </a:r>
          </a:p>
          <a:p>
            <a:pPr eaLnBrk="1" hangingPunct="1">
              <a:defRPr/>
            </a:pPr>
            <a:r>
              <a:rPr lang="en-US" sz="2400" dirty="0" smtClean="0">
                <a:latin typeface="Calibri" pitchFamily="34" charset="0"/>
                <a:cs typeface="Calibri" pitchFamily="34" charset="0"/>
              </a:rPr>
              <a:t>This is also pre tested.</a:t>
            </a:r>
          </a:p>
          <a:p>
            <a:pPr eaLnBrk="1" hangingPunct="1">
              <a:defRPr/>
            </a:pPr>
            <a:endParaRPr lang="en-US" sz="2400" dirty="0" smtClean="0"/>
          </a:p>
        </p:txBody>
      </p:sp>
      <p:sp>
        <p:nvSpPr>
          <p:cNvPr id="81922" name="Rectangle 2"/>
          <p:cNvSpPr>
            <a:spLocks noGrp="1" noChangeArrowheads="1"/>
          </p:cNvSpPr>
          <p:nvPr>
            <p:ph type="title"/>
          </p:nvPr>
        </p:nvSpPr>
        <p:spPr>
          <a:xfrm>
            <a:off x="457200" y="274638"/>
            <a:ext cx="7467600" cy="813933"/>
          </a:xfrm>
        </p:spPr>
        <p:txBody>
          <a:bodyPr>
            <a:normAutofit/>
          </a:bodyPr>
          <a:lstStyle/>
          <a:p>
            <a:pPr eaLnBrk="1" hangingPunct="1">
              <a:defRPr/>
            </a:pPr>
            <a:r>
              <a:rPr lang="en-US" sz="4000" b="1" dirty="0" smtClean="0">
                <a:solidFill>
                  <a:srgbClr val="FF0000"/>
                </a:solidFill>
                <a:latin typeface="Calibri" pitchFamily="34" charset="0"/>
                <a:cs typeface="Calibri" pitchFamily="34" charset="0"/>
              </a:rPr>
              <a:t>TYPES  OF LOOPS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fade">
                                      <p:cBhvr>
                                        <p:cTn id="7" dur="2000"/>
                                        <p:tgtEl>
                                          <p:spTgt spid="819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23">
                                            <p:txEl>
                                              <p:pRg st="0" end="0"/>
                                            </p:txEl>
                                          </p:spTgt>
                                        </p:tgtEl>
                                        <p:attrNameLst>
                                          <p:attrName>style.visibility</p:attrName>
                                        </p:attrNameLst>
                                      </p:cBhvr>
                                      <p:to>
                                        <p:strVal val="visible"/>
                                      </p:to>
                                    </p:set>
                                    <p:animEffect transition="in" filter="fade">
                                      <p:cBhvr>
                                        <p:cTn id="12" dur="2000"/>
                                        <p:tgtEl>
                                          <p:spTgt spid="8192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1923">
                                            <p:txEl>
                                              <p:pRg st="1" end="1"/>
                                            </p:txEl>
                                          </p:spTgt>
                                        </p:tgtEl>
                                        <p:attrNameLst>
                                          <p:attrName>style.visibility</p:attrName>
                                        </p:attrNameLst>
                                      </p:cBhvr>
                                      <p:to>
                                        <p:strVal val="visible"/>
                                      </p:to>
                                    </p:set>
                                    <p:animEffect transition="in" filter="fade">
                                      <p:cBhvr>
                                        <p:cTn id="15" dur="2000"/>
                                        <p:tgtEl>
                                          <p:spTgt spid="8192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1923">
                                            <p:txEl>
                                              <p:pRg st="2" end="2"/>
                                            </p:txEl>
                                          </p:spTgt>
                                        </p:tgtEl>
                                        <p:attrNameLst>
                                          <p:attrName>style.visibility</p:attrName>
                                        </p:attrNameLst>
                                      </p:cBhvr>
                                      <p:to>
                                        <p:strVal val="visible"/>
                                      </p:to>
                                    </p:set>
                                    <p:animEffect transition="in" filter="fade">
                                      <p:cBhvr>
                                        <p:cTn id="20" dur="2000"/>
                                        <p:tgtEl>
                                          <p:spTgt spid="8192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1923">
                                            <p:txEl>
                                              <p:pRg st="3" end="3"/>
                                            </p:txEl>
                                          </p:spTgt>
                                        </p:tgtEl>
                                        <p:attrNameLst>
                                          <p:attrName>style.visibility</p:attrName>
                                        </p:attrNameLst>
                                      </p:cBhvr>
                                      <p:to>
                                        <p:strVal val="visible"/>
                                      </p:to>
                                    </p:set>
                                    <p:animEffect transition="in" filter="fade">
                                      <p:cBhvr>
                                        <p:cTn id="23" dur="2000"/>
                                        <p:tgtEl>
                                          <p:spTgt spid="8192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1923">
                                            <p:txEl>
                                              <p:pRg st="4" end="4"/>
                                            </p:txEl>
                                          </p:spTgt>
                                        </p:tgtEl>
                                        <p:attrNameLst>
                                          <p:attrName>style.visibility</p:attrName>
                                        </p:attrNameLst>
                                      </p:cBhvr>
                                      <p:to>
                                        <p:strVal val="visible"/>
                                      </p:to>
                                    </p:set>
                                    <p:animEffect transition="in" filter="fade">
                                      <p:cBhvr>
                                        <p:cTn id="26" dur="2000"/>
                                        <p:tgtEl>
                                          <p:spTgt spid="81923">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1923">
                                            <p:txEl>
                                              <p:pRg st="5" end="5"/>
                                            </p:txEl>
                                          </p:spTgt>
                                        </p:tgtEl>
                                        <p:attrNameLst>
                                          <p:attrName>style.visibility</p:attrName>
                                        </p:attrNameLst>
                                      </p:cBhvr>
                                      <p:to>
                                        <p:strVal val="visible"/>
                                      </p:to>
                                    </p:set>
                                    <p:animEffect transition="in" filter="fade">
                                      <p:cBhvr>
                                        <p:cTn id="29" dur="2000"/>
                                        <p:tgtEl>
                                          <p:spTgt spid="8192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1923">
                                            <p:txEl>
                                              <p:pRg st="8" end="8"/>
                                            </p:txEl>
                                          </p:spTgt>
                                        </p:tgtEl>
                                        <p:attrNameLst>
                                          <p:attrName>style.visibility</p:attrName>
                                        </p:attrNameLst>
                                      </p:cBhvr>
                                      <p:to>
                                        <p:strVal val="visible"/>
                                      </p:to>
                                    </p:set>
                                    <p:animEffect transition="in" filter="fade">
                                      <p:cBhvr>
                                        <p:cTn id="34" dur="2000"/>
                                        <p:tgtEl>
                                          <p:spTgt spid="8192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1923">
                                            <p:txEl>
                                              <p:pRg st="9" end="9"/>
                                            </p:txEl>
                                          </p:spTgt>
                                        </p:tgtEl>
                                        <p:attrNameLst>
                                          <p:attrName>style.visibility</p:attrName>
                                        </p:attrNameLst>
                                      </p:cBhvr>
                                      <p:to>
                                        <p:strVal val="visible"/>
                                      </p:to>
                                    </p:set>
                                    <p:animEffect transition="in" filter="fade">
                                      <p:cBhvr>
                                        <p:cTn id="39" dur="2000"/>
                                        <p:tgtEl>
                                          <p:spTgt spid="819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P spid="81922"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7" name="Rectangle 3"/>
          <p:cNvSpPr>
            <a:spLocks noGrp="1" noChangeArrowheads="1"/>
          </p:cNvSpPr>
          <p:nvPr>
            <p:ph idx="1"/>
          </p:nvPr>
        </p:nvSpPr>
        <p:spPr>
          <a:xfrm>
            <a:off x="457200" y="1103086"/>
            <a:ext cx="7467600" cy="5370866"/>
          </a:xfrm>
        </p:spPr>
        <p:txBody>
          <a:bodyPr/>
          <a:lstStyle/>
          <a:p>
            <a:pPr eaLnBrk="1" hangingPunct="1">
              <a:defRPr/>
            </a:pPr>
            <a:r>
              <a:rPr lang="en-US" sz="2400" dirty="0" smtClean="0">
                <a:latin typeface="Calibri" pitchFamily="34" charset="0"/>
                <a:cs typeface="Calibri" pitchFamily="34" charset="0"/>
              </a:rPr>
              <a:t>FOR Loop</a:t>
            </a:r>
          </a:p>
          <a:p>
            <a:pPr eaLnBrk="1" hangingPunct="1">
              <a:buFont typeface="Wingdings" pitchFamily="2" charset="2"/>
              <a:buNone/>
              <a:defRPr/>
            </a:pPr>
            <a:r>
              <a:rPr lang="en-US" sz="2400" dirty="0" smtClean="0">
                <a:latin typeface="Calibri" pitchFamily="34" charset="0"/>
                <a:cs typeface="Calibri" pitchFamily="34" charset="0"/>
              </a:rPr>
              <a:t>	</a:t>
            </a:r>
          </a:p>
          <a:p>
            <a:pPr eaLnBrk="1" hangingPunct="1">
              <a:buFont typeface="Wingdings" pitchFamily="2" charset="2"/>
              <a:buNone/>
              <a:defRPr/>
            </a:pPr>
            <a:r>
              <a:rPr lang="en-US" sz="2400" dirty="0" smtClean="0">
                <a:latin typeface="Calibri" pitchFamily="34" charset="0"/>
                <a:cs typeface="Calibri" pitchFamily="34" charset="0"/>
              </a:rPr>
              <a:t>	FOR  </a:t>
            </a:r>
            <a:r>
              <a:rPr lang="en-US" sz="2400" dirty="0" err="1" smtClean="0">
                <a:latin typeface="Calibri" pitchFamily="34" charset="0"/>
                <a:cs typeface="Calibri" pitchFamily="34" charset="0"/>
              </a:rPr>
              <a:t>i</a:t>
            </a:r>
            <a:r>
              <a:rPr lang="en-US" sz="2400" dirty="0" smtClean="0">
                <a:latin typeface="Calibri" pitchFamily="34" charset="0"/>
                <a:cs typeface="Calibri" pitchFamily="34" charset="0"/>
              </a:rPr>
              <a:t> IN 1 .. 100</a:t>
            </a:r>
          </a:p>
          <a:p>
            <a:pPr eaLnBrk="1" hangingPunct="1">
              <a:buFont typeface="Wingdings" pitchFamily="2" charset="2"/>
              <a:buNone/>
              <a:defRPr/>
            </a:pPr>
            <a:r>
              <a:rPr lang="en-US" sz="2400" dirty="0" smtClean="0">
                <a:latin typeface="Calibri" pitchFamily="34" charset="0"/>
                <a:cs typeface="Calibri" pitchFamily="34" charset="0"/>
              </a:rPr>
              <a:t>	Loop</a:t>
            </a:r>
          </a:p>
          <a:p>
            <a:pPr eaLnBrk="1" hangingPunct="1">
              <a:buFont typeface="Wingdings" pitchFamily="2" charset="2"/>
              <a:buNone/>
              <a:defRPr/>
            </a:pPr>
            <a:r>
              <a:rPr lang="en-US" sz="2400" dirty="0" smtClean="0">
                <a:latin typeface="Calibri" pitchFamily="34" charset="0"/>
                <a:cs typeface="Calibri" pitchFamily="34" charset="0"/>
              </a:rPr>
              <a:t>		&lt;Code&gt;</a:t>
            </a:r>
          </a:p>
          <a:p>
            <a:pPr eaLnBrk="1" hangingPunct="1">
              <a:buFont typeface="Wingdings" pitchFamily="2" charset="2"/>
              <a:buNone/>
              <a:defRPr/>
            </a:pPr>
            <a:r>
              <a:rPr lang="en-US" sz="2400" dirty="0" smtClean="0">
                <a:latin typeface="Calibri" pitchFamily="34" charset="0"/>
                <a:cs typeface="Calibri" pitchFamily="34" charset="0"/>
              </a:rPr>
              <a:t>	End Loop;</a:t>
            </a:r>
          </a:p>
          <a:p>
            <a:pPr eaLnBrk="1" hangingPunct="1">
              <a:defRPr/>
            </a:pPr>
            <a:endParaRPr lang="en-US" sz="2400" dirty="0" smtClean="0">
              <a:latin typeface="Calibri" pitchFamily="34" charset="0"/>
              <a:cs typeface="Calibri" pitchFamily="34" charset="0"/>
            </a:endParaRPr>
          </a:p>
          <a:p>
            <a:pPr eaLnBrk="1" hangingPunct="1">
              <a:defRPr/>
            </a:pPr>
            <a:r>
              <a:rPr lang="en-US" sz="2400" dirty="0" smtClean="0">
                <a:latin typeface="Calibri" pitchFamily="34" charset="0"/>
                <a:cs typeface="Calibri" pitchFamily="34" charset="0"/>
              </a:rPr>
              <a:t>This Loop will execute the given code 100 times for </a:t>
            </a:r>
            <a:r>
              <a:rPr lang="en-US" sz="2400" dirty="0" err="1" smtClean="0">
                <a:latin typeface="Calibri" pitchFamily="34" charset="0"/>
                <a:cs typeface="Calibri" pitchFamily="34" charset="0"/>
              </a:rPr>
              <a:t>i</a:t>
            </a:r>
            <a:r>
              <a:rPr lang="en-US" sz="2400" dirty="0" smtClean="0">
                <a:latin typeface="Calibri" pitchFamily="34" charset="0"/>
                <a:cs typeface="Calibri" pitchFamily="34" charset="0"/>
              </a:rPr>
              <a:t> = 1 to 100</a:t>
            </a:r>
          </a:p>
          <a:p>
            <a:pPr eaLnBrk="1" hangingPunct="1">
              <a:buFont typeface="Wingdings" pitchFamily="2" charset="2"/>
              <a:buNone/>
              <a:defRPr/>
            </a:pPr>
            <a:endParaRPr lang="en-US" sz="2400" dirty="0" smtClean="0"/>
          </a:p>
        </p:txBody>
      </p:sp>
      <p:sp>
        <p:nvSpPr>
          <p:cNvPr id="82946" name="Rectangle 2"/>
          <p:cNvSpPr>
            <a:spLocks noGrp="1" noChangeArrowheads="1"/>
          </p:cNvSpPr>
          <p:nvPr>
            <p:ph type="title"/>
          </p:nvPr>
        </p:nvSpPr>
        <p:spPr>
          <a:xfrm>
            <a:off x="457200" y="274638"/>
            <a:ext cx="7467600" cy="770391"/>
          </a:xfrm>
        </p:spPr>
        <p:txBody>
          <a:bodyPr>
            <a:normAutofit/>
          </a:bodyPr>
          <a:lstStyle/>
          <a:p>
            <a:pPr eaLnBrk="1" hangingPunct="1">
              <a:defRPr/>
            </a:pPr>
            <a:r>
              <a:rPr lang="en-US" sz="4000" b="1" dirty="0" smtClean="0">
                <a:solidFill>
                  <a:srgbClr val="FF0000"/>
                </a:solidFill>
                <a:latin typeface="Calibri" pitchFamily="34" charset="0"/>
                <a:cs typeface="Calibri" pitchFamily="34" charset="0"/>
              </a:rPr>
              <a:t>TYPES  OF LOOPS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2946"/>
                                        </p:tgtEl>
                                        <p:attrNameLst>
                                          <p:attrName>style.visibility</p:attrName>
                                        </p:attrNameLst>
                                      </p:cBhvr>
                                      <p:to>
                                        <p:strVal val="visible"/>
                                      </p:to>
                                    </p:set>
                                    <p:animEffect transition="in" filter="fade">
                                      <p:cBhvr>
                                        <p:cTn id="7" dur="2000"/>
                                        <p:tgtEl>
                                          <p:spTgt spid="829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2947">
                                            <p:txEl>
                                              <p:pRg st="0" end="0"/>
                                            </p:txEl>
                                          </p:spTgt>
                                        </p:tgtEl>
                                        <p:attrNameLst>
                                          <p:attrName>style.visibility</p:attrName>
                                        </p:attrNameLst>
                                      </p:cBhvr>
                                      <p:to>
                                        <p:strVal val="visible"/>
                                      </p:to>
                                    </p:set>
                                    <p:animEffect transition="in" filter="fade">
                                      <p:cBhvr>
                                        <p:cTn id="12" dur="2000"/>
                                        <p:tgtEl>
                                          <p:spTgt spid="8294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2947">
                                            <p:txEl>
                                              <p:pRg st="1" end="1"/>
                                            </p:txEl>
                                          </p:spTgt>
                                        </p:tgtEl>
                                        <p:attrNameLst>
                                          <p:attrName>style.visibility</p:attrName>
                                        </p:attrNameLst>
                                      </p:cBhvr>
                                      <p:to>
                                        <p:strVal val="visible"/>
                                      </p:to>
                                    </p:set>
                                    <p:animEffect transition="in" filter="fade">
                                      <p:cBhvr>
                                        <p:cTn id="15" dur="2000"/>
                                        <p:tgtEl>
                                          <p:spTgt spid="8294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2947">
                                            <p:txEl>
                                              <p:pRg st="2" end="2"/>
                                            </p:txEl>
                                          </p:spTgt>
                                        </p:tgtEl>
                                        <p:attrNameLst>
                                          <p:attrName>style.visibility</p:attrName>
                                        </p:attrNameLst>
                                      </p:cBhvr>
                                      <p:to>
                                        <p:strVal val="visible"/>
                                      </p:to>
                                    </p:set>
                                    <p:animEffect transition="in" filter="fade">
                                      <p:cBhvr>
                                        <p:cTn id="20" dur="2000"/>
                                        <p:tgtEl>
                                          <p:spTgt spid="82947">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2947">
                                            <p:txEl>
                                              <p:pRg st="3" end="3"/>
                                            </p:txEl>
                                          </p:spTgt>
                                        </p:tgtEl>
                                        <p:attrNameLst>
                                          <p:attrName>style.visibility</p:attrName>
                                        </p:attrNameLst>
                                      </p:cBhvr>
                                      <p:to>
                                        <p:strVal val="visible"/>
                                      </p:to>
                                    </p:set>
                                    <p:animEffect transition="in" filter="fade">
                                      <p:cBhvr>
                                        <p:cTn id="23" dur="2000"/>
                                        <p:tgtEl>
                                          <p:spTgt spid="82947">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2947">
                                            <p:txEl>
                                              <p:pRg st="4" end="4"/>
                                            </p:txEl>
                                          </p:spTgt>
                                        </p:tgtEl>
                                        <p:attrNameLst>
                                          <p:attrName>style.visibility</p:attrName>
                                        </p:attrNameLst>
                                      </p:cBhvr>
                                      <p:to>
                                        <p:strVal val="visible"/>
                                      </p:to>
                                    </p:set>
                                    <p:animEffect transition="in" filter="fade">
                                      <p:cBhvr>
                                        <p:cTn id="26" dur="2000"/>
                                        <p:tgtEl>
                                          <p:spTgt spid="82947">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2947">
                                            <p:txEl>
                                              <p:pRg st="5" end="5"/>
                                            </p:txEl>
                                          </p:spTgt>
                                        </p:tgtEl>
                                        <p:attrNameLst>
                                          <p:attrName>style.visibility</p:attrName>
                                        </p:attrNameLst>
                                      </p:cBhvr>
                                      <p:to>
                                        <p:strVal val="visible"/>
                                      </p:to>
                                    </p:set>
                                    <p:animEffect transition="in" filter="fade">
                                      <p:cBhvr>
                                        <p:cTn id="29" dur="2000"/>
                                        <p:tgtEl>
                                          <p:spTgt spid="82947">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2947">
                                            <p:txEl>
                                              <p:pRg st="7" end="7"/>
                                            </p:txEl>
                                          </p:spTgt>
                                        </p:tgtEl>
                                        <p:attrNameLst>
                                          <p:attrName>style.visibility</p:attrName>
                                        </p:attrNameLst>
                                      </p:cBhvr>
                                      <p:to>
                                        <p:strVal val="visible"/>
                                      </p:to>
                                    </p:set>
                                    <p:animEffect transition="in" filter="fade">
                                      <p:cBhvr>
                                        <p:cTn id="34" dur="2000"/>
                                        <p:tgtEl>
                                          <p:spTgt spid="829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P spid="829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The PL/SQL programming language was developed by Oracle Corporation in the late 1980s as procedural extension language for SQL and the Oracle relational database. Following are certain notable facts about PL/SQL −</a:t>
            </a:r>
          </a:p>
          <a:p>
            <a:r>
              <a:rPr lang="en-US" dirty="0" smtClean="0"/>
              <a:t>PL/SQL is a completely portable, high-performance transaction-processing language.</a:t>
            </a:r>
          </a:p>
          <a:p>
            <a:r>
              <a:rPr lang="en-US" dirty="0" smtClean="0"/>
              <a:t>PL/SQL provides a built-in, interpreted and OS independent programming environment.</a:t>
            </a:r>
          </a:p>
          <a:p>
            <a:r>
              <a:rPr lang="en-US" dirty="0" smtClean="0"/>
              <a:t>PL/SQL can also directly be called from the command-line </a:t>
            </a:r>
            <a:r>
              <a:rPr lang="en-US" b="1" dirty="0" smtClean="0"/>
              <a:t>SQL*Plus interface</a:t>
            </a:r>
            <a:r>
              <a:rPr lang="en-US" dirty="0" smtClean="0"/>
              <a:t>.</a:t>
            </a:r>
          </a:p>
          <a:p>
            <a:r>
              <a:rPr lang="en-US" dirty="0" smtClean="0"/>
              <a:t>Direct call can also be made from external programming language calls to database.</a:t>
            </a:r>
          </a:p>
          <a:p>
            <a:r>
              <a:rPr lang="en-US" dirty="0" smtClean="0"/>
              <a:t>PL/SQL's general syntax is based on that of ADA and Pascal programming language.</a:t>
            </a:r>
          </a:p>
          <a:p>
            <a:r>
              <a:rPr lang="en-US" dirty="0" smtClean="0"/>
              <a:t>Apart from Oracle, PL/SQL is available in </a:t>
            </a:r>
            <a:r>
              <a:rPr lang="en-US" b="1" dirty="0" err="1" smtClean="0"/>
              <a:t>TimesTen</a:t>
            </a:r>
            <a:r>
              <a:rPr lang="en-US" b="1" dirty="0" smtClean="0"/>
              <a:t> in-memory database</a:t>
            </a:r>
            <a:r>
              <a:rPr lang="en-US" dirty="0" smtClean="0"/>
              <a:t> and </a:t>
            </a:r>
            <a:r>
              <a:rPr lang="en-US" b="1" dirty="0" smtClean="0"/>
              <a:t>IBM DB2</a:t>
            </a:r>
            <a:r>
              <a:rPr lang="en-US" dirty="0" smtClean="0"/>
              <a:t>.</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a:xfrm>
            <a:off x="457200" y="1190171"/>
            <a:ext cx="7467600" cy="5283781"/>
          </a:xfrm>
        </p:spPr>
        <p:txBody>
          <a:bodyPr/>
          <a:lstStyle/>
          <a:p>
            <a:pPr eaLnBrk="1" hangingPunct="1">
              <a:defRPr/>
            </a:pPr>
            <a:r>
              <a:rPr lang="en-US" sz="2400" dirty="0" smtClean="0">
                <a:latin typeface="Calibri" pitchFamily="34" charset="0"/>
                <a:cs typeface="Calibri" pitchFamily="34" charset="0"/>
              </a:rPr>
              <a:t>FOR Loop Reverse</a:t>
            </a:r>
          </a:p>
          <a:p>
            <a:pPr eaLnBrk="1" hangingPunct="1">
              <a:buFont typeface="Wingdings" pitchFamily="2" charset="2"/>
              <a:buNone/>
              <a:defRPr/>
            </a:pPr>
            <a:r>
              <a:rPr lang="en-US" sz="2400" dirty="0" smtClean="0">
                <a:latin typeface="Calibri" pitchFamily="34" charset="0"/>
                <a:cs typeface="Calibri" pitchFamily="34" charset="0"/>
              </a:rPr>
              <a:t>	</a:t>
            </a:r>
          </a:p>
          <a:p>
            <a:pPr eaLnBrk="1" hangingPunct="1">
              <a:buFont typeface="Wingdings" pitchFamily="2" charset="2"/>
              <a:buNone/>
              <a:defRPr/>
            </a:pPr>
            <a:r>
              <a:rPr lang="en-US" sz="2400" dirty="0" smtClean="0">
                <a:latin typeface="Calibri" pitchFamily="34" charset="0"/>
                <a:cs typeface="Calibri" pitchFamily="34" charset="0"/>
              </a:rPr>
              <a:t>	FOR  </a:t>
            </a:r>
            <a:r>
              <a:rPr lang="en-US" sz="2400" dirty="0" err="1" smtClean="0">
                <a:latin typeface="Calibri" pitchFamily="34" charset="0"/>
                <a:cs typeface="Calibri" pitchFamily="34" charset="0"/>
              </a:rPr>
              <a:t>i</a:t>
            </a:r>
            <a:r>
              <a:rPr lang="en-US" sz="2400" dirty="0" smtClean="0">
                <a:latin typeface="Calibri" pitchFamily="34" charset="0"/>
                <a:cs typeface="Calibri" pitchFamily="34" charset="0"/>
              </a:rPr>
              <a:t> IN Reverse 1 .. 100</a:t>
            </a:r>
          </a:p>
          <a:p>
            <a:pPr eaLnBrk="1" hangingPunct="1">
              <a:buFont typeface="Wingdings" pitchFamily="2" charset="2"/>
              <a:buNone/>
              <a:defRPr/>
            </a:pPr>
            <a:r>
              <a:rPr lang="en-US" sz="2400" dirty="0" smtClean="0">
                <a:latin typeface="Calibri" pitchFamily="34" charset="0"/>
                <a:cs typeface="Calibri" pitchFamily="34" charset="0"/>
              </a:rPr>
              <a:t>	Loop</a:t>
            </a:r>
          </a:p>
          <a:p>
            <a:pPr eaLnBrk="1" hangingPunct="1">
              <a:buFont typeface="Wingdings" pitchFamily="2" charset="2"/>
              <a:buNone/>
              <a:defRPr/>
            </a:pPr>
            <a:r>
              <a:rPr lang="en-US" sz="2400" dirty="0" smtClean="0">
                <a:latin typeface="Calibri" pitchFamily="34" charset="0"/>
                <a:cs typeface="Calibri" pitchFamily="34" charset="0"/>
              </a:rPr>
              <a:t>		&lt;Code&gt;</a:t>
            </a:r>
          </a:p>
          <a:p>
            <a:pPr eaLnBrk="1" hangingPunct="1">
              <a:buFont typeface="Wingdings" pitchFamily="2" charset="2"/>
              <a:buNone/>
              <a:defRPr/>
            </a:pPr>
            <a:r>
              <a:rPr lang="en-US" sz="2400" dirty="0" smtClean="0">
                <a:latin typeface="Calibri" pitchFamily="34" charset="0"/>
                <a:cs typeface="Calibri" pitchFamily="34" charset="0"/>
              </a:rPr>
              <a:t>	End Loop;</a:t>
            </a:r>
          </a:p>
          <a:p>
            <a:pPr eaLnBrk="1" hangingPunct="1">
              <a:defRPr/>
            </a:pPr>
            <a:endParaRPr lang="en-US" sz="2400" dirty="0" smtClean="0">
              <a:latin typeface="Calibri" pitchFamily="34" charset="0"/>
              <a:cs typeface="Calibri" pitchFamily="34" charset="0"/>
            </a:endParaRPr>
          </a:p>
          <a:p>
            <a:pPr eaLnBrk="1" hangingPunct="1">
              <a:defRPr/>
            </a:pPr>
            <a:r>
              <a:rPr lang="en-US" sz="2400" dirty="0" smtClean="0">
                <a:latin typeface="Calibri" pitchFamily="34" charset="0"/>
                <a:cs typeface="Calibri" pitchFamily="34" charset="0"/>
              </a:rPr>
              <a:t>This Loop will execute the given code 100 times for </a:t>
            </a:r>
            <a:r>
              <a:rPr lang="en-US" sz="2400" dirty="0" err="1" smtClean="0">
                <a:latin typeface="Calibri" pitchFamily="34" charset="0"/>
                <a:cs typeface="Calibri" pitchFamily="34" charset="0"/>
              </a:rPr>
              <a:t>i</a:t>
            </a:r>
            <a:r>
              <a:rPr lang="en-US" sz="2400" dirty="0" smtClean="0">
                <a:latin typeface="Calibri" pitchFamily="34" charset="0"/>
                <a:cs typeface="Calibri" pitchFamily="34" charset="0"/>
              </a:rPr>
              <a:t> = 100 to 1 </a:t>
            </a:r>
          </a:p>
          <a:p>
            <a:pPr eaLnBrk="1" hangingPunct="1">
              <a:defRPr/>
            </a:pPr>
            <a:r>
              <a:rPr lang="en-US" sz="2400" dirty="0" smtClean="0">
                <a:latin typeface="Calibri" pitchFamily="34" charset="0"/>
                <a:cs typeface="Calibri" pitchFamily="34" charset="0"/>
              </a:rPr>
              <a:t>This is reverse </a:t>
            </a:r>
            <a:r>
              <a:rPr lang="en-US" sz="2400" dirty="0" err="1" smtClean="0">
                <a:latin typeface="Calibri" pitchFamily="34" charset="0"/>
                <a:cs typeface="Calibri" pitchFamily="34" charset="0"/>
              </a:rPr>
              <a:t>i.e</a:t>
            </a:r>
            <a:r>
              <a:rPr lang="en-US" sz="2400" dirty="0" smtClean="0">
                <a:latin typeface="Calibri" pitchFamily="34" charset="0"/>
                <a:cs typeface="Calibri" pitchFamily="34" charset="0"/>
              </a:rPr>
              <a:t> from last value to first value</a:t>
            </a:r>
          </a:p>
          <a:p>
            <a:pPr eaLnBrk="1" hangingPunct="1">
              <a:buFont typeface="Wingdings" pitchFamily="2" charset="2"/>
              <a:buNone/>
              <a:defRPr/>
            </a:pPr>
            <a:endParaRPr lang="en-US" sz="2400" dirty="0" smtClean="0"/>
          </a:p>
        </p:txBody>
      </p:sp>
      <p:sp>
        <p:nvSpPr>
          <p:cNvPr id="83970" name="Rectangle 2"/>
          <p:cNvSpPr>
            <a:spLocks noGrp="1" noChangeArrowheads="1"/>
          </p:cNvSpPr>
          <p:nvPr>
            <p:ph type="title"/>
          </p:nvPr>
        </p:nvSpPr>
        <p:spPr>
          <a:xfrm>
            <a:off x="457200" y="274638"/>
            <a:ext cx="7467600" cy="857476"/>
          </a:xfrm>
        </p:spPr>
        <p:txBody>
          <a:bodyPr>
            <a:normAutofit/>
          </a:bodyPr>
          <a:lstStyle/>
          <a:p>
            <a:pPr eaLnBrk="1" hangingPunct="1">
              <a:defRPr/>
            </a:pPr>
            <a:r>
              <a:rPr lang="en-US" sz="4000" b="1" dirty="0" smtClean="0">
                <a:solidFill>
                  <a:srgbClr val="FF0000"/>
                </a:solidFill>
                <a:latin typeface="Calibri" pitchFamily="34" charset="0"/>
                <a:cs typeface="Calibri" pitchFamily="34" charset="0"/>
              </a:rPr>
              <a:t>TYPES  OF LOOPS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3970"/>
                                        </p:tgtEl>
                                        <p:attrNameLst>
                                          <p:attrName>style.visibility</p:attrName>
                                        </p:attrNameLst>
                                      </p:cBhvr>
                                      <p:to>
                                        <p:strVal val="visible"/>
                                      </p:to>
                                    </p:set>
                                    <p:animEffect transition="in" filter="fade">
                                      <p:cBhvr>
                                        <p:cTn id="7" dur="2000"/>
                                        <p:tgtEl>
                                          <p:spTgt spid="839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3971">
                                            <p:txEl>
                                              <p:pRg st="0" end="0"/>
                                            </p:txEl>
                                          </p:spTgt>
                                        </p:tgtEl>
                                        <p:attrNameLst>
                                          <p:attrName>style.visibility</p:attrName>
                                        </p:attrNameLst>
                                      </p:cBhvr>
                                      <p:to>
                                        <p:strVal val="visible"/>
                                      </p:to>
                                    </p:set>
                                    <p:animEffect transition="in" filter="fade">
                                      <p:cBhvr>
                                        <p:cTn id="12" dur="2000"/>
                                        <p:tgtEl>
                                          <p:spTgt spid="83971">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3971">
                                            <p:txEl>
                                              <p:pRg st="1" end="1"/>
                                            </p:txEl>
                                          </p:spTgt>
                                        </p:tgtEl>
                                        <p:attrNameLst>
                                          <p:attrName>style.visibility</p:attrName>
                                        </p:attrNameLst>
                                      </p:cBhvr>
                                      <p:to>
                                        <p:strVal val="visible"/>
                                      </p:to>
                                    </p:set>
                                    <p:animEffect transition="in" filter="fade">
                                      <p:cBhvr>
                                        <p:cTn id="15" dur="2000"/>
                                        <p:tgtEl>
                                          <p:spTgt spid="8397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3971">
                                            <p:txEl>
                                              <p:pRg st="2" end="2"/>
                                            </p:txEl>
                                          </p:spTgt>
                                        </p:tgtEl>
                                        <p:attrNameLst>
                                          <p:attrName>style.visibility</p:attrName>
                                        </p:attrNameLst>
                                      </p:cBhvr>
                                      <p:to>
                                        <p:strVal val="visible"/>
                                      </p:to>
                                    </p:set>
                                    <p:animEffect transition="in" filter="fade">
                                      <p:cBhvr>
                                        <p:cTn id="20" dur="2000"/>
                                        <p:tgtEl>
                                          <p:spTgt spid="83971">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3971">
                                            <p:txEl>
                                              <p:pRg st="3" end="3"/>
                                            </p:txEl>
                                          </p:spTgt>
                                        </p:tgtEl>
                                        <p:attrNameLst>
                                          <p:attrName>style.visibility</p:attrName>
                                        </p:attrNameLst>
                                      </p:cBhvr>
                                      <p:to>
                                        <p:strVal val="visible"/>
                                      </p:to>
                                    </p:set>
                                    <p:animEffect transition="in" filter="fade">
                                      <p:cBhvr>
                                        <p:cTn id="23" dur="2000"/>
                                        <p:tgtEl>
                                          <p:spTgt spid="83971">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3971">
                                            <p:txEl>
                                              <p:pRg st="4" end="4"/>
                                            </p:txEl>
                                          </p:spTgt>
                                        </p:tgtEl>
                                        <p:attrNameLst>
                                          <p:attrName>style.visibility</p:attrName>
                                        </p:attrNameLst>
                                      </p:cBhvr>
                                      <p:to>
                                        <p:strVal val="visible"/>
                                      </p:to>
                                    </p:set>
                                    <p:animEffect transition="in" filter="fade">
                                      <p:cBhvr>
                                        <p:cTn id="26" dur="2000"/>
                                        <p:tgtEl>
                                          <p:spTgt spid="83971">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3971">
                                            <p:txEl>
                                              <p:pRg st="5" end="5"/>
                                            </p:txEl>
                                          </p:spTgt>
                                        </p:tgtEl>
                                        <p:attrNameLst>
                                          <p:attrName>style.visibility</p:attrName>
                                        </p:attrNameLst>
                                      </p:cBhvr>
                                      <p:to>
                                        <p:strVal val="visible"/>
                                      </p:to>
                                    </p:set>
                                    <p:animEffect transition="in" filter="fade">
                                      <p:cBhvr>
                                        <p:cTn id="29" dur="2000"/>
                                        <p:tgtEl>
                                          <p:spTgt spid="83971">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3971">
                                            <p:txEl>
                                              <p:pRg st="7" end="7"/>
                                            </p:txEl>
                                          </p:spTgt>
                                        </p:tgtEl>
                                        <p:attrNameLst>
                                          <p:attrName>style.visibility</p:attrName>
                                        </p:attrNameLst>
                                      </p:cBhvr>
                                      <p:to>
                                        <p:strVal val="visible"/>
                                      </p:to>
                                    </p:set>
                                    <p:animEffect transition="in" filter="fade">
                                      <p:cBhvr>
                                        <p:cTn id="34" dur="2000"/>
                                        <p:tgtEl>
                                          <p:spTgt spid="83971">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3971">
                                            <p:txEl>
                                              <p:pRg st="8" end="8"/>
                                            </p:txEl>
                                          </p:spTgt>
                                        </p:tgtEl>
                                        <p:attrNameLst>
                                          <p:attrName>style.visibility</p:attrName>
                                        </p:attrNameLst>
                                      </p:cBhvr>
                                      <p:to>
                                        <p:strVal val="visible"/>
                                      </p:to>
                                    </p:set>
                                    <p:animEffect transition="in" filter="fade">
                                      <p:cBhvr>
                                        <p:cTn id="39" dur="2000"/>
                                        <p:tgtEl>
                                          <p:spTgt spid="839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P spid="8397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Calibri" pitchFamily="34" charset="0"/>
                <a:cs typeface="Calibri" pitchFamily="34" charset="0"/>
              </a:rPr>
              <a:t>Program-1(To Print Hello World)</a:t>
            </a:r>
          </a:p>
          <a:p>
            <a:pPr latinLnBrk="1">
              <a:buNone/>
            </a:pPr>
            <a:endParaRPr lang="en-US" dirty="0" smtClean="0"/>
          </a:p>
          <a:p>
            <a:pPr latinLnBrk="1">
              <a:buNone/>
            </a:pPr>
            <a:endParaRPr lang="en-US" dirty="0" smtClean="0"/>
          </a:p>
          <a:p>
            <a:pPr latinLnBrk="1">
              <a:buNone/>
            </a:pPr>
            <a:r>
              <a:rPr lang="en-US" dirty="0" smtClean="0"/>
              <a:t>Begin</a:t>
            </a:r>
          </a:p>
          <a:p>
            <a:pPr latinLnBrk="1">
              <a:buNone/>
            </a:pPr>
            <a:r>
              <a:rPr lang="en-US" dirty="0" err="1" smtClean="0"/>
              <a:t>dbms_output.put_line</a:t>
            </a:r>
            <a:r>
              <a:rPr lang="en-US" dirty="0" smtClean="0"/>
              <a:t> ('Hello World');</a:t>
            </a:r>
          </a:p>
          <a:p>
            <a:pPr latinLnBrk="1">
              <a:buNone/>
            </a:pPr>
            <a:r>
              <a:rPr lang="en-US" dirty="0" smtClean="0"/>
              <a:t>end;</a:t>
            </a:r>
          </a:p>
          <a:p>
            <a:endParaRPr lang="en-US" dirty="0" smtClean="0">
              <a:latin typeface="Calibri" pitchFamily="34" charset="0"/>
              <a:cs typeface="Calibri" pitchFamily="34" charset="0"/>
            </a:endParaRPr>
          </a:p>
          <a:p>
            <a:endParaRPr lang="en-US" dirty="0"/>
          </a:p>
        </p:txBody>
      </p:sp>
      <p:sp>
        <p:nvSpPr>
          <p:cNvPr id="2" name="Title 1"/>
          <p:cNvSpPr>
            <a:spLocks noGrp="1"/>
          </p:cNvSpPr>
          <p:nvPr>
            <p:ph type="title"/>
          </p:nvPr>
        </p:nvSpPr>
        <p:spPr/>
        <p:txBody>
          <a:bodyPr/>
          <a:lstStyle/>
          <a:p>
            <a:r>
              <a:rPr lang="en-US" sz="2800" b="1" dirty="0" smtClean="0">
                <a:solidFill>
                  <a:srgbClr val="FF0000"/>
                </a:solidFill>
                <a:latin typeface="Calibri" pitchFamily="34" charset="0"/>
                <a:cs typeface="Calibri" pitchFamily="34" charset="0"/>
              </a:rPr>
              <a:t>Sample programs in PL/SQL</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Program-2(Adding Two Numbers)</a:t>
            </a:r>
          </a:p>
          <a:p>
            <a:pPr>
              <a:buNone/>
            </a:pPr>
            <a:r>
              <a:rPr lang="en-US" dirty="0" smtClean="0"/>
              <a:t>Declare</a:t>
            </a:r>
          </a:p>
          <a:p>
            <a:pPr>
              <a:buNone/>
            </a:pPr>
            <a:r>
              <a:rPr lang="en-US" dirty="0" smtClean="0"/>
              <a:t>NUM1 number:=20;</a:t>
            </a:r>
          </a:p>
          <a:p>
            <a:pPr>
              <a:buNone/>
            </a:pPr>
            <a:r>
              <a:rPr lang="en-US" dirty="0" smtClean="0"/>
              <a:t>NUM2 number:=50;</a:t>
            </a:r>
          </a:p>
          <a:p>
            <a:pPr>
              <a:buNone/>
            </a:pPr>
            <a:r>
              <a:rPr lang="en-US" dirty="0" smtClean="0"/>
              <a:t>SUM number:=0;</a:t>
            </a:r>
          </a:p>
          <a:p>
            <a:pPr>
              <a:buNone/>
            </a:pPr>
            <a:r>
              <a:rPr lang="en-US" dirty="0" smtClean="0"/>
              <a:t>Begin</a:t>
            </a:r>
          </a:p>
          <a:p>
            <a:pPr>
              <a:buNone/>
            </a:pPr>
            <a:r>
              <a:rPr lang="en-US" dirty="0" smtClean="0"/>
              <a:t>SUM := NUM1+NUM2;</a:t>
            </a:r>
          </a:p>
          <a:p>
            <a:pPr>
              <a:buNone/>
            </a:pPr>
            <a:r>
              <a:rPr lang="en-US" dirty="0" err="1" smtClean="0"/>
              <a:t>dbms_output.put_line</a:t>
            </a:r>
            <a:r>
              <a:rPr lang="en-US" dirty="0" smtClean="0"/>
              <a:t> (SUM||',');</a:t>
            </a:r>
          </a:p>
          <a:p>
            <a:pPr>
              <a:buNone/>
            </a:pPr>
            <a:r>
              <a:rPr lang="en-US" dirty="0" smtClean="0"/>
              <a:t>end;</a:t>
            </a:r>
          </a:p>
          <a:p>
            <a:endParaRPr lang="en-US" dirty="0"/>
          </a:p>
        </p:txBody>
      </p:sp>
      <p:sp>
        <p:nvSpPr>
          <p:cNvPr id="2" name="Title 1"/>
          <p:cNvSpPr>
            <a:spLocks noGrp="1"/>
          </p:cNvSpPr>
          <p:nvPr>
            <p:ph type="title"/>
          </p:nvPr>
        </p:nvSpPr>
        <p:spPr/>
        <p:txBody>
          <a:bodyPr>
            <a:normAutofit/>
          </a:bodyPr>
          <a:lstStyle/>
          <a:p>
            <a:r>
              <a:rPr lang="en-US" sz="4000" b="1" dirty="0" smtClean="0">
                <a:solidFill>
                  <a:srgbClr val="FF0000"/>
                </a:solidFill>
                <a:latin typeface="Calibri" pitchFamily="34" charset="0"/>
                <a:cs typeface="Calibri" pitchFamily="34" charset="0"/>
              </a:rPr>
              <a:t>Sample programs in PL/SQL</a:t>
            </a:r>
            <a:endParaRPr lang="en-US" sz="4000" b="1" dirty="0">
              <a:solidFill>
                <a:srgbClr val="FF00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Program-3(Using Iterative stmt)</a:t>
            </a:r>
          </a:p>
          <a:p>
            <a:pPr>
              <a:buNone/>
            </a:pPr>
            <a:r>
              <a:rPr lang="en-US" dirty="0" smtClean="0">
                <a:latin typeface="Calibri" pitchFamily="34" charset="0"/>
                <a:cs typeface="Calibri" pitchFamily="34" charset="0"/>
              </a:rPr>
              <a:t>This is an iteration condition. Enter a number from Key board. If it is not zero print 'natural number', else print 'enter wrong number'</a:t>
            </a:r>
          </a:p>
          <a:p>
            <a:pPr>
              <a:buNone/>
            </a:pPr>
            <a:endParaRPr lang="en-US" dirty="0" smtClean="0">
              <a:latin typeface="Calibri" pitchFamily="34" charset="0"/>
              <a:cs typeface="Calibri" pitchFamily="34" charset="0"/>
            </a:endParaRPr>
          </a:p>
          <a:p>
            <a:pPr>
              <a:buNone/>
            </a:pPr>
            <a:r>
              <a:rPr lang="en-US" dirty="0" smtClean="0">
                <a:latin typeface="Calibri" pitchFamily="34" charset="0"/>
                <a:cs typeface="Calibri" pitchFamily="34" charset="0"/>
              </a:rPr>
              <a:t>Declare</a:t>
            </a:r>
          </a:p>
          <a:p>
            <a:pPr>
              <a:buNone/>
            </a:pPr>
            <a:r>
              <a:rPr lang="en-US" dirty="0" smtClean="0">
                <a:latin typeface="Calibri" pitchFamily="34" charset="0"/>
                <a:cs typeface="Calibri" pitchFamily="34" charset="0"/>
              </a:rPr>
              <a:t>NUM number:=&amp;N;</a:t>
            </a:r>
          </a:p>
          <a:p>
            <a:pPr>
              <a:buNone/>
            </a:pPr>
            <a:r>
              <a:rPr lang="en-US" dirty="0" smtClean="0">
                <a:latin typeface="Calibri" pitchFamily="34" charset="0"/>
                <a:cs typeface="Calibri" pitchFamily="34" charset="0"/>
              </a:rPr>
              <a:t>begin</a:t>
            </a:r>
          </a:p>
          <a:p>
            <a:pPr>
              <a:buNone/>
            </a:pPr>
            <a:r>
              <a:rPr lang="en-US" dirty="0" smtClean="0">
                <a:latin typeface="Calibri" pitchFamily="34" charset="0"/>
                <a:cs typeface="Calibri" pitchFamily="34" charset="0"/>
              </a:rPr>
              <a:t>if(NUM&gt;0)</a:t>
            </a:r>
          </a:p>
          <a:p>
            <a:pPr>
              <a:buNone/>
            </a:pPr>
            <a:r>
              <a:rPr lang="en-US" dirty="0" err="1" smtClean="0">
                <a:latin typeface="Calibri" pitchFamily="34" charset="0"/>
                <a:cs typeface="Calibri" pitchFamily="34" charset="0"/>
              </a:rPr>
              <a:t>dbms_output.put_line</a:t>
            </a:r>
            <a:r>
              <a:rPr lang="en-US" dirty="0" smtClean="0">
                <a:latin typeface="Calibri" pitchFamily="34" charset="0"/>
                <a:cs typeface="Calibri" pitchFamily="34" charset="0"/>
              </a:rPr>
              <a:t> (NUM||'Natural Number');</a:t>
            </a:r>
          </a:p>
          <a:p>
            <a:pPr>
              <a:buNone/>
            </a:pPr>
            <a:r>
              <a:rPr lang="en-US" dirty="0" smtClean="0">
                <a:latin typeface="Calibri" pitchFamily="34" charset="0"/>
                <a:cs typeface="Calibri" pitchFamily="34" charset="0"/>
              </a:rPr>
              <a:t>else</a:t>
            </a:r>
          </a:p>
          <a:p>
            <a:pPr>
              <a:buNone/>
            </a:pPr>
            <a:r>
              <a:rPr lang="en-US" dirty="0" err="1" smtClean="0">
                <a:latin typeface="Calibri" pitchFamily="34" charset="0"/>
                <a:cs typeface="Calibri" pitchFamily="34" charset="0"/>
              </a:rPr>
              <a:t>dbms_output.put_line</a:t>
            </a:r>
            <a:r>
              <a:rPr lang="en-US" dirty="0" smtClean="0">
                <a:latin typeface="Calibri" pitchFamily="34" charset="0"/>
                <a:cs typeface="Calibri" pitchFamily="34" charset="0"/>
              </a:rPr>
              <a:t> (NUM||'Wrong Number');</a:t>
            </a:r>
          </a:p>
          <a:p>
            <a:pPr>
              <a:buNone/>
            </a:pPr>
            <a:r>
              <a:rPr lang="en-US" dirty="0" smtClean="0">
                <a:latin typeface="Calibri" pitchFamily="34" charset="0"/>
                <a:cs typeface="Calibri" pitchFamily="34" charset="0"/>
              </a:rPr>
              <a:t>exit </a:t>
            </a:r>
            <a:r>
              <a:rPr lang="en-US" smtClean="0">
                <a:latin typeface="Calibri" pitchFamily="34" charset="0"/>
                <a:cs typeface="Calibri" pitchFamily="34" charset="0"/>
              </a:rPr>
              <a:t>when NUM=100</a:t>
            </a:r>
            <a:r>
              <a:rPr lang="en-US" dirty="0" smtClean="0">
                <a:latin typeface="Calibri" pitchFamily="34" charset="0"/>
                <a:cs typeface="Calibri" pitchFamily="34" charset="0"/>
              </a:rPr>
              <a:t>;</a:t>
            </a:r>
          </a:p>
          <a:p>
            <a:pPr>
              <a:buNone/>
            </a:pPr>
            <a:r>
              <a:rPr lang="en-US" dirty="0" smtClean="0">
                <a:latin typeface="Calibri" pitchFamily="34" charset="0"/>
                <a:cs typeface="Calibri" pitchFamily="34" charset="0"/>
              </a:rPr>
              <a:t>end if;</a:t>
            </a:r>
          </a:p>
          <a:p>
            <a:pPr>
              <a:buNone/>
            </a:pPr>
            <a:r>
              <a:rPr lang="en-US" dirty="0" smtClean="0">
                <a:latin typeface="Calibri" pitchFamily="34" charset="0"/>
                <a:cs typeface="Calibri" pitchFamily="34" charset="0"/>
              </a:rPr>
              <a:t>end;</a:t>
            </a:r>
          </a:p>
          <a:p>
            <a:endParaRPr lang="en-US" dirty="0" smtClean="0"/>
          </a:p>
          <a:p>
            <a:endParaRPr lang="en-US" dirty="0"/>
          </a:p>
        </p:txBody>
      </p:sp>
      <p:sp>
        <p:nvSpPr>
          <p:cNvPr id="2" name="Title 1"/>
          <p:cNvSpPr>
            <a:spLocks noGrp="1"/>
          </p:cNvSpPr>
          <p:nvPr>
            <p:ph type="title"/>
          </p:nvPr>
        </p:nvSpPr>
        <p:spPr/>
        <p:txBody>
          <a:bodyPr/>
          <a:lstStyle/>
          <a:p>
            <a:r>
              <a:rPr lang="en-US" sz="3200" b="1" dirty="0" smtClean="0">
                <a:solidFill>
                  <a:srgbClr val="FF0000"/>
                </a:solidFill>
                <a:latin typeface="Calibri" pitchFamily="34" charset="0"/>
                <a:cs typeface="Calibri" pitchFamily="34" charset="0"/>
              </a:rPr>
              <a:t>Sample programs in PL/SQL</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5314"/>
            <a:ext cx="7467600" cy="5138638"/>
          </a:xfrm>
        </p:spPr>
        <p:txBody>
          <a:bodyPr/>
          <a:lstStyle/>
          <a:p>
            <a:r>
              <a:rPr lang="en-US" dirty="0" smtClean="0">
                <a:latin typeface="Calibri" pitchFamily="34" charset="0"/>
                <a:cs typeface="Calibri" pitchFamily="34" charset="0"/>
              </a:rPr>
              <a:t>A </a:t>
            </a:r>
            <a:r>
              <a:rPr lang="en-US" b="1" dirty="0" smtClean="0">
                <a:latin typeface="Calibri" pitchFamily="34" charset="0"/>
                <a:cs typeface="Calibri" pitchFamily="34" charset="0"/>
              </a:rPr>
              <a:t>relational database management system (RDBMS)</a:t>
            </a:r>
            <a:r>
              <a:rPr lang="en-US" dirty="0" smtClean="0">
                <a:latin typeface="Calibri" pitchFamily="34" charset="0"/>
                <a:cs typeface="Calibri" pitchFamily="34" charset="0"/>
              </a:rPr>
              <a:t> is a database management system (DBMS) that is based on the relational model as introduced by E. F. </a:t>
            </a:r>
            <a:r>
              <a:rPr lang="en-US" dirty="0" err="1" smtClean="0">
                <a:latin typeface="Calibri" pitchFamily="34" charset="0"/>
                <a:cs typeface="Calibri" pitchFamily="34" charset="0"/>
              </a:rPr>
              <a:t>Codd</a:t>
            </a:r>
            <a:r>
              <a:rPr lang="en-US" dirty="0" smtClean="0">
                <a:latin typeface="Calibri" pitchFamily="34" charset="0"/>
                <a:cs typeface="Calibri" pitchFamily="34" charset="0"/>
              </a:rPr>
              <a:t>. Most popular commercial and open source databases currently in use are based on the relational model.</a:t>
            </a:r>
          </a:p>
          <a:p>
            <a:pPr>
              <a:buNone/>
            </a:pPr>
            <a:endParaRPr lang="en-US" dirty="0" smtClean="0">
              <a:latin typeface="Calibri" pitchFamily="34" charset="0"/>
              <a:cs typeface="Calibri" pitchFamily="34" charset="0"/>
            </a:endParaRPr>
          </a:p>
          <a:p>
            <a:r>
              <a:rPr lang="en-US" dirty="0" smtClean="0">
                <a:latin typeface="Calibri" pitchFamily="34" charset="0"/>
                <a:cs typeface="Calibri" pitchFamily="34" charset="0"/>
              </a:rPr>
              <a:t>A short definition of an RDBMS may be a DBMS in which data is stored</a:t>
            </a:r>
            <a:r>
              <a:rPr lang="en-US" b="1" dirty="0" smtClean="0">
                <a:latin typeface="Calibri" pitchFamily="34" charset="0"/>
                <a:cs typeface="Calibri" pitchFamily="34" charset="0"/>
              </a:rPr>
              <a:t> </a:t>
            </a:r>
            <a:r>
              <a:rPr lang="en-US" dirty="0" smtClean="0">
                <a:latin typeface="Calibri" pitchFamily="34" charset="0"/>
                <a:cs typeface="Calibri" pitchFamily="34" charset="0"/>
              </a:rPr>
              <a:t>in the form of tables and the relationship among the data is also stored in the form of tables.</a:t>
            </a:r>
          </a:p>
          <a:p>
            <a:endParaRPr lang="en-US" dirty="0"/>
          </a:p>
        </p:txBody>
      </p:sp>
      <p:sp>
        <p:nvSpPr>
          <p:cNvPr id="2" name="Title 1"/>
          <p:cNvSpPr>
            <a:spLocks noGrp="1"/>
          </p:cNvSpPr>
          <p:nvPr>
            <p:ph type="title"/>
          </p:nvPr>
        </p:nvSpPr>
        <p:spPr>
          <a:xfrm>
            <a:off x="457200" y="274638"/>
            <a:ext cx="7467600" cy="973591"/>
          </a:xfrm>
        </p:spPr>
        <p:txBody>
          <a:bodyPr>
            <a:normAutofit fontScale="90000"/>
          </a:bodyPr>
          <a:lstStyle/>
          <a:p>
            <a:r>
              <a:rPr lang="en-US" dirty="0" smtClean="0"/>
              <a:t/>
            </a:r>
            <a:br>
              <a:rPr lang="en-US" dirty="0" smtClean="0"/>
            </a:br>
            <a:r>
              <a:rPr lang="en-US" sz="3600" b="1" dirty="0" smtClean="0">
                <a:solidFill>
                  <a:srgbClr val="FF0000"/>
                </a:solidFill>
                <a:latin typeface="Calibri" pitchFamily="34" charset="0"/>
                <a:cs typeface="Calibri" pitchFamily="34" charset="0"/>
              </a:rPr>
              <a:t>Dr. E. F. </a:t>
            </a:r>
            <a:r>
              <a:rPr lang="en-US" sz="3600" b="1" dirty="0" err="1" smtClean="0">
                <a:solidFill>
                  <a:srgbClr val="FF0000"/>
                </a:solidFill>
                <a:latin typeface="Calibri" pitchFamily="34" charset="0"/>
                <a:cs typeface="Calibri" pitchFamily="34" charset="0"/>
              </a:rPr>
              <a:t>Codd's</a:t>
            </a:r>
            <a:r>
              <a:rPr lang="en-US" sz="3600" b="1" dirty="0" smtClean="0">
                <a:solidFill>
                  <a:srgbClr val="FF0000"/>
                </a:solidFill>
                <a:latin typeface="Calibri" pitchFamily="34" charset="0"/>
                <a:cs typeface="Calibri" pitchFamily="34" charset="0"/>
              </a:rPr>
              <a:t> 12 rules</a:t>
            </a:r>
            <a:r>
              <a:rPr lang="en-US" sz="3600" dirty="0" smtClean="0">
                <a:solidFill>
                  <a:srgbClr val="FF0000"/>
                </a:solidFill>
                <a:latin typeface="Calibri" pitchFamily="34" charset="0"/>
                <a:cs typeface="Calibri" pitchFamily="34" charset="0"/>
              </a:rPr>
              <a:t/>
            </a:r>
            <a:br>
              <a:rPr lang="en-US" sz="3600" dirty="0" smtClean="0">
                <a:solidFill>
                  <a:srgbClr val="FF0000"/>
                </a:solidFill>
                <a:latin typeface="Calibri" pitchFamily="34" charset="0"/>
                <a:cs typeface="Calibri" pitchFamily="34" charset="0"/>
              </a:rPr>
            </a:br>
            <a:r>
              <a:rPr lang="en-US" sz="3600" dirty="0" smtClean="0">
                <a:solidFill>
                  <a:srgbClr val="FF0000"/>
                </a:solidFill>
                <a:latin typeface="Calibri" pitchFamily="34" charset="0"/>
                <a:cs typeface="Calibri" pitchFamily="34" charset="0"/>
              </a:rPr>
              <a:t>(</a:t>
            </a:r>
            <a:r>
              <a:rPr lang="en-US" sz="3600" b="1" dirty="0" smtClean="0">
                <a:solidFill>
                  <a:srgbClr val="FF0000"/>
                </a:solidFill>
                <a:latin typeface="Calibri" pitchFamily="34" charset="0"/>
                <a:cs typeface="Calibri" pitchFamily="34" charset="0"/>
              </a:rPr>
              <a:t>For defining a fully relational database)</a:t>
            </a:r>
            <a:endParaRPr lang="en-US" sz="3600" dirty="0">
              <a:solidFill>
                <a:srgbClr val="FF00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latin typeface="Calibri" pitchFamily="34" charset="0"/>
                <a:cs typeface="Calibri" pitchFamily="34" charset="0"/>
              </a:rPr>
              <a:t>E.F. </a:t>
            </a:r>
            <a:r>
              <a:rPr lang="en-US" b="1" dirty="0" err="1" smtClean="0">
                <a:latin typeface="Calibri" pitchFamily="34" charset="0"/>
                <a:cs typeface="Calibri" pitchFamily="34" charset="0"/>
              </a:rPr>
              <a:t>Codd</a:t>
            </a:r>
            <a:r>
              <a:rPr lang="en-US" b="1" dirty="0" smtClean="0">
                <a:latin typeface="Calibri" pitchFamily="34" charset="0"/>
                <a:cs typeface="Calibri" pitchFamily="34" charset="0"/>
              </a:rPr>
              <a:t>,</a:t>
            </a:r>
            <a:r>
              <a:rPr lang="en-US" dirty="0" smtClean="0">
                <a:latin typeface="Calibri" pitchFamily="34" charset="0"/>
                <a:cs typeface="Calibri" pitchFamily="34" charset="0"/>
              </a:rPr>
              <a:t> the famous mathematician has introduced 12 rules for the relational model for databases commonly known as </a:t>
            </a:r>
            <a:r>
              <a:rPr lang="en-US" b="1" dirty="0" err="1" smtClean="0">
                <a:latin typeface="Calibri" pitchFamily="34" charset="0"/>
                <a:cs typeface="Calibri" pitchFamily="34" charset="0"/>
              </a:rPr>
              <a:t>Codd's</a:t>
            </a:r>
            <a:r>
              <a:rPr lang="en-US" b="1" dirty="0" smtClean="0">
                <a:latin typeface="Calibri" pitchFamily="34" charset="0"/>
                <a:cs typeface="Calibri" pitchFamily="34" charset="0"/>
              </a:rPr>
              <a:t> rules</a:t>
            </a:r>
            <a:r>
              <a:rPr lang="en-US" dirty="0" smtClean="0">
                <a:latin typeface="Calibri" pitchFamily="34" charset="0"/>
                <a:cs typeface="Calibri" pitchFamily="34" charset="0"/>
              </a:rPr>
              <a:t>. The rules mainly define what is required for a DBMS for it to be considered relational, i.e., an RDBMS. There is also one more rule i.e. Rule00 which specifies the relational model should use the relational way to manage the database. The rules and their description are as follows:-</a:t>
            </a:r>
          </a:p>
          <a:p>
            <a:endParaRPr lang="en-US" dirty="0"/>
          </a:p>
        </p:txBody>
      </p:sp>
      <p:sp>
        <p:nvSpPr>
          <p:cNvPr id="2" name="Title 1"/>
          <p:cNvSpPr>
            <a:spLocks noGrp="1"/>
          </p:cNvSpPr>
          <p:nvPr>
            <p:ph type="title"/>
          </p:nvPr>
        </p:nvSpPr>
        <p:spPr/>
        <p:txBody>
          <a:bodyPr>
            <a:normAutofit/>
          </a:bodyPr>
          <a:lstStyle/>
          <a:p>
            <a:r>
              <a:rPr lang="en-US" sz="3600" b="1" dirty="0" smtClean="0">
                <a:solidFill>
                  <a:srgbClr val="FF0000"/>
                </a:solidFill>
                <a:latin typeface="Calibri" pitchFamily="34" charset="0"/>
                <a:cs typeface="Calibri" pitchFamily="34" charset="0"/>
              </a:rPr>
              <a:t>E. F. </a:t>
            </a:r>
            <a:r>
              <a:rPr lang="en-US" sz="3600" b="1" dirty="0" err="1" smtClean="0">
                <a:solidFill>
                  <a:srgbClr val="FF0000"/>
                </a:solidFill>
                <a:latin typeface="Calibri" pitchFamily="34" charset="0"/>
                <a:cs typeface="Calibri" pitchFamily="34" charset="0"/>
              </a:rPr>
              <a:t>Codd's</a:t>
            </a:r>
            <a:r>
              <a:rPr lang="en-US" sz="3600" b="1" dirty="0" smtClean="0">
                <a:solidFill>
                  <a:srgbClr val="FF0000"/>
                </a:solidFill>
                <a:latin typeface="Calibri" pitchFamily="34" charset="0"/>
                <a:cs typeface="Calibri" pitchFamily="34" charset="0"/>
              </a:rPr>
              <a:t> 12 rules</a:t>
            </a:r>
            <a:endParaRPr lang="en-US" sz="3600" dirty="0">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latin typeface="Calibri" pitchFamily="34" charset="0"/>
                <a:cs typeface="Calibri" pitchFamily="34" charset="0"/>
              </a:rPr>
              <a:t>Rule 0: Foundation Rule</a:t>
            </a:r>
            <a:endParaRPr lang="en-US" dirty="0" smtClean="0">
              <a:latin typeface="Calibri" pitchFamily="34" charset="0"/>
              <a:cs typeface="Calibri" pitchFamily="34" charset="0"/>
            </a:endParaRPr>
          </a:p>
          <a:p>
            <a:pPr>
              <a:buNone/>
            </a:pPr>
            <a:r>
              <a:rPr lang="en-US" dirty="0" smtClean="0">
                <a:latin typeface="Calibri" pitchFamily="34" charset="0"/>
                <a:cs typeface="Calibri" pitchFamily="34" charset="0"/>
              </a:rPr>
              <a:t>   A relational database management system should be capable of using its relational facilities (exclusively) to manage the database.</a:t>
            </a:r>
          </a:p>
          <a:p>
            <a:pPr>
              <a:buNone/>
            </a:pPr>
            <a:endParaRPr lang="en-US" dirty="0" smtClean="0">
              <a:latin typeface="Calibri" pitchFamily="34" charset="0"/>
              <a:cs typeface="Calibri" pitchFamily="34" charset="0"/>
            </a:endParaRPr>
          </a:p>
          <a:p>
            <a:r>
              <a:rPr lang="en-US" b="1" dirty="0" smtClean="0">
                <a:latin typeface="Calibri" pitchFamily="34" charset="0"/>
                <a:cs typeface="Calibri" pitchFamily="34" charset="0"/>
              </a:rPr>
              <a:t>Rule 1: Information Rule</a:t>
            </a:r>
            <a:endParaRPr lang="en-US" dirty="0" smtClean="0">
              <a:latin typeface="Calibri" pitchFamily="34" charset="0"/>
              <a:cs typeface="Calibri" pitchFamily="34" charset="0"/>
            </a:endParaRPr>
          </a:p>
          <a:p>
            <a:pPr>
              <a:buNone/>
            </a:pPr>
            <a:r>
              <a:rPr lang="en-US" dirty="0" smtClean="0">
                <a:latin typeface="Calibri" pitchFamily="34" charset="0"/>
                <a:cs typeface="Calibri" pitchFamily="34" charset="0"/>
              </a:rPr>
              <a:t>    All information in the database is to be represented in one and only one way. This is achieved by values in column positions within rows of tables.</a:t>
            </a:r>
          </a:p>
          <a:p>
            <a:endParaRPr lang="en-US" dirty="0"/>
          </a:p>
        </p:txBody>
      </p:sp>
      <p:sp>
        <p:nvSpPr>
          <p:cNvPr id="2" name="Title 1"/>
          <p:cNvSpPr>
            <a:spLocks noGrp="1"/>
          </p:cNvSpPr>
          <p:nvPr>
            <p:ph type="title"/>
          </p:nvPr>
        </p:nvSpPr>
        <p:spPr/>
        <p:txBody>
          <a:bodyPr/>
          <a:lstStyle/>
          <a:p>
            <a:r>
              <a:rPr lang="en-US" sz="3200" b="1" dirty="0" smtClean="0">
                <a:solidFill>
                  <a:srgbClr val="FF0000"/>
                </a:solidFill>
                <a:latin typeface="Calibri" pitchFamily="34" charset="0"/>
                <a:cs typeface="Calibri" pitchFamily="34" charset="0"/>
              </a:rPr>
              <a:t>E. F. </a:t>
            </a:r>
            <a:r>
              <a:rPr lang="en-US" sz="3200" b="1" dirty="0" err="1" smtClean="0">
                <a:solidFill>
                  <a:srgbClr val="FF0000"/>
                </a:solidFill>
                <a:latin typeface="Calibri" pitchFamily="34" charset="0"/>
                <a:cs typeface="Calibri" pitchFamily="34" charset="0"/>
              </a:rPr>
              <a:t>Codd's</a:t>
            </a:r>
            <a:r>
              <a:rPr lang="en-US" sz="3200" b="1" dirty="0" smtClean="0">
                <a:solidFill>
                  <a:srgbClr val="FF0000"/>
                </a:solidFill>
                <a:latin typeface="Calibri" pitchFamily="34" charset="0"/>
                <a:cs typeface="Calibri" pitchFamily="34" charset="0"/>
              </a:rPr>
              <a:t> 12 rules</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smtClean="0"/>
              <a:t>Rule 2: Guaranteed Access Rule</a:t>
            </a:r>
            <a:endParaRPr lang="en-US" dirty="0" smtClean="0"/>
          </a:p>
          <a:p>
            <a:pPr>
              <a:buNone/>
            </a:pPr>
            <a:r>
              <a:rPr lang="en-US" dirty="0" smtClean="0"/>
              <a:t>    </a:t>
            </a:r>
            <a:r>
              <a:rPr lang="en-US" dirty="0" smtClean="0">
                <a:latin typeface="Calibri" pitchFamily="34" charset="0"/>
                <a:cs typeface="Calibri" pitchFamily="34" charset="0"/>
              </a:rPr>
              <a:t>All data must be accessible with no ambiguity, that is, Each and every datum (atomic value) is guaranteed to be logically accessible by resorting to a combination of table name, primary key value and column name.</a:t>
            </a:r>
          </a:p>
          <a:p>
            <a:r>
              <a:rPr lang="en-US" b="1" dirty="0" smtClean="0">
                <a:latin typeface="Calibri" pitchFamily="34" charset="0"/>
                <a:cs typeface="Calibri" pitchFamily="34" charset="0"/>
              </a:rPr>
              <a:t>Rule 3: Systematic treatment of null values</a:t>
            </a:r>
            <a:endParaRPr lang="en-US" dirty="0" smtClean="0">
              <a:latin typeface="Calibri" pitchFamily="34" charset="0"/>
              <a:cs typeface="Calibri" pitchFamily="34" charset="0"/>
            </a:endParaRPr>
          </a:p>
          <a:p>
            <a:pPr>
              <a:buNone/>
            </a:pPr>
            <a:r>
              <a:rPr lang="en-US" dirty="0" smtClean="0">
                <a:latin typeface="Calibri" pitchFamily="34" charset="0"/>
                <a:cs typeface="Calibri" pitchFamily="34" charset="0"/>
              </a:rPr>
              <a:t>    Null values (distinct from empty character string or a string of blank characters and distinct from zero or any other number) are supported in the fully relational DBMS for representing missing information in a systematic way, independent of data type.</a:t>
            </a:r>
          </a:p>
          <a:p>
            <a:endParaRPr lang="en-US" dirty="0"/>
          </a:p>
        </p:txBody>
      </p:sp>
      <p:sp>
        <p:nvSpPr>
          <p:cNvPr id="2" name="Title 1"/>
          <p:cNvSpPr>
            <a:spLocks noGrp="1"/>
          </p:cNvSpPr>
          <p:nvPr>
            <p:ph type="title"/>
          </p:nvPr>
        </p:nvSpPr>
        <p:spPr>
          <a:xfrm>
            <a:off x="457200" y="274638"/>
            <a:ext cx="7467600" cy="930048"/>
          </a:xfrm>
        </p:spPr>
        <p:txBody>
          <a:bodyPr/>
          <a:lstStyle/>
          <a:p>
            <a:r>
              <a:rPr lang="en-US" sz="3200" b="1" dirty="0" smtClean="0">
                <a:solidFill>
                  <a:srgbClr val="FF0000"/>
                </a:solidFill>
                <a:latin typeface="Calibri" pitchFamily="34" charset="0"/>
                <a:cs typeface="Calibri" pitchFamily="34" charset="0"/>
              </a:rPr>
              <a:t>E. F. </a:t>
            </a:r>
            <a:r>
              <a:rPr lang="en-US" sz="3200" b="1" dirty="0" err="1" smtClean="0">
                <a:solidFill>
                  <a:srgbClr val="FF0000"/>
                </a:solidFill>
                <a:latin typeface="Calibri" pitchFamily="34" charset="0"/>
                <a:cs typeface="Calibri" pitchFamily="34" charset="0"/>
              </a:rPr>
              <a:t>Codd's</a:t>
            </a:r>
            <a:r>
              <a:rPr lang="en-US" sz="3200" b="1" dirty="0" smtClean="0">
                <a:solidFill>
                  <a:srgbClr val="FF0000"/>
                </a:solidFill>
                <a:latin typeface="Calibri" pitchFamily="34" charset="0"/>
                <a:cs typeface="Calibri" pitchFamily="34" charset="0"/>
              </a:rPr>
              <a:t> 12 rules</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latin typeface="Calibri" pitchFamily="34" charset="0"/>
                <a:cs typeface="Calibri" pitchFamily="34" charset="0"/>
              </a:rPr>
              <a:t>Rule 4: Dynamic On-line Catalog Based on the Relational Model</a:t>
            </a:r>
            <a:endParaRPr lang="en-US" dirty="0" smtClean="0">
              <a:latin typeface="Calibri" pitchFamily="34" charset="0"/>
              <a:cs typeface="Calibri" pitchFamily="34" charset="0"/>
            </a:endParaRPr>
          </a:p>
          <a:p>
            <a:pPr>
              <a:buNone/>
            </a:pPr>
            <a:r>
              <a:rPr lang="en-US" dirty="0" smtClean="0">
                <a:latin typeface="Calibri" pitchFamily="34" charset="0"/>
                <a:cs typeface="Calibri" pitchFamily="34" charset="0"/>
              </a:rPr>
              <a:t>    The database description is represented at the logical level in the same way as ordinary data, so authorized users can apply the same relational language to its interrogation as they apply to regular data. The authorized users can access the database structure by using common language i.e. SQL.</a:t>
            </a:r>
          </a:p>
          <a:p>
            <a:endParaRPr lang="en-US" dirty="0"/>
          </a:p>
        </p:txBody>
      </p:sp>
      <p:sp>
        <p:nvSpPr>
          <p:cNvPr id="2" name="Title 1"/>
          <p:cNvSpPr>
            <a:spLocks noGrp="1"/>
          </p:cNvSpPr>
          <p:nvPr>
            <p:ph type="title"/>
          </p:nvPr>
        </p:nvSpPr>
        <p:spPr/>
        <p:txBody>
          <a:bodyPr/>
          <a:lstStyle/>
          <a:p>
            <a:r>
              <a:rPr lang="en-US" sz="3200" b="1" dirty="0" smtClean="0">
                <a:solidFill>
                  <a:srgbClr val="FF0000"/>
                </a:solidFill>
                <a:latin typeface="Calibri" pitchFamily="34" charset="0"/>
                <a:cs typeface="Calibri" pitchFamily="34" charset="0"/>
              </a:rPr>
              <a:t>E. F. </a:t>
            </a:r>
            <a:r>
              <a:rPr lang="en-US" sz="3200" b="1" dirty="0" err="1" smtClean="0">
                <a:solidFill>
                  <a:srgbClr val="FF0000"/>
                </a:solidFill>
                <a:latin typeface="Calibri" pitchFamily="34" charset="0"/>
                <a:cs typeface="Calibri" pitchFamily="34" charset="0"/>
              </a:rPr>
              <a:t>Codd's</a:t>
            </a:r>
            <a:r>
              <a:rPr lang="en-US" sz="3200" b="1" dirty="0" smtClean="0">
                <a:solidFill>
                  <a:srgbClr val="FF0000"/>
                </a:solidFill>
                <a:latin typeface="Calibri" pitchFamily="34" charset="0"/>
                <a:cs typeface="Calibri" pitchFamily="34" charset="0"/>
              </a:rPr>
              <a:t> 12 rules</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smtClean="0"/>
              <a:t>Rule 5: Comprehensive Data Sublanguage Rule</a:t>
            </a:r>
            <a:endParaRPr lang="en-US" dirty="0" smtClean="0"/>
          </a:p>
          <a:p>
            <a:pPr>
              <a:buNone/>
            </a:pPr>
            <a:r>
              <a:rPr lang="en-US" dirty="0" smtClean="0"/>
              <a:t>    </a:t>
            </a:r>
            <a:r>
              <a:rPr lang="en-US" dirty="0" smtClean="0">
                <a:latin typeface="Calibri" pitchFamily="34" charset="0"/>
                <a:cs typeface="Calibri" pitchFamily="34" charset="0"/>
              </a:rPr>
              <a:t>A relational system may support several languages and various modes of terminal use. However, there must be at least one language whose statements are expressible, per some well-defined syntax, as character strings and whose ability to support all of the following is comprehensible:</a:t>
            </a:r>
          </a:p>
          <a:p>
            <a:pPr lvl="0"/>
            <a:r>
              <a:rPr lang="en-US" dirty="0" smtClean="0">
                <a:latin typeface="Calibri" pitchFamily="34" charset="0"/>
                <a:cs typeface="Calibri" pitchFamily="34" charset="0"/>
              </a:rPr>
              <a:t>data definition</a:t>
            </a:r>
          </a:p>
          <a:p>
            <a:pPr lvl="0"/>
            <a:r>
              <a:rPr lang="en-US" dirty="0" smtClean="0">
                <a:latin typeface="Calibri" pitchFamily="34" charset="0"/>
                <a:cs typeface="Calibri" pitchFamily="34" charset="0"/>
              </a:rPr>
              <a:t>view definition</a:t>
            </a:r>
          </a:p>
          <a:p>
            <a:pPr lvl="0"/>
            <a:r>
              <a:rPr lang="en-US" dirty="0" smtClean="0">
                <a:latin typeface="Calibri" pitchFamily="34" charset="0"/>
                <a:cs typeface="Calibri" pitchFamily="34" charset="0"/>
              </a:rPr>
              <a:t>data manipulation (interactive and by program)</a:t>
            </a:r>
          </a:p>
          <a:p>
            <a:pPr lvl="0"/>
            <a:r>
              <a:rPr lang="en-US" dirty="0" smtClean="0">
                <a:latin typeface="Calibri" pitchFamily="34" charset="0"/>
                <a:cs typeface="Calibri" pitchFamily="34" charset="0"/>
              </a:rPr>
              <a:t>integrity constraints</a:t>
            </a:r>
          </a:p>
          <a:p>
            <a:pPr lvl="0"/>
            <a:r>
              <a:rPr lang="en-US" dirty="0" smtClean="0">
                <a:latin typeface="Calibri" pitchFamily="34" charset="0"/>
                <a:cs typeface="Calibri" pitchFamily="34" charset="0"/>
              </a:rPr>
              <a:t>authorization</a:t>
            </a:r>
          </a:p>
          <a:p>
            <a:pPr lvl="0"/>
            <a:r>
              <a:rPr lang="en-US" dirty="0" smtClean="0">
                <a:latin typeface="Calibri" pitchFamily="34" charset="0"/>
                <a:cs typeface="Calibri" pitchFamily="34" charset="0"/>
              </a:rPr>
              <a:t>Transaction boundaries (begin, commit, and rollback).</a:t>
            </a:r>
          </a:p>
          <a:p>
            <a:endParaRPr lang="en-US" dirty="0"/>
          </a:p>
        </p:txBody>
      </p:sp>
      <p:sp>
        <p:nvSpPr>
          <p:cNvPr id="2" name="Title 1"/>
          <p:cNvSpPr>
            <a:spLocks noGrp="1"/>
          </p:cNvSpPr>
          <p:nvPr>
            <p:ph type="title"/>
          </p:nvPr>
        </p:nvSpPr>
        <p:spPr/>
        <p:txBody>
          <a:bodyPr>
            <a:normAutofit/>
          </a:bodyPr>
          <a:lstStyle/>
          <a:p>
            <a:r>
              <a:rPr lang="en-US" sz="3600" b="1" dirty="0" smtClean="0">
                <a:solidFill>
                  <a:srgbClr val="FF0000"/>
                </a:solidFill>
                <a:latin typeface="Calibri" pitchFamily="34" charset="0"/>
                <a:cs typeface="Calibri" pitchFamily="34" charset="0"/>
              </a:rPr>
              <a:t>E. F. </a:t>
            </a:r>
            <a:r>
              <a:rPr lang="en-US" sz="3600" b="1" dirty="0" err="1" smtClean="0">
                <a:solidFill>
                  <a:srgbClr val="FF0000"/>
                </a:solidFill>
                <a:latin typeface="Calibri" pitchFamily="34" charset="0"/>
                <a:cs typeface="Calibri" pitchFamily="34" charset="0"/>
              </a:rPr>
              <a:t>Codd's</a:t>
            </a:r>
            <a:r>
              <a:rPr lang="en-US" sz="3600" b="1" dirty="0" smtClean="0">
                <a:solidFill>
                  <a:srgbClr val="FF0000"/>
                </a:solidFill>
                <a:latin typeface="Calibri" pitchFamily="34" charset="0"/>
                <a:cs typeface="Calibri" pitchFamily="34" charset="0"/>
              </a:rPr>
              <a:t> 12 rules</a:t>
            </a:r>
            <a:endParaRPr 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812800" y="5181600"/>
            <a:ext cx="7315200" cy="1447800"/>
          </a:xfrm>
        </p:spPr>
        <p:txBody>
          <a:bodyPr>
            <a:noAutofit/>
          </a:bodyPr>
          <a:lstStyle/>
          <a:p>
            <a:pPr eaLnBrk="1" hangingPunct="1">
              <a:lnSpc>
                <a:spcPct val="80000"/>
              </a:lnSpc>
              <a:defRPr/>
            </a:pPr>
            <a:r>
              <a:rPr lang="en-US" sz="2000" dirty="0" smtClean="0">
                <a:latin typeface="Calibri" pitchFamily="34" charset="0"/>
                <a:cs typeface="Calibri" pitchFamily="34" charset="0"/>
              </a:rPr>
              <a:t>In case of SQL to send 3 queries we will need three network trips between client and server.</a:t>
            </a:r>
          </a:p>
          <a:p>
            <a:pPr eaLnBrk="1" hangingPunct="1">
              <a:lnSpc>
                <a:spcPct val="80000"/>
              </a:lnSpc>
              <a:defRPr/>
            </a:pPr>
            <a:endParaRPr lang="en-US" sz="2000" dirty="0" smtClean="0">
              <a:latin typeface="Calibri" pitchFamily="34" charset="0"/>
              <a:cs typeface="Calibri" pitchFamily="34" charset="0"/>
            </a:endParaRPr>
          </a:p>
          <a:p>
            <a:pPr eaLnBrk="1" hangingPunct="1">
              <a:lnSpc>
                <a:spcPct val="80000"/>
              </a:lnSpc>
              <a:defRPr/>
            </a:pPr>
            <a:r>
              <a:rPr lang="en-US" sz="2000" dirty="0" smtClean="0">
                <a:latin typeface="Calibri" pitchFamily="34" charset="0"/>
                <a:cs typeface="Calibri" pitchFamily="34" charset="0"/>
              </a:rPr>
              <a:t>In PL-SQL we bundle any number of queries in a block and in single network trip task is done.</a:t>
            </a:r>
          </a:p>
        </p:txBody>
      </p:sp>
      <p:sp>
        <p:nvSpPr>
          <p:cNvPr id="29698" name="Rectangle 2"/>
          <p:cNvSpPr>
            <a:spLocks noGrp="1" noChangeArrowheads="1"/>
          </p:cNvSpPr>
          <p:nvPr>
            <p:ph type="title"/>
          </p:nvPr>
        </p:nvSpPr>
        <p:spPr/>
        <p:txBody>
          <a:bodyPr>
            <a:normAutofit/>
          </a:bodyPr>
          <a:lstStyle/>
          <a:p>
            <a:pPr eaLnBrk="1" hangingPunct="1">
              <a:defRPr/>
            </a:pPr>
            <a:r>
              <a:rPr lang="en-US" sz="3600" b="1" dirty="0" smtClean="0">
                <a:solidFill>
                  <a:srgbClr val="FF0000"/>
                </a:solidFill>
                <a:latin typeface="Calibri" pitchFamily="34" charset="0"/>
                <a:cs typeface="Calibri" pitchFamily="34" charset="0"/>
              </a:rPr>
              <a:t>PL SQL, Is there any Advantage ?</a:t>
            </a:r>
          </a:p>
        </p:txBody>
      </p:sp>
      <p:sp>
        <p:nvSpPr>
          <p:cNvPr id="5124" name="Rectangle 4"/>
          <p:cNvSpPr>
            <a:spLocks noChangeArrowheads="1"/>
          </p:cNvSpPr>
          <p:nvPr/>
        </p:nvSpPr>
        <p:spPr bwMode="auto">
          <a:xfrm>
            <a:off x="2590800" y="2514600"/>
            <a:ext cx="762000" cy="762000"/>
          </a:xfrm>
          <a:prstGeom prst="rect">
            <a:avLst/>
          </a:prstGeom>
          <a:solidFill>
            <a:schemeClr val="accent1"/>
          </a:solidFill>
          <a:ln w="9525">
            <a:solidFill>
              <a:schemeClr val="tx1"/>
            </a:solidFill>
            <a:miter lim="800000"/>
            <a:headEnd/>
            <a:tailEnd/>
          </a:ln>
        </p:spPr>
        <p:txBody>
          <a:bodyPr wrap="none" anchor="ctr"/>
          <a:lstStyle/>
          <a:p>
            <a:pPr algn="ctr"/>
            <a:r>
              <a:rPr lang="en-US"/>
              <a:t>SQL </a:t>
            </a:r>
          </a:p>
          <a:p>
            <a:pPr algn="ctr"/>
            <a:r>
              <a:rPr lang="en-US"/>
              <a:t>Query1</a:t>
            </a:r>
          </a:p>
        </p:txBody>
      </p:sp>
      <p:sp>
        <p:nvSpPr>
          <p:cNvPr id="5125" name="Rectangle 10"/>
          <p:cNvSpPr>
            <a:spLocks noChangeArrowheads="1"/>
          </p:cNvSpPr>
          <p:nvPr/>
        </p:nvSpPr>
        <p:spPr bwMode="auto">
          <a:xfrm>
            <a:off x="3505200" y="2514600"/>
            <a:ext cx="762000" cy="762000"/>
          </a:xfrm>
          <a:prstGeom prst="rect">
            <a:avLst/>
          </a:prstGeom>
          <a:solidFill>
            <a:schemeClr val="accent1"/>
          </a:solidFill>
          <a:ln w="9525">
            <a:solidFill>
              <a:schemeClr val="tx1"/>
            </a:solidFill>
            <a:miter lim="800000"/>
            <a:headEnd/>
            <a:tailEnd/>
          </a:ln>
        </p:spPr>
        <p:txBody>
          <a:bodyPr wrap="none" anchor="ctr"/>
          <a:lstStyle/>
          <a:p>
            <a:pPr algn="ctr"/>
            <a:r>
              <a:rPr lang="en-US" dirty="0"/>
              <a:t>SQL </a:t>
            </a:r>
          </a:p>
          <a:p>
            <a:pPr algn="ctr"/>
            <a:r>
              <a:rPr lang="en-US" dirty="0"/>
              <a:t>Query2</a:t>
            </a:r>
          </a:p>
        </p:txBody>
      </p:sp>
      <p:sp>
        <p:nvSpPr>
          <p:cNvPr id="5126" name="Rectangle 11"/>
          <p:cNvSpPr>
            <a:spLocks noChangeArrowheads="1"/>
          </p:cNvSpPr>
          <p:nvPr/>
        </p:nvSpPr>
        <p:spPr bwMode="auto">
          <a:xfrm>
            <a:off x="4419600" y="2514600"/>
            <a:ext cx="762000" cy="762000"/>
          </a:xfrm>
          <a:prstGeom prst="rect">
            <a:avLst/>
          </a:prstGeom>
          <a:solidFill>
            <a:schemeClr val="accent1"/>
          </a:solidFill>
          <a:ln w="9525">
            <a:solidFill>
              <a:schemeClr val="tx1"/>
            </a:solidFill>
            <a:miter lim="800000"/>
            <a:headEnd/>
            <a:tailEnd/>
          </a:ln>
        </p:spPr>
        <p:txBody>
          <a:bodyPr wrap="none" anchor="ctr"/>
          <a:lstStyle/>
          <a:p>
            <a:pPr algn="ctr"/>
            <a:r>
              <a:rPr lang="en-US"/>
              <a:t>SQL </a:t>
            </a:r>
          </a:p>
          <a:p>
            <a:pPr algn="ctr"/>
            <a:r>
              <a:rPr lang="en-US"/>
              <a:t>Query3</a:t>
            </a:r>
          </a:p>
        </p:txBody>
      </p:sp>
      <p:sp>
        <p:nvSpPr>
          <p:cNvPr id="5127" name="Rectangle 12"/>
          <p:cNvSpPr>
            <a:spLocks noChangeArrowheads="1"/>
          </p:cNvSpPr>
          <p:nvPr/>
        </p:nvSpPr>
        <p:spPr bwMode="auto">
          <a:xfrm>
            <a:off x="2895600" y="3657600"/>
            <a:ext cx="2133600" cy="457200"/>
          </a:xfrm>
          <a:prstGeom prst="rect">
            <a:avLst/>
          </a:prstGeom>
          <a:solidFill>
            <a:schemeClr val="accent1"/>
          </a:solidFill>
          <a:ln w="9525">
            <a:solidFill>
              <a:schemeClr val="tx1"/>
            </a:solidFill>
            <a:miter lim="800000"/>
            <a:headEnd/>
            <a:tailEnd/>
          </a:ln>
        </p:spPr>
        <p:txBody>
          <a:bodyPr wrap="none" anchor="ctr"/>
          <a:lstStyle/>
          <a:p>
            <a:pPr algn="ctr"/>
            <a:r>
              <a:rPr lang="en-US"/>
              <a:t>Client</a:t>
            </a:r>
          </a:p>
        </p:txBody>
      </p:sp>
      <p:sp>
        <p:nvSpPr>
          <p:cNvPr id="5128" name="Rectangle 14"/>
          <p:cNvSpPr>
            <a:spLocks noChangeArrowheads="1"/>
          </p:cNvSpPr>
          <p:nvPr/>
        </p:nvSpPr>
        <p:spPr bwMode="auto">
          <a:xfrm>
            <a:off x="2743200" y="1676400"/>
            <a:ext cx="2438400" cy="533400"/>
          </a:xfrm>
          <a:prstGeom prst="rect">
            <a:avLst/>
          </a:prstGeom>
          <a:solidFill>
            <a:schemeClr val="accent1"/>
          </a:solidFill>
          <a:ln w="9525">
            <a:solidFill>
              <a:schemeClr val="tx1"/>
            </a:solidFill>
            <a:miter lim="800000"/>
            <a:headEnd/>
            <a:tailEnd/>
          </a:ln>
        </p:spPr>
        <p:txBody>
          <a:bodyPr wrap="none" anchor="ctr"/>
          <a:lstStyle/>
          <a:p>
            <a:pPr algn="ctr"/>
            <a:r>
              <a:rPr lang="en-US"/>
              <a:t>Server</a:t>
            </a:r>
          </a:p>
        </p:txBody>
      </p:sp>
      <p:sp>
        <p:nvSpPr>
          <p:cNvPr id="5129" name="Line 16"/>
          <p:cNvSpPr>
            <a:spLocks noChangeShapeType="1"/>
          </p:cNvSpPr>
          <p:nvPr/>
        </p:nvSpPr>
        <p:spPr bwMode="auto">
          <a:xfrm>
            <a:off x="2895600" y="2209800"/>
            <a:ext cx="0" cy="1447800"/>
          </a:xfrm>
          <a:prstGeom prst="line">
            <a:avLst/>
          </a:prstGeom>
          <a:noFill/>
          <a:ln w="9525">
            <a:solidFill>
              <a:schemeClr val="tx1"/>
            </a:solidFill>
            <a:round/>
            <a:headEnd/>
            <a:tailEnd/>
          </a:ln>
        </p:spPr>
        <p:txBody>
          <a:bodyPr/>
          <a:lstStyle/>
          <a:p>
            <a:endParaRPr lang="en-US"/>
          </a:p>
        </p:txBody>
      </p:sp>
      <p:sp>
        <p:nvSpPr>
          <p:cNvPr id="5130" name="Line 17"/>
          <p:cNvSpPr>
            <a:spLocks noChangeShapeType="1"/>
          </p:cNvSpPr>
          <p:nvPr/>
        </p:nvSpPr>
        <p:spPr bwMode="auto">
          <a:xfrm>
            <a:off x="3962400" y="2133600"/>
            <a:ext cx="0" cy="1524000"/>
          </a:xfrm>
          <a:prstGeom prst="line">
            <a:avLst/>
          </a:prstGeom>
          <a:noFill/>
          <a:ln w="9525">
            <a:solidFill>
              <a:schemeClr val="tx1"/>
            </a:solidFill>
            <a:round/>
            <a:headEnd/>
            <a:tailEnd/>
          </a:ln>
        </p:spPr>
        <p:txBody>
          <a:bodyPr/>
          <a:lstStyle/>
          <a:p>
            <a:endParaRPr lang="en-US"/>
          </a:p>
        </p:txBody>
      </p:sp>
      <p:sp>
        <p:nvSpPr>
          <p:cNvPr id="5131" name="Line 18"/>
          <p:cNvSpPr>
            <a:spLocks noChangeShapeType="1"/>
          </p:cNvSpPr>
          <p:nvPr/>
        </p:nvSpPr>
        <p:spPr bwMode="auto">
          <a:xfrm>
            <a:off x="4724400" y="2209800"/>
            <a:ext cx="0" cy="1447800"/>
          </a:xfrm>
          <a:prstGeom prst="line">
            <a:avLst/>
          </a:prstGeom>
          <a:noFill/>
          <a:ln w="9525">
            <a:solidFill>
              <a:schemeClr val="tx1"/>
            </a:solidFill>
            <a:round/>
            <a:headEnd/>
            <a:tailEnd/>
          </a:ln>
        </p:spPr>
        <p:txBody>
          <a:bodyPr/>
          <a:lstStyle/>
          <a:p>
            <a:endParaRPr lang="en-US"/>
          </a:p>
        </p:txBody>
      </p:sp>
      <p:sp>
        <p:nvSpPr>
          <p:cNvPr id="5132" name="Rectangle 19"/>
          <p:cNvSpPr>
            <a:spLocks noChangeArrowheads="1"/>
          </p:cNvSpPr>
          <p:nvPr/>
        </p:nvSpPr>
        <p:spPr bwMode="auto">
          <a:xfrm>
            <a:off x="5715000" y="2671763"/>
            <a:ext cx="762000" cy="762000"/>
          </a:xfrm>
          <a:prstGeom prst="rect">
            <a:avLst/>
          </a:prstGeom>
          <a:solidFill>
            <a:schemeClr val="accent1"/>
          </a:solidFill>
          <a:ln w="9525">
            <a:solidFill>
              <a:schemeClr val="tx1"/>
            </a:solidFill>
            <a:miter lim="800000"/>
            <a:headEnd/>
            <a:tailEnd/>
          </a:ln>
        </p:spPr>
        <p:txBody>
          <a:bodyPr wrap="none" anchor="ctr"/>
          <a:lstStyle/>
          <a:p>
            <a:pPr algn="ctr"/>
            <a:r>
              <a:rPr lang="en-US"/>
              <a:t>SQL </a:t>
            </a:r>
          </a:p>
          <a:p>
            <a:pPr algn="ctr"/>
            <a:r>
              <a:rPr lang="en-US"/>
              <a:t>Query1</a:t>
            </a:r>
          </a:p>
        </p:txBody>
      </p:sp>
      <p:sp>
        <p:nvSpPr>
          <p:cNvPr id="5133" name="Rectangle 20"/>
          <p:cNvSpPr>
            <a:spLocks noChangeArrowheads="1"/>
          </p:cNvSpPr>
          <p:nvPr/>
        </p:nvSpPr>
        <p:spPr bwMode="auto">
          <a:xfrm>
            <a:off x="6629400" y="2671763"/>
            <a:ext cx="762000" cy="762000"/>
          </a:xfrm>
          <a:prstGeom prst="rect">
            <a:avLst/>
          </a:prstGeom>
          <a:solidFill>
            <a:schemeClr val="accent1"/>
          </a:solidFill>
          <a:ln w="9525">
            <a:solidFill>
              <a:schemeClr val="tx1"/>
            </a:solidFill>
            <a:miter lim="800000"/>
            <a:headEnd/>
            <a:tailEnd/>
          </a:ln>
        </p:spPr>
        <p:txBody>
          <a:bodyPr wrap="none" anchor="ctr"/>
          <a:lstStyle/>
          <a:p>
            <a:pPr algn="ctr"/>
            <a:r>
              <a:rPr lang="en-US"/>
              <a:t>SQL </a:t>
            </a:r>
          </a:p>
          <a:p>
            <a:pPr algn="ctr"/>
            <a:r>
              <a:rPr lang="en-US"/>
              <a:t>Query2</a:t>
            </a:r>
          </a:p>
        </p:txBody>
      </p:sp>
      <p:sp>
        <p:nvSpPr>
          <p:cNvPr id="5134" name="Rectangle 21"/>
          <p:cNvSpPr>
            <a:spLocks noChangeArrowheads="1"/>
          </p:cNvSpPr>
          <p:nvPr/>
        </p:nvSpPr>
        <p:spPr bwMode="auto">
          <a:xfrm>
            <a:off x="7543800" y="2671763"/>
            <a:ext cx="762000" cy="762000"/>
          </a:xfrm>
          <a:prstGeom prst="rect">
            <a:avLst/>
          </a:prstGeom>
          <a:solidFill>
            <a:schemeClr val="accent1"/>
          </a:solidFill>
          <a:ln w="9525">
            <a:solidFill>
              <a:schemeClr val="tx1"/>
            </a:solidFill>
            <a:miter lim="800000"/>
            <a:headEnd/>
            <a:tailEnd/>
          </a:ln>
        </p:spPr>
        <p:txBody>
          <a:bodyPr wrap="none" anchor="ctr"/>
          <a:lstStyle/>
          <a:p>
            <a:pPr algn="ctr"/>
            <a:r>
              <a:rPr lang="en-US"/>
              <a:t>SQL </a:t>
            </a:r>
          </a:p>
          <a:p>
            <a:pPr algn="ctr"/>
            <a:r>
              <a:rPr lang="en-US"/>
              <a:t>Query3</a:t>
            </a:r>
          </a:p>
        </p:txBody>
      </p:sp>
      <p:sp>
        <p:nvSpPr>
          <p:cNvPr id="5135" name="Rectangle 22"/>
          <p:cNvSpPr>
            <a:spLocks noChangeArrowheads="1"/>
          </p:cNvSpPr>
          <p:nvPr/>
        </p:nvSpPr>
        <p:spPr bwMode="auto">
          <a:xfrm>
            <a:off x="5791200" y="4267200"/>
            <a:ext cx="2133600" cy="457200"/>
          </a:xfrm>
          <a:prstGeom prst="rect">
            <a:avLst/>
          </a:prstGeom>
          <a:solidFill>
            <a:schemeClr val="accent1"/>
          </a:solidFill>
          <a:ln w="9525">
            <a:solidFill>
              <a:schemeClr val="tx1"/>
            </a:solidFill>
            <a:miter lim="800000"/>
            <a:headEnd/>
            <a:tailEnd/>
          </a:ln>
        </p:spPr>
        <p:txBody>
          <a:bodyPr wrap="none" anchor="ctr"/>
          <a:lstStyle/>
          <a:p>
            <a:pPr algn="ctr"/>
            <a:r>
              <a:rPr lang="en-US"/>
              <a:t>Client</a:t>
            </a:r>
          </a:p>
        </p:txBody>
      </p:sp>
      <p:sp>
        <p:nvSpPr>
          <p:cNvPr id="5136" name="Rectangle 23"/>
          <p:cNvSpPr>
            <a:spLocks noChangeArrowheads="1"/>
          </p:cNvSpPr>
          <p:nvPr/>
        </p:nvSpPr>
        <p:spPr bwMode="auto">
          <a:xfrm>
            <a:off x="5867400" y="1676400"/>
            <a:ext cx="2438400" cy="533400"/>
          </a:xfrm>
          <a:prstGeom prst="rect">
            <a:avLst/>
          </a:prstGeom>
          <a:solidFill>
            <a:schemeClr val="accent1"/>
          </a:solidFill>
          <a:ln w="9525">
            <a:solidFill>
              <a:schemeClr val="tx1"/>
            </a:solidFill>
            <a:miter lim="800000"/>
            <a:headEnd/>
            <a:tailEnd/>
          </a:ln>
        </p:spPr>
        <p:txBody>
          <a:bodyPr wrap="none" anchor="ctr"/>
          <a:lstStyle/>
          <a:p>
            <a:pPr algn="ctr"/>
            <a:r>
              <a:rPr lang="en-US"/>
              <a:t>Server</a:t>
            </a:r>
          </a:p>
        </p:txBody>
      </p:sp>
      <p:sp>
        <p:nvSpPr>
          <p:cNvPr id="5137" name="Rectangle 24"/>
          <p:cNvSpPr>
            <a:spLocks noChangeArrowheads="1"/>
          </p:cNvSpPr>
          <p:nvPr/>
        </p:nvSpPr>
        <p:spPr bwMode="auto">
          <a:xfrm>
            <a:off x="5486400" y="2519363"/>
            <a:ext cx="3124200" cy="1447800"/>
          </a:xfrm>
          <a:prstGeom prst="rect">
            <a:avLst/>
          </a:prstGeom>
          <a:noFill/>
          <a:ln w="9525">
            <a:solidFill>
              <a:schemeClr val="tx1"/>
            </a:solidFill>
            <a:miter lim="800000"/>
            <a:headEnd/>
            <a:tailEnd/>
          </a:ln>
        </p:spPr>
        <p:txBody>
          <a:bodyPr wrap="none" anchor="ctr"/>
          <a:lstStyle/>
          <a:p>
            <a:endParaRPr lang="en-US"/>
          </a:p>
        </p:txBody>
      </p:sp>
      <p:sp>
        <p:nvSpPr>
          <p:cNvPr id="5138" name="Text Box 25"/>
          <p:cNvSpPr txBox="1">
            <a:spLocks noChangeArrowheads="1"/>
          </p:cNvSpPr>
          <p:nvPr/>
        </p:nvSpPr>
        <p:spPr bwMode="auto">
          <a:xfrm>
            <a:off x="6400800" y="3509963"/>
            <a:ext cx="1619250" cy="366712"/>
          </a:xfrm>
          <a:prstGeom prst="rect">
            <a:avLst/>
          </a:prstGeom>
          <a:noFill/>
          <a:ln w="9525">
            <a:noFill/>
            <a:miter lim="800000"/>
            <a:headEnd/>
            <a:tailEnd/>
          </a:ln>
        </p:spPr>
        <p:txBody>
          <a:bodyPr wrap="none">
            <a:spAutoFit/>
          </a:bodyPr>
          <a:lstStyle/>
          <a:p>
            <a:r>
              <a:rPr lang="en-US"/>
              <a:t>PL-SQL Block</a:t>
            </a:r>
          </a:p>
        </p:txBody>
      </p:sp>
      <p:sp>
        <p:nvSpPr>
          <p:cNvPr id="5139" name="Line 27"/>
          <p:cNvSpPr>
            <a:spLocks noChangeShapeType="1"/>
          </p:cNvSpPr>
          <p:nvPr/>
        </p:nvSpPr>
        <p:spPr bwMode="auto">
          <a:xfrm>
            <a:off x="6858000" y="3962400"/>
            <a:ext cx="0" cy="304800"/>
          </a:xfrm>
          <a:prstGeom prst="line">
            <a:avLst/>
          </a:prstGeom>
          <a:noFill/>
          <a:ln w="9525">
            <a:solidFill>
              <a:schemeClr val="tx1"/>
            </a:solidFill>
            <a:round/>
            <a:headEnd/>
            <a:tailEnd/>
          </a:ln>
        </p:spPr>
        <p:txBody>
          <a:bodyPr/>
          <a:lstStyle/>
          <a:p>
            <a:endParaRPr lang="en-US"/>
          </a:p>
        </p:txBody>
      </p:sp>
      <p:sp>
        <p:nvSpPr>
          <p:cNvPr id="5140" name="Line 28"/>
          <p:cNvSpPr>
            <a:spLocks noChangeShapeType="1"/>
          </p:cNvSpPr>
          <p:nvPr/>
        </p:nvSpPr>
        <p:spPr bwMode="auto">
          <a:xfrm>
            <a:off x="6934200" y="2209800"/>
            <a:ext cx="0" cy="304800"/>
          </a:xfrm>
          <a:prstGeom prst="line">
            <a:avLst/>
          </a:prstGeom>
          <a:noFill/>
          <a:ln w="9525">
            <a:solidFill>
              <a:schemeClr val="tx1"/>
            </a:solidFill>
            <a:round/>
            <a:headEnd/>
            <a:tailEnd/>
          </a:ln>
        </p:spPr>
        <p:txBody>
          <a:bodyPr/>
          <a:lstStyle/>
          <a:p>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latin typeface="Calibri" pitchFamily="34" charset="0"/>
                <a:cs typeface="Calibri" pitchFamily="34" charset="0"/>
              </a:rPr>
              <a:t>Rule 6: View Updating Rule</a:t>
            </a:r>
            <a:endParaRPr lang="en-US" dirty="0" smtClean="0">
              <a:latin typeface="Calibri" pitchFamily="34" charset="0"/>
              <a:cs typeface="Calibri" pitchFamily="34" charset="0"/>
            </a:endParaRPr>
          </a:p>
          <a:p>
            <a:pPr>
              <a:buNone/>
            </a:pPr>
            <a:r>
              <a:rPr lang="en-US" dirty="0" smtClean="0">
                <a:latin typeface="Calibri" pitchFamily="34" charset="0"/>
                <a:cs typeface="Calibri" pitchFamily="34" charset="0"/>
              </a:rPr>
              <a:t>    All views that are theoretically updateable are also updateable by the system.</a:t>
            </a:r>
          </a:p>
          <a:p>
            <a:pPr>
              <a:buNone/>
            </a:pPr>
            <a:endParaRPr lang="en-US" dirty="0" smtClean="0">
              <a:latin typeface="Calibri" pitchFamily="34" charset="0"/>
              <a:cs typeface="Calibri" pitchFamily="34" charset="0"/>
            </a:endParaRPr>
          </a:p>
          <a:p>
            <a:r>
              <a:rPr lang="en-US" b="1" dirty="0" smtClean="0">
                <a:latin typeface="Calibri" pitchFamily="34" charset="0"/>
                <a:cs typeface="Calibri" pitchFamily="34" charset="0"/>
              </a:rPr>
              <a:t>Rule 7:  High-level Insert, Update, and Delete</a:t>
            </a:r>
            <a:endParaRPr lang="en-US" dirty="0" smtClean="0">
              <a:latin typeface="Calibri" pitchFamily="34" charset="0"/>
              <a:cs typeface="Calibri" pitchFamily="34" charset="0"/>
            </a:endParaRPr>
          </a:p>
          <a:p>
            <a:pPr>
              <a:buNone/>
            </a:pPr>
            <a:r>
              <a:rPr lang="en-US" dirty="0" smtClean="0">
                <a:latin typeface="Calibri" pitchFamily="34" charset="0"/>
                <a:cs typeface="Calibri" pitchFamily="34" charset="0"/>
              </a:rPr>
              <a:t>    The system is able to insert, update and delete operations fully. It can also perform the operations on multiple rows simultaneously.</a:t>
            </a:r>
          </a:p>
          <a:p>
            <a:endParaRPr lang="en-US" dirty="0"/>
          </a:p>
        </p:txBody>
      </p:sp>
      <p:sp>
        <p:nvSpPr>
          <p:cNvPr id="2" name="Title 1"/>
          <p:cNvSpPr>
            <a:spLocks noGrp="1"/>
          </p:cNvSpPr>
          <p:nvPr>
            <p:ph type="title"/>
          </p:nvPr>
        </p:nvSpPr>
        <p:spPr/>
        <p:txBody>
          <a:bodyPr>
            <a:normAutofit/>
          </a:bodyPr>
          <a:lstStyle/>
          <a:p>
            <a:r>
              <a:rPr lang="en-US" sz="3600" b="1" dirty="0" smtClean="0">
                <a:solidFill>
                  <a:srgbClr val="FF0000"/>
                </a:solidFill>
                <a:latin typeface="Calibri" pitchFamily="34" charset="0"/>
                <a:cs typeface="Calibri" pitchFamily="34" charset="0"/>
              </a:rPr>
              <a:t>E. F. </a:t>
            </a:r>
            <a:r>
              <a:rPr lang="en-US" sz="3600" b="1" dirty="0" err="1" smtClean="0">
                <a:solidFill>
                  <a:srgbClr val="FF0000"/>
                </a:solidFill>
                <a:latin typeface="Calibri" pitchFamily="34" charset="0"/>
                <a:cs typeface="Calibri" pitchFamily="34" charset="0"/>
              </a:rPr>
              <a:t>Codd's</a:t>
            </a:r>
            <a:r>
              <a:rPr lang="en-US" sz="3600" b="1" dirty="0" smtClean="0">
                <a:solidFill>
                  <a:srgbClr val="FF0000"/>
                </a:solidFill>
                <a:latin typeface="Calibri" pitchFamily="34" charset="0"/>
                <a:cs typeface="Calibri" pitchFamily="34" charset="0"/>
              </a:rPr>
              <a:t> 12 rules</a:t>
            </a:r>
            <a:endParaRPr lang="en-US" sz="36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latin typeface="Calibri" pitchFamily="34" charset="0"/>
                <a:cs typeface="Calibri" pitchFamily="34" charset="0"/>
              </a:rPr>
              <a:t>Rule 8: Physical Data Independence</a:t>
            </a:r>
            <a:endParaRPr lang="en-US" dirty="0" smtClean="0">
              <a:latin typeface="Calibri" pitchFamily="34" charset="0"/>
              <a:cs typeface="Calibri" pitchFamily="34" charset="0"/>
            </a:endParaRPr>
          </a:p>
          <a:p>
            <a:pPr>
              <a:buNone/>
            </a:pPr>
            <a:r>
              <a:rPr lang="en-US" dirty="0" smtClean="0">
                <a:latin typeface="Calibri" pitchFamily="34" charset="0"/>
                <a:cs typeface="Calibri" pitchFamily="34" charset="0"/>
              </a:rPr>
              <a:t>     Application programs and terminal activities remain logically unimpaired whenever any changes are made in either storage representation or access methods.</a:t>
            </a:r>
          </a:p>
          <a:p>
            <a:pPr>
              <a:buNone/>
            </a:pPr>
            <a:endParaRPr lang="en-US" dirty="0" smtClean="0">
              <a:latin typeface="Calibri" pitchFamily="34" charset="0"/>
              <a:cs typeface="Calibri" pitchFamily="34" charset="0"/>
            </a:endParaRPr>
          </a:p>
          <a:p>
            <a:r>
              <a:rPr lang="en-US" b="1" dirty="0" smtClean="0">
                <a:latin typeface="Calibri" pitchFamily="34" charset="0"/>
                <a:cs typeface="Calibri" pitchFamily="34" charset="0"/>
              </a:rPr>
              <a:t>Rule 9: Logical Data Independence</a:t>
            </a:r>
            <a:r>
              <a:rPr lang="en-US" dirty="0" smtClean="0">
                <a:latin typeface="Calibri" pitchFamily="34" charset="0"/>
                <a:cs typeface="Calibri" pitchFamily="34" charset="0"/>
              </a:rPr>
              <a:t/>
            </a:r>
            <a:br>
              <a:rPr lang="en-US" dirty="0" smtClean="0">
                <a:latin typeface="Calibri" pitchFamily="34" charset="0"/>
                <a:cs typeface="Calibri" pitchFamily="34" charset="0"/>
              </a:rPr>
            </a:br>
            <a:r>
              <a:rPr lang="en-US" dirty="0" smtClean="0">
                <a:latin typeface="Calibri" pitchFamily="34" charset="0"/>
                <a:cs typeface="Calibri" pitchFamily="34" charset="0"/>
              </a:rPr>
              <a:t>Application programs and terminal activities remain logically unimpaired when information preserving changes of any kind that theoretically permit </a:t>
            </a:r>
            <a:r>
              <a:rPr lang="en-US" dirty="0" err="1" smtClean="0">
                <a:latin typeface="Calibri" pitchFamily="34" charset="0"/>
                <a:cs typeface="Calibri" pitchFamily="34" charset="0"/>
              </a:rPr>
              <a:t>unimpairment</a:t>
            </a:r>
            <a:r>
              <a:rPr lang="en-US" dirty="0" smtClean="0">
                <a:latin typeface="Calibri" pitchFamily="34" charset="0"/>
                <a:cs typeface="Calibri" pitchFamily="34" charset="0"/>
              </a:rPr>
              <a:t> are made to the base tables.</a:t>
            </a:r>
          </a:p>
          <a:p>
            <a:endParaRPr lang="en-US" dirty="0"/>
          </a:p>
        </p:txBody>
      </p:sp>
      <p:sp>
        <p:nvSpPr>
          <p:cNvPr id="2" name="Title 1"/>
          <p:cNvSpPr>
            <a:spLocks noGrp="1"/>
          </p:cNvSpPr>
          <p:nvPr>
            <p:ph type="title"/>
          </p:nvPr>
        </p:nvSpPr>
        <p:spPr/>
        <p:txBody>
          <a:bodyPr>
            <a:normAutofit/>
          </a:bodyPr>
          <a:lstStyle/>
          <a:p>
            <a:r>
              <a:rPr lang="en-US" sz="3600" b="1" dirty="0" smtClean="0">
                <a:solidFill>
                  <a:srgbClr val="FF0000"/>
                </a:solidFill>
                <a:latin typeface="Calibri" pitchFamily="34" charset="0"/>
                <a:cs typeface="Calibri" pitchFamily="34" charset="0"/>
              </a:rPr>
              <a:t>E. F. </a:t>
            </a:r>
            <a:r>
              <a:rPr lang="en-US" sz="3600" b="1" dirty="0" err="1" smtClean="0">
                <a:solidFill>
                  <a:srgbClr val="FF0000"/>
                </a:solidFill>
                <a:latin typeface="Calibri" pitchFamily="34" charset="0"/>
                <a:cs typeface="Calibri" pitchFamily="34" charset="0"/>
              </a:rPr>
              <a:t>Codd's</a:t>
            </a:r>
            <a:r>
              <a:rPr lang="en-US" sz="3600" b="1" dirty="0" smtClean="0">
                <a:solidFill>
                  <a:srgbClr val="FF0000"/>
                </a:solidFill>
                <a:latin typeface="Calibri" pitchFamily="34" charset="0"/>
                <a:cs typeface="Calibri" pitchFamily="34" charset="0"/>
              </a:rPr>
              <a:t> 12 rules</a:t>
            </a:r>
            <a:endParaRPr lang="en-US" sz="36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b="1" dirty="0" smtClean="0">
                <a:latin typeface="Calibri" pitchFamily="34" charset="0"/>
                <a:cs typeface="Calibri" pitchFamily="34" charset="0"/>
              </a:rPr>
              <a:t>Rule 10: Integrity Independence</a:t>
            </a:r>
            <a:r>
              <a:rPr lang="en-US" dirty="0" smtClean="0">
                <a:latin typeface="Calibri" pitchFamily="34" charset="0"/>
                <a:cs typeface="Calibri" pitchFamily="34" charset="0"/>
              </a:rPr>
              <a:t/>
            </a:r>
            <a:br>
              <a:rPr lang="en-US" dirty="0" smtClean="0">
                <a:latin typeface="Calibri" pitchFamily="34" charset="0"/>
                <a:cs typeface="Calibri" pitchFamily="34" charset="0"/>
              </a:rPr>
            </a:br>
            <a:endParaRPr lang="en-US" dirty="0" smtClean="0">
              <a:latin typeface="Calibri" pitchFamily="34" charset="0"/>
              <a:cs typeface="Calibri" pitchFamily="34" charset="0"/>
            </a:endParaRPr>
          </a:p>
          <a:p>
            <a:pPr>
              <a:buNone/>
            </a:pPr>
            <a:r>
              <a:rPr lang="en-US" dirty="0" smtClean="0">
                <a:latin typeface="Calibri" pitchFamily="34" charset="0"/>
                <a:cs typeface="Calibri" pitchFamily="34" charset="0"/>
              </a:rPr>
              <a:t>     Integrity constraints specific to a particular relational database must be definable in the relational data sublanguage and storable in the catalog, not in the application programs.</a:t>
            </a:r>
          </a:p>
          <a:p>
            <a:pPr>
              <a:buNone/>
            </a:pPr>
            <a:endParaRPr lang="en-US" dirty="0" smtClean="0">
              <a:latin typeface="Calibri" pitchFamily="34" charset="0"/>
              <a:cs typeface="Calibri" pitchFamily="34" charset="0"/>
            </a:endParaRPr>
          </a:p>
          <a:p>
            <a:r>
              <a:rPr lang="en-US" b="1" dirty="0" smtClean="0">
                <a:latin typeface="Calibri" pitchFamily="34" charset="0"/>
                <a:cs typeface="Calibri" pitchFamily="34" charset="0"/>
              </a:rPr>
              <a:t>Rule 11: Distribution Independence</a:t>
            </a:r>
            <a:r>
              <a:rPr lang="en-US" dirty="0" smtClean="0">
                <a:latin typeface="Calibri" pitchFamily="34" charset="0"/>
                <a:cs typeface="Calibri" pitchFamily="34" charset="0"/>
              </a:rPr>
              <a:t/>
            </a:r>
            <a:br>
              <a:rPr lang="en-US" dirty="0" smtClean="0">
                <a:latin typeface="Calibri" pitchFamily="34" charset="0"/>
                <a:cs typeface="Calibri" pitchFamily="34" charset="0"/>
              </a:rPr>
            </a:br>
            <a:r>
              <a:rPr lang="en-US" dirty="0" smtClean="0">
                <a:latin typeface="Calibri" pitchFamily="34" charset="0"/>
                <a:cs typeface="Calibri" pitchFamily="34" charset="0"/>
              </a:rPr>
              <a:t>The data manipulation sublanguage of a relational DBMS must enable application programs and terminal activities to remain logically unimpaired whether and whenever data are physically centralized or distributed.</a:t>
            </a:r>
          </a:p>
          <a:p>
            <a:endParaRPr lang="en-US" dirty="0"/>
          </a:p>
        </p:txBody>
      </p:sp>
      <p:sp>
        <p:nvSpPr>
          <p:cNvPr id="2" name="Title 1"/>
          <p:cNvSpPr>
            <a:spLocks noGrp="1"/>
          </p:cNvSpPr>
          <p:nvPr>
            <p:ph type="title"/>
          </p:nvPr>
        </p:nvSpPr>
        <p:spPr/>
        <p:txBody>
          <a:bodyPr>
            <a:normAutofit/>
          </a:bodyPr>
          <a:lstStyle/>
          <a:p>
            <a:r>
              <a:rPr lang="en-US" sz="3600" b="1" dirty="0" smtClean="0">
                <a:solidFill>
                  <a:srgbClr val="FF0000"/>
                </a:solidFill>
                <a:latin typeface="Calibri" pitchFamily="34" charset="0"/>
                <a:cs typeface="Calibri" pitchFamily="34" charset="0"/>
              </a:rPr>
              <a:t>E. F. </a:t>
            </a:r>
            <a:r>
              <a:rPr lang="en-US" sz="3600" b="1" dirty="0" err="1" smtClean="0">
                <a:solidFill>
                  <a:srgbClr val="FF0000"/>
                </a:solidFill>
                <a:latin typeface="Calibri" pitchFamily="34" charset="0"/>
                <a:cs typeface="Calibri" pitchFamily="34" charset="0"/>
              </a:rPr>
              <a:t>Codd's</a:t>
            </a:r>
            <a:r>
              <a:rPr lang="en-US" sz="3600" b="1" dirty="0" smtClean="0">
                <a:solidFill>
                  <a:srgbClr val="FF0000"/>
                </a:solidFill>
                <a:latin typeface="Calibri" pitchFamily="34" charset="0"/>
                <a:cs typeface="Calibri" pitchFamily="34" charset="0"/>
              </a:rPr>
              <a:t> 12 rules</a:t>
            </a:r>
            <a:endParaRPr lang="en-US" sz="36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latin typeface="Calibri" pitchFamily="34" charset="0"/>
                <a:cs typeface="Calibri" pitchFamily="34" charset="0"/>
              </a:rPr>
              <a:t>Rule 12: Non subversion Rule</a:t>
            </a:r>
          </a:p>
          <a:p>
            <a:pPr>
              <a:buNone/>
            </a:pPr>
            <a:r>
              <a:rPr lang="en-US" dirty="0" smtClean="0">
                <a:latin typeface="Calibri" pitchFamily="34" charset="0"/>
                <a:cs typeface="Calibri" pitchFamily="34" charset="0"/>
              </a:rPr>
              <a:t/>
            </a:r>
            <a:br>
              <a:rPr lang="en-US" dirty="0" smtClean="0">
                <a:latin typeface="Calibri" pitchFamily="34" charset="0"/>
                <a:cs typeface="Calibri" pitchFamily="34" charset="0"/>
              </a:rPr>
            </a:br>
            <a:r>
              <a:rPr lang="en-US" dirty="0" smtClean="0">
                <a:latin typeface="Calibri" pitchFamily="34" charset="0"/>
                <a:cs typeface="Calibri" pitchFamily="34" charset="0"/>
              </a:rPr>
              <a:t>If a relational system has or supports a low-level (single-record-at-a-time) language, that low-level language cannot be used to subvert or bypass the integrity rules or constraints expressed in the higher-level (multiple-records-at-a-time) relational language.</a:t>
            </a:r>
          </a:p>
          <a:p>
            <a:endParaRPr lang="en-US" dirty="0"/>
          </a:p>
        </p:txBody>
      </p:sp>
      <p:sp>
        <p:nvSpPr>
          <p:cNvPr id="2" name="Title 1"/>
          <p:cNvSpPr>
            <a:spLocks noGrp="1"/>
          </p:cNvSpPr>
          <p:nvPr>
            <p:ph type="title"/>
          </p:nvPr>
        </p:nvSpPr>
        <p:spPr/>
        <p:txBody>
          <a:bodyPr>
            <a:normAutofit/>
          </a:bodyPr>
          <a:lstStyle/>
          <a:p>
            <a:r>
              <a:rPr lang="en-US" sz="3600" b="1" dirty="0" smtClean="0">
                <a:solidFill>
                  <a:srgbClr val="FF0000"/>
                </a:solidFill>
                <a:latin typeface="Calibri" pitchFamily="34" charset="0"/>
                <a:cs typeface="Calibri" pitchFamily="34" charset="0"/>
              </a:rPr>
              <a:t>E. F. </a:t>
            </a:r>
            <a:r>
              <a:rPr lang="en-US" sz="3600" b="1" dirty="0" err="1" smtClean="0">
                <a:solidFill>
                  <a:srgbClr val="FF0000"/>
                </a:solidFill>
                <a:latin typeface="Calibri" pitchFamily="34" charset="0"/>
                <a:cs typeface="Calibri" pitchFamily="34" charset="0"/>
              </a:rPr>
              <a:t>Codd's</a:t>
            </a:r>
            <a:r>
              <a:rPr lang="en-US" sz="3600" b="1" dirty="0" smtClean="0">
                <a:solidFill>
                  <a:srgbClr val="FF0000"/>
                </a:solidFill>
                <a:latin typeface="Calibri" pitchFamily="34" charset="0"/>
                <a:cs typeface="Calibri" pitchFamily="34" charset="0"/>
              </a:rPr>
              <a:t> 12 rules</a:t>
            </a:r>
            <a:endParaRPr lang="en-US" sz="36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lvl="0"/>
            <a:r>
              <a:rPr lang="en-US" dirty="0" smtClean="0"/>
              <a:t>SQL is a </a:t>
            </a:r>
            <a:r>
              <a:rPr lang="en-US" b="1" dirty="0" smtClean="0"/>
              <a:t>Structured Query Language</a:t>
            </a:r>
            <a:r>
              <a:rPr lang="en-US" dirty="0" smtClean="0"/>
              <a:t> used to issue a single query or execute a single insert/update/delete.</a:t>
            </a:r>
          </a:p>
          <a:p>
            <a:pPr lvl="0"/>
            <a:r>
              <a:rPr lang="en-US" dirty="0" smtClean="0"/>
              <a:t>PL-SQL is a  </a:t>
            </a:r>
            <a:r>
              <a:rPr lang="en-US" b="1" dirty="0" smtClean="0"/>
              <a:t>programming language SQL</a:t>
            </a:r>
            <a:r>
              <a:rPr lang="en-US" dirty="0" smtClean="0"/>
              <a:t>, used to write full programs using variables, </a:t>
            </a:r>
            <a:r>
              <a:rPr lang="en-US" dirty="0" err="1" smtClean="0"/>
              <a:t>loops,operators</a:t>
            </a:r>
            <a:r>
              <a:rPr lang="en-US" dirty="0" smtClean="0"/>
              <a:t> etc. to carry out multiple selects/inserts/updates/deletes.</a:t>
            </a:r>
          </a:p>
          <a:p>
            <a:pPr lvl="0"/>
            <a:r>
              <a:rPr lang="en-US" dirty="0" smtClean="0"/>
              <a:t>SQL may be considered as the source of data for our reports, web pages and screens.</a:t>
            </a:r>
          </a:p>
          <a:p>
            <a:pPr lvl="0"/>
            <a:r>
              <a:rPr lang="en-US" dirty="0" smtClean="0"/>
              <a:t>PL/SQL can be considered as the application language similar to  Java or PHP. It might be the language used to build, format and display those reports, web pages and screens.</a:t>
            </a:r>
          </a:p>
          <a:p>
            <a:pPr lvl="0"/>
            <a:r>
              <a:rPr lang="en-US" dirty="0" smtClean="0"/>
              <a:t>SQL is a data oriented language used to select and manipulate sets of data.</a:t>
            </a:r>
            <a:br>
              <a:rPr lang="en-US" dirty="0" smtClean="0"/>
            </a:br>
            <a:r>
              <a:rPr lang="en-US" dirty="0" smtClean="0"/>
              <a:t>PL/SQL is a procedural language used to create applications.</a:t>
            </a:r>
          </a:p>
          <a:p>
            <a:pPr lvl="0"/>
            <a:r>
              <a:rPr lang="en-US" dirty="0" smtClean="0"/>
              <a:t>SQL may be considered as the source of data for our reports, web pages and screens.</a:t>
            </a:r>
          </a:p>
          <a:p>
            <a:pPr lvl="0"/>
            <a:r>
              <a:rPr lang="en-US" dirty="0" smtClean="0"/>
              <a:t>PL/SQL can be considered as the application language similar to  Java or PHP. It might be the language used to build, format and display those reports, web pages and screens.</a:t>
            </a:r>
          </a:p>
          <a:p>
            <a:pPr lvl="0"/>
            <a:r>
              <a:rPr lang="en-US" dirty="0" smtClean="0"/>
              <a:t>SQL is a data oriented language used to select and manipulate sets of data.</a:t>
            </a:r>
            <a:br>
              <a:rPr lang="en-US" dirty="0" smtClean="0"/>
            </a:br>
            <a:r>
              <a:rPr lang="en-US" dirty="0" smtClean="0"/>
              <a:t>PL/SQL is a procedural language used to create applications.</a:t>
            </a:r>
          </a:p>
          <a:p>
            <a:pPr lvl="0"/>
            <a:r>
              <a:rPr lang="en-US" dirty="0" smtClean="0"/>
              <a:t> </a:t>
            </a:r>
          </a:p>
          <a:p>
            <a:endParaRPr lang="en-US" dirty="0"/>
          </a:p>
        </p:txBody>
      </p:sp>
      <p:sp>
        <p:nvSpPr>
          <p:cNvPr id="3" name="Title 2"/>
          <p:cNvSpPr>
            <a:spLocks noGrp="1"/>
          </p:cNvSpPr>
          <p:nvPr>
            <p:ph type="title"/>
          </p:nvPr>
        </p:nvSpPr>
        <p:spPr/>
        <p:txBody>
          <a:bodyPr>
            <a:normAutofit fontScale="90000"/>
          </a:bodyPr>
          <a:lstStyle/>
          <a:p>
            <a:r>
              <a:rPr lang="en-US" smtClean="0"/>
              <a:t>Differentiate between SQL and PL/SQL</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PL/SQL has the following features −</a:t>
            </a:r>
          </a:p>
          <a:p>
            <a:r>
              <a:rPr lang="en-US" dirty="0" smtClean="0"/>
              <a:t>PL/SQL is tightly integrated with SQL.</a:t>
            </a:r>
          </a:p>
          <a:p>
            <a:r>
              <a:rPr lang="en-US" dirty="0" smtClean="0"/>
              <a:t>It offers extensive error checking.</a:t>
            </a:r>
          </a:p>
          <a:p>
            <a:r>
              <a:rPr lang="en-US" dirty="0" smtClean="0"/>
              <a:t>It offers numerous data types.</a:t>
            </a:r>
          </a:p>
          <a:p>
            <a:r>
              <a:rPr lang="en-US" dirty="0" smtClean="0"/>
              <a:t>It offers a variety of programming structures.</a:t>
            </a:r>
          </a:p>
          <a:p>
            <a:r>
              <a:rPr lang="en-US" dirty="0" smtClean="0"/>
              <a:t>It supports structured programming through functions and procedures.</a:t>
            </a:r>
          </a:p>
          <a:p>
            <a:r>
              <a:rPr lang="en-US" dirty="0" smtClean="0"/>
              <a:t>It supports object-oriented programming.</a:t>
            </a:r>
          </a:p>
          <a:p>
            <a:r>
              <a:rPr lang="en-US" dirty="0" smtClean="0"/>
              <a:t>It supports the development of web applications and server pages.</a:t>
            </a:r>
          </a:p>
          <a:p>
            <a:endParaRPr lang="en-US" dirty="0"/>
          </a:p>
        </p:txBody>
      </p:sp>
      <p:sp>
        <p:nvSpPr>
          <p:cNvPr id="3" name="Title 2"/>
          <p:cNvSpPr>
            <a:spLocks noGrp="1"/>
          </p:cNvSpPr>
          <p:nvPr>
            <p:ph type="title"/>
          </p:nvPr>
        </p:nvSpPr>
        <p:spPr/>
        <p:txBody>
          <a:bodyPr>
            <a:normAutofit fontScale="90000"/>
          </a:bodyPr>
          <a:lstStyle/>
          <a:p>
            <a:r>
              <a:rPr lang="en-US" dirty="0" smtClean="0"/>
              <a:t>Features of PL/SQL</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smtClean="0"/>
              <a:t>PL/SQL has the following advantages −</a:t>
            </a:r>
          </a:p>
          <a:p>
            <a:r>
              <a:rPr lang="en-US" dirty="0" smtClean="0"/>
              <a:t>SQL is the standard database language and PL/SQL is strongly integrated with SQL. PL/SQL supports both static and dynamic SQL. Static SQL supports DML operations and transaction control from PL/SQL block. In Dynamic SQL, SQL allows embedding DDL statements in PL/SQL blocks.</a:t>
            </a:r>
          </a:p>
          <a:p>
            <a:r>
              <a:rPr lang="en-US" dirty="0" smtClean="0"/>
              <a:t>PL/SQL allows sending an entire block of statements to the database at one time. This reduces network traffic and provides high performance for the applications.</a:t>
            </a:r>
          </a:p>
          <a:p>
            <a:r>
              <a:rPr lang="en-US" dirty="0" smtClean="0"/>
              <a:t>PL/SQL gives high productivity to programmers as it can query, transform, and update data in a database.</a:t>
            </a:r>
          </a:p>
          <a:p>
            <a:r>
              <a:rPr lang="en-US" dirty="0" smtClean="0"/>
              <a:t>PL/SQL saves time on design and debugging by strong features, such as exception handling, encapsulation, data hiding, and object-oriented data types.</a:t>
            </a:r>
          </a:p>
          <a:p>
            <a:r>
              <a:rPr lang="en-US" dirty="0" smtClean="0"/>
              <a:t>Applications written in PL/SQL are fully portable.</a:t>
            </a:r>
          </a:p>
          <a:p>
            <a:r>
              <a:rPr lang="en-US" dirty="0" smtClean="0"/>
              <a:t>PL/SQL provides high security level.</a:t>
            </a:r>
          </a:p>
          <a:p>
            <a:r>
              <a:rPr lang="en-US" dirty="0" smtClean="0"/>
              <a:t>PL/SQL provides access to predefined SQL packages.</a:t>
            </a:r>
          </a:p>
          <a:p>
            <a:r>
              <a:rPr lang="en-US" dirty="0" smtClean="0"/>
              <a:t>PL/SQL provides support for Object-Oriented Programming.</a:t>
            </a:r>
          </a:p>
          <a:p>
            <a:r>
              <a:rPr lang="en-US" dirty="0" smtClean="0"/>
              <a:t>PL/SQL provides support for developing Web Applications and Server Pages.</a:t>
            </a:r>
          </a:p>
          <a:p>
            <a:endParaRPr lang="en-US" dirty="0"/>
          </a:p>
        </p:txBody>
      </p:sp>
      <p:sp>
        <p:nvSpPr>
          <p:cNvPr id="3" name="Title 2"/>
          <p:cNvSpPr>
            <a:spLocks noGrp="1"/>
          </p:cNvSpPr>
          <p:nvPr>
            <p:ph type="title"/>
          </p:nvPr>
        </p:nvSpPr>
        <p:spPr/>
        <p:txBody>
          <a:bodyPr>
            <a:normAutofit fontScale="90000"/>
          </a:bodyPr>
          <a:lstStyle/>
          <a:p>
            <a:r>
              <a:rPr lang="en-US" dirty="0" smtClean="0"/>
              <a:t>Advantages of PL/SQL</a:t>
            </a:r>
            <a:br>
              <a:rPr lang="en-US" dirty="0" smtClean="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ctrTitle"/>
          </p:nvPr>
        </p:nvSpPr>
        <p:spPr>
          <a:xfrm>
            <a:off x="381000" y="0"/>
            <a:ext cx="8458200" cy="838200"/>
          </a:xfrm>
        </p:spPr>
        <p:txBody>
          <a:bodyPr>
            <a:normAutofit/>
          </a:bodyPr>
          <a:lstStyle/>
          <a:p>
            <a:pPr algn="l" eaLnBrk="1" hangingPunct="1">
              <a:defRPr/>
            </a:pPr>
            <a:r>
              <a:rPr lang="en-US" sz="3200" b="1" dirty="0" smtClean="0">
                <a:solidFill>
                  <a:srgbClr val="FF0000"/>
                </a:solidFill>
                <a:latin typeface="Calibri" pitchFamily="34" charset="0"/>
                <a:ea typeface="Arial Unicode MS" pitchFamily="34" charset="-128"/>
                <a:cs typeface="Calibri" pitchFamily="34" charset="0"/>
              </a:rPr>
              <a:t>DIFFERENCE BETWEEN PL/SQL AND SQL</a:t>
            </a:r>
          </a:p>
        </p:txBody>
      </p:sp>
      <p:sp>
        <p:nvSpPr>
          <p:cNvPr id="399363" name="Rectangle 3"/>
          <p:cNvSpPr>
            <a:spLocks noGrp="1" noChangeArrowheads="1"/>
          </p:cNvSpPr>
          <p:nvPr>
            <p:ph type="subTitle" idx="1"/>
          </p:nvPr>
        </p:nvSpPr>
        <p:spPr>
          <a:xfrm>
            <a:off x="304800" y="914399"/>
            <a:ext cx="8302171" cy="5529943"/>
          </a:xfrm>
        </p:spPr>
        <p:txBody>
          <a:bodyPr>
            <a:normAutofit/>
          </a:bodyPr>
          <a:lstStyle/>
          <a:p>
            <a:pPr marL="882650" indent="-533400" algn="just" eaLnBrk="1" hangingPunct="1">
              <a:lnSpc>
                <a:spcPct val="90000"/>
              </a:lnSpc>
              <a:buFontTx/>
              <a:buChar char="•"/>
              <a:defRPr/>
            </a:pPr>
            <a:r>
              <a:rPr lang="en-US" sz="2400" b="0" dirty="0" smtClean="0">
                <a:solidFill>
                  <a:schemeClr val="tx1"/>
                </a:solidFill>
                <a:latin typeface="Calibri" pitchFamily="34" charset="0"/>
                <a:ea typeface="Arial Unicode MS" pitchFamily="34" charset="-128"/>
                <a:cs typeface="Calibri" pitchFamily="34" charset="0"/>
              </a:rPr>
              <a:t>When a SQL statement is issued on the client computer, the request is made to the database on the server, and the result set is sent back to the client.</a:t>
            </a:r>
          </a:p>
          <a:p>
            <a:pPr marL="882650" indent="-533400" algn="just" eaLnBrk="1" hangingPunct="1">
              <a:lnSpc>
                <a:spcPct val="90000"/>
              </a:lnSpc>
              <a:buFontTx/>
              <a:buChar char="•"/>
              <a:defRPr/>
            </a:pPr>
            <a:r>
              <a:rPr lang="en-US" sz="2400" b="0" dirty="0" smtClean="0">
                <a:solidFill>
                  <a:schemeClr val="tx1"/>
                </a:solidFill>
                <a:latin typeface="Calibri" pitchFamily="34" charset="0"/>
                <a:ea typeface="Arial Unicode MS" pitchFamily="34" charset="-128"/>
                <a:cs typeface="Calibri" pitchFamily="34" charset="0"/>
              </a:rPr>
              <a:t>As a result, a single SQL statement causes two trips on the network. If multiple SELECT statements are issued, the network traffic increase significantly very fast. For example, four SELECT statements cause eight network trips.</a:t>
            </a:r>
          </a:p>
          <a:p>
            <a:pPr marL="882650" indent="-533400" algn="just" eaLnBrk="1" hangingPunct="1">
              <a:lnSpc>
                <a:spcPct val="90000"/>
              </a:lnSpc>
              <a:buFontTx/>
              <a:buChar char="•"/>
              <a:defRPr/>
            </a:pPr>
            <a:r>
              <a:rPr lang="en-US" sz="2400" b="0" dirty="0" smtClean="0">
                <a:solidFill>
                  <a:schemeClr val="tx1"/>
                </a:solidFill>
                <a:latin typeface="Calibri" pitchFamily="34" charset="0"/>
                <a:ea typeface="Arial Unicode MS" pitchFamily="34" charset="-128"/>
                <a:cs typeface="Calibri" pitchFamily="34" charset="0"/>
              </a:rPr>
              <a:t>If these statements are part of the PL/SQL block, they are sent to the server as a single unit. The SQL statements in this PL/SQL program are executed at the server and the result set is sent back as a single unit. There is still only one network trip made as is in case of a single SELECT statement.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7858" name="Rectangle 1026"/>
          <p:cNvSpPr>
            <a:spLocks noGrp="1" noChangeArrowheads="1"/>
          </p:cNvSpPr>
          <p:nvPr>
            <p:ph type="ctrTitle"/>
          </p:nvPr>
        </p:nvSpPr>
        <p:spPr>
          <a:xfrm>
            <a:off x="838200" y="0"/>
            <a:ext cx="8001000" cy="838200"/>
          </a:xfrm>
        </p:spPr>
        <p:txBody>
          <a:bodyPr>
            <a:normAutofit/>
          </a:bodyPr>
          <a:lstStyle/>
          <a:p>
            <a:pPr eaLnBrk="1" hangingPunct="1">
              <a:defRPr/>
            </a:pPr>
            <a:r>
              <a:rPr lang="en-US" sz="3200" b="1" dirty="0" smtClean="0">
                <a:solidFill>
                  <a:srgbClr val="FF0000"/>
                </a:solidFill>
                <a:ea typeface="Arial Unicode MS" pitchFamily="34" charset="-128"/>
                <a:cs typeface="Arial Unicode MS" pitchFamily="34" charset="-128"/>
              </a:rPr>
              <a:t>Comparison of SQL and PL/SQL</a:t>
            </a:r>
          </a:p>
        </p:txBody>
      </p:sp>
      <p:pic>
        <p:nvPicPr>
          <p:cNvPr id="20484" name="Picture 1027"/>
          <p:cNvPicPr>
            <a:picLocks noGrp="1" noChangeAspect="1" noChangeArrowheads="1"/>
          </p:cNvPicPr>
          <p:nvPr>
            <p:ph type="subTitle" idx="1"/>
          </p:nvPr>
        </p:nvPicPr>
        <p:blipFill>
          <a:blip r:embed="rId2" cstate="print"/>
          <a:srcRect/>
          <a:stretch>
            <a:fillRect/>
          </a:stretch>
        </p:blipFill>
        <p:spPr>
          <a:xfrm>
            <a:off x="304800" y="1204685"/>
            <a:ext cx="8636000" cy="5355771"/>
          </a:xfrm>
        </p:spPr>
      </p:pic>
      <p:sp>
        <p:nvSpPr>
          <p:cNvPr id="4" name="Date Placeholder 3"/>
          <p:cNvSpPr>
            <a:spLocks noGrp="1"/>
          </p:cNvSpPr>
          <p:nvPr>
            <p:ph type="dt" sz="half" idx="10"/>
          </p:nvPr>
        </p:nvSpPr>
        <p:spPr/>
        <p:txBody>
          <a:bodyPr/>
          <a:lstStyle/>
          <a:p>
            <a:pPr>
              <a:defRPr/>
            </a:pPr>
            <a:r>
              <a:rPr lang="en-US" dirty="0" err="1"/>
              <a:t>Bordoloi</a:t>
            </a:r>
            <a:r>
              <a:rPr lang="en-US" dirty="0"/>
              <a:t> and Bock</a:t>
            </a:r>
            <a:endParaRPr lang="en-US" dirty="0">
              <a:solidFill>
                <a:schemeClr val="tx1"/>
              </a:solidFill>
              <a:effectLst/>
            </a:endParaRPr>
          </a:p>
        </p:txBody>
      </p:sp>
    </p:spTree>
  </p:cSld>
  <p:clrMapOvr>
    <a:masterClrMapping/>
  </p:clrMapOvr>
  <p:transition/>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NANI">
  <a:themeElements>
    <a:clrScheme name="zo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zoom">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imes New Roman" pitchFamily="18" charset="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imes New Roman" pitchFamily="18" charset="0"/>
          </a:defRPr>
        </a:defPPr>
      </a:lstStyle>
    </a:lnDef>
  </a:objectDefaults>
  <a:extraClrSchemeLst>
    <a:extraClrScheme>
      <a:clrScheme name="zo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zoom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zoom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zoom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zoo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zoo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zoo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imes New Roman" pitchFamily="18" charset="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NANI</Template>
  <TotalTime>11981</TotalTime>
  <Words>1544</Words>
  <Application>Microsoft Office PowerPoint</Application>
  <PresentationFormat>On-screen Show (4:3)</PresentationFormat>
  <Paragraphs>530</Paragraphs>
  <Slides>54</Slides>
  <Notes>2</Notes>
  <HiddenSlides>1</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1</vt:i4>
      </vt:variant>
      <vt:variant>
        <vt:lpstr>Slide Titles</vt:lpstr>
      </vt:variant>
      <vt:variant>
        <vt:i4>54</vt:i4>
      </vt:variant>
    </vt:vector>
  </HeadingPairs>
  <TitlesOfParts>
    <vt:vector size="69" baseType="lpstr">
      <vt:lpstr>Arial Unicode MS</vt:lpstr>
      <vt:lpstr>Arial</vt:lpstr>
      <vt:lpstr>Arial Black</vt:lpstr>
      <vt:lpstr>Calibri</vt:lpstr>
      <vt:lpstr>Helvetica</vt:lpstr>
      <vt:lpstr>Lucida Sans Unicode</vt:lpstr>
      <vt:lpstr>Times New Roman</vt:lpstr>
      <vt:lpstr>Verdana</vt:lpstr>
      <vt:lpstr>Wingdings</vt:lpstr>
      <vt:lpstr>Wingdings 2</vt:lpstr>
      <vt:lpstr>Wingdings 3</vt:lpstr>
      <vt:lpstr>NANI</vt:lpstr>
      <vt:lpstr>Default Design</vt:lpstr>
      <vt:lpstr>Concourse</vt:lpstr>
      <vt:lpstr>Bitmap Image</vt:lpstr>
      <vt:lpstr>Unit-3</vt:lpstr>
      <vt:lpstr>Unit 2:  THE RELATIONAL DATA MODEL</vt:lpstr>
      <vt:lpstr>Why PL SQL ?</vt:lpstr>
      <vt:lpstr>PowerPoint Presentation</vt:lpstr>
      <vt:lpstr>PL SQL, Is there any Advantage ?</vt:lpstr>
      <vt:lpstr>Features of PL/SQL </vt:lpstr>
      <vt:lpstr>Advantages of PL/SQL </vt:lpstr>
      <vt:lpstr>DIFFERENCE BETWEEN PL/SQL AND SQL</vt:lpstr>
      <vt:lpstr>Comparison of SQL and PL/SQL</vt:lpstr>
      <vt:lpstr>Language features</vt:lpstr>
      <vt:lpstr>PL/SQL BLOCKS</vt:lpstr>
      <vt:lpstr>PL/SQL BLOCK STRUCTURE</vt:lpstr>
      <vt:lpstr>PL/SQL BLOCK STRUCTURE</vt:lpstr>
      <vt:lpstr>PL SQL  program structure</vt:lpstr>
      <vt:lpstr>PL SQL  nested block</vt:lpstr>
      <vt:lpstr>PL SQL Block</vt:lpstr>
      <vt:lpstr>PL SQL program</vt:lpstr>
      <vt:lpstr>Important Keywords</vt:lpstr>
      <vt:lpstr>Important Keywords</vt:lpstr>
      <vt:lpstr>Operators</vt:lpstr>
      <vt:lpstr>Operators</vt:lpstr>
      <vt:lpstr>Accept a value</vt:lpstr>
      <vt:lpstr>Accept a value</vt:lpstr>
      <vt:lpstr>Display value</vt:lpstr>
      <vt:lpstr>Display value : Examples</vt:lpstr>
      <vt:lpstr>PL SQL program</vt:lpstr>
      <vt:lpstr>DML operations in Pl-SQL</vt:lpstr>
      <vt:lpstr>Select Syntax for a Single Row Query.</vt:lpstr>
      <vt:lpstr>Data Types in PL/ SQL</vt:lpstr>
      <vt:lpstr>Data Types in PL SQL</vt:lpstr>
      <vt:lpstr>Data Types in PL SQL</vt:lpstr>
      <vt:lpstr>TYPES  OF LOOPS</vt:lpstr>
      <vt:lpstr>TYPES  OF LOOPS</vt:lpstr>
      <vt:lpstr>TYPES  OF LOOPS</vt:lpstr>
      <vt:lpstr>TYPES  OF LOOPS</vt:lpstr>
      <vt:lpstr>TYPES  OF LOOPS</vt:lpstr>
      <vt:lpstr>TYPES  OF LOOPS</vt:lpstr>
      <vt:lpstr>TYPES  OF LOOPS</vt:lpstr>
      <vt:lpstr>TYPES  OF LOOPS</vt:lpstr>
      <vt:lpstr>TYPES  OF LOOPS</vt:lpstr>
      <vt:lpstr>Sample programs in PL/SQL</vt:lpstr>
      <vt:lpstr>Sample programs in PL/SQL</vt:lpstr>
      <vt:lpstr>Sample programs in PL/SQL</vt:lpstr>
      <vt:lpstr> Dr. E. F. Codd's 12 rules (For defining a fully relational database)</vt:lpstr>
      <vt:lpstr>E. F. Codd's 12 rules</vt:lpstr>
      <vt:lpstr>E. F. Codd's 12 rules</vt:lpstr>
      <vt:lpstr>E. F. Codd's 12 rules</vt:lpstr>
      <vt:lpstr>E. F. Codd's 12 rules</vt:lpstr>
      <vt:lpstr>E. F. Codd's 12 rules</vt:lpstr>
      <vt:lpstr>E. F. Codd's 12 rules</vt:lpstr>
      <vt:lpstr>E. F. Codd's 12 rules</vt:lpstr>
      <vt:lpstr>E. F. Codd's 12 rules</vt:lpstr>
      <vt:lpstr>E. F. Codd's 12 rules</vt:lpstr>
      <vt:lpstr>Differentiate between SQL and PL/SQL</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Marilyn Turnamian</dc:creator>
  <cp:lastModifiedBy>Sambhaji</cp:lastModifiedBy>
  <cp:revision>554</cp:revision>
  <cp:lastPrinted>2005-01-10T21:51:57Z</cp:lastPrinted>
  <dcterms:created xsi:type="dcterms:W3CDTF">1999-11-04T20:50:09Z</dcterms:created>
  <dcterms:modified xsi:type="dcterms:W3CDTF">2018-08-03T20:58:36Z</dcterms:modified>
</cp:coreProperties>
</file>