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8" r:id="rId2"/>
    <p:sldId id="284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72" r:id="rId14"/>
    <p:sldId id="268" r:id="rId15"/>
    <p:sldId id="269" r:id="rId16"/>
    <p:sldId id="282" r:id="rId17"/>
    <p:sldId id="283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5514F-685E-4B9F-A12D-6D95027C4329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DC7E6-37F2-4240-86E6-A5EE4BA74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2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1pPr>
            <a:lvl2pPr marL="702756" indent="-270291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2pPr>
            <a:lvl3pPr marL="1081164" indent="-216233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3pPr>
            <a:lvl4pPr marL="1513629" indent="-216233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4pPr>
            <a:lvl5pPr marL="1946095" indent="-216233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5pPr>
            <a:lvl6pPr marL="2378560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6pPr>
            <a:lvl7pPr marL="2811026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7pPr>
            <a:lvl8pPr marL="3243491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8pPr>
            <a:lvl9pPr marL="3675957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942EB136-5BF4-43C6-B1FC-AB1D3063482C}" type="slidenum">
              <a:rPr lang="en-US" altLang="en-US" sz="1200">
                <a:latin typeface="Times New Roman" pitchFamily="18" charset="0"/>
              </a:rPr>
              <a:pPr/>
              <a:t>1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1pPr>
            <a:lvl2pPr marL="702756" indent="-270291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2pPr>
            <a:lvl3pPr marL="1081164" indent="-216233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3pPr>
            <a:lvl4pPr marL="1513629" indent="-216233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4pPr>
            <a:lvl5pPr marL="1946095" indent="-216233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5pPr>
            <a:lvl6pPr marL="2378560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6pPr>
            <a:lvl7pPr marL="2811026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7pPr>
            <a:lvl8pPr marL="3243491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8pPr>
            <a:lvl9pPr marL="3675957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6DC4E1A0-ECA9-455F-9B88-C8FDE51D984A}" type="slidenum">
              <a:rPr lang="en-US" altLang="en-US" sz="1200">
                <a:latin typeface="Times New Roman" pitchFamily="18" charset="0"/>
              </a:rPr>
              <a:pPr/>
              <a:t>16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1pPr>
            <a:lvl2pPr marL="702756" indent="-270291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2pPr>
            <a:lvl3pPr marL="1081164" indent="-216233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3pPr>
            <a:lvl4pPr marL="1513629" indent="-216233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4pPr>
            <a:lvl5pPr marL="1946095" indent="-216233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5pPr>
            <a:lvl6pPr marL="2378560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6pPr>
            <a:lvl7pPr marL="2811026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7pPr>
            <a:lvl8pPr marL="3243491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8pPr>
            <a:lvl9pPr marL="3675957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2EE1A466-81E1-425F-B2FA-DBFBB6EC7F43}" type="slidenum">
              <a:rPr lang="en-US" altLang="en-US" sz="1200">
                <a:latin typeface="Times New Roman" pitchFamily="18" charset="0"/>
              </a:rPr>
              <a:pPr/>
              <a:t>17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8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218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C7993E-3FA1-40D4-A92B-1D44DDF13622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C45C4F-E032-427D-9D7A-95D27E89932D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59B58-ABE6-43A4-AFFE-B456E380FD6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53AA8-AB48-4930-9632-23FDB1578FB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C09E30-FD5B-4725-9C43-F5F2CEB8185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C09E30-FD5B-4725-9C43-F5F2CEB8185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1pPr>
            <a:lvl2pPr marL="702756" indent="-270291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2pPr>
            <a:lvl3pPr marL="1081164" indent="-216233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3pPr>
            <a:lvl4pPr marL="1513629" indent="-216233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4pPr>
            <a:lvl5pPr marL="1946095" indent="-216233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5pPr>
            <a:lvl6pPr marL="2378560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6pPr>
            <a:lvl7pPr marL="2811026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7pPr>
            <a:lvl8pPr marL="3243491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8pPr>
            <a:lvl9pPr marL="3675957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6146D4A8-E02E-478E-865A-8212346A2637}" type="slidenum">
              <a:rPr lang="en-US" altLang="en-US" sz="1200">
                <a:latin typeface="Times New Roman" pitchFamily="18" charset="0"/>
              </a:rPr>
              <a:pPr/>
              <a:t>3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1pPr>
            <a:lvl2pPr marL="702756" indent="-270291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2pPr>
            <a:lvl3pPr marL="1081164" indent="-216233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3pPr>
            <a:lvl4pPr marL="1513629" indent="-216233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4pPr>
            <a:lvl5pPr marL="1946095" indent="-216233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5pPr>
            <a:lvl6pPr marL="2378560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6pPr>
            <a:lvl7pPr marL="2811026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7pPr>
            <a:lvl8pPr marL="3243491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8pPr>
            <a:lvl9pPr marL="3675957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A8EBCA98-C715-4C51-9E8E-192BAEC543A4}" type="slidenum">
              <a:rPr lang="en-US" altLang="en-US" sz="1200">
                <a:latin typeface="Times New Roman" pitchFamily="18" charset="0"/>
              </a:rPr>
              <a:pPr/>
              <a:t>4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1pPr>
            <a:lvl2pPr marL="702756" indent="-270291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2pPr>
            <a:lvl3pPr marL="1081164" indent="-216233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3pPr>
            <a:lvl4pPr marL="1513629" indent="-216233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4pPr>
            <a:lvl5pPr marL="1946095" indent="-216233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5pPr>
            <a:lvl6pPr marL="2378560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6pPr>
            <a:lvl7pPr marL="2811026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7pPr>
            <a:lvl8pPr marL="3243491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8pPr>
            <a:lvl9pPr marL="3675957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2E7AFA79-4C56-426F-9F55-9C0B1044D80B}" type="slidenum">
              <a:rPr lang="en-US" altLang="en-US" sz="1200">
                <a:latin typeface="Times New Roman" pitchFamily="18" charset="0"/>
              </a:rPr>
              <a:pPr/>
              <a:t>5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1pPr>
            <a:lvl2pPr marL="702756" indent="-270291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2pPr>
            <a:lvl3pPr marL="1081164" indent="-216233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3pPr>
            <a:lvl4pPr marL="1513629" indent="-216233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4pPr>
            <a:lvl5pPr marL="1946095" indent="-216233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5pPr>
            <a:lvl6pPr marL="2378560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6pPr>
            <a:lvl7pPr marL="2811026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7pPr>
            <a:lvl8pPr marL="3243491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8pPr>
            <a:lvl9pPr marL="3675957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511B6A78-F55D-40C0-BD2B-F6CB81B9F13D}" type="slidenum">
              <a:rPr lang="en-US" altLang="en-US" sz="1200">
                <a:latin typeface="Times New Roman" pitchFamily="18" charset="0"/>
              </a:rPr>
              <a:pPr/>
              <a:t>6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1pPr>
            <a:lvl2pPr marL="702756" indent="-270291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2pPr>
            <a:lvl3pPr marL="1081164" indent="-216233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3pPr>
            <a:lvl4pPr marL="1513629" indent="-216233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4pPr>
            <a:lvl5pPr marL="1946095" indent="-216233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5pPr>
            <a:lvl6pPr marL="2378560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6pPr>
            <a:lvl7pPr marL="2811026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7pPr>
            <a:lvl8pPr marL="3243491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8pPr>
            <a:lvl9pPr marL="3675957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89E68BAD-88FD-4B47-BE59-57AEDF554E46}" type="slidenum">
              <a:rPr lang="en-US" altLang="en-US" sz="1200">
                <a:latin typeface="Times New Roman" pitchFamily="18" charset="0"/>
              </a:rPr>
              <a:pPr/>
              <a:t>7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1pPr>
            <a:lvl2pPr marL="702756" indent="-270291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2pPr>
            <a:lvl3pPr marL="1081164" indent="-216233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3pPr>
            <a:lvl4pPr marL="1513629" indent="-216233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4pPr>
            <a:lvl5pPr marL="1946095" indent="-216233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5pPr>
            <a:lvl6pPr marL="2378560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6pPr>
            <a:lvl7pPr marL="2811026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7pPr>
            <a:lvl8pPr marL="3243491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8pPr>
            <a:lvl9pPr marL="3675957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DEEA678-5743-41C7-92D6-1794628E9F14}" type="slidenum">
              <a:rPr lang="en-US" altLang="en-US" sz="1200">
                <a:latin typeface="Times New Roman" pitchFamily="18" charset="0"/>
              </a:rPr>
              <a:pPr/>
              <a:t>8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1pPr>
            <a:lvl2pPr marL="702756" indent="-270291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2pPr>
            <a:lvl3pPr marL="1081164" indent="-216233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3pPr>
            <a:lvl4pPr marL="1513629" indent="-216233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4pPr>
            <a:lvl5pPr marL="1946095" indent="-216233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5pPr>
            <a:lvl6pPr marL="2378560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6pPr>
            <a:lvl7pPr marL="2811026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7pPr>
            <a:lvl8pPr marL="3243491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8pPr>
            <a:lvl9pPr marL="3675957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DE942687-EB22-4E3E-B7C0-F8C152AFCB28}" type="slidenum">
              <a:rPr lang="en-US" altLang="en-US" sz="1200">
                <a:latin typeface="Times New Roman" pitchFamily="18" charset="0"/>
              </a:rPr>
              <a:pPr/>
              <a:t>9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1pPr>
            <a:lvl2pPr marL="702756" indent="-270291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2pPr>
            <a:lvl3pPr marL="1081164" indent="-216233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3pPr>
            <a:lvl4pPr marL="1513629" indent="-216233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4pPr>
            <a:lvl5pPr marL="1946095" indent="-216233" defTabSz="914485">
              <a:defRPr sz="1500">
                <a:solidFill>
                  <a:schemeClr val="tx1"/>
                </a:solidFill>
                <a:latin typeface="Helvetica" pitchFamily="34" charset="0"/>
              </a:defRPr>
            </a:lvl5pPr>
            <a:lvl6pPr marL="2378560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6pPr>
            <a:lvl7pPr marL="2811026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7pPr>
            <a:lvl8pPr marL="3243491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8pPr>
            <a:lvl9pPr marL="3675957" indent="-216233" algn="r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DE942687-EB22-4E3E-B7C0-F8C152AFCB28}" type="slidenum">
              <a:rPr lang="en-US" altLang="en-US" sz="1200">
                <a:latin typeface="Times New Roman" pitchFamily="18" charset="0"/>
              </a:rPr>
              <a:pPr/>
              <a:t>10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0FB3AE-8152-4FCD-B02C-15893336399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B4D5EC3-2554-4228-A058-38AAEE4C41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0FB3AE-8152-4FCD-B02C-15893336399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4D5EC3-2554-4228-A058-38AAEE4C41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0FB3AE-8152-4FCD-B02C-15893336399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4D5EC3-2554-4228-A058-38AAEE4C41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0FB3AE-8152-4FCD-B02C-15893336399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4D5EC3-2554-4228-A058-38AAEE4C41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0FB3AE-8152-4FCD-B02C-15893336399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4D5EC3-2554-4228-A058-38AAEE4C41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0FB3AE-8152-4FCD-B02C-15893336399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4D5EC3-2554-4228-A058-38AAEE4C41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0FB3AE-8152-4FCD-B02C-15893336399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4D5EC3-2554-4228-A058-38AAEE4C414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0FB3AE-8152-4FCD-B02C-15893336399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4D5EC3-2554-4228-A058-38AAEE4C414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0FB3AE-8152-4FCD-B02C-15893336399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4D5EC3-2554-4228-A058-38AAEE4C41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E0FB3AE-8152-4FCD-B02C-15893336399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4D5EC3-2554-4228-A058-38AAEE4C414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0FB3AE-8152-4FCD-B02C-15893336399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B4D5EC3-2554-4228-A058-38AAEE4C414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E0FB3AE-8152-4FCD-B02C-15893336399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B4D5EC3-2554-4228-A058-38AAEE4C41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27038" y="685800"/>
            <a:ext cx="8177212" cy="5903912"/>
          </a:xfrm>
        </p:spPr>
        <p:txBody>
          <a:bodyPr>
            <a:noAutofit/>
          </a:bodyPr>
          <a:lstStyle/>
          <a:p>
            <a:pPr marL="273050" indent="-273050" eaLnBrk="1" fontAlgn="auto" hangingPunct="1">
              <a:spcAft>
                <a:spcPts val="0"/>
              </a:spcAft>
              <a:defRPr/>
            </a:pP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Basic Assumption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– Each transaction preserves database consistency.</a:t>
            </a:r>
          </a:p>
          <a:p>
            <a:pPr marL="273050" indent="-273050" eaLnBrk="1" fontAlgn="auto" hangingPunct="1">
              <a:spcAft>
                <a:spcPts val="0"/>
              </a:spcAft>
              <a:defRPr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Thus serial execution of a set of transactions preserves database consistency.</a:t>
            </a:r>
          </a:p>
          <a:p>
            <a:pPr marL="273050" indent="-273050" eaLnBrk="1" fontAlgn="auto" hangingPunct="1">
              <a:spcAft>
                <a:spcPts val="0"/>
              </a:spcAft>
              <a:defRPr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concurrent 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schedule is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if it is equivalent to a serial schedule.  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Different forms of schedule equivalence give rise t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o the notions of:</a:t>
            </a:r>
          </a:p>
          <a:p>
            <a:pPr marL="547688" lvl="1" indent="-273050" eaLnBrk="1" fontAlgn="auto" hangingPunct="1"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1.	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conflict </a:t>
            </a:r>
            <a:r>
              <a:rPr lang="en-US" altLang="en-US" sz="2400" b="1" dirty="0" err="1" smtClean="0">
                <a:latin typeface="Times New Roman" pitchFamily="18" charset="0"/>
                <a:cs typeface="Times New Roman" pitchFamily="18" charset="0"/>
              </a:rPr>
              <a:t>serializability</a:t>
            </a:r>
            <a:endParaRPr lang="en-US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47688" lvl="1" indent="-273050" eaLnBrk="1" fontAlgn="auto" hangingPunct="1"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2.	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view </a:t>
            </a:r>
            <a:r>
              <a:rPr lang="en-US" altLang="en-US" sz="2400" b="1" dirty="0" err="1" smtClean="0">
                <a:latin typeface="Times New Roman" pitchFamily="18" charset="0"/>
                <a:cs typeface="Times New Roman" pitchFamily="18" charset="0"/>
              </a:rPr>
              <a:t>serializability</a:t>
            </a:r>
            <a:endParaRPr lang="en-US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73050" indent="-273050" eaLnBrk="1" fontAlgn="auto" hangingPunct="1">
              <a:spcAft>
                <a:spcPts val="0"/>
              </a:spcAft>
              <a:defRPr/>
            </a:pPr>
            <a:r>
              <a:rPr lang="en-US" altLang="en-US" sz="2400" i="1" dirty="0" smtClean="0">
                <a:latin typeface="Times New Roman" pitchFamily="18" charset="0"/>
                <a:cs typeface="Times New Roman" pitchFamily="18" charset="0"/>
              </a:rPr>
              <a:t>Simplified view of transactions</a:t>
            </a:r>
          </a:p>
          <a:p>
            <a:pPr marL="547688" lvl="1" indent="-273050" eaLnBrk="1" fontAlgn="auto" hangingPunct="1">
              <a:spcBef>
                <a:spcPts val="324"/>
              </a:spcBef>
              <a:spcAft>
                <a:spcPts val="0"/>
              </a:spcAft>
              <a:buFont typeface="Wingdings 3" pitchFamily="18" charset="2"/>
              <a:buChar char=""/>
              <a:defRPr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We ignore operations other than 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instructions</a:t>
            </a:r>
          </a:p>
          <a:p>
            <a:pPr marL="547688" lvl="1" indent="-273050" eaLnBrk="1" fontAlgn="auto" hangingPunct="1">
              <a:spcBef>
                <a:spcPts val="324"/>
              </a:spcBef>
              <a:spcAft>
                <a:spcPts val="0"/>
              </a:spcAft>
              <a:buFont typeface="Wingdings 3" pitchFamily="18" charset="2"/>
              <a:buChar char=""/>
              <a:defRPr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We assume that transactions may perform arbitrary computations on data in local buffers in between reads and writes.  </a:t>
            </a:r>
          </a:p>
          <a:p>
            <a:pPr marL="547688" lvl="1" indent="-273050" eaLnBrk="1" fontAlgn="auto" hangingPunct="1">
              <a:spcBef>
                <a:spcPts val="324"/>
              </a:spcBef>
              <a:spcAft>
                <a:spcPts val="0"/>
              </a:spcAft>
              <a:buFont typeface="Wingdings 3" pitchFamily="18" charset="2"/>
              <a:buChar char=""/>
              <a:defRPr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Our simplified schedules consist of only 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write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instructions.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err="1" smtClean="0"/>
              <a:t>Serializability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42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848600" cy="5003800"/>
          </a:xfrm>
        </p:spPr>
        <p:txBody>
          <a:bodyPr rtlCol="0"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schedule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en-US" b="1" dirty="0">
                <a:solidFill>
                  <a:schemeClr val="tx2"/>
                </a:solidFill>
              </a:rPr>
              <a:t>view </a:t>
            </a:r>
            <a:r>
              <a:rPr lang="en-US" b="1" dirty="0" err="1">
                <a:solidFill>
                  <a:schemeClr val="tx2"/>
                </a:solidFill>
              </a:rPr>
              <a:t>serializable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it is view equivalent to a serial schedule.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  <a:defRPr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Every conflict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serializable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schedule is also view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serializable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Below is a schedule which is view-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serializable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but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conflict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serializable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</a:p>
          <a:p>
            <a:pPr marL="274320" indent="-274320"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 pitchFamily="18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Every view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serializable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schedule that is not conflict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serializable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has </a:t>
            </a:r>
            <a:r>
              <a:rPr lang="en-US" b="1" dirty="0">
                <a:solidFill>
                  <a:schemeClr val="tx2"/>
                </a:solidFill>
              </a:rPr>
              <a:t>blind writes.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View Serializability (Cont.)</a:t>
            </a:r>
          </a:p>
        </p:txBody>
      </p:sp>
      <p:pic>
        <p:nvPicPr>
          <p:cNvPr id="3482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" t="21687" r="1129" b="22891"/>
          <a:stretch>
            <a:fillRect/>
          </a:stretch>
        </p:blipFill>
        <p:spPr bwMode="auto">
          <a:xfrm>
            <a:off x="2662238" y="3041650"/>
            <a:ext cx="4038600" cy="17097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95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11200" y="1747838"/>
            <a:ext cx="8051800" cy="4897437"/>
          </a:xfrm>
        </p:spPr>
        <p:txBody>
          <a:bodyPr>
            <a:normAutofit lnSpcReduction="10000"/>
          </a:bodyPr>
          <a:lstStyle/>
          <a:p>
            <a:pPr eaLnBrk="1" hangingPunct="1"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sz="1800" b="1" dirty="0" smtClean="0">
                <a:solidFill>
                  <a:schemeClr val="tx2"/>
                </a:solidFill>
              </a:rPr>
              <a:t>Recoverable</a:t>
            </a:r>
            <a:r>
              <a:rPr lang="en-US" altLang="en-US" sz="1800" b="1" i="1" dirty="0" smtClean="0">
                <a:solidFill>
                  <a:schemeClr val="tx2"/>
                </a:solidFill>
              </a:rPr>
              <a:t> </a:t>
            </a:r>
            <a:r>
              <a:rPr lang="en-US" altLang="en-US" sz="1800" b="1" dirty="0" smtClean="0">
                <a:solidFill>
                  <a:schemeClr val="tx2"/>
                </a:solidFill>
              </a:rPr>
              <a:t>schedule</a:t>
            </a:r>
            <a:r>
              <a:rPr lang="en-US" altLang="en-US" sz="1800" dirty="0" smtClean="0"/>
              <a:t> — if a transaction </a:t>
            </a:r>
            <a:r>
              <a:rPr lang="en-US" altLang="en-US" sz="1800" i="1" dirty="0" err="1" smtClean="0"/>
              <a:t>T</a:t>
            </a:r>
            <a:r>
              <a:rPr lang="en-US" altLang="en-US" sz="1800" i="1" baseline="-25000" dirty="0" err="1" smtClean="0"/>
              <a:t>j</a:t>
            </a:r>
            <a:r>
              <a:rPr lang="en-US" altLang="en-US" sz="1800" dirty="0" smtClean="0"/>
              <a:t> reads a data item previously written by a transaction </a:t>
            </a:r>
            <a:r>
              <a:rPr lang="en-US" altLang="en-US" sz="1800" i="1" dirty="0" smtClean="0"/>
              <a:t>T</a:t>
            </a:r>
            <a:r>
              <a:rPr lang="en-US" altLang="en-US" sz="1800" i="1" baseline="-25000" dirty="0" smtClean="0"/>
              <a:t>i </a:t>
            </a:r>
            <a:r>
              <a:rPr lang="en-US" altLang="en-US" sz="1800" dirty="0" smtClean="0"/>
              <a:t>, then the commit operation of </a:t>
            </a:r>
            <a:r>
              <a:rPr lang="en-US" altLang="en-US" sz="1800" i="1" dirty="0" smtClean="0"/>
              <a:t>T</a:t>
            </a:r>
            <a:r>
              <a:rPr lang="en-US" altLang="en-US" sz="1800" i="1" baseline="-25000" dirty="0" smtClean="0"/>
              <a:t>i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 appears before the commit operation of </a:t>
            </a:r>
            <a:r>
              <a:rPr lang="en-US" altLang="en-US" sz="1800" i="1" dirty="0" err="1" smtClean="0"/>
              <a:t>T</a:t>
            </a:r>
            <a:r>
              <a:rPr lang="en-US" altLang="en-US" sz="1800" i="1" baseline="-25000" dirty="0" err="1" smtClean="0"/>
              <a:t>j</a:t>
            </a:r>
            <a:r>
              <a:rPr lang="en-US" altLang="en-US" sz="1800" i="1" dirty="0" smtClean="0"/>
              <a:t>.</a:t>
            </a:r>
          </a:p>
          <a:p>
            <a:pPr eaLnBrk="1" hangingPunct="1"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sz="2400" b="1" i="1" dirty="0" smtClean="0"/>
              <a:t>                                       Schedule 10</a:t>
            </a:r>
          </a:p>
          <a:p>
            <a:pPr eaLnBrk="1" hangingPunct="1">
              <a:buFont typeface="Monotype Sorts" pitchFamily="2" charset="2"/>
              <a:buNone/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sz="1800" dirty="0" smtClean="0"/>
          </a:p>
          <a:p>
            <a:pPr eaLnBrk="1" hangingPunct="1">
              <a:buFont typeface="Monotype Sorts" pitchFamily="2" charset="2"/>
              <a:buNone/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800" dirty="0" smtClean="0"/>
              <a:t>		</a:t>
            </a:r>
          </a:p>
          <a:p>
            <a:pPr eaLnBrk="1" hangingPunct="1"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sz="1800" dirty="0" smtClean="0"/>
          </a:p>
          <a:p>
            <a:pPr eaLnBrk="1" hangingPunct="1">
              <a:buFont typeface="Monotype Sorts" pitchFamily="2" charset="2"/>
              <a:buNone/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sz="1800" dirty="0" smtClean="0"/>
          </a:p>
          <a:p>
            <a:pPr eaLnBrk="1" hangingPunct="1"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sz="1800" dirty="0" smtClean="0"/>
          </a:p>
          <a:p>
            <a:pPr eaLnBrk="1" hangingPunct="1"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sz="1800" dirty="0" smtClean="0"/>
              <a:t>If </a:t>
            </a:r>
            <a:r>
              <a:rPr lang="en-US" altLang="en-US" sz="1800" i="1" dirty="0" smtClean="0"/>
              <a:t>T</a:t>
            </a:r>
            <a:r>
              <a:rPr lang="en-US" altLang="en-US" sz="1800" baseline="-25000" dirty="0" smtClean="0"/>
              <a:t>8</a:t>
            </a:r>
            <a:r>
              <a:rPr lang="en-US" altLang="en-US" sz="1600" dirty="0" smtClean="0"/>
              <a:t> </a:t>
            </a:r>
            <a:r>
              <a:rPr lang="en-US" altLang="en-US" sz="1800" dirty="0" smtClean="0"/>
              <a:t>should abort, </a:t>
            </a:r>
            <a:r>
              <a:rPr lang="en-US" altLang="en-US" sz="1800" i="1" dirty="0" smtClean="0"/>
              <a:t>T</a:t>
            </a:r>
            <a:r>
              <a:rPr lang="en-US" altLang="en-US" sz="1800" baseline="-25000" dirty="0" smtClean="0"/>
              <a:t>9</a:t>
            </a:r>
            <a:r>
              <a:rPr lang="en-US" altLang="en-US" sz="1800" dirty="0" smtClean="0"/>
              <a:t> would have read  an inconsistent database state.  Hence, database must ensure that schedules are recoverable.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sz="1800" b="1" dirty="0"/>
              <a:t>The following schedule (Schedule 10) is not recoverable if </a:t>
            </a:r>
            <a:r>
              <a:rPr lang="en-US" altLang="en-US" sz="1800" b="1" i="1" dirty="0"/>
              <a:t>T</a:t>
            </a:r>
            <a:r>
              <a:rPr lang="en-US" altLang="en-US" sz="1800" b="1" i="1" baseline="-25000" dirty="0"/>
              <a:t>9</a:t>
            </a:r>
            <a:r>
              <a:rPr lang="en-US" altLang="en-US" sz="1800" b="1" i="1" dirty="0"/>
              <a:t> </a:t>
            </a:r>
            <a:r>
              <a:rPr lang="en-US" altLang="en-US" sz="1800" b="1" dirty="0"/>
              <a:t>commits immediately after the read</a:t>
            </a:r>
            <a:br>
              <a:rPr lang="en-US" altLang="en-US" sz="1800" b="1" dirty="0"/>
            </a:br>
            <a:endParaRPr lang="en-US" altLang="en-US" sz="1800" b="1" dirty="0" smtClean="0"/>
          </a:p>
          <a:p>
            <a:pPr eaLnBrk="1" hangingPunct="1"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sz="1800" dirty="0" smtClean="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223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Recoverable Schedules </a:t>
            </a:r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914400" y="1106488"/>
            <a:ext cx="6791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800"/>
              <a:t>Need to address the effect of transaction failures on concurrently </a:t>
            </a:r>
            <a:br>
              <a:rPr lang="en-US" altLang="en-US" sz="1800"/>
            </a:br>
            <a:r>
              <a:rPr lang="en-US" altLang="en-US" sz="1800"/>
              <a:t>running transactions.</a:t>
            </a:r>
          </a:p>
        </p:txBody>
      </p:sp>
      <p:pic>
        <p:nvPicPr>
          <p:cNvPr id="3584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" t="5855" r="1155" b="6161"/>
          <a:stretch>
            <a:fillRect/>
          </a:stretch>
        </p:blipFill>
        <p:spPr bwMode="auto">
          <a:xfrm>
            <a:off x="4927600" y="2976563"/>
            <a:ext cx="2379663" cy="15954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02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169150" cy="5118100"/>
          </a:xfrm>
        </p:spPr>
        <p:txBody>
          <a:bodyPr/>
          <a:lstStyle/>
          <a:p>
            <a:pPr eaLnBrk="1" hangingPunct="1"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sz="1800" b="1" dirty="0" smtClean="0">
                <a:solidFill>
                  <a:schemeClr val="tx2"/>
                </a:solidFill>
              </a:rPr>
              <a:t>Cascading rollback</a:t>
            </a:r>
            <a:r>
              <a:rPr lang="en-US" altLang="en-US" sz="1800" dirty="0" smtClean="0"/>
              <a:t> – a single transaction failure leads to a series of transaction rollbacks.  Consider the following schedule where none of the transactions has yet committed (so the schedule is recoverable)</a:t>
            </a:r>
            <a:br>
              <a:rPr lang="en-US" altLang="en-US" sz="1800" dirty="0" smtClean="0"/>
            </a:b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endParaRPr lang="en-US" altLang="en-US" sz="1800" dirty="0" smtClean="0"/>
          </a:p>
          <a:p>
            <a:pPr eaLnBrk="1" hangingPunct="1"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sz="1800" dirty="0" smtClean="0"/>
              <a:t>If </a:t>
            </a:r>
            <a:r>
              <a:rPr lang="en-US" altLang="en-US" sz="1800" i="1" dirty="0" smtClean="0"/>
              <a:t>T</a:t>
            </a:r>
            <a:r>
              <a:rPr lang="en-US" altLang="en-US" sz="1800" baseline="-25000" dirty="0" smtClean="0"/>
              <a:t>10</a:t>
            </a:r>
            <a:r>
              <a:rPr lang="en-US" altLang="en-US" sz="1800" dirty="0" smtClean="0"/>
              <a:t> fails, </a:t>
            </a:r>
            <a:r>
              <a:rPr lang="en-US" altLang="en-US" sz="1800" i="1" dirty="0" smtClean="0"/>
              <a:t>T</a:t>
            </a:r>
            <a:r>
              <a:rPr lang="en-US" altLang="en-US" sz="1800" baseline="-25000" dirty="0" smtClean="0"/>
              <a:t>11</a:t>
            </a:r>
            <a:r>
              <a:rPr lang="en-US" altLang="en-US" sz="1800" dirty="0" smtClean="0"/>
              <a:t> and </a:t>
            </a:r>
            <a:r>
              <a:rPr lang="en-US" altLang="en-US" sz="1800" i="1" dirty="0" smtClean="0"/>
              <a:t>T</a:t>
            </a:r>
            <a:r>
              <a:rPr lang="en-US" altLang="en-US" sz="1800" baseline="-25000" dirty="0" smtClean="0"/>
              <a:t>12</a:t>
            </a:r>
            <a:r>
              <a:rPr lang="en-US" altLang="en-US" sz="1800" dirty="0" smtClean="0"/>
              <a:t> must also be rolled back.</a:t>
            </a:r>
          </a:p>
          <a:p>
            <a:pPr eaLnBrk="1" hangingPunct="1"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endParaRPr lang="en-US" altLang="en-US" sz="1800" dirty="0" smtClean="0"/>
          </a:p>
          <a:p>
            <a:pPr eaLnBrk="1" hangingPunct="1"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sz="1800" dirty="0" smtClean="0"/>
              <a:t>Can lead to the undoing of a significant amount of work</a:t>
            </a:r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064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Cascading Rollbacks</a:t>
            </a:r>
          </a:p>
        </p:txBody>
      </p:sp>
      <p:pic>
        <p:nvPicPr>
          <p:cNvPr id="36868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" t="9593" r="674" b="9593"/>
          <a:stretch>
            <a:fillRect/>
          </a:stretch>
        </p:blipFill>
        <p:spPr bwMode="auto">
          <a:xfrm>
            <a:off x="2220913" y="2278063"/>
            <a:ext cx="3711575" cy="22764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81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800" b="1" dirty="0" err="1" smtClean="0">
                <a:solidFill>
                  <a:schemeClr val="tx2"/>
                </a:solidFill>
              </a:rPr>
              <a:t>Cascadeless</a:t>
            </a:r>
            <a:r>
              <a:rPr lang="en-US" altLang="en-US" sz="1800" b="1" i="1" dirty="0" smtClean="0">
                <a:solidFill>
                  <a:schemeClr val="tx2"/>
                </a:solidFill>
              </a:rPr>
              <a:t> </a:t>
            </a:r>
            <a:r>
              <a:rPr lang="en-US" altLang="en-US" sz="1800" b="1" dirty="0" smtClean="0">
                <a:solidFill>
                  <a:schemeClr val="tx2"/>
                </a:solidFill>
              </a:rPr>
              <a:t>schedules</a:t>
            </a:r>
            <a:r>
              <a:rPr lang="en-US" altLang="en-US" sz="1800" dirty="0" smtClean="0"/>
              <a:t> — cascading rollbacks cannot occur; for each pair of transactions </a:t>
            </a:r>
            <a:r>
              <a:rPr lang="en-US" altLang="en-US" sz="1800" i="1" dirty="0" smtClean="0"/>
              <a:t>T</a:t>
            </a:r>
            <a:r>
              <a:rPr lang="en-US" altLang="en-US" sz="1800" i="1" baseline="-25000" dirty="0" smtClean="0"/>
              <a:t>i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and </a:t>
            </a:r>
            <a:r>
              <a:rPr lang="en-US" altLang="en-US" sz="1800" i="1" dirty="0" err="1" smtClean="0"/>
              <a:t>T</a:t>
            </a:r>
            <a:r>
              <a:rPr lang="en-US" altLang="en-US" sz="1800" i="1" baseline="-25000" dirty="0" err="1" smtClean="0"/>
              <a:t>j</a:t>
            </a:r>
            <a:r>
              <a:rPr lang="en-US" altLang="en-US" sz="1800" dirty="0" smtClean="0"/>
              <a:t> such that </a:t>
            </a:r>
            <a:r>
              <a:rPr lang="en-US" altLang="en-US" sz="1800" i="1" dirty="0" err="1" smtClean="0"/>
              <a:t>T</a:t>
            </a:r>
            <a:r>
              <a:rPr lang="en-US" altLang="en-US" sz="1800" i="1" baseline="-25000" dirty="0" err="1" smtClean="0"/>
              <a:t>j</a:t>
            </a:r>
            <a:r>
              <a:rPr lang="en-US" altLang="en-US" sz="1800" dirty="0" smtClean="0"/>
              <a:t>  reads a data item previously written by </a:t>
            </a:r>
            <a:r>
              <a:rPr lang="en-US" altLang="en-US" sz="1800" i="1" dirty="0" smtClean="0"/>
              <a:t>T</a:t>
            </a:r>
            <a:r>
              <a:rPr lang="en-US" altLang="en-US" sz="1800" i="1" baseline="-25000" dirty="0" smtClean="0"/>
              <a:t>i</a:t>
            </a:r>
            <a:r>
              <a:rPr lang="en-US" altLang="en-US" sz="1800" dirty="0" smtClean="0"/>
              <a:t>, the commit operation of </a:t>
            </a:r>
            <a:r>
              <a:rPr lang="en-US" altLang="en-US" sz="1800" i="1" dirty="0" smtClean="0"/>
              <a:t>T</a:t>
            </a:r>
            <a:r>
              <a:rPr lang="en-US" altLang="en-US" sz="1800" i="1" baseline="-25000" dirty="0" smtClean="0"/>
              <a:t>i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 appears before the </a:t>
            </a:r>
            <a:r>
              <a:rPr lang="en-US" altLang="en-US" sz="1800" dirty="0" smtClean="0"/>
              <a:t>read </a:t>
            </a:r>
            <a:r>
              <a:rPr lang="en-US" altLang="en-US" sz="1800" dirty="0" smtClean="0"/>
              <a:t>operation of </a:t>
            </a:r>
            <a:r>
              <a:rPr lang="en-US" altLang="en-US" sz="1800" i="1" dirty="0" err="1" smtClean="0"/>
              <a:t>T</a:t>
            </a:r>
            <a:r>
              <a:rPr lang="en-US" altLang="en-US" sz="1800" i="1" baseline="-25000" dirty="0" err="1" smtClean="0"/>
              <a:t>j</a:t>
            </a:r>
            <a:r>
              <a:rPr lang="en-US" altLang="en-US" sz="1800" dirty="0" smtClean="0"/>
              <a:t>.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b="1" dirty="0" smtClean="0"/>
              <a:t>Every </a:t>
            </a:r>
            <a:r>
              <a:rPr lang="en-US" altLang="en-US" sz="1800" b="1" dirty="0" err="1" smtClean="0"/>
              <a:t>cascadeless</a:t>
            </a:r>
            <a:r>
              <a:rPr lang="en-US" altLang="en-US" sz="1800" b="1" dirty="0" smtClean="0"/>
              <a:t> schedule is also recoverable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It is desirable to restrict the schedules to those that are </a:t>
            </a:r>
            <a:r>
              <a:rPr lang="en-US" altLang="en-US" sz="1800" b="1" dirty="0" err="1" smtClean="0"/>
              <a:t>cascadeless</a:t>
            </a:r>
            <a:endParaRPr lang="en-US" altLang="en-US" sz="1800" b="1" dirty="0" smtClean="0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Cascadeless Schedules</a:t>
            </a:r>
          </a:p>
        </p:txBody>
      </p:sp>
    </p:spTree>
    <p:extLst>
      <p:ext uri="{BB962C8B-B14F-4D97-AF65-F5344CB8AC3E}">
        <p14:creationId xmlns:p14="http://schemas.microsoft.com/office/powerpoint/2010/main" val="241796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1.What is </a:t>
            </a:r>
            <a:r>
              <a:rPr lang="en-US" dirty="0" err="1" smtClean="0"/>
              <a:t>serializibility</a:t>
            </a:r>
            <a:r>
              <a:rPr lang="en-US" dirty="0" smtClean="0"/>
              <a:t>? Explain conflict </a:t>
            </a:r>
          </a:p>
          <a:p>
            <a:pPr marL="109728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Serializibility</a:t>
            </a:r>
            <a:r>
              <a:rPr lang="en-US" dirty="0" smtClean="0"/>
              <a:t> with suitable example.(1)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2. Explain distinct between the terms serial 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schedule and </a:t>
            </a:r>
            <a:r>
              <a:rPr lang="en-US" dirty="0" err="1" smtClean="0"/>
              <a:t>serializable</a:t>
            </a:r>
            <a:r>
              <a:rPr lang="en-US" dirty="0" smtClean="0"/>
              <a:t> schedule with suitable example. (2) (3)</a:t>
            </a:r>
          </a:p>
          <a:p>
            <a:pPr marL="624078" indent="-514350">
              <a:buAutoNum type="arabicPeriod" startAt="3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University Paper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8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Check whether given schedule is view </a:t>
            </a:r>
            <a:r>
              <a:rPr lang="en-US" dirty="0" err="1"/>
              <a:t>serializable</a:t>
            </a:r>
            <a:r>
              <a:rPr lang="en-US" dirty="0"/>
              <a:t>. Justify your answer</a:t>
            </a:r>
            <a:r>
              <a:rPr lang="en-US" dirty="0" smtClean="0"/>
              <a:t>.(4)</a:t>
            </a: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4</a:t>
            </a:r>
            <a:r>
              <a:rPr lang="en-US" dirty="0" smtClean="0"/>
              <a:t>.What is </a:t>
            </a:r>
            <a:r>
              <a:rPr lang="en-US" dirty="0" err="1" smtClean="0"/>
              <a:t>serializable</a:t>
            </a:r>
            <a:r>
              <a:rPr lang="en-US" dirty="0" smtClean="0"/>
              <a:t> schedule? Explain Conflict &amp; view </a:t>
            </a:r>
            <a:r>
              <a:rPr lang="en-US" dirty="0" err="1" smtClean="0"/>
              <a:t>serializable</a:t>
            </a:r>
            <a:r>
              <a:rPr lang="en-US" dirty="0"/>
              <a:t> </a:t>
            </a:r>
            <a:r>
              <a:rPr lang="en-US" dirty="0" smtClean="0"/>
              <a:t>schedule. (6)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</a:t>
            </a:r>
            <a:r>
              <a:rPr lang="en-US" dirty="0" smtClean="0"/>
              <a:t>Paper Question </a:t>
            </a:r>
            <a:endParaRPr 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" t="21687" r="1129" b="22891"/>
          <a:stretch>
            <a:fillRect/>
          </a:stretch>
        </p:blipFill>
        <p:spPr bwMode="auto">
          <a:xfrm>
            <a:off x="2662238" y="2667000"/>
            <a:ext cx="4038600" cy="17097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5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917575"/>
            <a:ext cx="7753350" cy="3214688"/>
          </a:xfrm>
        </p:spPr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smtClean="0"/>
              <a:t>The </a:t>
            </a:r>
            <a:r>
              <a:rPr lang="en-US" altLang="en-US" b="1" smtClean="0">
                <a:solidFill>
                  <a:schemeClr val="tx2"/>
                </a:solidFill>
              </a:rPr>
              <a:t>recovery-management </a:t>
            </a:r>
            <a:r>
              <a:rPr lang="en-US" altLang="en-US" smtClean="0"/>
              <a:t>component of a database system implements the support for atomicity and durability.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smtClean="0"/>
              <a:t>E.g. the </a:t>
            </a:r>
            <a:r>
              <a:rPr lang="en-US" altLang="en-US" b="1" i="1" smtClean="0">
                <a:solidFill>
                  <a:schemeClr val="tx2"/>
                </a:solidFill>
              </a:rPr>
              <a:t>shadow-Copy</a:t>
            </a:r>
            <a:r>
              <a:rPr lang="en-US" altLang="en-US" smtClean="0"/>
              <a:t> scheme: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 smtClean="0"/>
              <a:t>all updates are made on a </a:t>
            </a:r>
            <a:r>
              <a:rPr lang="en-US" altLang="en-US" i="1" smtClean="0"/>
              <a:t>shadow copy</a:t>
            </a:r>
            <a:r>
              <a:rPr lang="en-US" altLang="en-US" smtClean="0"/>
              <a:t> of the database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en-US" smtClean="0"/>
              <a:t> </a:t>
            </a:r>
            <a:r>
              <a:rPr lang="en-US" altLang="en-US" b="1" smtClean="0"/>
              <a:t>db_pointer</a:t>
            </a:r>
            <a:r>
              <a:rPr lang="en-US" altLang="en-US" smtClean="0"/>
              <a:t> is made to point to the updated shadow copy  after</a:t>
            </a:r>
          </a:p>
          <a:p>
            <a:pPr lvl="3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en-US" sz="1800" smtClean="0"/>
              <a:t> the transaction reaches partial commit and </a:t>
            </a:r>
          </a:p>
          <a:p>
            <a:pPr lvl="3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en-US" sz="1800" smtClean="0"/>
              <a:t>all updated pages have been flushed to disk.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altLang="en-US" smtClean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801688" y="495300"/>
            <a:ext cx="7664450" cy="457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Implementation of Atomicity and Durability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18303" r="597" b="18567"/>
          <a:stretch>
            <a:fillRect/>
          </a:stretch>
        </p:blipFill>
        <p:spPr bwMode="auto">
          <a:xfrm>
            <a:off x="1458913" y="4140200"/>
            <a:ext cx="6180137" cy="24701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07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>
          <a:xfrm>
            <a:off x="639763" y="1338263"/>
            <a:ext cx="8105775" cy="4319587"/>
          </a:xfrm>
        </p:spPr>
        <p:txBody>
          <a:bodyPr rtlCol="0"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err="1"/>
              <a:t>db_pointer</a:t>
            </a:r>
            <a:r>
              <a:rPr lang="en-US" dirty="0"/>
              <a:t> always points to the current consistent copy of the database.</a:t>
            </a:r>
          </a:p>
          <a:p>
            <a:pPr marL="548640" lvl="1" indent="-274320" eaLnBrk="1" fontAlgn="auto" hangingPunct="1">
              <a:spcBef>
                <a:spcPts val="324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In case transaction fails, old consistent copy pointed to by </a:t>
            </a:r>
            <a:r>
              <a:rPr lang="en-US" b="1" dirty="0" err="1"/>
              <a:t>db_pointer</a:t>
            </a:r>
            <a:r>
              <a:rPr lang="en-US" dirty="0"/>
              <a:t> can be used, and the shadow copy can be deleted.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/>
              <a:t>The </a:t>
            </a:r>
            <a:r>
              <a:rPr lang="en-US" b="1" dirty="0" smtClean="0"/>
              <a:t>shadow-copy </a:t>
            </a:r>
            <a:r>
              <a:rPr lang="en-US" b="1" dirty="0"/>
              <a:t>scheme</a:t>
            </a:r>
            <a:r>
              <a:rPr lang="en-US" dirty="0"/>
              <a:t>:</a:t>
            </a:r>
          </a:p>
          <a:p>
            <a:pPr marL="548640" lvl="1" indent="-274320" eaLnBrk="1" fontAlgn="auto" hangingPunct="1">
              <a:spcBef>
                <a:spcPts val="324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Assumes that only one transaction is active at a time.</a:t>
            </a:r>
          </a:p>
          <a:p>
            <a:pPr marL="548640" lvl="1" indent="-274320" eaLnBrk="1" fontAlgn="auto" hangingPunct="1">
              <a:spcBef>
                <a:spcPts val="324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Assumes disks do not fail</a:t>
            </a:r>
          </a:p>
          <a:p>
            <a:pPr marL="548640" lvl="1" indent="-274320" eaLnBrk="1" fontAlgn="auto" hangingPunct="1">
              <a:spcBef>
                <a:spcPts val="324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Useful for text editors, but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/>
              <a:t>extremely inefficient for large databases 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sz="1800" dirty="0"/>
              <a:t>Variant called </a:t>
            </a:r>
            <a:r>
              <a:rPr lang="en-US" sz="1800" b="1" dirty="0">
                <a:solidFill>
                  <a:srgbClr val="FF0000"/>
                </a:solidFill>
              </a:rPr>
              <a:t>shadow paging </a:t>
            </a:r>
            <a:r>
              <a:rPr lang="en-US" sz="1800" dirty="0"/>
              <a:t>reduces copying of data, but is still not practical for large databases</a:t>
            </a:r>
          </a:p>
          <a:p>
            <a:pPr marL="548640" lvl="1" indent="-274320" eaLnBrk="1" fontAlgn="auto" hangingPunct="1">
              <a:spcBef>
                <a:spcPts val="324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Does not handle concurrent transactions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15913"/>
            <a:ext cx="80772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/>
              <a:t>Implementation of Atomicity and Durability (Cont.)</a:t>
            </a:r>
          </a:p>
        </p:txBody>
      </p:sp>
    </p:spTree>
    <p:extLst>
      <p:ext uri="{BB962C8B-B14F-4D97-AF65-F5344CB8AC3E}">
        <p14:creationId xmlns:p14="http://schemas.microsoft.com/office/powerpoint/2010/main" val="125677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315200" cy="54467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1800" dirty="0" smtClean="0"/>
              <a:t>Schedules must be conflict or view </a:t>
            </a:r>
            <a:r>
              <a:rPr lang="en-US" altLang="en-US" sz="1800" dirty="0" err="1" smtClean="0"/>
              <a:t>serializable</a:t>
            </a:r>
            <a:r>
              <a:rPr lang="en-US" altLang="en-US" sz="1800" dirty="0" smtClean="0"/>
              <a:t>, and recoverable, for the sake of database consistency, and preferably </a:t>
            </a:r>
            <a:r>
              <a:rPr lang="en-US" altLang="en-US" sz="1800" dirty="0" err="1" smtClean="0"/>
              <a:t>cascadeless</a:t>
            </a:r>
            <a:r>
              <a:rPr lang="en-US" altLang="en-US" sz="1800" dirty="0" smtClean="0"/>
              <a:t>.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b="1" dirty="0" smtClean="0"/>
              <a:t>A policy in which only one transaction can execute at a time generates serial schedules, but provides a poor degree of concurrency.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Concurrency-control schemes tradeoff between the amount of concurrency they allow and the amount of overhead that they incur.</a:t>
            </a:r>
          </a:p>
          <a:p>
            <a:pPr marL="109728" indent="0" eaLnBrk="1" hangingPunct="1">
              <a:buNone/>
            </a:pPr>
            <a:endParaRPr lang="en-US" altLang="en-US" sz="1800" dirty="0" smtClean="0"/>
          </a:p>
          <a:p>
            <a:pPr eaLnBrk="1" hangingPunct="1"/>
            <a:r>
              <a:rPr lang="en-US" altLang="en-US" sz="1800" b="1" dirty="0" smtClean="0"/>
              <a:t>Some schemes allow only conflict-</a:t>
            </a:r>
            <a:r>
              <a:rPr lang="en-US" altLang="en-US" sz="1800" b="1" dirty="0" err="1" smtClean="0"/>
              <a:t>serializable</a:t>
            </a:r>
            <a:r>
              <a:rPr lang="en-US" altLang="en-US" sz="1800" b="1" dirty="0" smtClean="0"/>
              <a:t> schedules to be generated, while others allow  view-</a:t>
            </a:r>
            <a:r>
              <a:rPr lang="en-US" altLang="en-US" sz="1800" b="1" dirty="0" err="1" smtClean="0"/>
              <a:t>serializable</a:t>
            </a:r>
            <a:r>
              <a:rPr lang="en-US" altLang="en-US" sz="1800" b="1" dirty="0" smtClean="0"/>
              <a:t> schedules that are not conflict-</a:t>
            </a:r>
            <a:r>
              <a:rPr lang="en-US" altLang="en-US" sz="1800" b="1" dirty="0" err="1" smtClean="0"/>
              <a:t>serializable</a:t>
            </a:r>
            <a:r>
              <a:rPr lang="en-US" altLang="en-US" sz="1800" b="1" dirty="0" smtClean="0"/>
              <a:t>.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794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Implementation of Isolation</a:t>
            </a:r>
          </a:p>
        </p:txBody>
      </p:sp>
    </p:spTree>
    <p:extLst>
      <p:ext uri="{BB962C8B-B14F-4D97-AF65-F5344CB8AC3E}">
        <p14:creationId xmlns:p14="http://schemas.microsoft.com/office/powerpoint/2010/main" val="690380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for Serializability</a:t>
            </a:r>
            <a:endParaRPr lang="en-IN" smtClean="0"/>
          </a:p>
        </p:txBody>
      </p:sp>
      <p:sp>
        <p:nvSpPr>
          <p:cNvPr id="829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r>
              <a:rPr lang="en-IN" sz="2000" smtClean="0"/>
              <a:t>simple and efficient method for determining conflict serializability of a schedule. </a:t>
            </a:r>
          </a:p>
          <a:p>
            <a:r>
              <a:rPr lang="en-IN" sz="2000" smtClean="0"/>
              <a:t>Consider a schedule </a:t>
            </a:r>
            <a:r>
              <a:rPr lang="en-IN" sz="2000" i="1" smtClean="0"/>
              <a:t>S. We construct a directed graph, called a </a:t>
            </a:r>
            <a:r>
              <a:rPr lang="en-IN" sz="2000" smtClean="0"/>
              <a:t>precedence graph, from </a:t>
            </a:r>
            <a:r>
              <a:rPr lang="en-IN" sz="2000" i="1" smtClean="0"/>
              <a:t>S.</a:t>
            </a:r>
          </a:p>
          <a:p>
            <a:r>
              <a:rPr lang="en-IN" sz="2000" i="1" smtClean="0"/>
              <a:t> This graph consists of a pair G = (V, E), where V is a set </a:t>
            </a:r>
            <a:r>
              <a:rPr lang="en-IN" sz="2000" smtClean="0"/>
              <a:t>of vertices and </a:t>
            </a:r>
            <a:r>
              <a:rPr lang="en-IN" sz="2000" i="1" smtClean="0"/>
              <a:t>E is a set of edges. </a:t>
            </a:r>
          </a:p>
          <a:p>
            <a:r>
              <a:rPr lang="en-IN" sz="2000" i="1" smtClean="0"/>
              <a:t>The set of vertices consists of all the transactions </a:t>
            </a:r>
            <a:r>
              <a:rPr lang="en-IN" sz="2000" smtClean="0"/>
              <a:t>participating in the schedule. </a:t>
            </a:r>
          </a:p>
          <a:p>
            <a:r>
              <a:rPr lang="en-IN" sz="2000" smtClean="0"/>
              <a:t>The set of edges consists of all edges </a:t>
            </a:r>
            <a:r>
              <a:rPr lang="en-IN" sz="2000" i="1" smtClean="0"/>
              <a:t>Ti →Tj for which</a:t>
            </a:r>
          </a:p>
          <a:p>
            <a:pPr>
              <a:buFont typeface="Wingdings 3" pitchFamily="18" charset="2"/>
              <a:buNone/>
            </a:pPr>
            <a:r>
              <a:rPr lang="en-IN" sz="2000" smtClean="0"/>
              <a:t>one of three conditions holds:</a:t>
            </a:r>
          </a:p>
          <a:p>
            <a:pPr>
              <a:buFont typeface="Wingdings 3" pitchFamily="18" charset="2"/>
              <a:buNone/>
            </a:pPr>
            <a:r>
              <a:rPr lang="en-IN" sz="2000" smtClean="0"/>
              <a:t>1. </a:t>
            </a:r>
            <a:r>
              <a:rPr lang="en-IN" sz="2000" i="1" smtClean="0"/>
              <a:t>Ti executes write(Q) before Tj executes read(Q).</a:t>
            </a:r>
          </a:p>
          <a:p>
            <a:pPr>
              <a:buFont typeface="Wingdings 3" pitchFamily="18" charset="2"/>
              <a:buNone/>
            </a:pPr>
            <a:r>
              <a:rPr lang="en-IN" sz="2000" smtClean="0"/>
              <a:t>2. </a:t>
            </a:r>
            <a:r>
              <a:rPr lang="en-IN" sz="2000" i="1" smtClean="0"/>
              <a:t>Ti executes read(Q) before Tj executes write(Q).</a:t>
            </a:r>
          </a:p>
          <a:p>
            <a:pPr>
              <a:buFont typeface="Wingdings 3" pitchFamily="18" charset="2"/>
              <a:buNone/>
            </a:pPr>
            <a:r>
              <a:rPr lang="en-IN" sz="2000" smtClean="0"/>
              <a:t>3. </a:t>
            </a:r>
            <a:r>
              <a:rPr lang="en-IN" sz="2000" i="1" smtClean="0"/>
              <a:t>Ti executes write(Q) before Tj executes write(Q).</a:t>
            </a:r>
          </a:p>
          <a:p>
            <a:r>
              <a:rPr lang="en-IN" sz="2000" smtClean="0"/>
              <a:t>If an edge </a:t>
            </a:r>
            <a:r>
              <a:rPr lang="en-IN" sz="2000" i="1" smtClean="0"/>
              <a:t>Ti → Tj exists in the precedence graph, then, in any serial schedule S </a:t>
            </a:r>
            <a:r>
              <a:rPr lang="en-IN" sz="2000" smtClean="0"/>
              <a:t>equivalent to </a:t>
            </a:r>
            <a:r>
              <a:rPr lang="en-IN" sz="2000" i="1" smtClean="0"/>
              <a:t>S, Ti must appear before Tj .</a:t>
            </a:r>
          </a:p>
          <a:p>
            <a:pPr>
              <a:buFont typeface="Wingdings 3" pitchFamily="18" charset="2"/>
              <a:buNone/>
            </a:pPr>
            <a:endParaRPr lang="en-IN" sz="2000" i="1" smtClean="0"/>
          </a:p>
          <a:p>
            <a:pPr>
              <a:buFont typeface="Wingdings 3" pitchFamily="18" charset="2"/>
              <a:buNone/>
            </a:pPr>
            <a:endParaRPr lang="en-IN" sz="2000" smtClean="0"/>
          </a:p>
        </p:txBody>
      </p:sp>
    </p:spTree>
    <p:extLst>
      <p:ext uri="{BB962C8B-B14F-4D97-AF65-F5344CB8AC3E}">
        <p14:creationId xmlns:p14="http://schemas.microsoft.com/office/powerpoint/2010/main" val="1370285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6" t="531" r="17905" b="797"/>
          <a:stretch>
            <a:fillRect/>
          </a:stretch>
        </p:blipFill>
        <p:spPr bwMode="auto">
          <a:xfrm>
            <a:off x="4736644" y="1481138"/>
            <a:ext cx="3950156" cy="452596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4" t="557" r="20265" b="557"/>
          <a:stretch>
            <a:fillRect/>
          </a:stretch>
        </p:blipFill>
        <p:spPr bwMode="auto">
          <a:xfrm>
            <a:off x="609600" y="1447800"/>
            <a:ext cx="3495675" cy="4572000"/>
          </a:xfrm>
          <a:prstGeom prst="rect">
            <a:avLst/>
          </a:prstGeom>
          <a:noFill/>
          <a:ln w="57150" cmpd="thinThick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for Serializability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157288"/>
            <a:ext cx="7391400" cy="3897312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Consider some schedule of a set of transactions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>
                <a:solidFill>
                  <a:schemeClr val="tx2"/>
                </a:solidFill>
              </a:rPr>
              <a:t>Precedence graph</a:t>
            </a:r>
            <a:r>
              <a:rPr lang="en-US" i="1" dirty="0"/>
              <a:t> </a:t>
            </a:r>
            <a:r>
              <a:rPr lang="en-US" dirty="0"/>
              <a:t>— a direct graph where the vertices are the transactions (names).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We draw an arc from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to </a:t>
            </a:r>
            <a:r>
              <a:rPr lang="en-US" i="1" dirty="0"/>
              <a:t>T</a:t>
            </a:r>
            <a:r>
              <a:rPr lang="en-US" i="1" baseline="-25000" dirty="0"/>
              <a:t>j</a:t>
            </a:r>
            <a:r>
              <a:rPr lang="en-US" i="1" dirty="0"/>
              <a:t> </a:t>
            </a:r>
            <a:r>
              <a:rPr lang="en-US" dirty="0"/>
              <a:t>if the two transaction conflict, and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accessed the data item on which the conflict arose earlier.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We may label the arc by the item that was accessed</a:t>
            </a:r>
            <a:r>
              <a:rPr lang="en-US" dirty="0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/>
              <a:t>Example 1</a:t>
            </a:r>
            <a:endParaRPr lang="en-US" dirty="0"/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4229100" y="4729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x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4225925" y="56213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y</a:t>
            </a:r>
          </a:p>
        </p:txBody>
      </p:sp>
      <p:pic>
        <p:nvPicPr>
          <p:cNvPr id="83974" name="Picture 7"/>
          <p:cNvPicPr>
            <a:picLocks noChangeAspect="1" noChangeArrowheads="1"/>
          </p:cNvPicPr>
          <p:nvPr/>
        </p:nvPicPr>
        <p:blipFill>
          <a:blip r:embed="rId3" cstate="print"/>
          <a:srcRect l="682" t="17891" r="682" b="18800"/>
          <a:stretch>
            <a:fillRect/>
          </a:stretch>
        </p:blipFill>
        <p:spPr bwMode="auto">
          <a:xfrm>
            <a:off x="2957513" y="5129213"/>
            <a:ext cx="2727325" cy="131286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271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for Serializability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22363"/>
            <a:ext cx="7620000" cy="36131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b="1" dirty="0"/>
              <a:t>If the precedence graph for </a:t>
            </a:r>
            <a:r>
              <a:rPr lang="en-IN" b="1" i="1" dirty="0"/>
              <a:t>S has a cycle, then schedule S is not conflict </a:t>
            </a:r>
            <a:r>
              <a:rPr lang="en-IN" b="1" i="1" dirty="0" err="1"/>
              <a:t>serializable</a:t>
            </a:r>
            <a:r>
              <a:rPr lang="en-IN" b="1" i="1" dirty="0" smtClean="0"/>
              <a:t>.</a:t>
            </a:r>
          </a:p>
          <a:p>
            <a:pPr>
              <a:defRPr/>
            </a:pPr>
            <a:endParaRPr lang="en-IN" b="1" i="1" dirty="0"/>
          </a:p>
          <a:p>
            <a:pPr>
              <a:defRPr/>
            </a:pPr>
            <a:r>
              <a:rPr lang="en-IN" b="1" dirty="0"/>
              <a:t>If the graph contains no cycles, then the schedule </a:t>
            </a:r>
            <a:r>
              <a:rPr lang="en-IN" b="1" i="1" dirty="0"/>
              <a:t>S is conflict </a:t>
            </a:r>
            <a:r>
              <a:rPr lang="en-IN" b="1" i="1" dirty="0" err="1"/>
              <a:t>serializable</a:t>
            </a:r>
            <a:r>
              <a:rPr lang="en-IN" b="1" i="1" dirty="0"/>
              <a:t>.</a:t>
            </a:r>
          </a:p>
          <a:p>
            <a:pPr marL="109728" indent="0">
              <a:buNone/>
            </a:pPr>
            <a:endParaRPr lang="en-US" altLang="en-US" dirty="0"/>
          </a:p>
          <a:p>
            <a:r>
              <a:rPr lang="en-US" altLang="en-US" b="1" dirty="0"/>
              <a:t>Example 1</a:t>
            </a:r>
            <a:endParaRPr lang="en-US" altLang="en-US" dirty="0"/>
          </a:p>
        </p:txBody>
      </p:sp>
      <p:sp>
        <p:nvSpPr>
          <p:cNvPr id="717828" name="Text Box 4"/>
          <p:cNvSpPr txBox="1">
            <a:spLocks noChangeArrowheads="1"/>
          </p:cNvSpPr>
          <p:nvPr/>
        </p:nvSpPr>
        <p:spPr bwMode="auto">
          <a:xfrm>
            <a:off x="4203700" y="4735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/>
              <a:t>x</a:t>
            </a:r>
          </a:p>
        </p:txBody>
      </p:sp>
      <p:sp>
        <p:nvSpPr>
          <p:cNvPr id="717829" name="Text Box 5"/>
          <p:cNvSpPr txBox="1">
            <a:spLocks noChangeArrowheads="1"/>
          </p:cNvSpPr>
          <p:nvPr/>
        </p:nvSpPr>
        <p:spPr bwMode="auto">
          <a:xfrm>
            <a:off x="4225925" y="64150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/>
              <a:t>y</a:t>
            </a:r>
          </a:p>
        </p:txBody>
      </p:sp>
      <p:pic>
        <p:nvPicPr>
          <p:cNvPr id="7178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" t="17891" r="682" b="18800"/>
          <a:stretch>
            <a:fillRect/>
          </a:stretch>
        </p:blipFill>
        <p:spPr bwMode="auto">
          <a:xfrm>
            <a:off x="3063875" y="5105400"/>
            <a:ext cx="2727325" cy="131286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02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for Conflict Serializability</a:t>
            </a:r>
          </a:p>
        </p:txBody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77914"/>
            <a:ext cx="5611812" cy="5792492"/>
          </a:xfrm>
        </p:spPr>
        <p:txBody>
          <a:bodyPr>
            <a:normAutofit/>
          </a:bodyPr>
          <a:lstStyle/>
          <a:p>
            <a:pPr algn="just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Cycle-detection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 which take order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time, where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number of vertices in the graph.  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(Better algorithms take order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edges.)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precedence graph is acyclic, the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serializability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can be obtained by a </a:t>
            </a:r>
            <a:r>
              <a:rPr lang="en-US" altLang="en-US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topological sorting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graph. 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linear order consistent with the partial order of the graph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19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4" t="565" r="32204" b="847"/>
          <a:stretch>
            <a:fillRect/>
          </a:stretch>
        </p:blipFill>
        <p:spPr bwMode="auto">
          <a:xfrm>
            <a:off x="6153150" y="1077913"/>
            <a:ext cx="2400300" cy="49863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6234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</a:t>
            </a:r>
            <a:endParaRPr lang="en-US" dirty="0"/>
          </a:p>
        </p:txBody>
      </p:sp>
      <p:pic>
        <p:nvPicPr>
          <p:cNvPr id="1026" name="Picture 2" descr="C:\Users\lenovo\Downloads\Shareit\20160729_115429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2" y="1481138"/>
            <a:ext cx="6034616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915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2400" dirty="0"/>
              <a:t>Example Schedule (Schedule A) + Precedence Graph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685800"/>
            <a:ext cx="6724650" cy="4686300"/>
          </a:xfrm>
        </p:spPr>
        <p:txBody>
          <a:bodyPr>
            <a:normAutofit lnSpcReduction="10000"/>
          </a:bodyPr>
          <a:lstStyle/>
          <a:p>
            <a:pPr marL="346075" indent="0">
              <a:lnSpc>
                <a:spcPct val="110000"/>
              </a:lnSpc>
              <a:buFont typeface="Monotype Sorts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altLang="en-US" sz="1600" dirty="0"/>
              <a:t>	</a:t>
            </a:r>
            <a:r>
              <a:rPr lang="en-US" altLang="en-US" sz="1600" i="1" dirty="0"/>
              <a:t>T</a:t>
            </a:r>
            <a:r>
              <a:rPr lang="en-US" altLang="en-US" sz="1600" baseline="-25000" dirty="0"/>
              <a:t>1		 </a:t>
            </a:r>
            <a:r>
              <a:rPr lang="en-US" altLang="en-US" sz="1600" i="1" dirty="0"/>
              <a:t>T</a:t>
            </a:r>
            <a:r>
              <a:rPr lang="en-US" altLang="en-US" sz="1600" baseline="-25000" dirty="0"/>
              <a:t>2		 </a:t>
            </a:r>
            <a:r>
              <a:rPr lang="en-US" altLang="en-US" sz="1600" i="1" dirty="0"/>
              <a:t>T</a:t>
            </a:r>
            <a:r>
              <a:rPr lang="en-US" altLang="en-US" sz="1600" baseline="-25000" dirty="0"/>
              <a:t>3		 </a:t>
            </a:r>
            <a:r>
              <a:rPr lang="en-US" altLang="en-US" sz="1600" i="1" dirty="0"/>
              <a:t>T</a:t>
            </a:r>
            <a:r>
              <a:rPr lang="en-US" altLang="en-US" sz="1600" baseline="-25000" dirty="0"/>
              <a:t>4		 </a:t>
            </a:r>
            <a:r>
              <a:rPr lang="en-US" altLang="en-US" sz="1600" i="1" dirty="0"/>
              <a:t>T</a:t>
            </a:r>
            <a:r>
              <a:rPr lang="en-US" altLang="en-US" sz="1600" baseline="-25000" dirty="0"/>
              <a:t>5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dirty="0"/>
              <a:t>		read(X)</a:t>
            </a:r>
            <a:br>
              <a:rPr lang="en-US" altLang="en-US" sz="1600" dirty="0"/>
            </a:br>
            <a:r>
              <a:rPr lang="en-US" altLang="en-US" sz="1600" dirty="0"/>
              <a:t>read(Y)</a:t>
            </a:r>
            <a:br>
              <a:rPr lang="en-US" altLang="en-US" sz="1600" dirty="0"/>
            </a:br>
            <a:r>
              <a:rPr lang="en-US" altLang="en-US" sz="1600" dirty="0"/>
              <a:t>read(Z)</a:t>
            </a:r>
            <a:br>
              <a:rPr lang="en-US" altLang="en-US" sz="1600" dirty="0"/>
            </a:br>
            <a:r>
              <a:rPr lang="en-US" altLang="en-US" sz="1600" dirty="0"/>
              <a:t>								read(V)</a:t>
            </a:r>
            <a:br>
              <a:rPr lang="en-US" altLang="en-US" sz="1600" dirty="0"/>
            </a:br>
            <a:r>
              <a:rPr lang="en-US" altLang="en-US" sz="1600" dirty="0"/>
              <a:t>								read(W)</a:t>
            </a:r>
            <a:br>
              <a:rPr lang="en-US" altLang="en-US" sz="1600" dirty="0"/>
            </a:br>
            <a:r>
              <a:rPr lang="en-US" altLang="en-US" sz="1600" dirty="0"/>
              <a:t>								read(W)</a:t>
            </a:r>
            <a:br>
              <a:rPr lang="en-US" altLang="en-US" sz="1600" dirty="0"/>
            </a:br>
            <a:r>
              <a:rPr lang="en-US" altLang="en-US" sz="1600" dirty="0"/>
              <a:t>		read(Y)</a:t>
            </a:r>
            <a:br>
              <a:rPr lang="en-US" altLang="en-US" sz="1600" dirty="0"/>
            </a:br>
            <a:r>
              <a:rPr lang="en-US" altLang="en-US" sz="1600" dirty="0"/>
              <a:t>		write(Y)</a:t>
            </a:r>
            <a:br>
              <a:rPr lang="en-US" altLang="en-US" sz="1600" dirty="0"/>
            </a:br>
            <a:r>
              <a:rPr lang="en-US" altLang="en-US" sz="1600" dirty="0"/>
              <a:t>				write(Z)</a:t>
            </a:r>
            <a:br>
              <a:rPr lang="en-US" altLang="en-US" sz="1600" dirty="0"/>
            </a:br>
            <a:r>
              <a:rPr lang="en-US" altLang="en-US" sz="1600" dirty="0"/>
              <a:t>read(U)</a:t>
            </a:r>
            <a:br>
              <a:rPr lang="en-US" altLang="en-US" sz="1600" dirty="0"/>
            </a:br>
            <a:r>
              <a:rPr lang="en-US" altLang="en-US" sz="1600" dirty="0"/>
              <a:t>						read(Y)</a:t>
            </a:r>
            <a:br>
              <a:rPr lang="en-US" altLang="en-US" sz="1600" dirty="0"/>
            </a:br>
            <a:r>
              <a:rPr lang="en-US" altLang="en-US" sz="1600" dirty="0"/>
              <a:t>						write(Y)</a:t>
            </a:r>
            <a:br>
              <a:rPr lang="en-US" altLang="en-US" sz="1600" dirty="0"/>
            </a:br>
            <a:r>
              <a:rPr lang="en-US" altLang="en-US" sz="1600" dirty="0"/>
              <a:t>						read(Z)</a:t>
            </a:r>
            <a:br>
              <a:rPr lang="en-US" altLang="en-US" sz="1600" dirty="0"/>
            </a:br>
            <a:r>
              <a:rPr lang="en-US" altLang="en-US" sz="1600" dirty="0"/>
              <a:t>						write(Z)</a:t>
            </a:r>
          </a:p>
          <a:p>
            <a:pPr marL="346075" indent="0">
              <a:lnSpc>
                <a:spcPct val="110000"/>
              </a:lnSpc>
              <a:buFont typeface="Monotype Sorts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altLang="en-US" sz="1600" dirty="0"/>
              <a:t>read(U)</a:t>
            </a:r>
            <a:br>
              <a:rPr lang="en-US" altLang="en-US" sz="1600" dirty="0"/>
            </a:br>
            <a:r>
              <a:rPr lang="en-US" altLang="en-US" sz="1600" dirty="0"/>
              <a:t>write(U)</a:t>
            </a:r>
            <a:endParaRPr lang="en-US" altLang="en-US" sz="1600" baseline="-25000" dirty="0"/>
          </a:p>
        </p:txBody>
      </p:sp>
      <p:grpSp>
        <p:nvGrpSpPr>
          <p:cNvPr id="719876" name="Group 4"/>
          <p:cNvGrpSpPr>
            <a:grpSpLocks/>
          </p:cNvGrpSpPr>
          <p:nvPr/>
        </p:nvGrpSpPr>
        <p:grpSpPr bwMode="auto">
          <a:xfrm>
            <a:off x="976313" y="685800"/>
            <a:ext cx="5443537" cy="5195888"/>
            <a:chOff x="997" y="485"/>
            <a:chExt cx="3429" cy="3028"/>
          </a:xfrm>
        </p:grpSpPr>
        <p:sp>
          <p:nvSpPr>
            <p:cNvPr id="719877" name="Line 5"/>
            <p:cNvSpPr>
              <a:spLocks noChangeShapeType="1"/>
            </p:cNvSpPr>
            <p:nvPr/>
          </p:nvSpPr>
          <p:spPr bwMode="auto">
            <a:xfrm>
              <a:off x="1019" y="682"/>
              <a:ext cx="3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9878" name="Group 6"/>
            <p:cNvGrpSpPr>
              <a:grpSpLocks/>
            </p:cNvGrpSpPr>
            <p:nvPr/>
          </p:nvGrpSpPr>
          <p:grpSpPr bwMode="auto">
            <a:xfrm>
              <a:off x="997" y="485"/>
              <a:ext cx="3427" cy="3028"/>
              <a:chOff x="1005" y="485"/>
              <a:chExt cx="3427" cy="3696"/>
            </a:xfrm>
          </p:grpSpPr>
          <p:sp>
            <p:nvSpPr>
              <p:cNvPr id="719879" name="Line 7"/>
              <p:cNvSpPr>
                <a:spLocks noChangeShapeType="1"/>
              </p:cNvSpPr>
              <p:nvPr/>
            </p:nvSpPr>
            <p:spPr bwMode="auto">
              <a:xfrm>
                <a:off x="1005" y="485"/>
                <a:ext cx="0" cy="36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880" name="Line 8"/>
              <p:cNvSpPr>
                <a:spLocks noChangeShapeType="1"/>
              </p:cNvSpPr>
              <p:nvPr/>
            </p:nvSpPr>
            <p:spPr bwMode="auto">
              <a:xfrm>
                <a:off x="1721" y="485"/>
                <a:ext cx="0" cy="36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881" name="Line 9"/>
              <p:cNvSpPr>
                <a:spLocks noChangeShapeType="1"/>
              </p:cNvSpPr>
              <p:nvPr/>
            </p:nvSpPr>
            <p:spPr bwMode="auto">
              <a:xfrm>
                <a:off x="2428" y="485"/>
                <a:ext cx="0" cy="36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882" name="Line 10"/>
              <p:cNvSpPr>
                <a:spLocks noChangeShapeType="1"/>
              </p:cNvSpPr>
              <p:nvPr/>
            </p:nvSpPr>
            <p:spPr bwMode="auto">
              <a:xfrm>
                <a:off x="3099" y="485"/>
                <a:ext cx="0" cy="3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883" name="Line 11"/>
              <p:cNvSpPr>
                <a:spLocks noChangeShapeType="1"/>
              </p:cNvSpPr>
              <p:nvPr/>
            </p:nvSpPr>
            <p:spPr bwMode="auto">
              <a:xfrm>
                <a:off x="3761" y="485"/>
                <a:ext cx="0" cy="36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884" name="Line 12"/>
              <p:cNvSpPr>
                <a:spLocks noChangeShapeType="1"/>
              </p:cNvSpPr>
              <p:nvPr/>
            </p:nvSpPr>
            <p:spPr bwMode="auto">
              <a:xfrm>
                <a:off x="4432" y="485"/>
                <a:ext cx="0" cy="36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7534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2400" dirty="0"/>
              <a:t>Example Schedule (Schedule A) + Precedence Graph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685800"/>
            <a:ext cx="6724650" cy="4686300"/>
          </a:xfrm>
        </p:spPr>
        <p:txBody>
          <a:bodyPr>
            <a:normAutofit lnSpcReduction="10000"/>
          </a:bodyPr>
          <a:lstStyle/>
          <a:p>
            <a:pPr marL="346075" indent="0">
              <a:lnSpc>
                <a:spcPct val="110000"/>
              </a:lnSpc>
              <a:buFont typeface="Monotype Sorts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altLang="en-US" sz="1600" dirty="0"/>
              <a:t>	</a:t>
            </a:r>
            <a:r>
              <a:rPr lang="en-US" altLang="en-US" sz="1600" i="1" dirty="0"/>
              <a:t>T</a:t>
            </a:r>
            <a:r>
              <a:rPr lang="en-US" altLang="en-US" sz="1600" baseline="-25000" dirty="0"/>
              <a:t>1		 </a:t>
            </a:r>
            <a:r>
              <a:rPr lang="en-US" altLang="en-US" sz="1600" i="1" dirty="0"/>
              <a:t>T</a:t>
            </a:r>
            <a:r>
              <a:rPr lang="en-US" altLang="en-US" sz="1600" baseline="-25000" dirty="0"/>
              <a:t>2		 </a:t>
            </a:r>
            <a:r>
              <a:rPr lang="en-US" altLang="en-US" sz="1600" i="1" dirty="0"/>
              <a:t>T</a:t>
            </a:r>
            <a:r>
              <a:rPr lang="en-US" altLang="en-US" sz="1600" baseline="-25000" dirty="0"/>
              <a:t>3		 </a:t>
            </a:r>
            <a:r>
              <a:rPr lang="en-US" altLang="en-US" sz="1600" i="1" dirty="0"/>
              <a:t>T</a:t>
            </a:r>
            <a:r>
              <a:rPr lang="en-US" altLang="en-US" sz="1600" baseline="-25000" dirty="0"/>
              <a:t>4		 </a:t>
            </a:r>
            <a:r>
              <a:rPr lang="en-US" altLang="en-US" sz="1600" i="1" dirty="0"/>
              <a:t>T</a:t>
            </a:r>
            <a:r>
              <a:rPr lang="en-US" altLang="en-US" sz="1600" baseline="-25000" dirty="0"/>
              <a:t>5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dirty="0"/>
              <a:t>		read(X)</a:t>
            </a:r>
            <a:br>
              <a:rPr lang="en-US" altLang="en-US" sz="1600" dirty="0"/>
            </a:br>
            <a:r>
              <a:rPr lang="en-US" altLang="en-US" sz="1600" dirty="0"/>
              <a:t>read(Y)</a:t>
            </a:r>
            <a:br>
              <a:rPr lang="en-US" altLang="en-US" sz="1600" dirty="0"/>
            </a:br>
            <a:r>
              <a:rPr lang="en-US" altLang="en-US" sz="1600" dirty="0"/>
              <a:t>read(Z)</a:t>
            </a:r>
            <a:br>
              <a:rPr lang="en-US" altLang="en-US" sz="1600" dirty="0"/>
            </a:br>
            <a:r>
              <a:rPr lang="en-US" altLang="en-US" sz="1600" dirty="0"/>
              <a:t>								read(V)</a:t>
            </a:r>
            <a:br>
              <a:rPr lang="en-US" altLang="en-US" sz="1600" dirty="0"/>
            </a:br>
            <a:r>
              <a:rPr lang="en-US" altLang="en-US" sz="1600" dirty="0"/>
              <a:t>								read(W)</a:t>
            </a:r>
            <a:br>
              <a:rPr lang="en-US" altLang="en-US" sz="1600" dirty="0"/>
            </a:br>
            <a:r>
              <a:rPr lang="en-US" altLang="en-US" sz="1600" dirty="0"/>
              <a:t>								read(W)</a:t>
            </a:r>
            <a:br>
              <a:rPr lang="en-US" altLang="en-US" sz="1600" dirty="0"/>
            </a:br>
            <a:r>
              <a:rPr lang="en-US" altLang="en-US" sz="1600" dirty="0"/>
              <a:t>		read(Y)</a:t>
            </a:r>
            <a:br>
              <a:rPr lang="en-US" altLang="en-US" sz="1600" dirty="0"/>
            </a:br>
            <a:r>
              <a:rPr lang="en-US" altLang="en-US" sz="1600" dirty="0"/>
              <a:t>		write(Y)</a:t>
            </a:r>
            <a:br>
              <a:rPr lang="en-US" altLang="en-US" sz="1600" dirty="0"/>
            </a:br>
            <a:r>
              <a:rPr lang="en-US" altLang="en-US" sz="1600" dirty="0"/>
              <a:t>				write(Z)</a:t>
            </a:r>
            <a:br>
              <a:rPr lang="en-US" altLang="en-US" sz="1600" dirty="0"/>
            </a:br>
            <a:r>
              <a:rPr lang="en-US" altLang="en-US" sz="1600" dirty="0"/>
              <a:t>read(U)</a:t>
            </a:r>
            <a:br>
              <a:rPr lang="en-US" altLang="en-US" sz="1600" dirty="0"/>
            </a:br>
            <a:r>
              <a:rPr lang="en-US" altLang="en-US" sz="1600" dirty="0"/>
              <a:t>						read(Y)</a:t>
            </a:r>
            <a:br>
              <a:rPr lang="en-US" altLang="en-US" sz="1600" dirty="0"/>
            </a:br>
            <a:r>
              <a:rPr lang="en-US" altLang="en-US" sz="1600" dirty="0"/>
              <a:t>						write(Y)</a:t>
            </a:r>
            <a:br>
              <a:rPr lang="en-US" altLang="en-US" sz="1600" dirty="0"/>
            </a:br>
            <a:r>
              <a:rPr lang="en-US" altLang="en-US" sz="1600" dirty="0"/>
              <a:t>						read(Z)</a:t>
            </a:r>
            <a:br>
              <a:rPr lang="en-US" altLang="en-US" sz="1600" dirty="0"/>
            </a:br>
            <a:r>
              <a:rPr lang="en-US" altLang="en-US" sz="1600" dirty="0"/>
              <a:t>						write(Z)</a:t>
            </a:r>
          </a:p>
          <a:p>
            <a:pPr marL="346075" indent="0">
              <a:lnSpc>
                <a:spcPct val="110000"/>
              </a:lnSpc>
              <a:buFont typeface="Monotype Sorts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altLang="en-US" sz="1600" dirty="0"/>
              <a:t>read(U)</a:t>
            </a:r>
            <a:br>
              <a:rPr lang="en-US" altLang="en-US" sz="1600" dirty="0"/>
            </a:br>
            <a:r>
              <a:rPr lang="en-US" altLang="en-US" sz="1600" dirty="0"/>
              <a:t>write(U)</a:t>
            </a:r>
            <a:endParaRPr lang="en-US" altLang="en-US" sz="1600" baseline="-25000" dirty="0"/>
          </a:p>
        </p:txBody>
      </p:sp>
      <p:grpSp>
        <p:nvGrpSpPr>
          <p:cNvPr id="719876" name="Group 4"/>
          <p:cNvGrpSpPr>
            <a:grpSpLocks/>
          </p:cNvGrpSpPr>
          <p:nvPr/>
        </p:nvGrpSpPr>
        <p:grpSpPr bwMode="auto">
          <a:xfrm>
            <a:off x="976313" y="685800"/>
            <a:ext cx="5443537" cy="5195888"/>
            <a:chOff x="997" y="485"/>
            <a:chExt cx="3429" cy="3028"/>
          </a:xfrm>
        </p:grpSpPr>
        <p:sp>
          <p:nvSpPr>
            <p:cNvPr id="719877" name="Line 5"/>
            <p:cNvSpPr>
              <a:spLocks noChangeShapeType="1"/>
            </p:cNvSpPr>
            <p:nvPr/>
          </p:nvSpPr>
          <p:spPr bwMode="auto">
            <a:xfrm>
              <a:off x="1019" y="682"/>
              <a:ext cx="3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9878" name="Group 6"/>
            <p:cNvGrpSpPr>
              <a:grpSpLocks/>
            </p:cNvGrpSpPr>
            <p:nvPr/>
          </p:nvGrpSpPr>
          <p:grpSpPr bwMode="auto">
            <a:xfrm>
              <a:off x="997" y="485"/>
              <a:ext cx="3427" cy="3028"/>
              <a:chOff x="1005" y="485"/>
              <a:chExt cx="3427" cy="3696"/>
            </a:xfrm>
          </p:grpSpPr>
          <p:sp>
            <p:nvSpPr>
              <p:cNvPr id="719879" name="Line 7"/>
              <p:cNvSpPr>
                <a:spLocks noChangeShapeType="1"/>
              </p:cNvSpPr>
              <p:nvPr/>
            </p:nvSpPr>
            <p:spPr bwMode="auto">
              <a:xfrm>
                <a:off x="1005" y="485"/>
                <a:ext cx="0" cy="36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880" name="Line 8"/>
              <p:cNvSpPr>
                <a:spLocks noChangeShapeType="1"/>
              </p:cNvSpPr>
              <p:nvPr/>
            </p:nvSpPr>
            <p:spPr bwMode="auto">
              <a:xfrm>
                <a:off x="1721" y="485"/>
                <a:ext cx="0" cy="36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881" name="Line 9"/>
              <p:cNvSpPr>
                <a:spLocks noChangeShapeType="1"/>
              </p:cNvSpPr>
              <p:nvPr/>
            </p:nvSpPr>
            <p:spPr bwMode="auto">
              <a:xfrm>
                <a:off x="2428" y="485"/>
                <a:ext cx="0" cy="36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882" name="Line 10"/>
              <p:cNvSpPr>
                <a:spLocks noChangeShapeType="1"/>
              </p:cNvSpPr>
              <p:nvPr/>
            </p:nvSpPr>
            <p:spPr bwMode="auto">
              <a:xfrm>
                <a:off x="3099" y="485"/>
                <a:ext cx="0" cy="3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883" name="Line 11"/>
              <p:cNvSpPr>
                <a:spLocks noChangeShapeType="1"/>
              </p:cNvSpPr>
              <p:nvPr/>
            </p:nvSpPr>
            <p:spPr bwMode="auto">
              <a:xfrm>
                <a:off x="3761" y="485"/>
                <a:ext cx="0" cy="36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884" name="Line 12"/>
              <p:cNvSpPr>
                <a:spLocks noChangeShapeType="1"/>
              </p:cNvSpPr>
              <p:nvPr/>
            </p:nvSpPr>
            <p:spPr bwMode="auto">
              <a:xfrm>
                <a:off x="4432" y="485"/>
                <a:ext cx="0" cy="36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19885" name="Group 13"/>
          <p:cNvGrpSpPr>
            <a:grpSpLocks/>
          </p:cNvGrpSpPr>
          <p:nvPr/>
        </p:nvGrpSpPr>
        <p:grpSpPr bwMode="auto">
          <a:xfrm>
            <a:off x="6527800" y="2316163"/>
            <a:ext cx="2446338" cy="2306637"/>
            <a:chOff x="4112" y="1459"/>
            <a:chExt cx="1541" cy="1453"/>
          </a:xfrm>
        </p:grpSpPr>
        <p:sp>
          <p:nvSpPr>
            <p:cNvPr id="719886" name="Text Box 14"/>
            <p:cNvSpPr txBox="1">
              <a:spLocks noChangeArrowheads="1"/>
            </p:cNvSpPr>
            <p:nvPr/>
          </p:nvSpPr>
          <p:spPr bwMode="auto">
            <a:xfrm>
              <a:off x="4262" y="2613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i="1"/>
                <a:t>T</a:t>
              </a:r>
              <a:r>
                <a:rPr lang="en-US" altLang="en-US" sz="2400" baseline="-25000"/>
                <a:t>3</a:t>
              </a:r>
              <a:endParaRPr lang="en-US" altLang="en-US" sz="2400" i="1"/>
            </a:p>
          </p:txBody>
        </p:sp>
        <p:sp>
          <p:nvSpPr>
            <p:cNvPr id="719887" name="Arc 15"/>
            <p:cNvSpPr>
              <a:spLocks/>
            </p:cNvSpPr>
            <p:nvPr/>
          </p:nvSpPr>
          <p:spPr bwMode="auto">
            <a:xfrm rot="10800000">
              <a:off x="4531" y="2670"/>
              <a:ext cx="873" cy="242"/>
            </a:xfrm>
            <a:custGeom>
              <a:avLst/>
              <a:gdLst>
                <a:gd name="G0" fmla="+- 20539 0 0"/>
                <a:gd name="G1" fmla="+- 21600 0 0"/>
                <a:gd name="G2" fmla="+- 21600 0 0"/>
                <a:gd name="T0" fmla="*/ 0 w 36403"/>
                <a:gd name="T1" fmla="*/ 14914 h 21600"/>
                <a:gd name="T2" fmla="*/ 36403 w 36403"/>
                <a:gd name="T3" fmla="*/ 6941 h 21600"/>
                <a:gd name="T4" fmla="*/ 20539 w 3640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03" h="21600" fill="none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6563" y="0"/>
                    <a:pt x="32314" y="2516"/>
                    <a:pt x="36403" y="6940"/>
                  </a:cubicBezTo>
                </a:path>
                <a:path w="36403" h="21600" stroke="0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6563" y="0"/>
                    <a:pt x="32314" y="2516"/>
                    <a:pt x="36403" y="6940"/>
                  </a:cubicBezTo>
                  <a:lnTo>
                    <a:pt x="2053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88" name="Text Box 16"/>
            <p:cNvSpPr txBox="1">
              <a:spLocks noChangeArrowheads="1"/>
            </p:cNvSpPr>
            <p:nvPr/>
          </p:nvSpPr>
          <p:spPr bwMode="auto">
            <a:xfrm>
              <a:off x="5347" y="2522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i="1"/>
                <a:t>T</a:t>
              </a:r>
              <a:r>
                <a:rPr lang="en-US" altLang="en-US" sz="2400" baseline="-25000"/>
                <a:t>4</a:t>
              </a:r>
              <a:endParaRPr lang="en-US" altLang="en-US" sz="2400" i="1"/>
            </a:p>
          </p:txBody>
        </p:sp>
        <p:sp>
          <p:nvSpPr>
            <p:cNvPr id="719889" name="Text Box 17"/>
            <p:cNvSpPr txBox="1">
              <a:spLocks noChangeArrowheads="1"/>
            </p:cNvSpPr>
            <p:nvPr/>
          </p:nvSpPr>
          <p:spPr bwMode="auto">
            <a:xfrm>
              <a:off x="4131" y="1505"/>
              <a:ext cx="3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i="1"/>
                <a:t>T</a:t>
              </a:r>
              <a:r>
                <a:rPr lang="en-US" altLang="en-US" sz="2400" baseline="-25000"/>
                <a:t>1</a:t>
              </a:r>
              <a:endParaRPr lang="en-US" altLang="en-US" sz="2400" i="1"/>
            </a:p>
          </p:txBody>
        </p:sp>
        <p:sp>
          <p:nvSpPr>
            <p:cNvPr id="719890" name="Arc 18"/>
            <p:cNvSpPr>
              <a:spLocks/>
            </p:cNvSpPr>
            <p:nvPr/>
          </p:nvSpPr>
          <p:spPr bwMode="auto">
            <a:xfrm rot="16200000" flipV="1">
              <a:off x="5112" y="1994"/>
              <a:ext cx="744" cy="310"/>
            </a:xfrm>
            <a:custGeom>
              <a:avLst/>
              <a:gdLst>
                <a:gd name="G0" fmla="+- 17210 0 0"/>
                <a:gd name="G1" fmla="+- 21600 0 0"/>
                <a:gd name="G2" fmla="+- 21600 0 0"/>
                <a:gd name="T0" fmla="*/ 0 w 33913"/>
                <a:gd name="T1" fmla="*/ 8547 h 21600"/>
                <a:gd name="T2" fmla="*/ 33913 w 33913"/>
                <a:gd name="T3" fmla="*/ 7904 h 21600"/>
                <a:gd name="T4" fmla="*/ 17210 w 3391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913" h="21600" fill="none" extrusionOk="0">
                  <a:moveTo>
                    <a:pt x="0" y="8547"/>
                  </a:moveTo>
                  <a:cubicBezTo>
                    <a:pt x="4083" y="3162"/>
                    <a:pt x="10452" y="-1"/>
                    <a:pt x="17210" y="0"/>
                  </a:cubicBezTo>
                  <a:cubicBezTo>
                    <a:pt x="23680" y="0"/>
                    <a:pt x="29810" y="2900"/>
                    <a:pt x="33912" y="7904"/>
                  </a:cubicBezTo>
                </a:path>
                <a:path w="33913" h="21600" stroke="0" extrusionOk="0">
                  <a:moveTo>
                    <a:pt x="0" y="8547"/>
                  </a:moveTo>
                  <a:cubicBezTo>
                    <a:pt x="4083" y="3162"/>
                    <a:pt x="10452" y="-1"/>
                    <a:pt x="17210" y="0"/>
                  </a:cubicBezTo>
                  <a:cubicBezTo>
                    <a:pt x="23680" y="0"/>
                    <a:pt x="29810" y="2900"/>
                    <a:pt x="33912" y="7904"/>
                  </a:cubicBezTo>
                  <a:lnTo>
                    <a:pt x="1721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r"/>
              <a:endParaRPr lang="pt-PT" altLang="en-US" sz="1600"/>
            </a:p>
          </p:txBody>
        </p:sp>
        <p:sp>
          <p:nvSpPr>
            <p:cNvPr id="719891" name="Text Box 19"/>
            <p:cNvSpPr txBox="1">
              <a:spLocks noChangeArrowheads="1"/>
            </p:cNvSpPr>
            <p:nvPr/>
          </p:nvSpPr>
          <p:spPr bwMode="auto">
            <a:xfrm>
              <a:off x="5303" y="1505"/>
              <a:ext cx="3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i="1"/>
                <a:t>T</a:t>
              </a:r>
              <a:r>
                <a:rPr lang="en-US" altLang="en-US" sz="2400" baseline="-25000"/>
                <a:t>2</a:t>
              </a:r>
              <a:endParaRPr lang="en-US" altLang="en-US" sz="2400" i="1"/>
            </a:p>
          </p:txBody>
        </p:sp>
        <p:sp>
          <p:nvSpPr>
            <p:cNvPr id="719892" name="Arc 20"/>
            <p:cNvSpPr>
              <a:spLocks/>
            </p:cNvSpPr>
            <p:nvPr/>
          </p:nvSpPr>
          <p:spPr bwMode="auto">
            <a:xfrm rot="10800000" flipV="1">
              <a:off x="4384" y="1459"/>
              <a:ext cx="952" cy="278"/>
            </a:xfrm>
            <a:custGeom>
              <a:avLst/>
              <a:gdLst>
                <a:gd name="G0" fmla="+- 20539 0 0"/>
                <a:gd name="G1" fmla="+- 21600 0 0"/>
                <a:gd name="G2" fmla="+- 21600 0 0"/>
                <a:gd name="T0" fmla="*/ 0 w 39702"/>
                <a:gd name="T1" fmla="*/ 14914 h 21600"/>
                <a:gd name="T2" fmla="*/ 39702 w 39702"/>
                <a:gd name="T3" fmla="*/ 11633 h 21600"/>
                <a:gd name="T4" fmla="*/ 20539 w 3970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702" h="21600" fill="none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8596" y="0"/>
                    <a:pt x="35984" y="4484"/>
                    <a:pt x="39701" y="11633"/>
                  </a:cubicBezTo>
                </a:path>
                <a:path w="39702" h="21600" stroke="0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8596" y="0"/>
                    <a:pt x="35984" y="4484"/>
                    <a:pt x="39701" y="11633"/>
                  </a:cubicBezTo>
                  <a:lnTo>
                    <a:pt x="2053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93" name="Arc 21"/>
            <p:cNvSpPr>
              <a:spLocks/>
            </p:cNvSpPr>
            <p:nvPr/>
          </p:nvSpPr>
          <p:spPr bwMode="auto">
            <a:xfrm rot="16200000">
              <a:off x="3772" y="2060"/>
              <a:ext cx="927" cy="24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4 w 42266"/>
                <a:gd name="T1" fmla="*/ 22982 h 22982"/>
                <a:gd name="T2" fmla="*/ 42266 w 42266"/>
                <a:gd name="T3" fmla="*/ 15316 h 22982"/>
                <a:gd name="T4" fmla="*/ 21600 w 42266"/>
                <a:gd name="T5" fmla="*/ 21600 h 22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66" h="22982" fill="none" extrusionOk="0">
                  <a:moveTo>
                    <a:pt x="44" y="22981"/>
                  </a:moveTo>
                  <a:cubicBezTo>
                    <a:pt x="14" y="22521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08" y="-1"/>
                    <a:pt x="39499" y="6218"/>
                    <a:pt x="42265" y="15316"/>
                  </a:cubicBezTo>
                </a:path>
                <a:path w="42266" h="22982" stroke="0" extrusionOk="0">
                  <a:moveTo>
                    <a:pt x="44" y="22981"/>
                  </a:moveTo>
                  <a:cubicBezTo>
                    <a:pt x="14" y="22521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08" y="-1"/>
                    <a:pt x="39499" y="6218"/>
                    <a:pt x="42265" y="1531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9894" name="Text Box 22"/>
          <p:cNvSpPr txBox="1">
            <a:spLocks noChangeArrowheads="1"/>
          </p:cNvSpPr>
          <p:nvPr/>
        </p:nvSpPr>
        <p:spPr bwMode="auto">
          <a:xfrm>
            <a:off x="7464425" y="5372100"/>
            <a:ext cx="487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i="1"/>
              <a:t>T</a:t>
            </a:r>
            <a:r>
              <a:rPr lang="en-US" altLang="en-US" sz="2400" baseline="-25000"/>
              <a:t>5</a:t>
            </a:r>
            <a:endParaRPr lang="en-US" altLang="en-US" sz="2400" i="1"/>
          </a:p>
        </p:txBody>
      </p:sp>
      <p:sp>
        <p:nvSpPr>
          <p:cNvPr id="2" name="Rectangle 1"/>
          <p:cNvSpPr/>
          <p:nvPr/>
        </p:nvSpPr>
        <p:spPr>
          <a:xfrm>
            <a:off x="1981200" y="5782270"/>
            <a:ext cx="487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serializability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for Schedule A would be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245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86800" cy="5091112"/>
          </a:xfrm>
        </p:spPr>
        <p:txBody>
          <a:bodyPr>
            <a:noAutofit/>
          </a:bodyPr>
          <a:lstStyle/>
          <a:p>
            <a:pPr marL="273050" indent="-273050" eaLnBrk="1" fontAlgn="auto" hangingPunct="1">
              <a:spcAft>
                <a:spcPts val="0"/>
              </a:spcAft>
              <a:defRPr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Instructions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z="28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en-US" sz="2800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of transactions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28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en-US" sz="28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respectively, </a:t>
            </a:r>
            <a:r>
              <a:rPr lang="en-US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conflict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if and only if there exists some item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accessed by both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z="28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en-US" sz="2800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, and at least one of these instructions wrote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Q.</a:t>
            </a: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73050" indent="-27305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	   1.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z="28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Q), </a:t>
            </a:r>
            <a:r>
              <a:rPr lang="en-US" altLang="en-US" sz="2800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).  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z="28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en-US" sz="2800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don’t conflict.</a:t>
            </a:r>
            <a:b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  2.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z="28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Q),  </a:t>
            </a:r>
            <a:r>
              <a:rPr lang="en-US" altLang="en-US" sz="2800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).  They conflict.</a:t>
            </a:r>
            <a:b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  3.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z="28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Q), </a:t>
            </a:r>
            <a:r>
              <a:rPr lang="en-US" altLang="en-US" sz="2800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).   They conflict</a:t>
            </a:r>
            <a:b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  4.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z="28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Q), </a:t>
            </a:r>
            <a:r>
              <a:rPr lang="en-US" altLang="en-US" sz="2800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).  They conflict</a:t>
            </a:r>
          </a:p>
          <a:p>
            <a:pPr marL="273050" indent="-273050" eaLnBrk="1" fontAlgn="auto" hangingPunct="1">
              <a:spcAft>
                <a:spcPts val="0"/>
              </a:spcAft>
              <a:defRPr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Intuitively, a conflict between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z="28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sz="2800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forces a (logical) temporal order between them.  </a:t>
            </a:r>
          </a:p>
          <a:p>
            <a:pPr marL="547688" lvl="1" indent="-273050" eaLnBrk="1" fontAlgn="auto" hangingPunct="1">
              <a:spcBef>
                <a:spcPts val="324"/>
              </a:spcBef>
              <a:spcAft>
                <a:spcPts val="0"/>
              </a:spcAft>
              <a:buFont typeface="Wingdings 3" pitchFamily="18" charset="2"/>
              <a:buChar char=""/>
              <a:defRPr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en-US" sz="28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en-US" sz="2800" b="1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z="2800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 are consecutive in a schedule and they do not conflict, their results would remain the same even if they had been interchanged in the schedule.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874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Conflicting Instructions </a:t>
            </a:r>
          </a:p>
        </p:txBody>
      </p:sp>
    </p:spTree>
    <p:extLst>
      <p:ext uri="{BB962C8B-B14F-4D97-AF65-F5344CB8AC3E}">
        <p14:creationId xmlns:p14="http://schemas.microsoft.com/office/powerpoint/2010/main" val="343703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623175" cy="4275137"/>
          </a:xfrm>
        </p:spPr>
        <p:txBody>
          <a:bodyPr/>
          <a:lstStyle/>
          <a:p>
            <a:pPr eaLnBrk="1" hangingPunct="1"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 smtClean="0"/>
              <a:t>If a schedule </a:t>
            </a:r>
            <a:r>
              <a:rPr lang="en-US" altLang="en-US" i="1" dirty="0" smtClean="0"/>
              <a:t>S</a:t>
            </a:r>
            <a:r>
              <a:rPr lang="en-US" altLang="en-US" dirty="0" smtClean="0"/>
              <a:t> can be transformed into a schedule </a:t>
            </a:r>
            <a:r>
              <a:rPr lang="en-US" altLang="en-US" i="1" dirty="0" smtClean="0"/>
              <a:t>S´ </a:t>
            </a:r>
            <a:r>
              <a:rPr lang="en-US" altLang="en-US" dirty="0" smtClean="0"/>
              <a:t>by a series of swaps of non-conflicting instructions, we say that </a:t>
            </a:r>
            <a:r>
              <a:rPr lang="en-US" altLang="en-US" i="1" dirty="0" smtClean="0"/>
              <a:t>S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S´ </a:t>
            </a:r>
            <a:r>
              <a:rPr lang="en-US" altLang="en-US" dirty="0" smtClean="0"/>
              <a:t>are </a:t>
            </a:r>
            <a:r>
              <a:rPr lang="en-US" altLang="en-US" b="1" dirty="0" smtClean="0">
                <a:solidFill>
                  <a:schemeClr val="tx2"/>
                </a:solidFill>
              </a:rPr>
              <a:t>conflict equivalent</a:t>
            </a:r>
            <a:r>
              <a:rPr lang="en-US" altLang="en-US" i="1" dirty="0" smtClean="0"/>
              <a:t>.</a:t>
            </a:r>
          </a:p>
          <a:p>
            <a:pPr eaLnBrk="1" hangingPunct="1"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endParaRPr lang="en-US" altLang="en-US" dirty="0" smtClean="0"/>
          </a:p>
          <a:p>
            <a:pPr eaLnBrk="1" hangingPunct="1"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 smtClean="0"/>
              <a:t>We say that a schedule </a:t>
            </a:r>
            <a:r>
              <a:rPr lang="en-US" altLang="en-US" i="1" dirty="0" smtClean="0"/>
              <a:t>S’</a:t>
            </a:r>
            <a:r>
              <a:rPr lang="en-US" altLang="en-US" dirty="0" smtClean="0"/>
              <a:t> is </a:t>
            </a:r>
            <a:r>
              <a:rPr lang="en-US" altLang="en-US" b="1" dirty="0" smtClean="0">
                <a:solidFill>
                  <a:schemeClr val="tx2"/>
                </a:solidFill>
              </a:rPr>
              <a:t>conflict </a:t>
            </a:r>
            <a:r>
              <a:rPr lang="en-US" altLang="en-US" b="1" dirty="0" err="1" smtClean="0">
                <a:solidFill>
                  <a:schemeClr val="tx2"/>
                </a:solidFill>
              </a:rPr>
              <a:t>serializable</a:t>
            </a:r>
            <a:r>
              <a:rPr lang="en-US" altLang="en-US" dirty="0" smtClean="0"/>
              <a:t> if it is conflict equivalent to a serial schedule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017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Conflict </a:t>
            </a:r>
            <a:r>
              <a:rPr lang="en-US" altLang="en-US" dirty="0" err="1" smtClean="0"/>
              <a:t>Serializability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981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397750" cy="4068762"/>
          </a:xfrm>
        </p:spPr>
        <p:txBody>
          <a:bodyPr/>
          <a:lstStyle/>
          <a:p>
            <a:pPr eaLnBrk="1" hangingPunct="1"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altLang="en-US" sz="2000" dirty="0" smtClean="0"/>
              <a:t>Schedule 3 can be transformed to Schedule 1, a serial schedule where </a:t>
            </a:r>
            <a:r>
              <a:rPr lang="en-US" altLang="en-US" sz="2000" i="1" dirty="0" smtClean="0"/>
              <a:t>T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 follows </a:t>
            </a:r>
            <a:r>
              <a:rPr lang="en-US" altLang="en-US" sz="2000" i="1" dirty="0" smtClean="0"/>
              <a:t>T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by series of swaps of non-conflicting instructions. </a:t>
            </a:r>
          </a:p>
          <a:p>
            <a:pPr lvl="1" eaLnBrk="1" hangingPunct="1"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altLang="en-US" sz="2000" dirty="0" smtClean="0"/>
              <a:t>Therefore Schedule 3 is conflict </a:t>
            </a:r>
            <a:r>
              <a:rPr lang="en-US" altLang="en-US" sz="2000" dirty="0" err="1" smtClean="0"/>
              <a:t>serializable</a:t>
            </a:r>
            <a:r>
              <a:rPr lang="en-US" altLang="en-US" sz="2000" dirty="0" smtClean="0"/>
              <a:t>.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9408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Conflict </a:t>
            </a:r>
            <a:r>
              <a:rPr lang="en-US" altLang="en-US" dirty="0" err="1" smtClean="0"/>
              <a:t>Serializability</a:t>
            </a:r>
            <a:r>
              <a:rPr lang="en-US" altLang="en-US" dirty="0" smtClean="0"/>
              <a:t> </a:t>
            </a:r>
          </a:p>
        </p:txBody>
      </p:sp>
      <p:pic>
        <p:nvPicPr>
          <p:cNvPr id="307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9" t="299" r="17462" b="896"/>
          <a:stretch>
            <a:fillRect/>
          </a:stretch>
        </p:blipFill>
        <p:spPr bwMode="auto">
          <a:xfrm>
            <a:off x="895350" y="2695575"/>
            <a:ext cx="3003550" cy="34099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6" t="531" r="17905" b="797"/>
          <a:stretch>
            <a:fillRect/>
          </a:stretch>
        </p:blipFill>
        <p:spPr bwMode="auto">
          <a:xfrm>
            <a:off x="5141913" y="2643188"/>
            <a:ext cx="2970212" cy="34036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6" name="Text Box 11"/>
          <p:cNvSpPr txBox="1">
            <a:spLocks noChangeArrowheads="1"/>
          </p:cNvSpPr>
          <p:nvPr/>
        </p:nvSpPr>
        <p:spPr bwMode="auto">
          <a:xfrm>
            <a:off x="1639888" y="6138863"/>
            <a:ext cx="145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en-US" sz="2000"/>
              <a:t>Schedule 3</a:t>
            </a:r>
          </a:p>
        </p:txBody>
      </p:sp>
      <p:sp>
        <p:nvSpPr>
          <p:cNvPr id="30727" name="Text Box 12"/>
          <p:cNvSpPr txBox="1">
            <a:spLocks noChangeArrowheads="1"/>
          </p:cNvSpPr>
          <p:nvPr/>
        </p:nvSpPr>
        <p:spPr bwMode="auto">
          <a:xfrm>
            <a:off x="5929313" y="6102350"/>
            <a:ext cx="14686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en-US" sz="2000" dirty="0"/>
              <a:t>Schedule </a:t>
            </a:r>
            <a:r>
              <a:rPr lang="en-US" altLang="en-US" sz="2000" dirty="0" smtClean="0"/>
              <a:t>1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78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650163" cy="4565650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2222500" algn="l"/>
                <a:tab pos="2568575" algn="l"/>
                <a:tab pos="3319463" algn="l"/>
                <a:tab pos="3594100" algn="l"/>
              </a:tabLst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tabLst>
                <a:tab pos="2222500" algn="l"/>
                <a:tab pos="2568575" algn="l"/>
                <a:tab pos="3319463" algn="l"/>
                <a:tab pos="3594100" algn="l"/>
              </a:tabLs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Conflict Serializability (Cont.)</a:t>
            </a:r>
          </a:p>
        </p:txBody>
      </p:sp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" t="16997" r="850" b="16997"/>
          <a:stretch>
            <a:fillRect/>
          </a:stretch>
        </p:blipFill>
        <p:spPr bwMode="auto">
          <a:xfrm>
            <a:off x="3106738" y="2012950"/>
            <a:ext cx="2913062" cy="14668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8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650163" cy="4565650"/>
          </a:xfrm>
        </p:spPr>
        <p:txBody>
          <a:bodyPr rtlCol="0"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2222500" algn="l"/>
                <a:tab pos="2568575" algn="l"/>
                <a:tab pos="3319463" algn="l"/>
                <a:tab pos="3594100" algn="l"/>
              </a:tabLst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tabLst>
                <a:tab pos="2222500" algn="l"/>
                <a:tab pos="2568575" algn="l"/>
                <a:tab pos="3319463" algn="l"/>
                <a:tab pos="3594100" algn="l"/>
              </a:tabLs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Example of a schedule that is not conflict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serializable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tabLst>
                <a:tab pos="2222500" algn="l"/>
                <a:tab pos="2568575" algn="l"/>
                <a:tab pos="3319463" algn="l"/>
                <a:tab pos="3594100" algn="l"/>
              </a:tabLs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are unable to swap instructions in the above schedule to obtain either the serial schedule &lt;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&gt;, or the serial schedule &lt;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&gt;.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Conflict Serializability (Cont.)</a:t>
            </a:r>
          </a:p>
        </p:txBody>
      </p:sp>
      <p:pic>
        <p:nvPicPr>
          <p:cNvPr id="3277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" t="16997" r="850" b="16997"/>
          <a:stretch>
            <a:fillRect/>
          </a:stretch>
        </p:blipFill>
        <p:spPr bwMode="auto">
          <a:xfrm>
            <a:off x="3106738" y="2419350"/>
            <a:ext cx="2913062" cy="14668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8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47675" y="1106488"/>
            <a:ext cx="8032750" cy="5456237"/>
          </a:xfrm>
        </p:spPr>
        <p:txBody>
          <a:bodyPr>
            <a:normAutofit fontScale="92500"/>
          </a:bodyPr>
          <a:lstStyle/>
          <a:p>
            <a:pPr marL="273050" indent="-273050"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S´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be two schedules with the same set of transactions. 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S´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alt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view equivalent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if the following three conditions are met, for each data item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Q,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00100" lvl="1" indent="-342900" eaLnBrk="1" fontAlgn="auto" hangingPunct="1">
              <a:spcBef>
                <a:spcPts val="324"/>
              </a:spcBef>
              <a:spcAft>
                <a:spcPts val="0"/>
              </a:spcAft>
              <a:buFont typeface="Monotype Sorts" pitchFamily="2" charset="2"/>
              <a:buAutoNum type="arabicPeriod"/>
              <a:defRPr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If in schedule S, transaction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reads the initial value of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then in schedule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S’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also transaction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must read the initial value of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Q.</a:t>
            </a:r>
          </a:p>
          <a:p>
            <a:pPr marL="800100" lvl="1" indent="-342900" eaLnBrk="1" fontAlgn="auto" hangingPunct="1">
              <a:spcBef>
                <a:spcPts val="324"/>
              </a:spcBef>
              <a:spcAft>
                <a:spcPts val="0"/>
              </a:spcAft>
              <a:buFont typeface="Monotype Sorts" pitchFamily="2" charset="2"/>
              <a:buAutoNum type="arabicPeriod"/>
              <a:defRPr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If in schedule S transaction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executes 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Q)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and that value was produced by transaction </a:t>
            </a:r>
            <a:r>
              <a:rPr lang="en-US" altLang="en-US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(if any), then in schedule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S’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also transaction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must read the value of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that was produced by the same 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(Q) operation of transaction </a:t>
            </a:r>
            <a:r>
              <a:rPr lang="en-US" altLang="en-US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 marL="800100" lvl="1" indent="-342900" eaLnBrk="1" fontAlgn="auto" hangingPunct="1">
              <a:spcBef>
                <a:spcPts val="324"/>
              </a:spcBef>
              <a:spcAft>
                <a:spcPts val="0"/>
              </a:spcAft>
              <a:buFont typeface="Monotype Sorts" pitchFamily="2" charset="2"/>
              <a:buAutoNum type="arabicPeriod"/>
              <a:defRPr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The transaction (if any) that performs the final 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 operation in schedule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must also perform the final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 operation in schedule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S’.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73050" indent="-27305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As can be seen, view equivalence is also based purely on 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reads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writes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alone.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747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View </a:t>
            </a:r>
            <a:r>
              <a:rPr lang="en-US" altLang="en-US" dirty="0" err="1" smtClean="0"/>
              <a:t>Serializability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43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848600" cy="5003800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schedule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en-US" b="1" dirty="0">
                <a:solidFill>
                  <a:schemeClr val="tx2"/>
                </a:solidFill>
              </a:rPr>
              <a:t>view </a:t>
            </a:r>
            <a:r>
              <a:rPr lang="en-US" b="1" dirty="0" err="1">
                <a:solidFill>
                  <a:schemeClr val="tx2"/>
                </a:solidFill>
              </a:rPr>
              <a:t>serializable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it is view equivalent to a serial schedule.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  <a:defRPr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Every conflict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serializable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schedule is also view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serializable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  <a:defRPr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Which 1?????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 pitchFamily="18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View Serializability (Cont.)</a:t>
            </a:r>
          </a:p>
        </p:txBody>
      </p:sp>
      <p:pic>
        <p:nvPicPr>
          <p:cNvPr id="3482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" t="21687" r="1129" b="22891"/>
          <a:stretch>
            <a:fillRect/>
          </a:stretch>
        </p:blipFill>
        <p:spPr bwMode="auto">
          <a:xfrm>
            <a:off x="2662238" y="4233862"/>
            <a:ext cx="4038600" cy="17097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74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1601</TotalTime>
  <Words>1302</Words>
  <Application>Microsoft Office PowerPoint</Application>
  <PresentationFormat>On-screen Show (4:3)</PresentationFormat>
  <Paragraphs>183</Paragraphs>
  <Slides>25</Slides>
  <Notes>17</Notes>
  <HiddenSlides>10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Concourse</vt:lpstr>
      <vt:lpstr>Serializability</vt:lpstr>
      <vt:lpstr>PowerPoint Presentation</vt:lpstr>
      <vt:lpstr>Conflicting Instructions </vt:lpstr>
      <vt:lpstr>Conflict Serializability</vt:lpstr>
      <vt:lpstr>Conflict Serializability </vt:lpstr>
      <vt:lpstr>Conflict Serializability (Cont.)</vt:lpstr>
      <vt:lpstr>Conflict Serializability (Cont.)</vt:lpstr>
      <vt:lpstr>View Serializability</vt:lpstr>
      <vt:lpstr>View Serializability (Cont.)</vt:lpstr>
      <vt:lpstr>View Serializability (Cont.)</vt:lpstr>
      <vt:lpstr>Recoverable Schedules </vt:lpstr>
      <vt:lpstr>Cascading Rollbacks</vt:lpstr>
      <vt:lpstr>Cascadeless Schedules</vt:lpstr>
      <vt:lpstr>University Paper Questions</vt:lpstr>
      <vt:lpstr>University Paper Question </vt:lpstr>
      <vt:lpstr>Implementation of Atomicity and Durability</vt:lpstr>
      <vt:lpstr>Implementation of Atomicity and Durability (Cont.)</vt:lpstr>
      <vt:lpstr>Implementation of Isolation</vt:lpstr>
      <vt:lpstr>Testing for Serializability</vt:lpstr>
      <vt:lpstr>Testing for Serializability</vt:lpstr>
      <vt:lpstr>Testing for Serializability</vt:lpstr>
      <vt:lpstr>Test for Conflict Serializability</vt:lpstr>
      <vt:lpstr>Try</vt:lpstr>
      <vt:lpstr>Example Schedule (Schedule A) + Precedence Graph</vt:lpstr>
      <vt:lpstr>Example Schedule (Schedule A) + Precedence Graph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 4</dc:title>
  <dc:creator>jnn</dc:creator>
  <cp:lastModifiedBy>lenovo</cp:lastModifiedBy>
  <cp:revision>26</cp:revision>
  <dcterms:created xsi:type="dcterms:W3CDTF">2014-07-28T08:12:52Z</dcterms:created>
  <dcterms:modified xsi:type="dcterms:W3CDTF">2017-06-02T10:18:09Z</dcterms:modified>
</cp:coreProperties>
</file>