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1" r:id="rId1"/>
  </p:sldMasterIdLst>
  <p:notesMasterIdLst>
    <p:notesMasterId r:id="rId61"/>
  </p:notesMasterIdLst>
  <p:handoutMasterIdLst>
    <p:handoutMasterId r:id="rId62"/>
  </p:handoutMasterIdLst>
  <p:sldIdLst>
    <p:sldId id="256" r:id="rId2"/>
    <p:sldId id="353" r:id="rId3"/>
    <p:sldId id="354" r:id="rId4"/>
    <p:sldId id="325" r:id="rId5"/>
    <p:sldId id="326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90" r:id="rId18"/>
    <p:sldId id="391" r:id="rId19"/>
    <p:sldId id="342" r:id="rId20"/>
    <p:sldId id="346" r:id="rId21"/>
    <p:sldId id="347" r:id="rId22"/>
    <p:sldId id="327" r:id="rId23"/>
    <p:sldId id="349" r:id="rId24"/>
    <p:sldId id="350" r:id="rId25"/>
    <p:sldId id="351" r:id="rId26"/>
    <p:sldId id="356" r:id="rId27"/>
    <p:sldId id="355" r:id="rId28"/>
    <p:sldId id="361" r:id="rId29"/>
    <p:sldId id="328" r:id="rId30"/>
    <p:sldId id="329" r:id="rId31"/>
    <p:sldId id="358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92" r:id="rId41"/>
    <p:sldId id="393" r:id="rId42"/>
    <p:sldId id="394" r:id="rId43"/>
    <p:sldId id="395" r:id="rId44"/>
    <p:sldId id="388" r:id="rId45"/>
    <p:sldId id="389" r:id="rId46"/>
    <p:sldId id="300" r:id="rId47"/>
    <p:sldId id="301" r:id="rId48"/>
    <p:sldId id="302" r:id="rId49"/>
    <p:sldId id="303" r:id="rId50"/>
    <p:sldId id="304" r:id="rId51"/>
    <p:sldId id="305" r:id="rId52"/>
    <p:sldId id="322" r:id="rId53"/>
    <p:sldId id="321" r:id="rId54"/>
    <p:sldId id="316" r:id="rId55"/>
    <p:sldId id="317" r:id="rId56"/>
    <p:sldId id="360" r:id="rId57"/>
    <p:sldId id="371" r:id="rId58"/>
    <p:sldId id="372" r:id="rId59"/>
    <p:sldId id="373" r:id="rId60"/>
  </p:sldIdLst>
  <p:sldSz cx="9144000" cy="6858000" type="screen4x3"/>
  <p:notesSz cx="6997700" cy="9283700"/>
  <p:custShowLst>
    <p:custShow name="Custom Show 1" id="0">
      <p:sldLst>
        <p:sld r:id="rId53"/>
        <p:sld r:id="rId5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C896760-3973-4B00-B732-736CEA163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1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0D8FD5E-8BDD-410E-9BA4-BC1885C4F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88BD3-7A69-4E5C-AD06-E47AC160CA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9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6B95D85-B2B6-4E92-A329-5C73FD70DA99}" type="slidenum">
              <a:rPr lang="en-US" sz="1200"/>
              <a:pPr algn="r" defTabSz="930275"/>
              <a:t>47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3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20842B4C-CBA1-467E-B20F-159DA6523B79}" type="slidenum">
              <a:rPr lang="en-US" sz="1200"/>
              <a:pPr algn="r" defTabSz="930275"/>
              <a:t>48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8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B2FF315B-88A9-4A51-8D0A-5D24473FCBC2}" type="slidenum">
              <a:rPr lang="en-US" sz="1200"/>
              <a:pPr algn="r" defTabSz="930275"/>
              <a:t>49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79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E61C037E-9039-46C2-91FB-36D2A2C5F97C}" type="slidenum">
              <a:rPr lang="en-US" sz="1200"/>
              <a:pPr algn="r" defTabSz="930275"/>
              <a:t>50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5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EB5467A1-61E3-4716-A286-15375C6A6387}" type="slidenum">
              <a:rPr lang="en-US" sz="1200"/>
              <a:pPr algn="r" defTabSz="930275"/>
              <a:t>51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47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3BFBA856-FE67-4418-B83E-344E08B35B47}" type="slidenum">
              <a:rPr lang="en-US" sz="1200"/>
              <a:pPr algn="r" defTabSz="930275"/>
              <a:t>52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0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B252B56-5ABF-464A-89E0-51455F989D2C}" type="slidenum">
              <a:rPr lang="en-US" sz="1200"/>
              <a:pPr algn="r" defTabSz="930275"/>
              <a:t>53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68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4191BF12-8F34-4489-892D-422E95359047}" type="slidenum">
              <a:rPr lang="en-US" sz="1200"/>
              <a:pPr algn="r" defTabSz="930275"/>
              <a:t>54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13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A077C51F-7507-463A-8118-AADFB5C4A210}" type="slidenum">
              <a:rPr lang="en-US" sz="1200"/>
              <a:pPr algn="r" defTabSz="930275"/>
              <a:t>55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DF4AFA8-72AA-469B-9B42-5A29EC6AD1B2}" type="slidenum">
              <a:rPr lang="en-US" sz="1200"/>
              <a:pPr algn="r" defTabSz="930275"/>
              <a:t>2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6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F1770F95-D6E2-474C-88F5-44DDD674EF45}" type="slidenum">
              <a:rPr lang="en-US" sz="1200"/>
              <a:pPr algn="r" defTabSz="930275"/>
              <a:t>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F18E6-1516-4B63-B891-1E893AA5A0D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805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3D31-5B42-40FC-B295-E86E4EAFB274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55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BD220E62-2D46-4A16-9528-187578D98451}" type="slidenum">
              <a:rPr lang="en-US" sz="1200"/>
              <a:pPr algn="r" defTabSz="930275"/>
              <a:t>23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4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56BD7033-AE98-45D6-9AEB-54AC6E2BA813}" type="slidenum">
              <a:rPr lang="en-US" sz="1200"/>
              <a:pPr algn="r" defTabSz="930275"/>
              <a:t>24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8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2EF142AA-B9F8-4A4F-AD0B-2C6090536A07}" type="slidenum">
              <a:rPr lang="en-US" sz="1200"/>
              <a:pPr algn="r" defTabSz="930275"/>
              <a:t>25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3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31" tIns="46516" rIns="93031" bIns="46516" anchor="b"/>
          <a:lstStyle/>
          <a:p>
            <a:pPr algn="r" defTabSz="930275"/>
            <a:fld id="{CEE2C71A-462F-4D61-B1F1-0711E93E1CC6}" type="slidenum">
              <a:rPr lang="en-US" sz="1200"/>
              <a:pPr algn="r" defTabSz="930275"/>
              <a:t>46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5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ED6391-4A3B-4960-ACBF-02942AB43CDA}" type="datetime1">
              <a:rPr lang="en-US"/>
              <a:pPr>
                <a:defRPr/>
              </a:pPr>
              <a:t>7/20/2018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6F1B4C-B36C-4855-A866-2A9CD657B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0B3BA-B8BF-4FCA-9A94-40C556D20E1E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57C7-E560-40C9-B33E-3C7A809F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92000-E107-4EA1-AC6D-5049EC634FCE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23684-59C0-418C-A7F8-BD1C0B271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A2BEFB-E862-4CF7-9736-2D1E3F279C38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8DA6-76F4-4815-9D6A-43DDAB69A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90E23-2DF9-4C56-A9AC-615CC9438C74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CAB2-F533-4DCF-96D3-96F45564D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5303C9-7C29-4114-927F-E1E19A5DFB1C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A6CC-5BF8-4CC4-9B75-C703C49B2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890E03-32D7-4F97-8DF7-9A98D0FEF80C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C6A32-E729-421A-BDD9-EA07F8201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43C82C-B0A0-4A72-93D0-799C0309C739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1CEC-A208-4236-BB13-FE1D35C35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74AA47-D368-4AA7-90CA-B6AA31AA8A72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45344-A4CF-479F-8625-883FE705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B4334B-7BF8-4DBF-8176-5138DF90F858}" type="datetime1">
              <a:rPr lang="en-US"/>
              <a:pPr>
                <a:defRPr/>
              </a:pPr>
              <a:t>7/20/2018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311CA-1248-487A-8689-AC3EA8A5E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98BB-3D8E-470E-B5E3-C7BB348696B4}" type="datetime1">
              <a:rPr lang="en-US"/>
              <a:pPr>
                <a:defRPr/>
              </a:pPr>
              <a:t>7/20/2018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FE03D-073C-4C22-AEA2-33AAC67997A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F36FE8-1F9F-40E2-9363-05D2FE1C5DBF}" type="datetime1">
              <a:rPr lang="en-US"/>
              <a:pPr>
                <a:defRPr/>
              </a:pPr>
              <a:t>7/20/2018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DBMS Unit 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5AA438-8629-4BBB-AEAC-E75C10E3ED5A}" type="slidenum">
              <a:rPr lang="en-US"/>
              <a:pPr>
                <a:defRPr/>
              </a:pPr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UNIT 1: Introduction To Databases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903788" y="5237163"/>
            <a:ext cx="3797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Prof. </a:t>
            </a:r>
            <a:r>
              <a:rPr lang="en-US" dirty="0" err="1" smtClean="0"/>
              <a:t>Sambhaji</a:t>
            </a:r>
            <a:r>
              <a:rPr lang="en-US" dirty="0" smtClean="0"/>
              <a:t> M </a:t>
            </a:r>
            <a:r>
              <a:rPr lang="en-US" dirty="0" err="1" smtClean="0"/>
              <a:t>Shedole</a:t>
            </a:r>
            <a:endParaRPr lang="en-US" dirty="0"/>
          </a:p>
          <a:p>
            <a:r>
              <a:rPr lang="en-US" dirty="0" smtClean="0"/>
              <a:t>SIT, </a:t>
            </a:r>
            <a:r>
              <a:rPr lang="en-US" dirty="0" err="1" smtClean="0"/>
              <a:t>Lonavala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E294C-3BB9-43E7-9930-B33370B51C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DBMS-Data Base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organization has to handle a large amount of data. This data must be effectively managed,classified,captured,stored,retrived,maintained,validate,transcripted,transmitted for successful operation.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DBMS is a </a:t>
            </a:r>
            <a:r>
              <a:rPr lang="en-US" dirty="0" smtClean="0">
                <a:solidFill>
                  <a:schemeClr val="accent3"/>
                </a:solidFill>
              </a:rPr>
              <a:t>software system </a:t>
            </a:r>
            <a:r>
              <a:rPr lang="en-US" dirty="0" smtClean="0"/>
              <a:t>that enables users to define, create, maintain and control access to the database.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941B0-1C7C-41AB-A313-E44B3EB64F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4712"/>
          </a:xfrm>
        </p:spPr>
        <p:txBody>
          <a:bodyPr/>
          <a:lstStyle/>
          <a:p>
            <a:pPr eaLnBrk="1" hangingPunct="1"/>
            <a:r>
              <a:rPr lang="en-US" smtClean="0"/>
              <a:t>DBMS System 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412875"/>
            <a:ext cx="5216525" cy="4814888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F2B1-9E11-4239-BDCA-4B83DE79BA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33437"/>
          </a:xfrm>
        </p:spPr>
        <p:txBody>
          <a:bodyPr/>
          <a:lstStyle/>
          <a:p>
            <a:pPr eaLnBrk="1" hangingPunct="1"/>
            <a:r>
              <a:rPr lang="en-US" smtClean="0"/>
              <a:t>Purpose/need of DBMS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1088"/>
            <a:ext cx="7772400" cy="5070475"/>
          </a:xfrm>
        </p:spPr>
        <p:txBody>
          <a:bodyPr/>
          <a:lstStyle/>
          <a:p>
            <a:pPr eaLnBrk="1" hangingPunct="1"/>
            <a:r>
              <a:rPr lang="en-US" sz="2800" smtClean="0"/>
              <a:t>In the early days, database applications were built directly on top of file systems</a:t>
            </a:r>
          </a:p>
          <a:p>
            <a:pPr eaLnBrk="1" hangingPunct="1"/>
            <a:r>
              <a:rPr lang="en-US" sz="2800" smtClean="0"/>
              <a:t>Drawbacks of using file systems to store data:</a:t>
            </a:r>
          </a:p>
          <a:p>
            <a:pPr lvl="1" eaLnBrk="1" hangingPunct="1"/>
            <a:r>
              <a:rPr lang="en-US" smtClean="0"/>
              <a:t>Data redundancy and inconsistency</a:t>
            </a:r>
          </a:p>
          <a:p>
            <a:pPr lvl="1" eaLnBrk="1" hangingPunct="1"/>
            <a:r>
              <a:rPr lang="en-US" smtClean="0"/>
              <a:t>Data redundancy : Same data stored multiple times, duplication of information in different files</a:t>
            </a:r>
          </a:p>
          <a:p>
            <a:pPr marL="1085850" lvl="2" eaLnBrk="1" hangingPunct="1"/>
            <a:r>
              <a:rPr lang="en-US" smtClean="0"/>
              <a:t>Data inconsistency : Several copies of same data my not agree with each other over a time period.</a:t>
            </a:r>
          </a:p>
          <a:p>
            <a:pPr lvl="1" eaLnBrk="1" hangingPunct="1"/>
            <a:r>
              <a:rPr lang="en-US" smtClean="0"/>
              <a:t>Difficulty in accessing data </a:t>
            </a:r>
          </a:p>
          <a:p>
            <a:pPr marL="1085850" lvl="2" eaLnBrk="1" hangingPunct="1"/>
            <a:r>
              <a:rPr lang="en-US" smtClean="0"/>
              <a:t>Need to write a new program to carry out each new task</a:t>
            </a:r>
          </a:p>
          <a:p>
            <a:pPr lvl="1" eaLnBrk="1" hangingPunct="1"/>
            <a:r>
              <a:rPr lang="en-US" smtClean="0"/>
              <a:t>Data isolation — multiple files and formats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9A9F-AA12-40E7-A6CD-3475906137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5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Purpose/need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17563"/>
            <a:ext cx="7772400" cy="5202237"/>
          </a:xfrm>
        </p:spPr>
        <p:txBody>
          <a:bodyPr>
            <a:normAutofit fontScale="85000" lnSpcReduction="20000"/>
          </a:bodyPr>
          <a:lstStyle/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Integrity problems</a:t>
            </a:r>
          </a:p>
          <a:p>
            <a:pPr marL="108585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Integrity constraints  (e.g. account balance &gt; 0) become “buried” in program code rather than being stated explicitly</a:t>
            </a:r>
          </a:p>
          <a:p>
            <a:pPr marL="108585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Hard to add new constraints or change existing ones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Atomicity of updates</a:t>
            </a:r>
          </a:p>
          <a:p>
            <a:pPr marL="108585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Failures may leave database in an inconsistent state with partial updates carried out</a:t>
            </a:r>
          </a:p>
          <a:p>
            <a:pPr marL="108585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Example: Transfer of funds from one account to another should either complete or not happen at all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Concurrent access by multiple users</a:t>
            </a:r>
          </a:p>
          <a:p>
            <a:pPr marL="108585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Concurrent accessed needed for performance</a:t>
            </a:r>
          </a:p>
          <a:p>
            <a:pPr marL="108585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Uncontrolled concurrent accesses can lead to inconsistencies</a:t>
            </a:r>
          </a:p>
          <a:p>
            <a:pPr marL="1428750" lvl="3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Example: Two people reading a balance and updating it at the same time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Security problems</a:t>
            </a:r>
          </a:p>
          <a:p>
            <a:pPr marL="108585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2400" dirty="0" smtClean="0"/>
              <a:t>Hard to provide user access to some, but not all, data</a:t>
            </a:r>
          </a:p>
          <a:p>
            <a:pPr marL="108585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Database systems offer solutions to all the above problems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D866B-8D5C-405D-B85F-4E4B5856E6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Architecture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3358" t="14328" r="1120" b="10448"/>
          <a:stretch>
            <a:fillRect/>
          </a:stretch>
        </p:blipFill>
        <p:spPr>
          <a:xfrm>
            <a:off x="930275" y="1447800"/>
            <a:ext cx="7740650" cy="4572000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27652" name="Line 10"/>
          <p:cNvSpPr>
            <a:spLocks noChangeShapeType="1"/>
          </p:cNvSpPr>
          <p:nvPr/>
        </p:nvSpPr>
        <p:spPr bwMode="auto">
          <a:xfrm flipV="1">
            <a:off x="1814513" y="362267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1417638" y="4178300"/>
            <a:ext cx="208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View of required </a:t>
            </a:r>
          </a:p>
          <a:p>
            <a:r>
              <a:rPr lang="en-US">
                <a:latin typeface="Arial" charset="0"/>
              </a:rPr>
              <a:t>information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 flipV="1">
            <a:off x="5659438" y="4329113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557963" y="4503738"/>
            <a:ext cx="1836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Type definition</a:t>
            </a: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 flipH="1">
            <a:off x="5673725" y="5472113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6283325" y="5319713"/>
            <a:ext cx="186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Storage blocks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2B98-B4DD-41E2-84C4-0AA9AE2B41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71550"/>
          </a:xfrm>
        </p:spPr>
        <p:txBody>
          <a:bodyPr/>
          <a:lstStyle/>
          <a:p>
            <a:pPr eaLnBrk="1" hangingPunct="1"/>
            <a:r>
              <a:rPr lang="en-US" smtClean="0"/>
              <a:t>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44613"/>
            <a:ext cx="7772400" cy="46751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Physical level:</a:t>
            </a:r>
            <a:r>
              <a:rPr lang="en-US" sz="2400" dirty="0" smtClean="0"/>
              <a:t> describes how a record (e.g., customer) is stored.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Logical level:</a:t>
            </a:r>
            <a:r>
              <a:rPr lang="en-US" sz="2400" dirty="0" smtClean="0"/>
              <a:t> describes data stored in database, and the relationships among the data.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b="1" dirty="0" smtClean="0"/>
              <a:t>	type</a:t>
            </a:r>
            <a:r>
              <a:rPr lang="en-US" dirty="0" smtClean="0"/>
              <a:t> </a:t>
            </a:r>
            <a:r>
              <a:rPr lang="en-US" i="1" dirty="0" smtClean="0"/>
              <a:t>customer</a:t>
            </a:r>
            <a:r>
              <a:rPr lang="en-US" dirty="0" smtClean="0"/>
              <a:t> = </a:t>
            </a:r>
            <a:r>
              <a:rPr lang="en-US" b="1" dirty="0" smtClean="0"/>
              <a:t>record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dirty="0" smtClean="0"/>
              <a:t>		</a:t>
            </a:r>
            <a:r>
              <a:rPr lang="en-US" i="1" dirty="0" err="1" smtClean="0"/>
              <a:t>customer_id</a:t>
            </a:r>
            <a:r>
              <a:rPr lang="en-US" dirty="0" smtClean="0"/>
              <a:t> : string;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err="1" smtClean="0"/>
              <a:t>customer_name</a:t>
            </a:r>
            <a:r>
              <a:rPr lang="en-US" dirty="0" smtClean="0"/>
              <a:t> : string;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err="1" smtClean="0"/>
              <a:t>customer</a:t>
            </a:r>
            <a:r>
              <a:rPr lang="en-US" dirty="0" err="1" smtClean="0"/>
              <a:t>_</a:t>
            </a:r>
            <a:r>
              <a:rPr lang="en-US" i="1" dirty="0" err="1" smtClean="0"/>
              <a:t>street</a:t>
            </a:r>
            <a:r>
              <a:rPr lang="en-US" dirty="0" smtClean="0"/>
              <a:t> : string;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err="1" smtClean="0"/>
              <a:t>customer_city</a:t>
            </a:r>
            <a:r>
              <a:rPr lang="en-US" dirty="0" smtClean="0"/>
              <a:t> : integer;</a:t>
            </a:r>
          </a:p>
          <a:p>
            <a:pPr marL="1771650" lvl="4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sz="2400" b="1" dirty="0" smtClean="0"/>
              <a:t>end</a:t>
            </a:r>
            <a:r>
              <a:rPr lang="en-US" sz="2400" dirty="0" smtClean="0"/>
              <a:t>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View level:</a:t>
            </a:r>
            <a:r>
              <a:rPr lang="en-US" sz="2400" dirty="0" smtClean="0"/>
              <a:t> application programs hide details of data types.  Views can also hide information (such as an employee’s salary) for security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55108-9D0A-470E-AF8F-AFC77FAF9C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96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 example of three levels</a:t>
            </a:r>
            <a:endParaRPr lang="en-US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76288" y="1662113"/>
            <a:ext cx="7772400" cy="4087812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6B813-E0AC-46CD-B45C-0AFF10C70C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57875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</a:rPr>
              <a:t>Architecture Of DBMS</a:t>
            </a:r>
          </a:p>
        </p:txBody>
      </p:sp>
      <p:pic>
        <p:nvPicPr>
          <p:cNvPr id="5" name="Content Placeholder 4" descr="n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78675" y="709684"/>
            <a:ext cx="5568286" cy="5923128"/>
          </a:xfrm>
        </p:spPr>
      </p:pic>
    </p:spTree>
    <p:extLst>
      <p:ext uri="{BB962C8B-B14F-4D97-AF65-F5344CB8AC3E}">
        <p14:creationId xmlns:p14="http://schemas.microsoft.com/office/powerpoint/2010/main" val="12430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6127" y="955346"/>
            <a:ext cx="7854287" cy="5514308"/>
          </a:xfr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7467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</a:rPr>
              <a:t>Overall Structure Of DBMS</a:t>
            </a:r>
          </a:p>
        </p:txBody>
      </p:sp>
    </p:spTree>
    <p:extLst>
      <p:ext uri="{BB962C8B-B14F-4D97-AF65-F5344CB8AC3E}">
        <p14:creationId xmlns:p14="http://schemas.microsoft.com/office/powerpoint/2010/main" val="35720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independence</a:t>
            </a:r>
          </a:p>
          <a:p>
            <a:pPr eaLnBrk="1" hangingPunct="1"/>
            <a:r>
              <a:rPr lang="en-US" smtClean="0"/>
              <a:t>Reduced data redundancy</a:t>
            </a:r>
          </a:p>
          <a:p>
            <a:pPr eaLnBrk="1" hangingPunct="1"/>
            <a:r>
              <a:rPr lang="en-US" smtClean="0"/>
              <a:t>Increased security </a:t>
            </a:r>
          </a:p>
          <a:p>
            <a:pPr eaLnBrk="1" hangingPunct="1"/>
            <a:r>
              <a:rPr lang="en-US" smtClean="0"/>
              <a:t>Better flexibility</a:t>
            </a:r>
          </a:p>
          <a:p>
            <a:pPr eaLnBrk="1" hangingPunct="1"/>
            <a:r>
              <a:rPr lang="en-US" smtClean="0"/>
              <a:t>Effective data sharing</a:t>
            </a:r>
          </a:p>
          <a:p>
            <a:pPr eaLnBrk="1" hangingPunct="1"/>
            <a:r>
              <a:rPr lang="en-US" smtClean="0"/>
              <a:t>Enforces integrity constraints</a:t>
            </a:r>
          </a:p>
          <a:p>
            <a:pPr eaLnBrk="1" hangingPunct="1"/>
            <a:r>
              <a:rPr lang="en-US" smtClean="0"/>
              <a:t>Enables backup and recovery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F787A-38AD-4C90-ACBE-D9C8778BAF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History of Database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903787"/>
          </a:xfrm>
        </p:spPr>
        <p:txBody>
          <a:bodyPr/>
          <a:lstStyle/>
          <a:p>
            <a:pPr eaLnBrk="1" hangingPunct="1"/>
            <a:r>
              <a:rPr lang="en-US" dirty="0" smtClean="0"/>
              <a:t>1950s and early 1960s:</a:t>
            </a:r>
          </a:p>
          <a:p>
            <a:pPr lvl="1" eaLnBrk="1" hangingPunct="1"/>
            <a:r>
              <a:rPr lang="en-US" dirty="0" smtClean="0"/>
              <a:t>Data processing using magnetic tapes for storage</a:t>
            </a:r>
          </a:p>
          <a:p>
            <a:pPr lvl="2" eaLnBrk="1" hangingPunct="1"/>
            <a:r>
              <a:rPr lang="en-US" dirty="0" smtClean="0"/>
              <a:t>Tapes provided only sequential access</a:t>
            </a:r>
          </a:p>
          <a:p>
            <a:pPr lvl="1" eaLnBrk="1" hangingPunct="1"/>
            <a:r>
              <a:rPr lang="en-US" dirty="0" smtClean="0"/>
              <a:t>Punched cards for input</a:t>
            </a:r>
          </a:p>
          <a:p>
            <a:pPr eaLnBrk="1" hangingPunct="1"/>
            <a:r>
              <a:rPr lang="en-US" dirty="0" smtClean="0"/>
              <a:t>Late 1960s and 1970s:</a:t>
            </a:r>
          </a:p>
          <a:p>
            <a:pPr lvl="1" eaLnBrk="1" hangingPunct="1"/>
            <a:r>
              <a:rPr lang="en-US" dirty="0" smtClean="0"/>
              <a:t>Hard disks allowed direct access to data</a:t>
            </a:r>
          </a:p>
          <a:p>
            <a:pPr lvl="1" eaLnBrk="1" hangingPunct="1"/>
            <a:r>
              <a:rPr lang="en-US" dirty="0" smtClean="0"/>
              <a:t>Network and hierarchical data models in widespread use</a:t>
            </a:r>
          </a:p>
          <a:p>
            <a:pPr lvl="1" eaLnBrk="1" hangingPunct="1"/>
            <a:r>
              <a:rPr lang="en-US" dirty="0" smtClean="0"/>
              <a:t>Ted </a:t>
            </a:r>
            <a:r>
              <a:rPr lang="en-US" dirty="0" err="1" smtClean="0"/>
              <a:t>Codd</a:t>
            </a:r>
            <a:r>
              <a:rPr lang="en-US" dirty="0" smtClean="0"/>
              <a:t> defines the relational data model</a:t>
            </a:r>
          </a:p>
          <a:p>
            <a:pPr lvl="2" eaLnBrk="1" hangingPunct="1"/>
            <a:r>
              <a:rPr lang="en-US" dirty="0" smtClean="0"/>
              <a:t>Would win the ACM Turing Award for this work</a:t>
            </a:r>
          </a:p>
          <a:p>
            <a:pPr lvl="1" eaLnBrk="1" hangingPunct="1"/>
            <a:r>
              <a:rPr lang="en-US" dirty="0" smtClean="0"/>
              <a:t>High-performance (for the era) transaction processing</a:t>
            </a:r>
          </a:p>
          <a:p>
            <a:pPr eaLnBrk="1" hangingPunct="1">
              <a:buFont typeface="Monotype Sorts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6B31D-ECAA-4D37-8547-35305B1734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Cost of Hardware and Software</a:t>
            </a:r>
          </a:p>
          <a:p>
            <a:pPr eaLnBrk="1" hangingPunct="1"/>
            <a:r>
              <a:rPr lang="en-US" smtClean="0"/>
              <a:t>C</a:t>
            </a:r>
            <a:r>
              <a:rPr lang="en-US" b="1" smtClean="0"/>
              <a:t>ost of Data Conversion</a:t>
            </a:r>
            <a:endParaRPr lang="en-US" smtClean="0"/>
          </a:p>
          <a:p>
            <a:pPr eaLnBrk="1" hangingPunct="1"/>
            <a:r>
              <a:rPr lang="en-US" b="1" smtClean="0"/>
              <a:t>Cost of Staff Training</a:t>
            </a:r>
            <a:endParaRPr lang="en-US" smtClean="0"/>
          </a:p>
          <a:p>
            <a:pPr eaLnBrk="1" hangingPunct="1"/>
            <a:r>
              <a:rPr lang="en-US" b="1" smtClean="0"/>
              <a:t>Appointing Technical Staff</a:t>
            </a:r>
            <a:endParaRPr lang="en-US" smtClean="0"/>
          </a:p>
          <a:p>
            <a:pPr eaLnBrk="1" hangingPunct="1"/>
            <a:r>
              <a:rPr lang="en-US" b="1" smtClean="0"/>
              <a:t>Database Damage</a:t>
            </a: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94289-1765-4BD0-B5C0-0D9F10D109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Banking: transactions</a:t>
            </a:r>
          </a:p>
          <a:p>
            <a:pPr lvl="1" eaLnBrk="1" hangingPunct="1"/>
            <a:r>
              <a:rPr lang="en-US" smtClean="0"/>
              <a:t>Airlines: reservations, schedules</a:t>
            </a:r>
          </a:p>
          <a:p>
            <a:pPr lvl="1" eaLnBrk="1" hangingPunct="1"/>
            <a:r>
              <a:rPr lang="en-US" smtClean="0"/>
              <a:t>Universities:  registration, grades</a:t>
            </a:r>
          </a:p>
          <a:p>
            <a:pPr lvl="1" eaLnBrk="1" hangingPunct="1"/>
            <a:r>
              <a:rPr lang="en-US" smtClean="0"/>
              <a:t>Sales: customers, products, purchases</a:t>
            </a:r>
          </a:p>
          <a:p>
            <a:pPr lvl="1" eaLnBrk="1" hangingPunct="1"/>
            <a:r>
              <a:rPr lang="en-US" smtClean="0"/>
              <a:t>Online retailers: order tracking, customized recommendations</a:t>
            </a:r>
          </a:p>
          <a:p>
            <a:pPr lvl="1" eaLnBrk="1" hangingPunct="1"/>
            <a:r>
              <a:rPr lang="en-US" smtClean="0"/>
              <a:t>Manufacturing: production, inventory, orders, supply chain</a:t>
            </a:r>
          </a:p>
          <a:p>
            <a:pPr lvl="1" eaLnBrk="1" hangingPunct="1"/>
            <a:r>
              <a:rPr lang="en-US" smtClean="0"/>
              <a:t>Human resources:  employee records, salaries, tax deductions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74013-88D9-423C-A5C8-981060B357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Data Models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Define data model</a:t>
            </a:r>
          </a:p>
          <a:p>
            <a:pPr eaLnBrk="1" hangingPunct="1"/>
            <a:r>
              <a:rPr lang="en-US" sz="4000" smtClean="0"/>
              <a:t>Types</a:t>
            </a:r>
          </a:p>
          <a:p>
            <a:pPr eaLnBrk="1" hangingPunct="1"/>
            <a:r>
              <a:rPr lang="en-US" sz="4000" smtClean="0"/>
              <a:t>Examples of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9A189-BCC1-42D6-96F4-01796B6F8D2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49212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Models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3538" y="1119188"/>
            <a:ext cx="7435850" cy="497205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collection of tools for describing 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	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relationships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semantics</a:t>
            </a: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constraints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Record Based model</a:t>
            </a:r>
          </a:p>
          <a:p>
            <a:pPr marL="823595" lvl="2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Relational</a:t>
            </a:r>
          </a:p>
          <a:p>
            <a:pPr marL="823595" lvl="2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Network</a:t>
            </a:r>
          </a:p>
          <a:p>
            <a:pPr marL="823595" lvl="2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Hierarchical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Entity-Relationship data model (mainly for database design)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Object-based data models (Object-oriented and Object-relational)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Semistructured</a:t>
            </a:r>
            <a:r>
              <a:rPr lang="en-US" dirty="0" smtClean="0"/>
              <a:t> data model  (XML)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F69A8-E24F-4F80-A17E-EDC9B7E9F8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Relational Model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896937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Relational model :-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Rows=</a:t>
            </a:r>
            <a:r>
              <a:rPr lang="en-US" dirty="0" err="1" smtClean="0"/>
              <a:t>tuples</a:t>
            </a:r>
            <a:r>
              <a:rPr lang="en-US" dirty="0" smtClean="0"/>
              <a:t> 	columns=attributes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 of tabular data in the relational model</a:t>
            </a:r>
          </a:p>
        </p:txBody>
      </p:sp>
      <p:sp>
        <p:nvSpPr>
          <p:cNvPr id="37892" name="Line 31"/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3" name="Text Box 32"/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Columns</a:t>
            </a:r>
          </a:p>
        </p:txBody>
      </p:sp>
      <p:sp>
        <p:nvSpPr>
          <p:cNvPr id="37894" name="Line 33"/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7895" name="Picture 37" descr="1"/>
          <p:cNvPicPr>
            <a:picLocks noChangeAspect="1" noChangeArrowheads="1"/>
          </p:cNvPicPr>
          <p:nvPr/>
        </p:nvPicPr>
        <p:blipFill>
          <a:blip r:embed="rId3"/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37897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8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ED02C-0CCF-4E43-8E00-692FD9005E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Sample Relational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2B22C-02A0-4A8A-914E-CE7082DE6C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230091" y="1287607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68291" y="903432"/>
            <a:ext cx="1042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/>
            <a:r>
              <a:rPr lang="en-US" sz="1600">
                <a:latin typeface="Helvetica" charset="0"/>
              </a:rPr>
              <a:t>Attributes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558579" y="1239982"/>
            <a:ext cx="1509712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 l="467" t="31174" r="467" b="31798"/>
          <a:stretch>
            <a:fillRect/>
          </a:stretch>
        </p:blipFill>
        <p:spPr bwMode="auto">
          <a:xfrm>
            <a:off x="494579" y="1940070"/>
            <a:ext cx="7559675" cy="21193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36073" y="1149927"/>
            <a:ext cx="418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2051483" y="332509"/>
            <a:ext cx="4722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</a:rPr>
              <a:t>Network model: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174D-7A1F-4BEC-968E-842BE78866B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973" t="7632" r="1973" b="8157"/>
          <a:stretch>
            <a:fillRect/>
          </a:stretch>
        </p:blipFill>
        <p:spPr bwMode="auto">
          <a:xfrm>
            <a:off x="665884" y="1345190"/>
            <a:ext cx="695325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498475" y="539750"/>
            <a:ext cx="6843713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Hierarchical Model-</a:t>
            </a:r>
            <a:r>
              <a:rPr lang="en-US"/>
              <a:t> </a:t>
            </a:r>
          </a:p>
          <a:p>
            <a:r>
              <a:rPr lang="en-US" sz="2400"/>
              <a:t>Parent-child relationship:</a:t>
            </a:r>
          </a:p>
          <a:p>
            <a:pPr lvl="1"/>
            <a:r>
              <a:rPr lang="en-US" sz="2400"/>
              <a:t>one-to-one</a:t>
            </a:r>
          </a:p>
          <a:p>
            <a:pPr lvl="1"/>
            <a:r>
              <a:rPr lang="en-US" sz="2400"/>
              <a:t>one-to-many</a:t>
            </a:r>
            <a:endParaRPr lang="en-US" sz="4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7B9FB-3D49-403F-8EED-232906740C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528" y="2549237"/>
            <a:ext cx="8035636" cy="310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442913" y="1066800"/>
            <a:ext cx="79660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800" dirty="0"/>
              <a:t>Extend the relational data model by including object orientation and constructs to deal with added data types.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/>
              <a:t>Allow attributes of </a:t>
            </a:r>
            <a:r>
              <a:rPr lang="en-US" sz="2800" dirty="0" err="1"/>
              <a:t>tuples</a:t>
            </a:r>
            <a:r>
              <a:rPr lang="en-US" sz="2800" dirty="0"/>
              <a:t> to have complex types, including non-atomic values such as nested relations.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/>
              <a:t>Preserve relational foundations, in particular the declarative access to data, while extending modeling power.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/>
              <a:t>Provide upward compatibility with existing relational languages.</a:t>
            </a: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636588" y="387350"/>
            <a:ext cx="7481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Object-Relational Data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64947-A1FE-4023-AA2E-01103A2041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3.Legacy Relational model-R-model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81B5-744F-4D0D-BDD4-5DC7B0F98F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History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5224462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1980s: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Research relational prototypes evolve into commercial systems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mtClean="0"/>
              <a:t>SQL becomes industrial standard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Parallel and distributed database systems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Object-oriented database systems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1990s: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Large decision support and data-mining applications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Large multi-terabyte data warehouses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Emergence of Web commerce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Early 2000s: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XML and XQuery standards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Automated database administration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Later 2000s: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Giant data storage systems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mtClean="0"/>
              <a:t>Google BigTable, Yahoo PNuts, Amazon,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5F8E4-34EF-4BFE-AA15-18EFB1179A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4.E-R modeling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E-R model definition</a:t>
            </a:r>
          </a:p>
          <a:p>
            <a:pPr eaLnBrk="1" hangingPunct="1"/>
            <a:r>
              <a:rPr lang="en-US" sz="3600" smtClean="0"/>
              <a:t>Symbols used in diagram</a:t>
            </a:r>
          </a:p>
          <a:p>
            <a:pPr eaLnBrk="1" hangingPunct="1"/>
            <a:r>
              <a:rPr lang="en-US" sz="360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2C9A6-AC01-4521-98C2-A33A2F8F985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smtClean="0"/>
              <a:t>E-R Diagram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6950"/>
            <a:ext cx="7772400" cy="5022850"/>
          </a:xfrm>
        </p:spPr>
        <p:txBody>
          <a:bodyPr/>
          <a:lstStyle/>
          <a:p>
            <a:pPr eaLnBrk="1" hangingPunct="1"/>
            <a:r>
              <a:rPr lang="en-US" smtClean="0"/>
              <a:t>Models an enterprise as a collection of </a:t>
            </a:r>
            <a:r>
              <a:rPr lang="en-US" i="1" smtClean="0"/>
              <a:t>entities </a:t>
            </a:r>
            <a:r>
              <a:rPr lang="en-US" smtClean="0"/>
              <a:t>and </a:t>
            </a:r>
            <a:r>
              <a:rPr lang="en-US" i="1" smtClean="0"/>
              <a:t>relationships</a:t>
            </a:r>
          </a:p>
          <a:p>
            <a:pPr lvl="1" eaLnBrk="1" hangingPunct="1"/>
            <a:r>
              <a:rPr lang="en-US" smtClean="0"/>
              <a:t>Entity: a “thing” or “object” in the enterprise that is distinguishable from other objects</a:t>
            </a:r>
          </a:p>
          <a:p>
            <a:pPr marL="1085850" lvl="2" eaLnBrk="1" hangingPunct="1"/>
            <a:r>
              <a:rPr lang="en-US" smtClean="0"/>
              <a:t>Described by a set of </a:t>
            </a:r>
            <a:r>
              <a:rPr lang="en-US" i="1" smtClean="0"/>
              <a:t>attributes</a:t>
            </a:r>
            <a:endParaRPr lang="en-US" smtClean="0"/>
          </a:p>
          <a:p>
            <a:pPr lvl="1" eaLnBrk="1" hangingPunct="1"/>
            <a:r>
              <a:rPr lang="en-US" smtClean="0"/>
              <a:t>Relationship: an association among several entities</a:t>
            </a:r>
          </a:p>
          <a:p>
            <a:pPr eaLnBrk="1" hangingPunct="1"/>
            <a:r>
              <a:rPr lang="en-US" smtClean="0"/>
              <a:t>Represented diagrammatically by an </a:t>
            </a:r>
            <a:r>
              <a:rPr lang="en-US" i="1" smtClean="0"/>
              <a:t>entity-relationship diagram:</a:t>
            </a:r>
            <a:endParaRPr lang="en-US" smtClean="0"/>
          </a:p>
          <a:p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 l="389" t="31169" r="389" b="31688"/>
          <a:stretch>
            <a:fillRect/>
          </a:stretch>
        </p:blipFill>
        <p:spPr bwMode="auto">
          <a:xfrm>
            <a:off x="1135063" y="3952875"/>
            <a:ext cx="7277100" cy="20431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F88A6-2950-4191-BFA6-ED2CB4BFEB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9E07D0C7-C246-4441-B50C-31976D76FB0A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32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46083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7CF245B-C32D-4122-8186-C8D9139F729B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Modeling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An </a:t>
            </a:r>
            <a:r>
              <a:rPr lang="en-US" sz="2800" b="1" smtClean="0">
                <a:solidFill>
                  <a:schemeClr val="tx2"/>
                </a:solidFill>
              </a:rPr>
              <a:t>entity set</a:t>
            </a:r>
            <a:r>
              <a:rPr lang="en-US" sz="2800" smtClean="0"/>
              <a:t> is a set of entities of the same type that share the same properties.</a:t>
            </a:r>
          </a:p>
          <a:p>
            <a:pPr lvl="1" eaLnBrk="1" hangingPunct="1"/>
            <a:r>
              <a:rPr lang="en-US" smtClean="0"/>
              <a:t>Example: set of all persons, companies, trees, holidays</a:t>
            </a:r>
          </a:p>
          <a:p>
            <a:pPr eaLnBrk="1" hangingPunct="1"/>
            <a:r>
              <a:rPr lang="en-US" sz="2800" smtClean="0"/>
              <a:t>A database is a collection of entity sets, each of which contains entities of same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1DEDA2E3-E590-4B06-ABE7-A85545C76871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33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6B983DF-2328-4553-B037-5AE47FEB1AF0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Relationship Sets (Cont.)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The association between entity sets is referred to as </a:t>
            </a:r>
            <a:r>
              <a:rPr lang="en-US" sz="2800" smtClean="0">
                <a:solidFill>
                  <a:schemeClr val="accent2"/>
                </a:solidFill>
              </a:rPr>
              <a:t>participation</a:t>
            </a:r>
          </a:p>
          <a:p>
            <a:pPr lvl="1" eaLnBrk="1" hangingPunct="1"/>
            <a:r>
              <a:rPr lang="en-US" smtClean="0"/>
              <a:t>The entity sets E1, E2, … En participate in the relation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smtClean="0">
                <a:solidFill>
                  <a:schemeClr val="bg2"/>
                </a:solidFill>
              </a:rPr>
              <a:t>relationship instance</a:t>
            </a:r>
            <a:r>
              <a:rPr lang="en-US" sz="2800" smtClean="0"/>
              <a:t> is an E-R schema that represents an association between the named entities in the real world enterprise, that is being modeled.</a:t>
            </a:r>
          </a:p>
          <a:p>
            <a:pPr lvl="1" eaLnBrk="1" hangingPunct="1"/>
            <a:r>
              <a:rPr lang="en-US" smtClean="0"/>
              <a:t>Example : </a:t>
            </a:r>
            <a:r>
              <a:rPr lang="en-US" smtClean="0">
                <a:sym typeface="Symbol" pitchFamily="18" charset="2"/>
              </a:rPr>
              <a:t>“Hayes” – “borrows” a loan numbered “ A-102”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D5E929BF-6790-4D95-BA83-90E8EF86446A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34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48131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7D3718B-3CC8-49F9-B0B7-3E15FDBF5468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43887" cy="654050"/>
          </a:xfrm>
        </p:spPr>
        <p:txBody>
          <a:bodyPr/>
          <a:lstStyle/>
          <a:p>
            <a:pPr eaLnBrk="1" hangingPunct="1"/>
            <a:r>
              <a:rPr lang="en-US" b="1" smtClean="0"/>
              <a:t>E-R diagrams Symbol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5150" y="1557338"/>
            <a:ext cx="5110163" cy="936625"/>
            <a:chOff x="612" y="1253"/>
            <a:chExt cx="3219" cy="590"/>
          </a:xfrm>
        </p:grpSpPr>
        <p:sp>
          <p:nvSpPr>
            <p:cNvPr id="48140" name="Rectangle 4"/>
            <p:cNvSpPr>
              <a:spLocks noChangeArrowheads="1"/>
            </p:cNvSpPr>
            <p:nvPr/>
          </p:nvSpPr>
          <p:spPr bwMode="auto">
            <a:xfrm>
              <a:off x="612" y="1253"/>
              <a:ext cx="1406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1" name="Text Box 5"/>
            <p:cNvSpPr txBox="1">
              <a:spLocks noChangeArrowheads="1"/>
            </p:cNvSpPr>
            <p:nvPr/>
          </p:nvSpPr>
          <p:spPr bwMode="auto">
            <a:xfrm>
              <a:off x="3288" y="1434"/>
              <a:ext cx="5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Entity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33600" y="3200400"/>
            <a:ext cx="5362575" cy="1296988"/>
            <a:chOff x="930" y="3067"/>
            <a:chExt cx="3378" cy="817"/>
          </a:xfrm>
        </p:grpSpPr>
        <p:sp>
          <p:nvSpPr>
            <p:cNvPr id="48138" name="AutoShape 12"/>
            <p:cNvSpPr>
              <a:spLocks noChangeArrowheads="1"/>
            </p:cNvSpPr>
            <p:nvPr/>
          </p:nvSpPr>
          <p:spPr bwMode="auto">
            <a:xfrm>
              <a:off x="930" y="3067"/>
              <a:ext cx="907" cy="8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3288" y="338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Relationship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029200"/>
            <a:ext cx="5656263" cy="430213"/>
            <a:chOff x="1111" y="1389"/>
            <a:chExt cx="2487" cy="271"/>
          </a:xfrm>
        </p:grpSpPr>
        <p:sp>
          <p:nvSpPr>
            <p:cNvPr id="48136" name="Oval 15"/>
            <p:cNvSpPr>
              <a:spLocks noChangeArrowheads="1"/>
            </p:cNvSpPr>
            <p:nvPr/>
          </p:nvSpPr>
          <p:spPr bwMode="auto">
            <a:xfrm>
              <a:off x="1111" y="1434"/>
              <a:ext cx="907" cy="2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52" name="Text Box 16"/>
            <p:cNvSpPr txBox="1">
              <a:spLocks noChangeArrowheads="1"/>
            </p:cNvSpPr>
            <p:nvPr/>
          </p:nvSpPr>
          <p:spPr bwMode="auto">
            <a:xfrm>
              <a:off x="3061" y="1389"/>
              <a:ext cx="5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Attribute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EAD5306A-F0B8-4CAC-99B5-EBBC99397BA6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35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4CB03C1-A945-493D-B2BF-90776B6B3007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63713" y="1752600"/>
            <a:ext cx="4810125" cy="366713"/>
            <a:chOff x="1111" y="1933"/>
            <a:chExt cx="3030" cy="231"/>
          </a:xfrm>
        </p:grpSpPr>
        <p:grpSp>
          <p:nvGrpSpPr>
            <p:cNvPr id="49171" name="Group 11"/>
            <p:cNvGrpSpPr>
              <a:grpSpLocks/>
            </p:cNvGrpSpPr>
            <p:nvPr/>
          </p:nvGrpSpPr>
          <p:grpSpPr bwMode="auto">
            <a:xfrm>
              <a:off x="1111" y="1933"/>
              <a:ext cx="907" cy="226"/>
              <a:chOff x="1111" y="1933"/>
              <a:chExt cx="907" cy="226"/>
            </a:xfrm>
          </p:grpSpPr>
          <p:sp>
            <p:nvSpPr>
              <p:cNvPr id="49173" name="Oval 12"/>
              <p:cNvSpPr>
                <a:spLocks noChangeArrowheads="1"/>
              </p:cNvSpPr>
              <p:nvPr/>
            </p:nvSpPr>
            <p:spPr bwMode="auto">
              <a:xfrm>
                <a:off x="1111" y="1933"/>
                <a:ext cx="90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4" name="Line 13"/>
              <p:cNvSpPr>
                <a:spLocks noChangeShapeType="1"/>
              </p:cNvSpPr>
              <p:nvPr/>
            </p:nvSpPr>
            <p:spPr bwMode="auto">
              <a:xfrm>
                <a:off x="1247" y="2069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574" name="Text Box 14"/>
            <p:cNvSpPr txBox="1">
              <a:spLocks noChangeArrowheads="1"/>
            </p:cNvSpPr>
            <p:nvPr/>
          </p:nvSpPr>
          <p:spPr bwMode="auto">
            <a:xfrm>
              <a:off x="3061" y="1933"/>
              <a:ext cx="10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Key Attribute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16013" y="2895600"/>
            <a:ext cx="6173787" cy="1006475"/>
            <a:chOff x="703" y="2523"/>
            <a:chExt cx="3889" cy="634"/>
          </a:xfrm>
        </p:grpSpPr>
        <p:grpSp>
          <p:nvGrpSpPr>
            <p:cNvPr id="49162" name="Group 16"/>
            <p:cNvGrpSpPr>
              <a:grpSpLocks/>
            </p:cNvGrpSpPr>
            <p:nvPr/>
          </p:nvGrpSpPr>
          <p:grpSpPr bwMode="auto">
            <a:xfrm>
              <a:off x="703" y="2523"/>
              <a:ext cx="1814" cy="634"/>
              <a:chOff x="612" y="2523"/>
              <a:chExt cx="1814" cy="634"/>
            </a:xfrm>
          </p:grpSpPr>
          <p:sp>
            <p:nvSpPr>
              <p:cNvPr id="49164" name="Oval 17"/>
              <p:cNvSpPr>
                <a:spLocks noChangeArrowheads="1"/>
              </p:cNvSpPr>
              <p:nvPr/>
            </p:nvSpPr>
            <p:spPr bwMode="auto">
              <a:xfrm>
                <a:off x="612" y="2523"/>
                <a:ext cx="499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5" name="Oval 18"/>
              <p:cNvSpPr>
                <a:spLocks noChangeArrowheads="1"/>
              </p:cNvSpPr>
              <p:nvPr/>
            </p:nvSpPr>
            <p:spPr bwMode="auto">
              <a:xfrm>
                <a:off x="1247" y="2523"/>
                <a:ext cx="499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6" name="Oval 19"/>
              <p:cNvSpPr>
                <a:spLocks noChangeArrowheads="1"/>
              </p:cNvSpPr>
              <p:nvPr/>
            </p:nvSpPr>
            <p:spPr bwMode="auto">
              <a:xfrm>
                <a:off x="1927" y="2523"/>
                <a:ext cx="499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Oval 20"/>
              <p:cNvSpPr>
                <a:spLocks noChangeArrowheads="1"/>
              </p:cNvSpPr>
              <p:nvPr/>
            </p:nvSpPr>
            <p:spPr bwMode="auto">
              <a:xfrm>
                <a:off x="1041" y="2931"/>
                <a:ext cx="907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9168" name="AutoShape 21"/>
              <p:cNvCxnSpPr>
                <a:cxnSpLocks noChangeShapeType="1"/>
                <a:stCxn id="49164" idx="4"/>
                <a:endCxn id="49167" idx="0"/>
              </p:cNvCxnSpPr>
              <p:nvPr/>
            </p:nvCxnSpPr>
            <p:spPr bwMode="auto">
              <a:xfrm>
                <a:off x="862" y="2749"/>
                <a:ext cx="633" cy="18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69" name="AutoShape 22"/>
              <p:cNvCxnSpPr>
                <a:cxnSpLocks noChangeShapeType="1"/>
                <a:stCxn id="49165" idx="4"/>
                <a:endCxn id="49167" idx="0"/>
              </p:cNvCxnSpPr>
              <p:nvPr/>
            </p:nvCxnSpPr>
            <p:spPr bwMode="auto">
              <a:xfrm flipH="1">
                <a:off x="1495" y="2749"/>
                <a:ext cx="2" cy="18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0" name="AutoShape 23"/>
              <p:cNvCxnSpPr>
                <a:cxnSpLocks noChangeShapeType="1"/>
                <a:stCxn id="49166" idx="4"/>
                <a:endCxn id="49167" idx="0"/>
              </p:cNvCxnSpPr>
              <p:nvPr/>
            </p:nvCxnSpPr>
            <p:spPr bwMode="auto">
              <a:xfrm flipH="1">
                <a:off x="1495" y="2749"/>
                <a:ext cx="682" cy="18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4584" name="Text Box 2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Composite Attribute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835150" y="5445125"/>
            <a:ext cx="5129213" cy="430213"/>
            <a:chOff x="1156" y="3430"/>
            <a:chExt cx="3231" cy="271"/>
          </a:xfrm>
        </p:grpSpPr>
        <p:sp>
          <p:nvSpPr>
            <p:cNvPr id="49160" name="Oval 26"/>
            <p:cNvSpPr>
              <a:spLocks noChangeArrowheads="1"/>
            </p:cNvSpPr>
            <p:nvPr/>
          </p:nvSpPr>
          <p:spPr bwMode="auto">
            <a:xfrm>
              <a:off x="1156" y="3475"/>
              <a:ext cx="907" cy="226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7" name="Text Box 27"/>
            <p:cNvSpPr txBox="1">
              <a:spLocks noChangeArrowheads="1"/>
            </p:cNvSpPr>
            <p:nvPr/>
          </p:nvSpPr>
          <p:spPr bwMode="auto">
            <a:xfrm>
              <a:off x="3016" y="3430"/>
              <a:ext cx="1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Derived Attribute</a:t>
              </a:r>
            </a:p>
          </p:txBody>
        </p:sp>
      </p:grpSp>
      <p:sp>
        <p:nvSpPr>
          <p:cNvPr id="49159" name="Rectangle 28"/>
          <p:cNvSpPr>
            <a:spLocks noChangeArrowheads="1"/>
          </p:cNvSpPr>
          <p:nvPr/>
        </p:nvSpPr>
        <p:spPr bwMode="auto">
          <a:xfrm>
            <a:off x="1066800" y="609600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latin typeface="Times New Roman" pitchFamily="18" charset="0"/>
              </a:rPr>
              <a:t>E-R diagrams Symbol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6F36A23B-237A-4B86-9DE5-2C9F856D56EC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36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50179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3B9266B-C33D-466C-8500-9D8916021C64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1371600" y="2438400"/>
            <a:ext cx="6370638" cy="719138"/>
            <a:chOff x="884" y="709"/>
            <a:chExt cx="4013" cy="453"/>
          </a:xfrm>
        </p:grpSpPr>
        <p:sp>
          <p:nvSpPr>
            <p:cNvPr id="195587" name="Rectangle 3"/>
            <p:cNvSpPr>
              <a:spLocks noChangeArrowheads="1"/>
            </p:cNvSpPr>
            <p:nvPr/>
          </p:nvSpPr>
          <p:spPr bwMode="auto">
            <a:xfrm>
              <a:off x="884" y="709"/>
              <a:ext cx="1134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E1</a:t>
              </a:r>
            </a:p>
          </p:txBody>
        </p:sp>
        <p:sp>
          <p:nvSpPr>
            <p:cNvPr id="195588" name="Rectangle 4"/>
            <p:cNvSpPr>
              <a:spLocks noChangeArrowheads="1"/>
            </p:cNvSpPr>
            <p:nvPr/>
          </p:nvSpPr>
          <p:spPr bwMode="auto">
            <a:xfrm>
              <a:off x="3763" y="709"/>
              <a:ext cx="1134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E2</a:t>
              </a:r>
            </a:p>
          </p:txBody>
        </p:sp>
        <p:sp>
          <p:nvSpPr>
            <p:cNvPr id="195589" name="AutoShape 5"/>
            <p:cNvSpPr>
              <a:spLocks noChangeArrowheads="1"/>
            </p:cNvSpPr>
            <p:nvPr/>
          </p:nvSpPr>
          <p:spPr bwMode="auto">
            <a:xfrm>
              <a:off x="2517" y="754"/>
              <a:ext cx="681" cy="36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R</a:t>
              </a:r>
            </a:p>
          </p:txBody>
        </p:sp>
        <p:cxnSp>
          <p:nvCxnSpPr>
            <p:cNvPr id="50199" name="AutoShape 6"/>
            <p:cNvCxnSpPr>
              <a:cxnSpLocks noChangeShapeType="1"/>
              <a:stCxn id="195589" idx="1"/>
              <a:endCxn id="195587" idx="3"/>
            </p:cNvCxnSpPr>
            <p:nvPr/>
          </p:nvCxnSpPr>
          <p:spPr bwMode="auto">
            <a:xfrm flipH="1">
              <a:off x="2018" y="936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0" name="AutoShape 7"/>
            <p:cNvCxnSpPr>
              <a:cxnSpLocks noChangeShapeType="1"/>
            </p:cNvCxnSpPr>
            <p:nvPr/>
          </p:nvCxnSpPr>
          <p:spPr bwMode="auto">
            <a:xfrm>
              <a:off x="3170" y="915"/>
              <a:ext cx="58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1" name="AutoShape 8"/>
            <p:cNvCxnSpPr>
              <a:cxnSpLocks noChangeShapeType="1"/>
            </p:cNvCxnSpPr>
            <p:nvPr/>
          </p:nvCxnSpPr>
          <p:spPr bwMode="auto">
            <a:xfrm>
              <a:off x="3173" y="956"/>
              <a:ext cx="58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0181" name="Group 9"/>
          <p:cNvGrpSpPr>
            <a:grpSpLocks/>
          </p:cNvGrpSpPr>
          <p:nvPr/>
        </p:nvGrpSpPr>
        <p:grpSpPr bwMode="auto">
          <a:xfrm>
            <a:off x="1371600" y="3733800"/>
            <a:ext cx="6370638" cy="727075"/>
            <a:chOff x="884" y="1702"/>
            <a:chExt cx="4013" cy="458"/>
          </a:xfrm>
        </p:grpSpPr>
        <p:grpSp>
          <p:nvGrpSpPr>
            <p:cNvPr id="50188" name="Group 10"/>
            <p:cNvGrpSpPr>
              <a:grpSpLocks/>
            </p:cNvGrpSpPr>
            <p:nvPr/>
          </p:nvGrpSpPr>
          <p:grpSpPr bwMode="auto">
            <a:xfrm>
              <a:off x="884" y="1707"/>
              <a:ext cx="4013" cy="453"/>
              <a:chOff x="884" y="1616"/>
              <a:chExt cx="4013" cy="453"/>
            </a:xfrm>
          </p:grpSpPr>
          <p:sp>
            <p:nvSpPr>
              <p:cNvPr id="195595" name="Rectangle 11"/>
              <p:cNvSpPr>
                <a:spLocks noChangeArrowheads="1"/>
              </p:cNvSpPr>
              <p:nvPr/>
            </p:nvSpPr>
            <p:spPr bwMode="auto">
              <a:xfrm>
                <a:off x="884" y="1616"/>
                <a:ext cx="1134" cy="4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cs typeface="Arial" pitchFamily="34" charset="0"/>
                  </a:rPr>
                  <a:t>E1</a:t>
                </a:r>
              </a:p>
            </p:txBody>
          </p:sp>
          <p:sp>
            <p:nvSpPr>
              <p:cNvPr id="195596" name="Rectangle 12"/>
              <p:cNvSpPr>
                <a:spLocks noChangeArrowheads="1"/>
              </p:cNvSpPr>
              <p:nvPr/>
            </p:nvSpPr>
            <p:spPr bwMode="auto">
              <a:xfrm>
                <a:off x="3763" y="1616"/>
                <a:ext cx="1134" cy="4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cs typeface="Arial" pitchFamily="34" charset="0"/>
                  </a:rPr>
                  <a:t>E2</a:t>
                </a:r>
              </a:p>
            </p:txBody>
          </p:sp>
          <p:sp>
            <p:nvSpPr>
              <p:cNvPr id="195597" name="AutoShape 13"/>
              <p:cNvSpPr>
                <a:spLocks noChangeArrowheads="1"/>
              </p:cNvSpPr>
              <p:nvPr/>
            </p:nvSpPr>
            <p:spPr bwMode="auto">
              <a:xfrm>
                <a:off x="2517" y="1661"/>
                <a:ext cx="681" cy="363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  <a:cs typeface="Arial" pitchFamily="34" charset="0"/>
                  </a:rPr>
                  <a:t>R</a:t>
                </a:r>
              </a:p>
            </p:txBody>
          </p:sp>
          <p:cxnSp>
            <p:nvCxnSpPr>
              <p:cNvPr id="50194" name="AutoShape 14"/>
              <p:cNvCxnSpPr>
                <a:cxnSpLocks noChangeShapeType="1"/>
                <a:stCxn id="195597" idx="1"/>
                <a:endCxn id="195595" idx="3"/>
              </p:cNvCxnSpPr>
              <p:nvPr/>
            </p:nvCxnSpPr>
            <p:spPr bwMode="auto">
              <a:xfrm flipH="1">
                <a:off x="2018" y="1843"/>
                <a:ext cx="49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5" name="AutoShape 15"/>
              <p:cNvCxnSpPr>
                <a:cxnSpLocks noChangeShapeType="1"/>
                <a:stCxn id="195597" idx="3"/>
                <a:endCxn id="195596" idx="1"/>
              </p:cNvCxnSpPr>
              <p:nvPr/>
            </p:nvCxnSpPr>
            <p:spPr bwMode="auto">
              <a:xfrm>
                <a:off x="3198" y="1843"/>
                <a:ext cx="56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2232" y="1702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3230" y="1702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</p:grpSp>
      <p:sp>
        <p:nvSpPr>
          <p:cNvPr id="50182" name="Oval 18"/>
          <p:cNvSpPr>
            <a:spLocks noChangeArrowheads="1"/>
          </p:cNvSpPr>
          <p:nvPr/>
        </p:nvSpPr>
        <p:spPr bwMode="auto">
          <a:xfrm>
            <a:off x="3276600" y="2209800"/>
            <a:ext cx="792163" cy="1152525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19"/>
          <p:cNvSpPr>
            <a:spLocks noChangeArrowheads="1"/>
          </p:cNvSpPr>
          <p:nvPr/>
        </p:nvSpPr>
        <p:spPr bwMode="auto">
          <a:xfrm>
            <a:off x="5029200" y="2362200"/>
            <a:ext cx="792163" cy="1152525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3200400" y="1752600"/>
            <a:ext cx="931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pitchFamily="34" charset="0"/>
              </a:rPr>
              <a:t>partial</a:t>
            </a:r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5105400" y="1828800"/>
            <a:ext cx="765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pitchFamily="34" charset="0"/>
              </a:rPr>
              <a:t>Total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3581400" y="4953000"/>
            <a:ext cx="2105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pitchFamily="34" charset="0"/>
              </a:rPr>
              <a:t>Cardinality Ratio</a:t>
            </a:r>
          </a:p>
        </p:txBody>
      </p:sp>
      <p:sp>
        <p:nvSpPr>
          <p:cNvPr id="50187" name="Rectangle 23"/>
          <p:cNvSpPr>
            <a:spLocks noChangeArrowheads="1"/>
          </p:cNvSpPr>
          <p:nvPr/>
        </p:nvSpPr>
        <p:spPr bwMode="auto">
          <a:xfrm>
            <a:off x="1066800" y="609600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latin typeface="Times New Roman" pitchFamily="18" charset="0"/>
              </a:rPr>
              <a:t>E-R diagrams Symbol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6E067647-7E29-46BA-BB32-C26091B80DD3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37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51203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6257DEA-66A5-4DEE-803C-EDA34A53BD65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67700" cy="609600"/>
          </a:xfrm>
        </p:spPr>
        <p:txBody>
          <a:bodyPr/>
          <a:lstStyle/>
          <a:p>
            <a:pPr eaLnBrk="1" hangingPunct="1"/>
            <a:r>
              <a:rPr lang="en-US" smtClean="0"/>
              <a:t>E-R Diagrams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457200" y="3581400"/>
            <a:ext cx="8505825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400"/>
              <a:t>Rectangles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400"/>
              <a:t>Diamonds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400"/>
              <a:t>Lines link attributes to entity sets and entity sets to relationship sets.</a:t>
            </a: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2"/>
          <a:srcRect l="423" t="30743" r="635" b="31024"/>
          <a:stretch>
            <a:fillRect/>
          </a:stretch>
        </p:blipFill>
        <p:spPr bwMode="auto">
          <a:xfrm>
            <a:off x="1041400" y="120015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DFA9D013-C02D-4131-BCFC-EFC0CB1DCD01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38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52227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A643EEE-8C4E-4A22-9E84-BAADF73AAC53}" type="slidenum">
              <a:rPr lang="en-US" sz="1200"/>
              <a:pPr algn="r" eaLnBrk="1" hangingPunct="1"/>
              <a:t>38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449263"/>
            <a:ext cx="7831138" cy="846137"/>
          </a:xfrm>
        </p:spPr>
        <p:txBody>
          <a:bodyPr/>
          <a:lstStyle/>
          <a:p>
            <a:pPr eaLnBrk="1" hangingPunct="1"/>
            <a:r>
              <a:rPr lang="en-US" sz="3600" smtClean="0"/>
              <a:t>E-R Diagram With Composite, Multivalued, and Derived Attributes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/>
          <a:srcRect l="600" t="15976" r="998" b="15976"/>
          <a:stretch>
            <a:fillRect/>
          </a:stretch>
        </p:blipFill>
        <p:spPr bwMode="auto">
          <a:xfrm>
            <a:off x="471488" y="1973263"/>
            <a:ext cx="8242300" cy="42751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-228600" y="5029200"/>
            <a:ext cx="1524000" cy="1143000"/>
          </a:xfrm>
          <a:prstGeom prst="cloudCallout">
            <a:avLst>
              <a:gd name="adj1" fmla="val 106981"/>
              <a:gd name="adj2" fmla="val 13889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Multi-valued attribute 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0" y="3352800"/>
            <a:ext cx="1524000" cy="914400"/>
          </a:xfrm>
          <a:prstGeom prst="cloudCallout">
            <a:avLst>
              <a:gd name="adj1" fmla="val 70315"/>
              <a:gd name="adj2" fmla="val 586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Primary Key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6553200" y="5943600"/>
            <a:ext cx="1600200" cy="685800"/>
          </a:xfrm>
          <a:prstGeom prst="cloudCallout">
            <a:avLst>
              <a:gd name="adj1" fmla="val -76292"/>
              <a:gd name="adj2" fmla="val -384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Derived Attribute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4038600" y="2895600"/>
            <a:ext cx="1600200" cy="1143000"/>
          </a:xfrm>
          <a:prstGeom prst="cloudCallout">
            <a:avLst>
              <a:gd name="adj1" fmla="val -93153"/>
              <a:gd name="adj2" fmla="val 2791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Times New Roman" pitchFamily="18" charset="0"/>
              </a:rPr>
              <a:t>Composite Attribute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7C8CA9BE-D2D1-453E-8870-9493FD8653FB}" type="slidenum">
              <a:rPr lang="en-US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pPr algn="l"/>
              <a:t>39</a:t>
            </a:fld>
            <a:endParaRPr lang="en-US" smtClean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53251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81186C8-291B-4764-8436-0794298E8D5A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Sets with Attributes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/>
          <a:srcRect l="638" t="28896" r="638" b="29178"/>
          <a:stretch>
            <a:fillRect/>
          </a:stretch>
        </p:blipFill>
        <p:spPr bwMode="auto">
          <a:xfrm>
            <a:off x="609600" y="1828800"/>
            <a:ext cx="7999413" cy="3886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points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Database Concepts</a:t>
            </a:r>
          </a:p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Data Models</a:t>
            </a:r>
          </a:p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Legacy relational model-R-Model</a:t>
            </a:r>
          </a:p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E-R modeling</a:t>
            </a:r>
          </a:p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Normalization</a:t>
            </a:r>
          </a:p>
          <a:p>
            <a:pPr marL="514350" indent="-514350" eaLnBrk="1" hangingPunct="1">
              <a:buClr>
                <a:schemeClr val="tx1"/>
              </a:buClr>
              <a:buFont typeface="Franklin Gothic Book" pitchFamily="34" charset="0"/>
              <a:buAutoNum type="arabicPeriod"/>
            </a:pPr>
            <a:r>
              <a:rPr lang="en-US" sz="3600" dirty="0" smtClean="0"/>
              <a:t>Introduction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0B1E7-9207-45DF-BA10-BD4C226BF6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199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 Constraints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6129"/>
            <a:ext cx="7467600" cy="5367823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of R: 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Is a set of attributes SK of R with the following condition: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No two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in any valid relation state r(R) will have the same value for SK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is, for any distinct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t1 and t2 in r(R), t1[SK]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" charset="2"/>
              </a:rPr>
              <a:t>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t2[SK]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condition must hold in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any valid state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r(R)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of R: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A "minimal"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is, a key is a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K such that removal of any attribute from K results in a set of attributes that is not a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(does not possess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uniqueness property)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9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199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 Constraints(</a:t>
            </a:r>
            <a:r>
              <a:rPr lang="en-US" sz="4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Contd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6129"/>
            <a:ext cx="7698658" cy="54716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Example: Consider the CAR relation schema: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CAR(State,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SerialNo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Make, Model, Year)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CAR has two keys: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Key1 = {State,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#}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Key2 = {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SerialNo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Both are also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of CAR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SerialNo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Make} is a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but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not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 key.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general: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Any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a </a:t>
            </a:r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(but not vice versa)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Any set of attributes that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includes a 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a </a:t>
            </a:r>
            <a:r>
              <a:rPr lang="en-US" sz="2400" i="1" dirty="0" err="1" smtClean="0">
                <a:latin typeface="Calibri" pitchFamily="34" charset="0"/>
                <a:cs typeface="Calibri" pitchFamily="34" charset="0"/>
              </a:rPr>
              <a:t>superkey</a:t>
            </a:r>
            <a:endParaRPr lang="en-US" sz="2400" i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minimal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is also a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8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84007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 Constraints(</a:t>
            </a:r>
            <a:r>
              <a:rPr lang="en-US" sz="4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Contd</a:t>
            </a:r>
            <a:r>
              <a:rPr lang="en-US" sz="4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6129"/>
            <a:ext cx="7698658" cy="54716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a relation has several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candidate keys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one is chosen arbitrarily to be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primary key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primary key attributes are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underlined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CAR(State,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#, </a:t>
            </a:r>
            <a:r>
              <a:rPr lang="en-US" sz="2400" u="sng" dirty="0" err="1" smtClean="0">
                <a:latin typeface="Calibri" pitchFamily="34" charset="0"/>
                <a:cs typeface="Calibri" pitchFamily="34" charset="0"/>
              </a:rPr>
              <a:t>SerialNo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 chose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SerialNo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as the primary key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primary key value is used to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uniquely identify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each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in a relation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Provides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identity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Also used to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reference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from another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Not always applicable – choice is sometimes subjective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01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8710"/>
            <a:ext cx="8096865" cy="752167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CAR table with two candidate keys chosen as Primary Key</a:t>
            </a:r>
            <a:endParaRPr lang="en-US" sz="3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9" descr="fig05_0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51819"/>
            <a:ext cx="8023123" cy="432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5971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45344-A4CF-479F-8625-883FE705D95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291" y="2798618"/>
            <a:ext cx="728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THANK YOU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CE53676C-9184-4BF8-A892-08A05E742673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DBMS Unit 1</a:t>
            </a:r>
          </a:p>
        </p:txBody>
      </p:sp>
      <p:sp>
        <p:nvSpPr>
          <p:cNvPr id="6147" name="Slide Number Placeholder 2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fontAlgn="base" hangingPunct="1"/>
            <a:fld id="{3507DABE-8018-4782-A905-C290C6769797}" type="slidenum">
              <a:rPr lang="en-US" sz="1200"/>
              <a:pPr algn="r" eaLnBrk="1" fontAlgn="base" hangingPunct="1"/>
              <a:t>45</a:t>
            </a:fld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/>
              <a:t>Text Books: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Silberschatz</a:t>
            </a:r>
            <a:r>
              <a:rPr lang="en-US" sz="2400" dirty="0" smtClean="0"/>
              <a:t> A., </a:t>
            </a:r>
            <a:r>
              <a:rPr lang="en-US" sz="2400" dirty="0" err="1" smtClean="0"/>
              <a:t>Korth</a:t>
            </a:r>
            <a:r>
              <a:rPr lang="en-US" sz="2400" dirty="0" smtClean="0"/>
              <a:t> H., </a:t>
            </a:r>
            <a:r>
              <a:rPr lang="en-US" sz="2400" dirty="0" err="1" smtClean="0"/>
              <a:t>Sudarshan</a:t>
            </a:r>
            <a:r>
              <a:rPr lang="en-US" sz="2400" dirty="0" smtClean="0"/>
              <a:t> S., "Database System Concepts", 5th Edition,  McGraw Hill Publishers, 2002, ISBN 0-07-120413-X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Elmasri</a:t>
            </a:r>
            <a:r>
              <a:rPr lang="en-US" sz="2400" dirty="0" smtClean="0"/>
              <a:t> R., </a:t>
            </a:r>
            <a:r>
              <a:rPr lang="en-US" sz="2400" dirty="0" err="1" smtClean="0"/>
              <a:t>Navathe</a:t>
            </a:r>
            <a:r>
              <a:rPr lang="en-US" sz="2400" dirty="0" smtClean="0"/>
              <a:t> S., "Fundamentals of Database Systems", 4* Edition, Pearson Education, 2003, ISBN 8129702282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 smtClean="0"/>
              <a:t>Reference Books: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Connally</a:t>
            </a:r>
            <a:r>
              <a:rPr lang="en-US" sz="2400" dirty="0" smtClean="0"/>
              <a:t> T., </a:t>
            </a:r>
            <a:r>
              <a:rPr lang="en-US" sz="2400" dirty="0" err="1" smtClean="0"/>
              <a:t>Begg</a:t>
            </a:r>
            <a:r>
              <a:rPr lang="en-US" sz="2400" dirty="0" smtClean="0"/>
              <a:t> C., "Database Systems", 3rd Edition, Pearson Education, 2002, ISBN 81-7808-861-4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smtClean="0"/>
              <a:t>Date C., "An Introduction to Database Systems", 7th Edition, Pearson Education, 2002, ISBN 81 -7808-231- 4</a:t>
            </a:r>
          </a:p>
          <a:p>
            <a:pPr algn="just" eaLnBrk="1" hangingPunct="1">
              <a:lnSpc>
                <a:spcPct val="80000"/>
              </a:lnSpc>
              <a:buFont typeface="Calibri" pitchFamily="34" charset="0"/>
              <a:buAutoNum type="arabicPeriod"/>
              <a:defRPr/>
            </a:pPr>
            <a:r>
              <a:rPr lang="en-US" sz="2400" dirty="0" err="1" smtClean="0"/>
              <a:t>SQl,PL</a:t>
            </a:r>
            <a:r>
              <a:rPr lang="en-US" sz="2400" dirty="0" smtClean="0"/>
              <a:t>/SQL by Evan </a:t>
            </a:r>
            <a:r>
              <a:rPr lang="en-US" sz="2400" dirty="0" err="1" smtClean="0"/>
              <a:t>Bayross</a:t>
            </a:r>
            <a:endParaRPr lang="en-US" sz="2400" dirty="0" smtClean="0"/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SCOE - DBMS -MPW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F89713F-7989-4722-9997-358A3131BF2C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/>
          </a:solidFill>
          <a:effectLst>
            <a:glow rad="101600">
              <a:schemeClr val="accent6">
                <a:lumMod val="60000"/>
                <a:lumOff val="40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   </a:t>
            </a:r>
            <a:r>
              <a:rPr lang="en-US" sz="4000" dirty="0" smtClean="0">
                <a:solidFill>
                  <a:schemeClr val="bg1"/>
                </a:solidFill>
                <a:latin typeface="+mn-lt"/>
              </a:rPr>
              <a:t>References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Database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7925" y="1077913"/>
            <a:ext cx="7966075" cy="44418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Monotype Sorts" charset="2"/>
              <a:buNone/>
              <a:defRPr/>
            </a:pPr>
            <a:r>
              <a:rPr lang="en-US" smtClean="0"/>
              <a:t>The process of designing the general structure of the database: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Monotype Sorts" charset="2"/>
              <a:buNone/>
              <a:defRPr/>
            </a:pPr>
            <a:endParaRPr lang="en-US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Logical Design –  Deciding on the database schema. Database design requires that we find a “good” collection of relation schemas.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Business decision – What attributes should we record in the database?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Computer Science decision –  What relation schemas should we have and how should the attributes be distributed among the various relation schemas?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Monotype Sorts" charset="2"/>
              <a:buNone/>
              <a:defRPr/>
            </a:pPr>
            <a:endParaRPr lang="en-US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Physical Design – Deciding on the physical layout of the database               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Monotype Sorts" charset="2"/>
              <a:buNone/>
              <a:defRPr/>
            </a:pPr>
            <a:endParaRPr lang="en-US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Monotype Sorts" charset="2"/>
              <a:buNone/>
              <a:defRPr/>
            </a:pPr>
            <a:r>
              <a:rPr lang="en-US" smtClean="0">
                <a:sym typeface="Symbol" pitchFamily="18" charset="2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86E9A-20E6-4A67-8B01-B751C68FA6C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Database Design?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865187"/>
          </a:xfrm>
        </p:spPr>
        <p:txBody>
          <a:bodyPr/>
          <a:lstStyle/>
          <a:p>
            <a:pPr eaLnBrk="1" hangingPunct="1"/>
            <a:r>
              <a:rPr lang="en-US" smtClean="0"/>
              <a:t>Is there any problem with this design?</a:t>
            </a:r>
          </a:p>
        </p:txBody>
      </p:sp>
      <p:pic>
        <p:nvPicPr>
          <p:cNvPr id="61444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1CD9E-4256-421C-86C6-7268E09BDC8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Design Approaches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903787"/>
          </a:xfrm>
        </p:spPr>
        <p:txBody>
          <a:bodyPr/>
          <a:lstStyle/>
          <a:p>
            <a:pPr eaLnBrk="1" hangingPunct="1"/>
            <a:r>
              <a:rPr lang="en-US" smtClean="0"/>
              <a:t>Normalization Theory </a:t>
            </a:r>
          </a:p>
          <a:p>
            <a:pPr lvl="1" eaLnBrk="1" hangingPunct="1"/>
            <a:r>
              <a:rPr lang="en-US" smtClean="0"/>
              <a:t>Formalize what designs are bad, and test for them</a:t>
            </a:r>
          </a:p>
          <a:p>
            <a:pPr eaLnBrk="1" hangingPunct="1"/>
            <a:r>
              <a:rPr lang="en-US" smtClean="0"/>
              <a:t>Entity Relationship Model</a:t>
            </a:r>
          </a:p>
          <a:p>
            <a:pPr lvl="1" eaLnBrk="1" hangingPunct="1"/>
            <a:r>
              <a:rPr lang="en-US" smtClean="0"/>
              <a:t>Models an enterprise as a collection of </a:t>
            </a:r>
            <a:r>
              <a:rPr lang="en-US" i="1" smtClean="0"/>
              <a:t>entities </a:t>
            </a:r>
            <a:r>
              <a:rPr lang="en-US" smtClean="0"/>
              <a:t>and </a:t>
            </a:r>
            <a:r>
              <a:rPr lang="en-US" i="1" smtClean="0"/>
              <a:t>relationships</a:t>
            </a:r>
          </a:p>
          <a:p>
            <a:pPr lvl="2" eaLnBrk="1" hangingPunct="1"/>
            <a:r>
              <a:rPr lang="en-US" smtClean="0"/>
              <a:t>Entity: a “thing” or “object” in the enterprise that is distinguishable from other objects</a:t>
            </a:r>
          </a:p>
          <a:p>
            <a:pPr lvl="3" eaLnBrk="1" hangingPunct="1"/>
            <a:r>
              <a:rPr lang="en-US" smtClean="0"/>
              <a:t>Described by a set of </a:t>
            </a:r>
            <a:r>
              <a:rPr lang="en-US" i="1" smtClean="0"/>
              <a:t>attributes</a:t>
            </a:r>
            <a:endParaRPr lang="en-US" smtClean="0"/>
          </a:p>
          <a:p>
            <a:pPr lvl="2" eaLnBrk="1" hangingPunct="1"/>
            <a:r>
              <a:rPr lang="en-US" smtClean="0"/>
              <a:t>Relationship: an association among several entities</a:t>
            </a:r>
          </a:p>
          <a:p>
            <a:pPr lvl="1" eaLnBrk="1" hangingPunct="1"/>
            <a:r>
              <a:rPr lang="en-US" smtClean="0"/>
              <a:t>Represented diagrammatically by an </a:t>
            </a:r>
            <a:r>
              <a:rPr lang="en-US" i="1" smtClean="0"/>
              <a:t>entity-relationship diagram: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9448F-0F4B-4E01-81E8-E25BA7D1480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Entity-Relationship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903787"/>
          </a:xfrm>
        </p:spPr>
        <p:txBody>
          <a:bodyPr/>
          <a:lstStyle/>
          <a:p>
            <a:pPr eaLnBrk="1" hangingPunct="1"/>
            <a:r>
              <a:rPr lang="en-US" smtClean="0"/>
              <a:t>Models an enterprise as a collection of </a:t>
            </a:r>
            <a:r>
              <a:rPr lang="en-US" i="1" smtClean="0"/>
              <a:t>entities </a:t>
            </a:r>
            <a:r>
              <a:rPr lang="en-US" smtClean="0"/>
              <a:t>and </a:t>
            </a:r>
            <a:r>
              <a:rPr lang="en-US" i="1" smtClean="0"/>
              <a:t>relationships</a:t>
            </a:r>
          </a:p>
          <a:p>
            <a:pPr lvl="1" eaLnBrk="1" hangingPunct="1"/>
            <a:r>
              <a:rPr lang="en-US" smtClean="0"/>
              <a:t>Entity: a “thing” or “object” in the enterprise that is distinguishable from other objects</a:t>
            </a:r>
          </a:p>
          <a:p>
            <a:pPr lvl="2" eaLnBrk="1" hangingPunct="1"/>
            <a:r>
              <a:rPr lang="en-US" smtClean="0"/>
              <a:t>Described by a set of </a:t>
            </a:r>
            <a:r>
              <a:rPr lang="en-US" i="1" smtClean="0"/>
              <a:t>attributes</a:t>
            </a:r>
            <a:endParaRPr lang="en-US" smtClean="0"/>
          </a:p>
          <a:p>
            <a:pPr lvl="1" eaLnBrk="1" hangingPunct="1"/>
            <a:r>
              <a:rPr lang="en-US" smtClean="0"/>
              <a:t>Relationship: an association among several entities</a:t>
            </a:r>
          </a:p>
          <a:p>
            <a:pPr eaLnBrk="1" hangingPunct="1"/>
            <a:r>
              <a:rPr lang="en-US" smtClean="0"/>
              <a:t>Represented diagrammatically by an </a:t>
            </a:r>
            <a:r>
              <a:rPr lang="en-US" i="1" smtClean="0"/>
              <a:t>entity-relationship diagram:</a:t>
            </a:r>
            <a:endParaRPr lang="en-US" smtClean="0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039938" y="5327650"/>
            <a:ext cx="566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What happened to dept_name of instructor and student?</a:t>
            </a:r>
          </a:p>
        </p:txBody>
      </p:sp>
      <p:pic>
        <p:nvPicPr>
          <p:cNvPr id="634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8" y="3536950"/>
            <a:ext cx="7421562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55E78-52DB-4C18-A15F-D0B1B5A5D68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Database Concepts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is Data</a:t>
            </a:r>
          </a:p>
          <a:p>
            <a:pPr eaLnBrk="1" hangingPunct="1"/>
            <a:r>
              <a:rPr lang="en-US" sz="2800" smtClean="0"/>
              <a:t>Database</a:t>
            </a:r>
          </a:p>
          <a:p>
            <a:pPr eaLnBrk="1" hangingPunct="1"/>
            <a:r>
              <a:rPr lang="en-US" sz="2800" smtClean="0"/>
              <a:t>DBMS</a:t>
            </a:r>
          </a:p>
          <a:p>
            <a:pPr eaLnBrk="1" hangingPunct="1"/>
            <a:r>
              <a:rPr lang="en-US" sz="2800" smtClean="0"/>
              <a:t>Purpose/need of DBMS</a:t>
            </a:r>
          </a:p>
          <a:p>
            <a:pPr eaLnBrk="1" hangingPunct="1"/>
            <a:r>
              <a:rPr lang="en-US" sz="2800" smtClean="0"/>
              <a:t>Architecture</a:t>
            </a:r>
          </a:p>
          <a:p>
            <a:pPr eaLnBrk="1" hangingPunct="1"/>
            <a:r>
              <a:rPr lang="en-US" sz="2800" smtClean="0"/>
              <a:t>Advantages</a:t>
            </a:r>
          </a:p>
          <a:p>
            <a:pPr eaLnBrk="1" hangingPunct="1"/>
            <a:r>
              <a:rPr lang="en-US" sz="2800" smtClean="0"/>
              <a:t>Disadvantages</a:t>
            </a:r>
          </a:p>
          <a:p>
            <a:pPr eaLnBrk="1" hangingPunct="1"/>
            <a:r>
              <a:rPr lang="en-US" sz="2800" smtClean="0"/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8CC32-78C8-4104-80DD-8EDE176347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Object-Relational Data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108075"/>
            <a:ext cx="7661275" cy="4903788"/>
          </a:xfrm>
        </p:spPr>
        <p:txBody>
          <a:bodyPr/>
          <a:lstStyle/>
          <a:p>
            <a:pPr eaLnBrk="1" hangingPunct="1"/>
            <a:r>
              <a:rPr lang="en-US" smtClean="0"/>
              <a:t>Relational model: flat, “atomic” values</a:t>
            </a:r>
          </a:p>
          <a:p>
            <a:pPr eaLnBrk="1" hangingPunct="1"/>
            <a:r>
              <a:rPr lang="en-US" smtClean="0"/>
              <a:t>Object Relational Data Models</a:t>
            </a:r>
          </a:p>
          <a:p>
            <a:pPr lvl="1" eaLnBrk="1" hangingPunct="1"/>
            <a:r>
              <a:rPr lang="en-US" smtClean="0"/>
              <a:t>Extend the relational data model by including object orientation and constructs to deal with added data types.</a:t>
            </a:r>
          </a:p>
          <a:p>
            <a:pPr lvl="1" eaLnBrk="1" hangingPunct="1"/>
            <a:r>
              <a:rPr lang="en-US" smtClean="0"/>
              <a:t>Allow attributes of tuples to have complex types, including non-atomic values such as nested relations.</a:t>
            </a:r>
          </a:p>
          <a:p>
            <a:pPr lvl="1" eaLnBrk="1" hangingPunct="1"/>
            <a:r>
              <a:rPr lang="en-US" smtClean="0"/>
              <a:t>Preserve relational foundations, in particular the declarative access to data, while extending modeling power.</a:t>
            </a:r>
          </a:p>
          <a:p>
            <a:pPr lvl="1" eaLnBrk="1" hangingPunct="1"/>
            <a:r>
              <a:rPr lang="en-US" smtClean="0"/>
              <a:t>Provide upward compatibility with existing relational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0E81D-AC0F-4979-8C1F-18BB682833E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XML:  Extensible Markup Language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77913"/>
            <a:ext cx="7316788" cy="5167312"/>
          </a:xfrm>
        </p:spPr>
        <p:txBody>
          <a:bodyPr/>
          <a:lstStyle/>
          <a:p>
            <a:pPr eaLnBrk="1" hangingPunct="1"/>
            <a:r>
              <a:rPr lang="en-US" smtClean="0"/>
              <a:t>Defined by the WWW Consortium (W3C)</a:t>
            </a:r>
          </a:p>
          <a:p>
            <a:pPr eaLnBrk="1" hangingPunct="1"/>
            <a:r>
              <a:rPr lang="en-US" smtClean="0"/>
              <a:t>Originally intended as a document markup language not a database language</a:t>
            </a:r>
          </a:p>
          <a:p>
            <a:pPr eaLnBrk="1" hangingPunct="1"/>
            <a:r>
              <a:rPr lang="en-US" smtClean="0"/>
              <a:t>The ability to specify new tags, and to create nested tag structures made XML a great way to exchange </a:t>
            </a:r>
            <a:r>
              <a:rPr lang="en-US" b="1" smtClean="0"/>
              <a:t>data</a:t>
            </a:r>
            <a:r>
              <a:rPr lang="en-US" smtClean="0"/>
              <a:t>, not just documents</a:t>
            </a:r>
          </a:p>
          <a:p>
            <a:pPr eaLnBrk="1" hangingPunct="1"/>
            <a:r>
              <a:rPr lang="en-US" smtClean="0"/>
              <a:t>XML has become the basis for all new generation data interchange formats.</a:t>
            </a:r>
          </a:p>
          <a:p>
            <a:pPr eaLnBrk="1" hangingPunct="1"/>
            <a:r>
              <a:rPr lang="en-US" smtClean="0"/>
              <a:t>A wide variety of tools is available for parsing, browsing and querying XML documents/data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20228-5460-4BB1-8BF6-36D48DA3BF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Database Users and Administrators</a:t>
            </a:r>
          </a:p>
        </p:txBody>
      </p:sp>
      <p:sp>
        <p:nvSpPr>
          <p:cNvPr id="66563" name="Text Box 7"/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66564" name="Picture 9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77556-72B2-4879-BBD7-90F812E51A9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Database System Internals</a:t>
            </a:r>
          </a:p>
        </p:txBody>
      </p:sp>
      <p:sp>
        <p:nvSpPr>
          <p:cNvPr id="67587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759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21412-0985-493F-A95D-D53DC3492D4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1155700"/>
            <a:ext cx="3241675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752475"/>
          </a:xfrm>
        </p:spPr>
        <p:txBody>
          <a:bodyPr/>
          <a:lstStyle/>
          <a:p>
            <a:pPr eaLnBrk="1" hangingPunct="1"/>
            <a:r>
              <a:rPr lang="en-US" smtClean="0"/>
              <a:t>Figure 1.02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C83A3-B9B0-4837-9433-5F3D9457B2D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113" y="1939925"/>
            <a:ext cx="5564187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752475"/>
          </a:xfrm>
        </p:spPr>
        <p:txBody>
          <a:bodyPr/>
          <a:lstStyle/>
          <a:p>
            <a:pPr eaLnBrk="1" hangingPunct="1"/>
            <a:r>
              <a:rPr lang="en-US" smtClean="0"/>
              <a:t>Figure 1.04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CFD7-8D44-4657-86AA-29C5C4DC6BA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Car-Insurance E-R diagram</a:t>
            </a:r>
          </a:p>
        </p:txBody>
      </p:sp>
      <p:pic>
        <p:nvPicPr>
          <p:cNvPr id="70659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836" t="35843" r="836" b="35841"/>
          <a:stretch>
            <a:fillRect/>
          </a:stretch>
        </p:blipFill>
        <p:spPr>
          <a:xfrm>
            <a:off x="457200" y="2339975"/>
            <a:ext cx="7772400" cy="2466975"/>
          </a:xfrm>
          <a:noFill/>
          <a:ln w="76200" cmpd="tri">
            <a:solidFill>
              <a:schemeClr val="tx2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1C32-51C8-4559-99AA-EE9474B9A1D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3617"/>
          </a:xfrm>
        </p:spPr>
        <p:txBody>
          <a:bodyPr/>
          <a:lstStyle/>
          <a:p>
            <a:r>
              <a:rPr lang="en-US" dirty="0" smtClean="0"/>
              <a:t>Relational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8DA6-76F4-4815-9D6A-43DDAB69A4E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03" y="1163782"/>
            <a:ext cx="8007038" cy="477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8DA6-76F4-4815-9D6A-43DDAB69A4E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93144"/>
            <a:ext cx="7772400" cy="308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19871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8DA6-76F4-4815-9D6A-43DDAB69A4E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164" y="1260764"/>
            <a:ext cx="8035636" cy="424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88988"/>
            <a:ext cx="7772400" cy="5230812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4000" smtClean="0"/>
              <a:t>	</a:t>
            </a:r>
            <a:r>
              <a:rPr lang="en-US" sz="4000" smtClean="0">
                <a:solidFill>
                  <a:srgbClr val="C00000"/>
                </a:solidFill>
              </a:rPr>
              <a:t>How you Gather, manage and use information will determine whether you win or lose.</a:t>
            </a:r>
          </a:p>
          <a:p>
            <a:pPr eaLnBrk="1" hangingPunct="1">
              <a:buFont typeface="Wingdings 2" pitchFamily="18" charset="2"/>
              <a:buNone/>
            </a:pPr>
            <a:endParaRPr lang="en-US" sz="40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4000" smtClean="0">
                <a:solidFill>
                  <a:srgbClr val="0070C0"/>
                </a:solidFill>
              </a:rPr>
              <a:t>A positive and rational information can lead to extraordinary success.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4428B-E82F-4359-BC87-CEB83D9CA4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Processed Data is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Data:-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: Known facts that can be recorded and have an implicit meaning.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Data is collection of facts from which conclusion can be made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In computer world-data is anything in a form suitable for use with a computer.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Information at one level can be a data at another level.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Required for carry transactions in organization.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err="1" smtClean="0">
                <a:solidFill>
                  <a:srgbClr val="000000"/>
                </a:solidFill>
                <a:cs typeface="Times New Roman" pitchFamily="18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:- </a:t>
            </a:r>
            <a:r>
              <a:rPr lang="en-US" sz="2800" dirty="0" smtClean="0">
                <a:solidFill>
                  <a:schemeClr val="accent3"/>
                </a:solidFill>
                <a:cs typeface="Times New Roman" pitchFamily="18" charset="0"/>
              </a:rPr>
              <a:t>stud_id, marks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is data to find </a:t>
            </a:r>
            <a:r>
              <a:rPr lang="en-US" sz="2800" dirty="0" smtClean="0">
                <a:solidFill>
                  <a:schemeClr val="accent3"/>
                </a:solidFill>
                <a:cs typeface="Times New Roman" pitchFamily="18" charset="0"/>
              </a:rPr>
              <a:t>grade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information.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496D0-B366-42F1-A9AA-38AA9E1032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00125"/>
          </a:xfrm>
        </p:spPr>
        <p:txBody>
          <a:bodyPr/>
          <a:lstStyle/>
          <a:p>
            <a:pPr eaLnBrk="1" hangingPunct="1"/>
            <a:r>
              <a:rPr lang="en-US" smtClean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46188"/>
            <a:ext cx="7772400" cy="477361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database is an organized collection of related information which facilitates easy access and operation.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shared collection of logically related data and a description of this data designed to meet the information need of an organization.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Example:-</a:t>
            </a:r>
            <a:r>
              <a:rPr lang="en-US" dirty="0" err="1" smtClean="0">
                <a:solidFill>
                  <a:schemeClr val="accent3"/>
                </a:solidFill>
              </a:rPr>
              <a:t>StudentDetails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db </a:t>
            </a:r>
            <a:r>
              <a:rPr lang="en-US" dirty="0" err="1" smtClean="0"/>
              <a:t>contaions</a:t>
            </a:r>
            <a:r>
              <a:rPr lang="en-US" dirty="0" smtClean="0"/>
              <a:t> data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Rollno</a:t>
            </a:r>
            <a:r>
              <a:rPr lang="en-US" dirty="0" smtClean="0"/>
              <a:t>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Studname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DOB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Address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Phone etc……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2E5A8-9F69-43B4-BFC7-8BB0C771E4C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Databases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Telephone Directory</a:t>
            </a:r>
          </a:p>
          <a:p>
            <a:pPr eaLnBrk="1" hangingPunct="1"/>
            <a:r>
              <a:rPr lang="en-US" smtClean="0"/>
              <a:t>Yellow pages</a:t>
            </a:r>
          </a:p>
          <a:p>
            <a:pPr eaLnBrk="1" hangingPunct="1"/>
            <a:r>
              <a:rPr lang="en-US" smtClean="0"/>
              <a:t>Address Book</a:t>
            </a:r>
          </a:p>
          <a:p>
            <a:pPr eaLnBrk="1" hangingPunct="1"/>
            <a:r>
              <a:rPr lang="en-US" smtClean="0"/>
              <a:t>Phone Books</a:t>
            </a:r>
          </a:p>
          <a:p>
            <a:pPr eaLnBrk="1" hangingPunct="1"/>
            <a:r>
              <a:rPr lang="en-US" smtClean="0"/>
              <a:t>Ledgers</a:t>
            </a:r>
          </a:p>
          <a:p>
            <a:pPr eaLnBrk="1" hangingPunct="1"/>
            <a:r>
              <a:rPr lang="en-US" smtClean="0"/>
              <a:t>Employee records in a company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6CB98-AF57-4199-8BA0-D782E695329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23803</TotalTime>
  <Words>1952</Words>
  <Application>Microsoft Office PowerPoint</Application>
  <PresentationFormat>On-screen Show (4:3)</PresentationFormat>
  <Paragraphs>404</Paragraphs>
  <Slides>59</Slides>
  <Notes>18</Notes>
  <HiddenSlides>5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  <vt:variant>
        <vt:lpstr>Custom Shows</vt:lpstr>
      </vt:variant>
      <vt:variant>
        <vt:i4>1</vt:i4>
      </vt:variant>
    </vt:vector>
  </HeadingPairs>
  <TitlesOfParts>
    <vt:vector size="73" baseType="lpstr">
      <vt:lpstr>MS PGothic</vt:lpstr>
      <vt:lpstr>Arial</vt:lpstr>
      <vt:lpstr>Calibri</vt:lpstr>
      <vt:lpstr>Franklin Gothic Book</vt:lpstr>
      <vt:lpstr>Helvetica</vt:lpstr>
      <vt:lpstr>Monotype Sorts</vt:lpstr>
      <vt:lpstr>Perpetua</vt:lpstr>
      <vt:lpstr>Symbol</vt:lpstr>
      <vt:lpstr>Tahoma</vt:lpstr>
      <vt:lpstr>Times New Roman</vt:lpstr>
      <vt:lpstr>Wingdings</vt:lpstr>
      <vt:lpstr>Wingdings 2</vt:lpstr>
      <vt:lpstr>Equity</vt:lpstr>
      <vt:lpstr>UNIT 1: Introduction To Databases</vt:lpstr>
      <vt:lpstr>History of Database Systems</vt:lpstr>
      <vt:lpstr>History (cont.)</vt:lpstr>
      <vt:lpstr>Unit points</vt:lpstr>
      <vt:lpstr>1. Database Concepts</vt:lpstr>
      <vt:lpstr>PowerPoint Presentation</vt:lpstr>
      <vt:lpstr>Processed Data is information</vt:lpstr>
      <vt:lpstr>Database</vt:lpstr>
      <vt:lpstr>Common Databases</vt:lpstr>
      <vt:lpstr>DBMS-Data Base Management System</vt:lpstr>
      <vt:lpstr>DBMS System </vt:lpstr>
      <vt:lpstr>Purpose/need of DBMS</vt:lpstr>
      <vt:lpstr>Purpose/need of DBMS</vt:lpstr>
      <vt:lpstr>DBMS Architecture</vt:lpstr>
      <vt:lpstr>Levels of Abstraction</vt:lpstr>
      <vt:lpstr>An example of three levels</vt:lpstr>
      <vt:lpstr>Architecture Of DBMS</vt:lpstr>
      <vt:lpstr>Overall Structure Of DBMS</vt:lpstr>
      <vt:lpstr>Advantages</vt:lpstr>
      <vt:lpstr>Disadvantages</vt:lpstr>
      <vt:lpstr>Applications</vt:lpstr>
      <vt:lpstr>2. Data Models</vt:lpstr>
      <vt:lpstr>Data Models</vt:lpstr>
      <vt:lpstr>Relational Model</vt:lpstr>
      <vt:lpstr>A Sample Relational Database</vt:lpstr>
      <vt:lpstr>PowerPoint Presentation</vt:lpstr>
      <vt:lpstr>PowerPoint Presentation</vt:lpstr>
      <vt:lpstr>PowerPoint Presentation</vt:lpstr>
      <vt:lpstr>3.Legacy Relational model-R-model</vt:lpstr>
      <vt:lpstr>4.E-R modeling</vt:lpstr>
      <vt:lpstr>E-R Diagram</vt:lpstr>
      <vt:lpstr>Modeling</vt:lpstr>
      <vt:lpstr>Relationship Sets (Cont.)</vt:lpstr>
      <vt:lpstr>E-R diagrams Symbol</vt:lpstr>
      <vt:lpstr>PowerPoint Presentation</vt:lpstr>
      <vt:lpstr>PowerPoint Presentation</vt:lpstr>
      <vt:lpstr>E-R Diagrams</vt:lpstr>
      <vt:lpstr>E-R Diagram With Composite, Multivalued, and Derived Attributes</vt:lpstr>
      <vt:lpstr>Relationship Sets with Attributes</vt:lpstr>
      <vt:lpstr>Key Constraints</vt:lpstr>
      <vt:lpstr>Key Constraints(Contd)</vt:lpstr>
      <vt:lpstr>Key Constraints(Contd)</vt:lpstr>
      <vt:lpstr>CAR table with two candidate keys chosen as Primary Key</vt:lpstr>
      <vt:lpstr>PowerPoint Presentation</vt:lpstr>
      <vt:lpstr>PowerPoint Presentation</vt:lpstr>
      <vt:lpstr>Database Design</vt:lpstr>
      <vt:lpstr>Database Design?</vt:lpstr>
      <vt:lpstr>Design Approaches</vt:lpstr>
      <vt:lpstr>The Entity-Relationship Model</vt:lpstr>
      <vt:lpstr>Object-Relational Data Models</vt:lpstr>
      <vt:lpstr>XML:  Extensible Markup Language</vt:lpstr>
      <vt:lpstr>Database Users and Administrators</vt:lpstr>
      <vt:lpstr>Database System Internals</vt:lpstr>
      <vt:lpstr>Figure 1.02</vt:lpstr>
      <vt:lpstr>Figure 1.04</vt:lpstr>
      <vt:lpstr>Car-Insurance E-R diagram</vt:lpstr>
      <vt:lpstr>Relational Model Example</vt:lpstr>
      <vt:lpstr>Network Model</vt:lpstr>
      <vt:lpstr>Hierarchical Model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Sambhaji</cp:lastModifiedBy>
  <cp:revision>285</cp:revision>
  <cp:lastPrinted>2005-01-10T21:51:57Z</cp:lastPrinted>
  <dcterms:created xsi:type="dcterms:W3CDTF">1999-11-04T20:50:09Z</dcterms:created>
  <dcterms:modified xsi:type="dcterms:W3CDTF">2018-07-20T21:19:38Z</dcterms:modified>
</cp:coreProperties>
</file>