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1" r:id="rId1"/>
  </p:sldMasterIdLst>
  <p:notesMasterIdLst>
    <p:notesMasterId r:id="rId53"/>
  </p:notesMasterIdLst>
  <p:handoutMasterIdLst>
    <p:handoutMasterId r:id="rId54"/>
  </p:handoutMasterIdLst>
  <p:sldIdLst>
    <p:sldId id="382" r:id="rId2"/>
    <p:sldId id="256" r:id="rId3"/>
    <p:sldId id="383" r:id="rId4"/>
    <p:sldId id="417"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 id="401" r:id="rId37"/>
    <p:sldId id="402" r:id="rId38"/>
    <p:sldId id="403" r:id="rId39"/>
    <p:sldId id="404" r:id="rId40"/>
    <p:sldId id="405" r:id="rId41"/>
    <p:sldId id="407" r:id="rId42"/>
    <p:sldId id="408" r:id="rId43"/>
    <p:sldId id="409" r:id="rId44"/>
    <p:sldId id="410" r:id="rId45"/>
    <p:sldId id="411" r:id="rId46"/>
    <p:sldId id="412" r:id="rId47"/>
    <p:sldId id="413" r:id="rId48"/>
    <p:sldId id="414" r:id="rId49"/>
    <p:sldId id="415" r:id="rId50"/>
    <p:sldId id="416" r:id="rId51"/>
    <p:sldId id="406" r:id="rId52"/>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1pPr>
    <a:lvl2pPr marL="457200"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2pPr>
    <a:lvl3pPr marL="914400"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3pPr>
    <a:lvl4pPr marL="1371600"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4pPr>
    <a:lvl5pPr marL="1828800" algn="l" rtl="0" eaLnBrk="0" fontAlgn="base" hangingPunct="0">
      <a:spcBef>
        <a:spcPct val="0"/>
      </a:spcBef>
      <a:spcAft>
        <a:spcPct val="0"/>
      </a:spcAft>
      <a:defRPr sz="1600" kern="1200">
        <a:solidFill>
          <a:schemeClr val="tx1"/>
        </a:solidFill>
        <a:latin typeface="Helvetica" charset="0"/>
        <a:ea typeface="MS PGothic" pitchFamily="34" charset="-128"/>
        <a:cs typeface="+mn-cs"/>
      </a:defRPr>
    </a:lvl5pPr>
    <a:lvl6pPr marL="2286000" algn="l" defTabSz="914400" rtl="0" eaLnBrk="1" latinLnBrk="0" hangingPunct="1">
      <a:defRPr sz="1600" kern="1200">
        <a:solidFill>
          <a:schemeClr val="tx1"/>
        </a:solidFill>
        <a:latin typeface="Helvetica" charset="0"/>
        <a:ea typeface="MS PGothic" pitchFamily="34" charset="-128"/>
        <a:cs typeface="+mn-cs"/>
      </a:defRPr>
    </a:lvl6pPr>
    <a:lvl7pPr marL="2743200" algn="l" defTabSz="914400" rtl="0" eaLnBrk="1" latinLnBrk="0" hangingPunct="1">
      <a:defRPr sz="1600" kern="1200">
        <a:solidFill>
          <a:schemeClr val="tx1"/>
        </a:solidFill>
        <a:latin typeface="Helvetica" charset="0"/>
        <a:ea typeface="MS PGothic" pitchFamily="34" charset="-128"/>
        <a:cs typeface="+mn-cs"/>
      </a:defRPr>
    </a:lvl7pPr>
    <a:lvl8pPr marL="3200400" algn="l" defTabSz="914400" rtl="0" eaLnBrk="1" latinLnBrk="0" hangingPunct="1">
      <a:defRPr sz="1600" kern="1200">
        <a:solidFill>
          <a:schemeClr val="tx1"/>
        </a:solidFill>
        <a:latin typeface="Helvetica" charset="0"/>
        <a:ea typeface="MS PGothic" pitchFamily="34" charset="-128"/>
        <a:cs typeface="+mn-cs"/>
      </a:defRPr>
    </a:lvl8pPr>
    <a:lvl9pPr marL="3657600" algn="l" defTabSz="914400" rtl="0" eaLnBrk="1" latinLnBrk="0" hangingPunct="1">
      <a:defRPr sz="1600" kern="1200">
        <a:solidFill>
          <a:schemeClr val="tx1"/>
        </a:solidFill>
        <a:latin typeface="Helvetica" charset="0"/>
        <a:ea typeface="MS PGothic"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3" autoAdjust="0"/>
    <p:restoredTop sz="94660"/>
  </p:normalViewPr>
  <p:slideViewPr>
    <p:cSldViewPr snapToGrid="0">
      <p:cViewPr varScale="1">
        <p:scale>
          <a:sx n="70" d="100"/>
          <a:sy n="70" d="100"/>
        </p:scale>
        <p:origin x="1386" y="72"/>
      </p:cViewPr>
      <p:guideLst>
        <p:guide orient="horz" pos="679"/>
        <p:guide pos="521"/>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slide" Target="slides/slide25.xml"/><Relationship Id="rId1" Type="http://schemas.openxmlformats.org/officeDocument/2006/relationships/slide" Target="slides/slide24.xml"/><Relationship Id="rId4"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ea typeface="+mn-ea"/>
              </a:defRPr>
            </a:lvl1pPr>
          </a:lstStyle>
          <a:p>
            <a:pPr>
              <a:defRPr/>
            </a:pPr>
            <a:endParaRPr lang="en-US"/>
          </a:p>
        </p:txBody>
      </p:sp>
      <p:sp>
        <p:nvSpPr>
          <p:cNvPr id="58371"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ea typeface="+mn-ea"/>
              </a:defRPr>
            </a:lvl1pPr>
          </a:lstStyle>
          <a:p>
            <a:pPr>
              <a:defRPr/>
            </a:pPr>
            <a:endParaRPr lang="en-US"/>
          </a:p>
        </p:txBody>
      </p:sp>
      <p:sp>
        <p:nvSpPr>
          <p:cNvPr id="58372"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ea typeface="+mn-ea"/>
              </a:defRPr>
            </a:lvl1pPr>
          </a:lstStyle>
          <a:p>
            <a:pPr>
              <a:defRPr/>
            </a:pPr>
            <a:endParaRPr lang="en-US"/>
          </a:p>
        </p:txBody>
      </p:sp>
      <p:sp>
        <p:nvSpPr>
          <p:cNvPr id="58373"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9C896760-3973-4B00-B732-736CEA163F92}" type="slidenum">
              <a:rPr lang="en-US"/>
              <a:pPr>
                <a:defRPr/>
              </a:pPr>
              <a:t>‹#›</a:t>
            </a:fld>
            <a:endParaRPr lang="en-US"/>
          </a:p>
        </p:txBody>
      </p:sp>
    </p:spTree>
    <p:extLst>
      <p:ext uri="{BB962C8B-B14F-4D97-AF65-F5344CB8AC3E}">
        <p14:creationId xmlns:p14="http://schemas.microsoft.com/office/powerpoint/2010/main" val="3294531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ea typeface="+mn-ea"/>
              </a:defRPr>
            </a:lvl1pPr>
          </a:lstStyle>
          <a:p>
            <a:pPr>
              <a:defRPr/>
            </a:pPr>
            <a:endParaRPr lang="en-US"/>
          </a:p>
        </p:txBody>
      </p:sp>
      <p:sp>
        <p:nvSpPr>
          <p:cNvPr id="5222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ea typeface="+mn-ea"/>
              </a:defRPr>
            </a:lvl1pPr>
          </a:lstStyle>
          <a:p>
            <a:pPr>
              <a:defRPr/>
            </a:pPr>
            <a:endParaRPr lang="en-US"/>
          </a:p>
        </p:txBody>
      </p:sp>
      <p:sp>
        <p:nvSpPr>
          <p:cNvPr id="71684"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52229"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ea typeface="+mn-ea"/>
              </a:defRPr>
            </a:lvl1pPr>
          </a:lstStyle>
          <a:p>
            <a:pPr>
              <a:defRPr/>
            </a:pPr>
            <a:endParaRPr lang="en-US"/>
          </a:p>
        </p:txBody>
      </p:sp>
      <p:sp>
        <p:nvSpPr>
          <p:cNvPr id="5223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20D8FD5E-8BDD-410E-9BA4-BC1885C4FCB5}" type="slidenum">
              <a:rPr lang="en-US"/>
              <a:pPr>
                <a:defRPr/>
              </a:pPr>
              <a:t>‹#›</a:t>
            </a:fld>
            <a:endParaRPr lang="en-US"/>
          </a:p>
        </p:txBody>
      </p:sp>
    </p:spTree>
    <p:extLst>
      <p:ext uri="{BB962C8B-B14F-4D97-AF65-F5344CB8AC3E}">
        <p14:creationId xmlns:p14="http://schemas.microsoft.com/office/powerpoint/2010/main" val="6594695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1BC47B2-644D-49CC-9B9B-5E8B7FD96376}" type="slidenum">
              <a:rPr lang="en-US" smtClean="0"/>
              <a:pPr/>
              <a:t>1</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00587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5FD670C-EAB5-476E-A23C-CA33D229E07A}" type="slidenum">
              <a:rPr lang="en-US" smtClean="0"/>
              <a:pPr>
                <a:defRPr/>
              </a:pPr>
              <a:t>10</a:t>
            </a:fld>
            <a:endParaRPr lang="en-US"/>
          </a:p>
        </p:txBody>
      </p:sp>
    </p:spTree>
    <p:extLst>
      <p:ext uri="{BB962C8B-B14F-4D97-AF65-F5344CB8AC3E}">
        <p14:creationId xmlns:p14="http://schemas.microsoft.com/office/powerpoint/2010/main" val="2284585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5FD670C-EAB5-476E-A23C-CA33D229E07A}" type="slidenum">
              <a:rPr lang="en-US" smtClean="0"/>
              <a:pPr>
                <a:defRPr/>
              </a:pPr>
              <a:t>11</a:t>
            </a:fld>
            <a:endParaRPr lang="en-US"/>
          </a:p>
        </p:txBody>
      </p:sp>
    </p:spTree>
    <p:extLst>
      <p:ext uri="{BB962C8B-B14F-4D97-AF65-F5344CB8AC3E}">
        <p14:creationId xmlns:p14="http://schemas.microsoft.com/office/powerpoint/2010/main" val="675584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5FD670C-EAB5-476E-A23C-CA33D229E07A}" type="slidenum">
              <a:rPr lang="en-US" smtClean="0"/>
              <a:pPr>
                <a:defRPr/>
              </a:pPr>
              <a:t>12</a:t>
            </a:fld>
            <a:endParaRPr lang="en-US"/>
          </a:p>
        </p:txBody>
      </p:sp>
    </p:spTree>
    <p:extLst>
      <p:ext uri="{BB962C8B-B14F-4D97-AF65-F5344CB8AC3E}">
        <p14:creationId xmlns:p14="http://schemas.microsoft.com/office/powerpoint/2010/main" val="3092575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5FD670C-EAB5-476E-A23C-CA33D229E07A}" type="slidenum">
              <a:rPr lang="en-US" smtClean="0"/>
              <a:pPr>
                <a:defRPr/>
              </a:pPr>
              <a:t>13</a:t>
            </a:fld>
            <a:endParaRPr lang="en-US"/>
          </a:p>
        </p:txBody>
      </p:sp>
    </p:spTree>
    <p:extLst>
      <p:ext uri="{BB962C8B-B14F-4D97-AF65-F5344CB8AC3E}">
        <p14:creationId xmlns:p14="http://schemas.microsoft.com/office/powerpoint/2010/main" val="460299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3BC3C9E2-22BB-44A2-A021-D92120303CC2}" type="slidenum">
              <a:rPr lang="en-US" smtClean="0"/>
              <a:pPr>
                <a:defRPr/>
              </a:pPr>
              <a:t>14</a:t>
            </a:fld>
            <a:endParaRPr lang="en-US"/>
          </a:p>
        </p:txBody>
      </p:sp>
    </p:spTree>
    <p:extLst>
      <p:ext uri="{BB962C8B-B14F-4D97-AF65-F5344CB8AC3E}">
        <p14:creationId xmlns:p14="http://schemas.microsoft.com/office/powerpoint/2010/main" val="588188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5FD670C-EAB5-476E-A23C-CA33D229E07A}" type="slidenum">
              <a:rPr lang="en-US" smtClean="0"/>
              <a:pPr>
                <a:defRPr/>
              </a:pPr>
              <a:t>15</a:t>
            </a:fld>
            <a:endParaRPr lang="en-US"/>
          </a:p>
        </p:txBody>
      </p:sp>
    </p:spTree>
    <p:extLst>
      <p:ext uri="{BB962C8B-B14F-4D97-AF65-F5344CB8AC3E}">
        <p14:creationId xmlns:p14="http://schemas.microsoft.com/office/powerpoint/2010/main" val="1968317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5FD670C-EAB5-476E-A23C-CA33D229E07A}" type="slidenum">
              <a:rPr lang="en-US" smtClean="0"/>
              <a:pPr>
                <a:defRPr/>
              </a:pPr>
              <a:t>16</a:t>
            </a:fld>
            <a:endParaRPr lang="en-US"/>
          </a:p>
        </p:txBody>
      </p:sp>
    </p:spTree>
    <p:extLst>
      <p:ext uri="{BB962C8B-B14F-4D97-AF65-F5344CB8AC3E}">
        <p14:creationId xmlns:p14="http://schemas.microsoft.com/office/powerpoint/2010/main" val="1579151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Rot="1" noChangeAspect="1" noChangeArrowheads="1" noTextEdit="1"/>
          </p:cNvSpPr>
          <p:nvPr>
            <p:ph type="sldImg"/>
          </p:nvPr>
        </p:nvSpPr>
        <p:spPr>
          <a:ln cap="flat"/>
        </p:spPr>
      </p:sp>
      <p:sp>
        <p:nvSpPr>
          <p:cNvPr id="70659" name="Rectangle 1027"/>
          <p:cNvSpPr>
            <a:spLocks noGrp="1" noChangeArrowheads="1"/>
          </p:cNvSpPr>
          <p:nvPr>
            <p:ph type="body" idx="1"/>
          </p:nvPr>
        </p:nvSpPr>
        <p:spPr>
          <a:noFill/>
          <a:ln w="9525"/>
        </p:spPr>
        <p:txBody>
          <a:bodyPr/>
          <a:lstStyle/>
          <a:p>
            <a:endParaRPr lang="en-US" smtClean="0">
              <a:latin typeface="Times New Roman" charset="0"/>
            </a:endParaRPr>
          </a:p>
        </p:txBody>
      </p:sp>
    </p:spTree>
    <p:extLst>
      <p:ext uri="{BB962C8B-B14F-4D97-AF65-F5344CB8AC3E}">
        <p14:creationId xmlns:p14="http://schemas.microsoft.com/office/powerpoint/2010/main" val="1603619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5FD670C-EAB5-476E-A23C-CA33D229E07A}" type="slidenum">
              <a:rPr lang="en-US" smtClean="0"/>
              <a:pPr>
                <a:defRPr/>
              </a:pPr>
              <a:t>18</a:t>
            </a:fld>
            <a:endParaRPr lang="en-US"/>
          </a:p>
        </p:txBody>
      </p:sp>
    </p:spTree>
    <p:extLst>
      <p:ext uri="{BB962C8B-B14F-4D97-AF65-F5344CB8AC3E}">
        <p14:creationId xmlns:p14="http://schemas.microsoft.com/office/powerpoint/2010/main" val="4225498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Rot="1" noChangeAspect="1" noChangeArrowheads="1" noTextEdit="1"/>
          </p:cNvSpPr>
          <p:nvPr>
            <p:ph type="sldImg"/>
          </p:nvPr>
        </p:nvSpPr>
        <p:spPr>
          <a:ln cap="flat"/>
        </p:spPr>
      </p:sp>
      <p:sp>
        <p:nvSpPr>
          <p:cNvPr id="70659" name="Rectangle 1027"/>
          <p:cNvSpPr>
            <a:spLocks noGrp="1" noChangeArrowheads="1"/>
          </p:cNvSpPr>
          <p:nvPr>
            <p:ph type="body" idx="1"/>
          </p:nvPr>
        </p:nvSpPr>
        <p:spPr>
          <a:noFill/>
          <a:ln w="9525"/>
        </p:spPr>
        <p:txBody>
          <a:bodyPr/>
          <a:lstStyle/>
          <a:p>
            <a:endParaRPr lang="en-US" smtClean="0">
              <a:latin typeface="Times New Roman" charset="0"/>
            </a:endParaRPr>
          </a:p>
        </p:txBody>
      </p:sp>
    </p:spTree>
    <p:extLst>
      <p:ext uri="{BB962C8B-B14F-4D97-AF65-F5344CB8AC3E}">
        <p14:creationId xmlns:p14="http://schemas.microsoft.com/office/powerpoint/2010/main" val="2085887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F188BD3-7A69-4E5C-AD06-E47AC160CA9A}" type="slidenum">
              <a:rPr lang="en-US" smtClean="0"/>
              <a:pPr/>
              <a:t>2</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797099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5FD670C-EAB5-476E-A23C-CA33D229E07A}" type="slidenum">
              <a:rPr lang="en-US" smtClean="0"/>
              <a:pPr>
                <a:defRPr/>
              </a:pPr>
              <a:t>20</a:t>
            </a:fld>
            <a:endParaRPr lang="en-US"/>
          </a:p>
        </p:txBody>
      </p:sp>
    </p:spTree>
    <p:extLst>
      <p:ext uri="{BB962C8B-B14F-4D97-AF65-F5344CB8AC3E}">
        <p14:creationId xmlns:p14="http://schemas.microsoft.com/office/powerpoint/2010/main" val="1572784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2B56252-E22D-45A0-8238-B889D31670BC}" type="slidenum">
              <a:rPr lang="en-US"/>
              <a:pPr/>
              <a:t>22</a:t>
            </a:fld>
            <a:endParaRPr lang="en-US"/>
          </a:p>
        </p:txBody>
      </p:sp>
      <p:sp>
        <p:nvSpPr>
          <p:cNvPr id="39939" name="Rectangle 2"/>
          <p:cNvSpPr>
            <a:spLocks noGrp="1" noRot="1" noChangeAspect="1" noChangeArrowheads="1" noTextEdit="1"/>
          </p:cNvSpPr>
          <p:nvPr>
            <p:ph type="sldImg"/>
          </p:nvPr>
        </p:nvSpPr>
        <p:spPr>
          <a:xfrm>
            <a:off x="3363913" y="2366963"/>
            <a:ext cx="0" cy="0"/>
          </a:xfrm>
          <a:solidFill>
            <a:srgbClr val="FFFFFF"/>
          </a:solidFill>
          <a:ln/>
        </p:spPr>
      </p:sp>
      <p:sp>
        <p:nvSpPr>
          <p:cNvPr id="39940"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algn="just" eaLnBrk="1" hangingPunct="1"/>
            <a:r>
              <a:rPr lang="en-US" smtClean="0">
                <a:latin typeface="Arial Unicode MS" pitchFamily="34" charset="-128"/>
                <a:ea typeface="Arial Unicode MS" pitchFamily="34" charset="-128"/>
                <a:cs typeface="Arial Unicode MS" pitchFamily="34" charset="-128"/>
              </a:rPr>
              <a:t>Having scalar values also means that all instances of a record type must contain the same number of fields.</a:t>
            </a:r>
          </a:p>
          <a:p>
            <a:pPr algn="just" eaLnBrk="1" hangingPunct="1"/>
            <a:r>
              <a:rPr lang="en-US" smtClean="0">
                <a:latin typeface="Arial Unicode MS" pitchFamily="34" charset="-128"/>
                <a:ea typeface="Arial Unicode MS" pitchFamily="34" charset="-128"/>
                <a:cs typeface="Arial Unicode MS" pitchFamily="34" charset="-128"/>
              </a:rPr>
              <a:t>A table not in first normal form is called un normalized</a:t>
            </a:r>
          </a:p>
          <a:p>
            <a:pPr eaLnBrk="1" hangingPunct="1"/>
            <a:endParaRPr lang="en-US" smtClean="0"/>
          </a:p>
        </p:txBody>
      </p:sp>
    </p:spTree>
    <p:extLst>
      <p:ext uri="{BB962C8B-B14F-4D97-AF65-F5344CB8AC3E}">
        <p14:creationId xmlns:p14="http://schemas.microsoft.com/office/powerpoint/2010/main" val="3322573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A0C3AEA-F6B5-459E-8FE8-451BA5CB3109}" type="slidenum">
              <a:rPr lang="en-US"/>
              <a:pPr/>
              <a:t>23</a:t>
            </a:fld>
            <a:endParaRPr lang="en-US"/>
          </a:p>
        </p:txBody>
      </p:sp>
      <p:sp>
        <p:nvSpPr>
          <p:cNvPr id="40963" name="Rectangle 2"/>
          <p:cNvSpPr>
            <a:spLocks noGrp="1" noRot="1" noChangeAspect="1" noChangeArrowheads="1" noTextEdit="1"/>
          </p:cNvSpPr>
          <p:nvPr>
            <p:ph type="sldImg"/>
          </p:nvPr>
        </p:nvSpPr>
        <p:spPr>
          <a:xfrm>
            <a:off x="3363913" y="2366963"/>
            <a:ext cx="0" cy="0"/>
          </a:xfrm>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algn="just" eaLnBrk="1" hangingPunct="1"/>
            <a:r>
              <a:rPr lang="en-US" smtClean="0">
                <a:latin typeface="Arial Unicode MS" pitchFamily="34" charset="-128"/>
                <a:ea typeface="Arial Unicode MS" pitchFamily="34" charset="-128"/>
                <a:cs typeface="Arial Unicode MS" pitchFamily="34" charset="-128"/>
              </a:rPr>
              <a:t>1.</a:t>
            </a:r>
            <a:r>
              <a:rPr lang="en-US" smtClean="0">
                <a:cs typeface="Times New Roman" pitchFamily="18" charset="0"/>
              </a:rPr>
              <a:t> The designated key</a:t>
            </a:r>
            <a:r>
              <a:rPr lang="en-US" smtClean="0">
                <a:latin typeface="Arial Unicode MS" pitchFamily="34" charset="-128"/>
                <a:ea typeface="Arial Unicode MS" pitchFamily="34" charset="-128"/>
                <a:cs typeface="Arial Unicode MS" pitchFamily="34" charset="-128"/>
              </a:rPr>
              <a:t> will be the primary key of the original table concatenated with one or more data items from the new table.</a:t>
            </a:r>
          </a:p>
          <a:p>
            <a:pPr algn="just" eaLnBrk="1" hangingPunct="1">
              <a:buFontTx/>
              <a:buChar char="•"/>
            </a:pPr>
            <a:r>
              <a:rPr lang="en-US" smtClean="0">
                <a:latin typeface="Arial Unicode MS" pitchFamily="34" charset="-128"/>
                <a:ea typeface="Arial Unicode MS" pitchFamily="34" charset="-128"/>
                <a:cs typeface="Arial Unicode MS" pitchFamily="34" charset="-128"/>
              </a:rPr>
              <a:t>For the first table the primary key is ISBN</a:t>
            </a:r>
          </a:p>
          <a:p>
            <a:pPr algn="just" eaLnBrk="1" hangingPunct="1">
              <a:buFontTx/>
              <a:buChar char="•"/>
            </a:pPr>
            <a:r>
              <a:rPr lang="en-US" smtClean="0">
                <a:latin typeface="Arial Unicode MS" pitchFamily="34" charset="-128"/>
                <a:ea typeface="Arial Unicode MS" pitchFamily="34" charset="-128"/>
                <a:cs typeface="Arial Unicode MS" pitchFamily="34" charset="-128"/>
              </a:rPr>
              <a:t>For the second table the primary key is ISBN + Author Name</a:t>
            </a:r>
          </a:p>
          <a:p>
            <a:pPr eaLnBrk="1" hangingPunct="1"/>
            <a:endParaRPr lang="en-US" smtClean="0"/>
          </a:p>
        </p:txBody>
      </p:sp>
    </p:spTree>
    <p:extLst>
      <p:ext uri="{BB962C8B-B14F-4D97-AF65-F5344CB8AC3E}">
        <p14:creationId xmlns:p14="http://schemas.microsoft.com/office/powerpoint/2010/main" val="31932390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DD5FFB0-B58A-4F0C-B754-B297B3B2F09F}" type="slidenum">
              <a:rPr lang="en-US"/>
              <a:pPr/>
              <a:t>24</a:t>
            </a:fld>
            <a:endParaRPr lang="en-US"/>
          </a:p>
        </p:txBody>
      </p:sp>
      <p:sp>
        <p:nvSpPr>
          <p:cNvPr id="41987" name="Rectangle 2"/>
          <p:cNvSpPr>
            <a:spLocks noGrp="1" noRot="1" noChangeAspect="1" noChangeArrowheads="1" noTextEdit="1"/>
          </p:cNvSpPr>
          <p:nvPr>
            <p:ph type="sldImg"/>
          </p:nvPr>
        </p:nvSpPr>
        <p:spPr>
          <a:xfrm>
            <a:off x="3363913" y="2366963"/>
            <a:ext cx="0" cy="0"/>
          </a:xfrm>
          <a:solidFill>
            <a:srgbClr val="FFFFFF"/>
          </a:solidFill>
          <a:ln/>
        </p:spPr>
      </p:sp>
      <p:sp>
        <p:nvSpPr>
          <p:cNvPr id="41988"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smtClean="0"/>
              <a:t>Notes to Instructor: Need more rigor in the functional dependencies. With a few examples. May be create a class assignment for functional dependencies.</a:t>
            </a:r>
          </a:p>
        </p:txBody>
      </p:sp>
    </p:spTree>
    <p:extLst>
      <p:ext uri="{BB962C8B-B14F-4D97-AF65-F5344CB8AC3E}">
        <p14:creationId xmlns:p14="http://schemas.microsoft.com/office/powerpoint/2010/main" val="3142681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298CC63-0C23-4C5B-9B7C-B6DC5868BCD1}" type="slidenum">
              <a:rPr lang="en-US"/>
              <a:pPr/>
              <a:t>25</a:t>
            </a:fld>
            <a:endParaRPr lang="en-US"/>
          </a:p>
        </p:txBody>
      </p:sp>
      <p:sp>
        <p:nvSpPr>
          <p:cNvPr id="43011" name="Rectangle 2"/>
          <p:cNvSpPr>
            <a:spLocks noGrp="1" noRot="1" noChangeAspect="1" noChangeArrowheads="1" noTextEdit="1"/>
          </p:cNvSpPr>
          <p:nvPr>
            <p:ph type="sldImg"/>
          </p:nvPr>
        </p:nvSpPr>
        <p:spPr>
          <a:xfrm>
            <a:off x="3363913" y="2366963"/>
            <a:ext cx="0" cy="0"/>
          </a:xfrm>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eaLnBrk="1" hangingPunct="1"/>
            <a:endParaRPr lang="en-US" smtClean="0"/>
          </a:p>
        </p:txBody>
      </p:sp>
    </p:spTree>
    <p:extLst>
      <p:ext uri="{BB962C8B-B14F-4D97-AF65-F5344CB8AC3E}">
        <p14:creationId xmlns:p14="http://schemas.microsoft.com/office/powerpoint/2010/main" val="1721129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767469E-5A7A-4F3B-B432-4528A6EC1571}" type="slidenum">
              <a:rPr lang="en-US"/>
              <a:pPr/>
              <a:t>26</a:t>
            </a:fld>
            <a:endParaRPr lang="en-US"/>
          </a:p>
        </p:txBody>
      </p:sp>
      <p:sp>
        <p:nvSpPr>
          <p:cNvPr id="44035" name="Rectangle 2"/>
          <p:cNvSpPr>
            <a:spLocks noGrp="1" noRot="1" noChangeAspect="1" noChangeArrowheads="1" noTextEdit="1"/>
          </p:cNvSpPr>
          <p:nvPr>
            <p:ph type="sldImg"/>
          </p:nvPr>
        </p:nvSpPr>
        <p:spPr>
          <a:xfrm>
            <a:off x="3363913" y="2366963"/>
            <a:ext cx="0" cy="0"/>
          </a:xfrm>
          <a:solidFill>
            <a:srgbClr val="FFFFFF"/>
          </a:solidFill>
          <a:ln/>
        </p:spPr>
      </p:sp>
      <p:sp>
        <p:nvSpPr>
          <p:cNvPr id="44036"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eaLnBrk="1" hangingPunct="1"/>
            <a:endParaRPr lang="en-US" smtClean="0"/>
          </a:p>
        </p:txBody>
      </p:sp>
    </p:spTree>
    <p:extLst>
      <p:ext uri="{BB962C8B-B14F-4D97-AF65-F5344CB8AC3E}">
        <p14:creationId xmlns:p14="http://schemas.microsoft.com/office/powerpoint/2010/main" val="3217990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77C4D51-B110-4197-8DF1-41EC99D7E57D}" type="slidenum">
              <a:rPr lang="en-US"/>
              <a:pPr/>
              <a:t>27</a:t>
            </a:fld>
            <a:endParaRPr lang="en-US"/>
          </a:p>
        </p:txBody>
      </p:sp>
      <p:sp>
        <p:nvSpPr>
          <p:cNvPr id="45059" name="Rectangle 1026"/>
          <p:cNvSpPr>
            <a:spLocks noGrp="1" noRot="1" noChangeAspect="1" noChangeArrowheads="1" noTextEdit="1"/>
          </p:cNvSpPr>
          <p:nvPr>
            <p:ph type="sldImg"/>
          </p:nvPr>
        </p:nvSpPr>
        <p:spPr>
          <a:xfrm>
            <a:off x="3363913" y="2366963"/>
            <a:ext cx="0" cy="0"/>
          </a:xfrm>
          <a:solidFill>
            <a:srgbClr val="FFFFFF"/>
          </a:solidFill>
          <a:ln/>
        </p:spPr>
      </p:sp>
      <p:sp>
        <p:nvSpPr>
          <p:cNvPr id="45060" name="Rectangle 1027"/>
          <p:cNvSpPr>
            <a:spLocks noGrp="1" noChangeArrowheads="1"/>
          </p:cNvSpPr>
          <p:nvPr>
            <p:ph type="body" idx="1"/>
          </p:nvPr>
        </p:nvSpPr>
        <p:spPr>
          <a:solidFill>
            <a:srgbClr val="FFFFFF"/>
          </a:solidFill>
          <a:ln>
            <a:solidFill>
              <a:srgbClr val="000000"/>
            </a:solidFill>
          </a:ln>
        </p:spPr>
        <p:txBody>
          <a:bodyPr lIns="89913" tIns="44956" rIns="89913" bIns="44956"/>
          <a:lstStyle/>
          <a:p>
            <a:pPr eaLnBrk="1" hangingPunct="1"/>
            <a:endParaRPr lang="en-US" smtClean="0"/>
          </a:p>
        </p:txBody>
      </p:sp>
    </p:spTree>
    <p:extLst>
      <p:ext uri="{BB962C8B-B14F-4D97-AF65-F5344CB8AC3E}">
        <p14:creationId xmlns:p14="http://schemas.microsoft.com/office/powerpoint/2010/main" val="129680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3248139D-D329-4DA7-AC1E-506E9BF676CE}" type="slidenum">
              <a:rPr lang="en-US"/>
              <a:pPr/>
              <a:t>28</a:t>
            </a:fld>
            <a:endParaRPr lang="en-US"/>
          </a:p>
        </p:txBody>
      </p:sp>
      <p:sp>
        <p:nvSpPr>
          <p:cNvPr id="46083" name="Rectangle 2"/>
          <p:cNvSpPr>
            <a:spLocks noGrp="1" noRot="1" noChangeAspect="1" noChangeArrowheads="1" noTextEdit="1"/>
          </p:cNvSpPr>
          <p:nvPr>
            <p:ph type="sldImg"/>
          </p:nvPr>
        </p:nvSpPr>
        <p:spPr>
          <a:xfrm>
            <a:off x="3363913" y="2366963"/>
            <a:ext cx="0" cy="0"/>
          </a:xfrm>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eaLnBrk="1" hangingPunct="1"/>
            <a:endParaRPr lang="en-US" smtClean="0"/>
          </a:p>
        </p:txBody>
      </p:sp>
    </p:spTree>
    <p:extLst>
      <p:ext uri="{BB962C8B-B14F-4D97-AF65-F5344CB8AC3E}">
        <p14:creationId xmlns:p14="http://schemas.microsoft.com/office/powerpoint/2010/main" val="678538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773DA76-2EF6-4E94-939D-DDECD88AF4BB}" type="slidenum">
              <a:rPr lang="en-US"/>
              <a:pPr/>
              <a:t>29</a:t>
            </a:fld>
            <a:endParaRPr lang="en-US"/>
          </a:p>
        </p:txBody>
      </p:sp>
      <p:sp>
        <p:nvSpPr>
          <p:cNvPr id="47107" name="Rectangle 2"/>
          <p:cNvSpPr>
            <a:spLocks noGrp="1" noRot="1" noChangeAspect="1" noChangeArrowheads="1" noTextEdit="1"/>
          </p:cNvSpPr>
          <p:nvPr>
            <p:ph type="sldImg"/>
          </p:nvPr>
        </p:nvSpPr>
        <p:spPr>
          <a:xfrm>
            <a:off x="3363913" y="2366963"/>
            <a:ext cx="0" cy="0"/>
          </a:xfrm>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marL="228600" indent="-228600" algn="just" eaLnBrk="1" hangingPunct="1"/>
            <a:r>
              <a:rPr lang="en-US" smtClean="0">
                <a:latin typeface="Arial Unicode MS" pitchFamily="34" charset="-128"/>
                <a:ea typeface="Arial Unicode MS" pitchFamily="34" charset="-128"/>
                <a:cs typeface="Arial Unicode MS" pitchFamily="34" charset="-128"/>
              </a:rPr>
              <a:t>Let us consider the problems with the movie studio database:</a:t>
            </a:r>
          </a:p>
          <a:p>
            <a:pPr marL="228600" indent="-228600" algn="just" eaLnBrk="1" hangingPunct="1">
              <a:buFontTx/>
              <a:buAutoNum type="arabicPeriod"/>
            </a:pPr>
            <a:r>
              <a:rPr lang="en-US" smtClean="0"/>
              <a:t>Redundancy – City Population is repeated many times</a:t>
            </a:r>
          </a:p>
          <a:p>
            <a:pPr marL="228600" indent="-228600" algn="just" eaLnBrk="1" hangingPunct="1">
              <a:buFontTx/>
              <a:buAutoNum type="arabicPeriod"/>
            </a:pPr>
            <a:r>
              <a:rPr lang="en-US" smtClean="0"/>
              <a:t>Insertion anomaly – Whenever we add a new record we have to add unnecessary information. We can not add record until we know information about the city population</a:t>
            </a:r>
          </a:p>
          <a:p>
            <a:pPr marL="228600" indent="-228600" algn="just" eaLnBrk="1" hangingPunct="1">
              <a:buFontTx/>
              <a:buAutoNum type="arabicPeriod"/>
            </a:pPr>
            <a:r>
              <a:rPr lang="en-US" smtClean="0"/>
              <a:t>Deletion anomaly – Whenever we delete a record, useful information is deleted.</a:t>
            </a:r>
          </a:p>
          <a:p>
            <a:pPr marL="228600" indent="-228600" algn="just" eaLnBrk="1" hangingPunct="1"/>
            <a:r>
              <a:rPr lang="en-US" smtClean="0">
                <a:cs typeface="Times New Roman" pitchFamily="18" charset="0"/>
              </a:rPr>
              <a:t>Update anomaly – The City Population needs to be updated in more than one location if it changes.</a:t>
            </a:r>
            <a:r>
              <a:rPr lang="en-US" smtClean="0"/>
              <a:t> </a:t>
            </a:r>
          </a:p>
        </p:txBody>
      </p:sp>
    </p:spTree>
    <p:extLst>
      <p:ext uri="{BB962C8B-B14F-4D97-AF65-F5344CB8AC3E}">
        <p14:creationId xmlns:p14="http://schemas.microsoft.com/office/powerpoint/2010/main" val="1090090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25CC606-12F6-4F14-A941-FE27E81EBBDA}" type="slidenum">
              <a:rPr lang="en-US"/>
              <a:pPr/>
              <a:t>30</a:t>
            </a:fld>
            <a:endParaRPr lang="en-US"/>
          </a:p>
        </p:txBody>
      </p:sp>
      <p:sp>
        <p:nvSpPr>
          <p:cNvPr id="48131" name="Rectangle 2"/>
          <p:cNvSpPr>
            <a:spLocks noGrp="1" noRot="1" noChangeAspect="1" noChangeArrowheads="1" noTextEdit="1"/>
          </p:cNvSpPr>
          <p:nvPr>
            <p:ph type="sldImg"/>
          </p:nvPr>
        </p:nvSpPr>
        <p:spPr>
          <a:xfrm>
            <a:off x="3363913" y="2366963"/>
            <a:ext cx="0" cy="0"/>
          </a:xfrm>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algn="just" eaLnBrk="1" hangingPunct="1"/>
            <a:r>
              <a:rPr lang="en-US" smtClean="0">
                <a:latin typeface="Arial Unicode MS" pitchFamily="34" charset="-128"/>
                <a:ea typeface="Arial Unicode MS" pitchFamily="34" charset="-128"/>
                <a:cs typeface="Arial Unicode MS" pitchFamily="34" charset="-128"/>
              </a:rPr>
              <a:t>If there is a table with columns A,B,C,D with Primary Key (A,B) &amp; D is dependant on A (alone) then to be 2NF, you should reduce (split) tables as:</a:t>
            </a:r>
            <a:endParaRPr lang="en-US" smtClean="0">
              <a:solidFill>
                <a:srgbClr val="0000FF"/>
              </a:solidFill>
              <a:latin typeface="Arial Unicode MS" pitchFamily="34" charset="-128"/>
              <a:ea typeface="Arial Unicode MS" pitchFamily="34" charset="-128"/>
              <a:cs typeface="Arial Unicode MS" pitchFamily="34" charset="-128"/>
            </a:endParaRPr>
          </a:p>
          <a:p>
            <a:pPr lvl="1" algn="just" eaLnBrk="1" hangingPunct="1">
              <a:buFontTx/>
              <a:buChar char="•"/>
            </a:pPr>
            <a:r>
              <a:rPr lang="en-US" smtClean="0">
                <a:latin typeface="Arial Unicode MS" pitchFamily="34" charset="-128"/>
                <a:ea typeface="Arial Unicode MS" pitchFamily="34" charset="-128"/>
                <a:cs typeface="Arial Unicode MS" pitchFamily="34" charset="-128"/>
              </a:rPr>
              <a:t>Table with columns A,D with  Primary Key (A)</a:t>
            </a:r>
          </a:p>
          <a:p>
            <a:pPr lvl="1" eaLnBrk="1" hangingPunct="1">
              <a:buFontTx/>
              <a:buChar char="•"/>
            </a:pPr>
            <a:r>
              <a:rPr lang="en-US" smtClean="0">
                <a:cs typeface="Times New Roman" pitchFamily="18" charset="0"/>
              </a:rPr>
              <a:t>Table with columns A,B,C with  Primary Key (A,B)</a:t>
            </a:r>
            <a:r>
              <a:rPr lang="en-US" smtClean="0"/>
              <a:t> </a:t>
            </a:r>
          </a:p>
        </p:txBody>
      </p:sp>
    </p:spTree>
    <p:extLst>
      <p:ext uri="{BB962C8B-B14F-4D97-AF65-F5344CB8AC3E}">
        <p14:creationId xmlns:p14="http://schemas.microsoft.com/office/powerpoint/2010/main" val="755479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smtClean="0"/>
          </a:p>
        </p:txBody>
      </p:sp>
      <p:sp>
        <p:nvSpPr>
          <p:cNvPr id="84996" name="Slide Number Placeholder 3"/>
          <p:cNvSpPr>
            <a:spLocks noGrp="1"/>
          </p:cNvSpPr>
          <p:nvPr>
            <p:ph type="sldNum" sz="quarter" idx="5"/>
          </p:nvPr>
        </p:nvSpPr>
        <p:spPr>
          <a:noFill/>
        </p:spPr>
        <p:txBody>
          <a:bodyPr/>
          <a:lstStyle/>
          <a:p>
            <a:fld id="{C25C5E71-8A52-464B-9DC2-C01F672AC6AB}" type="slidenum">
              <a:rPr lang="en-US" smtClean="0"/>
              <a:pPr/>
              <a:t>3</a:t>
            </a:fld>
            <a:endParaRPr lang="en-US" smtClean="0"/>
          </a:p>
        </p:txBody>
      </p:sp>
    </p:spTree>
    <p:extLst>
      <p:ext uri="{BB962C8B-B14F-4D97-AF65-F5344CB8AC3E}">
        <p14:creationId xmlns:p14="http://schemas.microsoft.com/office/powerpoint/2010/main" val="41987317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3608339-623C-4AC6-93EF-D994719FF347}" type="slidenum">
              <a:rPr lang="en-US"/>
              <a:pPr/>
              <a:t>31</a:t>
            </a:fld>
            <a:endParaRPr lang="en-US"/>
          </a:p>
        </p:txBody>
      </p:sp>
      <p:sp>
        <p:nvSpPr>
          <p:cNvPr id="49155" name="Rectangle 2"/>
          <p:cNvSpPr>
            <a:spLocks noGrp="1" noRot="1" noChangeAspect="1" noChangeArrowheads="1" noTextEdit="1"/>
          </p:cNvSpPr>
          <p:nvPr>
            <p:ph type="sldImg"/>
          </p:nvPr>
        </p:nvSpPr>
        <p:spPr>
          <a:xfrm>
            <a:off x="3363913" y="2366963"/>
            <a:ext cx="0" cy="0"/>
          </a:xfrm>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eaLnBrk="1" hangingPunct="1"/>
            <a:endParaRPr lang="en-US" smtClean="0"/>
          </a:p>
        </p:txBody>
      </p:sp>
    </p:spTree>
    <p:extLst>
      <p:ext uri="{BB962C8B-B14F-4D97-AF65-F5344CB8AC3E}">
        <p14:creationId xmlns:p14="http://schemas.microsoft.com/office/powerpoint/2010/main" val="18026729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291ACAA-4A38-4DBD-B02E-7019FEBCDF85}" type="slidenum">
              <a:rPr lang="en-US"/>
              <a:pPr/>
              <a:t>32</a:t>
            </a:fld>
            <a:endParaRPr lang="en-US"/>
          </a:p>
        </p:txBody>
      </p:sp>
      <p:sp>
        <p:nvSpPr>
          <p:cNvPr id="52227" name="Rectangle 2"/>
          <p:cNvSpPr>
            <a:spLocks noGrp="1" noRot="1" noChangeAspect="1" noChangeArrowheads="1" noTextEdit="1"/>
          </p:cNvSpPr>
          <p:nvPr>
            <p:ph type="sldImg"/>
          </p:nvPr>
        </p:nvSpPr>
        <p:spPr>
          <a:xfrm>
            <a:off x="3363913" y="2366963"/>
            <a:ext cx="0" cy="0"/>
          </a:xfrm>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smtClean="0">
                <a:cs typeface="Times New Roman" pitchFamily="18" charset="0"/>
              </a:rPr>
              <a:t>In the Book Schema Third Normal Form is violated since a non-key field is dependent on another non-key field and is transitively dependent on the primary key.</a:t>
            </a:r>
            <a:r>
              <a:rPr lang="en-US" smtClean="0"/>
              <a:t> </a:t>
            </a:r>
          </a:p>
        </p:txBody>
      </p:sp>
    </p:spTree>
    <p:extLst>
      <p:ext uri="{BB962C8B-B14F-4D97-AF65-F5344CB8AC3E}">
        <p14:creationId xmlns:p14="http://schemas.microsoft.com/office/powerpoint/2010/main" val="1617513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FB13E55-1242-47EF-BBFE-44208EEE9E85}" type="slidenum">
              <a:rPr lang="en-US"/>
              <a:pPr/>
              <a:t>33</a:t>
            </a:fld>
            <a:endParaRPr lang="en-US"/>
          </a:p>
        </p:txBody>
      </p:sp>
      <p:sp>
        <p:nvSpPr>
          <p:cNvPr id="53251" name="Rectangle 2"/>
          <p:cNvSpPr>
            <a:spLocks noGrp="1" noRot="1" noChangeAspect="1" noChangeArrowheads="1" noTextEdit="1"/>
          </p:cNvSpPr>
          <p:nvPr>
            <p:ph type="sldImg"/>
          </p:nvPr>
        </p:nvSpPr>
        <p:spPr>
          <a:xfrm>
            <a:off x="3363913" y="2366963"/>
            <a:ext cx="0" cy="0"/>
          </a:xfrm>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marL="228600" indent="-228600" algn="just" eaLnBrk="1" hangingPunct="1"/>
            <a:r>
              <a:rPr lang="en-US" smtClean="0">
                <a:latin typeface="Arial Unicode MS" pitchFamily="34" charset="-128"/>
                <a:ea typeface="Arial Unicode MS" pitchFamily="34" charset="-128"/>
                <a:cs typeface="Arial Unicode MS" pitchFamily="34" charset="-128"/>
              </a:rPr>
              <a:t>Let us consider the problems with the movie studio database:</a:t>
            </a:r>
          </a:p>
          <a:p>
            <a:pPr marL="228600" indent="-228600" algn="just" eaLnBrk="1" hangingPunct="1">
              <a:buFontTx/>
              <a:buAutoNum type="arabicPeriod"/>
            </a:pPr>
            <a:r>
              <a:rPr lang="en-US" smtClean="0"/>
              <a:t>Redundancy – City Population is repeated many times</a:t>
            </a:r>
          </a:p>
          <a:p>
            <a:pPr marL="228600" indent="-228600" algn="just" eaLnBrk="1" hangingPunct="1">
              <a:buFontTx/>
              <a:buAutoNum type="arabicPeriod"/>
            </a:pPr>
            <a:r>
              <a:rPr lang="en-US" smtClean="0"/>
              <a:t>Insertion anomaly – Whenever we add a new record we have to add unnecessary information. We can not add record until we know information about the city population</a:t>
            </a:r>
          </a:p>
          <a:p>
            <a:pPr marL="228600" indent="-228600" algn="just" eaLnBrk="1" hangingPunct="1">
              <a:buFontTx/>
              <a:buAutoNum type="arabicPeriod"/>
            </a:pPr>
            <a:r>
              <a:rPr lang="en-US" smtClean="0"/>
              <a:t>Deletion anomaly – Whenever we delete a record, useful information is deleted.</a:t>
            </a:r>
          </a:p>
          <a:p>
            <a:pPr marL="228600" indent="-228600" algn="just" eaLnBrk="1" hangingPunct="1"/>
            <a:r>
              <a:rPr lang="en-US" smtClean="0">
                <a:cs typeface="Times New Roman" pitchFamily="18" charset="0"/>
              </a:rPr>
              <a:t>Update anomaly – The City Population needs to be updated in more than one location if it changes.</a:t>
            </a:r>
            <a:r>
              <a:rPr lang="en-US" smtClean="0"/>
              <a:t> </a:t>
            </a:r>
          </a:p>
        </p:txBody>
      </p:sp>
    </p:spTree>
    <p:extLst>
      <p:ext uri="{BB962C8B-B14F-4D97-AF65-F5344CB8AC3E}">
        <p14:creationId xmlns:p14="http://schemas.microsoft.com/office/powerpoint/2010/main" val="2586633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6C743D8-571B-4226-A21A-7F3B13CD3258}" type="slidenum">
              <a:rPr lang="en-US"/>
              <a:pPr/>
              <a:t>34</a:t>
            </a:fld>
            <a:endParaRPr lang="en-US"/>
          </a:p>
        </p:txBody>
      </p:sp>
      <p:sp>
        <p:nvSpPr>
          <p:cNvPr id="54275" name="Rectangle 2"/>
          <p:cNvSpPr>
            <a:spLocks noGrp="1" noRot="1" noChangeAspect="1" noChangeArrowheads="1" noTextEdit="1"/>
          </p:cNvSpPr>
          <p:nvPr>
            <p:ph type="sldImg"/>
          </p:nvPr>
        </p:nvSpPr>
        <p:spPr>
          <a:xfrm>
            <a:off x="3363913" y="2366963"/>
            <a:ext cx="0" cy="0"/>
          </a:xfrm>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marL="228600" indent="-228600" algn="just" eaLnBrk="1" hangingPunct="1"/>
            <a:r>
              <a:rPr lang="en-US" smtClean="0">
                <a:solidFill>
                  <a:srgbClr val="0000FF"/>
                </a:solidFill>
                <a:latin typeface="Arial Unicode MS" pitchFamily="34" charset="-128"/>
                <a:ea typeface="Arial Unicode MS" pitchFamily="34" charset="-128"/>
                <a:cs typeface="Arial Unicode MS" pitchFamily="34" charset="-128"/>
              </a:rPr>
              <a:t>If there is a table with columns A,B,C with Primary Key (A) and C is dependant on B (B </a:t>
            </a:r>
            <a:r>
              <a:rPr lang="en-US" smtClean="0">
                <a:solidFill>
                  <a:srgbClr val="0000FF"/>
                </a:solidFill>
                <a:ea typeface="Arial Unicode MS" pitchFamily="34" charset="-128"/>
                <a:cs typeface="Arial Unicode MS" pitchFamily="34" charset="-128"/>
                <a:sym typeface="Wingdings" pitchFamily="2" charset="2"/>
              </a:rPr>
              <a:t></a:t>
            </a:r>
            <a:r>
              <a:rPr lang="en-US" smtClean="0">
                <a:solidFill>
                  <a:srgbClr val="0000FF"/>
                </a:solidFill>
                <a:latin typeface="Arial Unicode MS" pitchFamily="34" charset="-128"/>
                <a:ea typeface="Arial Unicode MS" pitchFamily="34" charset="-128"/>
                <a:cs typeface="Arial Unicode MS" pitchFamily="34" charset="-128"/>
              </a:rPr>
              <a:t> C) then to be 3NF, the tables become</a:t>
            </a:r>
          </a:p>
          <a:p>
            <a:pPr marL="685800" lvl="1" indent="-228600" algn="just" eaLnBrk="1" hangingPunct="1">
              <a:buFontTx/>
              <a:buAutoNum type="arabicPeriod"/>
            </a:pPr>
            <a:r>
              <a:rPr lang="en-US" smtClean="0">
                <a:solidFill>
                  <a:srgbClr val="0000FF"/>
                </a:solidFill>
                <a:latin typeface="Arial Unicode MS" pitchFamily="34" charset="-128"/>
                <a:ea typeface="Arial Unicode MS" pitchFamily="34" charset="-128"/>
                <a:cs typeface="Arial Unicode MS" pitchFamily="34" charset="-128"/>
              </a:rPr>
              <a:t>Table with columns B,C with Primary Key (B)</a:t>
            </a:r>
          </a:p>
          <a:p>
            <a:pPr marL="685800" lvl="1" indent="-228600" algn="just" eaLnBrk="1" hangingPunct="1">
              <a:buFontTx/>
              <a:buAutoNum type="arabicPeriod"/>
            </a:pPr>
            <a:r>
              <a:rPr lang="en-US" smtClean="0">
                <a:solidFill>
                  <a:srgbClr val="0000FF"/>
                </a:solidFill>
                <a:latin typeface="Arial Unicode MS" pitchFamily="34" charset="-128"/>
                <a:cs typeface="Times New Roman" pitchFamily="18" charset="0"/>
              </a:rPr>
              <a:t>Table with fields A,B with Primary Key ( A), and Foreign Key (B)</a:t>
            </a:r>
            <a:r>
              <a:rPr lang="en-US" smtClean="0">
                <a:solidFill>
                  <a:srgbClr val="0000FF"/>
                </a:solidFill>
                <a:latin typeface="Arial Unicode MS" pitchFamily="34" charset="-128"/>
                <a:ea typeface="Arial Unicode MS" pitchFamily="34" charset="-128"/>
                <a:cs typeface="Arial Unicode MS" pitchFamily="34" charset="-128"/>
              </a:rPr>
              <a:t> </a:t>
            </a:r>
          </a:p>
        </p:txBody>
      </p:sp>
    </p:spTree>
    <p:extLst>
      <p:ext uri="{BB962C8B-B14F-4D97-AF65-F5344CB8AC3E}">
        <p14:creationId xmlns:p14="http://schemas.microsoft.com/office/powerpoint/2010/main" val="9637115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4EEA498-C6D7-4A52-A0C1-04A2256C59A5}" type="slidenum">
              <a:rPr lang="en-US"/>
              <a:pPr/>
              <a:t>35</a:t>
            </a:fld>
            <a:endParaRPr lang="en-US"/>
          </a:p>
        </p:txBody>
      </p:sp>
      <p:sp>
        <p:nvSpPr>
          <p:cNvPr id="55299" name="Rectangle 2"/>
          <p:cNvSpPr>
            <a:spLocks noGrp="1" noRot="1" noChangeAspect="1" noChangeArrowheads="1" noTextEdit="1"/>
          </p:cNvSpPr>
          <p:nvPr>
            <p:ph type="sldImg"/>
          </p:nvPr>
        </p:nvSpPr>
        <p:spPr>
          <a:xfrm>
            <a:off x="3363913" y="2366963"/>
            <a:ext cx="0" cy="0"/>
          </a:xfrm>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eaLnBrk="1" hangingPunct="1"/>
            <a:endParaRPr lang="en-US" smtClean="0"/>
          </a:p>
        </p:txBody>
      </p:sp>
    </p:spTree>
    <p:extLst>
      <p:ext uri="{BB962C8B-B14F-4D97-AF65-F5344CB8AC3E}">
        <p14:creationId xmlns:p14="http://schemas.microsoft.com/office/powerpoint/2010/main" val="3524506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746514A-94B3-4232-91ED-26263E8EF16A}" type="slidenum">
              <a:rPr lang="en-US"/>
              <a:pPr/>
              <a:t>36</a:t>
            </a:fld>
            <a:endParaRPr lang="en-US"/>
          </a:p>
        </p:txBody>
      </p:sp>
      <p:sp>
        <p:nvSpPr>
          <p:cNvPr id="56323" name="Rectangle 2"/>
          <p:cNvSpPr>
            <a:spLocks noGrp="1" noRot="1" noChangeAspect="1" noChangeArrowheads="1" noTextEdit="1"/>
          </p:cNvSpPr>
          <p:nvPr>
            <p:ph type="sldImg"/>
          </p:nvPr>
        </p:nvSpPr>
        <p:spPr>
          <a:xfrm>
            <a:off x="3363913" y="2366963"/>
            <a:ext cx="0" cy="0"/>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smtClean="0">
                <a:cs typeface="Times New Roman" pitchFamily="18" charset="0"/>
              </a:rPr>
              <a:t>The second and third normal forms assume that all attributes not part of the candidate keys depend on the candidate keys but does not deal with dependencies </a:t>
            </a:r>
            <a:r>
              <a:rPr lang="en-US" i="1" smtClean="0">
                <a:cs typeface="Times New Roman" pitchFamily="18" charset="0"/>
              </a:rPr>
              <a:t>within</a:t>
            </a:r>
            <a:r>
              <a:rPr lang="en-US" smtClean="0">
                <a:cs typeface="Times New Roman" pitchFamily="18" charset="0"/>
              </a:rPr>
              <a:t> the keys. BCNF deals with such dependencies. </a:t>
            </a:r>
          </a:p>
          <a:p>
            <a:pPr eaLnBrk="1" hangingPunct="1"/>
            <a:endParaRPr lang="en-US" smtClean="0">
              <a:cs typeface="Times New Roman" pitchFamily="18" charset="0"/>
            </a:endParaRPr>
          </a:p>
          <a:p>
            <a:pPr algn="just" eaLnBrk="1" hangingPunct="1"/>
            <a:r>
              <a:rPr lang="en-US" sz="900" smtClean="0">
                <a:solidFill>
                  <a:srgbClr val="CC0000"/>
                </a:solidFill>
                <a:latin typeface="Arial Unicode MS" pitchFamily="34" charset="-128"/>
                <a:cs typeface="Times New Roman" pitchFamily="18" charset="0"/>
              </a:rPr>
              <a:t>Under third normal form all non-key columns must be functionally dependent on a candidate key. Under BCNF, even columns that are part of a candidate key must be dependent on another candidate key, if they have a dependency at all. </a:t>
            </a:r>
          </a:p>
          <a:p>
            <a:pPr eaLnBrk="1" hangingPunct="1"/>
            <a:endParaRPr lang="en-US" b="1" smtClean="0">
              <a:cs typeface="Times New Roman" pitchFamily="18" charset="0"/>
            </a:endParaRPr>
          </a:p>
          <a:p>
            <a:pPr eaLnBrk="1" hangingPunct="1"/>
            <a:r>
              <a:rPr lang="en-US" smtClean="0">
                <a:latin typeface="Arial Unicode MS" pitchFamily="34" charset="-128"/>
                <a:ea typeface="Arial Unicode MS" pitchFamily="34" charset="-128"/>
                <a:cs typeface="Arial Unicode MS" pitchFamily="34" charset="-128"/>
              </a:rPr>
              <a:t>For most tables third normal form and BCNF are the same. Third normal form does not cover some specific cases for which BCNF was created. Third normal form and BCNF are not same if the following conditions are true:</a:t>
            </a:r>
            <a:endParaRPr lang="en-US" b="1" smtClean="0">
              <a:solidFill>
                <a:srgbClr val="00FF00"/>
              </a:solidFill>
              <a:latin typeface="Arial Unicode MS" pitchFamily="34" charset="-128"/>
              <a:ea typeface="Arial Unicode MS" pitchFamily="34" charset="-128"/>
              <a:cs typeface="Arial Unicode MS" pitchFamily="34" charset="-128"/>
            </a:endParaRPr>
          </a:p>
          <a:p>
            <a:pPr algn="just" eaLnBrk="1" hangingPunct="1">
              <a:buFontTx/>
              <a:buChar char="•"/>
            </a:pPr>
            <a:r>
              <a:rPr lang="en-US" smtClean="0">
                <a:latin typeface="Arial Unicode MS" pitchFamily="34" charset="-128"/>
                <a:ea typeface="Arial Unicode MS" pitchFamily="34" charset="-128"/>
                <a:cs typeface="Arial Unicode MS" pitchFamily="34" charset="-128"/>
              </a:rPr>
              <a:t>The table has two or more candidate keys</a:t>
            </a:r>
            <a:endParaRPr lang="en-US" b="1" smtClean="0">
              <a:solidFill>
                <a:srgbClr val="00FF00"/>
              </a:solidFill>
              <a:latin typeface="Arial Unicode MS" pitchFamily="34" charset="-128"/>
              <a:ea typeface="Arial Unicode MS" pitchFamily="34" charset="-128"/>
              <a:cs typeface="Arial Unicode MS" pitchFamily="34" charset="-128"/>
            </a:endParaRPr>
          </a:p>
          <a:p>
            <a:pPr algn="just" eaLnBrk="1" hangingPunct="1">
              <a:buFontTx/>
              <a:buChar char="•"/>
            </a:pPr>
            <a:r>
              <a:rPr lang="en-US" smtClean="0">
                <a:latin typeface="Arial Unicode MS" pitchFamily="34" charset="-128"/>
                <a:ea typeface="Arial Unicode MS" pitchFamily="34" charset="-128"/>
                <a:cs typeface="Arial Unicode MS" pitchFamily="34" charset="-128"/>
              </a:rPr>
              <a:t>At least two of the candidate keys are composed of more than one attribute</a:t>
            </a:r>
          </a:p>
          <a:p>
            <a:pPr algn="just" eaLnBrk="1" hangingPunct="1">
              <a:buFontTx/>
              <a:buChar char="•"/>
            </a:pPr>
            <a:r>
              <a:rPr lang="en-US" smtClean="0">
                <a:latin typeface="Arial Unicode MS" pitchFamily="34" charset="-128"/>
                <a:ea typeface="Arial Unicode MS" pitchFamily="34" charset="-128"/>
                <a:cs typeface="Arial Unicode MS" pitchFamily="34" charset="-128"/>
              </a:rPr>
              <a:t>The keys are not disjoint i.e. The composite candidate keys share some attributes </a:t>
            </a:r>
          </a:p>
        </p:txBody>
      </p:sp>
    </p:spTree>
    <p:extLst>
      <p:ext uri="{BB962C8B-B14F-4D97-AF65-F5344CB8AC3E}">
        <p14:creationId xmlns:p14="http://schemas.microsoft.com/office/powerpoint/2010/main" val="5264517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0E4B95F-CA3E-427E-9583-0933E2FC83EF}" type="slidenum">
              <a:rPr lang="en-US"/>
              <a:pPr/>
              <a:t>37</a:t>
            </a:fld>
            <a:endParaRPr lang="en-US"/>
          </a:p>
        </p:txBody>
      </p:sp>
      <p:sp>
        <p:nvSpPr>
          <p:cNvPr id="57347" name="Rectangle 2"/>
          <p:cNvSpPr>
            <a:spLocks noGrp="1" noRot="1" noChangeAspect="1" noChangeArrowheads="1" noTextEdit="1"/>
          </p:cNvSpPr>
          <p:nvPr>
            <p:ph type="sldImg"/>
          </p:nvPr>
        </p:nvSpPr>
        <p:spPr>
          <a:xfrm>
            <a:off x="3363913" y="2366963"/>
            <a:ext cx="0" cy="0"/>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marL="228600" indent="-228600" algn="just" eaLnBrk="1" hangingPunct="1"/>
            <a:r>
              <a:rPr lang="en-US" smtClean="0">
                <a:latin typeface="Arial Unicode MS" pitchFamily="34" charset="-128"/>
                <a:cs typeface="Times New Roman" pitchFamily="18" charset="0"/>
              </a:rPr>
              <a:t>A management consulting firm has several clients and consultants.  A client can have several problems and the same problem can be an issue for several clients.  Each consultant specializes in only one problem type (e. g marketing, production) but several consultants could advise on one problem.  For each problem, the client is advised by only one consultant.</a:t>
            </a:r>
            <a:r>
              <a:rPr lang="en-US" smtClean="0">
                <a:latin typeface="Arial Unicode MS" pitchFamily="34" charset="-128"/>
                <a:ea typeface="Arial Unicode MS" pitchFamily="34" charset="-128"/>
                <a:cs typeface="Arial Unicode MS" pitchFamily="34" charset="-128"/>
              </a:rPr>
              <a:t> </a:t>
            </a:r>
          </a:p>
        </p:txBody>
      </p:sp>
    </p:spTree>
    <p:extLst>
      <p:ext uri="{BB962C8B-B14F-4D97-AF65-F5344CB8AC3E}">
        <p14:creationId xmlns:p14="http://schemas.microsoft.com/office/powerpoint/2010/main" val="23125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D37EE557-47A4-4C9F-8C9E-29E602FD717B}" type="slidenum">
              <a:rPr lang="en-US"/>
              <a:pPr/>
              <a:t>38</a:t>
            </a:fld>
            <a:endParaRPr lang="en-US"/>
          </a:p>
        </p:txBody>
      </p:sp>
      <p:sp>
        <p:nvSpPr>
          <p:cNvPr id="58371" name="Rectangle 2"/>
          <p:cNvSpPr>
            <a:spLocks noGrp="1" noRot="1" noChangeAspect="1" noChangeArrowheads="1" noTextEdit="1"/>
          </p:cNvSpPr>
          <p:nvPr>
            <p:ph type="sldImg"/>
          </p:nvPr>
        </p:nvSpPr>
        <p:spPr>
          <a:xfrm>
            <a:off x="3363913" y="2366963"/>
            <a:ext cx="0" cy="0"/>
          </a:xfrm>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marL="228600" indent="-228600" algn="just" eaLnBrk="1" hangingPunct="1"/>
            <a:r>
              <a:rPr lang="en-US" smtClean="0">
                <a:solidFill>
                  <a:srgbClr val="0000FF"/>
                </a:solidFill>
                <a:latin typeface="Arial Unicode MS" pitchFamily="34" charset="-128"/>
                <a:ea typeface="Arial Unicode MS" pitchFamily="34" charset="-128"/>
                <a:cs typeface="Arial Unicode MS" pitchFamily="34" charset="-128"/>
              </a:rPr>
              <a:t>If there is a table with columns A,B,C with Primary Key (A) and C is dependant on B (B </a:t>
            </a:r>
            <a:r>
              <a:rPr lang="en-US" smtClean="0">
                <a:solidFill>
                  <a:srgbClr val="0000FF"/>
                </a:solidFill>
                <a:ea typeface="Arial Unicode MS" pitchFamily="34" charset="-128"/>
                <a:cs typeface="Arial Unicode MS" pitchFamily="34" charset="-128"/>
                <a:sym typeface="Wingdings" pitchFamily="2" charset="2"/>
              </a:rPr>
              <a:t></a:t>
            </a:r>
            <a:r>
              <a:rPr lang="en-US" smtClean="0">
                <a:solidFill>
                  <a:srgbClr val="0000FF"/>
                </a:solidFill>
                <a:latin typeface="Arial Unicode MS" pitchFamily="34" charset="-128"/>
                <a:ea typeface="Arial Unicode MS" pitchFamily="34" charset="-128"/>
                <a:cs typeface="Arial Unicode MS" pitchFamily="34" charset="-128"/>
              </a:rPr>
              <a:t> C) then to be 3NF, the tables become</a:t>
            </a:r>
          </a:p>
          <a:p>
            <a:pPr marL="685800" lvl="1" indent="-228600" algn="just" eaLnBrk="1" hangingPunct="1">
              <a:buFontTx/>
              <a:buAutoNum type="arabicPeriod"/>
            </a:pPr>
            <a:r>
              <a:rPr lang="en-US" smtClean="0">
                <a:solidFill>
                  <a:srgbClr val="0000FF"/>
                </a:solidFill>
                <a:latin typeface="Arial Unicode MS" pitchFamily="34" charset="-128"/>
                <a:ea typeface="Arial Unicode MS" pitchFamily="34" charset="-128"/>
                <a:cs typeface="Arial Unicode MS" pitchFamily="34" charset="-128"/>
              </a:rPr>
              <a:t>Table with columns B,C with Primary Key (B)</a:t>
            </a:r>
          </a:p>
          <a:p>
            <a:pPr marL="685800" lvl="1" indent="-228600" algn="just" eaLnBrk="1" hangingPunct="1">
              <a:buFontTx/>
              <a:buAutoNum type="arabicPeriod"/>
            </a:pPr>
            <a:r>
              <a:rPr lang="en-US" smtClean="0">
                <a:solidFill>
                  <a:srgbClr val="0000FF"/>
                </a:solidFill>
                <a:latin typeface="Arial Unicode MS" pitchFamily="34" charset="-128"/>
                <a:cs typeface="Times New Roman" pitchFamily="18" charset="0"/>
              </a:rPr>
              <a:t>Table with fields A,B with Primary Key ( A), and Foreign Key (B)</a:t>
            </a:r>
            <a:r>
              <a:rPr lang="en-US" smtClean="0">
                <a:solidFill>
                  <a:srgbClr val="0000FF"/>
                </a:solidFill>
                <a:latin typeface="Arial Unicode MS" pitchFamily="34" charset="-128"/>
                <a:ea typeface="Arial Unicode MS" pitchFamily="34" charset="-128"/>
                <a:cs typeface="Arial Unicode MS" pitchFamily="34" charset="-128"/>
              </a:rPr>
              <a:t> </a:t>
            </a:r>
          </a:p>
        </p:txBody>
      </p:sp>
    </p:spTree>
    <p:extLst>
      <p:ext uri="{BB962C8B-B14F-4D97-AF65-F5344CB8AC3E}">
        <p14:creationId xmlns:p14="http://schemas.microsoft.com/office/powerpoint/2010/main" val="3467141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71E64B7B-7462-44C1-8986-7D2EBD5FCB90}" type="slidenum">
              <a:rPr lang="en-US"/>
              <a:pPr/>
              <a:t>39</a:t>
            </a:fld>
            <a:endParaRPr lang="en-US"/>
          </a:p>
        </p:txBody>
      </p:sp>
      <p:sp>
        <p:nvSpPr>
          <p:cNvPr id="59395" name="Rectangle 2"/>
          <p:cNvSpPr>
            <a:spLocks noGrp="1" noRot="1" noChangeAspect="1" noChangeArrowheads="1" noTextEdit="1"/>
          </p:cNvSpPr>
          <p:nvPr>
            <p:ph type="sldImg"/>
          </p:nvPr>
        </p:nvSpPr>
        <p:spPr>
          <a:xfrm>
            <a:off x="3363913" y="2366963"/>
            <a:ext cx="0" cy="0"/>
          </a:xfrm>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marL="228600" indent="-228600" algn="just" eaLnBrk="1" hangingPunct="1"/>
            <a:r>
              <a:rPr lang="en-US" smtClean="0">
                <a:solidFill>
                  <a:srgbClr val="0000FF"/>
                </a:solidFill>
                <a:latin typeface="Arial Unicode MS" pitchFamily="34" charset="-128"/>
                <a:ea typeface="Arial Unicode MS" pitchFamily="34" charset="-128"/>
                <a:cs typeface="Arial Unicode MS" pitchFamily="34" charset="-128"/>
              </a:rPr>
              <a:t> </a:t>
            </a:r>
          </a:p>
        </p:txBody>
      </p:sp>
    </p:spTree>
    <p:extLst>
      <p:ext uri="{BB962C8B-B14F-4D97-AF65-F5344CB8AC3E}">
        <p14:creationId xmlns:p14="http://schemas.microsoft.com/office/powerpoint/2010/main" val="16173253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5A2A050-3B86-4CB1-A014-5036CAC22ED0}" type="slidenum">
              <a:rPr lang="en-US"/>
              <a:pPr/>
              <a:t>40</a:t>
            </a:fld>
            <a:endParaRPr lang="en-US"/>
          </a:p>
        </p:txBody>
      </p:sp>
      <p:sp>
        <p:nvSpPr>
          <p:cNvPr id="60419" name="Rectangle 2"/>
          <p:cNvSpPr>
            <a:spLocks noGrp="1" noRot="1" noChangeAspect="1" noChangeArrowheads="1" noTextEdit="1"/>
          </p:cNvSpPr>
          <p:nvPr>
            <p:ph type="sldImg"/>
          </p:nvPr>
        </p:nvSpPr>
        <p:spPr>
          <a:xfrm>
            <a:off x="3363913" y="2366963"/>
            <a:ext cx="0" cy="0"/>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lIns="89913" tIns="44956" rIns="89913" bIns="44956"/>
          <a:lstStyle/>
          <a:p>
            <a:pPr eaLnBrk="1" hangingPunct="1"/>
            <a:endParaRPr lang="en-US" smtClean="0"/>
          </a:p>
        </p:txBody>
      </p:sp>
    </p:spTree>
    <p:extLst>
      <p:ext uri="{BB962C8B-B14F-4D97-AF65-F5344CB8AC3E}">
        <p14:creationId xmlns:p14="http://schemas.microsoft.com/office/powerpoint/2010/main" val="1060061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5FD670C-EAB5-476E-A23C-CA33D229E07A}" type="slidenum">
              <a:rPr lang="en-US" smtClean="0"/>
              <a:pPr>
                <a:defRPr/>
              </a:pPr>
              <a:t>4</a:t>
            </a:fld>
            <a:endParaRPr lang="en-US"/>
          </a:p>
        </p:txBody>
      </p:sp>
    </p:spTree>
    <p:extLst>
      <p:ext uri="{BB962C8B-B14F-4D97-AF65-F5344CB8AC3E}">
        <p14:creationId xmlns:p14="http://schemas.microsoft.com/office/powerpoint/2010/main" val="91395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cap="flat"/>
        </p:spPr>
      </p:sp>
      <p:sp>
        <p:nvSpPr>
          <p:cNvPr id="68611" name="Rectangle 3"/>
          <p:cNvSpPr>
            <a:spLocks noGrp="1" noChangeArrowheads="1"/>
          </p:cNvSpPr>
          <p:nvPr>
            <p:ph type="body" idx="1"/>
          </p:nvPr>
        </p:nvSpPr>
        <p:spPr>
          <a:noFill/>
          <a:ln w="9525"/>
        </p:spPr>
        <p:txBody>
          <a:bodyPr/>
          <a:lstStyle/>
          <a:p>
            <a:endParaRPr lang="en-US" smtClean="0">
              <a:latin typeface="Times New Roman" charset="0"/>
            </a:endParaRPr>
          </a:p>
        </p:txBody>
      </p:sp>
    </p:spTree>
    <p:extLst>
      <p:ext uri="{BB962C8B-B14F-4D97-AF65-F5344CB8AC3E}">
        <p14:creationId xmlns:p14="http://schemas.microsoft.com/office/powerpoint/2010/main" val="229809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cap="flat"/>
        </p:spPr>
      </p:sp>
      <p:sp>
        <p:nvSpPr>
          <p:cNvPr id="65539" name="Rectangle 3"/>
          <p:cNvSpPr>
            <a:spLocks noGrp="1" noChangeArrowheads="1"/>
          </p:cNvSpPr>
          <p:nvPr>
            <p:ph type="body" idx="1"/>
          </p:nvPr>
        </p:nvSpPr>
        <p:spPr>
          <a:noFill/>
          <a:ln w="9525"/>
        </p:spPr>
        <p:txBody>
          <a:bodyPr/>
          <a:lstStyle/>
          <a:p>
            <a:endParaRPr lang="en-US" smtClean="0">
              <a:latin typeface="Times New Roman" charset="0"/>
            </a:endParaRPr>
          </a:p>
        </p:txBody>
      </p:sp>
    </p:spTree>
    <p:extLst>
      <p:ext uri="{BB962C8B-B14F-4D97-AF65-F5344CB8AC3E}">
        <p14:creationId xmlns:p14="http://schemas.microsoft.com/office/powerpoint/2010/main" val="301653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cap="flat"/>
        </p:spPr>
      </p:sp>
      <p:sp>
        <p:nvSpPr>
          <p:cNvPr id="69635" name="Rectangle 3"/>
          <p:cNvSpPr>
            <a:spLocks noGrp="1" noChangeArrowheads="1"/>
          </p:cNvSpPr>
          <p:nvPr>
            <p:ph type="body" idx="1"/>
          </p:nvPr>
        </p:nvSpPr>
        <p:spPr>
          <a:noFill/>
          <a:ln w="9525"/>
        </p:spPr>
        <p:txBody>
          <a:bodyPr/>
          <a:lstStyle/>
          <a:p>
            <a:endParaRPr lang="en-US" smtClean="0">
              <a:latin typeface="Times New Roman" charset="0"/>
            </a:endParaRPr>
          </a:p>
        </p:txBody>
      </p:sp>
    </p:spTree>
    <p:extLst>
      <p:ext uri="{BB962C8B-B14F-4D97-AF65-F5344CB8AC3E}">
        <p14:creationId xmlns:p14="http://schemas.microsoft.com/office/powerpoint/2010/main" val="3122478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5FD670C-EAB5-476E-A23C-CA33D229E07A}" type="slidenum">
              <a:rPr lang="en-US" smtClean="0"/>
              <a:pPr>
                <a:defRPr/>
              </a:pPr>
              <a:t>8</a:t>
            </a:fld>
            <a:endParaRPr lang="en-US"/>
          </a:p>
        </p:txBody>
      </p:sp>
    </p:spTree>
    <p:extLst>
      <p:ext uri="{BB962C8B-B14F-4D97-AF65-F5344CB8AC3E}">
        <p14:creationId xmlns:p14="http://schemas.microsoft.com/office/powerpoint/2010/main" val="279124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5FD670C-EAB5-476E-A23C-CA33D229E07A}" type="slidenum">
              <a:rPr lang="en-US" smtClean="0"/>
              <a:pPr>
                <a:defRPr/>
              </a:pPr>
              <a:t>9</a:t>
            </a:fld>
            <a:endParaRPr lang="en-US"/>
          </a:p>
        </p:txBody>
      </p:sp>
    </p:spTree>
    <p:extLst>
      <p:ext uri="{BB962C8B-B14F-4D97-AF65-F5344CB8AC3E}">
        <p14:creationId xmlns:p14="http://schemas.microsoft.com/office/powerpoint/2010/main" val="1755422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smtClean="0"/>
            </a:lvl1pPr>
          </a:lstStyle>
          <a:p>
            <a:pPr>
              <a:defRPr/>
            </a:pPr>
            <a:fld id="{B5ED6391-4A3B-4960-ACBF-02942AB43CDA}" type="datetime1">
              <a:rPr lang="en-US"/>
              <a:pPr>
                <a:defRPr/>
              </a:pPr>
              <a:t>7/20/2018</a:t>
            </a:fld>
            <a:endParaRPr lang="en-US" dirty="0">
              <a:solidFill>
                <a:srgbClr val="FFFFFF"/>
              </a:solidFill>
            </a:endParaRPr>
          </a:p>
        </p:txBody>
      </p:sp>
      <p:sp>
        <p:nvSpPr>
          <p:cNvPr id="12" name="Footer Placeholder 16"/>
          <p:cNvSpPr>
            <a:spLocks noGrp="1"/>
          </p:cNvSpPr>
          <p:nvPr>
            <p:ph type="ftr" sz="quarter" idx="11"/>
          </p:nvPr>
        </p:nvSpPr>
        <p:spPr/>
        <p:txBody>
          <a:bodyPr/>
          <a:lstStyle>
            <a:lvl1pPr algn="l">
              <a:defRPr sz="1400" smtClean="0">
                <a:solidFill>
                  <a:schemeClr val="tx2"/>
                </a:solidFill>
              </a:defRPr>
            </a:lvl1pPr>
          </a:lstStyle>
          <a:p>
            <a:pPr>
              <a:defRPr/>
            </a:pPr>
            <a:r>
              <a:rPr lang="en-US"/>
              <a:t>DBMS Unit 1</a:t>
            </a:r>
          </a:p>
        </p:txBody>
      </p:sp>
      <p:sp>
        <p:nvSpPr>
          <p:cNvPr id="13" name="Slide Number Placeholder 28"/>
          <p:cNvSpPr>
            <a:spLocks noGrp="1"/>
          </p:cNvSpPr>
          <p:nvPr>
            <p:ph type="sldNum" sz="quarter" idx="12"/>
          </p:nvPr>
        </p:nvSpPr>
        <p:spPr/>
        <p:txBody>
          <a:bodyPr/>
          <a:lstStyle>
            <a:lvl1pPr>
              <a:defRPr sz="1400">
                <a:solidFill>
                  <a:srgbClr val="FFFFFF"/>
                </a:solidFill>
              </a:defRPr>
            </a:lvl1pPr>
          </a:lstStyle>
          <a:p>
            <a:pPr>
              <a:defRPr/>
            </a:pPr>
            <a:fld id="{846F1B4C-B36C-4855-A866-2A9CD657B70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CE50B3BA-B8BF-4FCA-9A94-40C556D20E1E}" type="datetime1">
              <a:rPr lang="en-US"/>
              <a:pPr>
                <a:defRPr/>
              </a:pPr>
              <a:t>7/20/2018</a:t>
            </a:fld>
            <a:endParaRPr lang="en-US"/>
          </a:p>
        </p:txBody>
      </p:sp>
      <p:sp>
        <p:nvSpPr>
          <p:cNvPr id="5" name="Footer Placeholder 4"/>
          <p:cNvSpPr>
            <a:spLocks noGrp="1"/>
          </p:cNvSpPr>
          <p:nvPr>
            <p:ph type="ftr" sz="quarter" idx="11"/>
          </p:nvPr>
        </p:nvSpPr>
        <p:spPr/>
        <p:txBody>
          <a:bodyPr/>
          <a:lstStyle>
            <a:lvl1pPr algn="l">
              <a:defRPr sz="1400" smtClean="0">
                <a:solidFill>
                  <a:schemeClr val="tx2"/>
                </a:solidFill>
              </a:defRPr>
            </a:lvl1pPr>
          </a:lstStyle>
          <a:p>
            <a:pPr>
              <a:defRPr/>
            </a:pPr>
            <a:r>
              <a:rPr lang="en-US"/>
              <a:t>DBMS Unit 1</a:t>
            </a:r>
          </a:p>
        </p:txBody>
      </p:sp>
      <p:sp>
        <p:nvSpPr>
          <p:cNvPr id="6" name="Slide Number Placeholder 5"/>
          <p:cNvSpPr>
            <a:spLocks noGrp="1"/>
          </p:cNvSpPr>
          <p:nvPr>
            <p:ph type="sldNum" sz="quarter" idx="12"/>
          </p:nvPr>
        </p:nvSpPr>
        <p:spPr/>
        <p:txBody>
          <a:bodyPr/>
          <a:lstStyle>
            <a:lvl1pPr>
              <a:defRPr/>
            </a:lvl1pPr>
          </a:lstStyle>
          <a:p>
            <a:pPr>
              <a:defRPr/>
            </a:pPr>
            <a:fld id="{7A1257C7-E560-40C9-B33E-3C7A809FA4E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67B92000-E107-4EA1-AC6D-5049EC634FCE}" type="datetime1">
              <a:rPr lang="en-US"/>
              <a:pPr>
                <a:defRPr/>
              </a:pPr>
              <a:t>7/20/2018</a:t>
            </a:fld>
            <a:endParaRPr lang="en-US"/>
          </a:p>
        </p:txBody>
      </p:sp>
      <p:sp>
        <p:nvSpPr>
          <p:cNvPr id="5" name="Footer Placeholder 4"/>
          <p:cNvSpPr>
            <a:spLocks noGrp="1"/>
          </p:cNvSpPr>
          <p:nvPr>
            <p:ph type="ftr" sz="quarter" idx="11"/>
          </p:nvPr>
        </p:nvSpPr>
        <p:spPr/>
        <p:txBody>
          <a:bodyPr/>
          <a:lstStyle>
            <a:lvl1pPr algn="l">
              <a:defRPr sz="1400" smtClean="0">
                <a:solidFill>
                  <a:schemeClr val="tx2"/>
                </a:solidFill>
              </a:defRPr>
            </a:lvl1pPr>
          </a:lstStyle>
          <a:p>
            <a:pPr>
              <a:defRPr/>
            </a:pPr>
            <a:r>
              <a:rPr lang="en-US"/>
              <a:t>DBMS Unit 1</a:t>
            </a:r>
          </a:p>
        </p:txBody>
      </p:sp>
      <p:sp>
        <p:nvSpPr>
          <p:cNvPr id="6" name="Slide Number Placeholder 5"/>
          <p:cNvSpPr>
            <a:spLocks noGrp="1"/>
          </p:cNvSpPr>
          <p:nvPr>
            <p:ph type="sldNum" sz="quarter" idx="12"/>
          </p:nvPr>
        </p:nvSpPr>
        <p:spPr/>
        <p:txBody>
          <a:bodyPr/>
          <a:lstStyle>
            <a:lvl1pPr>
              <a:defRPr/>
            </a:lvl1pPr>
          </a:lstStyle>
          <a:p>
            <a:pPr>
              <a:defRPr/>
            </a:pPr>
            <a:fld id="{8CA23684-59C0-418C-A7F8-BD1C0B27104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67A2BEFB-E862-4CF7-9736-2D1E3F279C38}" type="datetime1">
              <a:rPr lang="en-US"/>
              <a:pPr>
                <a:defRPr/>
              </a:pPr>
              <a:t>7/20/2018</a:t>
            </a:fld>
            <a:endParaRPr lang="en-US"/>
          </a:p>
        </p:txBody>
      </p:sp>
      <p:sp>
        <p:nvSpPr>
          <p:cNvPr id="5" name="Footer Placeholder 4"/>
          <p:cNvSpPr>
            <a:spLocks noGrp="1"/>
          </p:cNvSpPr>
          <p:nvPr>
            <p:ph type="ftr" sz="quarter" idx="11"/>
          </p:nvPr>
        </p:nvSpPr>
        <p:spPr/>
        <p:txBody>
          <a:bodyPr/>
          <a:lstStyle>
            <a:lvl1pPr algn="l">
              <a:defRPr sz="1400" smtClean="0">
                <a:solidFill>
                  <a:schemeClr val="tx2"/>
                </a:solidFill>
              </a:defRPr>
            </a:lvl1pPr>
          </a:lstStyle>
          <a:p>
            <a:pPr>
              <a:defRPr/>
            </a:pPr>
            <a:r>
              <a:rPr lang="en-US"/>
              <a:t>DBMS Unit 1</a:t>
            </a:r>
          </a:p>
        </p:txBody>
      </p:sp>
      <p:sp>
        <p:nvSpPr>
          <p:cNvPr id="6" name="Slide Number Placeholder 5"/>
          <p:cNvSpPr>
            <a:spLocks noGrp="1"/>
          </p:cNvSpPr>
          <p:nvPr>
            <p:ph type="sldNum" sz="quarter" idx="12"/>
          </p:nvPr>
        </p:nvSpPr>
        <p:spPr/>
        <p:txBody>
          <a:bodyPr/>
          <a:lstStyle>
            <a:lvl1pPr>
              <a:defRPr/>
            </a:lvl1pPr>
          </a:lstStyle>
          <a:p>
            <a:pPr>
              <a:defRPr/>
            </a:pPr>
            <a:fld id="{313A8DA6-76F4-4815-9D6A-43DDAB69A4E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smtClean="0"/>
            </a:lvl1pPr>
          </a:lstStyle>
          <a:p>
            <a:pPr>
              <a:defRPr/>
            </a:pPr>
            <a:fld id="{B8F90E23-2DF9-4C56-A9AC-615CC9438C74}" type="datetime1">
              <a:rPr lang="en-US"/>
              <a:pPr>
                <a:defRPr/>
              </a:pPr>
              <a:t>7/20/2018</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lgn="l">
              <a:defRPr sz="1400" smtClean="0">
                <a:solidFill>
                  <a:schemeClr val="tx2"/>
                </a:solidFill>
              </a:defRPr>
            </a:lvl1pPr>
          </a:lstStyle>
          <a:p>
            <a:pPr>
              <a:defRPr/>
            </a:pPr>
            <a:r>
              <a:rPr lang="en-US"/>
              <a:t>DBMS Unit 1</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7EE4CAB2-F533-4DCF-96D3-96F45564D08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fld id="{E95303C9-7C29-4114-927F-E1E19A5DFB1C}" type="datetime1">
              <a:rPr lang="en-US"/>
              <a:pPr>
                <a:defRPr/>
              </a:pPr>
              <a:t>7/20/2018</a:t>
            </a:fld>
            <a:endParaRPr lang="en-US"/>
          </a:p>
        </p:txBody>
      </p:sp>
      <p:sp>
        <p:nvSpPr>
          <p:cNvPr id="6" name="Footer Placeholder 5"/>
          <p:cNvSpPr>
            <a:spLocks noGrp="1"/>
          </p:cNvSpPr>
          <p:nvPr>
            <p:ph type="ftr" sz="quarter" idx="11"/>
          </p:nvPr>
        </p:nvSpPr>
        <p:spPr/>
        <p:txBody>
          <a:bodyPr/>
          <a:lstStyle>
            <a:lvl1pPr algn="l">
              <a:defRPr sz="1400" smtClean="0">
                <a:solidFill>
                  <a:schemeClr val="tx2"/>
                </a:solidFill>
              </a:defRPr>
            </a:lvl1pPr>
          </a:lstStyle>
          <a:p>
            <a:pPr>
              <a:defRPr/>
            </a:pPr>
            <a:r>
              <a:rPr lang="en-US"/>
              <a:t>DBMS Unit 1</a:t>
            </a:r>
          </a:p>
        </p:txBody>
      </p:sp>
      <p:sp>
        <p:nvSpPr>
          <p:cNvPr id="7" name="Slide Number Placeholder 6"/>
          <p:cNvSpPr>
            <a:spLocks noGrp="1"/>
          </p:cNvSpPr>
          <p:nvPr>
            <p:ph type="sldNum" sz="quarter" idx="12"/>
          </p:nvPr>
        </p:nvSpPr>
        <p:spPr/>
        <p:txBody>
          <a:bodyPr/>
          <a:lstStyle>
            <a:lvl1pPr>
              <a:defRPr/>
            </a:lvl1pPr>
          </a:lstStyle>
          <a:p>
            <a:pPr>
              <a:defRPr/>
            </a:pPr>
            <a:fld id="{82DFA6CC-5BF8-4CC4-9B75-C703C49B2E9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pPr>
              <a:defRPr/>
            </a:pPr>
            <a:fld id="{4A890E03-32D7-4F97-8DF7-9A98D0FEF80C}" type="datetime1">
              <a:rPr lang="en-US"/>
              <a:pPr>
                <a:defRPr/>
              </a:pPr>
              <a:t>7/20/2018</a:t>
            </a:fld>
            <a:endParaRPr lang="en-US"/>
          </a:p>
        </p:txBody>
      </p:sp>
      <p:sp>
        <p:nvSpPr>
          <p:cNvPr id="8" name="Footer Placeholder 7"/>
          <p:cNvSpPr>
            <a:spLocks noGrp="1"/>
          </p:cNvSpPr>
          <p:nvPr>
            <p:ph type="ftr" sz="quarter" idx="11"/>
          </p:nvPr>
        </p:nvSpPr>
        <p:spPr/>
        <p:txBody>
          <a:bodyPr/>
          <a:lstStyle>
            <a:lvl1pPr algn="l">
              <a:defRPr sz="1400" smtClean="0">
                <a:solidFill>
                  <a:schemeClr val="tx2"/>
                </a:solidFill>
              </a:defRPr>
            </a:lvl1pPr>
          </a:lstStyle>
          <a:p>
            <a:pPr>
              <a:defRPr/>
            </a:pPr>
            <a:r>
              <a:rPr lang="en-US"/>
              <a:t>DBMS Unit 1</a:t>
            </a:r>
          </a:p>
        </p:txBody>
      </p:sp>
      <p:sp>
        <p:nvSpPr>
          <p:cNvPr id="9" name="Slide Number Placeholder 8"/>
          <p:cNvSpPr>
            <a:spLocks noGrp="1"/>
          </p:cNvSpPr>
          <p:nvPr>
            <p:ph type="sldNum" sz="quarter" idx="12"/>
          </p:nvPr>
        </p:nvSpPr>
        <p:spPr/>
        <p:txBody>
          <a:bodyPr/>
          <a:lstStyle>
            <a:lvl1pPr>
              <a:defRPr/>
            </a:lvl1pPr>
          </a:lstStyle>
          <a:p>
            <a:pPr>
              <a:defRPr/>
            </a:pPr>
            <a:fld id="{D59C6A32-E729-421A-BDD9-EA07F820100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5F43C82C-B0A0-4A72-93D0-799C0309C739}" type="datetime1">
              <a:rPr lang="en-US"/>
              <a:pPr>
                <a:defRPr/>
              </a:pPr>
              <a:t>7/20/2018</a:t>
            </a:fld>
            <a:endParaRPr lang="en-US"/>
          </a:p>
        </p:txBody>
      </p:sp>
      <p:sp>
        <p:nvSpPr>
          <p:cNvPr id="4" name="Footer Placeholder 3"/>
          <p:cNvSpPr>
            <a:spLocks noGrp="1"/>
          </p:cNvSpPr>
          <p:nvPr>
            <p:ph type="ftr" sz="quarter" idx="11"/>
          </p:nvPr>
        </p:nvSpPr>
        <p:spPr/>
        <p:txBody>
          <a:bodyPr/>
          <a:lstStyle>
            <a:lvl1pPr algn="l">
              <a:defRPr sz="1400" smtClean="0">
                <a:solidFill>
                  <a:schemeClr val="tx2"/>
                </a:solidFill>
              </a:defRPr>
            </a:lvl1pPr>
          </a:lstStyle>
          <a:p>
            <a:pPr>
              <a:defRPr/>
            </a:pPr>
            <a:r>
              <a:rPr lang="en-US"/>
              <a:t>DBMS Unit 1</a:t>
            </a:r>
          </a:p>
        </p:txBody>
      </p:sp>
      <p:sp>
        <p:nvSpPr>
          <p:cNvPr id="5" name="Slide Number Placeholder 4"/>
          <p:cNvSpPr>
            <a:spLocks noGrp="1"/>
          </p:cNvSpPr>
          <p:nvPr>
            <p:ph type="sldNum" sz="quarter" idx="12"/>
          </p:nvPr>
        </p:nvSpPr>
        <p:spPr/>
        <p:txBody>
          <a:bodyPr/>
          <a:lstStyle>
            <a:lvl1pPr>
              <a:defRPr/>
            </a:lvl1pPr>
          </a:lstStyle>
          <a:p>
            <a:pPr>
              <a:defRPr/>
            </a:pPr>
            <a:fld id="{706B1CEC-A208-4236-BB13-FE1D35C350E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fld id="{7D74AA47-D368-4AA7-90CA-B6AA31AA8A72}" type="datetime1">
              <a:rPr lang="en-US"/>
              <a:pPr>
                <a:defRPr/>
              </a:pPr>
              <a:t>7/20/2018</a:t>
            </a:fld>
            <a:endParaRPr lang="en-US"/>
          </a:p>
        </p:txBody>
      </p:sp>
      <p:sp>
        <p:nvSpPr>
          <p:cNvPr id="3" name="Footer Placeholder 2"/>
          <p:cNvSpPr>
            <a:spLocks noGrp="1"/>
          </p:cNvSpPr>
          <p:nvPr>
            <p:ph type="ftr" sz="quarter" idx="11"/>
          </p:nvPr>
        </p:nvSpPr>
        <p:spPr/>
        <p:txBody>
          <a:bodyPr/>
          <a:lstStyle>
            <a:lvl1pPr algn="l">
              <a:defRPr sz="1400" smtClean="0">
                <a:solidFill>
                  <a:schemeClr val="tx2"/>
                </a:solidFill>
              </a:defRPr>
            </a:lvl1pPr>
          </a:lstStyle>
          <a:p>
            <a:pPr>
              <a:defRPr/>
            </a:pPr>
            <a:r>
              <a:rPr lang="en-US"/>
              <a:t>DBMS Unit 1</a:t>
            </a:r>
          </a:p>
        </p:txBody>
      </p:sp>
      <p:sp>
        <p:nvSpPr>
          <p:cNvPr id="4" name="Slide Number Placeholder 3"/>
          <p:cNvSpPr>
            <a:spLocks noGrp="1"/>
          </p:cNvSpPr>
          <p:nvPr>
            <p:ph type="sldNum" sz="quarter" idx="12"/>
          </p:nvPr>
        </p:nvSpPr>
        <p:spPr/>
        <p:txBody>
          <a:bodyPr/>
          <a:lstStyle>
            <a:lvl1pPr>
              <a:defRPr/>
            </a:lvl1pPr>
          </a:lstStyle>
          <a:p>
            <a:pPr>
              <a:defRPr/>
            </a:pPr>
            <a:fld id="{31C45344-A4CF-479F-8625-883FE705D95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smtClean="0"/>
            </a:lvl1pPr>
          </a:lstStyle>
          <a:p>
            <a:pPr>
              <a:defRPr/>
            </a:pPr>
            <a:fld id="{CBB4334B-7BF8-4DBF-8176-5138DF90F858}" type="datetime1">
              <a:rPr lang="en-US"/>
              <a:pPr>
                <a:defRPr/>
              </a:pPr>
              <a:t>7/20/2018</a:t>
            </a:fld>
            <a:endParaRPr lang="en-US"/>
          </a:p>
        </p:txBody>
      </p:sp>
      <p:sp>
        <p:nvSpPr>
          <p:cNvPr id="8" name="Footer Placeholder 5"/>
          <p:cNvSpPr>
            <a:spLocks noGrp="1"/>
          </p:cNvSpPr>
          <p:nvPr>
            <p:ph type="ftr" sz="quarter" idx="11"/>
          </p:nvPr>
        </p:nvSpPr>
        <p:spPr/>
        <p:txBody>
          <a:bodyPr/>
          <a:lstStyle>
            <a:lvl1pPr algn="l">
              <a:defRPr sz="1400" smtClean="0">
                <a:solidFill>
                  <a:schemeClr val="tx2"/>
                </a:solidFill>
              </a:defRPr>
            </a:lvl1pPr>
          </a:lstStyle>
          <a:p>
            <a:pPr>
              <a:defRPr/>
            </a:pPr>
            <a:r>
              <a:rPr lang="en-US"/>
              <a:t>DBMS Unit 1</a:t>
            </a:r>
          </a:p>
        </p:txBody>
      </p:sp>
      <p:sp>
        <p:nvSpPr>
          <p:cNvPr id="9" name="Slide Number Placeholder 6"/>
          <p:cNvSpPr>
            <a:spLocks noGrp="1"/>
          </p:cNvSpPr>
          <p:nvPr>
            <p:ph type="sldNum" sz="quarter" idx="12"/>
          </p:nvPr>
        </p:nvSpPr>
        <p:spPr/>
        <p:txBody>
          <a:bodyPr/>
          <a:lstStyle>
            <a:lvl1pPr>
              <a:defRPr/>
            </a:lvl1pPr>
          </a:lstStyle>
          <a:p>
            <a:pPr>
              <a:defRPr/>
            </a:pPr>
            <a:fld id="{938311CA-1248-487A-8689-AC3EA8A5EFA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smtClean="0"/>
            </a:lvl1pPr>
          </a:lstStyle>
          <a:p>
            <a:pPr>
              <a:defRPr/>
            </a:pPr>
            <a:fld id="{F7D098BB-3D8E-470E-B5E3-C7BB348696B4}" type="datetime1">
              <a:rPr lang="en-US"/>
              <a:pPr>
                <a:defRPr/>
              </a:pPr>
              <a:t>7/20/2018</a:t>
            </a:fld>
            <a:endParaRPr lang="en-US">
              <a:solidFill>
                <a:schemeClr val="tx1"/>
              </a:solidFill>
            </a:endParaRPr>
          </a:p>
        </p:txBody>
      </p:sp>
      <p:sp>
        <p:nvSpPr>
          <p:cNvPr id="9" name="Footer Placeholder 5"/>
          <p:cNvSpPr>
            <a:spLocks noGrp="1"/>
          </p:cNvSpPr>
          <p:nvPr>
            <p:ph type="ftr" sz="quarter" idx="11"/>
          </p:nvPr>
        </p:nvSpPr>
        <p:spPr>
          <a:xfrm>
            <a:off x="914400" y="6172200"/>
            <a:ext cx="3886200" cy="457200"/>
          </a:xfrm>
        </p:spPr>
        <p:txBody>
          <a:bodyPr/>
          <a:lstStyle>
            <a:lvl1pPr algn="l">
              <a:defRPr sz="1400" smtClean="0"/>
            </a:lvl1pPr>
          </a:lstStyle>
          <a:p>
            <a:pPr>
              <a:defRPr/>
            </a:pPr>
            <a:r>
              <a:rPr lang="en-US"/>
              <a:t>DBMS Unit 1</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204FE03D-073C-4C22-AEA2-33AAC67997A7}" type="slidenum">
              <a:rPr lang="en-US"/>
              <a:pPr>
                <a:defRPr/>
              </a:pPr>
              <a:t>‹#›</a:t>
            </a:fld>
            <a:endParaRPr lang="en-US">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smtClean="0">
                <a:solidFill>
                  <a:schemeClr val="tx2"/>
                </a:solidFill>
              </a:defRPr>
            </a:lvl1pPr>
          </a:lstStyle>
          <a:p>
            <a:pPr>
              <a:defRPr/>
            </a:pPr>
            <a:fld id="{6BF36FE8-1F9F-40E2-9363-05D2FE1C5DBF}" type="datetime1">
              <a:rPr lang="en-US"/>
              <a:pPr>
                <a:defRPr/>
              </a:pPr>
              <a:t>7/20/2018</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algn="r" eaLnBrk="1" latinLnBrk="0" hangingPunct="1">
              <a:defRPr kumimoji="0" sz="1000" smtClean="0">
                <a:solidFill>
                  <a:schemeClr val="tx1"/>
                </a:solidFill>
              </a:defRPr>
            </a:lvl1pPr>
          </a:lstStyle>
          <a:p>
            <a:pPr>
              <a:defRPr/>
            </a:pPr>
            <a:r>
              <a:rPr lang="en-US"/>
              <a:t>DBMS Unit 1</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CE5AA438-8629-4BBB-AEAC-E75C10E3ED5A}" type="slidenum">
              <a:rPr lang="en-US"/>
              <a:pPr>
                <a:defRPr/>
              </a:pPr>
              <a:t>‹#›</a:t>
            </a:fld>
            <a:endParaRPr lang="en-US" sz="1000">
              <a:solidFill>
                <a:schemeClr val="tx1"/>
              </a:solidFill>
            </a:endParaRPr>
          </a:p>
        </p:txBody>
      </p:sp>
    </p:spTree>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AEC7D0"/>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C32D2E"/>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C32D2E"/>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a:bodyPr>
          <a:lstStyle/>
          <a:p>
            <a:pPr eaLnBrk="1" hangingPunct="1"/>
            <a:r>
              <a:rPr lang="en-US" sz="6000" b="1" dirty="0" smtClean="0"/>
              <a:t>DBMS</a:t>
            </a:r>
          </a:p>
        </p:txBody>
      </p:sp>
    </p:spTree>
    <p:extLst>
      <p:ext uri="{BB962C8B-B14F-4D97-AF65-F5344CB8AC3E}">
        <p14:creationId xmlns:p14="http://schemas.microsoft.com/office/powerpoint/2010/main" val="19065573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274638"/>
            <a:ext cx="7467600" cy="935184"/>
          </a:xfrm>
        </p:spPr>
        <p:txBody>
          <a:bodyPr>
            <a:normAutofit/>
          </a:bodyPr>
          <a:lstStyle/>
          <a:p>
            <a:r>
              <a:rPr lang="en-GB" sz="3200" b="1" dirty="0" smtClean="0">
                <a:solidFill>
                  <a:srgbClr val="FF0000"/>
                </a:solidFill>
                <a:latin typeface="Calibri" pitchFamily="34" charset="0"/>
                <a:cs typeface="Calibri" pitchFamily="34" charset="0"/>
              </a:rPr>
              <a:t>Characteristics of Functional Dependencies</a:t>
            </a:r>
          </a:p>
        </p:txBody>
      </p:sp>
      <p:sp>
        <p:nvSpPr>
          <p:cNvPr id="23556" name="Rectangle 3"/>
          <p:cNvSpPr>
            <a:spLocks noGrp="1" noChangeArrowheads="1"/>
          </p:cNvSpPr>
          <p:nvPr>
            <p:ph type="body" idx="1"/>
          </p:nvPr>
        </p:nvSpPr>
        <p:spPr>
          <a:xfrm>
            <a:off x="457200" y="1600200"/>
            <a:ext cx="6984609" cy="4547382"/>
          </a:xfrm>
        </p:spPr>
        <p:txBody>
          <a:bodyPr>
            <a:normAutofit/>
          </a:bodyPr>
          <a:lstStyle/>
          <a:p>
            <a:r>
              <a:rPr lang="en-US" dirty="0" smtClean="0">
                <a:latin typeface="Calibri" pitchFamily="34" charset="0"/>
                <a:cs typeface="Calibri" pitchFamily="34" charset="0"/>
              </a:rPr>
              <a:t>Determinants should have the minimal number of attributes necessary to maintain the functional dependency with the attribute(s) on the right hand-side. </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This requirement is called </a:t>
            </a:r>
            <a:r>
              <a:rPr lang="en-US" i="1" dirty="0" smtClean="0">
                <a:latin typeface="Calibri" pitchFamily="34" charset="0"/>
                <a:cs typeface="Calibri" pitchFamily="34" charset="0"/>
              </a:rPr>
              <a:t>full functional dependency.</a:t>
            </a:r>
          </a:p>
          <a:p>
            <a:endParaRPr lang="en-US" sz="3200" b="1" i="1" dirty="0" smtClean="0"/>
          </a:p>
        </p:txBody>
      </p:sp>
    </p:spTree>
    <p:extLst>
      <p:ext uri="{BB962C8B-B14F-4D97-AF65-F5344CB8AC3E}">
        <p14:creationId xmlns:p14="http://schemas.microsoft.com/office/powerpoint/2010/main" val="996289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Autofit/>
          </a:bodyPr>
          <a:lstStyle/>
          <a:p>
            <a:r>
              <a:rPr lang="en-GB" sz="3600" b="1" dirty="0" smtClean="0">
                <a:solidFill>
                  <a:srgbClr val="FF0000"/>
                </a:solidFill>
                <a:latin typeface="Calibri" pitchFamily="34" charset="0"/>
                <a:cs typeface="Calibri" pitchFamily="34" charset="0"/>
              </a:rPr>
              <a:t>Characteristics of Functional Dependencies</a:t>
            </a:r>
          </a:p>
        </p:txBody>
      </p:sp>
      <p:sp>
        <p:nvSpPr>
          <p:cNvPr id="24580" name="Rectangle 3"/>
          <p:cNvSpPr>
            <a:spLocks noGrp="1" noChangeArrowheads="1"/>
          </p:cNvSpPr>
          <p:nvPr>
            <p:ph type="body" idx="1"/>
          </p:nvPr>
        </p:nvSpPr>
        <p:spPr>
          <a:xfrm>
            <a:off x="457200" y="1600200"/>
            <a:ext cx="7012745" cy="4378569"/>
          </a:xfrm>
        </p:spPr>
        <p:txBody>
          <a:bodyPr>
            <a:normAutofit/>
          </a:bodyPr>
          <a:lstStyle/>
          <a:p>
            <a:r>
              <a:rPr lang="en-US" dirty="0" smtClean="0">
                <a:latin typeface="Calibri" pitchFamily="34" charset="0"/>
                <a:cs typeface="Calibri" pitchFamily="34" charset="0"/>
              </a:rPr>
              <a:t>Full functional dependency</a:t>
            </a:r>
            <a:r>
              <a:rPr lang="en-US" i="1" dirty="0" smtClean="0">
                <a:latin typeface="Calibri" pitchFamily="34" charset="0"/>
                <a:cs typeface="Calibri" pitchFamily="34" charset="0"/>
              </a:rPr>
              <a:t> </a:t>
            </a:r>
            <a:r>
              <a:rPr lang="en-US" dirty="0" smtClean="0">
                <a:latin typeface="Calibri" pitchFamily="34" charset="0"/>
                <a:cs typeface="Calibri" pitchFamily="34" charset="0"/>
              </a:rPr>
              <a:t>indicates that if A and B are attributes of a relation, B is fully functionally dependent on A, if B is functionally dependent on A, but not on any proper subset of A.</a:t>
            </a:r>
          </a:p>
        </p:txBody>
      </p:sp>
    </p:spTree>
    <p:extLst>
      <p:ext uri="{BB962C8B-B14F-4D97-AF65-F5344CB8AC3E}">
        <p14:creationId xmlns:p14="http://schemas.microsoft.com/office/powerpoint/2010/main" val="41540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GB" b="1" dirty="0" smtClean="0">
                <a:solidFill>
                  <a:srgbClr val="FF0000"/>
                </a:solidFill>
                <a:latin typeface="Calibri" pitchFamily="34" charset="0"/>
                <a:cs typeface="Calibri" pitchFamily="34" charset="0"/>
              </a:rPr>
              <a:t>Example Full Functional Dependency</a:t>
            </a:r>
          </a:p>
        </p:txBody>
      </p:sp>
      <p:sp>
        <p:nvSpPr>
          <p:cNvPr id="25604" name="Rectangle 3"/>
          <p:cNvSpPr>
            <a:spLocks noGrp="1" noChangeArrowheads="1"/>
          </p:cNvSpPr>
          <p:nvPr>
            <p:ph type="body" idx="1"/>
          </p:nvPr>
        </p:nvSpPr>
        <p:spPr>
          <a:xfrm>
            <a:off x="457200" y="1600200"/>
            <a:ext cx="6815797" cy="4364502"/>
          </a:xfrm>
        </p:spPr>
        <p:txBody>
          <a:bodyPr/>
          <a:lstStyle/>
          <a:p>
            <a:pPr>
              <a:lnSpc>
                <a:spcPct val="90000"/>
              </a:lnSpc>
            </a:pPr>
            <a:r>
              <a:rPr lang="en-US" dirty="0" smtClean="0">
                <a:latin typeface="Calibri" pitchFamily="34" charset="0"/>
                <a:cs typeface="Calibri" pitchFamily="34" charset="0"/>
              </a:rPr>
              <a:t>Exists in the Staff relation</a:t>
            </a:r>
          </a:p>
          <a:p>
            <a:pPr>
              <a:lnSpc>
                <a:spcPct val="90000"/>
              </a:lnSpc>
            </a:pPr>
            <a:endParaRPr lang="en-US" dirty="0" smtClean="0">
              <a:latin typeface="Calibri" pitchFamily="34" charset="0"/>
              <a:cs typeface="Calibri" pitchFamily="34" charset="0"/>
            </a:endParaRPr>
          </a:p>
          <a:p>
            <a:pPr>
              <a:lnSpc>
                <a:spcPct val="90000"/>
              </a:lnSpc>
              <a:buFont typeface="Monotype Sorts" pitchFamily="2" charset="2"/>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staffNo</a:t>
            </a:r>
            <a:r>
              <a:rPr lang="en-US" dirty="0" smtClean="0">
                <a:latin typeface="Calibri" pitchFamily="34" charset="0"/>
                <a:cs typeface="Calibri" pitchFamily="34" charset="0"/>
              </a:rPr>
              <a:t>, </a:t>
            </a:r>
            <a:r>
              <a:rPr lang="en-US" dirty="0" err="1" smtClean="0">
                <a:latin typeface="Calibri" pitchFamily="34" charset="0"/>
                <a:cs typeface="Calibri" pitchFamily="34" charset="0"/>
              </a:rPr>
              <a:t>sName</a:t>
            </a:r>
            <a:r>
              <a:rPr lang="en-US" dirty="0" smtClean="0">
                <a:latin typeface="Calibri" pitchFamily="34" charset="0"/>
                <a:cs typeface="Calibri" pitchFamily="34" charset="0"/>
              </a:rPr>
              <a:t> → </a:t>
            </a:r>
            <a:r>
              <a:rPr lang="en-US" dirty="0" err="1" smtClean="0">
                <a:latin typeface="Calibri" pitchFamily="34" charset="0"/>
                <a:cs typeface="Calibri" pitchFamily="34" charset="0"/>
              </a:rPr>
              <a:t>branchNo</a:t>
            </a:r>
            <a:endParaRPr lang="en-US" dirty="0" smtClean="0">
              <a:latin typeface="Calibri" pitchFamily="34" charset="0"/>
              <a:cs typeface="Calibri" pitchFamily="34" charset="0"/>
            </a:endParaRPr>
          </a:p>
          <a:p>
            <a:pPr>
              <a:lnSpc>
                <a:spcPct val="90000"/>
              </a:lnSpc>
            </a:pPr>
            <a:endParaRPr lang="en-US" dirty="0" smtClean="0">
              <a:latin typeface="Calibri" pitchFamily="34" charset="0"/>
              <a:cs typeface="Calibri" pitchFamily="34" charset="0"/>
            </a:endParaRPr>
          </a:p>
          <a:p>
            <a:pPr>
              <a:lnSpc>
                <a:spcPct val="90000"/>
              </a:lnSpc>
            </a:pPr>
            <a:r>
              <a:rPr lang="en-US" dirty="0" smtClean="0">
                <a:latin typeface="Calibri" pitchFamily="34" charset="0"/>
                <a:cs typeface="Calibri" pitchFamily="34" charset="0"/>
              </a:rPr>
              <a:t>True - each value of (</a:t>
            </a:r>
            <a:r>
              <a:rPr lang="en-US" dirty="0" err="1" smtClean="0">
                <a:latin typeface="Calibri" pitchFamily="34" charset="0"/>
                <a:cs typeface="Calibri" pitchFamily="34" charset="0"/>
              </a:rPr>
              <a:t>staffNo</a:t>
            </a:r>
            <a:r>
              <a:rPr lang="en-US" dirty="0" smtClean="0">
                <a:latin typeface="Calibri" pitchFamily="34" charset="0"/>
                <a:cs typeface="Calibri" pitchFamily="34" charset="0"/>
              </a:rPr>
              <a:t>, </a:t>
            </a:r>
            <a:r>
              <a:rPr lang="en-US" dirty="0" err="1" smtClean="0">
                <a:latin typeface="Calibri" pitchFamily="34" charset="0"/>
                <a:cs typeface="Calibri" pitchFamily="34" charset="0"/>
              </a:rPr>
              <a:t>sName</a:t>
            </a:r>
            <a:r>
              <a:rPr lang="en-US" dirty="0" smtClean="0">
                <a:latin typeface="Calibri" pitchFamily="34" charset="0"/>
                <a:cs typeface="Calibri" pitchFamily="34" charset="0"/>
              </a:rPr>
              <a:t>) is associated with a single value of </a:t>
            </a:r>
            <a:r>
              <a:rPr lang="en-US" dirty="0" err="1" smtClean="0">
                <a:latin typeface="Calibri" pitchFamily="34" charset="0"/>
                <a:cs typeface="Calibri" pitchFamily="34" charset="0"/>
              </a:rPr>
              <a:t>branchNo</a:t>
            </a:r>
            <a:r>
              <a:rPr lang="en-US" dirty="0" smtClean="0">
                <a:latin typeface="Calibri" pitchFamily="34" charset="0"/>
                <a:cs typeface="Calibri" pitchFamily="34" charset="0"/>
              </a:rPr>
              <a:t>. </a:t>
            </a:r>
          </a:p>
          <a:p>
            <a:pPr>
              <a:lnSpc>
                <a:spcPct val="90000"/>
              </a:lnSpc>
            </a:pPr>
            <a:endParaRPr lang="en-US" dirty="0" smtClean="0">
              <a:latin typeface="Calibri" pitchFamily="34" charset="0"/>
              <a:cs typeface="Calibri" pitchFamily="34" charset="0"/>
            </a:endParaRPr>
          </a:p>
          <a:p>
            <a:pPr>
              <a:lnSpc>
                <a:spcPct val="90000"/>
              </a:lnSpc>
            </a:pPr>
            <a:r>
              <a:rPr lang="en-US" dirty="0" smtClean="0">
                <a:latin typeface="Calibri" pitchFamily="34" charset="0"/>
                <a:cs typeface="Calibri" pitchFamily="34" charset="0"/>
              </a:rPr>
              <a:t>However, </a:t>
            </a:r>
            <a:r>
              <a:rPr lang="en-US" dirty="0" err="1" smtClean="0">
                <a:latin typeface="Calibri" pitchFamily="34" charset="0"/>
                <a:cs typeface="Calibri" pitchFamily="34" charset="0"/>
              </a:rPr>
              <a:t>branchNo</a:t>
            </a:r>
            <a:r>
              <a:rPr lang="en-US" dirty="0" smtClean="0">
                <a:latin typeface="Calibri" pitchFamily="34" charset="0"/>
                <a:cs typeface="Calibri" pitchFamily="34" charset="0"/>
              </a:rPr>
              <a:t> is also functionally dependent on a subset of (</a:t>
            </a:r>
            <a:r>
              <a:rPr lang="en-US" dirty="0" err="1" smtClean="0">
                <a:latin typeface="Calibri" pitchFamily="34" charset="0"/>
                <a:cs typeface="Calibri" pitchFamily="34" charset="0"/>
              </a:rPr>
              <a:t>staffNo</a:t>
            </a:r>
            <a:r>
              <a:rPr lang="en-US" dirty="0" smtClean="0">
                <a:latin typeface="Calibri" pitchFamily="34" charset="0"/>
                <a:cs typeface="Calibri" pitchFamily="34" charset="0"/>
              </a:rPr>
              <a:t>, </a:t>
            </a:r>
            <a:r>
              <a:rPr lang="en-US" dirty="0" err="1" smtClean="0">
                <a:latin typeface="Calibri" pitchFamily="34" charset="0"/>
                <a:cs typeface="Calibri" pitchFamily="34" charset="0"/>
              </a:rPr>
              <a:t>sName</a:t>
            </a:r>
            <a:r>
              <a:rPr lang="en-US" dirty="0" smtClean="0">
                <a:latin typeface="Calibri" pitchFamily="34" charset="0"/>
                <a:cs typeface="Calibri" pitchFamily="34" charset="0"/>
              </a:rPr>
              <a:t>), namely </a:t>
            </a:r>
            <a:r>
              <a:rPr lang="en-US" dirty="0" err="1" smtClean="0">
                <a:latin typeface="Calibri" pitchFamily="34" charset="0"/>
                <a:cs typeface="Calibri" pitchFamily="34" charset="0"/>
              </a:rPr>
              <a:t>staffNo</a:t>
            </a:r>
            <a:r>
              <a:rPr lang="en-US" dirty="0" smtClean="0">
                <a:latin typeface="Calibri" pitchFamily="34" charset="0"/>
                <a:cs typeface="Calibri" pitchFamily="34" charset="0"/>
              </a:rPr>
              <a:t>. Example above is a </a:t>
            </a:r>
            <a:r>
              <a:rPr lang="en-US" i="1" dirty="0" smtClean="0">
                <a:latin typeface="Calibri" pitchFamily="34" charset="0"/>
                <a:cs typeface="Calibri" pitchFamily="34" charset="0"/>
              </a:rPr>
              <a:t>partial dependency. </a:t>
            </a:r>
          </a:p>
        </p:txBody>
      </p:sp>
    </p:spTree>
    <p:extLst>
      <p:ext uri="{BB962C8B-B14F-4D97-AF65-F5344CB8AC3E}">
        <p14:creationId xmlns:p14="http://schemas.microsoft.com/office/powerpoint/2010/main" val="775899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Autofit/>
          </a:bodyPr>
          <a:lstStyle/>
          <a:p>
            <a:r>
              <a:rPr lang="en-GB" sz="3600" b="1" dirty="0" smtClean="0">
                <a:solidFill>
                  <a:srgbClr val="FF0000"/>
                </a:solidFill>
                <a:latin typeface="Calibri" pitchFamily="34" charset="0"/>
                <a:cs typeface="Calibri" pitchFamily="34" charset="0"/>
              </a:rPr>
              <a:t>Characteristics of Functional Dependencies</a:t>
            </a:r>
          </a:p>
        </p:txBody>
      </p:sp>
      <p:sp>
        <p:nvSpPr>
          <p:cNvPr id="26628" name="Rectangle 3"/>
          <p:cNvSpPr>
            <a:spLocks noGrp="1" noChangeArrowheads="1"/>
          </p:cNvSpPr>
          <p:nvPr>
            <p:ph type="body" idx="1"/>
          </p:nvPr>
        </p:nvSpPr>
        <p:spPr>
          <a:xfrm>
            <a:off x="457200" y="1600200"/>
            <a:ext cx="7026812" cy="4533314"/>
          </a:xfrm>
        </p:spPr>
        <p:txBody>
          <a:bodyPr>
            <a:normAutofit/>
          </a:bodyPr>
          <a:lstStyle/>
          <a:p>
            <a:pPr>
              <a:lnSpc>
                <a:spcPct val="90000"/>
              </a:lnSpc>
            </a:pPr>
            <a:r>
              <a:rPr lang="en-US" dirty="0" smtClean="0">
                <a:latin typeface="Calibri" pitchFamily="34" charset="0"/>
                <a:cs typeface="Calibri" pitchFamily="34" charset="0"/>
              </a:rPr>
              <a:t>Main characteristics of functional dependencies used in normalization:</a:t>
            </a:r>
          </a:p>
          <a:p>
            <a:pPr lvl="1">
              <a:lnSpc>
                <a:spcPct val="90000"/>
              </a:lnSpc>
            </a:pPr>
            <a:r>
              <a:rPr lang="en-US" sz="2400" dirty="0" smtClean="0">
                <a:latin typeface="Calibri" pitchFamily="34" charset="0"/>
                <a:cs typeface="Calibri" pitchFamily="34" charset="0"/>
              </a:rPr>
              <a:t>There is a </a:t>
            </a:r>
            <a:r>
              <a:rPr lang="en-US" sz="2400" i="1" dirty="0" smtClean="0">
                <a:latin typeface="Calibri" pitchFamily="34" charset="0"/>
                <a:cs typeface="Calibri" pitchFamily="34" charset="0"/>
              </a:rPr>
              <a:t>one-to-one</a:t>
            </a:r>
            <a:r>
              <a:rPr lang="en-US" sz="2400" dirty="0" smtClean="0">
                <a:latin typeface="Calibri" pitchFamily="34" charset="0"/>
                <a:cs typeface="Calibri" pitchFamily="34" charset="0"/>
              </a:rPr>
              <a:t> relationship between the attribute(s) on the left-hand side (determinant) and those on the right-hand side of a functional dependency. </a:t>
            </a:r>
          </a:p>
          <a:p>
            <a:pPr lvl="1">
              <a:lnSpc>
                <a:spcPct val="90000"/>
              </a:lnSpc>
            </a:pPr>
            <a:r>
              <a:rPr lang="en-US" sz="2400" dirty="0" smtClean="0">
                <a:latin typeface="Calibri" pitchFamily="34" charset="0"/>
                <a:cs typeface="Calibri" pitchFamily="34" charset="0"/>
              </a:rPr>
              <a:t>Holds for </a:t>
            </a:r>
            <a:r>
              <a:rPr lang="en-US" sz="2400" i="1" dirty="0" smtClean="0">
                <a:latin typeface="Calibri" pitchFamily="34" charset="0"/>
                <a:cs typeface="Calibri" pitchFamily="34" charset="0"/>
              </a:rPr>
              <a:t>all</a:t>
            </a:r>
            <a:r>
              <a:rPr lang="en-US" sz="2400" dirty="0" smtClean="0">
                <a:latin typeface="Calibri" pitchFamily="34" charset="0"/>
                <a:cs typeface="Calibri" pitchFamily="34" charset="0"/>
              </a:rPr>
              <a:t> time.</a:t>
            </a:r>
          </a:p>
          <a:p>
            <a:pPr lvl="1">
              <a:lnSpc>
                <a:spcPct val="90000"/>
              </a:lnSpc>
            </a:pPr>
            <a:r>
              <a:rPr lang="en-US" sz="2400" dirty="0" smtClean="0">
                <a:latin typeface="Calibri" pitchFamily="34" charset="0"/>
                <a:cs typeface="Calibri" pitchFamily="34" charset="0"/>
              </a:rPr>
              <a:t>The determinant has the </a:t>
            </a:r>
            <a:r>
              <a:rPr lang="en-US" sz="2400" i="1" dirty="0" smtClean="0">
                <a:latin typeface="Calibri" pitchFamily="34" charset="0"/>
                <a:cs typeface="Calibri" pitchFamily="34" charset="0"/>
              </a:rPr>
              <a:t>minimal</a:t>
            </a:r>
            <a:r>
              <a:rPr lang="en-US" sz="2400" dirty="0" smtClean="0">
                <a:latin typeface="Calibri" pitchFamily="34" charset="0"/>
                <a:cs typeface="Calibri" pitchFamily="34" charset="0"/>
              </a:rPr>
              <a:t> number of attributes necessary to maintain the dependency with the attribute(s) on the right hand-side. </a:t>
            </a:r>
            <a:endParaRPr lang="en-GB" sz="2400" dirty="0" smtClean="0">
              <a:latin typeface="Calibri" pitchFamily="34" charset="0"/>
              <a:cs typeface="Calibri" pitchFamily="34" charset="0"/>
            </a:endParaRPr>
          </a:p>
        </p:txBody>
      </p:sp>
    </p:spTree>
    <p:extLst>
      <p:ext uri="{BB962C8B-B14F-4D97-AF65-F5344CB8AC3E}">
        <p14:creationId xmlns:p14="http://schemas.microsoft.com/office/powerpoint/2010/main" val="494526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3200" b="1" dirty="0" smtClean="0">
                <a:cs typeface="Times New Roman" pitchFamily="18" charset="0"/>
              </a:rPr>
              <a:t> </a:t>
            </a:r>
            <a:r>
              <a:rPr lang="en-US" sz="3600" b="1" dirty="0" smtClean="0">
                <a:solidFill>
                  <a:srgbClr val="FF0000"/>
                </a:solidFill>
                <a:cs typeface="Times New Roman" pitchFamily="18" charset="0"/>
              </a:rPr>
              <a:t>Inference Rules for FDs</a:t>
            </a:r>
            <a:endParaRPr lang="en-US" sz="3600" b="1" dirty="0" smtClean="0">
              <a:solidFill>
                <a:srgbClr val="FF0000"/>
              </a:solidFill>
            </a:endParaRPr>
          </a:p>
        </p:txBody>
      </p:sp>
      <p:sp>
        <p:nvSpPr>
          <p:cNvPr id="222211" name="Rectangle 3"/>
          <p:cNvSpPr>
            <a:spLocks noGrp="1" noChangeArrowheads="1"/>
          </p:cNvSpPr>
          <p:nvPr>
            <p:ph sz="quarter" idx="1"/>
          </p:nvPr>
        </p:nvSpPr>
        <p:spPr/>
        <p:txBody>
          <a:bodyPr>
            <a:normAutofit lnSpcReduction="10000"/>
          </a:bodyPr>
          <a:lstStyle/>
          <a:p>
            <a:pPr marL="274320" indent="-274320" eaLnBrk="1" fontAlgn="auto" hangingPunct="1">
              <a:lnSpc>
                <a:spcPct val="90000"/>
              </a:lnSpc>
              <a:spcBef>
                <a:spcPts val="580"/>
              </a:spcBef>
              <a:spcAft>
                <a:spcPts val="0"/>
              </a:spcAft>
              <a:buFont typeface="Wingdings 2"/>
              <a:buChar char=""/>
              <a:defRPr/>
            </a:pPr>
            <a:r>
              <a:rPr lang="en-US" dirty="0">
                <a:cs typeface="Times New Roman" pitchFamily="18" charset="0"/>
              </a:rPr>
              <a:t>Given a set of FDs F, we can </a:t>
            </a:r>
            <a:r>
              <a:rPr lang="en-US" i="1" dirty="0">
                <a:cs typeface="Times New Roman" pitchFamily="18" charset="0"/>
              </a:rPr>
              <a:t>infer</a:t>
            </a:r>
            <a:r>
              <a:rPr lang="en-US" dirty="0">
                <a:cs typeface="Times New Roman" pitchFamily="18" charset="0"/>
              </a:rPr>
              <a:t>  additional FDs that hold whenever the FDs in F hold</a:t>
            </a:r>
          </a:p>
          <a:p>
            <a:pPr marL="274320" indent="-274320" eaLnBrk="1" fontAlgn="auto" hangingPunct="1">
              <a:lnSpc>
                <a:spcPct val="90000"/>
              </a:lnSpc>
              <a:spcBef>
                <a:spcPts val="580"/>
              </a:spcBef>
              <a:spcAft>
                <a:spcPts val="0"/>
              </a:spcAft>
              <a:buFont typeface="Wingdings" pitchFamily="2" charset="2"/>
              <a:buNone/>
              <a:defRPr/>
            </a:pPr>
            <a:r>
              <a:rPr lang="en-US" dirty="0">
                <a:cs typeface="Times New Roman" pitchFamily="18" charset="0"/>
              </a:rPr>
              <a:t> </a:t>
            </a:r>
            <a:r>
              <a:rPr lang="en-US" b="1" u="sng" dirty="0">
                <a:cs typeface="Times New Roman" pitchFamily="18" charset="0"/>
              </a:rPr>
              <a:t>Armstrong's inference rules:</a:t>
            </a:r>
            <a:endParaRPr lang="en-US" b="1" dirty="0">
              <a:cs typeface="Times New Roman" pitchFamily="18" charset="0"/>
            </a:endParaRPr>
          </a:p>
          <a:p>
            <a:pPr marL="274320" indent="-274320" eaLnBrk="1" fontAlgn="auto" hangingPunct="1">
              <a:lnSpc>
                <a:spcPct val="90000"/>
              </a:lnSpc>
              <a:spcBef>
                <a:spcPts val="580"/>
              </a:spcBef>
              <a:spcAft>
                <a:spcPts val="0"/>
              </a:spcAft>
              <a:buFont typeface="Wingdings" pitchFamily="2" charset="2"/>
              <a:buNone/>
              <a:defRPr/>
            </a:pPr>
            <a:r>
              <a:rPr lang="en-US" dirty="0">
                <a:cs typeface="Times New Roman" pitchFamily="18" charset="0"/>
              </a:rPr>
              <a:t>IR1. (</a:t>
            </a:r>
            <a:r>
              <a:rPr lang="en-US" b="1" dirty="0">
                <a:cs typeface="Times New Roman" pitchFamily="18" charset="0"/>
              </a:rPr>
              <a:t>Reflexive</a:t>
            </a:r>
            <a:r>
              <a:rPr lang="en-US" dirty="0">
                <a:cs typeface="Times New Roman" pitchFamily="18" charset="0"/>
              </a:rPr>
              <a:t>) If Y </a:t>
            </a:r>
            <a:r>
              <a:rPr lang="en-US" i="1" u="sng" dirty="0">
                <a:latin typeface="BostonII" charset="0"/>
                <a:cs typeface="Times New Roman" pitchFamily="18" charset="0"/>
              </a:rPr>
              <a:t>subset-of</a:t>
            </a:r>
            <a:r>
              <a:rPr lang="en-US" dirty="0">
                <a:cs typeface="Times New Roman" pitchFamily="18" charset="0"/>
              </a:rPr>
              <a:t> X, then X </a:t>
            </a:r>
            <a:r>
              <a:rPr lang="en-US" dirty="0">
                <a:latin typeface="BostonII" charset="0"/>
                <a:cs typeface="Times New Roman" pitchFamily="18" charset="0"/>
              </a:rPr>
              <a:t>-&gt; </a:t>
            </a:r>
            <a:r>
              <a:rPr lang="en-US" dirty="0">
                <a:cs typeface="Times New Roman" pitchFamily="18" charset="0"/>
              </a:rPr>
              <a:t>Y</a:t>
            </a:r>
          </a:p>
          <a:p>
            <a:pPr marL="274320" indent="-274320" eaLnBrk="1" fontAlgn="auto" hangingPunct="1">
              <a:lnSpc>
                <a:spcPct val="90000"/>
              </a:lnSpc>
              <a:spcBef>
                <a:spcPts val="580"/>
              </a:spcBef>
              <a:spcAft>
                <a:spcPts val="0"/>
              </a:spcAft>
              <a:buFont typeface="Wingdings" pitchFamily="2" charset="2"/>
              <a:buNone/>
              <a:defRPr/>
            </a:pPr>
            <a:r>
              <a:rPr lang="en-US" dirty="0">
                <a:cs typeface="Times New Roman" pitchFamily="18" charset="0"/>
              </a:rPr>
              <a:t>IR2. (</a:t>
            </a:r>
            <a:r>
              <a:rPr lang="en-US" b="1" dirty="0">
                <a:cs typeface="Times New Roman" pitchFamily="18" charset="0"/>
              </a:rPr>
              <a:t>Augmentation</a:t>
            </a:r>
            <a:r>
              <a:rPr lang="en-US" dirty="0">
                <a:cs typeface="Times New Roman" pitchFamily="18" charset="0"/>
              </a:rPr>
              <a:t>) If X </a:t>
            </a:r>
            <a:r>
              <a:rPr lang="en-US" dirty="0">
                <a:latin typeface="BostonII" charset="0"/>
                <a:cs typeface="Times New Roman" pitchFamily="18" charset="0"/>
              </a:rPr>
              <a:t>-&gt; </a:t>
            </a:r>
            <a:r>
              <a:rPr lang="en-US" dirty="0">
                <a:cs typeface="Times New Roman" pitchFamily="18" charset="0"/>
              </a:rPr>
              <a:t>Y, then XZ </a:t>
            </a:r>
            <a:r>
              <a:rPr lang="en-US" dirty="0">
                <a:latin typeface="BostonII" charset="0"/>
                <a:cs typeface="Times New Roman" pitchFamily="18" charset="0"/>
              </a:rPr>
              <a:t>-&gt; </a:t>
            </a:r>
            <a:r>
              <a:rPr lang="en-US" dirty="0">
                <a:cs typeface="Times New Roman" pitchFamily="18" charset="0"/>
              </a:rPr>
              <a:t>YZ</a:t>
            </a:r>
          </a:p>
          <a:p>
            <a:pPr marL="274320" indent="-274320" eaLnBrk="1" fontAlgn="auto" hangingPunct="1">
              <a:lnSpc>
                <a:spcPct val="90000"/>
              </a:lnSpc>
              <a:spcBef>
                <a:spcPts val="580"/>
              </a:spcBef>
              <a:spcAft>
                <a:spcPts val="0"/>
              </a:spcAft>
              <a:buFont typeface="Wingdings" pitchFamily="2" charset="2"/>
              <a:buNone/>
              <a:defRPr/>
            </a:pPr>
            <a:r>
              <a:rPr lang="en-US" dirty="0">
                <a:cs typeface="Times New Roman" pitchFamily="18" charset="0"/>
              </a:rPr>
              <a:t>		(Notation: XZ stands for X </a:t>
            </a:r>
            <a:r>
              <a:rPr lang="en-US" dirty="0">
                <a:latin typeface="BostonII" charset="0"/>
                <a:cs typeface="Times New Roman" pitchFamily="18" charset="0"/>
              </a:rPr>
              <a:t>U</a:t>
            </a:r>
            <a:r>
              <a:rPr lang="en-US" dirty="0">
                <a:cs typeface="Times New Roman" pitchFamily="18" charset="0"/>
              </a:rPr>
              <a:t> Z)</a:t>
            </a:r>
          </a:p>
          <a:p>
            <a:pPr marL="274320" indent="-274320" eaLnBrk="1" fontAlgn="auto" hangingPunct="1">
              <a:lnSpc>
                <a:spcPct val="90000"/>
              </a:lnSpc>
              <a:spcBef>
                <a:spcPts val="580"/>
              </a:spcBef>
              <a:spcAft>
                <a:spcPts val="0"/>
              </a:spcAft>
              <a:buFont typeface="Wingdings" pitchFamily="2" charset="2"/>
              <a:buNone/>
              <a:defRPr/>
            </a:pPr>
            <a:r>
              <a:rPr lang="en-US" dirty="0">
                <a:cs typeface="Times New Roman" pitchFamily="18" charset="0"/>
              </a:rPr>
              <a:t>IR3. (</a:t>
            </a:r>
            <a:r>
              <a:rPr lang="en-US" b="1" dirty="0">
                <a:cs typeface="Times New Roman" pitchFamily="18" charset="0"/>
              </a:rPr>
              <a:t>Transitive</a:t>
            </a:r>
            <a:r>
              <a:rPr lang="en-US" dirty="0">
                <a:cs typeface="Times New Roman" pitchFamily="18" charset="0"/>
              </a:rPr>
              <a:t>) If X </a:t>
            </a:r>
            <a:r>
              <a:rPr lang="en-US" dirty="0">
                <a:latin typeface="BostonII" charset="0"/>
                <a:cs typeface="Times New Roman" pitchFamily="18" charset="0"/>
              </a:rPr>
              <a:t>-&gt; </a:t>
            </a:r>
            <a:r>
              <a:rPr lang="en-US" dirty="0">
                <a:cs typeface="Times New Roman" pitchFamily="18" charset="0"/>
              </a:rPr>
              <a:t>Y and Y </a:t>
            </a:r>
            <a:r>
              <a:rPr lang="en-US" dirty="0">
                <a:latin typeface="BostonII" charset="0"/>
                <a:cs typeface="Times New Roman" pitchFamily="18" charset="0"/>
              </a:rPr>
              <a:t>-&gt; </a:t>
            </a:r>
            <a:r>
              <a:rPr lang="en-US" dirty="0">
                <a:cs typeface="Times New Roman" pitchFamily="18" charset="0"/>
              </a:rPr>
              <a:t>Z, then X </a:t>
            </a:r>
            <a:r>
              <a:rPr lang="en-US" dirty="0">
                <a:latin typeface="BostonII" charset="0"/>
                <a:cs typeface="Times New Roman" pitchFamily="18" charset="0"/>
              </a:rPr>
              <a:t>-&gt; </a:t>
            </a:r>
            <a:r>
              <a:rPr lang="en-US" dirty="0">
                <a:cs typeface="Times New Roman" pitchFamily="18" charset="0"/>
              </a:rPr>
              <a:t>Z</a:t>
            </a:r>
          </a:p>
          <a:p>
            <a:pPr marL="274320" indent="-274320" eaLnBrk="1" fontAlgn="auto" hangingPunct="1">
              <a:lnSpc>
                <a:spcPct val="90000"/>
              </a:lnSpc>
              <a:spcBef>
                <a:spcPts val="580"/>
              </a:spcBef>
              <a:spcAft>
                <a:spcPts val="0"/>
              </a:spcAft>
              <a:buFont typeface="Wingdings" pitchFamily="2" charset="2"/>
              <a:buNone/>
              <a:defRPr/>
            </a:pPr>
            <a:endParaRPr lang="en-US" dirty="0">
              <a:cs typeface="Times New Roman" pitchFamily="18" charset="0"/>
            </a:endParaRPr>
          </a:p>
          <a:p>
            <a:pPr marL="274320" indent="-274320" eaLnBrk="1" fontAlgn="auto" hangingPunct="1">
              <a:lnSpc>
                <a:spcPct val="90000"/>
              </a:lnSpc>
              <a:spcBef>
                <a:spcPts val="580"/>
              </a:spcBef>
              <a:spcAft>
                <a:spcPts val="0"/>
              </a:spcAft>
              <a:buFont typeface="Wingdings 2"/>
              <a:buChar char=""/>
              <a:defRPr/>
            </a:pPr>
            <a:r>
              <a:rPr lang="en-US" dirty="0">
                <a:cs typeface="Times New Roman" pitchFamily="18" charset="0"/>
              </a:rPr>
              <a:t> IR1, IR2, IR3 form a </a:t>
            </a:r>
            <a:r>
              <a:rPr lang="en-US" i="1" dirty="0">
                <a:cs typeface="Times New Roman" pitchFamily="18" charset="0"/>
              </a:rPr>
              <a:t>sound</a:t>
            </a:r>
            <a:r>
              <a:rPr lang="en-US" dirty="0">
                <a:cs typeface="Times New Roman" pitchFamily="18" charset="0"/>
              </a:rPr>
              <a:t>  and</a:t>
            </a:r>
            <a:r>
              <a:rPr lang="en-US" i="1" dirty="0">
                <a:cs typeface="Times New Roman" pitchFamily="18" charset="0"/>
              </a:rPr>
              <a:t> complete</a:t>
            </a:r>
            <a:r>
              <a:rPr lang="en-US" dirty="0">
                <a:cs typeface="Times New Roman" pitchFamily="18" charset="0"/>
              </a:rPr>
              <a:t>  set of inference rules</a:t>
            </a:r>
            <a:r>
              <a:rPr lang="en-US" dirty="0"/>
              <a:t> </a:t>
            </a:r>
            <a:endParaRPr lang="en-US" dirty="0" smtClean="0"/>
          </a:p>
          <a:p>
            <a:pPr marL="548640" lvl="2" indent="-274320" eaLnBrk="1" fontAlgn="auto" hangingPunct="1">
              <a:lnSpc>
                <a:spcPct val="90000"/>
              </a:lnSpc>
              <a:spcBef>
                <a:spcPts val="580"/>
              </a:spcBef>
              <a:spcAft>
                <a:spcPts val="0"/>
              </a:spcAft>
              <a:buClr>
                <a:schemeClr val="accent1"/>
              </a:buClr>
              <a:buFont typeface="Wingdings 2"/>
              <a:buChar char=""/>
              <a:defRPr/>
            </a:pPr>
            <a:r>
              <a:rPr lang="en-US" sz="2400" dirty="0"/>
              <a:t>These are rules hold and all other rules that hold can be deduced from these</a:t>
            </a:r>
          </a:p>
          <a:p>
            <a:pPr marL="0" indent="0" eaLnBrk="1" fontAlgn="auto" hangingPunct="1">
              <a:lnSpc>
                <a:spcPct val="90000"/>
              </a:lnSpc>
              <a:spcBef>
                <a:spcPts val="580"/>
              </a:spcBef>
              <a:spcAft>
                <a:spcPts val="0"/>
              </a:spcAft>
              <a:buFont typeface="Wingdings 2"/>
              <a:buNone/>
              <a:defRPr/>
            </a:pPr>
            <a:endParaRPr lang="en-US" sz="2800" dirty="0"/>
          </a:p>
        </p:txBody>
      </p:sp>
    </p:spTree>
    <p:extLst>
      <p:ext uri="{BB962C8B-B14F-4D97-AF65-F5344CB8AC3E}">
        <p14:creationId xmlns:p14="http://schemas.microsoft.com/office/powerpoint/2010/main" val="484900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en-GB" sz="3600" b="1" dirty="0" smtClean="0">
                <a:solidFill>
                  <a:srgbClr val="FF0000"/>
                </a:solidFill>
                <a:latin typeface="Calibri" pitchFamily="34" charset="0"/>
                <a:cs typeface="Calibri" pitchFamily="34" charset="0"/>
              </a:rPr>
              <a:t>Transitive Dependencies</a:t>
            </a:r>
          </a:p>
        </p:txBody>
      </p:sp>
      <p:sp>
        <p:nvSpPr>
          <p:cNvPr id="27652" name="Rectangle 3"/>
          <p:cNvSpPr>
            <a:spLocks noGrp="1" noChangeArrowheads="1"/>
          </p:cNvSpPr>
          <p:nvPr>
            <p:ph type="body" idx="1"/>
          </p:nvPr>
        </p:nvSpPr>
        <p:spPr>
          <a:xfrm>
            <a:off x="457200" y="1600200"/>
            <a:ext cx="6954253" cy="4527884"/>
          </a:xfrm>
        </p:spPr>
        <p:txBody>
          <a:bodyPr/>
          <a:lstStyle/>
          <a:p>
            <a:pPr>
              <a:lnSpc>
                <a:spcPct val="90000"/>
              </a:lnSpc>
            </a:pPr>
            <a:r>
              <a:rPr lang="en-US" dirty="0" smtClean="0">
                <a:latin typeface="Calibri" pitchFamily="34" charset="0"/>
                <a:cs typeface="Calibri" pitchFamily="34" charset="0"/>
              </a:rPr>
              <a:t>Important to recognize a transitive dependency because its existence in a relation can potentially cause update anomalies.</a:t>
            </a:r>
          </a:p>
          <a:p>
            <a:pPr>
              <a:lnSpc>
                <a:spcPct val="90000"/>
              </a:lnSpc>
            </a:pPr>
            <a:endParaRPr lang="en-US" dirty="0" smtClean="0">
              <a:latin typeface="Calibri" pitchFamily="34" charset="0"/>
              <a:cs typeface="Calibri" pitchFamily="34" charset="0"/>
            </a:endParaRPr>
          </a:p>
          <a:p>
            <a:pPr>
              <a:lnSpc>
                <a:spcPct val="90000"/>
              </a:lnSpc>
            </a:pPr>
            <a:r>
              <a:rPr lang="en-US" dirty="0" smtClean="0">
                <a:latin typeface="Calibri" pitchFamily="34" charset="0"/>
                <a:cs typeface="Calibri" pitchFamily="34" charset="0"/>
              </a:rPr>
              <a:t>Transitive dependency describes a condition where A, B, and C are attributes of a relation such that if A → B and B → C, then C is transitively dependent on A via B (provided that A is not functionally dependent on B or C). </a:t>
            </a:r>
          </a:p>
          <a:p>
            <a:pPr>
              <a:lnSpc>
                <a:spcPct val="90000"/>
              </a:lnSpc>
              <a:buFont typeface="Monotype Sorts" pitchFamily="2" charset="2"/>
              <a:buNone/>
            </a:pPr>
            <a:endParaRPr lang="en-US" dirty="0" smtClean="0"/>
          </a:p>
        </p:txBody>
      </p:sp>
    </p:spTree>
    <p:extLst>
      <p:ext uri="{BB962C8B-B14F-4D97-AF65-F5344CB8AC3E}">
        <p14:creationId xmlns:p14="http://schemas.microsoft.com/office/powerpoint/2010/main" val="21874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r>
              <a:rPr lang="en-GB" sz="3600" b="1" dirty="0" smtClean="0">
                <a:solidFill>
                  <a:srgbClr val="FF0000"/>
                </a:solidFill>
                <a:latin typeface="Calibri" pitchFamily="34" charset="0"/>
                <a:cs typeface="Calibri" pitchFamily="34" charset="0"/>
              </a:rPr>
              <a:t>Example Transitive Dependency</a:t>
            </a:r>
          </a:p>
        </p:txBody>
      </p:sp>
      <p:sp>
        <p:nvSpPr>
          <p:cNvPr id="28676" name="Rectangle 3"/>
          <p:cNvSpPr>
            <a:spLocks noGrp="1" noChangeArrowheads="1"/>
          </p:cNvSpPr>
          <p:nvPr>
            <p:ph type="body" idx="1"/>
          </p:nvPr>
        </p:nvSpPr>
        <p:spPr/>
        <p:txBody>
          <a:bodyPr/>
          <a:lstStyle/>
          <a:p>
            <a:pPr>
              <a:lnSpc>
                <a:spcPct val="90000"/>
              </a:lnSpc>
            </a:pPr>
            <a:r>
              <a:rPr lang="en-US" dirty="0" smtClean="0">
                <a:latin typeface="Calibri" pitchFamily="34" charset="0"/>
                <a:cs typeface="Calibri" pitchFamily="34" charset="0"/>
              </a:rPr>
              <a:t>Consider functional dependencies in the </a:t>
            </a:r>
            <a:r>
              <a:rPr lang="en-US" dirty="0" err="1" smtClean="0">
                <a:latin typeface="Calibri" pitchFamily="34" charset="0"/>
                <a:cs typeface="Calibri" pitchFamily="34" charset="0"/>
              </a:rPr>
              <a:t>StaffBranch</a:t>
            </a:r>
            <a:r>
              <a:rPr lang="en-US" dirty="0" smtClean="0">
                <a:latin typeface="Calibri" pitchFamily="34" charset="0"/>
                <a:cs typeface="Calibri" pitchFamily="34" charset="0"/>
              </a:rPr>
              <a:t> relation</a:t>
            </a:r>
          </a:p>
          <a:p>
            <a:pPr>
              <a:lnSpc>
                <a:spcPct val="90000"/>
              </a:lnSpc>
            </a:pPr>
            <a:endParaRPr lang="en-US" dirty="0" smtClean="0">
              <a:latin typeface="Calibri" pitchFamily="34" charset="0"/>
              <a:cs typeface="Calibri" pitchFamily="34" charset="0"/>
            </a:endParaRPr>
          </a:p>
          <a:p>
            <a:pPr>
              <a:lnSpc>
                <a:spcPct val="90000"/>
              </a:lnSpc>
              <a:buFont typeface="Monotype Sorts" pitchFamily="2" charset="2"/>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staffNo</a:t>
            </a:r>
            <a:r>
              <a:rPr lang="en-US" dirty="0" smtClean="0">
                <a:latin typeface="Calibri" pitchFamily="34" charset="0"/>
                <a:cs typeface="Calibri" pitchFamily="34" charset="0"/>
              </a:rPr>
              <a:t> → </a:t>
            </a:r>
            <a:r>
              <a:rPr lang="en-US" dirty="0" err="1" smtClean="0">
                <a:latin typeface="Calibri" pitchFamily="34" charset="0"/>
                <a:cs typeface="Calibri" pitchFamily="34" charset="0"/>
              </a:rPr>
              <a:t>sName</a:t>
            </a:r>
            <a:r>
              <a:rPr lang="en-US" dirty="0" smtClean="0">
                <a:latin typeface="Calibri" pitchFamily="34" charset="0"/>
                <a:cs typeface="Calibri" pitchFamily="34" charset="0"/>
              </a:rPr>
              <a:t>, position, salary, </a:t>
            </a:r>
            <a:r>
              <a:rPr lang="en-US" dirty="0" err="1" smtClean="0">
                <a:latin typeface="Calibri" pitchFamily="34" charset="0"/>
                <a:cs typeface="Calibri" pitchFamily="34" charset="0"/>
              </a:rPr>
              <a:t>branchNo</a:t>
            </a:r>
            <a:r>
              <a:rPr lang="en-US" dirty="0" smtClean="0">
                <a:latin typeface="Calibri" pitchFamily="34" charset="0"/>
                <a:cs typeface="Calibri" pitchFamily="34" charset="0"/>
              </a:rPr>
              <a:t>, 		           </a:t>
            </a:r>
            <a:r>
              <a:rPr lang="en-US" dirty="0" err="1" smtClean="0">
                <a:latin typeface="Calibri" pitchFamily="34" charset="0"/>
                <a:cs typeface="Calibri" pitchFamily="34" charset="0"/>
              </a:rPr>
              <a:t>bAddress</a:t>
            </a:r>
            <a:endParaRPr lang="en-US" dirty="0" smtClean="0">
              <a:latin typeface="Calibri" pitchFamily="34" charset="0"/>
              <a:cs typeface="Calibri" pitchFamily="34" charset="0"/>
            </a:endParaRPr>
          </a:p>
          <a:p>
            <a:pPr>
              <a:lnSpc>
                <a:spcPct val="90000"/>
              </a:lnSpc>
              <a:buFont typeface="Monotype Sorts" pitchFamily="2" charset="2"/>
              <a:buNone/>
            </a:pPr>
            <a:r>
              <a:rPr lang="en-US" dirty="0" smtClean="0">
                <a:latin typeface="Calibri" pitchFamily="34" charset="0"/>
                <a:cs typeface="Calibri" pitchFamily="34" charset="0"/>
              </a:rPr>
              <a:t>	 </a:t>
            </a:r>
            <a:r>
              <a:rPr lang="en-US" dirty="0" err="1" smtClean="0">
                <a:latin typeface="Calibri" pitchFamily="34" charset="0"/>
                <a:cs typeface="Calibri" pitchFamily="34" charset="0"/>
              </a:rPr>
              <a:t>branchNo</a:t>
            </a:r>
            <a:r>
              <a:rPr lang="en-US" dirty="0" smtClean="0">
                <a:latin typeface="Calibri" pitchFamily="34" charset="0"/>
                <a:cs typeface="Calibri" pitchFamily="34" charset="0"/>
              </a:rPr>
              <a:t> → </a:t>
            </a:r>
            <a:r>
              <a:rPr lang="en-US" dirty="0" err="1" smtClean="0">
                <a:latin typeface="Calibri" pitchFamily="34" charset="0"/>
                <a:cs typeface="Calibri" pitchFamily="34" charset="0"/>
              </a:rPr>
              <a:t>bAddress</a:t>
            </a:r>
            <a:endParaRPr lang="en-US" dirty="0" smtClean="0">
              <a:latin typeface="Calibri" pitchFamily="34" charset="0"/>
              <a:cs typeface="Calibri" pitchFamily="34" charset="0"/>
            </a:endParaRPr>
          </a:p>
          <a:p>
            <a:pPr>
              <a:lnSpc>
                <a:spcPct val="90000"/>
              </a:lnSpc>
              <a:buFont typeface="Monotype Sorts" pitchFamily="2" charset="2"/>
              <a:buNone/>
            </a:pPr>
            <a:endParaRPr lang="en-US" dirty="0" smtClean="0">
              <a:latin typeface="Calibri" pitchFamily="34" charset="0"/>
              <a:cs typeface="Calibri" pitchFamily="34" charset="0"/>
            </a:endParaRPr>
          </a:p>
          <a:p>
            <a:pPr>
              <a:lnSpc>
                <a:spcPct val="90000"/>
              </a:lnSpc>
            </a:pPr>
            <a:r>
              <a:rPr lang="en-US" dirty="0" smtClean="0">
                <a:latin typeface="Calibri" pitchFamily="34" charset="0"/>
                <a:cs typeface="Calibri" pitchFamily="34" charset="0"/>
              </a:rPr>
              <a:t>Transitive dependency, </a:t>
            </a:r>
            <a:r>
              <a:rPr lang="en-US" dirty="0" err="1" smtClean="0">
                <a:latin typeface="Calibri" pitchFamily="34" charset="0"/>
                <a:cs typeface="Calibri" pitchFamily="34" charset="0"/>
              </a:rPr>
              <a:t>branchNo</a:t>
            </a:r>
            <a:r>
              <a:rPr lang="en-US" dirty="0" smtClean="0">
                <a:latin typeface="Calibri" pitchFamily="34" charset="0"/>
                <a:cs typeface="Calibri" pitchFamily="34" charset="0"/>
              </a:rPr>
              <a:t> → </a:t>
            </a:r>
            <a:r>
              <a:rPr lang="en-US" dirty="0" err="1" smtClean="0">
                <a:latin typeface="Calibri" pitchFamily="34" charset="0"/>
                <a:cs typeface="Calibri" pitchFamily="34" charset="0"/>
              </a:rPr>
              <a:t>bAddress</a:t>
            </a:r>
            <a:r>
              <a:rPr lang="en-US" dirty="0" smtClean="0">
                <a:latin typeface="Calibri" pitchFamily="34" charset="0"/>
                <a:cs typeface="Calibri" pitchFamily="34" charset="0"/>
              </a:rPr>
              <a:t> exists on </a:t>
            </a:r>
            <a:r>
              <a:rPr lang="en-US" dirty="0" err="1" smtClean="0">
                <a:latin typeface="Calibri" pitchFamily="34" charset="0"/>
                <a:cs typeface="Calibri" pitchFamily="34" charset="0"/>
              </a:rPr>
              <a:t>staffNo</a:t>
            </a:r>
            <a:r>
              <a:rPr lang="en-US" dirty="0" smtClean="0">
                <a:latin typeface="Calibri" pitchFamily="34" charset="0"/>
                <a:cs typeface="Calibri" pitchFamily="34" charset="0"/>
              </a:rPr>
              <a:t> via </a:t>
            </a:r>
            <a:r>
              <a:rPr lang="en-US" dirty="0" err="1" smtClean="0">
                <a:latin typeface="Calibri" pitchFamily="34" charset="0"/>
                <a:cs typeface="Calibri" pitchFamily="34" charset="0"/>
              </a:rPr>
              <a:t>branchNo</a:t>
            </a:r>
            <a:r>
              <a:rPr lang="en-US" dirty="0" smtClean="0">
                <a:latin typeface="Calibri" pitchFamily="34" charset="0"/>
                <a:cs typeface="Calibri" pitchFamily="34" charset="0"/>
              </a:rPr>
              <a:t>. </a:t>
            </a:r>
          </a:p>
          <a:p>
            <a:pPr>
              <a:lnSpc>
                <a:spcPct val="90000"/>
              </a:lnSpc>
            </a:pPr>
            <a:endParaRPr lang="en-US" dirty="0" smtClean="0"/>
          </a:p>
        </p:txBody>
      </p:sp>
    </p:spTree>
    <p:extLst>
      <p:ext uri="{BB962C8B-B14F-4D97-AF65-F5344CB8AC3E}">
        <p14:creationId xmlns:p14="http://schemas.microsoft.com/office/powerpoint/2010/main" val="414174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noFill/>
        </p:spPr>
        <p:txBody>
          <a:bodyPr lIns="90488" tIns="44450" rIns="90488" bIns="44450">
            <a:normAutofit/>
          </a:bodyPr>
          <a:lstStyle/>
          <a:p>
            <a:r>
              <a:rPr lang="en-GB" sz="3600" b="1" dirty="0" smtClean="0">
                <a:solidFill>
                  <a:srgbClr val="FF0000"/>
                </a:solidFill>
                <a:latin typeface="Calibri" pitchFamily="34" charset="0"/>
                <a:cs typeface="Calibri" pitchFamily="34" charset="0"/>
              </a:rPr>
              <a:t>The Process of Normalization</a:t>
            </a:r>
          </a:p>
        </p:txBody>
      </p:sp>
      <p:sp>
        <p:nvSpPr>
          <p:cNvPr id="29700" name="Rectangle 3"/>
          <p:cNvSpPr>
            <a:spLocks noGrp="1" noChangeArrowheads="1"/>
          </p:cNvSpPr>
          <p:nvPr>
            <p:ph type="body" idx="1"/>
          </p:nvPr>
        </p:nvSpPr>
        <p:spPr>
          <a:xfrm>
            <a:off x="457200" y="1600200"/>
            <a:ext cx="6998677" cy="4434840"/>
          </a:xfrm>
          <a:noFill/>
        </p:spPr>
        <p:txBody>
          <a:bodyPr lIns="90488" tIns="44450" rIns="90488" bIns="44450">
            <a:normAutofit/>
          </a:bodyPr>
          <a:lstStyle/>
          <a:p>
            <a:r>
              <a:rPr lang="en-GB" dirty="0" smtClean="0">
                <a:latin typeface="Calibri" pitchFamily="34" charset="0"/>
                <a:cs typeface="Calibri" pitchFamily="34" charset="0"/>
              </a:rPr>
              <a:t>Formal technique for analyzing a relation based on its primary key and the functional dependencies between the attributes of that relation.</a:t>
            </a:r>
          </a:p>
          <a:p>
            <a:endParaRPr lang="en-GB" dirty="0" smtClean="0">
              <a:latin typeface="Calibri" pitchFamily="34" charset="0"/>
              <a:cs typeface="Calibri" pitchFamily="34" charset="0"/>
            </a:endParaRPr>
          </a:p>
          <a:p>
            <a:r>
              <a:rPr lang="en-GB" dirty="0" smtClean="0">
                <a:latin typeface="Calibri" pitchFamily="34" charset="0"/>
                <a:cs typeface="Calibri" pitchFamily="34" charset="0"/>
              </a:rPr>
              <a:t>Often executed as a series of steps.  Each step corresponds to a specific normal form, which has known properties.</a:t>
            </a:r>
          </a:p>
        </p:txBody>
      </p:sp>
    </p:spTree>
    <p:extLst>
      <p:ext uri="{BB962C8B-B14F-4D97-AF65-F5344CB8AC3E}">
        <p14:creationId xmlns:p14="http://schemas.microsoft.com/office/powerpoint/2010/main" val="1842024522"/>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199" y="274638"/>
            <a:ext cx="7744265" cy="1143000"/>
          </a:xfrm>
        </p:spPr>
        <p:txBody>
          <a:bodyPr>
            <a:noAutofit/>
          </a:bodyPr>
          <a:lstStyle/>
          <a:p>
            <a:pPr eaLnBrk="1" hangingPunct="1"/>
            <a:r>
              <a:rPr lang="en-US" sz="3600" b="1" dirty="0" smtClean="0">
                <a:solidFill>
                  <a:srgbClr val="FF0000"/>
                </a:solidFill>
                <a:latin typeface="Calibri" pitchFamily="34" charset="0"/>
                <a:cs typeface="Calibri" pitchFamily="34" charset="0"/>
              </a:rPr>
              <a:t>NORMALIZATION AND NORMAL FORMS</a:t>
            </a:r>
          </a:p>
        </p:txBody>
      </p:sp>
      <p:sp>
        <p:nvSpPr>
          <p:cNvPr id="62467" name="Rectangle 3"/>
          <p:cNvSpPr>
            <a:spLocks noGrp="1" noChangeArrowheads="1"/>
          </p:cNvSpPr>
          <p:nvPr>
            <p:ph sz="quarter" idx="1"/>
          </p:nvPr>
        </p:nvSpPr>
        <p:spPr/>
        <p:txBody>
          <a:bodyPr>
            <a:normAutofit/>
          </a:bodyPr>
          <a:lstStyle/>
          <a:p>
            <a:pPr eaLnBrk="1" hangingPunct="1"/>
            <a:r>
              <a:rPr lang="en-US" b="1" dirty="0" smtClean="0">
                <a:latin typeface="Calibri" pitchFamily="34" charset="0"/>
                <a:cs typeface="Calibri" pitchFamily="34" charset="0"/>
              </a:rPr>
              <a:t>Normalization</a:t>
            </a:r>
            <a:r>
              <a:rPr lang="en-US" dirty="0" smtClean="0">
                <a:latin typeface="Calibri" pitchFamily="34" charset="0"/>
                <a:cs typeface="Calibri" pitchFamily="34" charset="0"/>
              </a:rPr>
              <a:t>: The process of decomposing unsatisfactory "bad" relations by breaking up their attributes into smaller relations</a:t>
            </a:r>
          </a:p>
          <a:p>
            <a:pPr eaLnBrk="1" hangingPunct="1">
              <a:buFont typeface="Wingdings" pitchFamily="2" charset="2"/>
              <a:buNone/>
            </a:pPr>
            <a:endParaRPr lang="en-US" dirty="0" smtClean="0">
              <a:latin typeface="Calibri" pitchFamily="34" charset="0"/>
              <a:cs typeface="Calibri" pitchFamily="34" charset="0"/>
            </a:endParaRPr>
          </a:p>
          <a:p>
            <a:pPr eaLnBrk="1" hangingPunct="1"/>
            <a:r>
              <a:rPr lang="en-US" b="1" dirty="0" smtClean="0">
                <a:latin typeface="Calibri" pitchFamily="34" charset="0"/>
                <a:cs typeface="Calibri" pitchFamily="34" charset="0"/>
              </a:rPr>
              <a:t>Normal form</a:t>
            </a:r>
            <a:r>
              <a:rPr lang="en-US" dirty="0" smtClean="0">
                <a:latin typeface="Calibri" pitchFamily="34" charset="0"/>
                <a:cs typeface="Calibri" pitchFamily="34" charset="0"/>
              </a:rPr>
              <a:t>: Condition using keys and FDs of a relation to certify whether a relation schema is in a particular normal form </a:t>
            </a:r>
          </a:p>
        </p:txBody>
      </p:sp>
    </p:spTree>
    <p:extLst>
      <p:ext uri="{BB962C8B-B14F-4D97-AF65-F5344CB8AC3E}">
        <p14:creationId xmlns:p14="http://schemas.microsoft.com/office/powerpoint/2010/main" val="289912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noFill/>
        </p:spPr>
        <p:txBody>
          <a:bodyPr lIns="90488" tIns="44450" rIns="90488" bIns="44450">
            <a:normAutofit/>
          </a:bodyPr>
          <a:lstStyle/>
          <a:p>
            <a:r>
              <a:rPr lang="en-GB" sz="3600" b="1" dirty="0" smtClean="0">
                <a:solidFill>
                  <a:srgbClr val="FF0000"/>
                </a:solidFill>
                <a:latin typeface="Calibri" pitchFamily="34" charset="0"/>
                <a:cs typeface="Calibri" pitchFamily="34" charset="0"/>
              </a:rPr>
              <a:t>The Process of Normalization</a:t>
            </a:r>
          </a:p>
        </p:txBody>
      </p:sp>
      <p:sp>
        <p:nvSpPr>
          <p:cNvPr id="29700" name="Rectangle 3"/>
          <p:cNvSpPr>
            <a:spLocks noGrp="1" noChangeArrowheads="1"/>
          </p:cNvSpPr>
          <p:nvPr>
            <p:ph type="body" idx="1"/>
          </p:nvPr>
        </p:nvSpPr>
        <p:spPr>
          <a:xfrm>
            <a:off x="457200" y="1600200"/>
            <a:ext cx="6998677" cy="4434840"/>
          </a:xfrm>
          <a:noFill/>
        </p:spPr>
        <p:txBody>
          <a:bodyPr lIns="90488" tIns="44450" rIns="90488" bIns="44450">
            <a:normAutofit/>
          </a:bodyPr>
          <a:lstStyle/>
          <a:p>
            <a:r>
              <a:rPr lang="en-GB" dirty="0" smtClean="0">
                <a:latin typeface="Calibri" pitchFamily="34" charset="0"/>
                <a:cs typeface="Calibri" pitchFamily="34" charset="0"/>
              </a:rPr>
              <a:t>Formal technique for analyzing a relation based on its primary key and the functional dependencies between the attributes of that relation.</a:t>
            </a:r>
          </a:p>
          <a:p>
            <a:endParaRPr lang="en-GB" dirty="0" smtClean="0">
              <a:latin typeface="Calibri" pitchFamily="34" charset="0"/>
              <a:cs typeface="Calibri" pitchFamily="34" charset="0"/>
            </a:endParaRPr>
          </a:p>
          <a:p>
            <a:r>
              <a:rPr lang="en-GB" dirty="0" smtClean="0">
                <a:latin typeface="Calibri" pitchFamily="34" charset="0"/>
                <a:cs typeface="Calibri" pitchFamily="34" charset="0"/>
              </a:rPr>
              <a:t>Often executed as a series of steps.  Each step corresponds to a specific normal form, which has known properties.</a:t>
            </a:r>
          </a:p>
        </p:txBody>
      </p:sp>
    </p:spTree>
    <p:extLst>
      <p:ext uri="{BB962C8B-B14F-4D97-AF65-F5344CB8AC3E}">
        <p14:creationId xmlns:p14="http://schemas.microsoft.com/office/powerpoint/2010/main" val="3218914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a:xfrm>
            <a:off x="457200" y="1506538"/>
            <a:ext cx="8229600" cy="1470025"/>
          </a:xfrm>
        </p:spPr>
        <p:txBody>
          <a:bodyPr>
            <a:normAutofit/>
          </a:bodyPr>
          <a:lstStyle/>
          <a:p>
            <a:pPr eaLnBrk="1" fontAlgn="auto" hangingPunct="1">
              <a:spcAft>
                <a:spcPts val="0"/>
              </a:spcAft>
              <a:defRPr/>
            </a:pPr>
            <a:r>
              <a:rPr dirty="0" smtClean="0">
                <a:effectLst>
                  <a:outerShdw blurRad="38100" dist="38100" dir="2700000" algn="tl">
                    <a:srgbClr val="C0C0C0"/>
                  </a:outerShdw>
                </a:effectLst>
              </a:rPr>
              <a:t>UNIT </a:t>
            </a:r>
            <a:r>
              <a:rPr dirty="0" smtClean="0">
                <a:effectLst>
                  <a:outerShdw blurRad="38100" dist="38100" dir="2700000" algn="tl">
                    <a:srgbClr val="C0C0C0"/>
                  </a:outerShdw>
                </a:effectLst>
              </a:rPr>
              <a:t>2: </a:t>
            </a:r>
            <a:r>
              <a:rPr lang="en-US" dirty="0">
                <a:effectLst>
                  <a:outerShdw blurRad="38100" dist="38100" dir="2700000" algn="tl">
                    <a:srgbClr val="C0C0C0"/>
                  </a:outerShdw>
                </a:effectLst>
              </a:rPr>
              <a:t>Relational Database Design</a:t>
            </a:r>
            <a:endParaRPr dirty="0" smtClean="0">
              <a:effectLst>
                <a:outerShdw blurRad="38100" dist="38100" dir="2700000" algn="tl">
                  <a:srgbClr val="C0C0C0"/>
                </a:outerShdw>
              </a:effectLst>
            </a:endParaRPr>
          </a:p>
        </p:txBody>
      </p:sp>
      <p:sp>
        <p:nvSpPr>
          <p:cNvPr id="14339" name="TextBox 3"/>
          <p:cNvSpPr txBox="1">
            <a:spLocks noChangeArrowheads="1"/>
          </p:cNvSpPr>
          <p:nvPr/>
        </p:nvSpPr>
        <p:spPr bwMode="auto">
          <a:xfrm>
            <a:off x="4903788" y="5237163"/>
            <a:ext cx="3797300" cy="584200"/>
          </a:xfrm>
          <a:prstGeom prst="rect">
            <a:avLst/>
          </a:prstGeom>
          <a:noFill/>
          <a:ln w="9525">
            <a:noFill/>
            <a:miter lim="800000"/>
            <a:headEnd/>
            <a:tailEnd/>
          </a:ln>
        </p:spPr>
        <p:txBody>
          <a:bodyPr>
            <a:spAutoFit/>
          </a:bodyPr>
          <a:lstStyle/>
          <a:p>
            <a:r>
              <a:rPr lang="en-US" dirty="0"/>
              <a:t>Prof. </a:t>
            </a:r>
            <a:r>
              <a:rPr lang="en-US" dirty="0" err="1" smtClean="0"/>
              <a:t>Sambhaji</a:t>
            </a:r>
            <a:r>
              <a:rPr lang="en-US" dirty="0" smtClean="0"/>
              <a:t> M </a:t>
            </a:r>
            <a:r>
              <a:rPr lang="en-US" dirty="0" err="1" smtClean="0"/>
              <a:t>Shedole</a:t>
            </a:r>
            <a:endParaRPr lang="en-US" dirty="0"/>
          </a:p>
          <a:p>
            <a:r>
              <a:rPr lang="en-US" dirty="0" smtClean="0"/>
              <a:t>SIT, </a:t>
            </a:r>
            <a:r>
              <a:rPr lang="en-US" dirty="0" err="1" smtClean="0"/>
              <a:t>Lonavala</a:t>
            </a:r>
            <a:endParaRPr lang="en-US" dirty="0"/>
          </a:p>
        </p:txBody>
      </p:sp>
      <p:sp>
        <p:nvSpPr>
          <p:cNvPr id="5" name="Slide Number Placeholder 4"/>
          <p:cNvSpPr>
            <a:spLocks noGrp="1"/>
          </p:cNvSpPr>
          <p:nvPr>
            <p:ph type="sldNum" sz="quarter" idx="12"/>
          </p:nvPr>
        </p:nvSpPr>
        <p:spPr/>
        <p:txBody>
          <a:bodyPr/>
          <a:lstStyle/>
          <a:p>
            <a:pPr>
              <a:defRPr/>
            </a:pPr>
            <a:fld id="{D29E294C-3BB9-43E7-9930-B33370B51C0A}"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199" y="274638"/>
            <a:ext cx="7744265" cy="1143000"/>
          </a:xfrm>
        </p:spPr>
        <p:txBody>
          <a:bodyPr>
            <a:noAutofit/>
          </a:bodyPr>
          <a:lstStyle/>
          <a:p>
            <a:pPr eaLnBrk="1" hangingPunct="1"/>
            <a:r>
              <a:rPr lang="en-US" sz="3600" b="1" dirty="0" smtClean="0">
                <a:solidFill>
                  <a:srgbClr val="FF0000"/>
                </a:solidFill>
                <a:latin typeface="Calibri" pitchFamily="34" charset="0"/>
                <a:cs typeface="Calibri" pitchFamily="34" charset="0"/>
              </a:rPr>
              <a:t>NORMALIZATION AND NORMAL FORMS</a:t>
            </a:r>
          </a:p>
        </p:txBody>
      </p:sp>
      <p:sp>
        <p:nvSpPr>
          <p:cNvPr id="62467" name="Rectangle 3"/>
          <p:cNvSpPr>
            <a:spLocks noGrp="1" noChangeArrowheads="1"/>
          </p:cNvSpPr>
          <p:nvPr>
            <p:ph sz="quarter" idx="1"/>
          </p:nvPr>
        </p:nvSpPr>
        <p:spPr/>
        <p:txBody>
          <a:bodyPr>
            <a:normAutofit/>
          </a:bodyPr>
          <a:lstStyle/>
          <a:p>
            <a:pPr eaLnBrk="1" hangingPunct="1"/>
            <a:r>
              <a:rPr lang="en-US" b="1" dirty="0" smtClean="0">
                <a:latin typeface="Calibri" pitchFamily="34" charset="0"/>
                <a:cs typeface="Calibri" pitchFamily="34" charset="0"/>
              </a:rPr>
              <a:t>Normalization</a:t>
            </a:r>
            <a:r>
              <a:rPr lang="en-US" dirty="0" smtClean="0">
                <a:latin typeface="Calibri" pitchFamily="34" charset="0"/>
                <a:cs typeface="Calibri" pitchFamily="34" charset="0"/>
              </a:rPr>
              <a:t>: The process of decomposing unsatisfactory "bad" relations by breaking up their attributes into smaller relations</a:t>
            </a:r>
          </a:p>
          <a:p>
            <a:pPr eaLnBrk="1" hangingPunct="1">
              <a:buFont typeface="Wingdings" pitchFamily="2" charset="2"/>
              <a:buNone/>
            </a:pPr>
            <a:endParaRPr lang="en-US" dirty="0" smtClean="0">
              <a:latin typeface="Calibri" pitchFamily="34" charset="0"/>
              <a:cs typeface="Calibri" pitchFamily="34" charset="0"/>
            </a:endParaRPr>
          </a:p>
          <a:p>
            <a:pPr eaLnBrk="1" hangingPunct="1"/>
            <a:r>
              <a:rPr lang="en-US" b="1" dirty="0" smtClean="0">
                <a:latin typeface="Calibri" pitchFamily="34" charset="0"/>
                <a:cs typeface="Calibri" pitchFamily="34" charset="0"/>
              </a:rPr>
              <a:t>Normal form</a:t>
            </a:r>
            <a:r>
              <a:rPr lang="en-US" dirty="0" smtClean="0">
                <a:latin typeface="Calibri" pitchFamily="34" charset="0"/>
                <a:cs typeface="Calibri" pitchFamily="34" charset="0"/>
              </a:rPr>
              <a:t>: Condition using keys and FDs of a relation to certify whether a relation schema is in a particular normal form </a:t>
            </a:r>
          </a:p>
        </p:txBody>
      </p:sp>
    </p:spTree>
    <p:extLst>
      <p:ext uri="{BB962C8B-B14F-4D97-AF65-F5344CB8AC3E}">
        <p14:creationId xmlns:p14="http://schemas.microsoft.com/office/powerpoint/2010/main" val="3621732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3200" b="1" dirty="0" smtClean="0">
                <a:solidFill>
                  <a:srgbClr val="FF0000"/>
                </a:solidFill>
                <a:latin typeface="Calibri" pitchFamily="34" charset="0"/>
                <a:cs typeface="Calibri" pitchFamily="34" charset="0"/>
              </a:rPr>
              <a:t>NORMALIZATION</a:t>
            </a:r>
            <a:endParaRPr lang="en-US" b="1" i="1" dirty="0" smtClean="0">
              <a:latin typeface="Arial" charset="0"/>
            </a:endParaRPr>
          </a:p>
        </p:txBody>
      </p:sp>
      <p:sp>
        <p:nvSpPr>
          <p:cNvPr id="10" name="Slide Number Placeholder 4"/>
          <p:cNvSpPr>
            <a:spLocks noGrp="1"/>
          </p:cNvSpPr>
          <p:nvPr>
            <p:ph type="sldNum" sz="quarter" idx="12"/>
          </p:nvPr>
        </p:nvSpPr>
        <p:spPr/>
        <p:txBody>
          <a:bodyPr/>
          <a:lstStyle/>
          <a:p>
            <a:pPr>
              <a:defRPr/>
            </a:pPr>
            <a:fld id="{26BDBF59-3A7B-44D6-B009-FD2BF84A663F}" type="slidenum">
              <a:rPr lang="en-US"/>
              <a:pPr>
                <a:defRPr/>
              </a:pPr>
              <a:t>21</a:t>
            </a:fld>
            <a:endParaRPr lang="en-US"/>
          </a:p>
        </p:txBody>
      </p:sp>
      <p:sp>
        <p:nvSpPr>
          <p:cNvPr id="4101" name="Text Box 4"/>
          <p:cNvSpPr txBox="1">
            <a:spLocks noChangeArrowheads="1"/>
          </p:cNvSpPr>
          <p:nvPr/>
        </p:nvSpPr>
        <p:spPr bwMode="auto">
          <a:xfrm>
            <a:off x="3313113" y="4271963"/>
            <a:ext cx="1606550" cy="963612"/>
          </a:xfrm>
          <a:prstGeom prst="rect">
            <a:avLst/>
          </a:prstGeom>
          <a:noFill/>
          <a:ln w="9525">
            <a:solidFill>
              <a:srgbClr val="000000"/>
            </a:solidFill>
            <a:miter lim="800000"/>
            <a:headEnd/>
            <a:tailEnd/>
          </a:ln>
        </p:spPr>
        <p:txBody>
          <a:bodyPr/>
          <a:lstStyle/>
          <a:p>
            <a:r>
              <a:rPr lang="en-US" sz="2000"/>
              <a:t>BCNF</a:t>
            </a:r>
          </a:p>
        </p:txBody>
      </p:sp>
      <p:sp>
        <p:nvSpPr>
          <p:cNvPr id="4102" name="Text Box 5"/>
          <p:cNvSpPr txBox="1">
            <a:spLocks noChangeArrowheads="1"/>
          </p:cNvSpPr>
          <p:nvPr/>
        </p:nvSpPr>
        <p:spPr bwMode="auto">
          <a:xfrm>
            <a:off x="2625725" y="3559175"/>
            <a:ext cx="2357438" cy="1714500"/>
          </a:xfrm>
          <a:prstGeom prst="rect">
            <a:avLst/>
          </a:prstGeom>
          <a:noFill/>
          <a:ln w="9525">
            <a:solidFill>
              <a:srgbClr val="000000"/>
            </a:solidFill>
            <a:miter lim="800000"/>
            <a:headEnd/>
            <a:tailEnd/>
          </a:ln>
        </p:spPr>
        <p:txBody>
          <a:bodyPr/>
          <a:lstStyle/>
          <a:p>
            <a:r>
              <a:rPr lang="en-US" sz="2000"/>
              <a:t>3NF</a:t>
            </a:r>
          </a:p>
        </p:txBody>
      </p:sp>
      <p:sp>
        <p:nvSpPr>
          <p:cNvPr id="4103" name="Text Box 6"/>
          <p:cNvSpPr txBox="1">
            <a:spLocks noChangeArrowheads="1"/>
          </p:cNvSpPr>
          <p:nvPr/>
        </p:nvSpPr>
        <p:spPr bwMode="auto">
          <a:xfrm>
            <a:off x="1814513" y="2794000"/>
            <a:ext cx="3214687" cy="2571750"/>
          </a:xfrm>
          <a:prstGeom prst="rect">
            <a:avLst/>
          </a:prstGeom>
          <a:noFill/>
          <a:ln w="9525">
            <a:solidFill>
              <a:srgbClr val="000000"/>
            </a:solidFill>
            <a:miter lim="800000"/>
            <a:headEnd/>
            <a:tailEnd/>
          </a:ln>
        </p:spPr>
        <p:txBody>
          <a:bodyPr/>
          <a:lstStyle/>
          <a:p>
            <a:r>
              <a:rPr lang="en-US" sz="2000"/>
              <a:t>2NF</a:t>
            </a:r>
          </a:p>
        </p:txBody>
      </p:sp>
      <p:sp>
        <p:nvSpPr>
          <p:cNvPr id="4104" name="Text Box 7"/>
          <p:cNvSpPr txBox="1">
            <a:spLocks noChangeArrowheads="1"/>
          </p:cNvSpPr>
          <p:nvPr/>
        </p:nvSpPr>
        <p:spPr bwMode="auto">
          <a:xfrm>
            <a:off x="1219200" y="1920875"/>
            <a:ext cx="3856038" cy="3535363"/>
          </a:xfrm>
          <a:prstGeom prst="rect">
            <a:avLst/>
          </a:prstGeom>
          <a:noFill/>
          <a:ln w="9525">
            <a:solidFill>
              <a:srgbClr val="000000"/>
            </a:solidFill>
            <a:miter lim="800000"/>
            <a:headEnd/>
            <a:tailEnd/>
          </a:ln>
        </p:spPr>
        <p:txBody>
          <a:bodyPr/>
          <a:lstStyle/>
          <a:p>
            <a:r>
              <a:rPr lang="en-US" sz="2000"/>
              <a:t>1NF</a:t>
            </a:r>
          </a:p>
        </p:txBody>
      </p:sp>
      <p:sp>
        <p:nvSpPr>
          <p:cNvPr id="4105" name="Text Box 8"/>
          <p:cNvSpPr txBox="1">
            <a:spLocks noChangeArrowheads="1"/>
          </p:cNvSpPr>
          <p:nvPr/>
        </p:nvSpPr>
        <p:spPr bwMode="auto">
          <a:xfrm>
            <a:off x="5334000" y="1981200"/>
            <a:ext cx="2971800" cy="3338513"/>
          </a:xfrm>
          <a:prstGeom prst="rect">
            <a:avLst/>
          </a:prstGeom>
          <a:noFill/>
          <a:ln w="9525">
            <a:noFill/>
            <a:miter lim="800000"/>
            <a:headEnd/>
            <a:tailEnd/>
          </a:ln>
        </p:spPr>
        <p:txBody>
          <a:bodyPr/>
          <a:lstStyle/>
          <a:p>
            <a:r>
              <a:rPr lang="en-US" sz="2000" i="1"/>
              <a:t>a relation in BCNF, is also in 3NF</a:t>
            </a:r>
          </a:p>
          <a:p>
            <a:endParaRPr lang="en-US" sz="2000" i="1"/>
          </a:p>
          <a:p>
            <a:r>
              <a:rPr lang="en-US" sz="2000" i="1"/>
              <a:t>a relation in 3NF is also in 2NF</a:t>
            </a:r>
          </a:p>
          <a:p>
            <a:endParaRPr lang="en-US" sz="2000" i="1"/>
          </a:p>
          <a:p>
            <a:r>
              <a:rPr lang="en-US" sz="2000" i="1"/>
              <a:t>a relation in 2NF is also in 1NF</a:t>
            </a:r>
          </a:p>
        </p:txBody>
      </p:sp>
    </p:spTree>
    <p:extLst>
      <p:ext uri="{BB962C8B-B14F-4D97-AF65-F5344CB8AC3E}">
        <p14:creationId xmlns:p14="http://schemas.microsoft.com/office/powerpoint/2010/main" val="1045103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304800" y="1143000"/>
            <a:ext cx="8001000" cy="4267200"/>
          </a:xfrm>
        </p:spPr>
        <p:txBody>
          <a:bodyPr>
            <a:normAutofit/>
          </a:bodyPr>
          <a:lstStyle/>
          <a:p>
            <a:pPr marL="533400" indent="-533400" algn="just" eaLnBrk="1" hangingPunct="1">
              <a:buFontTx/>
              <a:buNone/>
            </a:pPr>
            <a:r>
              <a:rPr lang="en-US" dirty="0" smtClean="0">
                <a:latin typeface="Calibri" pitchFamily="34" charset="0"/>
                <a:cs typeface="Calibri" pitchFamily="34" charset="0"/>
              </a:rPr>
              <a:t>A table is considered to be in 1NF if all the fields contain</a:t>
            </a:r>
          </a:p>
          <a:p>
            <a:pPr marL="533400" indent="-533400" algn="just" eaLnBrk="1" hangingPunct="1">
              <a:buFontTx/>
              <a:buNone/>
            </a:pPr>
            <a:r>
              <a:rPr lang="en-US" dirty="0" smtClean="0">
                <a:latin typeface="Calibri" pitchFamily="34" charset="0"/>
                <a:cs typeface="Calibri" pitchFamily="34" charset="0"/>
              </a:rPr>
              <a:t>only scalar values (as opposed to list of values). </a:t>
            </a:r>
          </a:p>
          <a:p>
            <a:pPr marL="533400" indent="-533400" algn="just" eaLnBrk="1" hangingPunct="1">
              <a:buFontTx/>
              <a:buNone/>
            </a:pPr>
            <a:r>
              <a:rPr lang="en-US" b="1" dirty="0" smtClean="0">
                <a:latin typeface="Calibri" pitchFamily="34" charset="0"/>
                <a:cs typeface="Calibri" pitchFamily="34" charset="0"/>
              </a:rPr>
              <a:t>Example (Not 1NF)</a:t>
            </a:r>
          </a:p>
        </p:txBody>
      </p:sp>
      <p:sp>
        <p:nvSpPr>
          <p:cNvPr id="6147"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000" b="1" dirty="0">
                <a:solidFill>
                  <a:srgbClr val="FF0000"/>
                </a:solidFill>
                <a:latin typeface="Calibri" pitchFamily="34" charset="0"/>
                <a:cs typeface="Calibri" pitchFamily="34" charset="0"/>
              </a:rPr>
              <a:t>First Normal Form  (1NF) </a:t>
            </a:r>
          </a:p>
        </p:txBody>
      </p:sp>
      <p:sp>
        <p:nvSpPr>
          <p:cNvPr id="214022" name="Text Box 6"/>
          <p:cNvSpPr txBox="1">
            <a:spLocks noChangeArrowheads="1"/>
          </p:cNvSpPr>
          <p:nvPr/>
        </p:nvSpPr>
        <p:spPr bwMode="auto">
          <a:xfrm>
            <a:off x="370450" y="5317588"/>
            <a:ext cx="8001000" cy="338554"/>
          </a:xfrm>
          <a:prstGeom prst="rect">
            <a:avLst/>
          </a:prstGeom>
          <a:solidFill>
            <a:srgbClr val="FFFF99"/>
          </a:solidFill>
          <a:ln w="12700">
            <a:noFill/>
            <a:miter lim="800000"/>
            <a:headEnd type="none" w="sm" len="sm"/>
            <a:tailEnd type="none" w="sm" len="sm"/>
          </a:ln>
          <a:effectLst>
            <a:outerShdw dist="107763" dir="2700000" algn="ctr" rotWithShape="0">
              <a:schemeClr val="bg2"/>
            </a:outerShdw>
          </a:effectLst>
        </p:spPr>
        <p:txBody>
          <a:bodyPr wrap="square">
            <a:spAutoFit/>
          </a:bodyPr>
          <a:lstStyle/>
          <a:p>
            <a:pPr algn="ctr" eaLnBrk="0" hangingPunct="0">
              <a:spcBef>
                <a:spcPct val="0"/>
              </a:spcBef>
              <a:defRPr/>
            </a:pPr>
            <a:r>
              <a:rPr lang="en-US" dirty="0">
                <a:solidFill>
                  <a:srgbClr val="000066"/>
                </a:solidFill>
                <a:latin typeface="Times New Roman" pitchFamily="18" charset="0"/>
              </a:rPr>
              <a:t>Author and </a:t>
            </a:r>
            <a:r>
              <a:rPr lang="en-US" dirty="0" err="1">
                <a:solidFill>
                  <a:srgbClr val="000066"/>
                </a:solidFill>
                <a:latin typeface="Times New Roman" pitchFamily="18" charset="0"/>
              </a:rPr>
              <a:t>AuPhone</a:t>
            </a:r>
            <a:r>
              <a:rPr lang="en-US" dirty="0">
                <a:solidFill>
                  <a:srgbClr val="000066"/>
                </a:solidFill>
                <a:latin typeface="Times New Roman" pitchFamily="18" charset="0"/>
              </a:rPr>
              <a:t> columns are not scalar</a:t>
            </a:r>
          </a:p>
        </p:txBody>
      </p:sp>
      <p:grpSp>
        <p:nvGrpSpPr>
          <p:cNvPr id="2" name="Group 561"/>
          <p:cNvGrpSpPr>
            <a:grpSpLocks/>
          </p:cNvGrpSpPr>
          <p:nvPr/>
        </p:nvGrpSpPr>
        <p:grpSpPr bwMode="auto">
          <a:xfrm>
            <a:off x="568325" y="3355975"/>
            <a:ext cx="1063625" cy="606425"/>
            <a:chOff x="0" y="0"/>
            <a:chExt cx="627" cy="480"/>
          </a:xfrm>
        </p:grpSpPr>
        <p:sp>
          <p:nvSpPr>
            <p:cNvPr id="6252" name="Rectangle 497"/>
            <p:cNvSpPr>
              <a:spLocks noChangeArrowheads="1"/>
            </p:cNvSpPr>
            <p:nvPr/>
          </p:nvSpPr>
          <p:spPr bwMode="auto">
            <a:xfrm>
              <a:off x="29" y="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0-321-32132-1</a:t>
              </a:r>
            </a:p>
            <a:p>
              <a:pPr eaLnBrk="0" hangingPunct="0">
                <a:spcBef>
                  <a:spcPct val="0"/>
                </a:spcBef>
              </a:pPr>
              <a:endParaRPr lang="en-US" b="0">
                <a:solidFill>
                  <a:schemeClr val="tx1"/>
                </a:solidFill>
                <a:latin typeface="Times New Roman" pitchFamily="18" charset="0"/>
              </a:endParaRPr>
            </a:p>
          </p:txBody>
        </p:sp>
        <p:sp>
          <p:nvSpPr>
            <p:cNvPr id="6253" name="Rectangle 560"/>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3" name="Group 563"/>
          <p:cNvGrpSpPr>
            <a:grpSpLocks/>
          </p:cNvGrpSpPr>
          <p:nvPr/>
        </p:nvGrpSpPr>
        <p:grpSpPr bwMode="auto">
          <a:xfrm>
            <a:off x="1631950" y="3355975"/>
            <a:ext cx="881063" cy="606425"/>
            <a:chOff x="627" y="0"/>
            <a:chExt cx="598" cy="480"/>
          </a:xfrm>
        </p:grpSpPr>
        <p:sp>
          <p:nvSpPr>
            <p:cNvPr id="6250" name="Rectangle 498"/>
            <p:cNvSpPr>
              <a:spLocks noChangeArrowheads="1"/>
            </p:cNvSpPr>
            <p:nvPr/>
          </p:nvSpPr>
          <p:spPr bwMode="auto">
            <a:xfrm>
              <a:off x="656" y="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Balloon</a:t>
              </a:r>
            </a:p>
            <a:p>
              <a:pPr eaLnBrk="0" hangingPunct="0">
                <a:spcBef>
                  <a:spcPct val="0"/>
                </a:spcBef>
              </a:pPr>
              <a:endParaRPr lang="en-US" b="0">
                <a:solidFill>
                  <a:schemeClr val="tx1"/>
                </a:solidFill>
                <a:latin typeface="Times New Roman" pitchFamily="18" charset="0"/>
              </a:endParaRPr>
            </a:p>
          </p:txBody>
        </p:sp>
        <p:sp>
          <p:nvSpPr>
            <p:cNvPr id="6251" name="Rectangle 562"/>
            <p:cNvSpPr>
              <a:spLocks noChangeArrowheads="1"/>
            </p:cNvSpPr>
            <p:nvPr/>
          </p:nvSpPr>
          <p:spPr bwMode="auto">
            <a:xfrm>
              <a:off x="627" y="0"/>
              <a:ext cx="598" cy="480"/>
            </a:xfrm>
            <a:prstGeom prst="rect">
              <a:avLst/>
            </a:prstGeom>
            <a:noFill/>
            <a:ln w="7">
              <a:solidFill>
                <a:srgbClr val="A0A0A0"/>
              </a:solidFill>
              <a:miter lim="800000"/>
              <a:headEnd/>
              <a:tailEnd/>
            </a:ln>
          </p:spPr>
          <p:txBody>
            <a:bodyPr/>
            <a:lstStyle/>
            <a:p>
              <a:endParaRPr lang="en-US"/>
            </a:p>
          </p:txBody>
        </p:sp>
      </p:grpSp>
      <p:grpSp>
        <p:nvGrpSpPr>
          <p:cNvPr id="4" name="Group 567"/>
          <p:cNvGrpSpPr>
            <a:grpSpLocks/>
          </p:cNvGrpSpPr>
          <p:nvPr/>
        </p:nvGrpSpPr>
        <p:grpSpPr bwMode="auto">
          <a:xfrm>
            <a:off x="2517775" y="3355975"/>
            <a:ext cx="911225" cy="606425"/>
            <a:chOff x="1549" y="0"/>
            <a:chExt cx="548" cy="480"/>
          </a:xfrm>
        </p:grpSpPr>
        <p:sp>
          <p:nvSpPr>
            <p:cNvPr id="6248" name="Rectangle 500"/>
            <p:cNvSpPr>
              <a:spLocks noChangeArrowheads="1"/>
            </p:cNvSpPr>
            <p:nvPr/>
          </p:nvSpPr>
          <p:spPr bwMode="auto">
            <a:xfrm>
              <a:off x="1578" y="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Sleepy, Snoopy, Grumpy</a:t>
              </a:r>
            </a:p>
            <a:p>
              <a:pPr eaLnBrk="0" hangingPunct="0">
                <a:spcBef>
                  <a:spcPct val="0"/>
                </a:spcBef>
              </a:pPr>
              <a:endParaRPr lang="en-US" b="0">
                <a:solidFill>
                  <a:schemeClr val="tx1"/>
                </a:solidFill>
                <a:latin typeface="Times New Roman" pitchFamily="18" charset="0"/>
              </a:endParaRPr>
            </a:p>
          </p:txBody>
        </p:sp>
        <p:sp>
          <p:nvSpPr>
            <p:cNvPr id="6249" name="Rectangle 566"/>
            <p:cNvSpPr>
              <a:spLocks noChangeArrowheads="1"/>
            </p:cNvSpPr>
            <p:nvPr/>
          </p:nvSpPr>
          <p:spPr bwMode="auto">
            <a:xfrm>
              <a:off x="1549" y="0"/>
              <a:ext cx="548" cy="480"/>
            </a:xfrm>
            <a:prstGeom prst="rect">
              <a:avLst/>
            </a:prstGeom>
            <a:noFill/>
            <a:ln w="7">
              <a:solidFill>
                <a:srgbClr val="A0A0A0"/>
              </a:solidFill>
              <a:miter lim="800000"/>
              <a:headEnd/>
              <a:tailEnd/>
            </a:ln>
          </p:spPr>
          <p:txBody>
            <a:bodyPr/>
            <a:lstStyle/>
            <a:p>
              <a:endParaRPr lang="en-US"/>
            </a:p>
          </p:txBody>
        </p:sp>
      </p:grpSp>
      <p:grpSp>
        <p:nvGrpSpPr>
          <p:cNvPr id="5" name="Group 569"/>
          <p:cNvGrpSpPr>
            <a:grpSpLocks/>
          </p:cNvGrpSpPr>
          <p:nvPr/>
        </p:nvGrpSpPr>
        <p:grpSpPr bwMode="auto">
          <a:xfrm>
            <a:off x="3429000" y="3355975"/>
            <a:ext cx="1087438" cy="606425"/>
            <a:chOff x="2097" y="0"/>
            <a:chExt cx="598" cy="480"/>
          </a:xfrm>
        </p:grpSpPr>
        <p:sp>
          <p:nvSpPr>
            <p:cNvPr id="6246" name="Rectangle 501"/>
            <p:cNvSpPr>
              <a:spLocks noChangeArrowheads="1"/>
            </p:cNvSpPr>
            <p:nvPr/>
          </p:nvSpPr>
          <p:spPr bwMode="auto">
            <a:xfrm>
              <a:off x="2126" y="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321-321-1111, 232-234-1234, 665-235-6532</a:t>
              </a:r>
            </a:p>
            <a:p>
              <a:pPr eaLnBrk="0" hangingPunct="0">
                <a:spcBef>
                  <a:spcPct val="0"/>
                </a:spcBef>
              </a:pPr>
              <a:endParaRPr lang="en-US" b="0">
                <a:solidFill>
                  <a:schemeClr val="tx1"/>
                </a:solidFill>
                <a:latin typeface="Times New Roman" pitchFamily="18" charset="0"/>
              </a:endParaRPr>
            </a:p>
          </p:txBody>
        </p:sp>
        <p:sp>
          <p:nvSpPr>
            <p:cNvPr id="6247" name="Rectangle 568"/>
            <p:cNvSpPr>
              <a:spLocks noChangeArrowheads="1"/>
            </p:cNvSpPr>
            <p:nvPr/>
          </p:nvSpPr>
          <p:spPr bwMode="auto">
            <a:xfrm>
              <a:off x="2097" y="0"/>
              <a:ext cx="598" cy="480"/>
            </a:xfrm>
            <a:prstGeom prst="rect">
              <a:avLst/>
            </a:prstGeom>
            <a:noFill/>
            <a:ln w="7">
              <a:solidFill>
                <a:srgbClr val="A0A0A0"/>
              </a:solidFill>
              <a:miter lim="800000"/>
              <a:headEnd/>
              <a:tailEnd/>
            </a:ln>
          </p:spPr>
          <p:txBody>
            <a:bodyPr/>
            <a:lstStyle/>
            <a:p>
              <a:endParaRPr lang="en-US"/>
            </a:p>
          </p:txBody>
        </p:sp>
      </p:grpSp>
      <p:grpSp>
        <p:nvGrpSpPr>
          <p:cNvPr id="6" name="Group 573"/>
          <p:cNvGrpSpPr>
            <a:grpSpLocks/>
          </p:cNvGrpSpPr>
          <p:nvPr/>
        </p:nvGrpSpPr>
        <p:grpSpPr bwMode="auto">
          <a:xfrm>
            <a:off x="4516438" y="3355975"/>
            <a:ext cx="998537" cy="606425"/>
            <a:chOff x="3077" y="0"/>
            <a:chExt cx="670" cy="480"/>
          </a:xfrm>
        </p:grpSpPr>
        <p:sp>
          <p:nvSpPr>
            <p:cNvPr id="6244" name="Rectangle 503"/>
            <p:cNvSpPr>
              <a:spLocks noChangeArrowheads="1"/>
            </p:cNvSpPr>
            <p:nvPr/>
          </p:nvSpPr>
          <p:spPr bwMode="auto">
            <a:xfrm>
              <a:off x="3106" y="0"/>
              <a:ext cx="612"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Small House</a:t>
              </a:r>
            </a:p>
            <a:p>
              <a:pPr eaLnBrk="0" hangingPunct="0">
                <a:spcBef>
                  <a:spcPct val="0"/>
                </a:spcBef>
              </a:pPr>
              <a:endParaRPr lang="en-US" b="0">
                <a:solidFill>
                  <a:schemeClr val="tx1"/>
                </a:solidFill>
                <a:latin typeface="Times New Roman" pitchFamily="18" charset="0"/>
              </a:endParaRPr>
            </a:p>
          </p:txBody>
        </p:sp>
        <p:sp>
          <p:nvSpPr>
            <p:cNvPr id="6245" name="Rectangle 572"/>
            <p:cNvSpPr>
              <a:spLocks noChangeArrowheads="1"/>
            </p:cNvSpPr>
            <p:nvPr/>
          </p:nvSpPr>
          <p:spPr bwMode="auto">
            <a:xfrm>
              <a:off x="3077" y="0"/>
              <a:ext cx="670" cy="480"/>
            </a:xfrm>
            <a:prstGeom prst="rect">
              <a:avLst/>
            </a:prstGeom>
            <a:noFill/>
            <a:ln w="7">
              <a:solidFill>
                <a:srgbClr val="A0A0A0"/>
              </a:solidFill>
              <a:miter lim="800000"/>
              <a:headEnd/>
              <a:tailEnd/>
            </a:ln>
          </p:spPr>
          <p:txBody>
            <a:bodyPr/>
            <a:lstStyle/>
            <a:p>
              <a:endParaRPr lang="en-US"/>
            </a:p>
          </p:txBody>
        </p:sp>
      </p:grpSp>
      <p:grpSp>
        <p:nvGrpSpPr>
          <p:cNvPr id="7" name="Group 575"/>
          <p:cNvGrpSpPr>
            <a:grpSpLocks/>
          </p:cNvGrpSpPr>
          <p:nvPr/>
        </p:nvGrpSpPr>
        <p:grpSpPr bwMode="auto">
          <a:xfrm>
            <a:off x="5514975" y="3355975"/>
            <a:ext cx="1058863" cy="606425"/>
            <a:chOff x="3747" y="0"/>
            <a:chExt cx="634" cy="480"/>
          </a:xfrm>
        </p:grpSpPr>
        <p:sp>
          <p:nvSpPr>
            <p:cNvPr id="6242" name="Rectangle 504"/>
            <p:cNvSpPr>
              <a:spLocks noChangeArrowheads="1"/>
            </p:cNvSpPr>
            <p:nvPr/>
          </p:nvSpPr>
          <p:spPr bwMode="auto">
            <a:xfrm>
              <a:off x="3776" y="0"/>
              <a:ext cx="576"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714-000-0000</a:t>
              </a:r>
            </a:p>
            <a:p>
              <a:pPr eaLnBrk="0" hangingPunct="0">
                <a:spcBef>
                  <a:spcPct val="0"/>
                </a:spcBef>
              </a:pPr>
              <a:endParaRPr lang="en-US" b="0">
                <a:solidFill>
                  <a:schemeClr val="tx1"/>
                </a:solidFill>
                <a:latin typeface="Times New Roman" pitchFamily="18" charset="0"/>
              </a:endParaRPr>
            </a:p>
          </p:txBody>
        </p:sp>
        <p:sp>
          <p:nvSpPr>
            <p:cNvPr id="6243" name="Rectangle 574"/>
            <p:cNvSpPr>
              <a:spLocks noChangeArrowheads="1"/>
            </p:cNvSpPr>
            <p:nvPr/>
          </p:nvSpPr>
          <p:spPr bwMode="auto">
            <a:xfrm>
              <a:off x="3747" y="0"/>
              <a:ext cx="634" cy="480"/>
            </a:xfrm>
            <a:prstGeom prst="rect">
              <a:avLst/>
            </a:prstGeom>
            <a:noFill/>
            <a:ln w="7">
              <a:solidFill>
                <a:srgbClr val="A0A0A0"/>
              </a:solidFill>
              <a:miter lim="800000"/>
              <a:headEnd/>
              <a:tailEnd/>
            </a:ln>
          </p:spPr>
          <p:txBody>
            <a:bodyPr/>
            <a:lstStyle/>
            <a:p>
              <a:endParaRPr lang="en-US"/>
            </a:p>
          </p:txBody>
        </p:sp>
      </p:grpSp>
      <p:grpSp>
        <p:nvGrpSpPr>
          <p:cNvPr id="8" name="Group 577"/>
          <p:cNvGrpSpPr>
            <a:grpSpLocks/>
          </p:cNvGrpSpPr>
          <p:nvPr/>
        </p:nvGrpSpPr>
        <p:grpSpPr bwMode="auto">
          <a:xfrm>
            <a:off x="6573838" y="3355975"/>
            <a:ext cx="706437" cy="606425"/>
            <a:chOff x="4381" y="0"/>
            <a:chExt cx="382" cy="480"/>
          </a:xfrm>
        </p:grpSpPr>
        <p:sp>
          <p:nvSpPr>
            <p:cNvPr id="6240" name="Rectangle 505"/>
            <p:cNvSpPr>
              <a:spLocks noChangeArrowheads="1"/>
            </p:cNvSpPr>
            <p:nvPr/>
          </p:nvSpPr>
          <p:spPr bwMode="auto">
            <a:xfrm>
              <a:off x="4410" y="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$34.00</a:t>
              </a:r>
            </a:p>
            <a:p>
              <a:pPr eaLnBrk="0" hangingPunct="0">
                <a:spcBef>
                  <a:spcPct val="0"/>
                </a:spcBef>
              </a:pPr>
              <a:endParaRPr lang="en-US" b="0">
                <a:solidFill>
                  <a:schemeClr val="tx1"/>
                </a:solidFill>
                <a:latin typeface="Times New Roman" pitchFamily="18" charset="0"/>
              </a:endParaRPr>
            </a:p>
          </p:txBody>
        </p:sp>
        <p:sp>
          <p:nvSpPr>
            <p:cNvPr id="6241" name="Rectangle 576"/>
            <p:cNvSpPr>
              <a:spLocks noChangeArrowheads="1"/>
            </p:cNvSpPr>
            <p:nvPr/>
          </p:nvSpPr>
          <p:spPr bwMode="auto">
            <a:xfrm>
              <a:off x="4381" y="0"/>
              <a:ext cx="382" cy="480"/>
            </a:xfrm>
            <a:prstGeom prst="rect">
              <a:avLst/>
            </a:prstGeom>
            <a:noFill/>
            <a:ln w="7">
              <a:solidFill>
                <a:srgbClr val="A0A0A0"/>
              </a:solidFill>
              <a:miter lim="800000"/>
              <a:headEnd/>
              <a:tailEnd/>
            </a:ln>
          </p:spPr>
          <p:txBody>
            <a:bodyPr/>
            <a:lstStyle/>
            <a:p>
              <a:endParaRPr lang="en-US"/>
            </a:p>
          </p:txBody>
        </p:sp>
      </p:grpSp>
      <p:grpSp>
        <p:nvGrpSpPr>
          <p:cNvPr id="9" name="Group 615"/>
          <p:cNvGrpSpPr>
            <a:grpSpLocks/>
          </p:cNvGrpSpPr>
          <p:nvPr/>
        </p:nvGrpSpPr>
        <p:grpSpPr bwMode="auto">
          <a:xfrm>
            <a:off x="568325" y="3962400"/>
            <a:ext cx="1063625" cy="381000"/>
            <a:chOff x="0" y="1440"/>
            <a:chExt cx="627" cy="480"/>
          </a:xfrm>
        </p:grpSpPr>
        <p:sp>
          <p:nvSpPr>
            <p:cNvPr id="6238" name="Rectangle 524"/>
            <p:cNvSpPr>
              <a:spLocks noChangeArrowheads="1"/>
            </p:cNvSpPr>
            <p:nvPr/>
          </p:nvSpPr>
          <p:spPr bwMode="auto">
            <a:xfrm>
              <a:off x="29" y="144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0-55-123456-9</a:t>
              </a:r>
            </a:p>
            <a:p>
              <a:pPr eaLnBrk="0" hangingPunct="0">
                <a:spcBef>
                  <a:spcPct val="0"/>
                </a:spcBef>
              </a:pPr>
              <a:endParaRPr lang="en-US" b="0">
                <a:solidFill>
                  <a:schemeClr val="tx1"/>
                </a:solidFill>
                <a:latin typeface="Times New Roman" pitchFamily="18" charset="0"/>
              </a:endParaRPr>
            </a:p>
          </p:txBody>
        </p:sp>
        <p:sp>
          <p:nvSpPr>
            <p:cNvPr id="6239" name="Rectangle 614"/>
            <p:cNvSpPr>
              <a:spLocks noChangeArrowheads="1"/>
            </p:cNvSpPr>
            <p:nvPr/>
          </p:nvSpPr>
          <p:spPr bwMode="auto">
            <a:xfrm>
              <a:off x="0" y="1440"/>
              <a:ext cx="627" cy="480"/>
            </a:xfrm>
            <a:prstGeom prst="rect">
              <a:avLst/>
            </a:prstGeom>
            <a:noFill/>
            <a:ln w="7">
              <a:solidFill>
                <a:srgbClr val="A0A0A0"/>
              </a:solidFill>
              <a:miter lim="800000"/>
              <a:headEnd/>
              <a:tailEnd/>
            </a:ln>
          </p:spPr>
          <p:txBody>
            <a:bodyPr/>
            <a:lstStyle/>
            <a:p>
              <a:endParaRPr lang="en-US"/>
            </a:p>
          </p:txBody>
        </p:sp>
      </p:grpSp>
      <p:grpSp>
        <p:nvGrpSpPr>
          <p:cNvPr id="10" name="Group 617"/>
          <p:cNvGrpSpPr>
            <a:grpSpLocks/>
          </p:cNvGrpSpPr>
          <p:nvPr/>
        </p:nvGrpSpPr>
        <p:grpSpPr bwMode="auto">
          <a:xfrm>
            <a:off x="1631950" y="3962400"/>
            <a:ext cx="881063" cy="381000"/>
            <a:chOff x="627" y="1440"/>
            <a:chExt cx="598" cy="480"/>
          </a:xfrm>
        </p:grpSpPr>
        <p:sp>
          <p:nvSpPr>
            <p:cNvPr id="6236" name="Rectangle 525"/>
            <p:cNvSpPr>
              <a:spLocks noChangeArrowheads="1"/>
            </p:cNvSpPr>
            <p:nvPr/>
          </p:nvSpPr>
          <p:spPr bwMode="auto">
            <a:xfrm>
              <a:off x="656" y="144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Main Street</a:t>
              </a:r>
            </a:p>
            <a:p>
              <a:pPr eaLnBrk="0" hangingPunct="0">
                <a:spcBef>
                  <a:spcPct val="0"/>
                </a:spcBef>
              </a:pPr>
              <a:endParaRPr lang="en-US" b="0">
                <a:solidFill>
                  <a:schemeClr val="tx1"/>
                </a:solidFill>
                <a:latin typeface="Times New Roman" pitchFamily="18" charset="0"/>
              </a:endParaRPr>
            </a:p>
          </p:txBody>
        </p:sp>
        <p:sp>
          <p:nvSpPr>
            <p:cNvPr id="6237" name="Rectangle 616"/>
            <p:cNvSpPr>
              <a:spLocks noChangeArrowheads="1"/>
            </p:cNvSpPr>
            <p:nvPr/>
          </p:nvSpPr>
          <p:spPr bwMode="auto">
            <a:xfrm>
              <a:off x="627" y="1440"/>
              <a:ext cx="598" cy="480"/>
            </a:xfrm>
            <a:prstGeom prst="rect">
              <a:avLst/>
            </a:prstGeom>
            <a:noFill/>
            <a:ln w="7">
              <a:solidFill>
                <a:srgbClr val="A0A0A0"/>
              </a:solidFill>
              <a:miter lim="800000"/>
              <a:headEnd/>
              <a:tailEnd/>
            </a:ln>
          </p:spPr>
          <p:txBody>
            <a:bodyPr/>
            <a:lstStyle/>
            <a:p>
              <a:endParaRPr lang="en-US"/>
            </a:p>
          </p:txBody>
        </p:sp>
      </p:grpSp>
      <p:grpSp>
        <p:nvGrpSpPr>
          <p:cNvPr id="11" name="Group 621"/>
          <p:cNvGrpSpPr>
            <a:grpSpLocks/>
          </p:cNvGrpSpPr>
          <p:nvPr/>
        </p:nvGrpSpPr>
        <p:grpSpPr bwMode="auto">
          <a:xfrm>
            <a:off x="2517775" y="3962400"/>
            <a:ext cx="911225" cy="381000"/>
            <a:chOff x="1549" y="1440"/>
            <a:chExt cx="548" cy="480"/>
          </a:xfrm>
        </p:grpSpPr>
        <p:sp>
          <p:nvSpPr>
            <p:cNvPr id="6234" name="Rectangle 527"/>
            <p:cNvSpPr>
              <a:spLocks noChangeArrowheads="1"/>
            </p:cNvSpPr>
            <p:nvPr/>
          </p:nvSpPr>
          <p:spPr bwMode="auto">
            <a:xfrm>
              <a:off x="1578" y="144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Jones, Smith</a:t>
              </a:r>
            </a:p>
            <a:p>
              <a:pPr eaLnBrk="0" hangingPunct="0">
                <a:spcBef>
                  <a:spcPct val="0"/>
                </a:spcBef>
              </a:pPr>
              <a:endParaRPr lang="en-US" b="0">
                <a:solidFill>
                  <a:schemeClr val="tx1"/>
                </a:solidFill>
                <a:latin typeface="Times New Roman" pitchFamily="18" charset="0"/>
              </a:endParaRPr>
            </a:p>
          </p:txBody>
        </p:sp>
        <p:sp>
          <p:nvSpPr>
            <p:cNvPr id="6235" name="Rectangle 620"/>
            <p:cNvSpPr>
              <a:spLocks noChangeArrowheads="1"/>
            </p:cNvSpPr>
            <p:nvPr/>
          </p:nvSpPr>
          <p:spPr bwMode="auto">
            <a:xfrm>
              <a:off x="1549" y="1440"/>
              <a:ext cx="548" cy="480"/>
            </a:xfrm>
            <a:prstGeom prst="rect">
              <a:avLst/>
            </a:prstGeom>
            <a:noFill/>
            <a:ln w="7">
              <a:solidFill>
                <a:srgbClr val="A0A0A0"/>
              </a:solidFill>
              <a:miter lim="800000"/>
              <a:headEnd/>
              <a:tailEnd/>
            </a:ln>
          </p:spPr>
          <p:txBody>
            <a:bodyPr/>
            <a:lstStyle/>
            <a:p>
              <a:endParaRPr lang="en-US"/>
            </a:p>
          </p:txBody>
        </p:sp>
      </p:grpSp>
      <p:grpSp>
        <p:nvGrpSpPr>
          <p:cNvPr id="12" name="Group 623"/>
          <p:cNvGrpSpPr>
            <a:grpSpLocks/>
          </p:cNvGrpSpPr>
          <p:nvPr/>
        </p:nvGrpSpPr>
        <p:grpSpPr bwMode="auto">
          <a:xfrm>
            <a:off x="3429000" y="3962400"/>
            <a:ext cx="1087438" cy="381000"/>
            <a:chOff x="2097" y="1440"/>
            <a:chExt cx="598" cy="480"/>
          </a:xfrm>
        </p:grpSpPr>
        <p:sp>
          <p:nvSpPr>
            <p:cNvPr id="6232" name="Rectangle 528"/>
            <p:cNvSpPr>
              <a:spLocks noChangeArrowheads="1"/>
            </p:cNvSpPr>
            <p:nvPr/>
          </p:nvSpPr>
          <p:spPr bwMode="auto">
            <a:xfrm>
              <a:off x="2126" y="144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123-333-3333, 654-223-3455</a:t>
              </a:r>
            </a:p>
            <a:p>
              <a:pPr eaLnBrk="0" hangingPunct="0">
                <a:spcBef>
                  <a:spcPct val="0"/>
                </a:spcBef>
              </a:pPr>
              <a:endParaRPr lang="en-US" b="0">
                <a:solidFill>
                  <a:schemeClr val="tx1"/>
                </a:solidFill>
                <a:latin typeface="Times New Roman" pitchFamily="18" charset="0"/>
              </a:endParaRPr>
            </a:p>
          </p:txBody>
        </p:sp>
        <p:sp>
          <p:nvSpPr>
            <p:cNvPr id="6233" name="Rectangle 622"/>
            <p:cNvSpPr>
              <a:spLocks noChangeArrowheads="1"/>
            </p:cNvSpPr>
            <p:nvPr/>
          </p:nvSpPr>
          <p:spPr bwMode="auto">
            <a:xfrm>
              <a:off x="2097" y="1440"/>
              <a:ext cx="598" cy="480"/>
            </a:xfrm>
            <a:prstGeom prst="rect">
              <a:avLst/>
            </a:prstGeom>
            <a:noFill/>
            <a:ln w="7">
              <a:solidFill>
                <a:srgbClr val="A0A0A0"/>
              </a:solidFill>
              <a:miter lim="800000"/>
              <a:headEnd/>
              <a:tailEnd/>
            </a:ln>
          </p:spPr>
          <p:txBody>
            <a:bodyPr/>
            <a:lstStyle/>
            <a:p>
              <a:endParaRPr lang="en-US"/>
            </a:p>
          </p:txBody>
        </p:sp>
      </p:grpSp>
      <p:grpSp>
        <p:nvGrpSpPr>
          <p:cNvPr id="13" name="Group 627"/>
          <p:cNvGrpSpPr>
            <a:grpSpLocks/>
          </p:cNvGrpSpPr>
          <p:nvPr/>
        </p:nvGrpSpPr>
        <p:grpSpPr bwMode="auto">
          <a:xfrm>
            <a:off x="4516438" y="3962400"/>
            <a:ext cx="998537" cy="381000"/>
            <a:chOff x="3077" y="1440"/>
            <a:chExt cx="670" cy="480"/>
          </a:xfrm>
        </p:grpSpPr>
        <p:sp>
          <p:nvSpPr>
            <p:cNvPr id="6230" name="Rectangle 530"/>
            <p:cNvSpPr>
              <a:spLocks noChangeArrowheads="1"/>
            </p:cNvSpPr>
            <p:nvPr/>
          </p:nvSpPr>
          <p:spPr bwMode="auto">
            <a:xfrm>
              <a:off x="3106" y="1440"/>
              <a:ext cx="612"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Small House</a:t>
              </a:r>
            </a:p>
            <a:p>
              <a:pPr eaLnBrk="0" hangingPunct="0">
                <a:spcBef>
                  <a:spcPct val="0"/>
                </a:spcBef>
              </a:pPr>
              <a:endParaRPr lang="en-US" b="0">
                <a:solidFill>
                  <a:schemeClr val="tx1"/>
                </a:solidFill>
                <a:latin typeface="Times New Roman" pitchFamily="18" charset="0"/>
              </a:endParaRPr>
            </a:p>
          </p:txBody>
        </p:sp>
        <p:sp>
          <p:nvSpPr>
            <p:cNvPr id="6231" name="Rectangle 626"/>
            <p:cNvSpPr>
              <a:spLocks noChangeArrowheads="1"/>
            </p:cNvSpPr>
            <p:nvPr/>
          </p:nvSpPr>
          <p:spPr bwMode="auto">
            <a:xfrm>
              <a:off x="3077" y="1440"/>
              <a:ext cx="670" cy="480"/>
            </a:xfrm>
            <a:prstGeom prst="rect">
              <a:avLst/>
            </a:prstGeom>
            <a:noFill/>
            <a:ln w="7">
              <a:solidFill>
                <a:srgbClr val="A0A0A0"/>
              </a:solidFill>
              <a:miter lim="800000"/>
              <a:headEnd/>
              <a:tailEnd/>
            </a:ln>
          </p:spPr>
          <p:txBody>
            <a:bodyPr/>
            <a:lstStyle/>
            <a:p>
              <a:endParaRPr lang="en-US"/>
            </a:p>
          </p:txBody>
        </p:sp>
      </p:grpSp>
      <p:grpSp>
        <p:nvGrpSpPr>
          <p:cNvPr id="14" name="Group 629"/>
          <p:cNvGrpSpPr>
            <a:grpSpLocks/>
          </p:cNvGrpSpPr>
          <p:nvPr/>
        </p:nvGrpSpPr>
        <p:grpSpPr bwMode="auto">
          <a:xfrm>
            <a:off x="5514975" y="3962400"/>
            <a:ext cx="1058863" cy="381000"/>
            <a:chOff x="3747" y="1440"/>
            <a:chExt cx="634" cy="480"/>
          </a:xfrm>
        </p:grpSpPr>
        <p:sp>
          <p:nvSpPr>
            <p:cNvPr id="6228" name="Rectangle 531"/>
            <p:cNvSpPr>
              <a:spLocks noChangeArrowheads="1"/>
            </p:cNvSpPr>
            <p:nvPr/>
          </p:nvSpPr>
          <p:spPr bwMode="auto">
            <a:xfrm>
              <a:off x="3776" y="1440"/>
              <a:ext cx="576"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714-000-0000</a:t>
              </a:r>
            </a:p>
            <a:p>
              <a:pPr eaLnBrk="0" hangingPunct="0">
                <a:spcBef>
                  <a:spcPct val="0"/>
                </a:spcBef>
              </a:pPr>
              <a:endParaRPr lang="en-US" b="0">
                <a:solidFill>
                  <a:schemeClr val="tx1"/>
                </a:solidFill>
                <a:latin typeface="Times New Roman" pitchFamily="18" charset="0"/>
              </a:endParaRPr>
            </a:p>
          </p:txBody>
        </p:sp>
        <p:sp>
          <p:nvSpPr>
            <p:cNvPr id="6229" name="Rectangle 628"/>
            <p:cNvSpPr>
              <a:spLocks noChangeArrowheads="1"/>
            </p:cNvSpPr>
            <p:nvPr/>
          </p:nvSpPr>
          <p:spPr bwMode="auto">
            <a:xfrm>
              <a:off x="3747" y="1440"/>
              <a:ext cx="634" cy="480"/>
            </a:xfrm>
            <a:prstGeom prst="rect">
              <a:avLst/>
            </a:prstGeom>
            <a:noFill/>
            <a:ln w="7">
              <a:solidFill>
                <a:srgbClr val="A0A0A0"/>
              </a:solidFill>
              <a:miter lim="800000"/>
              <a:headEnd/>
              <a:tailEnd/>
            </a:ln>
          </p:spPr>
          <p:txBody>
            <a:bodyPr/>
            <a:lstStyle/>
            <a:p>
              <a:endParaRPr lang="en-US"/>
            </a:p>
          </p:txBody>
        </p:sp>
      </p:grpSp>
      <p:grpSp>
        <p:nvGrpSpPr>
          <p:cNvPr id="15" name="Group 631"/>
          <p:cNvGrpSpPr>
            <a:grpSpLocks/>
          </p:cNvGrpSpPr>
          <p:nvPr/>
        </p:nvGrpSpPr>
        <p:grpSpPr bwMode="auto">
          <a:xfrm>
            <a:off x="6573838" y="3962400"/>
            <a:ext cx="706437" cy="381000"/>
            <a:chOff x="4381" y="1440"/>
            <a:chExt cx="382" cy="480"/>
          </a:xfrm>
        </p:grpSpPr>
        <p:sp>
          <p:nvSpPr>
            <p:cNvPr id="6226" name="Rectangle 532"/>
            <p:cNvSpPr>
              <a:spLocks noChangeArrowheads="1"/>
            </p:cNvSpPr>
            <p:nvPr/>
          </p:nvSpPr>
          <p:spPr bwMode="auto">
            <a:xfrm>
              <a:off x="4410" y="144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$22.95</a:t>
              </a:r>
            </a:p>
            <a:p>
              <a:pPr eaLnBrk="0" hangingPunct="0">
                <a:spcBef>
                  <a:spcPct val="0"/>
                </a:spcBef>
              </a:pPr>
              <a:endParaRPr lang="en-US" b="0">
                <a:solidFill>
                  <a:schemeClr val="tx1"/>
                </a:solidFill>
                <a:latin typeface="Times New Roman" pitchFamily="18" charset="0"/>
              </a:endParaRPr>
            </a:p>
          </p:txBody>
        </p:sp>
        <p:sp>
          <p:nvSpPr>
            <p:cNvPr id="6227" name="Rectangle 630"/>
            <p:cNvSpPr>
              <a:spLocks noChangeArrowheads="1"/>
            </p:cNvSpPr>
            <p:nvPr/>
          </p:nvSpPr>
          <p:spPr bwMode="auto">
            <a:xfrm>
              <a:off x="4381" y="1440"/>
              <a:ext cx="382" cy="480"/>
            </a:xfrm>
            <a:prstGeom prst="rect">
              <a:avLst/>
            </a:prstGeom>
            <a:noFill/>
            <a:ln w="7">
              <a:solidFill>
                <a:srgbClr val="A0A0A0"/>
              </a:solidFill>
              <a:miter lim="800000"/>
              <a:headEnd/>
              <a:tailEnd/>
            </a:ln>
          </p:spPr>
          <p:txBody>
            <a:bodyPr/>
            <a:lstStyle/>
            <a:p>
              <a:endParaRPr lang="en-US"/>
            </a:p>
          </p:txBody>
        </p:sp>
      </p:grpSp>
      <p:grpSp>
        <p:nvGrpSpPr>
          <p:cNvPr id="16" name="Group 651"/>
          <p:cNvGrpSpPr>
            <a:grpSpLocks/>
          </p:cNvGrpSpPr>
          <p:nvPr/>
        </p:nvGrpSpPr>
        <p:grpSpPr bwMode="auto">
          <a:xfrm>
            <a:off x="568325" y="4343400"/>
            <a:ext cx="1063625" cy="381000"/>
            <a:chOff x="0" y="2400"/>
            <a:chExt cx="627" cy="480"/>
          </a:xfrm>
        </p:grpSpPr>
        <p:sp>
          <p:nvSpPr>
            <p:cNvPr id="6224" name="Rectangle 542"/>
            <p:cNvSpPr>
              <a:spLocks noChangeArrowheads="1"/>
            </p:cNvSpPr>
            <p:nvPr/>
          </p:nvSpPr>
          <p:spPr bwMode="auto">
            <a:xfrm>
              <a:off x="29" y="240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0-123-45678-0</a:t>
              </a:r>
            </a:p>
            <a:p>
              <a:pPr eaLnBrk="0" hangingPunct="0">
                <a:spcBef>
                  <a:spcPct val="0"/>
                </a:spcBef>
              </a:pPr>
              <a:endParaRPr lang="en-US" b="0">
                <a:solidFill>
                  <a:schemeClr val="tx1"/>
                </a:solidFill>
                <a:latin typeface="Times New Roman" pitchFamily="18" charset="0"/>
              </a:endParaRPr>
            </a:p>
          </p:txBody>
        </p:sp>
        <p:sp>
          <p:nvSpPr>
            <p:cNvPr id="6225" name="Rectangle 650"/>
            <p:cNvSpPr>
              <a:spLocks noChangeArrowheads="1"/>
            </p:cNvSpPr>
            <p:nvPr/>
          </p:nvSpPr>
          <p:spPr bwMode="auto">
            <a:xfrm>
              <a:off x="0" y="2400"/>
              <a:ext cx="627" cy="480"/>
            </a:xfrm>
            <a:prstGeom prst="rect">
              <a:avLst/>
            </a:prstGeom>
            <a:noFill/>
            <a:ln w="7">
              <a:solidFill>
                <a:srgbClr val="A0A0A0"/>
              </a:solidFill>
              <a:miter lim="800000"/>
              <a:headEnd/>
              <a:tailEnd/>
            </a:ln>
          </p:spPr>
          <p:txBody>
            <a:bodyPr/>
            <a:lstStyle/>
            <a:p>
              <a:endParaRPr lang="en-US"/>
            </a:p>
          </p:txBody>
        </p:sp>
      </p:grpSp>
      <p:grpSp>
        <p:nvGrpSpPr>
          <p:cNvPr id="17" name="Group 653"/>
          <p:cNvGrpSpPr>
            <a:grpSpLocks/>
          </p:cNvGrpSpPr>
          <p:nvPr/>
        </p:nvGrpSpPr>
        <p:grpSpPr bwMode="auto">
          <a:xfrm>
            <a:off x="1631950" y="4343400"/>
            <a:ext cx="881063" cy="381000"/>
            <a:chOff x="627" y="2400"/>
            <a:chExt cx="598" cy="480"/>
          </a:xfrm>
        </p:grpSpPr>
        <p:sp>
          <p:nvSpPr>
            <p:cNvPr id="6222" name="Rectangle 543"/>
            <p:cNvSpPr>
              <a:spLocks noChangeArrowheads="1"/>
            </p:cNvSpPr>
            <p:nvPr/>
          </p:nvSpPr>
          <p:spPr bwMode="auto">
            <a:xfrm>
              <a:off x="656" y="240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Ulysses</a:t>
              </a:r>
            </a:p>
            <a:p>
              <a:pPr eaLnBrk="0" hangingPunct="0">
                <a:spcBef>
                  <a:spcPct val="0"/>
                </a:spcBef>
              </a:pPr>
              <a:endParaRPr lang="en-US" b="0">
                <a:solidFill>
                  <a:schemeClr val="tx1"/>
                </a:solidFill>
                <a:latin typeface="Times New Roman" pitchFamily="18" charset="0"/>
              </a:endParaRPr>
            </a:p>
          </p:txBody>
        </p:sp>
        <p:sp>
          <p:nvSpPr>
            <p:cNvPr id="6223" name="Rectangle 652"/>
            <p:cNvSpPr>
              <a:spLocks noChangeArrowheads="1"/>
            </p:cNvSpPr>
            <p:nvPr/>
          </p:nvSpPr>
          <p:spPr bwMode="auto">
            <a:xfrm>
              <a:off x="627" y="2400"/>
              <a:ext cx="598" cy="480"/>
            </a:xfrm>
            <a:prstGeom prst="rect">
              <a:avLst/>
            </a:prstGeom>
            <a:noFill/>
            <a:ln w="7">
              <a:solidFill>
                <a:srgbClr val="A0A0A0"/>
              </a:solidFill>
              <a:miter lim="800000"/>
              <a:headEnd/>
              <a:tailEnd/>
            </a:ln>
          </p:spPr>
          <p:txBody>
            <a:bodyPr/>
            <a:lstStyle/>
            <a:p>
              <a:endParaRPr lang="en-US"/>
            </a:p>
          </p:txBody>
        </p:sp>
      </p:grpSp>
      <p:grpSp>
        <p:nvGrpSpPr>
          <p:cNvPr id="18" name="Group 657"/>
          <p:cNvGrpSpPr>
            <a:grpSpLocks/>
          </p:cNvGrpSpPr>
          <p:nvPr/>
        </p:nvGrpSpPr>
        <p:grpSpPr bwMode="auto">
          <a:xfrm>
            <a:off x="2517775" y="4343400"/>
            <a:ext cx="911225" cy="381000"/>
            <a:chOff x="1549" y="2400"/>
            <a:chExt cx="548" cy="480"/>
          </a:xfrm>
        </p:grpSpPr>
        <p:sp>
          <p:nvSpPr>
            <p:cNvPr id="6220" name="Rectangle 545"/>
            <p:cNvSpPr>
              <a:spLocks noChangeArrowheads="1"/>
            </p:cNvSpPr>
            <p:nvPr/>
          </p:nvSpPr>
          <p:spPr bwMode="auto">
            <a:xfrm>
              <a:off x="1578" y="240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Joyce</a:t>
              </a:r>
            </a:p>
            <a:p>
              <a:pPr eaLnBrk="0" hangingPunct="0">
                <a:spcBef>
                  <a:spcPct val="0"/>
                </a:spcBef>
              </a:pPr>
              <a:endParaRPr lang="en-US" b="0">
                <a:solidFill>
                  <a:schemeClr val="tx1"/>
                </a:solidFill>
                <a:latin typeface="Times New Roman" pitchFamily="18" charset="0"/>
              </a:endParaRPr>
            </a:p>
          </p:txBody>
        </p:sp>
        <p:sp>
          <p:nvSpPr>
            <p:cNvPr id="6221" name="Rectangle 656"/>
            <p:cNvSpPr>
              <a:spLocks noChangeArrowheads="1"/>
            </p:cNvSpPr>
            <p:nvPr/>
          </p:nvSpPr>
          <p:spPr bwMode="auto">
            <a:xfrm>
              <a:off x="1549" y="2400"/>
              <a:ext cx="548" cy="480"/>
            </a:xfrm>
            <a:prstGeom prst="rect">
              <a:avLst/>
            </a:prstGeom>
            <a:noFill/>
            <a:ln w="7">
              <a:solidFill>
                <a:srgbClr val="A0A0A0"/>
              </a:solidFill>
              <a:miter lim="800000"/>
              <a:headEnd/>
              <a:tailEnd/>
            </a:ln>
          </p:spPr>
          <p:txBody>
            <a:bodyPr/>
            <a:lstStyle/>
            <a:p>
              <a:endParaRPr lang="en-US"/>
            </a:p>
          </p:txBody>
        </p:sp>
      </p:grpSp>
      <p:grpSp>
        <p:nvGrpSpPr>
          <p:cNvPr id="19" name="Group 659"/>
          <p:cNvGrpSpPr>
            <a:grpSpLocks/>
          </p:cNvGrpSpPr>
          <p:nvPr/>
        </p:nvGrpSpPr>
        <p:grpSpPr bwMode="auto">
          <a:xfrm>
            <a:off x="3429000" y="4343400"/>
            <a:ext cx="1087438" cy="381000"/>
            <a:chOff x="2097" y="2400"/>
            <a:chExt cx="598" cy="480"/>
          </a:xfrm>
        </p:grpSpPr>
        <p:sp>
          <p:nvSpPr>
            <p:cNvPr id="6218" name="Rectangle 546"/>
            <p:cNvSpPr>
              <a:spLocks noChangeArrowheads="1"/>
            </p:cNvSpPr>
            <p:nvPr/>
          </p:nvSpPr>
          <p:spPr bwMode="auto">
            <a:xfrm>
              <a:off x="2126" y="240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666-666-6666</a:t>
              </a:r>
            </a:p>
            <a:p>
              <a:pPr eaLnBrk="0" hangingPunct="0">
                <a:spcBef>
                  <a:spcPct val="0"/>
                </a:spcBef>
              </a:pPr>
              <a:endParaRPr lang="en-US" b="0">
                <a:solidFill>
                  <a:schemeClr val="tx1"/>
                </a:solidFill>
                <a:latin typeface="Times New Roman" pitchFamily="18" charset="0"/>
              </a:endParaRPr>
            </a:p>
          </p:txBody>
        </p:sp>
        <p:sp>
          <p:nvSpPr>
            <p:cNvPr id="6219" name="Rectangle 658"/>
            <p:cNvSpPr>
              <a:spLocks noChangeArrowheads="1"/>
            </p:cNvSpPr>
            <p:nvPr/>
          </p:nvSpPr>
          <p:spPr bwMode="auto">
            <a:xfrm>
              <a:off x="2097" y="2400"/>
              <a:ext cx="598" cy="480"/>
            </a:xfrm>
            <a:prstGeom prst="rect">
              <a:avLst/>
            </a:prstGeom>
            <a:noFill/>
            <a:ln w="7">
              <a:solidFill>
                <a:srgbClr val="A0A0A0"/>
              </a:solidFill>
              <a:miter lim="800000"/>
              <a:headEnd/>
              <a:tailEnd/>
            </a:ln>
          </p:spPr>
          <p:txBody>
            <a:bodyPr/>
            <a:lstStyle/>
            <a:p>
              <a:endParaRPr lang="en-US"/>
            </a:p>
          </p:txBody>
        </p:sp>
      </p:grpSp>
      <p:grpSp>
        <p:nvGrpSpPr>
          <p:cNvPr id="20" name="Group 663"/>
          <p:cNvGrpSpPr>
            <a:grpSpLocks/>
          </p:cNvGrpSpPr>
          <p:nvPr/>
        </p:nvGrpSpPr>
        <p:grpSpPr bwMode="auto">
          <a:xfrm>
            <a:off x="4516438" y="4343400"/>
            <a:ext cx="998537" cy="381000"/>
            <a:chOff x="3077" y="2400"/>
            <a:chExt cx="670" cy="480"/>
          </a:xfrm>
        </p:grpSpPr>
        <p:sp>
          <p:nvSpPr>
            <p:cNvPr id="6216" name="Rectangle 548"/>
            <p:cNvSpPr>
              <a:spLocks noChangeArrowheads="1"/>
            </p:cNvSpPr>
            <p:nvPr/>
          </p:nvSpPr>
          <p:spPr bwMode="auto">
            <a:xfrm>
              <a:off x="3106" y="2400"/>
              <a:ext cx="612"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Alpha Press</a:t>
              </a:r>
            </a:p>
            <a:p>
              <a:pPr eaLnBrk="0" hangingPunct="0">
                <a:spcBef>
                  <a:spcPct val="0"/>
                </a:spcBef>
              </a:pPr>
              <a:endParaRPr lang="en-US" b="0">
                <a:solidFill>
                  <a:schemeClr val="tx1"/>
                </a:solidFill>
                <a:latin typeface="Times New Roman" pitchFamily="18" charset="0"/>
              </a:endParaRPr>
            </a:p>
          </p:txBody>
        </p:sp>
        <p:sp>
          <p:nvSpPr>
            <p:cNvPr id="6217" name="Rectangle 662"/>
            <p:cNvSpPr>
              <a:spLocks noChangeArrowheads="1"/>
            </p:cNvSpPr>
            <p:nvPr/>
          </p:nvSpPr>
          <p:spPr bwMode="auto">
            <a:xfrm>
              <a:off x="3077" y="2400"/>
              <a:ext cx="670" cy="480"/>
            </a:xfrm>
            <a:prstGeom prst="rect">
              <a:avLst/>
            </a:prstGeom>
            <a:noFill/>
            <a:ln w="7">
              <a:solidFill>
                <a:srgbClr val="A0A0A0"/>
              </a:solidFill>
              <a:miter lim="800000"/>
              <a:headEnd/>
              <a:tailEnd/>
            </a:ln>
          </p:spPr>
          <p:txBody>
            <a:bodyPr/>
            <a:lstStyle/>
            <a:p>
              <a:endParaRPr lang="en-US"/>
            </a:p>
          </p:txBody>
        </p:sp>
      </p:grpSp>
      <p:grpSp>
        <p:nvGrpSpPr>
          <p:cNvPr id="21" name="Group 665"/>
          <p:cNvGrpSpPr>
            <a:grpSpLocks/>
          </p:cNvGrpSpPr>
          <p:nvPr/>
        </p:nvGrpSpPr>
        <p:grpSpPr bwMode="auto">
          <a:xfrm>
            <a:off x="5514975" y="4343400"/>
            <a:ext cx="1058863" cy="381000"/>
            <a:chOff x="3747" y="2400"/>
            <a:chExt cx="634" cy="480"/>
          </a:xfrm>
        </p:grpSpPr>
        <p:sp>
          <p:nvSpPr>
            <p:cNvPr id="6214" name="Rectangle 549"/>
            <p:cNvSpPr>
              <a:spLocks noChangeArrowheads="1"/>
            </p:cNvSpPr>
            <p:nvPr/>
          </p:nvSpPr>
          <p:spPr bwMode="auto">
            <a:xfrm>
              <a:off x="3776" y="2400"/>
              <a:ext cx="576"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999-999-9999</a:t>
              </a:r>
            </a:p>
            <a:p>
              <a:pPr eaLnBrk="0" hangingPunct="0">
                <a:spcBef>
                  <a:spcPct val="0"/>
                </a:spcBef>
              </a:pPr>
              <a:endParaRPr lang="en-US" b="0">
                <a:solidFill>
                  <a:schemeClr val="tx1"/>
                </a:solidFill>
                <a:latin typeface="Times New Roman" pitchFamily="18" charset="0"/>
              </a:endParaRPr>
            </a:p>
          </p:txBody>
        </p:sp>
        <p:sp>
          <p:nvSpPr>
            <p:cNvPr id="6215" name="Rectangle 664"/>
            <p:cNvSpPr>
              <a:spLocks noChangeArrowheads="1"/>
            </p:cNvSpPr>
            <p:nvPr/>
          </p:nvSpPr>
          <p:spPr bwMode="auto">
            <a:xfrm>
              <a:off x="3747" y="2400"/>
              <a:ext cx="634" cy="480"/>
            </a:xfrm>
            <a:prstGeom prst="rect">
              <a:avLst/>
            </a:prstGeom>
            <a:noFill/>
            <a:ln w="7">
              <a:solidFill>
                <a:srgbClr val="A0A0A0"/>
              </a:solidFill>
              <a:miter lim="800000"/>
              <a:headEnd/>
              <a:tailEnd/>
            </a:ln>
          </p:spPr>
          <p:txBody>
            <a:bodyPr/>
            <a:lstStyle/>
            <a:p>
              <a:endParaRPr lang="en-US"/>
            </a:p>
          </p:txBody>
        </p:sp>
      </p:grpSp>
      <p:grpSp>
        <p:nvGrpSpPr>
          <p:cNvPr id="22" name="Group 667"/>
          <p:cNvGrpSpPr>
            <a:grpSpLocks/>
          </p:cNvGrpSpPr>
          <p:nvPr/>
        </p:nvGrpSpPr>
        <p:grpSpPr bwMode="auto">
          <a:xfrm>
            <a:off x="6573838" y="4343400"/>
            <a:ext cx="706437" cy="381000"/>
            <a:chOff x="4381" y="2400"/>
            <a:chExt cx="382" cy="480"/>
          </a:xfrm>
        </p:grpSpPr>
        <p:sp>
          <p:nvSpPr>
            <p:cNvPr id="6212" name="Rectangle 550"/>
            <p:cNvSpPr>
              <a:spLocks noChangeArrowheads="1"/>
            </p:cNvSpPr>
            <p:nvPr/>
          </p:nvSpPr>
          <p:spPr bwMode="auto">
            <a:xfrm>
              <a:off x="4410" y="240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$34.00</a:t>
              </a:r>
            </a:p>
            <a:p>
              <a:pPr eaLnBrk="0" hangingPunct="0">
                <a:spcBef>
                  <a:spcPct val="0"/>
                </a:spcBef>
              </a:pPr>
              <a:endParaRPr lang="en-US" b="0">
                <a:solidFill>
                  <a:schemeClr val="tx1"/>
                </a:solidFill>
                <a:latin typeface="Times New Roman" pitchFamily="18" charset="0"/>
              </a:endParaRPr>
            </a:p>
          </p:txBody>
        </p:sp>
        <p:sp>
          <p:nvSpPr>
            <p:cNvPr id="6213" name="Rectangle 666"/>
            <p:cNvSpPr>
              <a:spLocks noChangeArrowheads="1"/>
            </p:cNvSpPr>
            <p:nvPr/>
          </p:nvSpPr>
          <p:spPr bwMode="auto">
            <a:xfrm>
              <a:off x="4381" y="2400"/>
              <a:ext cx="382" cy="480"/>
            </a:xfrm>
            <a:prstGeom prst="rect">
              <a:avLst/>
            </a:prstGeom>
            <a:noFill/>
            <a:ln w="7">
              <a:solidFill>
                <a:srgbClr val="A0A0A0"/>
              </a:solidFill>
              <a:miter lim="800000"/>
              <a:headEnd/>
              <a:tailEnd/>
            </a:ln>
          </p:spPr>
          <p:txBody>
            <a:bodyPr/>
            <a:lstStyle/>
            <a:p>
              <a:endParaRPr lang="en-US"/>
            </a:p>
          </p:txBody>
        </p:sp>
      </p:grpSp>
      <p:grpSp>
        <p:nvGrpSpPr>
          <p:cNvPr id="23" name="Group 669"/>
          <p:cNvGrpSpPr>
            <a:grpSpLocks/>
          </p:cNvGrpSpPr>
          <p:nvPr/>
        </p:nvGrpSpPr>
        <p:grpSpPr bwMode="auto">
          <a:xfrm>
            <a:off x="568325" y="4724400"/>
            <a:ext cx="1063625" cy="381000"/>
            <a:chOff x="0" y="2880"/>
            <a:chExt cx="627" cy="480"/>
          </a:xfrm>
        </p:grpSpPr>
        <p:sp>
          <p:nvSpPr>
            <p:cNvPr id="6210" name="Rectangle 551"/>
            <p:cNvSpPr>
              <a:spLocks noChangeArrowheads="1"/>
            </p:cNvSpPr>
            <p:nvPr/>
          </p:nvSpPr>
          <p:spPr bwMode="auto">
            <a:xfrm>
              <a:off x="29" y="288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1-22-233700-0</a:t>
              </a:r>
            </a:p>
            <a:p>
              <a:pPr eaLnBrk="0" hangingPunct="0">
                <a:spcBef>
                  <a:spcPct val="0"/>
                </a:spcBef>
              </a:pPr>
              <a:endParaRPr lang="en-US" b="0">
                <a:solidFill>
                  <a:schemeClr val="tx1"/>
                </a:solidFill>
                <a:latin typeface="Times New Roman" pitchFamily="18" charset="0"/>
              </a:endParaRPr>
            </a:p>
          </p:txBody>
        </p:sp>
        <p:sp>
          <p:nvSpPr>
            <p:cNvPr id="6211" name="Rectangle 668"/>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24" name="Group 671"/>
          <p:cNvGrpSpPr>
            <a:grpSpLocks/>
          </p:cNvGrpSpPr>
          <p:nvPr/>
        </p:nvGrpSpPr>
        <p:grpSpPr bwMode="auto">
          <a:xfrm>
            <a:off x="1631950" y="4724400"/>
            <a:ext cx="881063" cy="381000"/>
            <a:chOff x="627" y="2880"/>
            <a:chExt cx="598" cy="480"/>
          </a:xfrm>
        </p:grpSpPr>
        <p:sp>
          <p:nvSpPr>
            <p:cNvPr id="6208" name="Rectangle 552"/>
            <p:cNvSpPr>
              <a:spLocks noChangeArrowheads="1"/>
            </p:cNvSpPr>
            <p:nvPr/>
          </p:nvSpPr>
          <p:spPr bwMode="auto">
            <a:xfrm>
              <a:off x="656" y="288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Visual Basic</a:t>
              </a:r>
            </a:p>
            <a:p>
              <a:pPr eaLnBrk="0" hangingPunct="0">
                <a:spcBef>
                  <a:spcPct val="0"/>
                </a:spcBef>
              </a:pPr>
              <a:endParaRPr lang="en-US" b="0">
                <a:solidFill>
                  <a:schemeClr val="tx1"/>
                </a:solidFill>
                <a:latin typeface="Times New Roman" pitchFamily="18" charset="0"/>
              </a:endParaRPr>
            </a:p>
          </p:txBody>
        </p:sp>
        <p:sp>
          <p:nvSpPr>
            <p:cNvPr id="6209" name="Rectangle 670"/>
            <p:cNvSpPr>
              <a:spLocks noChangeArrowheads="1"/>
            </p:cNvSpPr>
            <p:nvPr/>
          </p:nvSpPr>
          <p:spPr bwMode="auto">
            <a:xfrm>
              <a:off x="627" y="2880"/>
              <a:ext cx="598" cy="480"/>
            </a:xfrm>
            <a:prstGeom prst="rect">
              <a:avLst/>
            </a:prstGeom>
            <a:noFill/>
            <a:ln w="7">
              <a:solidFill>
                <a:srgbClr val="A0A0A0"/>
              </a:solidFill>
              <a:miter lim="800000"/>
              <a:headEnd/>
              <a:tailEnd/>
            </a:ln>
          </p:spPr>
          <p:txBody>
            <a:bodyPr/>
            <a:lstStyle/>
            <a:p>
              <a:endParaRPr lang="en-US"/>
            </a:p>
          </p:txBody>
        </p:sp>
      </p:grpSp>
      <p:grpSp>
        <p:nvGrpSpPr>
          <p:cNvPr id="25" name="Group 675"/>
          <p:cNvGrpSpPr>
            <a:grpSpLocks/>
          </p:cNvGrpSpPr>
          <p:nvPr/>
        </p:nvGrpSpPr>
        <p:grpSpPr bwMode="auto">
          <a:xfrm>
            <a:off x="2517775" y="4724400"/>
            <a:ext cx="911225" cy="381000"/>
            <a:chOff x="1549" y="2880"/>
            <a:chExt cx="548" cy="480"/>
          </a:xfrm>
        </p:grpSpPr>
        <p:sp>
          <p:nvSpPr>
            <p:cNvPr id="6206" name="Rectangle 554"/>
            <p:cNvSpPr>
              <a:spLocks noChangeArrowheads="1"/>
            </p:cNvSpPr>
            <p:nvPr/>
          </p:nvSpPr>
          <p:spPr bwMode="auto">
            <a:xfrm>
              <a:off x="1578" y="288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Roman</a:t>
              </a:r>
            </a:p>
            <a:p>
              <a:pPr eaLnBrk="0" hangingPunct="0">
                <a:spcBef>
                  <a:spcPct val="0"/>
                </a:spcBef>
              </a:pPr>
              <a:endParaRPr lang="en-US" b="0">
                <a:solidFill>
                  <a:schemeClr val="tx1"/>
                </a:solidFill>
                <a:latin typeface="Times New Roman" pitchFamily="18" charset="0"/>
              </a:endParaRPr>
            </a:p>
          </p:txBody>
        </p:sp>
        <p:sp>
          <p:nvSpPr>
            <p:cNvPr id="6207" name="Rectangle 674"/>
            <p:cNvSpPr>
              <a:spLocks noChangeArrowheads="1"/>
            </p:cNvSpPr>
            <p:nvPr/>
          </p:nvSpPr>
          <p:spPr bwMode="auto">
            <a:xfrm>
              <a:off x="1549" y="2880"/>
              <a:ext cx="548" cy="480"/>
            </a:xfrm>
            <a:prstGeom prst="rect">
              <a:avLst/>
            </a:prstGeom>
            <a:noFill/>
            <a:ln w="7">
              <a:solidFill>
                <a:srgbClr val="A0A0A0"/>
              </a:solidFill>
              <a:miter lim="800000"/>
              <a:headEnd/>
              <a:tailEnd/>
            </a:ln>
          </p:spPr>
          <p:txBody>
            <a:bodyPr/>
            <a:lstStyle/>
            <a:p>
              <a:endParaRPr lang="en-US"/>
            </a:p>
          </p:txBody>
        </p:sp>
      </p:grpSp>
      <p:grpSp>
        <p:nvGrpSpPr>
          <p:cNvPr id="26" name="Group 677"/>
          <p:cNvGrpSpPr>
            <a:grpSpLocks/>
          </p:cNvGrpSpPr>
          <p:nvPr/>
        </p:nvGrpSpPr>
        <p:grpSpPr bwMode="auto">
          <a:xfrm>
            <a:off x="3429000" y="4724400"/>
            <a:ext cx="1087438" cy="381000"/>
            <a:chOff x="2097" y="2880"/>
            <a:chExt cx="598" cy="480"/>
          </a:xfrm>
        </p:grpSpPr>
        <p:sp>
          <p:nvSpPr>
            <p:cNvPr id="6204" name="Rectangle 555"/>
            <p:cNvSpPr>
              <a:spLocks noChangeArrowheads="1"/>
            </p:cNvSpPr>
            <p:nvPr/>
          </p:nvSpPr>
          <p:spPr bwMode="auto">
            <a:xfrm>
              <a:off x="2126" y="288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444-444-4444</a:t>
              </a:r>
            </a:p>
            <a:p>
              <a:pPr eaLnBrk="0" hangingPunct="0">
                <a:spcBef>
                  <a:spcPct val="0"/>
                </a:spcBef>
              </a:pPr>
              <a:endParaRPr lang="en-US" b="0">
                <a:solidFill>
                  <a:schemeClr val="tx1"/>
                </a:solidFill>
                <a:latin typeface="Times New Roman" pitchFamily="18" charset="0"/>
              </a:endParaRPr>
            </a:p>
          </p:txBody>
        </p:sp>
        <p:sp>
          <p:nvSpPr>
            <p:cNvPr id="6205" name="Rectangle 676"/>
            <p:cNvSpPr>
              <a:spLocks noChangeArrowheads="1"/>
            </p:cNvSpPr>
            <p:nvPr/>
          </p:nvSpPr>
          <p:spPr bwMode="auto">
            <a:xfrm>
              <a:off x="2097" y="2880"/>
              <a:ext cx="598" cy="480"/>
            </a:xfrm>
            <a:prstGeom prst="rect">
              <a:avLst/>
            </a:prstGeom>
            <a:noFill/>
            <a:ln w="7">
              <a:solidFill>
                <a:srgbClr val="A0A0A0"/>
              </a:solidFill>
              <a:miter lim="800000"/>
              <a:headEnd/>
              <a:tailEnd/>
            </a:ln>
          </p:spPr>
          <p:txBody>
            <a:bodyPr/>
            <a:lstStyle/>
            <a:p>
              <a:endParaRPr lang="en-US"/>
            </a:p>
          </p:txBody>
        </p:sp>
      </p:grpSp>
      <p:grpSp>
        <p:nvGrpSpPr>
          <p:cNvPr id="27" name="Group 681"/>
          <p:cNvGrpSpPr>
            <a:grpSpLocks/>
          </p:cNvGrpSpPr>
          <p:nvPr/>
        </p:nvGrpSpPr>
        <p:grpSpPr bwMode="auto">
          <a:xfrm>
            <a:off x="4516438" y="4724400"/>
            <a:ext cx="998537" cy="381000"/>
            <a:chOff x="3077" y="2880"/>
            <a:chExt cx="670" cy="480"/>
          </a:xfrm>
        </p:grpSpPr>
        <p:sp>
          <p:nvSpPr>
            <p:cNvPr id="6202" name="Rectangle 557"/>
            <p:cNvSpPr>
              <a:spLocks noChangeArrowheads="1"/>
            </p:cNvSpPr>
            <p:nvPr/>
          </p:nvSpPr>
          <p:spPr bwMode="auto">
            <a:xfrm>
              <a:off x="3106" y="2880"/>
              <a:ext cx="612"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Big House</a:t>
              </a:r>
            </a:p>
            <a:p>
              <a:pPr eaLnBrk="0" hangingPunct="0">
                <a:spcBef>
                  <a:spcPct val="0"/>
                </a:spcBef>
              </a:pPr>
              <a:endParaRPr lang="en-US" b="0">
                <a:solidFill>
                  <a:schemeClr val="tx1"/>
                </a:solidFill>
                <a:latin typeface="Times New Roman" pitchFamily="18" charset="0"/>
              </a:endParaRPr>
            </a:p>
          </p:txBody>
        </p:sp>
        <p:sp>
          <p:nvSpPr>
            <p:cNvPr id="6203" name="Rectangle 680"/>
            <p:cNvSpPr>
              <a:spLocks noChangeArrowheads="1"/>
            </p:cNvSpPr>
            <p:nvPr/>
          </p:nvSpPr>
          <p:spPr bwMode="auto">
            <a:xfrm>
              <a:off x="3077" y="2880"/>
              <a:ext cx="670" cy="480"/>
            </a:xfrm>
            <a:prstGeom prst="rect">
              <a:avLst/>
            </a:prstGeom>
            <a:noFill/>
            <a:ln w="7">
              <a:solidFill>
                <a:srgbClr val="A0A0A0"/>
              </a:solidFill>
              <a:miter lim="800000"/>
              <a:headEnd/>
              <a:tailEnd/>
            </a:ln>
          </p:spPr>
          <p:txBody>
            <a:bodyPr/>
            <a:lstStyle/>
            <a:p>
              <a:endParaRPr lang="en-US"/>
            </a:p>
          </p:txBody>
        </p:sp>
      </p:grpSp>
      <p:grpSp>
        <p:nvGrpSpPr>
          <p:cNvPr id="28" name="Group 683"/>
          <p:cNvGrpSpPr>
            <a:grpSpLocks/>
          </p:cNvGrpSpPr>
          <p:nvPr/>
        </p:nvGrpSpPr>
        <p:grpSpPr bwMode="auto">
          <a:xfrm>
            <a:off x="5514975" y="4724400"/>
            <a:ext cx="1058863" cy="381000"/>
            <a:chOff x="3747" y="2880"/>
            <a:chExt cx="634" cy="480"/>
          </a:xfrm>
        </p:grpSpPr>
        <p:sp>
          <p:nvSpPr>
            <p:cNvPr id="6200" name="Rectangle 558"/>
            <p:cNvSpPr>
              <a:spLocks noChangeArrowheads="1"/>
            </p:cNvSpPr>
            <p:nvPr/>
          </p:nvSpPr>
          <p:spPr bwMode="auto">
            <a:xfrm>
              <a:off x="3776" y="2880"/>
              <a:ext cx="576"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123-456-7890</a:t>
              </a:r>
            </a:p>
            <a:p>
              <a:pPr eaLnBrk="0" hangingPunct="0">
                <a:spcBef>
                  <a:spcPct val="0"/>
                </a:spcBef>
              </a:pPr>
              <a:endParaRPr lang="en-US" b="0">
                <a:solidFill>
                  <a:schemeClr val="tx1"/>
                </a:solidFill>
                <a:latin typeface="Times New Roman" pitchFamily="18" charset="0"/>
              </a:endParaRPr>
            </a:p>
          </p:txBody>
        </p:sp>
        <p:sp>
          <p:nvSpPr>
            <p:cNvPr id="6201" name="Rectangle 682"/>
            <p:cNvSpPr>
              <a:spLocks noChangeArrowheads="1"/>
            </p:cNvSpPr>
            <p:nvPr/>
          </p:nvSpPr>
          <p:spPr bwMode="auto">
            <a:xfrm>
              <a:off x="3747" y="2880"/>
              <a:ext cx="634" cy="480"/>
            </a:xfrm>
            <a:prstGeom prst="rect">
              <a:avLst/>
            </a:prstGeom>
            <a:noFill/>
            <a:ln w="7">
              <a:solidFill>
                <a:srgbClr val="A0A0A0"/>
              </a:solidFill>
              <a:miter lim="800000"/>
              <a:headEnd/>
              <a:tailEnd/>
            </a:ln>
          </p:spPr>
          <p:txBody>
            <a:bodyPr/>
            <a:lstStyle/>
            <a:p>
              <a:endParaRPr lang="en-US"/>
            </a:p>
          </p:txBody>
        </p:sp>
      </p:grpSp>
      <p:grpSp>
        <p:nvGrpSpPr>
          <p:cNvPr id="29" name="Group 685"/>
          <p:cNvGrpSpPr>
            <a:grpSpLocks/>
          </p:cNvGrpSpPr>
          <p:nvPr/>
        </p:nvGrpSpPr>
        <p:grpSpPr bwMode="auto">
          <a:xfrm>
            <a:off x="6573838" y="4724400"/>
            <a:ext cx="706437" cy="381000"/>
            <a:chOff x="4381" y="2880"/>
            <a:chExt cx="382" cy="480"/>
          </a:xfrm>
        </p:grpSpPr>
        <p:sp>
          <p:nvSpPr>
            <p:cNvPr id="6198" name="Rectangle 559"/>
            <p:cNvSpPr>
              <a:spLocks noChangeArrowheads="1"/>
            </p:cNvSpPr>
            <p:nvPr/>
          </p:nvSpPr>
          <p:spPr bwMode="auto">
            <a:xfrm>
              <a:off x="4410" y="288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$25.00</a:t>
              </a:r>
            </a:p>
            <a:p>
              <a:pPr eaLnBrk="0" hangingPunct="0">
                <a:spcBef>
                  <a:spcPct val="0"/>
                </a:spcBef>
              </a:pPr>
              <a:endParaRPr lang="en-US" b="0">
                <a:solidFill>
                  <a:schemeClr val="tx1"/>
                </a:solidFill>
                <a:latin typeface="Times New Roman" pitchFamily="18" charset="0"/>
              </a:endParaRPr>
            </a:p>
          </p:txBody>
        </p:sp>
        <p:sp>
          <p:nvSpPr>
            <p:cNvPr id="6199" name="Rectangle 684"/>
            <p:cNvSpPr>
              <a:spLocks noChangeArrowheads="1"/>
            </p:cNvSpPr>
            <p:nvPr/>
          </p:nvSpPr>
          <p:spPr bwMode="auto">
            <a:xfrm>
              <a:off x="4381" y="2880"/>
              <a:ext cx="382" cy="480"/>
            </a:xfrm>
            <a:prstGeom prst="rect">
              <a:avLst/>
            </a:prstGeom>
            <a:noFill/>
            <a:ln w="7">
              <a:solidFill>
                <a:srgbClr val="A0A0A0"/>
              </a:solidFill>
              <a:miter lim="800000"/>
              <a:headEnd/>
              <a:tailEnd/>
            </a:ln>
          </p:spPr>
          <p:txBody>
            <a:bodyPr/>
            <a:lstStyle/>
            <a:p>
              <a:endParaRPr lang="en-US"/>
            </a:p>
          </p:txBody>
        </p:sp>
      </p:grpSp>
      <p:grpSp>
        <p:nvGrpSpPr>
          <p:cNvPr id="30" name="Group 689"/>
          <p:cNvGrpSpPr>
            <a:grpSpLocks/>
          </p:cNvGrpSpPr>
          <p:nvPr/>
        </p:nvGrpSpPr>
        <p:grpSpPr bwMode="auto">
          <a:xfrm>
            <a:off x="565150" y="2971800"/>
            <a:ext cx="1063625" cy="381000"/>
            <a:chOff x="0" y="2880"/>
            <a:chExt cx="627" cy="480"/>
          </a:xfrm>
        </p:grpSpPr>
        <p:sp>
          <p:nvSpPr>
            <p:cNvPr id="6196" name="Rectangle 690"/>
            <p:cNvSpPr>
              <a:spLocks noChangeArrowheads="1"/>
            </p:cNvSpPr>
            <p:nvPr/>
          </p:nvSpPr>
          <p:spPr bwMode="auto">
            <a:xfrm>
              <a:off x="29" y="2880"/>
              <a:ext cx="569"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ISBN</a:t>
              </a:r>
            </a:p>
            <a:p>
              <a:pPr eaLnBrk="0" hangingPunct="0">
                <a:spcBef>
                  <a:spcPct val="0"/>
                </a:spcBef>
              </a:pPr>
              <a:endParaRPr lang="en-US" sz="1200">
                <a:solidFill>
                  <a:schemeClr val="tx1"/>
                </a:solidFill>
                <a:latin typeface="Times New Roman" pitchFamily="18" charset="0"/>
              </a:endParaRPr>
            </a:p>
          </p:txBody>
        </p:sp>
        <p:sp>
          <p:nvSpPr>
            <p:cNvPr id="6197" name="Rectangle 691"/>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31" name="Group 692"/>
          <p:cNvGrpSpPr>
            <a:grpSpLocks/>
          </p:cNvGrpSpPr>
          <p:nvPr/>
        </p:nvGrpSpPr>
        <p:grpSpPr bwMode="auto">
          <a:xfrm>
            <a:off x="1628775" y="2971800"/>
            <a:ext cx="881063" cy="381000"/>
            <a:chOff x="627" y="2880"/>
            <a:chExt cx="598" cy="480"/>
          </a:xfrm>
        </p:grpSpPr>
        <p:sp>
          <p:nvSpPr>
            <p:cNvPr id="6194" name="Rectangle 693"/>
            <p:cNvSpPr>
              <a:spLocks noChangeArrowheads="1"/>
            </p:cNvSpPr>
            <p:nvPr/>
          </p:nvSpPr>
          <p:spPr bwMode="auto">
            <a:xfrm>
              <a:off x="656" y="2880"/>
              <a:ext cx="540"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Title</a:t>
              </a:r>
            </a:p>
            <a:p>
              <a:pPr eaLnBrk="0" hangingPunct="0">
                <a:spcBef>
                  <a:spcPct val="0"/>
                </a:spcBef>
              </a:pPr>
              <a:endParaRPr lang="en-US" sz="1200">
                <a:solidFill>
                  <a:schemeClr val="tx1"/>
                </a:solidFill>
                <a:latin typeface="Times New Roman" pitchFamily="18" charset="0"/>
              </a:endParaRPr>
            </a:p>
          </p:txBody>
        </p:sp>
        <p:sp>
          <p:nvSpPr>
            <p:cNvPr id="6195" name="Rectangle 694"/>
            <p:cNvSpPr>
              <a:spLocks noChangeArrowheads="1"/>
            </p:cNvSpPr>
            <p:nvPr/>
          </p:nvSpPr>
          <p:spPr bwMode="auto">
            <a:xfrm>
              <a:off x="627" y="2880"/>
              <a:ext cx="598" cy="480"/>
            </a:xfrm>
            <a:prstGeom prst="rect">
              <a:avLst/>
            </a:prstGeom>
            <a:noFill/>
            <a:ln w="7">
              <a:solidFill>
                <a:srgbClr val="A0A0A0"/>
              </a:solidFill>
              <a:miter lim="800000"/>
              <a:headEnd/>
              <a:tailEnd/>
            </a:ln>
          </p:spPr>
          <p:txBody>
            <a:bodyPr/>
            <a:lstStyle/>
            <a:p>
              <a:endParaRPr lang="en-US"/>
            </a:p>
          </p:txBody>
        </p:sp>
      </p:grpSp>
      <p:grpSp>
        <p:nvGrpSpPr>
          <p:cNvPr id="6144" name="Group 698"/>
          <p:cNvGrpSpPr>
            <a:grpSpLocks/>
          </p:cNvGrpSpPr>
          <p:nvPr/>
        </p:nvGrpSpPr>
        <p:grpSpPr bwMode="auto">
          <a:xfrm>
            <a:off x="2513013" y="2971800"/>
            <a:ext cx="911225" cy="381000"/>
            <a:chOff x="1549" y="2880"/>
            <a:chExt cx="548" cy="480"/>
          </a:xfrm>
        </p:grpSpPr>
        <p:sp>
          <p:nvSpPr>
            <p:cNvPr id="6192" name="Rectangle 699"/>
            <p:cNvSpPr>
              <a:spLocks noChangeArrowheads="1"/>
            </p:cNvSpPr>
            <p:nvPr/>
          </p:nvSpPr>
          <p:spPr bwMode="auto">
            <a:xfrm>
              <a:off x="1578" y="2880"/>
              <a:ext cx="490"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AuName</a:t>
              </a:r>
            </a:p>
            <a:p>
              <a:pPr eaLnBrk="0" hangingPunct="0">
                <a:spcBef>
                  <a:spcPct val="0"/>
                </a:spcBef>
              </a:pPr>
              <a:endParaRPr lang="en-US" sz="1200">
                <a:solidFill>
                  <a:schemeClr val="tx1"/>
                </a:solidFill>
                <a:latin typeface="Times New Roman" pitchFamily="18" charset="0"/>
              </a:endParaRPr>
            </a:p>
          </p:txBody>
        </p:sp>
        <p:sp>
          <p:nvSpPr>
            <p:cNvPr id="6193" name="Rectangle 700"/>
            <p:cNvSpPr>
              <a:spLocks noChangeArrowheads="1"/>
            </p:cNvSpPr>
            <p:nvPr/>
          </p:nvSpPr>
          <p:spPr bwMode="auto">
            <a:xfrm>
              <a:off x="1549" y="2880"/>
              <a:ext cx="548" cy="480"/>
            </a:xfrm>
            <a:prstGeom prst="rect">
              <a:avLst/>
            </a:prstGeom>
            <a:noFill/>
            <a:ln w="7">
              <a:solidFill>
                <a:srgbClr val="A0A0A0"/>
              </a:solidFill>
              <a:miter lim="800000"/>
              <a:headEnd/>
              <a:tailEnd/>
            </a:ln>
          </p:spPr>
          <p:txBody>
            <a:bodyPr/>
            <a:lstStyle/>
            <a:p>
              <a:endParaRPr lang="en-US"/>
            </a:p>
          </p:txBody>
        </p:sp>
      </p:grpSp>
      <p:grpSp>
        <p:nvGrpSpPr>
          <p:cNvPr id="6145" name="Group 701"/>
          <p:cNvGrpSpPr>
            <a:grpSpLocks/>
          </p:cNvGrpSpPr>
          <p:nvPr/>
        </p:nvGrpSpPr>
        <p:grpSpPr bwMode="auto">
          <a:xfrm>
            <a:off x="3427413" y="2971800"/>
            <a:ext cx="1087437" cy="381000"/>
            <a:chOff x="2097" y="2880"/>
            <a:chExt cx="598" cy="480"/>
          </a:xfrm>
        </p:grpSpPr>
        <p:sp>
          <p:nvSpPr>
            <p:cNvPr id="6190" name="Rectangle 702"/>
            <p:cNvSpPr>
              <a:spLocks noChangeArrowheads="1"/>
            </p:cNvSpPr>
            <p:nvPr/>
          </p:nvSpPr>
          <p:spPr bwMode="auto">
            <a:xfrm>
              <a:off x="2126" y="2880"/>
              <a:ext cx="540"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AuPhone</a:t>
              </a:r>
            </a:p>
            <a:p>
              <a:pPr eaLnBrk="0" hangingPunct="0">
                <a:spcBef>
                  <a:spcPct val="0"/>
                </a:spcBef>
              </a:pPr>
              <a:endParaRPr lang="en-US" sz="1200">
                <a:solidFill>
                  <a:schemeClr val="tx1"/>
                </a:solidFill>
                <a:latin typeface="Times New Roman" pitchFamily="18" charset="0"/>
              </a:endParaRPr>
            </a:p>
          </p:txBody>
        </p:sp>
        <p:sp>
          <p:nvSpPr>
            <p:cNvPr id="6191" name="Rectangle 703"/>
            <p:cNvSpPr>
              <a:spLocks noChangeArrowheads="1"/>
            </p:cNvSpPr>
            <p:nvPr/>
          </p:nvSpPr>
          <p:spPr bwMode="auto">
            <a:xfrm>
              <a:off x="2097" y="2880"/>
              <a:ext cx="598" cy="480"/>
            </a:xfrm>
            <a:prstGeom prst="rect">
              <a:avLst/>
            </a:prstGeom>
            <a:noFill/>
            <a:ln w="7">
              <a:solidFill>
                <a:srgbClr val="A0A0A0"/>
              </a:solidFill>
              <a:miter lim="800000"/>
              <a:headEnd/>
              <a:tailEnd/>
            </a:ln>
          </p:spPr>
          <p:txBody>
            <a:bodyPr/>
            <a:lstStyle/>
            <a:p>
              <a:endParaRPr lang="en-US"/>
            </a:p>
          </p:txBody>
        </p:sp>
      </p:grpSp>
      <p:grpSp>
        <p:nvGrpSpPr>
          <p:cNvPr id="6148" name="Group 707"/>
          <p:cNvGrpSpPr>
            <a:grpSpLocks/>
          </p:cNvGrpSpPr>
          <p:nvPr/>
        </p:nvGrpSpPr>
        <p:grpSpPr bwMode="auto">
          <a:xfrm>
            <a:off x="4514850" y="2971800"/>
            <a:ext cx="998538" cy="381000"/>
            <a:chOff x="3077" y="2880"/>
            <a:chExt cx="670" cy="480"/>
          </a:xfrm>
        </p:grpSpPr>
        <p:sp>
          <p:nvSpPr>
            <p:cNvPr id="6188" name="Rectangle 708"/>
            <p:cNvSpPr>
              <a:spLocks noChangeArrowheads="1"/>
            </p:cNvSpPr>
            <p:nvPr/>
          </p:nvSpPr>
          <p:spPr bwMode="auto">
            <a:xfrm>
              <a:off x="3106" y="2880"/>
              <a:ext cx="612"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PubName</a:t>
              </a:r>
            </a:p>
            <a:p>
              <a:pPr eaLnBrk="0" hangingPunct="0">
                <a:spcBef>
                  <a:spcPct val="0"/>
                </a:spcBef>
              </a:pPr>
              <a:endParaRPr lang="en-US" sz="1200">
                <a:solidFill>
                  <a:schemeClr val="tx1"/>
                </a:solidFill>
                <a:latin typeface="Times New Roman" pitchFamily="18" charset="0"/>
              </a:endParaRPr>
            </a:p>
          </p:txBody>
        </p:sp>
        <p:sp>
          <p:nvSpPr>
            <p:cNvPr id="6189" name="Rectangle 709"/>
            <p:cNvSpPr>
              <a:spLocks noChangeArrowheads="1"/>
            </p:cNvSpPr>
            <p:nvPr/>
          </p:nvSpPr>
          <p:spPr bwMode="auto">
            <a:xfrm>
              <a:off x="3077" y="2880"/>
              <a:ext cx="670" cy="480"/>
            </a:xfrm>
            <a:prstGeom prst="rect">
              <a:avLst/>
            </a:prstGeom>
            <a:noFill/>
            <a:ln w="7">
              <a:solidFill>
                <a:srgbClr val="A0A0A0"/>
              </a:solidFill>
              <a:miter lim="800000"/>
              <a:headEnd/>
              <a:tailEnd/>
            </a:ln>
          </p:spPr>
          <p:txBody>
            <a:bodyPr/>
            <a:lstStyle/>
            <a:p>
              <a:endParaRPr lang="en-US"/>
            </a:p>
          </p:txBody>
        </p:sp>
      </p:grpSp>
      <p:grpSp>
        <p:nvGrpSpPr>
          <p:cNvPr id="6149" name="Group 710"/>
          <p:cNvGrpSpPr>
            <a:grpSpLocks/>
          </p:cNvGrpSpPr>
          <p:nvPr/>
        </p:nvGrpSpPr>
        <p:grpSpPr bwMode="auto">
          <a:xfrm>
            <a:off x="5513388" y="2971800"/>
            <a:ext cx="1058862" cy="381000"/>
            <a:chOff x="3747" y="2880"/>
            <a:chExt cx="634" cy="480"/>
          </a:xfrm>
        </p:grpSpPr>
        <p:sp>
          <p:nvSpPr>
            <p:cNvPr id="6186" name="Rectangle 711"/>
            <p:cNvSpPr>
              <a:spLocks noChangeArrowheads="1"/>
            </p:cNvSpPr>
            <p:nvPr/>
          </p:nvSpPr>
          <p:spPr bwMode="auto">
            <a:xfrm>
              <a:off x="3776" y="2880"/>
              <a:ext cx="576"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PubPhone</a:t>
              </a:r>
            </a:p>
            <a:p>
              <a:pPr eaLnBrk="0" hangingPunct="0">
                <a:spcBef>
                  <a:spcPct val="0"/>
                </a:spcBef>
              </a:pPr>
              <a:endParaRPr lang="en-US" sz="1200">
                <a:solidFill>
                  <a:schemeClr val="tx1"/>
                </a:solidFill>
                <a:latin typeface="Times New Roman" pitchFamily="18" charset="0"/>
              </a:endParaRPr>
            </a:p>
          </p:txBody>
        </p:sp>
        <p:sp>
          <p:nvSpPr>
            <p:cNvPr id="6187" name="Rectangle 712"/>
            <p:cNvSpPr>
              <a:spLocks noChangeArrowheads="1"/>
            </p:cNvSpPr>
            <p:nvPr/>
          </p:nvSpPr>
          <p:spPr bwMode="auto">
            <a:xfrm>
              <a:off x="3747" y="2880"/>
              <a:ext cx="634" cy="480"/>
            </a:xfrm>
            <a:prstGeom prst="rect">
              <a:avLst/>
            </a:prstGeom>
            <a:noFill/>
            <a:ln w="7">
              <a:solidFill>
                <a:srgbClr val="A0A0A0"/>
              </a:solidFill>
              <a:miter lim="800000"/>
              <a:headEnd/>
              <a:tailEnd/>
            </a:ln>
          </p:spPr>
          <p:txBody>
            <a:bodyPr/>
            <a:lstStyle/>
            <a:p>
              <a:endParaRPr lang="en-US"/>
            </a:p>
          </p:txBody>
        </p:sp>
      </p:grpSp>
      <p:grpSp>
        <p:nvGrpSpPr>
          <p:cNvPr id="6150" name="Group 713"/>
          <p:cNvGrpSpPr>
            <a:grpSpLocks/>
          </p:cNvGrpSpPr>
          <p:nvPr/>
        </p:nvGrpSpPr>
        <p:grpSpPr bwMode="auto">
          <a:xfrm>
            <a:off x="6572250" y="2971800"/>
            <a:ext cx="706438" cy="381000"/>
            <a:chOff x="4381" y="2880"/>
            <a:chExt cx="382" cy="480"/>
          </a:xfrm>
        </p:grpSpPr>
        <p:sp>
          <p:nvSpPr>
            <p:cNvPr id="6184" name="Rectangle 714"/>
            <p:cNvSpPr>
              <a:spLocks noChangeArrowheads="1"/>
            </p:cNvSpPr>
            <p:nvPr/>
          </p:nvSpPr>
          <p:spPr bwMode="auto">
            <a:xfrm>
              <a:off x="4410" y="2880"/>
              <a:ext cx="324"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Price</a:t>
              </a:r>
            </a:p>
            <a:p>
              <a:pPr eaLnBrk="0" hangingPunct="0">
                <a:spcBef>
                  <a:spcPct val="0"/>
                </a:spcBef>
              </a:pPr>
              <a:endParaRPr lang="en-US" sz="1200">
                <a:solidFill>
                  <a:schemeClr val="tx1"/>
                </a:solidFill>
                <a:latin typeface="Times New Roman" pitchFamily="18" charset="0"/>
              </a:endParaRPr>
            </a:p>
          </p:txBody>
        </p:sp>
        <p:sp>
          <p:nvSpPr>
            <p:cNvPr id="6185" name="Rectangle 715"/>
            <p:cNvSpPr>
              <a:spLocks noChangeArrowheads="1"/>
            </p:cNvSpPr>
            <p:nvPr/>
          </p:nvSpPr>
          <p:spPr bwMode="auto">
            <a:xfrm>
              <a:off x="4381" y="2880"/>
              <a:ext cx="382" cy="480"/>
            </a:xfrm>
            <a:prstGeom prst="rect">
              <a:avLst/>
            </a:prstGeom>
            <a:noFill/>
            <a:ln w="7">
              <a:solidFill>
                <a:srgbClr val="A0A0A0"/>
              </a:solidFill>
              <a:miter lim="800000"/>
              <a:headEnd/>
              <a:tailEnd/>
            </a:ln>
          </p:spPr>
          <p:txBody>
            <a:bodyPr/>
            <a:lstStyle/>
            <a:p>
              <a:endParaRPr lang="en-US"/>
            </a:p>
          </p:txBody>
        </p:sp>
      </p:grpSp>
    </p:spTree>
    <p:extLst>
      <p:ext uri="{BB962C8B-B14F-4D97-AF65-F5344CB8AC3E}">
        <p14:creationId xmlns:p14="http://schemas.microsoft.com/office/powerpoint/2010/main" val="8348384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304800" y="1143000"/>
            <a:ext cx="8001000" cy="5181600"/>
          </a:xfrm>
        </p:spPr>
        <p:txBody>
          <a:bodyPr/>
          <a:lstStyle/>
          <a:p>
            <a:pPr marL="609600" indent="-609600" algn="just" eaLnBrk="1" hangingPunct="1">
              <a:buFontTx/>
              <a:buAutoNum type="arabicPeriod"/>
            </a:pPr>
            <a:r>
              <a:rPr lang="en-US" sz="2200" dirty="0" smtClean="0">
                <a:latin typeface="Arial Unicode MS" pitchFamily="34" charset="-128"/>
                <a:cs typeface="Times New Roman" pitchFamily="18" charset="0"/>
              </a:rPr>
              <a:t>Place all items that appear in the repeating group in a new table</a:t>
            </a:r>
          </a:p>
          <a:p>
            <a:pPr marL="609600" indent="-609600" algn="just" eaLnBrk="1" hangingPunct="1">
              <a:buFontTx/>
              <a:buAutoNum type="arabicPeriod"/>
            </a:pPr>
            <a:r>
              <a:rPr lang="en-US" sz="2200" dirty="0" smtClean="0">
                <a:latin typeface="Arial Unicode MS" pitchFamily="34" charset="-128"/>
                <a:cs typeface="Times New Roman" pitchFamily="18" charset="0"/>
              </a:rPr>
              <a:t>Designate a primary key for each new table produced. </a:t>
            </a:r>
          </a:p>
          <a:p>
            <a:pPr marL="609600" indent="-609600" algn="just" eaLnBrk="1" hangingPunct="1">
              <a:buFontTx/>
              <a:buAutoNum type="arabicPeriod"/>
            </a:pPr>
            <a:r>
              <a:rPr lang="en-US" sz="2200" dirty="0" smtClean="0">
                <a:latin typeface="Arial Unicode MS" pitchFamily="34" charset="-128"/>
                <a:cs typeface="Times New Roman" pitchFamily="18" charset="0"/>
              </a:rPr>
              <a:t>Duplicate in the new table the primary key of the table from which the repeating group was extracted or vice versa. </a:t>
            </a:r>
            <a:endParaRPr lang="en-US" sz="2200" dirty="0" smtClean="0">
              <a:solidFill>
                <a:srgbClr val="CC0000"/>
              </a:solidFill>
              <a:latin typeface="Arial Unicode MS" pitchFamily="34" charset="-128"/>
              <a:cs typeface="Times New Roman" pitchFamily="18" charset="0"/>
            </a:endParaRPr>
          </a:p>
          <a:p>
            <a:pPr marL="609600" indent="-609600" algn="just" eaLnBrk="1" hangingPunct="1">
              <a:buFontTx/>
              <a:buNone/>
            </a:pPr>
            <a:r>
              <a:rPr lang="en-US" sz="2400" b="1" dirty="0" smtClean="0">
                <a:solidFill>
                  <a:srgbClr val="FF0000"/>
                </a:solidFill>
                <a:latin typeface="Arial Unicode MS" pitchFamily="34" charset="-128"/>
                <a:cs typeface="Times New Roman" pitchFamily="18" charset="0"/>
              </a:rPr>
              <a:t>Example (1NF)</a:t>
            </a:r>
          </a:p>
        </p:txBody>
      </p:sp>
      <p:sp>
        <p:nvSpPr>
          <p:cNvPr id="7171"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000" b="1" dirty="0">
                <a:solidFill>
                  <a:srgbClr val="FF0000"/>
                </a:solidFill>
                <a:latin typeface="Calibri" pitchFamily="34" charset="0"/>
                <a:cs typeface="Calibri" pitchFamily="34" charset="0"/>
              </a:rPr>
              <a:t>1NF - Decomposition</a:t>
            </a:r>
          </a:p>
        </p:txBody>
      </p:sp>
      <p:grpSp>
        <p:nvGrpSpPr>
          <p:cNvPr id="2" name="Group 131"/>
          <p:cNvGrpSpPr>
            <a:grpSpLocks/>
          </p:cNvGrpSpPr>
          <p:nvPr/>
        </p:nvGrpSpPr>
        <p:grpSpPr bwMode="auto">
          <a:xfrm>
            <a:off x="569913" y="4724400"/>
            <a:ext cx="1063625" cy="381000"/>
            <a:chOff x="0" y="0"/>
            <a:chExt cx="627" cy="480"/>
          </a:xfrm>
        </p:grpSpPr>
        <p:sp>
          <p:nvSpPr>
            <p:cNvPr id="7317" name="Rectangle 132"/>
            <p:cNvSpPr>
              <a:spLocks noChangeArrowheads="1"/>
            </p:cNvSpPr>
            <p:nvPr/>
          </p:nvSpPr>
          <p:spPr bwMode="auto">
            <a:xfrm>
              <a:off x="29" y="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0-321-32132-1</a:t>
              </a:r>
            </a:p>
            <a:p>
              <a:pPr eaLnBrk="0" hangingPunct="0">
                <a:spcBef>
                  <a:spcPct val="0"/>
                </a:spcBef>
              </a:pPr>
              <a:endParaRPr lang="en-US" b="0">
                <a:solidFill>
                  <a:schemeClr val="tx1"/>
                </a:solidFill>
                <a:latin typeface="Times New Roman" pitchFamily="18" charset="0"/>
              </a:endParaRPr>
            </a:p>
          </p:txBody>
        </p:sp>
        <p:sp>
          <p:nvSpPr>
            <p:cNvPr id="7318" name="Rectangle 133"/>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3" name="Group 134"/>
          <p:cNvGrpSpPr>
            <a:grpSpLocks/>
          </p:cNvGrpSpPr>
          <p:nvPr/>
        </p:nvGrpSpPr>
        <p:grpSpPr bwMode="auto">
          <a:xfrm>
            <a:off x="1633538" y="4724400"/>
            <a:ext cx="881062" cy="381000"/>
            <a:chOff x="627" y="0"/>
            <a:chExt cx="598" cy="480"/>
          </a:xfrm>
        </p:grpSpPr>
        <p:sp>
          <p:nvSpPr>
            <p:cNvPr id="7315" name="Rectangle 135"/>
            <p:cNvSpPr>
              <a:spLocks noChangeArrowheads="1"/>
            </p:cNvSpPr>
            <p:nvPr/>
          </p:nvSpPr>
          <p:spPr bwMode="auto">
            <a:xfrm>
              <a:off x="656" y="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Balloon</a:t>
              </a:r>
            </a:p>
            <a:p>
              <a:pPr eaLnBrk="0" hangingPunct="0">
                <a:spcBef>
                  <a:spcPct val="0"/>
                </a:spcBef>
              </a:pPr>
              <a:endParaRPr lang="en-US" b="0">
                <a:solidFill>
                  <a:schemeClr val="tx1"/>
                </a:solidFill>
                <a:latin typeface="Times New Roman" pitchFamily="18" charset="0"/>
              </a:endParaRPr>
            </a:p>
          </p:txBody>
        </p:sp>
        <p:sp>
          <p:nvSpPr>
            <p:cNvPr id="7316" name="Rectangle 136"/>
            <p:cNvSpPr>
              <a:spLocks noChangeArrowheads="1"/>
            </p:cNvSpPr>
            <p:nvPr/>
          </p:nvSpPr>
          <p:spPr bwMode="auto">
            <a:xfrm>
              <a:off x="627" y="0"/>
              <a:ext cx="598" cy="480"/>
            </a:xfrm>
            <a:prstGeom prst="rect">
              <a:avLst/>
            </a:prstGeom>
            <a:noFill/>
            <a:ln w="7">
              <a:solidFill>
                <a:srgbClr val="A0A0A0"/>
              </a:solidFill>
              <a:miter lim="800000"/>
              <a:headEnd/>
              <a:tailEnd/>
            </a:ln>
          </p:spPr>
          <p:txBody>
            <a:bodyPr/>
            <a:lstStyle/>
            <a:p>
              <a:endParaRPr lang="en-US"/>
            </a:p>
          </p:txBody>
        </p:sp>
      </p:grpSp>
      <p:grpSp>
        <p:nvGrpSpPr>
          <p:cNvPr id="4" name="Group 146"/>
          <p:cNvGrpSpPr>
            <a:grpSpLocks/>
          </p:cNvGrpSpPr>
          <p:nvPr/>
        </p:nvGrpSpPr>
        <p:grpSpPr bwMode="auto">
          <a:xfrm>
            <a:off x="2516188" y="4724400"/>
            <a:ext cx="998537" cy="381000"/>
            <a:chOff x="3077" y="0"/>
            <a:chExt cx="670" cy="480"/>
          </a:xfrm>
        </p:grpSpPr>
        <p:sp>
          <p:nvSpPr>
            <p:cNvPr id="7313" name="Rectangle 147"/>
            <p:cNvSpPr>
              <a:spLocks noChangeArrowheads="1"/>
            </p:cNvSpPr>
            <p:nvPr/>
          </p:nvSpPr>
          <p:spPr bwMode="auto">
            <a:xfrm>
              <a:off x="3106" y="0"/>
              <a:ext cx="612"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Small House</a:t>
              </a:r>
            </a:p>
            <a:p>
              <a:pPr eaLnBrk="0" hangingPunct="0">
                <a:spcBef>
                  <a:spcPct val="0"/>
                </a:spcBef>
              </a:pPr>
              <a:endParaRPr lang="en-US" b="0">
                <a:solidFill>
                  <a:schemeClr val="tx1"/>
                </a:solidFill>
                <a:latin typeface="Times New Roman" pitchFamily="18" charset="0"/>
              </a:endParaRPr>
            </a:p>
          </p:txBody>
        </p:sp>
        <p:sp>
          <p:nvSpPr>
            <p:cNvPr id="7314" name="Rectangle 148"/>
            <p:cNvSpPr>
              <a:spLocks noChangeArrowheads="1"/>
            </p:cNvSpPr>
            <p:nvPr/>
          </p:nvSpPr>
          <p:spPr bwMode="auto">
            <a:xfrm>
              <a:off x="3077" y="0"/>
              <a:ext cx="670" cy="480"/>
            </a:xfrm>
            <a:prstGeom prst="rect">
              <a:avLst/>
            </a:prstGeom>
            <a:noFill/>
            <a:ln w="7">
              <a:solidFill>
                <a:srgbClr val="A0A0A0"/>
              </a:solidFill>
              <a:miter lim="800000"/>
              <a:headEnd/>
              <a:tailEnd/>
            </a:ln>
          </p:spPr>
          <p:txBody>
            <a:bodyPr/>
            <a:lstStyle/>
            <a:p>
              <a:endParaRPr lang="en-US"/>
            </a:p>
          </p:txBody>
        </p:sp>
      </p:grpSp>
      <p:grpSp>
        <p:nvGrpSpPr>
          <p:cNvPr id="5" name="Group 149"/>
          <p:cNvGrpSpPr>
            <a:grpSpLocks/>
          </p:cNvGrpSpPr>
          <p:nvPr/>
        </p:nvGrpSpPr>
        <p:grpSpPr bwMode="auto">
          <a:xfrm>
            <a:off x="3514725" y="4724400"/>
            <a:ext cx="1058863" cy="381000"/>
            <a:chOff x="3747" y="0"/>
            <a:chExt cx="634" cy="480"/>
          </a:xfrm>
        </p:grpSpPr>
        <p:sp>
          <p:nvSpPr>
            <p:cNvPr id="7311" name="Rectangle 150"/>
            <p:cNvSpPr>
              <a:spLocks noChangeArrowheads="1"/>
            </p:cNvSpPr>
            <p:nvPr/>
          </p:nvSpPr>
          <p:spPr bwMode="auto">
            <a:xfrm>
              <a:off x="3776" y="0"/>
              <a:ext cx="576"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714-000-0000</a:t>
              </a:r>
            </a:p>
            <a:p>
              <a:pPr eaLnBrk="0" hangingPunct="0">
                <a:spcBef>
                  <a:spcPct val="0"/>
                </a:spcBef>
              </a:pPr>
              <a:endParaRPr lang="en-US" b="0">
                <a:solidFill>
                  <a:schemeClr val="tx1"/>
                </a:solidFill>
                <a:latin typeface="Times New Roman" pitchFamily="18" charset="0"/>
              </a:endParaRPr>
            </a:p>
          </p:txBody>
        </p:sp>
        <p:sp>
          <p:nvSpPr>
            <p:cNvPr id="7312" name="Rectangle 151"/>
            <p:cNvSpPr>
              <a:spLocks noChangeArrowheads="1"/>
            </p:cNvSpPr>
            <p:nvPr/>
          </p:nvSpPr>
          <p:spPr bwMode="auto">
            <a:xfrm>
              <a:off x="3747" y="0"/>
              <a:ext cx="634" cy="480"/>
            </a:xfrm>
            <a:prstGeom prst="rect">
              <a:avLst/>
            </a:prstGeom>
            <a:noFill/>
            <a:ln w="7">
              <a:solidFill>
                <a:srgbClr val="A0A0A0"/>
              </a:solidFill>
              <a:miter lim="800000"/>
              <a:headEnd/>
              <a:tailEnd/>
            </a:ln>
          </p:spPr>
          <p:txBody>
            <a:bodyPr/>
            <a:lstStyle/>
            <a:p>
              <a:endParaRPr lang="en-US"/>
            </a:p>
          </p:txBody>
        </p:sp>
      </p:grpSp>
      <p:grpSp>
        <p:nvGrpSpPr>
          <p:cNvPr id="6" name="Group 152"/>
          <p:cNvGrpSpPr>
            <a:grpSpLocks/>
          </p:cNvGrpSpPr>
          <p:nvPr/>
        </p:nvGrpSpPr>
        <p:grpSpPr bwMode="auto">
          <a:xfrm>
            <a:off x="4573588" y="4724400"/>
            <a:ext cx="706437" cy="381000"/>
            <a:chOff x="4381" y="0"/>
            <a:chExt cx="382" cy="480"/>
          </a:xfrm>
        </p:grpSpPr>
        <p:sp>
          <p:nvSpPr>
            <p:cNvPr id="7309" name="Rectangle 153"/>
            <p:cNvSpPr>
              <a:spLocks noChangeArrowheads="1"/>
            </p:cNvSpPr>
            <p:nvPr/>
          </p:nvSpPr>
          <p:spPr bwMode="auto">
            <a:xfrm>
              <a:off x="4410" y="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$34.00</a:t>
              </a:r>
            </a:p>
            <a:p>
              <a:pPr eaLnBrk="0" hangingPunct="0">
                <a:spcBef>
                  <a:spcPct val="0"/>
                </a:spcBef>
              </a:pPr>
              <a:endParaRPr lang="en-US" b="0">
                <a:solidFill>
                  <a:schemeClr val="tx1"/>
                </a:solidFill>
                <a:latin typeface="Times New Roman" pitchFamily="18" charset="0"/>
              </a:endParaRPr>
            </a:p>
          </p:txBody>
        </p:sp>
        <p:sp>
          <p:nvSpPr>
            <p:cNvPr id="7310" name="Rectangle 154"/>
            <p:cNvSpPr>
              <a:spLocks noChangeArrowheads="1"/>
            </p:cNvSpPr>
            <p:nvPr/>
          </p:nvSpPr>
          <p:spPr bwMode="auto">
            <a:xfrm>
              <a:off x="4381" y="0"/>
              <a:ext cx="382" cy="480"/>
            </a:xfrm>
            <a:prstGeom prst="rect">
              <a:avLst/>
            </a:prstGeom>
            <a:noFill/>
            <a:ln w="7">
              <a:solidFill>
                <a:srgbClr val="A0A0A0"/>
              </a:solidFill>
              <a:miter lim="800000"/>
              <a:headEnd/>
              <a:tailEnd/>
            </a:ln>
          </p:spPr>
          <p:txBody>
            <a:bodyPr/>
            <a:lstStyle/>
            <a:p>
              <a:endParaRPr lang="en-US"/>
            </a:p>
          </p:txBody>
        </p:sp>
      </p:grpSp>
      <p:grpSp>
        <p:nvGrpSpPr>
          <p:cNvPr id="7" name="Group 155"/>
          <p:cNvGrpSpPr>
            <a:grpSpLocks/>
          </p:cNvGrpSpPr>
          <p:nvPr/>
        </p:nvGrpSpPr>
        <p:grpSpPr bwMode="auto">
          <a:xfrm>
            <a:off x="569913" y="5105400"/>
            <a:ext cx="1063625" cy="381000"/>
            <a:chOff x="0" y="1440"/>
            <a:chExt cx="627" cy="480"/>
          </a:xfrm>
        </p:grpSpPr>
        <p:sp>
          <p:nvSpPr>
            <p:cNvPr id="7307" name="Rectangle 156"/>
            <p:cNvSpPr>
              <a:spLocks noChangeArrowheads="1"/>
            </p:cNvSpPr>
            <p:nvPr/>
          </p:nvSpPr>
          <p:spPr bwMode="auto">
            <a:xfrm>
              <a:off x="29" y="144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0-55-123456-9</a:t>
              </a:r>
            </a:p>
            <a:p>
              <a:pPr eaLnBrk="0" hangingPunct="0">
                <a:spcBef>
                  <a:spcPct val="0"/>
                </a:spcBef>
              </a:pPr>
              <a:endParaRPr lang="en-US" b="0">
                <a:solidFill>
                  <a:schemeClr val="tx1"/>
                </a:solidFill>
                <a:latin typeface="Times New Roman" pitchFamily="18" charset="0"/>
              </a:endParaRPr>
            </a:p>
          </p:txBody>
        </p:sp>
        <p:sp>
          <p:nvSpPr>
            <p:cNvPr id="7308" name="Rectangle 157"/>
            <p:cNvSpPr>
              <a:spLocks noChangeArrowheads="1"/>
            </p:cNvSpPr>
            <p:nvPr/>
          </p:nvSpPr>
          <p:spPr bwMode="auto">
            <a:xfrm>
              <a:off x="0" y="1440"/>
              <a:ext cx="627" cy="480"/>
            </a:xfrm>
            <a:prstGeom prst="rect">
              <a:avLst/>
            </a:prstGeom>
            <a:noFill/>
            <a:ln w="7">
              <a:solidFill>
                <a:srgbClr val="A0A0A0"/>
              </a:solidFill>
              <a:miter lim="800000"/>
              <a:headEnd/>
              <a:tailEnd/>
            </a:ln>
          </p:spPr>
          <p:txBody>
            <a:bodyPr/>
            <a:lstStyle/>
            <a:p>
              <a:endParaRPr lang="en-US"/>
            </a:p>
          </p:txBody>
        </p:sp>
      </p:grpSp>
      <p:grpSp>
        <p:nvGrpSpPr>
          <p:cNvPr id="8" name="Group 158"/>
          <p:cNvGrpSpPr>
            <a:grpSpLocks/>
          </p:cNvGrpSpPr>
          <p:nvPr/>
        </p:nvGrpSpPr>
        <p:grpSpPr bwMode="auto">
          <a:xfrm>
            <a:off x="1633538" y="5105400"/>
            <a:ext cx="881062" cy="381000"/>
            <a:chOff x="627" y="1440"/>
            <a:chExt cx="598" cy="480"/>
          </a:xfrm>
        </p:grpSpPr>
        <p:sp>
          <p:nvSpPr>
            <p:cNvPr id="7305" name="Rectangle 159"/>
            <p:cNvSpPr>
              <a:spLocks noChangeArrowheads="1"/>
            </p:cNvSpPr>
            <p:nvPr/>
          </p:nvSpPr>
          <p:spPr bwMode="auto">
            <a:xfrm>
              <a:off x="656" y="144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Main Street</a:t>
              </a:r>
            </a:p>
            <a:p>
              <a:pPr eaLnBrk="0" hangingPunct="0">
                <a:spcBef>
                  <a:spcPct val="0"/>
                </a:spcBef>
              </a:pPr>
              <a:endParaRPr lang="en-US" b="0">
                <a:solidFill>
                  <a:schemeClr val="tx1"/>
                </a:solidFill>
                <a:latin typeface="Times New Roman" pitchFamily="18" charset="0"/>
              </a:endParaRPr>
            </a:p>
          </p:txBody>
        </p:sp>
        <p:sp>
          <p:nvSpPr>
            <p:cNvPr id="7306" name="Rectangle 160"/>
            <p:cNvSpPr>
              <a:spLocks noChangeArrowheads="1"/>
            </p:cNvSpPr>
            <p:nvPr/>
          </p:nvSpPr>
          <p:spPr bwMode="auto">
            <a:xfrm>
              <a:off x="627" y="1440"/>
              <a:ext cx="598" cy="480"/>
            </a:xfrm>
            <a:prstGeom prst="rect">
              <a:avLst/>
            </a:prstGeom>
            <a:noFill/>
            <a:ln w="7">
              <a:solidFill>
                <a:srgbClr val="A0A0A0"/>
              </a:solidFill>
              <a:miter lim="800000"/>
              <a:headEnd/>
              <a:tailEnd/>
            </a:ln>
          </p:spPr>
          <p:txBody>
            <a:bodyPr/>
            <a:lstStyle/>
            <a:p>
              <a:endParaRPr lang="en-US"/>
            </a:p>
          </p:txBody>
        </p:sp>
      </p:grpSp>
      <p:grpSp>
        <p:nvGrpSpPr>
          <p:cNvPr id="9" name="Group 170"/>
          <p:cNvGrpSpPr>
            <a:grpSpLocks/>
          </p:cNvGrpSpPr>
          <p:nvPr/>
        </p:nvGrpSpPr>
        <p:grpSpPr bwMode="auto">
          <a:xfrm>
            <a:off x="2516188" y="5105400"/>
            <a:ext cx="998537" cy="381000"/>
            <a:chOff x="3077" y="1440"/>
            <a:chExt cx="670" cy="480"/>
          </a:xfrm>
        </p:grpSpPr>
        <p:sp>
          <p:nvSpPr>
            <p:cNvPr id="7303" name="Rectangle 171"/>
            <p:cNvSpPr>
              <a:spLocks noChangeArrowheads="1"/>
            </p:cNvSpPr>
            <p:nvPr/>
          </p:nvSpPr>
          <p:spPr bwMode="auto">
            <a:xfrm>
              <a:off x="3106" y="1440"/>
              <a:ext cx="612"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Small House</a:t>
              </a:r>
            </a:p>
            <a:p>
              <a:pPr eaLnBrk="0" hangingPunct="0">
                <a:spcBef>
                  <a:spcPct val="0"/>
                </a:spcBef>
              </a:pPr>
              <a:endParaRPr lang="en-US" b="0">
                <a:solidFill>
                  <a:schemeClr val="tx1"/>
                </a:solidFill>
                <a:latin typeface="Times New Roman" pitchFamily="18" charset="0"/>
              </a:endParaRPr>
            </a:p>
          </p:txBody>
        </p:sp>
        <p:sp>
          <p:nvSpPr>
            <p:cNvPr id="7304" name="Rectangle 172"/>
            <p:cNvSpPr>
              <a:spLocks noChangeArrowheads="1"/>
            </p:cNvSpPr>
            <p:nvPr/>
          </p:nvSpPr>
          <p:spPr bwMode="auto">
            <a:xfrm>
              <a:off x="3077" y="1440"/>
              <a:ext cx="670" cy="480"/>
            </a:xfrm>
            <a:prstGeom prst="rect">
              <a:avLst/>
            </a:prstGeom>
            <a:noFill/>
            <a:ln w="7">
              <a:solidFill>
                <a:srgbClr val="A0A0A0"/>
              </a:solidFill>
              <a:miter lim="800000"/>
              <a:headEnd/>
              <a:tailEnd/>
            </a:ln>
          </p:spPr>
          <p:txBody>
            <a:bodyPr/>
            <a:lstStyle/>
            <a:p>
              <a:endParaRPr lang="en-US"/>
            </a:p>
          </p:txBody>
        </p:sp>
      </p:grpSp>
      <p:grpSp>
        <p:nvGrpSpPr>
          <p:cNvPr id="10" name="Group 173"/>
          <p:cNvGrpSpPr>
            <a:grpSpLocks/>
          </p:cNvGrpSpPr>
          <p:nvPr/>
        </p:nvGrpSpPr>
        <p:grpSpPr bwMode="auto">
          <a:xfrm>
            <a:off x="3514725" y="5105400"/>
            <a:ext cx="1058863" cy="381000"/>
            <a:chOff x="3747" y="1440"/>
            <a:chExt cx="634" cy="480"/>
          </a:xfrm>
        </p:grpSpPr>
        <p:sp>
          <p:nvSpPr>
            <p:cNvPr id="7301" name="Rectangle 174"/>
            <p:cNvSpPr>
              <a:spLocks noChangeArrowheads="1"/>
            </p:cNvSpPr>
            <p:nvPr/>
          </p:nvSpPr>
          <p:spPr bwMode="auto">
            <a:xfrm>
              <a:off x="3776" y="1440"/>
              <a:ext cx="576"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714-000-0000</a:t>
              </a:r>
            </a:p>
            <a:p>
              <a:pPr eaLnBrk="0" hangingPunct="0">
                <a:spcBef>
                  <a:spcPct val="0"/>
                </a:spcBef>
              </a:pPr>
              <a:endParaRPr lang="en-US" b="0">
                <a:solidFill>
                  <a:schemeClr val="tx1"/>
                </a:solidFill>
                <a:latin typeface="Times New Roman" pitchFamily="18" charset="0"/>
              </a:endParaRPr>
            </a:p>
          </p:txBody>
        </p:sp>
        <p:sp>
          <p:nvSpPr>
            <p:cNvPr id="7302" name="Rectangle 175"/>
            <p:cNvSpPr>
              <a:spLocks noChangeArrowheads="1"/>
            </p:cNvSpPr>
            <p:nvPr/>
          </p:nvSpPr>
          <p:spPr bwMode="auto">
            <a:xfrm>
              <a:off x="3747" y="1440"/>
              <a:ext cx="634" cy="480"/>
            </a:xfrm>
            <a:prstGeom prst="rect">
              <a:avLst/>
            </a:prstGeom>
            <a:noFill/>
            <a:ln w="7">
              <a:solidFill>
                <a:srgbClr val="A0A0A0"/>
              </a:solidFill>
              <a:miter lim="800000"/>
              <a:headEnd/>
              <a:tailEnd/>
            </a:ln>
          </p:spPr>
          <p:txBody>
            <a:bodyPr/>
            <a:lstStyle/>
            <a:p>
              <a:endParaRPr lang="en-US"/>
            </a:p>
          </p:txBody>
        </p:sp>
      </p:grpSp>
      <p:grpSp>
        <p:nvGrpSpPr>
          <p:cNvPr id="11" name="Group 176"/>
          <p:cNvGrpSpPr>
            <a:grpSpLocks/>
          </p:cNvGrpSpPr>
          <p:nvPr/>
        </p:nvGrpSpPr>
        <p:grpSpPr bwMode="auto">
          <a:xfrm>
            <a:off x="4573588" y="5105400"/>
            <a:ext cx="706437" cy="381000"/>
            <a:chOff x="4381" y="1440"/>
            <a:chExt cx="382" cy="480"/>
          </a:xfrm>
        </p:grpSpPr>
        <p:sp>
          <p:nvSpPr>
            <p:cNvPr id="7299" name="Rectangle 177"/>
            <p:cNvSpPr>
              <a:spLocks noChangeArrowheads="1"/>
            </p:cNvSpPr>
            <p:nvPr/>
          </p:nvSpPr>
          <p:spPr bwMode="auto">
            <a:xfrm>
              <a:off x="4410" y="144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$22.95</a:t>
              </a:r>
            </a:p>
            <a:p>
              <a:pPr eaLnBrk="0" hangingPunct="0">
                <a:spcBef>
                  <a:spcPct val="0"/>
                </a:spcBef>
              </a:pPr>
              <a:endParaRPr lang="en-US" b="0">
                <a:solidFill>
                  <a:schemeClr val="tx1"/>
                </a:solidFill>
                <a:latin typeface="Times New Roman" pitchFamily="18" charset="0"/>
              </a:endParaRPr>
            </a:p>
          </p:txBody>
        </p:sp>
        <p:sp>
          <p:nvSpPr>
            <p:cNvPr id="7300" name="Rectangle 178"/>
            <p:cNvSpPr>
              <a:spLocks noChangeArrowheads="1"/>
            </p:cNvSpPr>
            <p:nvPr/>
          </p:nvSpPr>
          <p:spPr bwMode="auto">
            <a:xfrm>
              <a:off x="4381" y="1440"/>
              <a:ext cx="382" cy="480"/>
            </a:xfrm>
            <a:prstGeom prst="rect">
              <a:avLst/>
            </a:prstGeom>
            <a:noFill/>
            <a:ln w="7">
              <a:solidFill>
                <a:srgbClr val="A0A0A0"/>
              </a:solidFill>
              <a:miter lim="800000"/>
              <a:headEnd/>
              <a:tailEnd/>
            </a:ln>
          </p:spPr>
          <p:txBody>
            <a:bodyPr/>
            <a:lstStyle/>
            <a:p>
              <a:endParaRPr lang="en-US"/>
            </a:p>
          </p:txBody>
        </p:sp>
      </p:grpSp>
      <p:grpSp>
        <p:nvGrpSpPr>
          <p:cNvPr id="12" name="Group 179"/>
          <p:cNvGrpSpPr>
            <a:grpSpLocks/>
          </p:cNvGrpSpPr>
          <p:nvPr/>
        </p:nvGrpSpPr>
        <p:grpSpPr bwMode="auto">
          <a:xfrm>
            <a:off x="569913" y="5486400"/>
            <a:ext cx="1063625" cy="381000"/>
            <a:chOff x="0" y="2400"/>
            <a:chExt cx="627" cy="480"/>
          </a:xfrm>
        </p:grpSpPr>
        <p:sp>
          <p:nvSpPr>
            <p:cNvPr id="7297" name="Rectangle 180"/>
            <p:cNvSpPr>
              <a:spLocks noChangeArrowheads="1"/>
            </p:cNvSpPr>
            <p:nvPr/>
          </p:nvSpPr>
          <p:spPr bwMode="auto">
            <a:xfrm>
              <a:off x="29" y="240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0-123-45678-0</a:t>
              </a:r>
            </a:p>
            <a:p>
              <a:pPr eaLnBrk="0" hangingPunct="0">
                <a:spcBef>
                  <a:spcPct val="0"/>
                </a:spcBef>
              </a:pPr>
              <a:endParaRPr lang="en-US" b="0">
                <a:solidFill>
                  <a:schemeClr val="tx1"/>
                </a:solidFill>
                <a:latin typeface="Times New Roman" pitchFamily="18" charset="0"/>
              </a:endParaRPr>
            </a:p>
          </p:txBody>
        </p:sp>
        <p:sp>
          <p:nvSpPr>
            <p:cNvPr id="7298" name="Rectangle 181"/>
            <p:cNvSpPr>
              <a:spLocks noChangeArrowheads="1"/>
            </p:cNvSpPr>
            <p:nvPr/>
          </p:nvSpPr>
          <p:spPr bwMode="auto">
            <a:xfrm>
              <a:off x="0" y="2400"/>
              <a:ext cx="627" cy="480"/>
            </a:xfrm>
            <a:prstGeom prst="rect">
              <a:avLst/>
            </a:prstGeom>
            <a:noFill/>
            <a:ln w="7">
              <a:solidFill>
                <a:srgbClr val="A0A0A0"/>
              </a:solidFill>
              <a:miter lim="800000"/>
              <a:headEnd/>
              <a:tailEnd/>
            </a:ln>
          </p:spPr>
          <p:txBody>
            <a:bodyPr/>
            <a:lstStyle/>
            <a:p>
              <a:endParaRPr lang="en-US"/>
            </a:p>
          </p:txBody>
        </p:sp>
      </p:grpSp>
      <p:grpSp>
        <p:nvGrpSpPr>
          <p:cNvPr id="13" name="Group 182"/>
          <p:cNvGrpSpPr>
            <a:grpSpLocks/>
          </p:cNvGrpSpPr>
          <p:nvPr/>
        </p:nvGrpSpPr>
        <p:grpSpPr bwMode="auto">
          <a:xfrm>
            <a:off x="1633538" y="5486400"/>
            <a:ext cx="881062" cy="381000"/>
            <a:chOff x="627" y="2400"/>
            <a:chExt cx="598" cy="480"/>
          </a:xfrm>
        </p:grpSpPr>
        <p:sp>
          <p:nvSpPr>
            <p:cNvPr id="7295" name="Rectangle 183"/>
            <p:cNvSpPr>
              <a:spLocks noChangeArrowheads="1"/>
            </p:cNvSpPr>
            <p:nvPr/>
          </p:nvSpPr>
          <p:spPr bwMode="auto">
            <a:xfrm>
              <a:off x="656" y="240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Ulysses</a:t>
              </a:r>
            </a:p>
            <a:p>
              <a:pPr eaLnBrk="0" hangingPunct="0">
                <a:spcBef>
                  <a:spcPct val="0"/>
                </a:spcBef>
              </a:pPr>
              <a:endParaRPr lang="en-US" b="0">
                <a:solidFill>
                  <a:schemeClr val="tx1"/>
                </a:solidFill>
                <a:latin typeface="Times New Roman" pitchFamily="18" charset="0"/>
              </a:endParaRPr>
            </a:p>
          </p:txBody>
        </p:sp>
        <p:sp>
          <p:nvSpPr>
            <p:cNvPr id="7296" name="Rectangle 184"/>
            <p:cNvSpPr>
              <a:spLocks noChangeArrowheads="1"/>
            </p:cNvSpPr>
            <p:nvPr/>
          </p:nvSpPr>
          <p:spPr bwMode="auto">
            <a:xfrm>
              <a:off x="627" y="2400"/>
              <a:ext cx="598" cy="480"/>
            </a:xfrm>
            <a:prstGeom prst="rect">
              <a:avLst/>
            </a:prstGeom>
            <a:noFill/>
            <a:ln w="7">
              <a:solidFill>
                <a:srgbClr val="A0A0A0"/>
              </a:solidFill>
              <a:miter lim="800000"/>
              <a:headEnd/>
              <a:tailEnd/>
            </a:ln>
          </p:spPr>
          <p:txBody>
            <a:bodyPr/>
            <a:lstStyle/>
            <a:p>
              <a:endParaRPr lang="en-US"/>
            </a:p>
          </p:txBody>
        </p:sp>
      </p:grpSp>
      <p:grpSp>
        <p:nvGrpSpPr>
          <p:cNvPr id="14" name="Group 194"/>
          <p:cNvGrpSpPr>
            <a:grpSpLocks/>
          </p:cNvGrpSpPr>
          <p:nvPr/>
        </p:nvGrpSpPr>
        <p:grpSpPr bwMode="auto">
          <a:xfrm>
            <a:off x="2516188" y="5486400"/>
            <a:ext cx="998537" cy="381000"/>
            <a:chOff x="3077" y="2400"/>
            <a:chExt cx="670" cy="480"/>
          </a:xfrm>
        </p:grpSpPr>
        <p:sp>
          <p:nvSpPr>
            <p:cNvPr id="7293" name="Rectangle 195"/>
            <p:cNvSpPr>
              <a:spLocks noChangeArrowheads="1"/>
            </p:cNvSpPr>
            <p:nvPr/>
          </p:nvSpPr>
          <p:spPr bwMode="auto">
            <a:xfrm>
              <a:off x="3106" y="2400"/>
              <a:ext cx="612"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Alpha Press</a:t>
              </a:r>
            </a:p>
            <a:p>
              <a:pPr eaLnBrk="0" hangingPunct="0">
                <a:spcBef>
                  <a:spcPct val="0"/>
                </a:spcBef>
              </a:pPr>
              <a:endParaRPr lang="en-US" b="0">
                <a:solidFill>
                  <a:schemeClr val="tx1"/>
                </a:solidFill>
                <a:latin typeface="Times New Roman" pitchFamily="18" charset="0"/>
              </a:endParaRPr>
            </a:p>
          </p:txBody>
        </p:sp>
        <p:sp>
          <p:nvSpPr>
            <p:cNvPr id="7294" name="Rectangle 196"/>
            <p:cNvSpPr>
              <a:spLocks noChangeArrowheads="1"/>
            </p:cNvSpPr>
            <p:nvPr/>
          </p:nvSpPr>
          <p:spPr bwMode="auto">
            <a:xfrm>
              <a:off x="3077" y="2400"/>
              <a:ext cx="670" cy="480"/>
            </a:xfrm>
            <a:prstGeom prst="rect">
              <a:avLst/>
            </a:prstGeom>
            <a:noFill/>
            <a:ln w="7">
              <a:solidFill>
                <a:srgbClr val="A0A0A0"/>
              </a:solidFill>
              <a:miter lim="800000"/>
              <a:headEnd/>
              <a:tailEnd/>
            </a:ln>
          </p:spPr>
          <p:txBody>
            <a:bodyPr/>
            <a:lstStyle/>
            <a:p>
              <a:endParaRPr lang="en-US"/>
            </a:p>
          </p:txBody>
        </p:sp>
      </p:grpSp>
      <p:grpSp>
        <p:nvGrpSpPr>
          <p:cNvPr id="15" name="Group 197"/>
          <p:cNvGrpSpPr>
            <a:grpSpLocks/>
          </p:cNvGrpSpPr>
          <p:nvPr/>
        </p:nvGrpSpPr>
        <p:grpSpPr bwMode="auto">
          <a:xfrm>
            <a:off x="3514725" y="5486400"/>
            <a:ext cx="1058863" cy="381000"/>
            <a:chOff x="3747" y="2400"/>
            <a:chExt cx="634" cy="480"/>
          </a:xfrm>
        </p:grpSpPr>
        <p:sp>
          <p:nvSpPr>
            <p:cNvPr id="7291" name="Rectangle 198"/>
            <p:cNvSpPr>
              <a:spLocks noChangeArrowheads="1"/>
            </p:cNvSpPr>
            <p:nvPr/>
          </p:nvSpPr>
          <p:spPr bwMode="auto">
            <a:xfrm>
              <a:off x="3776" y="2400"/>
              <a:ext cx="576"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999-999-9999</a:t>
              </a:r>
            </a:p>
            <a:p>
              <a:pPr eaLnBrk="0" hangingPunct="0">
                <a:spcBef>
                  <a:spcPct val="0"/>
                </a:spcBef>
              </a:pPr>
              <a:endParaRPr lang="en-US" b="0">
                <a:solidFill>
                  <a:schemeClr val="tx1"/>
                </a:solidFill>
                <a:latin typeface="Times New Roman" pitchFamily="18" charset="0"/>
              </a:endParaRPr>
            </a:p>
          </p:txBody>
        </p:sp>
        <p:sp>
          <p:nvSpPr>
            <p:cNvPr id="7292" name="Rectangle 199"/>
            <p:cNvSpPr>
              <a:spLocks noChangeArrowheads="1"/>
            </p:cNvSpPr>
            <p:nvPr/>
          </p:nvSpPr>
          <p:spPr bwMode="auto">
            <a:xfrm>
              <a:off x="3747" y="2400"/>
              <a:ext cx="634" cy="480"/>
            </a:xfrm>
            <a:prstGeom prst="rect">
              <a:avLst/>
            </a:prstGeom>
            <a:noFill/>
            <a:ln w="7">
              <a:solidFill>
                <a:srgbClr val="A0A0A0"/>
              </a:solidFill>
              <a:miter lim="800000"/>
              <a:headEnd/>
              <a:tailEnd/>
            </a:ln>
          </p:spPr>
          <p:txBody>
            <a:bodyPr/>
            <a:lstStyle/>
            <a:p>
              <a:endParaRPr lang="en-US"/>
            </a:p>
          </p:txBody>
        </p:sp>
      </p:grpSp>
      <p:grpSp>
        <p:nvGrpSpPr>
          <p:cNvPr id="16" name="Group 200"/>
          <p:cNvGrpSpPr>
            <a:grpSpLocks/>
          </p:cNvGrpSpPr>
          <p:nvPr/>
        </p:nvGrpSpPr>
        <p:grpSpPr bwMode="auto">
          <a:xfrm>
            <a:off x="4573588" y="5486400"/>
            <a:ext cx="706437" cy="381000"/>
            <a:chOff x="4381" y="2400"/>
            <a:chExt cx="382" cy="480"/>
          </a:xfrm>
        </p:grpSpPr>
        <p:sp>
          <p:nvSpPr>
            <p:cNvPr id="7289" name="Rectangle 201"/>
            <p:cNvSpPr>
              <a:spLocks noChangeArrowheads="1"/>
            </p:cNvSpPr>
            <p:nvPr/>
          </p:nvSpPr>
          <p:spPr bwMode="auto">
            <a:xfrm>
              <a:off x="4410" y="240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$34.00</a:t>
              </a:r>
            </a:p>
            <a:p>
              <a:pPr eaLnBrk="0" hangingPunct="0">
                <a:spcBef>
                  <a:spcPct val="0"/>
                </a:spcBef>
              </a:pPr>
              <a:endParaRPr lang="en-US" b="0">
                <a:solidFill>
                  <a:schemeClr val="tx1"/>
                </a:solidFill>
                <a:latin typeface="Times New Roman" pitchFamily="18" charset="0"/>
              </a:endParaRPr>
            </a:p>
          </p:txBody>
        </p:sp>
        <p:sp>
          <p:nvSpPr>
            <p:cNvPr id="7290" name="Rectangle 202"/>
            <p:cNvSpPr>
              <a:spLocks noChangeArrowheads="1"/>
            </p:cNvSpPr>
            <p:nvPr/>
          </p:nvSpPr>
          <p:spPr bwMode="auto">
            <a:xfrm>
              <a:off x="4381" y="2400"/>
              <a:ext cx="382" cy="480"/>
            </a:xfrm>
            <a:prstGeom prst="rect">
              <a:avLst/>
            </a:prstGeom>
            <a:noFill/>
            <a:ln w="7">
              <a:solidFill>
                <a:srgbClr val="A0A0A0"/>
              </a:solidFill>
              <a:miter lim="800000"/>
              <a:headEnd/>
              <a:tailEnd/>
            </a:ln>
          </p:spPr>
          <p:txBody>
            <a:bodyPr/>
            <a:lstStyle/>
            <a:p>
              <a:endParaRPr lang="en-US"/>
            </a:p>
          </p:txBody>
        </p:sp>
      </p:grpSp>
      <p:grpSp>
        <p:nvGrpSpPr>
          <p:cNvPr id="17" name="Group 203"/>
          <p:cNvGrpSpPr>
            <a:grpSpLocks/>
          </p:cNvGrpSpPr>
          <p:nvPr/>
        </p:nvGrpSpPr>
        <p:grpSpPr bwMode="auto">
          <a:xfrm>
            <a:off x="569913" y="5867400"/>
            <a:ext cx="1063625" cy="381000"/>
            <a:chOff x="0" y="2880"/>
            <a:chExt cx="627" cy="480"/>
          </a:xfrm>
        </p:grpSpPr>
        <p:sp>
          <p:nvSpPr>
            <p:cNvPr id="7287" name="Rectangle 204"/>
            <p:cNvSpPr>
              <a:spLocks noChangeArrowheads="1"/>
            </p:cNvSpPr>
            <p:nvPr/>
          </p:nvSpPr>
          <p:spPr bwMode="auto">
            <a:xfrm>
              <a:off x="29" y="288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1-22-233700-0</a:t>
              </a:r>
            </a:p>
            <a:p>
              <a:pPr eaLnBrk="0" hangingPunct="0">
                <a:spcBef>
                  <a:spcPct val="0"/>
                </a:spcBef>
              </a:pPr>
              <a:endParaRPr lang="en-US" b="0">
                <a:solidFill>
                  <a:schemeClr val="tx1"/>
                </a:solidFill>
                <a:latin typeface="Times New Roman" pitchFamily="18" charset="0"/>
              </a:endParaRPr>
            </a:p>
          </p:txBody>
        </p:sp>
        <p:sp>
          <p:nvSpPr>
            <p:cNvPr id="7288" name="Rectangle 205"/>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18" name="Group 206"/>
          <p:cNvGrpSpPr>
            <a:grpSpLocks/>
          </p:cNvGrpSpPr>
          <p:nvPr/>
        </p:nvGrpSpPr>
        <p:grpSpPr bwMode="auto">
          <a:xfrm>
            <a:off x="1633538" y="5867400"/>
            <a:ext cx="881062" cy="381000"/>
            <a:chOff x="627" y="2880"/>
            <a:chExt cx="598" cy="480"/>
          </a:xfrm>
        </p:grpSpPr>
        <p:sp>
          <p:nvSpPr>
            <p:cNvPr id="7285" name="Rectangle 207"/>
            <p:cNvSpPr>
              <a:spLocks noChangeArrowheads="1"/>
            </p:cNvSpPr>
            <p:nvPr/>
          </p:nvSpPr>
          <p:spPr bwMode="auto">
            <a:xfrm>
              <a:off x="656" y="288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Visual Basic</a:t>
              </a:r>
            </a:p>
            <a:p>
              <a:pPr eaLnBrk="0" hangingPunct="0">
                <a:spcBef>
                  <a:spcPct val="0"/>
                </a:spcBef>
              </a:pPr>
              <a:endParaRPr lang="en-US" b="0">
                <a:solidFill>
                  <a:schemeClr val="tx1"/>
                </a:solidFill>
                <a:latin typeface="Times New Roman" pitchFamily="18" charset="0"/>
              </a:endParaRPr>
            </a:p>
          </p:txBody>
        </p:sp>
        <p:sp>
          <p:nvSpPr>
            <p:cNvPr id="7286" name="Rectangle 208"/>
            <p:cNvSpPr>
              <a:spLocks noChangeArrowheads="1"/>
            </p:cNvSpPr>
            <p:nvPr/>
          </p:nvSpPr>
          <p:spPr bwMode="auto">
            <a:xfrm>
              <a:off x="627" y="2880"/>
              <a:ext cx="598" cy="480"/>
            </a:xfrm>
            <a:prstGeom prst="rect">
              <a:avLst/>
            </a:prstGeom>
            <a:noFill/>
            <a:ln w="7">
              <a:solidFill>
                <a:srgbClr val="A0A0A0"/>
              </a:solidFill>
              <a:miter lim="800000"/>
              <a:headEnd/>
              <a:tailEnd/>
            </a:ln>
          </p:spPr>
          <p:txBody>
            <a:bodyPr/>
            <a:lstStyle/>
            <a:p>
              <a:endParaRPr lang="en-US"/>
            </a:p>
          </p:txBody>
        </p:sp>
      </p:grpSp>
      <p:grpSp>
        <p:nvGrpSpPr>
          <p:cNvPr id="19" name="Group 218"/>
          <p:cNvGrpSpPr>
            <a:grpSpLocks/>
          </p:cNvGrpSpPr>
          <p:nvPr/>
        </p:nvGrpSpPr>
        <p:grpSpPr bwMode="auto">
          <a:xfrm>
            <a:off x="2516188" y="5867400"/>
            <a:ext cx="998537" cy="381000"/>
            <a:chOff x="3077" y="2880"/>
            <a:chExt cx="670" cy="480"/>
          </a:xfrm>
        </p:grpSpPr>
        <p:sp>
          <p:nvSpPr>
            <p:cNvPr id="7283" name="Rectangle 219"/>
            <p:cNvSpPr>
              <a:spLocks noChangeArrowheads="1"/>
            </p:cNvSpPr>
            <p:nvPr/>
          </p:nvSpPr>
          <p:spPr bwMode="auto">
            <a:xfrm>
              <a:off x="3106" y="2880"/>
              <a:ext cx="612"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Big House</a:t>
              </a:r>
            </a:p>
            <a:p>
              <a:pPr eaLnBrk="0" hangingPunct="0">
                <a:spcBef>
                  <a:spcPct val="0"/>
                </a:spcBef>
              </a:pPr>
              <a:endParaRPr lang="en-US" b="0">
                <a:solidFill>
                  <a:schemeClr val="tx1"/>
                </a:solidFill>
                <a:latin typeface="Times New Roman" pitchFamily="18" charset="0"/>
              </a:endParaRPr>
            </a:p>
          </p:txBody>
        </p:sp>
        <p:sp>
          <p:nvSpPr>
            <p:cNvPr id="7284" name="Rectangle 220"/>
            <p:cNvSpPr>
              <a:spLocks noChangeArrowheads="1"/>
            </p:cNvSpPr>
            <p:nvPr/>
          </p:nvSpPr>
          <p:spPr bwMode="auto">
            <a:xfrm>
              <a:off x="3077" y="2880"/>
              <a:ext cx="670" cy="480"/>
            </a:xfrm>
            <a:prstGeom prst="rect">
              <a:avLst/>
            </a:prstGeom>
            <a:noFill/>
            <a:ln w="7">
              <a:solidFill>
                <a:srgbClr val="A0A0A0"/>
              </a:solidFill>
              <a:miter lim="800000"/>
              <a:headEnd/>
              <a:tailEnd/>
            </a:ln>
          </p:spPr>
          <p:txBody>
            <a:bodyPr/>
            <a:lstStyle/>
            <a:p>
              <a:endParaRPr lang="en-US"/>
            </a:p>
          </p:txBody>
        </p:sp>
      </p:grpSp>
      <p:grpSp>
        <p:nvGrpSpPr>
          <p:cNvPr id="20" name="Group 221"/>
          <p:cNvGrpSpPr>
            <a:grpSpLocks/>
          </p:cNvGrpSpPr>
          <p:nvPr/>
        </p:nvGrpSpPr>
        <p:grpSpPr bwMode="auto">
          <a:xfrm>
            <a:off x="3514725" y="5867400"/>
            <a:ext cx="1058863" cy="381000"/>
            <a:chOff x="3747" y="2880"/>
            <a:chExt cx="634" cy="480"/>
          </a:xfrm>
        </p:grpSpPr>
        <p:sp>
          <p:nvSpPr>
            <p:cNvPr id="7281" name="Rectangle 222"/>
            <p:cNvSpPr>
              <a:spLocks noChangeArrowheads="1"/>
            </p:cNvSpPr>
            <p:nvPr/>
          </p:nvSpPr>
          <p:spPr bwMode="auto">
            <a:xfrm>
              <a:off x="3776" y="2880"/>
              <a:ext cx="576"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123-456-7890</a:t>
              </a:r>
            </a:p>
            <a:p>
              <a:pPr eaLnBrk="0" hangingPunct="0">
                <a:spcBef>
                  <a:spcPct val="0"/>
                </a:spcBef>
              </a:pPr>
              <a:endParaRPr lang="en-US" b="0">
                <a:solidFill>
                  <a:schemeClr val="tx1"/>
                </a:solidFill>
                <a:latin typeface="Times New Roman" pitchFamily="18" charset="0"/>
              </a:endParaRPr>
            </a:p>
          </p:txBody>
        </p:sp>
        <p:sp>
          <p:nvSpPr>
            <p:cNvPr id="7282" name="Rectangle 223"/>
            <p:cNvSpPr>
              <a:spLocks noChangeArrowheads="1"/>
            </p:cNvSpPr>
            <p:nvPr/>
          </p:nvSpPr>
          <p:spPr bwMode="auto">
            <a:xfrm>
              <a:off x="3747" y="2880"/>
              <a:ext cx="634" cy="480"/>
            </a:xfrm>
            <a:prstGeom prst="rect">
              <a:avLst/>
            </a:prstGeom>
            <a:noFill/>
            <a:ln w="7">
              <a:solidFill>
                <a:srgbClr val="A0A0A0"/>
              </a:solidFill>
              <a:miter lim="800000"/>
              <a:headEnd/>
              <a:tailEnd/>
            </a:ln>
          </p:spPr>
          <p:txBody>
            <a:bodyPr/>
            <a:lstStyle/>
            <a:p>
              <a:endParaRPr lang="en-US"/>
            </a:p>
          </p:txBody>
        </p:sp>
      </p:grpSp>
      <p:grpSp>
        <p:nvGrpSpPr>
          <p:cNvPr id="21" name="Group 224"/>
          <p:cNvGrpSpPr>
            <a:grpSpLocks/>
          </p:cNvGrpSpPr>
          <p:nvPr/>
        </p:nvGrpSpPr>
        <p:grpSpPr bwMode="auto">
          <a:xfrm>
            <a:off x="4573588" y="5867400"/>
            <a:ext cx="706437" cy="381000"/>
            <a:chOff x="4381" y="2880"/>
            <a:chExt cx="382" cy="480"/>
          </a:xfrm>
        </p:grpSpPr>
        <p:sp>
          <p:nvSpPr>
            <p:cNvPr id="7279" name="Rectangle 225"/>
            <p:cNvSpPr>
              <a:spLocks noChangeArrowheads="1"/>
            </p:cNvSpPr>
            <p:nvPr/>
          </p:nvSpPr>
          <p:spPr bwMode="auto">
            <a:xfrm>
              <a:off x="4410" y="288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$25.00</a:t>
              </a:r>
            </a:p>
            <a:p>
              <a:pPr eaLnBrk="0" hangingPunct="0">
                <a:spcBef>
                  <a:spcPct val="0"/>
                </a:spcBef>
              </a:pPr>
              <a:endParaRPr lang="en-US" b="0">
                <a:solidFill>
                  <a:schemeClr val="tx1"/>
                </a:solidFill>
                <a:latin typeface="Times New Roman" pitchFamily="18" charset="0"/>
              </a:endParaRPr>
            </a:p>
          </p:txBody>
        </p:sp>
        <p:sp>
          <p:nvSpPr>
            <p:cNvPr id="7280" name="Rectangle 226"/>
            <p:cNvSpPr>
              <a:spLocks noChangeArrowheads="1"/>
            </p:cNvSpPr>
            <p:nvPr/>
          </p:nvSpPr>
          <p:spPr bwMode="auto">
            <a:xfrm>
              <a:off x="4381" y="2880"/>
              <a:ext cx="382" cy="480"/>
            </a:xfrm>
            <a:prstGeom prst="rect">
              <a:avLst/>
            </a:prstGeom>
            <a:noFill/>
            <a:ln w="7">
              <a:solidFill>
                <a:srgbClr val="A0A0A0"/>
              </a:solidFill>
              <a:miter lim="800000"/>
              <a:headEnd/>
              <a:tailEnd/>
            </a:ln>
          </p:spPr>
          <p:txBody>
            <a:bodyPr/>
            <a:lstStyle/>
            <a:p>
              <a:endParaRPr lang="en-US"/>
            </a:p>
          </p:txBody>
        </p:sp>
      </p:grpSp>
      <p:grpSp>
        <p:nvGrpSpPr>
          <p:cNvPr id="22" name="Group 227"/>
          <p:cNvGrpSpPr>
            <a:grpSpLocks/>
          </p:cNvGrpSpPr>
          <p:nvPr/>
        </p:nvGrpSpPr>
        <p:grpSpPr bwMode="auto">
          <a:xfrm>
            <a:off x="566738" y="4343400"/>
            <a:ext cx="1063625" cy="381000"/>
            <a:chOff x="0" y="2880"/>
            <a:chExt cx="627" cy="480"/>
          </a:xfrm>
        </p:grpSpPr>
        <p:sp>
          <p:nvSpPr>
            <p:cNvPr id="7277" name="Rectangle 228"/>
            <p:cNvSpPr>
              <a:spLocks noChangeArrowheads="1"/>
            </p:cNvSpPr>
            <p:nvPr/>
          </p:nvSpPr>
          <p:spPr bwMode="auto">
            <a:xfrm>
              <a:off x="29" y="2880"/>
              <a:ext cx="569"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ISBN</a:t>
              </a:r>
            </a:p>
            <a:p>
              <a:pPr eaLnBrk="0" hangingPunct="0">
                <a:spcBef>
                  <a:spcPct val="0"/>
                </a:spcBef>
              </a:pPr>
              <a:endParaRPr lang="en-US" sz="1200">
                <a:solidFill>
                  <a:schemeClr val="tx1"/>
                </a:solidFill>
                <a:latin typeface="Times New Roman" pitchFamily="18" charset="0"/>
              </a:endParaRPr>
            </a:p>
          </p:txBody>
        </p:sp>
        <p:sp>
          <p:nvSpPr>
            <p:cNvPr id="7278" name="Rectangle 229"/>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23" name="Group 230"/>
          <p:cNvGrpSpPr>
            <a:grpSpLocks/>
          </p:cNvGrpSpPr>
          <p:nvPr/>
        </p:nvGrpSpPr>
        <p:grpSpPr bwMode="auto">
          <a:xfrm>
            <a:off x="1630363" y="4343400"/>
            <a:ext cx="881062" cy="381000"/>
            <a:chOff x="627" y="2880"/>
            <a:chExt cx="598" cy="480"/>
          </a:xfrm>
        </p:grpSpPr>
        <p:sp>
          <p:nvSpPr>
            <p:cNvPr id="7275" name="Rectangle 231"/>
            <p:cNvSpPr>
              <a:spLocks noChangeArrowheads="1"/>
            </p:cNvSpPr>
            <p:nvPr/>
          </p:nvSpPr>
          <p:spPr bwMode="auto">
            <a:xfrm>
              <a:off x="656" y="2880"/>
              <a:ext cx="540"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Title</a:t>
              </a:r>
            </a:p>
            <a:p>
              <a:pPr eaLnBrk="0" hangingPunct="0">
                <a:spcBef>
                  <a:spcPct val="0"/>
                </a:spcBef>
              </a:pPr>
              <a:endParaRPr lang="en-US" sz="1200">
                <a:solidFill>
                  <a:schemeClr val="tx1"/>
                </a:solidFill>
                <a:latin typeface="Times New Roman" pitchFamily="18" charset="0"/>
              </a:endParaRPr>
            </a:p>
          </p:txBody>
        </p:sp>
        <p:sp>
          <p:nvSpPr>
            <p:cNvPr id="7276" name="Rectangle 232"/>
            <p:cNvSpPr>
              <a:spLocks noChangeArrowheads="1"/>
            </p:cNvSpPr>
            <p:nvPr/>
          </p:nvSpPr>
          <p:spPr bwMode="auto">
            <a:xfrm>
              <a:off x="627" y="2880"/>
              <a:ext cx="598" cy="480"/>
            </a:xfrm>
            <a:prstGeom prst="rect">
              <a:avLst/>
            </a:prstGeom>
            <a:noFill/>
            <a:ln w="7">
              <a:solidFill>
                <a:srgbClr val="A0A0A0"/>
              </a:solidFill>
              <a:miter lim="800000"/>
              <a:headEnd/>
              <a:tailEnd/>
            </a:ln>
          </p:spPr>
          <p:txBody>
            <a:bodyPr/>
            <a:lstStyle/>
            <a:p>
              <a:endParaRPr lang="en-US"/>
            </a:p>
          </p:txBody>
        </p:sp>
      </p:grpSp>
      <p:grpSp>
        <p:nvGrpSpPr>
          <p:cNvPr id="24" name="Group 242"/>
          <p:cNvGrpSpPr>
            <a:grpSpLocks/>
          </p:cNvGrpSpPr>
          <p:nvPr/>
        </p:nvGrpSpPr>
        <p:grpSpPr bwMode="auto">
          <a:xfrm>
            <a:off x="2514600" y="4343400"/>
            <a:ext cx="998538" cy="381000"/>
            <a:chOff x="3077" y="2880"/>
            <a:chExt cx="670" cy="480"/>
          </a:xfrm>
        </p:grpSpPr>
        <p:sp>
          <p:nvSpPr>
            <p:cNvPr id="7273" name="Rectangle 243"/>
            <p:cNvSpPr>
              <a:spLocks noChangeArrowheads="1"/>
            </p:cNvSpPr>
            <p:nvPr/>
          </p:nvSpPr>
          <p:spPr bwMode="auto">
            <a:xfrm>
              <a:off x="3106" y="2880"/>
              <a:ext cx="612"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PubName</a:t>
              </a:r>
            </a:p>
            <a:p>
              <a:pPr eaLnBrk="0" hangingPunct="0">
                <a:spcBef>
                  <a:spcPct val="0"/>
                </a:spcBef>
              </a:pPr>
              <a:endParaRPr lang="en-US" sz="1200">
                <a:solidFill>
                  <a:schemeClr val="tx1"/>
                </a:solidFill>
                <a:latin typeface="Times New Roman" pitchFamily="18" charset="0"/>
              </a:endParaRPr>
            </a:p>
          </p:txBody>
        </p:sp>
        <p:sp>
          <p:nvSpPr>
            <p:cNvPr id="7274" name="Rectangle 244"/>
            <p:cNvSpPr>
              <a:spLocks noChangeArrowheads="1"/>
            </p:cNvSpPr>
            <p:nvPr/>
          </p:nvSpPr>
          <p:spPr bwMode="auto">
            <a:xfrm>
              <a:off x="3077" y="2880"/>
              <a:ext cx="670" cy="480"/>
            </a:xfrm>
            <a:prstGeom prst="rect">
              <a:avLst/>
            </a:prstGeom>
            <a:noFill/>
            <a:ln w="7">
              <a:solidFill>
                <a:srgbClr val="A0A0A0"/>
              </a:solidFill>
              <a:miter lim="800000"/>
              <a:headEnd/>
              <a:tailEnd/>
            </a:ln>
          </p:spPr>
          <p:txBody>
            <a:bodyPr/>
            <a:lstStyle/>
            <a:p>
              <a:endParaRPr lang="en-US"/>
            </a:p>
          </p:txBody>
        </p:sp>
      </p:grpSp>
      <p:grpSp>
        <p:nvGrpSpPr>
          <p:cNvPr id="25" name="Group 245"/>
          <p:cNvGrpSpPr>
            <a:grpSpLocks/>
          </p:cNvGrpSpPr>
          <p:nvPr/>
        </p:nvGrpSpPr>
        <p:grpSpPr bwMode="auto">
          <a:xfrm>
            <a:off x="3513138" y="4343400"/>
            <a:ext cx="1058862" cy="381000"/>
            <a:chOff x="3747" y="2880"/>
            <a:chExt cx="634" cy="480"/>
          </a:xfrm>
        </p:grpSpPr>
        <p:sp>
          <p:nvSpPr>
            <p:cNvPr id="7271" name="Rectangle 246"/>
            <p:cNvSpPr>
              <a:spLocks noChangeArrowheads="1"/>
            </p:cNvSpPr>
            <p:nvPr/>
          </p:nvSpPr>
          <p:spPr bwMode="auto">
            <a:xfrm>
              <a:off x="3776" y="2880"/>
              <a:ext cx="576"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PubPhone</a:t>
              </a:r>
            </a:p>
            <a:p>
              <a:pPr eaLnBrk="0" hangingPunct="0">
                <a:spcBef>
                  <a:spcPct val="0"/>
                </a:spcBef>
              </a:pPr>
              <a:endParaRPr lang="en-US" sz="1200">
                <a:solidFill>
                  <a:schemeClr val="tx1"/>
                </a:solidFill>
                <a:latin typeface="Times New Roman" pitchFamily="18" charset="0"/>
              </a:endParaRPr>
            </a:p>
          </p:txBody>
        </p:sp>
        <p:sp>
          <p:nvSpPr>
            <p:cNvPr id="7272" name="Rectangle 247"/>
            <p:cNvSpPr>
              <a:spLocks noChangeArrowheads="1"/>
            </p:cNvSpPr>
            <p:nvPr/>
          </p:nvSpPr>
          <p:spPr bwMode="auto">
            <a:xfrm>
              <a:off x="3747" y="2880"/>
              <a:ext cx="634" cy="480"/>
            </a:xfrm>
            <a:prstGeom prst="rect">
              <a:avLst/>
            </a:prstGeom>
            <a:noFill/>
            <a:ln w="7">
              <a:solidFill>
                <a:srgbClr val="A0A0A0"/>
              </a:solidFill>
              <a:miter lim="800000"/>
              <a:headEnd/>
              <a:tailEnd/>
            </a:ln>
          </p:spPr>
          <p:txBody>
            <a:bodyPr/>
            <a:lstStyle/>
            <a:p>
              <a:endParaRPr lang="en-US"/>
            </a:p>
          </p:txBody>
        </p:sp>
      </p:grpSp>
      <p:grpSp>
        <p:nvGrpSpPr>
          <p:cNvPr id="26" name="Group 248"/>
          <p:cNvGrpSpPr>
            <a:grpSpLocks/>
          </p:cNvGrpSpPr>
          <p:nvPr/>
        </p:nvGrpSpPr>
        <p:grpSpPr bwMode="auto">
          <a:xfrm>
            <a:off x="4572000" y="4343400"/>
            <a:ext cx="706438" cy="381000"/>
            <a:chOff x="4381" y="2880"/>
            <a:chExt cx="382" cy="480"/>
          </a:xfrm>
        </p:grpSpPr>
        <p:sp>
          <p:nvSpPr>
            <p:cNvPr id="7269" name="Rectangle 249"/>
            <p:cNvSpPr>
              <a:spLocks noChangeArrowheads="1"/>
            </p:cNvSpPr>
            <p:nvPr/>
          </p:nvSpPr>
          <p:spPr bwMode="auto">
            <a:xfrm>
              <a:off x="4410" y="2880"/>
              <a:ext cx="324"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Price</a:t>
              </a:r>
            </a:p>
            <a:p>
              <a:pPr eaLnBrk="0" hangingPunct="0">
                <a:spcBef>
                  <a:spcPct val="0"/>
                </a:spcBef>
              </a:pPr>
              <a:endParaRPr lang="en-US" sz="1200">
                <a:solidFill>
                  <a:schemeClr val="tx1"/>
                </a:solidFill>
                <a:latin typeface="Times New Roman" pitchFamily="18" charset="0"/>
              </a:endParaRPr>
            </a:p>
          </p:txBody>
        </p:sp>
        <p:sp>
          <p:nvSpPr>
            <p:cNvPr id="7270" name="Rectangle 250"/>
            <p:cNvSpPr>
              <a:spLocks noChangeArrowheads="1"/>
            </p:cNvSpPr>
            <p:nvPr/>
          </p:nvSpPr>
          <p:spPr bwMode="auto">
            <a:xfrm>
              <a:off x="4381" y="2880"/>
              <a:ext cx="382" cy="480"/>
            </a:xfrm>
            <a:prstGeom prst="rect">
              <a:avLst/>
            </a:prstGeom>
            <a:noFill/>
            <a:ln w="7">
              <a:solidFill>
                <a:srgbClr val="A0A0A0"/>
              </a:solidFill>
              <a:miter lim="800000"/>
              <a:headEnd/>
              <a:tailEnd/>
            </a:ln>
          </p:spPr>
          <p:txBody>
            <a:bodyPr/>
            <a:lstStyle/>
            <a:p>
              <a:endParaRPr lang="en-US"/>
            </a:p>
          </p:txBody>
        </p:sp>
      </p:grpSp>
      <p:grpSp>
        <p:nvGrpSpPr>
          <p:cNvPr id="27" name="Group 299"/>
          <p:cNvGrpSpPr>
            <a:grpSpLocks/>
          </p:cNvGrpSpPr>
          <p:nvPr/>
        </p:nvGrpSpPr>
        <p:grpSpPr bwMode="auto">
          <a:xfrm>
            <a:off x="5716588" y="3581400"/>
            <a:ext cx="1063625" cy="381000"/>
            <a:chOff x="0" y="2880"/>
            <a:chExt cx="627" cy="480"/>
          </a:xfrm>
        </p:grpSpPr>
        <p:sp>
          <p:nvSpPr>
            <p:cNvPr id="7267" name="Rectangle 300"/>
            <p:cNvSpPr>
              <a:spLocks noChangeArrowheads="1"/>
            </p:cNvSpPr>
            <p:nvPr/>
          </p:nvSpPr>
          <p:spPr bwMode="auto">
            <a:xfrm>
              <a:off x="29" y="2880"/>
              <a:ext cx="569"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ISBN</a:t>
              </a:r>
            </a:p>
            <a:p>
              <a:pPr eaLnBrk="0" hangingPunct="0">
                <a:spcBef>
                  <a:spcPct val="0"/>
                </a:spcBef>
              </a:pPr>
              <a:endParaRPr lang="en-US" sz="1200">
                <a:solidFill>
                  <a:schemeClr val="tx1"/>
                </a:solidFill>
                <a:latin typeface="Times New Roman" pitchFamily="18" charset="0"/>
              </a:endParaRPr>
            </a:p>
          </p:txBody>
        </p:sp>
        <p:sp>
          <p:nvSpPr>
            <p:cNvPr id="7268" name="Rectangle 301"/>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28" name="Group 305"/>
          <p:cNvGrpSpPr>
            <a:grpSpLocks/>
          </p:cNvGrpSpPr>
          <p:nvPr/>
        </p:nvGrpSpPr>
        <p:grpSpPr bwMode="auto">
          <a:xfrm>
            <a:off x="6781800" y="3581400"/>
            <a:ext cx="911225" cy="381000"/>
            <a:chOff x="1549" y="2880"/>
            <a:chExt cx="548" cy="480"/>
          </a:xfrm>
        </p:grpSpPr>
        <p:sp>
          <p:nvSpPr>
            <p:cNvPr id="7265" name="Rectangle 306"/>
            <p:cNvSpPr>
              <a:spLocks noChangeArrowheads="1"/>
            </p:cNvSpPr>
            <p:nvPr/>
          </p:nvSpPr>
          <p:spPr bwMode="auto">
            <a:xfrm>
              <a:off x="1578" y="2880"/>
              <a:ext cx="490"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AuName</a:t>
              </a:r>
            </a:p>
            <a:p>
              <a:pPr eaLnBrk="0" hangingPunct="0">
                <a:spcBef>
                  <a:spcPct val="0"/>
                </a:spcBef>
              </a:pPr>
              <a:endParaRPr lang="en-US" sz="1200">
                <a:solidFill>
                  <a:schemeClr val="tx1"/>
                </a:solidFill>
                <a:latin typeface="Times New Roman" pitchFamily="18" charset="0"/>
              </a:endParaRPr>
            </a:p>
          </p:txBody>
        </p:sp>
        <p:sp>
          <p:nvSpPr>
            <p:cNvPr id="7266" name="Rectangle 307"/>
            <p:cNvSpPr>
              <a:spLocks noChangeArrowheads="1"/>
            </p:cNvSpPr>
            <p:nvPr/>
          </p:nvSpPr>
          <p:spPr bwMode="auto">
            <a:xfrm>
              <a:off x="1549" y="2880"/>
              <a:ext cx="548" cy="480"/>
            </a:xfrm>
            <a:prstGeom prst="rect">
              <a:avLst/>
            </a:prstGeom>
            <a:noFill/>
            <a:ln w="7">
              <a:solidFill>
                <a:srgbClr val="A0A0A0"/>
              </a:solidFill>
              <a:miter lim="800000"/>
              <a:headEnd/>
              <a:tailEnd/>
            </a:ln>
          </p:spPr>
          <p:txBody>
            <a:bodyPr/>
            <a:lstStyle/>
            <a:p>
              <a:endParaRPr lang="en-US"/>
            </a:p>
          </p:txBody>
        </p:sp>
      </p:grpSp>
      <p:grpSp>
        <p:nvGrpSpPr>
          <p:cNvPr id="29" name="Group 308"/>
          <p:cNvGrpSpPr>
            <a:grpSpLocks/>
          </p:cNvGrpSpPr>
          <p:nvPr/>
        </p:nvGrpSpPr>
        <p:grpSpPr bwMode="auto">
          <a:xfrm>
            <a:off x="7696200" y="3581400"/>
            <a:ext cx="1087438" cy="381000"/>
            <a:chOff x="2097" y="2880"/>
            <a:chExt cx="598" cy="480"/>
          </a:xfrm>
        </p:grpSpPr>
        <p:sp>
          <p:nvSpPr>
            <p:cNvPr id="7263" name="Rectangle 309"/>
            <p:cNvSpPr>
              <a:spLocks noChangeArrowheads="1"/>
            </p:cNvSpPr>
            <p:nvPr/>
          </p:nvSpPr>
          <p:spPr bwMode="auto">
            <a:xfrm>
              <a:off x="2126" y="2880"/>
              <a:ext cx="540"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AuPhone</a:t>
              </a:r>
            </a:p>
            <a:p>
              <a:pPr eaLnBrk="0" hangingPunct="0">
                <a:spcBef>
                  <a:spcPct val="0"/>
                </a:spcBef>
              </a:pPr>
              <a:endParaRPr lang="en-US" sz="1200">
                <a:solidFill>
                  <a:schemeClr val="tx1"/>
                </a:solidFill>
                <a:latin typeface="Times New Roman" pitchFamily="18" charset="0"/>
              </a:endParaRPr>
            </a:p>
          </p:txBody>
        </p:sp>
        <p:sp>
          <p:nvSpPr>
            <p:cNvPr id="7264" name="Rectangle 310"/>
            <p:cNvSpPr>
              <a:spLocks noChangeArrowheads="1"/>
            </p:cNvSpPr>
            <p:nvPr/>
          </p:nvSpPr>
          <p:spPr bwMode="auto">
            <a:xfrm>
              <a:off x="2097" y="2880"/>
              <a:ext cx="598" cy="480"/>
            </a:xfrm>
            <a:prstGeom prst="rect">
              <a:avLst/>
            </a:prstGeom>
            <a:noFill/>
            <a:ln w="7">
              <a:solidFill>
                <a:srgbClr val="A0A0A0"/>
              </a:solidFill>
              <a:miter lim="800000"/>
              <a:headEnd/>
              <a:tailEnd/>
            </a:ln>
          </p:spPr>
          <p:txBody>
            <a:bodyPr/>
            <a:lstStyle/>
            <a:p>
              <a:endParaRPr lang="en-US"/>
            </a:p>
          </p:txBody>
        </p:sp>
      </p:grpSp>
      <p:grpSp>
        <p:nvGrpSpPr>
          <p:cNvPr id="30" name="Group 311"/>
          <p:cNvGrpSpPr>
            <a:grpSpLocks/>
          </p:cNvGrpSpPr>
          <p:nvPr/>
        </p:nvGrpSpPr>
        <p:grpSpPr bwMode="auto">
          <a:xfrm>
            <a:off x="5716588" y="5867400"/>
            <a:ext cx="1063625" cy="381000"/>
            <a:chOff x="0" y="2400"/>
            <a:chExt cx="627" cy="480"/>
          </a:xfrm>
        </p:grpSpPr>
        <p:sp>
          <p:nvSpPr>
            <p:cNvPr id="7261" name="Rectangle 312"/>
            <p:cNvSpPr>
              <a:spLocks noChangeArrowheads="1"/>
            </p:cNvSpPr>
            <p:nvPr/>
          </p:nvSpPr>
          <p:spPr bwMode="auto">
            <a:xfrm>
              <a:off x="29" y="240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0-123-45678-0</a:t>
              </a:r>
            </a:p>
            <a:p>
              <a:pPr eaLnBrk="0" hangingPunct="0">
                <a:spcBef>
                  <a:spcPct val="0"/>
                </a:spcBef>
              </a:pPr>
              <a:endParaRPr lang="en-US" b="0">
                <a:solidFill>
                  <a:schemeClr val="tx1"/>
                </a:solidFill>
                <a:latin typeface="Times New Roman" pitchFamily="18" charset="0"/>
              </a:endParaRPr>
            </a:p>
          </p:txBody>
        </p:sp>
        <p:sp>
          <p:nvSpPr>
            <p:cNvPr id="7262" name="Rectangle 313"/>
            <p:cNvSpPr>
              <a:spLocks noChangeArrowheads="1"/>
            </p:cNvSpPr>
            <p:nvPr/>
          </p:nvSpPr>
          <p:spPr bwMode="auto">
            <a:xfrm>
              <a:off x="0" y="2400"/>
              <a:ext cx="627" cy="480"/>
            </a:xfrm>
            <a:prstGeom prst="rect">
              <a:avLst/>
            </a:prstGeom>
            <a:noFill/>
            <a:ln w="7">
              <a:solidFill>
                <a:srgbClr val="A0A0A0"/>
              </a:solidFill>
              <a:miter lim="800000"/>
              <a:headEnd/>
              <a:tailEnd/>
            </a:ln>
          </p:spPr>
          <p:txBody>
            <a:bodyPr/>
            <a:lstStyle/>
            <a:p>
              <a:endParaRPr lang="en-US"/>
            </a:p>
          </p:txBody>
        </p:sp>
      </p:grpSp>
      <p:grpSp>
        <p:nvGrpSpPr>
          <p:cNvPr id="31" name="Group 314"/>
          <p:cNvGrpSpPr>
            <a:grpSpLocks/>
          </p:cNvGrpSpPr>
          <p:nvPr/>
        </p:nvGrpSpPr>
        <p:grpSpPr bwMode="auto">
          <a:xfrm>
            <a:off x="6783388" y="5867400"/>
            <a:ext cx="911225" cy="381000"/>
            <a:chOff x="1549" y="2400"/>
            <a:chExt cx="548" cy="480"/>
          </a:xfrm>
        </p:grpSpPr>
        <p:sp>
          <p:nvSpPr>
            <p:cNvPr id="7259" name="Rectangle 315"/>
            <p:cNvSpPr>
              <a:spLocks noChangeArrowheads="1"/>
            </p:cNvSpPr>
            <p:nvPr/>
          </p:nvSpPr>
          <p:spPr bwMode="auto">
            <a:xfrm>
              <a:off x="1578" y="240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Joyce</a:t>
              </a:r>
            </a:p>
            <a:p>
              <a:pPr eaLnBrk="0" hangingPunct="0">
                <a:spcBef>
                  <a:spcPct val="0"/>
                </a:spcBef>
              </a:pPr>
              <a:endParaRPr lang="en-US" b="0">
                <a:solidFill>
                  <a:schemeClr val="tx1"/>
                </a:solidFill>
                <a:latin typeface="Times New Roman" pitchFamily="18" charset="0"/>
              </a:endParaRPr>
            </a:p>
          </p:txBody>
        </p:sp>
        <p:sp>
          <p:nvSpPr>
            <p:cNvPr id="7260" name="Rectangle 316"/>
            <p:cNvSpPr>
              <a:spLocks noChangeArrowheads="1"/>
            </p:cNvSpPr>
            <p:nvPr/>
          </p:nvSpPr>
          <p:spPr bwMode="auto">
            <a:xfrm>
              <a:off x="1549" y="2400"/>
              <a:ext cx="548" cy="480"/>
            </a:xfrm>
            <a:prstGeom prst="rect">
              <a:avLst/>
            </a:prstGeom>
            <a:noFill/>
            <a:ln w="7">
              <a:solidFill>
                <a:srgbClr val="A0A0A0"/>
              </a:solidFill>
              <a:miter lim="800000"/>
              <a:headEnd/>
              <a:tailEnd/>
            </a:ln>
          </p:spPr>
          <p:txBody>
            <a:bodyPr/>
            <a:lstStyle/>
            <a:p>
              <a:endParaRPr lang="en-US"/>
            </a:p>
          </p:txBody>
        </p:sp>
      </p:grpSp>
      <p:grpSp>
        <p:nvGrpSpPr>
          <p:cNvPr id="7168" name="Group 317"/>
          <p:cNvGrpSpPr>
            <a:grpSpLocks/>
          </p:cNvGrpSpPr>
          <p:nvPr/>
        </p:nvGrpSpPr>
        <p:grpSpPr bwMode="auto">
          <a:xfrm>
            <a:off x="7694613" y="5867400"/>
            <a:ext cx="1087437" cy="381000"/>
            <a:chOff x="2097" y="2400"/>
            <a:chExt cx="598" cy="480"/>
          </a:xfrm>
        </p:grpSpPr>
        <p:sp>
          <p:nvSpPr>
            <p:cNvPr id="7257" name="Rectangle 318"/>
            <p:cNvSpPr>
              <a:spLocks noChangeArrowheads="1"/>
            </p:cNvSpPr>
            <p:nvPr/>
          </p:nvSpPr>
          <p:spPr bwMode="auto">
            <a:xfrm>
              <a:off x="2126" y="240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666-666-6666</a:t>
              </a:r>
            </a:p>
            <a:p>
              <a:pPr eaLnBrk="0" hangingPunct="0">
                <a:spcBef>
                  <a:spcPct val="0"/>
                </a:spcBef>
              </a:pPr>
              <a:endParaRPr lang="en-US" b="0">
                <a:solidFill>
                  <a:schemeClr val="tx1"/>
                </a:solidFill>
                <a:latin typeface="Times New Roman" pitchFamily="18" charset="0"/>
              </a:endParaRPr>
            </a:p>
          </p:txBody>
        </p:sp>
        <p:sp>
          <p:nvSpPr>
            <p:cNvPr id="7258" name="Rectangle 319"/>
            <p:cNvSpPr>
              <a:spLocks noChangeArrowheads="1"/>
            </p:cNvSpPr>
            <p:nvPr/>
          </p:nvSpPr>
          <p:spPr bwMode="auto">
            <a:xfrm>
              <a:off x="2097" y="2400"/>
              <a:ext cx="598" cy="480"/>
            </a:xfrm>
            <a:prstGeom prst="rect">
              <a:avLst/>
            </a:prstGeom>
            <a:noFill/>
            <a:ln w="7">
              <a:solidFill>
                <a:srgbClr val="A0A0A0"/>
              </a:solidFill>
              <a:miter lim="800000"/>
              <a:headEnd/>
              <a:tailEnd/>
            </a:ln>
          </p:spPr>
          <p:txBody>
            <a:bodyPr/>
            <a:lstStyle/>
            <a:p>
              <a:endParaRPr lang="en-US"/>
            </a:p>
          </p:txBody>
        </p:sp>
      </p:grpSp>
      <p:grpSp>
        <p:nvGrpSpPr>
          <p:cNvPr id="7169" name="Group 320"/>
          <p:cNvGrpSpPr>
            <a:grpSpLocks/>
          </p:cNvGrpSpPr>
          <p:nvPr/>
        </p:nvGrpSpPr>
        <p:grpSpPr bwMode="auto">
          <a:xfrm>
            <a:off x="5716588" y="6248400"/>
            <a:ext cx="1063625" cy="381000"/>
            <a:chOff x="0" y="2880"/>
            <a:chExt cx="627" cy="480"/>
          </a:xfrm>
        </p:grpSpPr>
        <p:sp>
          <p:nvSpPr>
            <p:cNvPr id="7255" name="Rectangle 321"/>
            <p:cNvSpPr>
              <a:spLocks noChangeArrowheads="1"/>
            </p:cNvSpPr>
            <p:nvPr/>
          </p:nvSpPr>
          <p:spPr bwMode="auto">
            <a:xfrm>
              <a:off x="29" y="288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1-22-233700-0</a:t>
              </a:r>
            </a:p>
            <a:p>
              <a:pPr eaLnBrk="0" hangingPunct="0">
                <a:spcBef>
                  <a:spcPct val="0"/>
                </a:spcBef>
              </a:pPr>
              <a:endParaRPr lang="en-US" b="0">
                <a:solidFill>
                  <a:schemeClr val="tx1"/>
                </a:solidFill>
                <a:latin typeface="Times New Roman" pitchFamily="18" charset="0"/>
              </a:endParaRPr>
            </a:p>
          </p:txBody>
        </p:sp>
        <p:sp>
          <p:nvSpPr>
            <p:cNvPr id="7256" name="Rectangle 322"/>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7172" name="Group 323"/>
          <p:cNvGrpSpPr>
            <a:grpSpLocks/>
          </p:cNvGrpSpPr>
          <p:nvPr/>
        </p:nvGrpSpPr>
        <p:grpSpPr bwMode="auto">
          <a:xfrm>
            <a:off x="6783388" y="6248400"/>
            <a:ext cx="911225" cy="381000"/>
            <a:chOff x="1549" y="2880"/>
            <a:chExt cx="548" cy="480"/>
          </a:xfrm>
        </p:grpSpPr>
        <p:sp>
          <p:nvSpPr>
            <p:cNvPr id="7253" name="Rectangle 324"/>
            <p:cNvSpPr>
              <a:spLocks noChangeArrowheads="1"/>
            </p:cNvSpPr>
            <p:nvPr/>
          </p:nvSpPr>
          <p:spPr bwMode="auto">
            <a:xfrm>
              <a:off x="1578" y="288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Roman</a:t>
              </a:r>
            </a:p>
            <a:p>
              <a:pPr eaLnBrk="0" hangingPunct="0">
                <a:spcBef>
                  <a:spcPct val="0"/>
                </a:spcBef>
              </a:pPr>
              <a:endParaRPr lang="en-US" b="0">
                <a:solidFill>
                  <a:schemeClr val="tx1"/>
                </a:solidFill>
                <a:latin typeface="Times New Roman" pitchFamily="18" charset="0"/>
              </a:endParaRPr>
            </a:p>
          </p:txBody>
        </p:sp>
        <p:sp>
          <p:nvSpPr>
            <p:cNvPr id="7254" name="Rectangle 325"/>
            <p:cNvSpPr>
              <a:spLocks noChangeArrowheads="1"/>
            </p:cNvSpPr>
            <p:nvPr/>
          </p:nvSpPr>
          <p:spPr bwMode="auto">
            <a:xfrm>
              <a:off x="1549" y="2880"/>
              <a:ext cx="548" cy="480"/>
            </a:xfrm>
            <a:prstGeom prst="rect">
              <a:avLst/>
            </a:prstGeom>
            <a:noFill/>
            <a:ln w="7">
              <a:solidFill>
                <a:srgbClr val="A0A0A0"/>
              </a:solidFill>
              <a:miter lim="800000"/>
              <a:headEnd/>
              <a:tailEnd/>
            </a:ln>
          </p:spPr>
          <p:txBody>
            <a:bodyPr/>
            <a:lstStyle/>
            <a:p>
              <a:endParaRPr lang="en-US"/>
            </a:p>
          </p:txBody>
        </p:sp>
      </p:grpSp>
      <p:grpSp>
        <p:nvGrpSpPr>
          <p:cNvPr id="7173" name="Group 326"/>
          <p:cNvGrpSpPr>
            <a:grpSpLocks/>
          </p:cNvGrpSpPr>
          <p:nvPr/>
        </p:nvGrpSpPr>
        <p:grpSpPr bwMode="auto">
          <a:xfrm>
            <a:off x="7694613" y="6248400"/>
            <a:ext cx="1087437" cy="381000"/>
            <a:chOff x="2097" y="2880"/>
            <a:chExt cx="598" cy="480"/>
          </a:xfrm>
        </p:grpSpPr>
        <p:sp>
          <p:nvSpPr>
            <p:cNvPr id="7251" name="Rectangle 327"/>
            <p:cNvSpPr>
              <a:spLocks noChangeArrowheads="1"/>
            </p:cNvSpPr>
            <p:nvPr/>
          </p:nvSpPr>
          <p:spPr bwMode="auto">
            <a:xfrm>
              <a:off x="2126" y="288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444-444-4444</a:t>
              </a:r>
            </a:p>
            <a:p>
              <a:pPr eaLnBrk="0" hangingPunct="0">
                <a:spcBef>
                  <a:spcPct val="0"/>
                </a:spcBef>
              </a:pPr>
              <a:endParaRPr lang="en-US" b="0">
                <a:solidFill>
                  <a:schemeClr val="tx1"/>
                </a:solidFill>
                <a:latin typeface="Times New Roman" pitchFamily="18" charset="0"/>
              </a:endParaRPr>
            </a:p>
          </p:txBody>
        </p:sp>
        <p:sp>
          <p:nvSpPr>
            <p:cNvPr id="7252" name="Rectangle 328"/>
            <p:cNvSpPr>
              <a:spLocks noChangeArrowheads="1"/>
            </p:cNvSpPr>
            <p:nvPr/>
          </p:nvSpPr>
          <p:spPr bwMode="auto">
            <a:xfrm>
              <a:off x="2097" y="2880"/>
              <a:ext cx="598" cy="480"/>
            </a:xfrm>
            <a:prstGeom prst="rect">
              <a:avLst/>
            </a:prstGeom>
            <a:noFill/>
            <a:ln w="7">
              <a:solidFill>
                <a:srgbClr val="A0A0A0"/>
              </a:solidFill>
              <a:miter lim="800000"/>
              <a:headEnd/>
              <a:tailEnd/>
            </a:ln>
          </p:spPr>
          <p:txBody>
            <a:bodyPr/>
            <a:lstStyle/>
            <a:p>
              <a:endParaRPr lang="en-US"/>
            </a:p>
          </p:txBody>
        </p:sp>
      </p:grpSp>
      <p:grpSp>
        <p:nvGrpSpPr>
          <p:cNvPr id="7174" name="Group 347"/>
          <p:cNvGrpSpPr>
            <a:grpSpLocks/>
          </p:cNvGrpSpPr>
          <p:nvPr/>
        </p:nvGrpSpPr>
        <p:grpSpPr bwMode="auto">
          <a:xfrm>
            <a:off x="5716588" y="5486400"/>
            <a:ext cx="1063625" cy="381000"/>
            <a:chOff x="0" y="1440"/>
            <a:chExt cx="627" cy="480"/>
          </a:xfrm>
        </p:grpSpPr>
        <p:sp>
          <p:nvSpPr>
            <p:cNvPr id="7249" name="Rectangle 348"/>
            <p:cNvSpPr>
              <a:spLocks noChangeArrowheads="1"/>
            </p:cNvSpPr>
            <p:nvPr/>
          </p:nvSpPr>
          <p:spPr bwMode="auto">
            <a:xfrm>
              <a:off x="29" y="144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0-55-123456-9</a:t>
              </a:r>
            </a:p>
            <a:p>
              <a:pPr eaLnBrk="0" hangingPunct="0">
                <a:spcBef>
                  <a:spcPct val="0"/>
                </a:spcBef>
              </a:pPr>
              <a:endParaRPr lang="en-US" b="0">
                <a:solidFill>
                  <a:schemeClr val="tx1"/>
                </a:solidFill>
                <a:latin typeface="Times New Roman" pitchFamily="18" charset="0"/>
              </a:endParaRPr>
            </a:p>
          </p:txBody>
        </p:sp>
        <p:sp>
          <p:nvSpPr>
            <p:cNvPr id="7250" name="Rectangle 349"/>
            <p:cNvSpPr>
              <a:spLocks noChangeArrowheads="1"/>
            </p:cNvSpPr>
            <p:nvPr/>
          </p:nvSpPr>
          <p:spPr bwMode="auto">
            <a:xfrm>
              <a:off x="0" y="1440"/>
              <a:ext cx="627" cy="480"/>
            </a:xfrm>
            <a:prstGeom prst="rect">
              <a:avLst/>
            </a:prstGeom>
            <a:noFill/>
            <a:ln w="7">
              <a:solidFill>
                <a:srgbClr val="A0A0A0"/>
              </a:solidFill>
              <a:miter lim="800000"/>
              <a:headEnd/>
              <a:tailEnd/>
            </a:ln>
          </p:spPr>
          <p:txBody>
            <a:bodyPr/>
            <a:lstStyle/>
            <a:p>
              <a:endParaRPr lang="en-US"/>
            </a:p>
          </p:txBody>
        </p:sp>
      </p:grpSp>
      <p:grpSp>
        <p:nvGrpSpPr>
          <p:cNvPr id="7175" name="Group 350"/>
          <p:cNvGrpSpPr>
            <a:grpSpLocks/>
          </p:cNvGrpSpPr>
          <p:nvPr/>
        </p:nvGrpSpPr>
        <p:grpSpPr bwMode="auto">
          <a:xfrm>
            <a:off x="6783388" y="5486400"/>
            <a:ext cx="911225" cy="381000"/>
            <a:chOff x="1549" y="1440"/>
            <a:chExt cx="548" cy="480"/>
          </a:xfrm>
        </p:grpSpPr>
        <p:sp>
          <p:nvSpPr>
            <p:cNvPr id="7247" name="Rectangle 351"/>
            <p:cNvSpPr>
              <a:spLocks noChangeArrowheads="1"/>
            </p:cNvSpPr>
            <p:nvPr/>
          </p:nvSpPr>
          <p:spPr bwMode="auto">
            <a:xfrm>
              <a:off x="1578" y="144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Smith</a:t>
              </a:r>
            </a:p>
            <a:p>
              <a:pPr eaLnBrk="0" hangingPunct="0">
                <a:spcBef>
                  <a:spcPct val="0"/>
                </a:spcBef>
              </a:pPr>
              <a:endParaRPr lang="en-US" b="0">
                <a:solidFill>
                  <a:schemeClr val="tx1"/>
                </a:solidFill>
                <a:latin typeface="Times New Roman" pitchFamily="18" charset="0"/>
              </a:endParaRPr>
            </a:p>
          </p:txBody>
        </p:sp>
        <p:sp>
          <p:nvSpPr>
            <p:cNvPr id="7248" name="Rectangle 352"/>
            <p:cNvSpPr>
              <a:spLocks noChangeArrowheads="1"/>
            </p:cNvSpPr>
            <p:nvPr/>
          </p:nvSpPr>
          <p:spPr bwMode="auto">
            <a:xfrm>
              <a:off x="1549" y="1440"/>
              <a:ext cx="548" cy="480"/>
            </a:xfrm>
            <a:prstGeom prst="rect">
              <a:avLst/>
            </a:prstGeom>
            <a:noFill/>
            <a:ln w="7">
              <a:solidFill>
                <a:srgbClr val="A0A0A0"/>
              </a:solidFill>
              <a:miter lim="800000"/>
              <a:headEnd/>
              <a:tailEnd/>
            </a:ln>
          </p:spPr>
          <p:txBody>
            <a:bodyPr/>
            <a:lstStyle/>
            <a:p>
              <a:endParaRPr lang="en-US"/>
            </a:p>
          </p:txBody>
        </p:sp>
      </p:grpSp>
      <p:grpSp>
        <p:nvGrpSpPr>
          <p:cNvPr id="7176" name="Group 353"/>
          <p:cNvGrpSpPr>
            <a:grpSpLocks/>
          </p:cNvGrpSpPr>
          <p:nvPr/>
        </p:nvGrpSpPr>
        <p:grpSpPr bwMode="auto">
          <a:xfrm>
            <a:off x="7694613" y="5486400"/>
            <a:ext cx="1087437" cy="381000"/>
            <a:chOff x="2097" y="1440"/>
            <a:chExt cx="598" cy="480"/>
          </a:xfrm>
        </p:grpSpPr>
        <p:sp>
          <p:nvSpPr>
            <p:cNvPr id="7245" name="Rectangle 354"/>
            <p:cNvSpPr>
              <a:spLocks noChangeArrowheads="1"/>
            </p:cNvSpPr>
            <p:nvPr/>
          </p:nvSpPr>
          <p:spPr bwMode="auto">
            <a:xfrm>
              <a:off x="2126" y="144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654-223-3455</a:t>
              </a:r>
            </a:p>
            <a:p>
              <a:pPr eaLnBrk="0" hangingPunct="0">
                <a:spcBef>
                  <a:spcPct val="0"/>
                </a:spcBef>
              </a:pPr>
              <a:endParaRPr lang="en-US" b="0">
                <a:solidFill>
                  <a:schemeClr val="tx1"/>
                </a:solidFill>
                <a:latin typeface="Times New Roman" pitchFamily="18" charset="0"/>
              </a:endParaRPr>
            </a:p>
          </p:txBody>
        </p:sp>
        <p:sp>
          <p:nvSpPr>
            <p:cNvPr id="7246" name="Rectangle 355"/>
            <p:cNvSpPr>
              <a:spLocks noChangeArrowheads="1"/>
            </p:cNvSpPr>
            <p:nvPr/>
          </p:nvSpPr>
          <p:spPr bwMode="auto">
            <a:xfrm>
              <a:off x="2097" y="1440"/>
              <a:ext cx="598" cy="480"/>
            </a:xfrm>
            <a:prstGeom prst="rect">
              <a:avLst/>
            </a:prstGeom>
            <a:noFill/>
            <a:ln w="7">
              <a:solidFill>
                <a:srgbClr val="A0A0A0"/>
              </a:solidFill>
              <a:miter lim="800000"/>
              <a:headEnd/>
              <a:tailEnd/>
            </a:ln>
          </p:spPr>
          <p:txBody>
            <a:bodyPr/>
            <a:lstStyle/>
            <a:p>
              <a:endParaRPr lang="en-US"/>
            </a:p>
          </p:txBody>
        </p:sp>
      </p:grpSp>
      <p:grpSp>
        <p:nvGrpSpPr>
          <p:cNvPr id="7177" name="Group 356"/>
          <p:cNvGrpSpPr>
            <a:grpSpLocks/>
          </p:cNvGrpSpPr>
          <p:nvPr/>
        </p:nvGrpSpPr>
        <p:grpSpPr bwMode="auto">
          <a:xfrm>
            <a:off x="5715000" y="5105400"/>
            <a:ext cx="1063625" cy="381000"/>
            <a:chOff x="0" y="1440"/>
            <a:chExt cx="627" cy="480"/>
          </a:xfrm>
        </p:grpSpPr>
        <p:sp>
          <p:nvSpPr>
            <p:cNvPr id="7243" name="Rectangle 357"/>
            <p:cNvSpPr>
              <a:spLocks noChangeArrowheads="1"/>
            </p:cNvSpPr>
            <p:nvPr/>
          </p:nvSpPr>
          <p:spPr bwMode="auto">
            <a:xfrm>
              <a:off x="29" y="144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0-55-123456-9</a:t>
              </a:r>
            </a:p>
            <a:p>
              <a:pPr eaLnBrk="0" hangingPunct="0">
                <a:spcBef>
                  <a:spcPct val="0"/>
                </a:spcBef>
              </a:pPr>
              <a:endParaRPr lang="en-US" b="0">
                <a:solidFill>
                  <a:schemeClr val="tx1"/>
                </a:solidFill>
                <a:latin typeface="Times New Roman" pitchFamily="18" charset="0"/>
              </a:endParaRPr>
            </a:p>
          </p:txBody>
        </p:sp>
        <p:sp>
          <p:nvSpPr>
            <p:cNvPr id="7244" name="Rectangle 358"/>
            <p:cNvSpPr>
              <a:spLocks noChangeArrowheads="1"/>
            </p:cNvSpPr>
            <p:nvPr/>
          </p:nvSpPr>
          <p:spPr bwMode="auto">
            <a:xfrm>
              <a:off x="0" y="1440"/>
              <a:ext cx="627" cy="480"/>
            </a:xfrm>
            <a:prstGeom prst="rect">
              <a:avLst/>
            </a:prstGeom>
            <a:noFill/>
            <a:ln w="7">
              <a:solidFill>
                <a:srgbClr val="A0A0A0"/>
              </a:solidFill>
              <a:miter lim="800000"/>
              <a:headEnd/>
              <a:tailEnd/>
            </a:ln>
          </p:spPr>
          <p:txBody>
            <a:bodyPr/>
            <a:lstStyle/>
            <a:p>
              <a:endParaRPr lang="en-US"/>
            </a:p>
          </p:txBody>
        </p:sp>
      </p:grpSp>
      <p:grpSp>
        <p:nvGrpSpPr>
          <p:cNvPr id="7178" name="Group 359"/>
          <p:cNvGrpSpPr>
            <a:grpSpLocks/>
          </p:cNvGrpSpPr>
          <p:nvPr/>
        </p:nvGrpSpPr>
        <p:grpSpPr bwMode="auto">
          <a:xfrm>
            <a:off x="6781800" y="5105400"/>
            <a:ext cx="911225" cy="381000"/>
            <a:chOff x="1549" y="1440"/>
            <a:chExt cx="548" cy="480"/>
          </a:xfrm>
        </p:grpSpPr>
        <p:sp>
          <p:nvSpPr>
            <p:cNvPr id="7241" name="Rectangle 360"/>
            <p:cNvSpPr>
              <a:spLocks noChangeArrowheads="1"/>
            </p:cNvSpPr>
            <p:nvPr/>
          </p:nvSpPr>
          <p:spPr bwMode="auto">
            <a:xfrm>
              <a:off x="1578" y="144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Jones</a:t>
              </a:r>
            </a:p>
            <a:p>
              <a:pPr eaLnBrk="0" hangingPunct="0">
                <a:spcBef>
                  <a:spcPct val="0"/>
                </a:spcBef>
              </a:pPr>
              <a:endParaRPr lang="en-US" b="0">
                <a:solidFill>
                  <a:schemeClr val="tx1"/>
                </a:solidFill>
                <a:latin typeface="Times New Roman" pitchFamily="18" charset="0"/>
              </a:endParaRPr>
            </a:p>
          </p:txBody>
        </p:sp>
        <p:sp>
          <p:nvSpPr>
            <p:cNvPr id="7242" name="Rectangle 361"/>
            <p:cNvSpPr>
              <a:spLocks noChangeArrowheads="1"/>
            </p:cNvSpPr>
            <p:nvPr/>
          </p:nvSpPr>
          <p:spPr bwMode="auto">
            <a:xfrm>
              <a:off x="1549" y="1440"/>
              <a:ext cx="548" cy="480"/>
            </a:xfrm>
            <a:prstGeom prst="rect">
              <a:avLst/>
            </a:prstGeom>
            <a:noFill/>
            <a:ln w="7">
              <a:solidFill>
                <a:srgbClr val="A0A0A0"/>
              </a:solidFill>
              <a:miter lim="800000"/>
              <a:headEnd/>
              <a:tailEnd/>
            </a:ln>
          </p:spPr>
          <p:txBody>
            <a:bodyPr/>
            <a:lstStyle/>
            <a:p>
              <a:endParaRPr lang="en-US"/>
            </a:p>
          </p:txBody>
        </p:sp>
      </p:grpSp>
      <p:grpSp>
        <p:nvGrpSpPr>
          <p:cNvPr id="7179" name="Group 362"/>
          <p:cNvGrpSpPr>
            <a:grpSpLocks/>
          </p:cNvGrpSpPr>
          <p:nvPr/>
        </p:nvGrpSpPr>
        <p:grpSpPr bwMode="auto">
          <a:xfrm>
            <a:off x="7693025" y="5105400"/>
            <a:ext cx="1087438" cy="381000"/>
            <a:chOff x="2097" y="1440"/>
            <a:chExt cx="598" cy="480"/>
          </a:xfrm>
        </p:grpSpPr>
        <p:sp>
          <p:nvSpPr>
            <p:cNvPr id="7239" name="Rectangle 363"/>
            <p:cNvSpPr>
              <a:spLocks noChangeArrowheads="1"/>
            </p:cNvSpPr>
            <p:nvPr/>
          </p:nvSpPr>
          <p:spPr bwMode="auto">
            <a:xfrm>
              <a:off x="2126" y="144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123-333-3333</a:t>
              </a:r>
              <a:endParaRPr lang="en-US" b="0">
                <a:solidFill>
                  <a:schemeClr val="tx1"/>
                </a:solidFill>
                <a:latin typeface="Times New Roman" pitchFamily="18" charset="0"/>
              </a:endParaRPr>
            </a:p>
          </p:txBody>
        </p:sp>
        <p:sp>
          <p:nvSpPr>
            <p:cNvPr id="7240" name="Rectangle 364"/>
            <p:cNvSpPr>
              <a:spLocks noChangeArrowheads="1"/>
            </p:cNvSpPr>
            <p:nvPr/>
          </p:nvSpPr>
          <p:spPr bwMode="auto">
            <a:xfrm>
              <a:off x="2097" y="1440"/>
              <a:ext cx="598" cy="480"/>
            </a:xfrm>
            <a:prstGeom prst="rect">
              <a:avLst/>
            </a:prstGeom>
            <a:noFill/>
            <a:ln w="7">
              <a:solidFill>
                <a:srgbClr val="A0A0A0"/>
              </a:solidFill>
              <a:miter lim="800000"/>
              <a:headEnd/>
              <a:tailEnd/>
            </a:ln>
          </p:spPr>
          <p:txBody>
            <a:bodyPr/>
            <a:lstStyle/>
            <a:p>
              <a:endParaRPr lang="en-US"/>
            </a:p>
          </p:txBody>
        </p:sp>
      </p:grpSp>
      <p:grpSp>
        <p:nvGrpSpPr>
          <p:cNvPr id="7180" name="Group 365"/>
          <p:cNvGrpSpPr>
            <a:grpSpLocks/>
          </p:cNvGrpSpPr>
          <p:nvPr/>
        </p:nvGrpSpPr>
        <p:grpSpPr bwMode="auto">
          <a:xfrm>
            <a:off x="5716588" y="4724400"/>
            <a:ext cx="1063625" cy="381000"/>
            <a:chOff x="0" y="0"/>
            <a:chExt cx="627" cy="480"/>
          </a:xfrm>
        </p:grpSpPr>
        <p:sp>
          <p:nvSpPr>
            <p:cNvPr id="7237" name="Rectangle 366"/>
            <p:cNvSpPr>
              <a:spLocks noChangeArrowheads="1"/>
            </p:cNvSpPr>
            <p:nvPr/>
          </p:nvSpPr>
          <p:spPr bwMode="auto">
            <a:xfrm>
              <a:off x="29" y="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0-321-32132-1</a:t>
              </a:r>
            </a:p>
            <a:p>
              <a:pPr eaLnBrk="0" hangingPunct="0">
                <a:spcBef>
                  <a:spcPct val="0"/>
                </a:spcBef>
              </a:pPr>
              <a:endParaRPr lang="en-US" b="0">
                <a:solidFill>
                  <a:schemeClr val="tx1"/>
                </a:solidFill>
                <a:latin typeface="Times New Roman" pitchFamily="18" charset="0"/>
              </a:endParaRPr>
            </a:p>
          </p:txBody>
        </p:sp>
        <p:sp>
          <p:nvSpPr>
            <p:cNvPr id="7238" name="Rectangle 367"/>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7181" name="Group 368"/>
          <p:cNvGrpSpPr>
            <a:grpSpLocks/>
          </p:cNvGrpSpPr>
          <p:nvPr/>
        </p:nvGrpSpPr>
        <p:grpSpPr bwMode="auto">
          <a:xfrm>
            <a:off x="6783388" y="4724400"/>
            <a:ext cx="911225" cy="381000"/>
            <a:chOff x="1549" y="0"/>
            <a:chExt cx="548" cy="480"/>
          </a:xfrm>
        </p:grpSpPr>
        <p:sp>
          <p:nvSpPr>
            <p:cNvPr id="7235" name="Rectangle 369"/>
            <p:cNvSpPr>
              <a:spLocks noChangeArrowheads="1"/>
            </p:cNvSpPr>
            <p:nvPr/>
          </p:nvSpPr>
          <p:spPr bwMode="auto">
            <a:xfrm>
              <a:off x="1578" y="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Grumpy</a:t>
              </a:r>
              <a:endParaRPr lang="en-US" b="0">
                <a:solidFill>
                  <a:schemeClr val="tx1"/>
                </a:solidFill>
                <a:latin typeface="Times New Roman" pitchFamily="18" charset="0"/>
              </a:endParaRPr>
            </a:p>
          </p:txBody>
        </p:sp>
        <p:sp>
          <p:nvSpPr>
            <p:cNvPr id="7236" name="Rectangle 370"/>
            <p:cNvSpPr>
              <a:spLocks noChangeArrowheads="1"/>
            </p:cNvSpPr>
            <p:nvPr/>
          </p:nvSpPr>
          <p:spPr bwMode="auto">
            <a:xfrm>
              <a:off x="1549" y="0"/>
              <a:ext cx="548" cy="480"/>
            </a:xfrm>
            <a:prstGeom prst="rect">
              <a:avLst/>
            </a:prstGeom>
            <a:noFill/>
            <a:ln w="7">
              <a:solidFill>
                <a:srgbClr val="A0A0A0"/>
              </a:solidFill>
              <a:miter lim="800000"/>
              <a:headEnd/>
              <a:tailEnd/>
            </a:ln>
          </p:spPr>
          <p:txBody>
            <a:bodyPr/>
            <a:lstStyle/>
            <a:p>
              <a:endParaRPr lang="en-US"/>
            </a:p>
          </p:txBody>
        </p:sp>
      </p:grpSp>
      <p:grpSp>
        <p:nvGrpSpPr>
          <p:cNvPr id="7182" name="Group 371"/>
          <p:cNvGrpSpPr>
            <a:grpSpLocks/>
          </p:cNvGrpSpPr>
          <p:nvPr/>
        </p:nvGrpSpPr>
        <p:grpSpPr bwMode="auto">
          <a:xfrm>
            <a:off x="7694613" y="4724400"/>
            <a:ext cx="1087437" cy="381000"/>
            <a:chOff x="2097" y="0"/>
            <a:chExt cx="598" cy="480"/>
          </a:xfrm>
        </p:grpSpPr>
        <p:sp>
          <p:nvSpPr>
            <p:cNvPr id="7233" name="Rectangle 372"/>
            <p:cNvSpPr>
              <a:spLocks noChangeArrowheads="1"/>
            </p:cNvSpPr>
            <p:nvPr/>
          </p:nvSpPr>
          <p:spPr bwMode="auto">
            <a:xfrm>
              <a:off x="2126" y="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665-235-6532</a:t>
              </a:r>
            </a:p>
            <a:p>
              <a:pPr eaLnBrk="0" hangingPunct="0">
                <a:spcBef>
                  <a:spcPct val="0"/>
                </a:spcBef>
              </a:pPr>
              <a:endParaRPr lang="en-US" b="0">
                <a:solidFill>
                  <a:schemeClr val="tx1"/>
                </a:solidFill>
                <a:latin typeface="Times New Roman" pitchFamily="18" charset="0"/>
              </a:endParaRPr>
            </a:p>
          </p:txBody>
        </p:sp>
        <p:sp>
          <p:nvSpPr>
            <p:cNvPr id="7234" name="Rectangle 373"/>
            <p:cNvSpPr>
              <a:spLocks noChangeArrowheads="1"/>
            </p:cNvSpPr>
            <p:nvPr/>
          </p:nvSpPr>
          <p:spPr bwMode="auto">
            <a:xfrm>
              <a:off x="2097" y="0"/>
              <a:ext cx="598" cy="480"/>
            </a:xfrm>
            <a:prstGeom prst="rect">
              <a:avLst/>
            </a:prstGeom>
            <a:noFill/>
            <a:ln w="7">
              <a:solidFill>
                <a:srgbClr val="A0A0A0"/>
              </a:solidFill>
              <a:miter lim="800000"/>
              <a:headEnd/>
              <a:tailEnd/>
            </a:ln>
          </p:spPr>
          <p:txBody>
            <a:bodyPr/>
            <a:lstStyle/>
            <a:p>
              <a:endParaRPr lang="en-US"/>
            </a:p>
          </p:txBody>
        </p:sp>
      </p:grpSp>
      <p:grpSp>
        <p:nvGrpSpPr>
          <p:cNvPr id="7183" name="Group 374"/>
          <p:cNvGrpSpPr>
            <a:grpSpLocks/>
          </p:cNvGrpSpPr>
          <p:nvPr/>
        </p:nvGrpSpPr>
        <p:grpSpPr bwMode="auto">
          <a:xfrm>
            <a:off x="5716588" y="4343400"/>
            <a:ext cx="1063625" cy="381000"/>
            <a:chOff x="0" y="0"/>
            <a:chExt cx="627" cy="480"/>
          </a:xfrm>
        </p:grpSpPr>
        <p:sp>
          <p:nvSpPr>
            <p:cNvPr id="7231" name="Rectangle 375"/>
            <p:cNvSpPr>
              <a:spLocks noChangeArrowheads="1"/>
            </p:cNvSpPr>
            <p:nvPr/>
          </p:nvSpPr>
          <p:spPr bwMode="auto">
            <a:xfrm>
              <a:off x="29" y="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0-321-32132-1</a:t>
              </a:r>
            </a:p>
            <a:p>
              <a:pPr eaLnBrk="0" hangingPunct="0">
                <a:spcBef>
                  <a:spcPct val="0"/>
                </a:spcBef>
              </a:pPr>
              <a:endParaRPr lang="en-US" b="0">
                <a:solidFill>
                  <a:schemeClr val="tx1"/>
                </a:solidFill>
                <a:latin typeface="Times New Roman" pitchFamily="18" charset="0"/>
              </a:endParaRPr>
            </a:p>
          </p:txBody>
        </p:sp>
        <p:sp>
          <p:nvSpPr>
            <p:cNvPr id="7232" name="Rectangle 376"/>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7184" name="Group 377"/>
          <p:cNvGrpSpPr>
            <a:grpSpLocks/>
          </p:cNvGrpSpPr>
          <p:nvPr/>
        </p:nvGrpSpPr>
        <p:grpSpPr bwMode="auto">
          <a:xfrm>
            <a:off x="6783388" y="4343400"/>
            <a:ext cx="911225" cy="381000"/>
            <a:chOff x="1549" y="0"/>
            <a:chExt cx="548" cy="480"/>
          </a:xfrm>
        </p:grpSpPr>
        <p:sp>
          <p:nvSpPr>
            <p:cNvPr id="7229" name="Rectangle 378"/>
            <p:cNvSpPr>
              <a:spLocks noChangeArrowheads="1"/>
            </p:cNvSpPr>
            <p:nvPr/>
          </p:nvSpPr>
          <p:spPr bwMode="auto">
            <a:xfrm>
              <a:off x="1578" y="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Snoopy</a:t>
              </a:r>
              <a:endParaRPr lang="en-US" b="0">
                <a:solidFill>
                  <a:schemeClr val="tx1"/>
                </a:solidFill>
                <a:latin typeface="Times New Roman" pitchFamily="18" charset="0"/>
              </a:endParaRPr>
            </a:p>
          </p:txBody>
        </p:sp>
        <p:sp>
          <p:nvSpPr>
            <p:cNvPr id="7230" name="Rectangle 379"/>
            <p:cNvSpPr>
              <a:spLocks noChangeArrowheads="1"/>
            </p:cNvSpPr>
            <p:nvPr/>
          </p:nvSpPr>
          <p:spPr bwMode="auto">
            <a:xfrm>
              <a:off x="1549" y="0"/>
              <a:ext cx="548" cy="480"/>
            </a:xfrm>
            <a:prstGeom prst="rect">
              <a:avLst/>
            </a:prstGeom>
            <a:noFill/>
            <a:ln w="7">
              <a:solidFill>
                <a:srgbClr val="A0A0A0"/>
              </a:solidFill>
              <a:miter lim="800000"/>
              <a:headEnd/>
              <a:tailEnd/>
            </a:ln>
          </p:spPr>
          <p:txBody>
            <a:bodyPr/>
            <a:lstStyle/>
            <a:p>
              <a:endParaRPr lang="en-US"/>
            </a:p>
          </p:txBody>
        </p:sp>
      </p:grpSp>
      <p:grpSp>
        <p:nvGrpSpPr>
          <p:cNvPr id="7185" name="Group 380"/>
          <p:cNvGrpSpPr>
            <a:grpSpLocks/>
          </p:cNvGrpSpPr>
          <p:nvPr/>
        </p:nvGrpSpPr>
        <p:grpSpPr bwMode="auto">
          <a:xfrm>
            <a:off x="7694613" y="4343400"/>
            <a:ext cx="1087437" cy="381000"/>
            <a:chOff x="2097" y="0"/>
            <a:chExt cx="598" cy="480"/>
          </a:xfrm>
        </p:grpSpPr>
        <p:sp>
          <p:nvSpPr>
            <p:cNvPr id="7227" name="Rectangle 381"/>
            <p:cNvSpPr>
              <a:spLocks noChangeArrowheads="1"/>
            </p:cNvSpPr>
            <p:nvPr/>
          </p:nvSpPr>
          <p:spPr bwMode="auto">
            <a:xfrm>
              <a:off x="2126" y="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232-234-1234</a:t>
              </a:r>
              <a:endParaRPr lang="en-US" b="0">
                <a:solidFill>
                  <a:schemeClr val="tx1"/>
                </a:solidFill>
                <a:latin typeface="Times New Roman" pitchFamily="18" charset="0"/>
              </a:endParaRPr>
            </a:p>
          </p:txBody>
        </p:sp>
        <p:sp>
          <p:nvSpPr>
            <p:cNvPr id="7228" name="Rectangle 382"/>
            <p:cNvSpPr>
              <a:spLocks noChangeArrowheads="1"/>
            </p:cNvSpPr>
            <p:nvPr/>
          </p:nvSpPr>
          <p:spPr bwMode="auto">
            <a:xfrm>
              <a:off x="2097" y="0"/>
              <a:ext cx="598" cy="480"/>
            </a:xfrm>
            <a:prstGeom prst="rect">
              <a:avLst/>
            </a:prstGeom>
            <a:noFill/>
            <a:ln w="7">
              <a:solidFill>
                <a:srgbClr val="A0A0A0"/>
              </a:solidFill>
              <a:miter lim="800000"/>
              <a:headEnd/>
              <a:tailEnd/>
            </a:ln>
          </p:spPr>
          <p:txBody>
            <a:bodyPr/>
            <a:lstStyle/>
            <a:p>
              <a:endParaRPr lang="en-US"/>
            </a:p>
          </p:txBody>
        </p:sp>
      </p:grpSp>
      <p:grpSp>
        <p:nvGrpSpPr>
          <p:cNvPr id="7186" name="Group 383"/>
          <p:cNvGrpSpPr>
            <a:grpSpLocks/>
          </p:cNvGrpSpPr>
          <p:nvPr/>
        </p:nvGrpSpPr>
        <p:grpSpPr bwMode="auto">
          <a:xfrm>
            <a:off x="5715000" y="3962400"/>
            <a:ext cx="1063625" cy="381000"/>
            <a:chOff x="0" y="0"/>
            <a:chExt cx="627" cy="480"/>
          </a:xfrm>
        </p:grpSpPr>
        <p:sp>
          <p:nvSpPr>
            <p:cNvPr id="7225" name="Rectangle 384"/>
            <p:cNvSpPr>
              <a:spLocks noChangeArrowheads="1"/>
            </p:cNvSpPr>
            <p:nvPr/>
          </p:nvSpPr>
          <p:spPr bwMode="auto">
            <a:xfrm>
              <a:off x="29" y="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0-321-32132-1</a:t>
              </a:r>
            </a:p>
            <a:p>
              <a:pPr eaLnBrk="0" hangingPunct="0">
                <a:spcBef>
                  <a:spcPct val="0"/>
                </a:spcBef>
              </a:pPr>
              <a:endParaRPr lang="en-US" b="0">
                <a:solidFill>
                  <a:schemeClr val="tx1"/>
                </a:solidFill>
                <a:latin typeface="Times New Roman" pitchFamily="18" charset="0"/>
              </a:endParaRPr>
            </a:p>
          </p:txBody>
        </p:sp>
        <p:sp>
          <p:nvSpPr>
            <p:cNvPr id="7226" name="Rectangle 385"/>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7187" name="Group 386"/>
          <p:cNvGrpSpPr>
            <a:grpSpLocks/>
          </p:cNvGrpSpPr>
          <p:nvPr/>
        </p:nvGrpSpPr>
        <p:grpSpPr bwMode="auto">
          <a:xfrm>
            <a:off x="6781800" y="3962400"/>
            <a:ext cx="911225" cy="381000"/>
            <a:chOff x="1549" y="0"/>
            <a:chExt cx="548" cy="480"/>
          </a:xfrm>
        </p:grpSpPr>
        <p:sp>
          <p:nvSpPr>
            <p:cNvPr id="7223" name="Rectangle 387"/>
            <p:cNvSpPr>
              <a:spLocks noChangeArrowheads="1"/>
            </p:cNvSpPr>
            <p:nvPr/>
          </p:nvSpPr>
          <p:spPr bwMode="auto">
            <a:xfrm>
              <a:off x="1578" y="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Sleepy</a:t>
              </a:r>
              <a:endParaRPr lang="en-US" b="0">
                <a:solidFill>
                  <a:schemeClr val="tx1"/>
                </a:solidFill>
                <a:latin typeface="Times New Roman" pitchFamily="18" charset="0"/>
              </a:endParaRPr>
            </a:p>
          </p:txBody>
        </p:sp>
        <p:sp>
          <p:nvSpPr>
            <p:cNvPr id="7224" name="Rectangle 388"/>
            <p:cNvSpPr>
              <a:spLocks noChangeArrowheads="1"/>
            </p:cNvSpPr>
            <p:nvPr/>
          </p:nvSpPr>
          <p:spPr bwMode="auto">
            <a:xfrm>
              <a:off x="1549" y="0"/>
              <a:ext cx="548" cy="480"/>
            </a:xfrm>
            <a:prstGeom prst="rect">
              <a:avLst/>
            </a:prstGeom>
            <a:noFill/>
            <a:ln w="7">
              <a:solidFill>
                <a:srgbClr val="A0A0A0"/>
              </a:solidFill>
              <a:miter lim="800000"/>
              <a:headEnd/>
              <a:tailEnd/>
            </a:ln>
          </p:spPr>
          <p:txBody>
            <a:bodyPr/>
            <a:lstStyle/>
            <a:p>
              <a:endParaRPr lang="en-US"/>
            </a:p>
          </p:txBody>
        </p:sp>
      </p:grpSp>
      <p:grpSp>
        <p:nvGrpSpPr>
          <p:cNvPr id="7188" name="Group 389"/>
          <p:cNvGrpSpPr>
            <a:grpSpLocks/>
          </p:cNvGrpSpPr>
          <p:nvPr/>
        </p:nvGrpSpPr>
        <p:grpSpPr bwMode="auto">
          <a:xfrm>
            <a:off x="7693025" y="3962400"/>
            <a:ext cx="1087438" cy="381000"/>
            <a:chOff x="2097" y="0"/>
            <a:chExt cx="598" cy="480"/>
          </a:xfrm>
        </p:grpSpPr>
        <p:sp>
          <p:nvSpPr>
            <p:cNvPr id="7221" name="Rectangle 390"/>
            <p:cNvSpPr>
              <a:spLocks noChangeArrowheads="1"/>
            </p:cNvSpPr>
            <p:nvPr/>
          </p:nvSpPr>
          <p:spPr bwMode="auto">
            <a:xfrm>
              <a:off x="2126" y="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321-321-1111</a:t>
              </a:r>
              <a:endParaRPr lang="en-US" b="0">
                <a:solidFill>
                  <a:schemeClr val="tx1"/>
                </a:solidFill>
                <a:latin typeface="Times New Roman" pitchFamily="18" charset="0"/>
              </a:endParaRPr>
            </a:p>
          </p:txBody>
        </p:sp>
        <p:sp>
          <p:nvSpPr>
            <p:cNvPr id="7222" name="Rectangle 391"/>
            <p:cNvSpPr>
              <a:spLocks noChangeArrowheads="1"/>
            </p:cNvSpPr>
            <p:nvPr/>
          </p:nvSpPr>
          <p:spPr bwMode="auto">
            <a:xfrm>
              <a:off x="2097" y="0"/>
              <a:ext cx="598" cy="480"/>
            </a:xfrm>
            <a:prstGeom prst="rect">
              <a:avLst/>
            </a:prstGeom>
            <a:noFill/>
            <a:ln w="7">
              <a:solidFill>
                <a:srgbClr val="A0A0A0"/>
              </a:solidFill>
              <a:miter lim="800000"/>
              <a:headEnd/>
              <a:tailEnd/>
            </a:ln>
          </p:spPr>
          <p:txBody>
            <a:bodyPr/>
            <a:lstStyle/>
            <a:p>
              <a:endParaRPr lang="en-US"/>
            </a:p>
          </p:txBody>
        </p:sp>
      </p:grpSp>
    </p:spTree>
    <p:extLst>
      <p:ext uri="{BB962C8B-B14F-4D97-AF65-F5344CB8AC3E}">
        <p14:creationId xmlns:p14="http://schemas.microsoft.com/office/powerpoint/2010/main" val="3383366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304800" y="1143000"/>
            <a:ext cx="8001000" cy="2667000"/>
          </a:xfrm>
        </p:spPr>
        <p:txBody>
          <a:bodyPr/>
          <a:lstStyle/>
          <a:p>
            <a:pPr marL="609600" indent="-609600" algn="just" eaLnBrk="1" hangingPunct="1">
              <a:buFontTx/>
              <a:buAutoNum type="arabicPeriod"/>
            </a:pPr>
            <a:r>
              <a:rPr lang="en-US" sz="2400" dirty="0" smtClean="0">
                <a:latin typeface="Calibri" pitchFamily="34" charset="0"/>
                <a:ea typeface="Arial Unicode MS" pitchFamily="34" charset="-128"/>
                <a:cs typeface="Calibri" pitchFamily="34" charset="0"/>
              </a:rPr>
              <a:t>If one set of attributes in a table determines another set of attributes in the table, then the second set of attributes is said to be functionally dependent on the first set of attributes.</a:t>
            </a:r>
          </a:p>
          <a:p>
            <a:pPr marL="609600" indent="-609600" algn="just" eaLnBrk="1" hangingPunct="1">
              <a:buFontTx/>
              <a:buNone/>
            </a:pPr>
            <a:endParaRPr lang="en-US" sz="2400" dirty="0" smtClean="0">
              <a:solidFill>
                <a:srgbClr val="CC0000"/>
              </a:solidFill>
              <a:latin typeface="Arial Unicode MS" pitchFamily="34" charset="-128"/>
              <a:cs typeface="Times New Roman" pitchFamily="18" charset="0"/>
            </a:endParaRPr>
          </a:p>
          <a:p>
            <a:pPr marL="609600" indent="-609600" algn="just" eaLnBrk="1" hangingPunct="1">
              <a:buFontTx/>
              <a:buNone/>
            </a:pPr>
            <a:r>
              <a:rPr lang="en-US" sz="2400" b="1" dirty="0" smtClean="0">
                <a:solidFill>
                  <a:srgbClr val="FF0000"/>
                </a:solidFill>
                <a:latin typeface="Calibri" pitchFamily="34" charset="0"/>
                <a:cs typeface="Calibri" pitchFamily="34" charset="0"/>
              </a:rPr>
              <a:t>Example 1</a:t>
            </a:r>
          </a:p>
        </p:txBody>
      </p:sp>
      <p:sp>
        <p:nvSpPr>
          <p:cNvPr id="8195"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400" b="1" dirty="0">
                <a:solidFill>
                  <a:srgbClr val="FF0000"/>
                </a:solidFill>
                <a:latin typeface="Calibri" pitchFamily="34" charset="0"/>
                <a:cs typeface="Calibri" pitchFamily="34" charset="0"/>
              </a:rPr>
              <a:t>Functional Dependencies</a:t>
            </a:r>
          </a:p>
        </p:txBody>
      </p:sp>
      <p:grpSp>
        <p:nvGrpSpPr>
          <p:cNvPr id="2" name="Group 166"/>
          <p:cNvGrpSpPr>
            <a:grpSpLocks/>
          </p:cNvGrpSpPr>
          <p:nvPr/>
        </p:nvGrpSpPr>
        <p:grpSpPr bwMode="auto">
          <a:xfrm>
            <a:off x="542925" y="4267200"/>
            <a:ext cx="1063625" cy="381000"/>
            <a:chOff x="0" y="0"/>
            <a:chExt cx="627" cy="480"/>
          </a:xfrm>
        </p:grpSpPr>
        <p:sp>
          <p:nvSpPr>
            <p:cNvPr id="8240" name="Rectangle 167"/>
            <p:cNvSpPr>
              <a:spLocks noChangeArrowheads="1"/>
            </p:cNvSpPr>
            <p:nvPr/>
          </p:nvSpPr>
          <p:spPr bwMode="auto">
            <a:xfrm>
              <a:off x="29" y="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0-321-32132-1</a:t>
              </a:r>
            </a:p>
            <a:p>
              <a:pPr eaLnBrk="0" hangingPunct="0">
                <a:spcBef>
                  <a:spcPct val="0"/>
                </a:spcBef>
              </a:pPr>
              <a:endParaRPr lang="en-US" b="0">
                <a:solidFill>
                  <a:schemeClr val="tx1"/>
                </a:solidFill>
                <a:latin typeface="Times New Roman" pitchFamily="18" charset="0"/>
              </a:endParaRPr>
            </a:p>
          </p:txBody>
        </p:sp>
        <p:sp>
          <p:nvSpPr>
            <p:cNvPr id="8241" name="Rectangle 168"/>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3" name="Group 169"/>
          <p:cNvGrpSpPr>
            <a:grpSpLocks/>
          </p:cNvGrpSpPr>
          <p:nvPr/>
        </p:nvGrpSpPr>
        <p:grpSpPr bwMode="auto">
          <a:xfrm>
            <a:off x="1606550" y="4267200"/>
            <a:ext cx="881063" cy="381000"/>
            <a:chOff x="627" y="0"/>
            <a:chExt cx="598" cy="480"/>
          </a:xfrm>
        </p:grpSpPr>
        <p:sp>
          <p:nvSpPr>
            <p:cNvPr id="8238" name="Rectangle 170"/>
            <p:cNvSpPr>
              <a:spLocks noChangeArrowheads="1"/>
            </p:cNvSpPr>
            <p:nvPr/>
          </p:nvSpPr>
          <p:spPr bwMode="auto">
            <a:xfrm>
              <a:off x="656" y="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Balloon</a:t>
              </a:r>
            </a:p>
            <a:p>
              <a:pPr eaLnBrk="0" hangingPunct="0">
                <a:spcBef>
                  <a:spcPct val="0"/>
                </a:spcBef>
              </a:pPr>
              <a:endParaRPr lang="en-US" b="0">
                <a:solidFill>
                  <a:schemeClr val="tx1"/>
                </a:solidFill>
                <a:latin typeface="Times New Roman" pitchFamily="18" charset="0"/>
              </a:endParaRPr>
            </a:p>
          </p:txBody>
        </p:sp>
        <p:sp>
          <p:nvSpPr>
            <p:cNvPr id="8239" name="Rectangle 171"/>
            <p:cNvSpPr>
              <a:spLocks noChangeArrowheads="1"/>
            </p:cNvSpPr>
            <p:nvPr/>
          </p:nvSpPr>
          <p:spPr bwMode="auto">
            <a:xfrm>
              <a:off x="627" y="0"/>
              <a:ext cx="598" cy="480"/>
            </a:xfrm>
            <a:prstGeom prst="rect">
              <a:avLst/>
            </a:prstGeom>
            <a:noFill/>
            <a:ln w="7">
              <a:solidFill>
                <a:srgbClr val="A0A0A0"/>
              </a:solidFill>
              <a:miter lim="800000"/>
              <a:headEnd/>
              <a:tailEnd/>
            </a:ln>
          </p:spPr>
          <p:txBody>
            <a:bodyPr/>
            <a:lstStyle/>
            <a:p>
              <a:endParaRPr lang="en-US"/>
            </a:p>
          </p:txBody>
        </p:sp>
      </p:grpSp>
      <p:grpSp>
        <p:nvGrpSpPr>
          <p:cNvPr id="4" name="Group 178"/>
          <p:cNvGrpSpPr>
            <a:grpSpLocks/>
          </p:cNvGrpSpPr>
          <p:nvPr/>
        </p:nvGrpSpPr>
        <p:grpSpPr bwMode="auto">
          <a:xfrm>
            <a:off x="2484438" y="4267200"/>
            <a:ext cx="706437" cy="381000"/>
            <a:chOff x="4381" y="0"/>
            <a:chExt cx="382" cy="480"/>
          </a:xfrm>
        </p:grpSpPr>
        <p:sp>
          <p:nvSpPr>
            <p:cNvPr id="8236" name="Rectangle 179"/>
            <p:cNvSpPr>
              <a:spLocks noChangeArrowheads="1"/>
            </p:cNvSpPr>
            <p:nvPr/>
          </p:nvSpPr>
          <p:spPr bwMode="auto">
            <a:xfrm>
              <a:off x="4410" y="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$34.00</a:t>
              </a:r>
            </a:p>
            <a:p>
              <a:pPr eaLnBrk="0" hangingPunct="0">
                <a:spcBef>
                  <a:spcPct val="0"/>
                </a:spcBef>
              </a:pPr>
              <a:endParaRPr lang="en-US" b="0">
                <a:solidFill>
                  <a:schemeClr val="tx1"/>
                </a:solidFill>
                <a:latin typeface="Times New Roman" pitchFamily="18" charset="0"/>
              </a:endParaRPr>
            </a:p>
          </p:txBody>
        </p:sp>
        <p:sp>
          <p:nvSpPr>
            <p:cNvPr id="8237" name="Rectangle 180"/>
            <p:cNvSpPr>
              <a:spLocks noChangeArrowheads="1"/>
            </p:cNvSpPr>
            <p:nvPr/>
          </p:nvSpPr>
          <p:spPr bwMode="auto">
            <a:xfrm>
              <a:off x="4381" y="0"/>
              <a:ext cx="382" cy="480"/>
            </a:xfrm>
            <a:prstGeom prst="rect">
              <a:avLst/>
            </a:prstGeom>
            <a:noFill/>
            <a:ln w="7">
              <a:solidFill>
                <a:srgbClr val="A0A0A0"/>
              </a:solidFill>
              <a:miter lim="800000"/>
              <a:headEnd/>
              <a:tailEnd/>
            </a:ln>
          </p:spPr>
          <p:txBody>
            <a:bodyPr/>
            <a:lstStyle/>
            <a:p>
              <a:endParaRPr lang="en-US"/>
            </a:p>
          </p:txBody>
        </p:sp>
      </p:grpSp>
      <p:grpSp>
        <p:nvGrpSpPr>
          <p:cNvPr id="5" name="Group 181"/>
          <p:cNvGrpSpPr>
            <a:grpSpLocks/>
          </p:cNvGrpSpPr>
          <p:nvPr/>
        </p:nvGrpSpPr>
        <p:grpSpPr bwMode="auto">
          <a:xfrm>
            <a:off x="542925" y="4648200"/>
            <a:ext cx="1063625" cy="381000"/>
            <a:chOff x="0" y="1440"/>
            <a:chExt cx="627" cy="480"/>
          </a:xfrm>
        </p:grpSpPr>
        <p:sp>
          <p:nvSpPr>
            <p:cNvPr id="8234" name="Rectangle 182"/>
            <p:cNvSpPr>
              <a:spLocks noChangeArrowheads="1"/>
            </p:cNvSpPr>
            <p:nvPr/>
          </p:nvSpPr>
          <p:spPr bwMode="auto">
            <a:xfrm>
              <a:off x="29" y="144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0-55-123456-9</a:t>
              </a:r>
            </a:p>
            <a:p>
              <a:pPr eaLnBrk="0" hangingPunct="0">
                <a:spcBef>
                  <a:spcPct val="0"/>
                </a:spcBef>
              </a:pPr>
              <a:endParaRPr lang="en-US" b="0">
                <a:solidFill>
                  <a:schemeClr val="tx1"/>
                </a:solidFill>
                <a:latin typeface="Times New Roman" pitchFamily="18" charset="0"/>
              </a:endParaRPr>
            </a:p>
          </p:txBody>
        </p:sp>
        <p:sp>
          <p:nvSpPr>
            <p:cNvPr id="8235" name="Rectangle 183"/>
            <p:cNvSpPr>
              <a:spLocks noChangeArrowheads="1"/>
            </p:cNvSpPr>
            <p:nvPr/>
          </p:nvSpPr>
          <p:spPr bwMode="auto">
            <a:xfrm>
              <a:off x="0" y="1440"/>
              <a:ext cx="627" cy="480"/>
            </a:xfrm>
            <a:prstGeom prst="rect">
              <a:avLst/>
            </a:prstGeom>
            <a:noFill/>
            <a:ln w="7">
              <a:solidFill>
                <a:srgbClr val="A0A0A0"/>
              </a:solidFill>
              <a:miter lim="800000"/>
              <a:headEnd/>
              <a:tailEnd/>
            </a:ln>
          </p:spPr>
          <p:txBody>
            <a:bodyPr/>
            <a:lstStyle/>
            <a:p>
              <a:endParaRPr lang="en-US"/>
            </a:p>
          </p:txBody>
        </p:sp>
      </p:grpSp>
      <p:grpSp>
        <p:nvGrpSpPr>
          <p:cNvPr id="6" name="Group 184"/>
          <p:cNvGrpSpPr>
            <a:grpSpLocks/>
          </p:cNvGrpSpPr>
          <p:nvPr/>
        </p:nvGrpSpPr>
        <p:grpSpPr bwMode="auto">
          <a:xfrm>
            <a:off x="1606550" y="4648200"/>
            <a:ext cx="881063" cy="381000"/>
            <a:chOff x="627" y="1440"/>
            <a:chExt cx="598" cy="480"/>
          </a:xfrm>
        </p:grpSpPr>
        <p:sp>
          <p:nvSpPr>
            <p:cNvPr id="8232" name="Rectangle 185"/>
            <p:cNvSpPr>
              <a:spLocks noChangeArrowheads="1"/>
            </p:cNvSpPr>
            <p:nvPr/>
          </p:nvSpPr>
          <p:spPr bwMode="auto">
            <a:xfrm>
              <a:off x="656" y="144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Main Street</a:t>
              </a:r>
            </a:p>
            <a:p>
              <a:pPr eaLnBrk="0" hangingPunct="0">
                <a:spcBef>
                  <a:spcPct val="0"/>
                </a:spcBef>
              </a:pPr>
              <a:endParaRPr lang="en-US" b="0">
                <a:solidFill>
                  <a:schemeClr val="tx1"/>
                </a:solidFill>
                <a:latin typeface="Times New Roman" pitchFamily="18" charset="0"/>
              </a:endParaRPr>
            </a:p>
          </p:txBody>
        </p:sp>
        <p:sp>
          <p:nvSpPr>
            <p:cNvPr id="8233" name="Rectangle 186"/>
            <p:cNvSpPr>
              <a:spLocks noChangeArrowheads="1"/>
            </p:cNvSpPr>
            <p:nvPr/>
          </p:nvSpPr>
          <p:spPr bwMode="auto">
            <a:xfrm>
              <a:off x="627" y="1440"/>
              <a:ext cx="598" cy="480"/>
            </a:xfrm>
            <a:prstGeom prst="rect">
              <a:avLst/>
            </a:prstGeom>
            <a:noFill/>
            <a:ln w="7">
              <a:solidFill>
                <a:srgbClr val="A0A0A0"/>
              </a:solidFill>
              <a:miter lim="800000"/>
              <a:headEnd/>
              <a:tailEnd/>
            </a:ln>
          </p:spPr>
          <p:txBody>
            <a:bodyPr/>
            <a:lstStyle/>
            <a:p>
              <a:endParaRPr lang="en-US"/>
            </a:p>
          </p:txBody>
        </p:sp>
      </p:grpSp>
      <p:grpSp>
        <p:nvGrpSpPr>
          <p:cNvPr id="7" name="Group 193"/>
          <p:cNvGrpSpPr>
            <a:grpSpLocks/>
          </p:cNvGrpSpPr>
          <p:nvPr/>
        </p:nvGrpSpPr>
        <p:grpSpPr bwMode="auto">
          <a:xfrm>
            <a:off x="2484438" y="4648200"/>
            <a:ext cx="706437" cy="381000"/>
            <a:chOff x="4381" y="1440"/>
            <a:chExt cx="382" cy="480"/>
          </a:xfrm>
        </p:grpSpPr>
        <p:sp>
          <p:nvSpPr>
            <p:cNvPr id="8230" name="Rectangle 194"/>
            <p:cNvSpPr>
              <a:spLocks noChangeArrowheads="1"/>
            </p:cNvSpPr>
            <p:nvPr/>
          </p:nvSpPr>
          <p:spPr bwMode="auto">
            <a:xfrm>
              <a:off x="4410" y="144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$22.95</a:t>
              </a:r>
            </a:p>
            <a:p>
              <a:pPr eaLnBrk="0" hangingPunct="0">
                <a:spcBef>
                  <a:spcPct val="0"/>
                </a:spcBef>
              </a:pPr>
              <a:endParaRPr lang="en-US" b="0">
                <a:solidFill>
                  <a:schemeClr val="tx1"/>
                </a:solidFill>
                <a:latin typeface="Times New Roman" pitchFamily="18" charset="0"/>
              </a:endParaRPr>
            </a:p>
          </p:txBody>
        </p:sp>
        <p:sp>
          <p:nvSpPr>
            <p:cNvPr id="8231" name="Rectangle 195"/>
            <p:cNvSpPr>
              <a:spLocks noChangeArrowheads="1"/>
            </p:cNvSpPr>
            <p:nvPr/>
          </p:nvSpPr>
          <p:spPr bwMode="auto">
            <a:xfrm>
              <a:off x="4381" y="1440"/>
              <a:ext cx="382" cy="480"/>
            </a:xfrm>
            <a:prstGeom prst="rect">
              <a:avLst/>
            </a:prstGeom>
            <a:noFill/>
            <a:ln w="7">
              <a:solidFill>
                <a:srgbClr val="A0A0A0"/>
              </a:solidFill>
              <a:miter lim="800000"/>
              <a:headEnd/>
              <a:tailEnd/>
            </a:ln>
          </p:spPr>
          <p:txBody>
            <a:bodyPr/>
            <a:lstStyle/>
            <a:p>
              <a:endParaRPr lang="en-US"/>
            </a:p>
          </p:txBody>
        </p:sp>
      </p:grpSp>
      <p:grpSp>
        <p:nvGrpSpPr>
          <p:cNvPr id="8" name="Group 196"/>
          <p:cNvGrpSpPr>
            <a:grpSpLocks/>
          </p:cNvGrpSpPr>
          <p:nvPr/>
        </p:nvGrpSpPr>
        <p:grpSpPr bwMode="auto">
          <a:xfrm>
            <a:off x="542925" y="5029200"/>
            <a:ext cx="1063625" cy="381000"/>
            <a:chOff x="0" y="2400"/>
            <a:chExt cx="627" cy="480"/>
          </a:xfrm>
        </p:grpSpPr>
        <p:sp>
          <p:nvSpPr>
            <p:cNvPr id="8228" name="Rectangle 197"/>
            <p:cNvSpPr>
              <a:spLocks noChangeArrowheads="1"/>
            </p:cNvSpPr>
            <p:nvPr/>
          </p:nvSpPr>
          <p:spPr bwMode="auto">
            <a:xfrm>
              <a:off x="29" y="240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0-123-45678-0</a:t>
              </a:r>
            </a:p>
            <a:p>
              <a:pPr eaLnBrk="0" hangingPunct="0">
                <a:spcBef>
                  <a:spcPct val="0"/>
                </a:spcBef>
              </a:pPr>
              <a:endParaRPr lang="en-US" b="0">
                <a:solidFill>
                  <a:schemeClr val="tx1"/>
                </a:solidFill>
                <a:latin typeface="Times New Roman" pitchFamily="18" charset="0"/>
              </a:endParaRPr>
            </a:p>
          </p:txBody>
        </p:sp>
        <p:sp>
          <p:nvSpPr>
            <p:cNvPr id="8229" name="Rectangle 198"/>
            <p:cNvSpPr>
              <a:spLocks noChangeArrowheads="1"/>
            </p:cNvSpPr>
            <p:nvPr/>
          </p:nvSpPr>
          <p:spPr bwMode="auto">
            <a:xfrm>
              <a:off x="0" y="2400"/>
              <a:ext cx="627" cy="480"/>
            </a:xfrm>
            <a:prstGeom prst="rect">
              <a:avLst/>
            </a:prstGeom>
            <a:noFill/>
            <a:ln w="7">
              <a:solidFill>
                <a:srgbClr val="A0A0A0"/>
              </a:solidFill>
              <a:miter lim="800000"/>
              <a:headEnd/>
              <a:tailEnd/>
            </a:ln>
          </p:spPr>
          <p:txBody>
            <a:bodyPr/>
            <a:lstStyle/>
            <a:p>
              <a:endParaRPr lang="en-US"/>
            </a:p>
          </p:txBody>
        </p:sp>
      </p:grpSp>
      <p:grpSp>
        <p:nvGrpSpPr>
          <p:cNvPr id="9" name="Group 199"/>
          <p:cNvGrpSpPr>
            <a:grpSpLocks/>
          </p:cNvGrpSpPr>
          <p:nvPr/>
        </p:nvGrpSpPr>
        <p:grpSpPr bwMode="auto">
          <a:xfrm>
            <a:off x="1606550" y="5029200"/>
            <a:ext cx="881063" cy="381000"/>
            <a:chOff x="627" y="2400"/>
            <a:chExt cx="598" cy="480"/>
          </a:xfrm>
        </p:grpSpPr>
        <p:sp>
          <p:nvSpPr>
            <p:cNvPr id="8226" name="Rectangle 200"/>
            <p:cNvSpPr>
              <a:spLocks noChangeArrowheads="1"/>
            </p:cNvSpPr>
            <p:nvPr/>
          </p:nvSpPr>
          <p:spPr bwMode="auto">
            <a:xfrm>
              <a:off x="656" y="240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Ulysses</a:t>
              </a:r>
            </a:p>
            <a:p>
              <a:pPr eaLnBrk="0" hangingPunct="0">
                <a:spcBef>
                  <a:spcPct val="0"/>
                </a:spcBef>
              </a:pPr>
              <a:endParaRPr lang="en-US" b="0">
                <a:solidFill>
                  <a:schemeClr val="tx1"/>
                </a:solidFill>
                <a:latin typeface="Times New Roman" pitchFamily="18" charset="0"/>
              </a:endParaRPr>
            </a:p>
          </p:txBody>
        </p:sp>
        <p:sp>
          <p:nvSpPr>
            <p:cNvPr id="8227" name="Rectangle 201"/>
            <p:cNvSpPr>
              <a:spLocks noChangeArrowheads="1"/>
            </p:cNvSpPr>
            <p:nvPr/>
          </p:nvSpPr>
          <p:spPr bwMode="auto">
            <a:xfrm>
              <a:off x="627" y="2400"/>
              <a:ext cx="598" cy="480"/>
            </a:xfrm>
            <a:prstGeom prst="rect">
              <a:avLst/>
            </a:prstGeom>
            <a:noFill/>
            <a:ln w="7">
              <a:solidFill>
                <a:srgbClr val="A0A0A0"/>
              </a:solidFill>
              <a:miter lim="800000"/>
              <a:headEnd/>
              <a:tailEnd/>
            </a:ln>
          </p:spPr>
          <p:txBody>
            <a:bodyPr/>
            <a:lstStyle/>
            <a:p>
              <a:endParaRPr lang="en-US"/>
            </a:p>
          </p:txBody>
        </p:sp>
      </p:grpSp>
      <p:grpSp>
        <p:nvGrpSpPr>
          <p:cNvPr id="10" name="Group 208"/>
          <p:cNvGrpSpPr>
            <a:grpSpLocks/>
          </p:cNvGrpSpPr>
          <p:nvPr/>
        </p:nvGrpSpPr>
        <p:grpSpPr bwMode="auto">
          <a:xfrm>
            <a:off x="2484438" y="5029200"/>
            <a:ext cx="706437" cy="381000"/>
            <a:chOff x="4381" y="2400"/>
            <a:chExt cx="382" cy="480"/>
          </a:xfrm>
        </p:grpSpPr>
        <p:sp>
          <p:nvSpPr>
            <p:cNvPr id="8224" name="Rectangle 209"/>
            <p:cNvSpPr>
              <a:spLocks noChangeArrowheads="1"/>
            </p:cNvSpPr>
            <p:nvPr/>
          </p:nvSpPr>
          <p:spPr bwMode="auto">
            <a:xfrm>
              <a:off x="4410" y="240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$34.00</a:t>
              </a:r>
            </a:p>
            <a:p>
              <a:pPr eaLnBrk="0" hangingPunct="0">
                <a:spcBef>
                  <a:spcPct val="0"/>
                </a:spcBef>
              </a:pPr>
              <a:endParaRPr lang="en-US" b="0">
                <a:solidFill>
                  <a:schemeClr val="tx1"/>
                </a:solidFill>
                <a:latin typeface="Times New Roman" pitchFamily="18" charset="0"/>
              </a:endParaRPr>
            </a:p>
          </p:txBody>
        </p:sp>
        <p:sp>
          <p:nvSpPr>
            <p:cNvPr id="8225" name="Rectangle 210"/>
            <p:cNvSpPr>
              <a:spLocks noChangeArrowheads="1"/>
            </p:cNvSpPr>
            <p:nvPr/>
          </p:nvSpPr>
          <p:spPr bwMode="auto">
            <a:xfrm>
              <a:off x="4381" y="2400"/>
              <a:ext cx="382" cy="480"/>
            </a:xfrm>
            <a:prstGeom prst="rect">
              <a:avLst/>
            </a:prstGeom>
            <a:noFill/>
            <a:ln w="7">
              <a:solidFill>
                <a:srgbClr val="A0A0A0"/>
              </a:solidFill>
              <a:miter lim="800000"/>
              <a:headEnd/>
              <a:tailEnd/>
            </a:ln>
          </p:spPr>
          <p:txBody>
            <a:bodyPr/>
            <a:lstStyle/>
            <a:p>
              <a:endParaRPr lang="en-US"/>
            </a:p>
          </p:txBody>
        </p:sp>
      </p:grpSp>
      <p:grpSp>
        <p:nvGrpSpPr>
          <p:cNvPr id="11" name="Group 211"/>
          <p:cNvGrpSpPr>
            <a:grpSpLocks/>
          </p:cNvGrpSpPr>
          <p:nvPr/>
        </p:nvGrpSpPr>
        <p:grpSpPr bwMode="auto">
          <a:xfrm>
            <a:off x="542925" y="5410200"/>
            <a:ext cx="1063625" cy="381000"/>
            <a:chOff x="0" y="2880"/>
            <a:chExt cx="627" cy="480"/>
          </a:xfrm>
        </p:grpSpPr>
        <p:sp>
          <p:nvSpPr>
            <p:cNvPr id="8222" name="Rectangle 212"/>
            <p:cNvSpPr>
              <a:spLocks noChangeArrowheads="1"/>
            </p:cNvSpPr>
            <p:nvPr/>
          </p:nvSpPr>
          <p:spPr bwMode="auto">
            <a:xfrm>
              <a:off x="29" y="288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1-22-233700-0</a:t>
              </a:r>
            </a:p>
            <a:p>
              <a:pPr eaLnBrk="0" hangingPunct="0">
                <a:spcBef>
                  <a:spcPct val="0"/>
                </a:spcBef>
              </a:pPr>
              <a:endParaRPr lang="en-US" b="0">
                <a:solidFill>
                  <a:schemeClr val="tx1"/>
                </a:solidFill>
                <a:latin typeface="Times New Roman" pitchFamily="18" charset="0"/>
              </a:endParaRPr>
            </a:p>
          </p:txBody>
        </p:sp>
        <p:sp>
          <p:nvSpPr>
            <p:cNvPr id="8223" name="Rectangle 213"/>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12" name="Group 214"/>
          <p:cNvGrpSpPr>
            <a:grpSpLocks/>
          </p:cNvGrpSpPr>
          <p:nvPr/>
        </p:nvGrpSpPr>
        <p:grpSpPr bwMode="auto">
          <a:xfrm>
            <a:off x="1606550" y="5410200"/>
            <a:ext cx="881063" cy="381000"/>
            <a:chOff x="627" y="2880"/>
            <a:chExt cx="598" cy="480"/>
          </a:xfrm>
        </p:grpSpPr>
        <p:sp>
          <p:nvSpPr>
            <p:cNvPr id="8220" name="Rectangle 215"/>
            <p:cNvSpPr>
              <a:spLocks noChangeArrowheads="1"/>
            </p:cNvSpPr>
            <p:nvPr/>
          </p:nvSpPr>
          <p:spPr bwMode="auto">
            <a:xfrm>
              <a:off x="656" y="288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Visual Basic</a:t>
              </a:r>
            </a:p>
            <a:p>
              <a:pPr eaLnBrk="0" hangingPunct="0">
                <a:spcBef>
                  <a:spcPct val="0"/>
                </a:spcBef>
              </a:pPr>
              <a:endParaRPr lang="en-US" b="0">
                <a:solidFill>
                  <a:schemeClr val="tx1"/>
                </a:solidFill>
                <a:latin typeface="Times New Roman" pitchFamily="18" charset="0"/>
              </a:endParaRPr>
            </a:p>
          </p:txBody>
        </p:sp>
        <p:sp>
          <p:nvSpPr>
            <p:cNvPr id="8221" name="Rectangle 216"/>
            <p:cNvSpPr>
              <a:spLocks noChangeArrowheads="1"/>
            </p:cNvSpPr>
            <p:nvPr/>
          </p:nvSpPr>
          <p:spPr bwMode="auto">
            <a:xfrm>
              <a:off x="627" y="2880"/>
              <a:ext cx="598" cy="480"/>
            </a:xfrm>
            <a:prstGeom prst="rect">
              <a:avLst/>
            </a:prstGeom>
            <a:noFill/>
            <a:ln w="7">
              <a:solidFill>
                <a:srgbClr val="A0A0A0"/>
              </a:solidFill>
              <a:miter lim="800000"/>
              <a:headEnd/>
              <a:tailEnd/>
            </a:ln>
          </p:spPr>
          <p:txBody>
            <a:bodyPr/>
            <a:lstStyle/>
            <a:p>
              <a:endParaRPr lang="en-US"/>
            </a:p>
          </p:txBody>
        </p:sp>
      </p:grpSp>
      <p:grpSp>
        <p:nvGrpSpPr>
          <p:cNvPr id="13" name="Group 223"/>
          <p:cNvGrpSpPr>
            <a:grpSpLocks/>
          </p:cNvGrpSpPr>
          <p:nvPr/>
        </p:nvGrpSpPr>
        <p:grpSpPr bwMode="auto">
          <a:xfrm>
            <a:off x="2484438" y="5410200"/>
            <a:ext cx="706437" cy="381000"/>
            <a:chOff x="4381" y="2880"/>
            <a:chExt cx="382" cy="480"/>
          </a:xfrm>
        </p:grpSpPr>
        <p:sp>
          <p:nvSpPr>
            <p:cNvPr id="8218" name="Rectangle 224"/>
            <p:cNvSpPr>
              <a:spLocks noChangeArrowheads="1"/>
            </p:cNvSpPr>
            <p:nvPr/>
          </p:nvSpPr>
          <p:spPr bwMode="auto">
            <a:xfrm>
              <a:off x="4410" y="288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$25.00</a:t>
              </a:r>
            </a:p>
            <a:p>
              <a:pPr eaLnBrk="0" hangingPunct="0">
                <a:spcBef>
                  <a:spcPct val="0"/>
                </a:spcBef>
              </a:pPr>
              <a:endParaRPr lang="en-US" b="0">
                <a:solidFill>
                  <a:schemeClr val="tx1"/>
                </a:solidFill>
                <a:latin typeface="Times New Roman" pitchFamily="18" charset="0"/>
              </a:endParaRPr>
            </a:p>
          </p:txBody>
        </p:sp>
        <p:sp>
          <p:nvSpPr>
            <p:cNvPr id="8219" name="Rectangle 225"/>
            <p:cNvSpPr>
              <a:spLocks noChangeArrowheads="1"/>
            </p:cNvSpPr>
            <p:nvPr/>
          </p:nvSpPr>
          <p:spPr bwMode="auto">
            <a:xfrm>
              <a:off x="4381" y="2880"/>
              <a:ext cx="382" cy="480"/>
            </a:xfrm>
            <a:prstGeom prst="rect">
              <a:avLst/>
            </a:prstGeom>
            <a:noFill/>
            <a:ln w="7">
              <a:solidFill>
                <a:srgbClr val="A0A0A0"/>
              </a:solidFill>
              <a:miter lim="800000"/>
              <a:headEnd/>
              <a:tailEnd/>
            </a:ln>
          </p:spPr>
          <p:txBody>
            <a:bodyPr/>
            <a:lstStyle/>
            <a:p>
              <a:endParaRPr lang="en-US"/>
            </a:p>
          </p:txBody>
        </p:sp>
      </p:grpSp>
      <p:grpSp>
        <p:nvGrpSpPr>
          <p:cNvPr id="14" name="Group 226"/>
          <p:cNvGrpSpPr>
            <a:grpSpLocks/>
          </p:cNvGrpSpPr>
          <p:nvPr/>
        </p:nvGrpSpPr>
        <p:grpSpPr bwMode="auto">
          <a:xfrm>
            <a:off x="539750" y="3886200"/>
            <a:ext cx="1063625" cy="381000"/>
            <a:chOff x="0" y="2880"/>
            <a:chExt cx="627" cy="480"/>
          </a:xfrm>
        </p:grpSpPr>
        <p:sp>
          <p:nvSpPr>
            <p:cNvPr id="8216" name="Rectangle 227"/>
            <p:cNvSpPr>
              <a:spLocks noChangeArrowheads="1"/>
            </p:cNvSpPr>
            <p:nvPr/>
          </p:nvSpPr>
          <p:spPr bwMode="auto">
            <a:xfrm>
              <a:off x="29" y="2880"/>
              <a:ext cx="569"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ISBN</a:t>
              </a:r>
            </a:p>
            <a:p>
              <a:pPr eaLnBrk="0" hangingPunct="0">
                <a:spcBef>
                  <a:spcPct val="0"/>
                </a:spcBef>
              </a:pPr>
              <a:endParaRPr lang="en-US" sz="1200">
                <a:solidFill>
                  <a:schemeClr val="tx1"/>
                </a:solidFill>
                <a:latin typeface="Times New Roman" pitchFamily="18" charset="0"/>
              </a:endParaRPr>
            </a:p>
          </p:txBody>
        </p:sp>
        <p:sp>
          <p:nvSpPr>
            <p:cNvPr id="8217" name="Rectangle 228"/>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15" name="Group 229"/>
          <p:cNvGrpSpPr>
            <a:grpSpLocks/>
          </p:cNvGrpSpPr>
          <p:nvPr/>
        </p:nvGrpSpPr>
        <p:grpSpPr bwMode="auto">
          <a:xfrm>
            <a:off x="1603375" y="3886200"/>
            <a:ext cx="881063" cy="381000"/>
            <a:chOff x="627" y="2880"/>
            <a:chExt cx="598" cy="480"/>
          </a:xfrm>
        </p:grpSpPr>
        <p:sp>
          <p:nvSpPr>
            <p:cNvPr id="8214" name="Rectangle 230"/>
            <p:cNvSpPr>
              <a:spLocks noChangeArrowheads="1"/>
            </p:cNvSpPr>
            <p:nvPr/>
          </p:nvSpPr>
          <p:spPr bwMode="auto">
            <a:xfrm>
              <a:off x="656" y="2880"/>
              <a:ext cx="540"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Title</a:t>
              </a:r>
            </a:p>
            <a:p>
              <a:pPr eaLnBrk="0" hangingPunct="0">
                <a:spcBef>
                  <a:spcPct val="0"/>
                </a:spcBef>
              </a:pPr>
              <a:endParaRPr lang="en-US" sz="1200">
                <a:solidFill>
                  <a:schemeClr val="tx1"/>
                </a:solidFill>
                <a:latin typeface="Times New Roman" pitchFamily="18" charset="0"/>
              </a:endParaRPr>
            </a:p>
          </p:txBody>
        </p:sp>
        <p:sp>
          <p:nvSpPr>
            <p:cNvPr id="8215" name="Rectangle 231"/>
            <p:cNvSpPr>
              <a:spLocks noChangeArrowheads="1"/>
            </p:cNvSpPr>
            <p:nvPr/>
          </p:nvSpPr>
          <p:spPr bwMode="auto">
            <a:xfrm>
              <a:off x="627" y="2880"/>
              <a:ext cx="598" cy="480"/>
            </a:xfrm>
            <a:prstGeom prst="rect">
              <a:avLst/>
            </a:prstGeom>
            <a:noFill/>
            <a:ln w="7">
              <a:solidFill>
                <a:srgbClr val="A0A0A0"/>
              </a:solidFill>
              <a:miter lim="800000"/>
              <a:headEnd/>
              <a:tailEnd/>
            </a:ln>
          </p:spPr>
          <p:txBody>
            <a:bodyPr/>
            <a:lstStyle/>
            <a:p>
              <a:endParaRPr lang="en-US"/>
            </a:p>
          </p:txBody>
        </p:sp>
      </p:grpSp>
      <p:grpSp>
        <p:nvGrpSpPr>
          <p:cNvPr id="16" name="Group 238"/>
          <p:cNvGrpSpPr>
            <a:grpSpLocks/>
          </p:cNvGrpSpPr>
          <p:nvPr/>
        </p:nvGrpSpPr>
        <p:grpSpPr bwMode="auto">
          <a:xfrm>
            <a:off x="2482850" y="3886200"/>
            <a:ext cx="706438" cy="381000"/>
            <a:chOff x="4381" y="2880"/>
            <a:chExt cx="382" cy="480"/>
          </a:xfrm>
        </p:grpSpPr>
        <p:sp>
          <p:nvSpPr>
            <p:cNvPr id="8212" name="Rectangle 239"/>
            <p:cNvSpPr>
              <a:spLocks noChangeArrowheads="1"/>
            </p:cNvSpPr>
            <p:nvPr/>
          </p:nvSpPr>
          <p:spPr bwMode="auto">
            <a:xfrm>
              <a:off x="4410" y="2880"/>
              <a:ext cx="324"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Price</a:t>
              </a:r>
            </a:p>
            <a:p>
              <a:pPr eaLnBrk="0" hangingPunct="0">
                <a:spcBef>
                  <a:spcPct val="0"/>
                </a:spcBef>
              </a:pPr>
              <a:endParaRPr lang="en-US" sz="1200">
                <a:solidFill>
                  <a:schemeClr val="tx1"/>
                </a:solidFill>
                <a:latin typeface="Times New Roman" pitchFamily="18" charset="0"/>
              </a:endParaRPr>
            </a:p>
          </p:txBody>
        </p:sp>
        <p:sp>
          <p:nvSpPr>
            <p:cNvPr id="8213" name="Rectangle 240"/>
            <p:cNvSpPr>
              <a:spLocks noChangeArrowheads="1"/>
            </p:cNvSpPr>
            <p:nvPr/>
          </p:nvSpPr>
          <p:spPr bwMode="auto">
            <a:xfrm>
              <a:off x="4381" y="2880"/>
              <a:ext cx="382" cy="480"/>
            </a:xfrm>
            <a:prstGeom prst="rect">
              <a:avLst/>
            </a:prstGeom>
            <a:noFill/>
            <a:ln w="7">
              <a:solidFill>
                <a:srgbClr val="A0A0A0"/>
              </a:solidFill>
              <a:miter lim="800000"/>
              <a:headEnd/>
              <a:tailEnd/>
            </a:ln>
          </p:spPr>
          <p:txBody>
            <a:bodyPr/>
            <a:lstStyle/>
            <a:p>
              <a:endParaRPr lang="en-US"/>
            </a:p>
          </p:txBody>
        </p:sp>
      </p:grpSp>
      <p:sp>
        <p:nvSpPr>
          <p:cNvPr id="8211" name="Rectangle 241"/>
          <p:cNvSpPr>
            <a:spLocks noChangeArrowheads="1"/>
          </p:cNvSpPr>
          <p:nvPr/>
        </p:nvSpPr>
        <p:spPr bwMode="auto">
          <a:xfrm>
            <a:off x="3429000" y="3810000"/>
            <a:ext cx="5334000" cy="2133600"/>
          </a:xfrm>
          <a:prstGeom prst="rect">
            <a:avLst/>
          </a:prstGeom>
          <a:noFill/>
          <a:ln w="9525">
            <a:noFill/>
            <a:miter lim="800000"/>
            <a:headEnd/>
            <a:tailEnd/>
          </a:ln>
        </p:spPr>
        <p:txBody>
          <a:bodyPr/>
          <a:lstStyle/>
          <a:p>
            <a:pPr marL="609600" indent="-609600" algn="just"/>
            <a:r>
              <a:rPr lang="en-US" sz="2000">
                <a:solidFill>
                  <a:schemeClr val="tx1"/>
                </a:solidFill>
                <a:latin typeface="Arial Unicode MS" pitchFamily="34" charset="-128"/>
                <a:cs typeface="Times New Roman" pitchFamily="18" charset="0"/>
              </a:rPr>
              <a:t>Table Scheme: {ISBN, Title, Price}</a:t>
            </a:r>
          </a:p>
          <a:p>
            <a:pPr marL="609600" indent="-609600" algn="just"/>
            <a:r>
              <a:rPr lang="en-US" sz="2000">
                <a:solidFill>
                  <a:schemeClr val="tx1"/>
                </a:solidFill>
                <a:latin typeface="Arial Unicode MS" pitchFamily="34" charset="-128"/>
                <a:cs typeface="Times New Roman" pitchFamily="18" charset="0"/>
              </a:rPr>
              <a:t>Functional Dependencies: {ISBN} </a:t>
            </a:r>
            <a:r>
              <a:rPr lang="en-US" sz="2000">
                <a:solidFill>
                  <a:schemeClr val="tx1"/>
                </a:solidFill>
                <a:latin typeface="Arial Unicode MS" pitchFamily="34" charset="-128"/>
                <a:cs typeface="Times New Roman" pitchFamily="18" charset="0"/>
                <a:sym typeface="Wingdings" pitchFamily="2" charset="2"/>
              </a:rPr>
              <a:t> {Title}</a:t>
            </a:r>
          </a:p>
          <a:p>
            <a:pPr marL="609600" indent="-609600" algn="just"/>
            <a:r>
              <a:rPr lang="en-US" sz="2000">
                <a:solidFill>
                  <a:schemeClr val="tx1"/>
                </a:solidFill>
                <a:latin typeface="Arial Unicode MS" pitchFamily="34" charset="-128"/>
                <a:cs typeface="Times New Roman" pitchFamily="18" charset="0"/>
                <a:sym typeface="Wingdings" pitchFamily="2" charset="2"/>
              </a:rPr>
              <a:t>				    {ISBN}  {Price}</a:t>
            </a:r>
            <a:endParaRPr lang="en-US" sz="2000">
              <a:solidFill>
                <a:schemeClr val="tx1"/>
              </a:solidFill>
              <a:latin typeface="Arial Unicode MS" pitchFamily="34" charset="-128"/>
              <a:cs typeface="Times New Roman" pitchFamily="18" charset="0"/>
            </a:endParaRPr>
          </a:p>
        </p:txBody>
      </p:sp>
    </p:spTree>
    <p:extLst>
      <p:ext uri="{BB962C8B-B14F-4D97-AF65-F5344CB8AC3E}">
        <p14:creationId xmlns:p14="http://schemas.microsoft.com/office/powerpoint/2010/main" val="40134142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304800" y="1143000"/>
            <a:ext cx="8001000" cy="457200"/>
          </a:xfrm>
        </p:spPr>
        <p:txBody>
          <a:bodyPr/>
          <a:lstStyle/>
          <a:p>
            <a:pPr marL="609600" indent="-609600" algn="just" eaLnBrk="1" hangingPunct="1">
              <a:buFontTx/>
              <a:buNone/>
            </a:pPr>
            <a:r>
              <a:rPr lang="en-US" sz="2400" b="1" dirty="0" smtClean="0">
                <a:solidFill>
                  <a:srgbClr val="FF0000"/>
                </a:solidFill>
                <a:latin typeface="Arial Unicode MS" pitchFamily="34" charset="-128"/>
                <a:cs typeface="Times New Roman" pitchFamily="18" charset="0"/>
              </a:rPr>
              <a:t>Example 2</a:t>
            </a:r>
          </a:p>
        </p:txBody>
      </p:sp>
      <p:sp>
        <p:nvSpPr>
          <p:cNvPr id="9219"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400" b="1" dirty="0">
                <a:solidFill>
                  <a:srgbClr val="FF0000"/>
                </a:solidFill>
                <a:latin typeface="Calibri" pitchFamily="34" charset="0"/>
                <a:cs typeface="Calibri" pitchFamily="34" charset="0"/>
              </a:rPr>
              <a:t>Functional Dependencies</a:t>
            </a:r>
          </a:p>
        </p:txBody>
      </p:sp>
      <p:grpSp>
        <p:nvGrpSpPr>
          <p:cNvPr id="2" name="Group 4"/>
          <p:cNvGrpSpPr>
            <a:grpSpLocks/>
          </p:cNvGrpSpPr>
          <p:nvPr/>
        </p:nvGrpSpPr>
        <p:grpSpPr bwMode="auto">
          <a:xfrm>
            <a:off x="228600" y="1981200"/>
            <a:ext cx="679450" cy="304800"/>
            <a:chOff x="0" y="0"/>
            <a:chExt cx="627" cy="480"/>
          </a:xfrm>
        </p:grpSpPr>
        <p:sp>
          <p:nvSpPr>
            <p:cNvPr id="9329" name="Rectangle 5"/>
            <p:cNvSpPr>
              <a:spLocks noChangeArrowheads="1"/>
            </p:cNvSpPr>
            <p:nvPr/>
          </p:nvSpPr>
          <p:spPr bwMode="auto">
            <a:xfrm>
              <a:off x="29" y="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1</a:t>
              </a:r>
            </a:p>
            <a:p>
              <a:pPr eaLnBrk="0" hangingPunct="0">
                <a:spcBef>
                  <a:spcPct val="0"/>
                </a:spcBef>
              </a:pPr>
              <a:endParaRPr lang="en-US" b="0">
                <a:solidFill>
                  <a:schemeClr val="tx1"/>
                </a:solidFill>
                <a:latin typeface="Times New Roman" pitchFamily="18" charset="0"/>
              </a:endParaRPr>
            </a:p>
          </p:txBody>
        </p:sp>
        <p:sp>
          <p:nvSpPr>
            <p:cNvPr id="9330" name="Rectangle 6"/>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3" name="Group 7"/>
          <p:cNvGrpSpPr>
            <a:grpSpLocks/>
          </p:cNvGrpSpPr>
          <p:nvPr/>
        </p:nvGrpSpPr>
        <p:grpSpPr bwMode="auto">
          <a:xfrm>
            <a:off x="901700" y="1981200"/>
            <a:ext cx="987425" cy="304800"/>
            <a:chOff x="627" y="0"/>
            <a:chExt cx="598" cy="480"/>
          </a:xfrm>
        </p:grpSpPr>
        <p:sp>
          <p:nvSpPr>
            <p:cNvPr id="9327" name="Rectangle 8"/>
            <p:cNvSpPr>
              <a:spLocks noChangeArrowheads="1"/>
            </p:cNvSpPr>
            <p:nvPr/>
          </p:nvSpPr>
          <p:spPr bwMode="auto">
            <a:xfrm>
              <a:off x="656" y="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Big House</a:t>
              </a:r>
            </a:p>
            <a:p>
              <a:pPr eaLnBrk="0" hangingPunct="0">
                <a:spcBef>
                  <a:spcPct val="0"/>
                </a:spcBef>
              </a:pPr>
              <a:endParaRPr lang="en-US" b="0">
                <a:solidFill>
                  <a:schemeClr val="tx1"/>
                </a:solidFill>
                <a:latin typeface="Times New Roman" pitchFamily="18" charset="0"/>
              </a:endParaRPr>
            </a:p>
          </p:txBody>
        </p:sp>
        <p:sp>
          <p:nvSpPr>
            <p:cNvPr id="9328" name="Rectangle 9"/>
            <p:cNvSpPr>
              <a:spLocks noChangeArrowheads="1"/>
            </p:cNvSpPr>
            <p:nvPr/>
          </p:nvSpPr>
          <p:spPr bwMode="auto">
            <a:xfrm>
              <a:off x="627" y="0"/>
              <a:ext cx="598" cy="480"/>
            </a:xfrm>
            <a:prstGeom prst="rect">
              <a:avLst/>
            </a:prstGeom>
            <a:noFill/>
            <a:ln w="7">
              <a:solidFill>
                <a:srgbClr val="A0A0A0"/>
              </a:solidFill>
              <a:miter lim="800000"/>
              <a:headEnd/>
              <a:tailEnd/>
            </a:ln>
          </p:spPr>
          <p:txBody>
            <a:bodyPr/>
            <a:lstStyle/>
            <a:p>
              <a:endParaRPr lang="en-US"/>
            </a:p>
          </p:txBody>
        </p:sp>
      </p:grpSp>
      <p:grpSp>
        <p:nvGrpSpPr>
          <p:cNvPr id="4" name="Group 10"/>
          <p:cNvGrpSpPr>
            <a:grpSpLocks/>
          </p:cNvGrpSpPr>
          <p:nvPr/>
        </p:nvGrpSpPr>
        <p:grpSpPr bwMode="auto">
          <a:xfrm>
            <a:off x="1889125" y="1981200"/>
            <a:ext cx="1143000" cy="304800"/>
            <a:chOff x="4381" y="0"/>
            <a:chExt cx="382" cy="480"/>
          </a:xfrm>
        </p:grpSpPr>
        <p:sp>
          <p:nvSpPr>
            <p:cNvPr id="9325" name="Rectangle 11"/>
            <p:cNvSpPr>
              <a:spLocks noChangeArrowheads="1"/>
            </p:cNvSpPr>
            <p:nvPr/>
          </p:nvSpPr>
          <p:spPr bwMode="auto">
            <a:xfrm>
              <a:off x="4410" y="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999-999-9999</a:t>
              </a:r>
            </a:p>
          </p:txBody>
        </p:sp>
        <p:sp>
          <p:nvSpPr>
            <p:cNvPr id="9326" name="Rectangle 12"/>
            <p:cNvSpPr>
              <a:spLocks noChangeArrowheads="1"/>
            </p:cNvSpPr>
            <p:nvPr/>
          </p:nvSpPr>
          <p:spPr bwMode="auto">
            <a:xfrm>
              <a:off x="4381" y="0"/>
              <a:ext cx="382" cy="480"/>
            </a:xfrm>
            <a:prstGeom prst="rect">
              <a:avLst/>
            </a:prstGeom>
            <a:noFill/>
            <a:ln w="7">
              <a:solidFill>
                <a:srgbClr val="A0A0A0"/>
              </a:solidFill>
              <a:miter lim="800000"/>
              <a:headEnd/>
              <a:tailEnd/>
            </a:ln>
          </p:spPr>
          <p:txBody>
            <a:bodyPr/>
            <a:lstStyle/>
            <a:p>
              <a:endParaRPr lang="en-US"/>
            </a:p>
          </p:txBody>
        </p:sp>
      </p:grpSp>
      <p:grpSp>
        <p:nvGrpSpPr>
          <p:cNvPr id="5" name="Group 13"/>
          <p:cNvGrpSpPr>
            <a:grpSpLocks/>
          </p:cNvGrpSpPr>
          <p:nvPr/>
        </p:nvGrpSpPr>
        <p:grpSpPr bwMode="auto">
          <a:xfrm>
            <a:off x="228600" y="2286000"/>
            <a:ext cx="679450" cy="304800"/>
            <a:chOff x="0" y="1440"/>
            <a:chExt cx="627" cy="480"/>
          </a:xfrm>
        </p:grpSpPr>
        <p:sp>
          <p:nvSpPr>
            <p:cNvPr id="9323" name="Rectangle 14"/>
            <p:cNvSpPr>
              <a:spLocks noChangeArrowheads="1"/>
            </p:cNvSpPr>
            <p:nvPr/>
          </p:nvSpPr>
          <p:spPr bwMode="auto">
            <a:xfrm>
              <a:off x="29" y="144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2</a:t>
              </a:r>
            </a:p>
            <a:p>
              <a:pPr eaLnBrk="0" hangingPunct="0">
                <a:spcBef>
                  <a:spcPct val="0"/>
                </a:spcBef>
              </a:pPr>
              <a:endParaRPr lang="en-US" b="0">
                <a:solidFill>
                  <a:schemeClr val="tx1"/>
                </a:solidFill>
                <a:latin typeface="Times New Roman" pitchFamily="18" charset="0"/>
              </a:endParaRPr>
            </a:p>
          </p:txBody>
        </p:sp>
        <p:sp>
          <p:nvSpPr>
            <p:cNvPr id="9324" name="Rectangle 15"/>
            <p:cNvSpPr>
              <a:spLocks noChangeArrowheads="1"/>
            </p:cNvSpPr>
            <p:nvPr/>
          </p:nvSpPr>
          <p:spPr bwMode="auto">
            <a:xfrm>
              <a:off x="0" y="1440"/>
              <a:ext cx="627" cy="480"/>
            </a:xfrm>
            <a:prstGeom prst="rect">
              <a:avLst/>
            </a:prstGeom>
            <a:noFill/>
            <a:ln w="7">
              <a:solidFill>
                <a:srgbClr val="A0A0A0"/>
              </a:solidFill>
              <a:miter lim="800000"/>
              <a:headEnd/>
              <a:tailEnd/>
            </a:ln>
          </p:spPr>
          <p:txBody>
            <a:bodyPr/>
            <a:lstStyle/>
            <a:p>
              <a:endParaRPr lang="en-US"/>
            </a:p>
          </p:txBody>
        </p:sp>
      </p:grpSp>
      <p:grpSp>
        <p:nvGrpSpPr>
          <p:cNvPr id="6" name="Group 16"/>
          <p:cNvGrpSpPr>
            <a:grpSpLocks/>
          </p:cNvGrpSpPr>
          <p:nvPr/>
        </p:nvGrpSpPr>
        <p:grpSpPr bwMode="auto">
          <a:xfrm>
            <a:off x="901700" y="2286000"/>
            <a:ext cx="987425" cy="304800"/>
            <a:chOff x="627" y="1440"/>
            <a:chExt cx="598" cy="480"/>
          </a:xfrm>
        </p:grpSpPr>
        <p:sp>
          <p:nvSpPr>
            <p:cNvPr id="9321" name="Rectangle 17"/>
            <p:cNvSpPr>
              <a:spLocks noChangeArrowheads="1"/>
            </p:cNvSpPr>
            <p:nvPr/>
          </p:nvSpPr>
          <p:spPr bwMode="auto">
            <a:xfrm>
              <a:off x="656" y="144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Small House</a:t>
              </a:r>
            </a:p>
            <a:p>
              <a:pPr eaLnBrk="0" hangingPunct="0">
                <a:spcBef>
                  <a:spcPct val="0"/>
                </a:spcBef>
              </a:pPr>
              <a:endParaRPr lang="en-US" b="0">
                <a:solidFill>
                  <a:schemeClr val="tx1"/>
                </a:solidFill>
                <a:latin typeface="Times New Roman" pitchFamily="18" charset="0"/>
              </a:endParaRPr>
            </a:p>
          </p:txBody>
        </p:sp>
        <p:sp>
          <p:nvSpPr>
            <p:cNvPr id="9322" name="Rectangle 18"/>
            <p:cNvSpPr>
              <a:spLocks noChangeArrowheads="1"/>
            </p:cNvSpPr>
            <p:nvPr/>
          </p:nvSpPr>
          <p:spPr bwMode="auto">
            <a:xfrm>
              <a:off x="627" y="1440"/>
              <a:ext cx="598" cy="480"/>
            </a:xfrm>
            <a:prstGeom prst="rect">
              <a:avLst/>
            </a:prstGeom>
            <a:noFill/>
            <a:ln w="7">
              <a:solidFill>
                <a:srgbClr val="A0A0A0"/>
              </a:solidFill>
              <a:miter lim="800000"/>
              <a:headEnd/>
              <a:tailEnd/>
            </a:ln>
          </p:spPr>
          <p:txBody>
            <a:bodyPr/>
            <a:lstStyle/>
            <a:p>
              <a:endParaRPr lang="en-US"/>
            </a:p>
          </p:txBody>
        </p:sp>
      </p:grpSp>
      <p:grpSp>
        <p:nvGrpSpPr>
          <p:cNvPr id="7" name="Group 19"/>
          <p:cNvGrpSpPr>
            <a:grpSpLocks/>
          </p:cNvGrpSpPr>
          <p:nvPr/>
        </p:nvGrpSpPr>
        <p:grpSpPr bwMode="auto">
          <a:xfrm>
            <a:off x="1889125" y="2286000"/>
            <a:ext cx="1143000" cy="304800"/>
            <a:chOff x="4381" y="1440"/>
            <a:chExt cx="382" cy="480"/>
          </a:xfrm>
        </p:grpSpPr>
        <p:sp>
          <p:nvSpPr>
            <p:cNvPr id="9319" name="Rectangle 20"/>
            <p:cNvSpPr>
              <a:spLocks noChangeArrowheads="1"/>
            </p:cNvSpPr>
            <p:nvPr/>
          </p:nvSpPr>
          <p:spPr bwMode="auto">
            <a:xfrm>
              <a:off x="4410" y="144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123-456-7890</a:t>
              </a:r>
            </a:p>
            <a:p>
              <a:pPr eaLnBrk="0" hangingPunct="0">
                <a:spcBef>
                  <a:spcPct val="0"/>
                </a:spcBef>
              </a:pPr>
              <a:endParaRPr lang="en-US" b="0">
                <a:solidFill>
                  <a:schemeClr val="tx1"/>
                </a:solidFill>
                <a:latin typeface="Times New Roman" pitchFamily="18" charset="0"/>
              </a:endParaRPr>
            </a:p>
          </p:txBody>
        </p:sp>
        <p:sp>
          <p:nvSpPr>
            <p:cNvPr id="9320" name="Rectangle 21"/>
            <p:cNvSpPr>
              <a:spLocks noChangeArrowheads="1"/>
            </p:cNvSpPr>
            <p:nvPr/>
          </p:nvSpPr>
          <p:spPr bwMode="auto">
            <a:xfrm>
              <a:off x="4381" y="1440"/>
              <a:ext cx="382" cy="480"/>
            </a:xfrm>
            <a:prstGeom prst="rect">
              <a:avLst/>
            </a:prstGeom>
            <a:noFill/>
            <a:ln w="7">
              <a:solidFill>
                <a:srgbClr val="A0A0A0"/>
              </a:solidFill>
              <a:miter lim="800000"/>
              <a:headEnd/>
              <a:tailEnd/>
            </a:ln>
          </p:spPr>
          <p:txBody>
            <a:bodyPr/>
            <a:lstStyle/>
            <a:p>
              <a:endParaRPr lang="en-US"/>
            </a:p>
          </p:txBody>
        </p:sp>
      </p:grpSp>
      <p:grpSp>
        <p:nvGrpSpPr>
          <p:cNvPr id="8" name="Group 22"/>
          <p:cNvGrpSpPr>
            <a:grpSpLocks/>
          </p:cNvGrpSpPr>
          <p:nvPr/>
        </p:nvGrpSpPr>
        <p:grpSpPr bwMode="auto">
          <a:xfrm>
            <a:off x="228600" y="2590800"/>
            <a:ext cx="679450" cy="304800"/>
            <a:chOff x="0" y="2400"/>
            <a:chExt cx="627" cy="480"/>
          </a:xfrm>
        </p:grpSpPr>
        <p:sp>
          <p:nvSpPr>
            <p:cNvPr id="9317" name="Rectangle 23"/>
            <p:cNvSpPr>
              <a:spLocks noChangeArrowheads="1"/>
            </p:cNvSpPr>
            <p:nvPr/>
          </p:nvSpPr>
          <p:spPr bwMode="auto">
            <a:xfrm>
              <a:off x="29" y="240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3</a:t>
              </a:r>
            </a:p>
            <a:p>
              <a:pPr eaLnBrk="0" hangingPunct="0">
                <a:spcBef>
                  <a:spcPct val="0"/>
                </a:spcBef>
              </a:pPr>
              <a:endParaRPr lang="en-US" b="0">
                <a:solidFill>
                  <a:schemeClr val="tx1"/>
                </a:solidFill>
                <a:latin typeface="Times New Roman" pitchFamily="18" charset="0"/>
              </a:endParaRPr>
            </a:p>
          </p:txBody>
        </p:sp>
        <p:sp>
          <p:nvSpPr>
            <p:cNvPr id="9318" name="Rectangle 24"/>
            <p:cNvSpPr>
              <a:spLocks noChangeArrowheads="1"/>
            </p:cNvSpPr>
            <p:nvPr/>
          </p:nvSpPr>
          <p:spPr bwMode="auto">
            <a:xfrm>
              <a:off x="0" y="2400"/>
              <a:ext cx="627" cy="480"/>
            </a:xfrm>
            <a:prstGeom prst="rect">
              <a:avLst/>
            </a:prstGeom>
            <a:noFill/>
            <a:ln w="7">
              <a:solidFill>
                <a:srgbClr val="A0A0A0"/>
              </a:solidFill>
              <a:miter lim="800000"/>
              <a:headEnd/>
              <a:tailEnd/>
            </a:ln>
          </p:spPr>
          <p:txBody>
            <a:bodyPr/>
            <a:lstStyle/>
            <a:p>
              <a:endParaRPr lang="en-US"/>
            </a:p>
          </p:txBody>
        </p:sp>
      </p:grpSp>
      <p:grpSp>
        <p:nvGrpSpPr>
          <p:cNvPr id="9" name="Group 25"/>
          <p:cNvGrpSpPr>
            <a:grpSpLocks/>
          </p:cNvGrpSpPr>
          <p:nvPr/>
        </p:nvGrpSpPr>
        <p:grpSpPr bwMode="auto">
          <a:xfrm>
            <a:off x="901700" y="2590800"/>
            <a:ext cx="987425" cy="304800"/>
            <a:chOff x="627" y="2400"/>
            <a:chExt cx="598" cy="480"/>
          </a:xfrm>
        </p:grpSpPr>
        <p:sp>
          <p:nvSpPr>
            <p:cNvPr id="9315" name="Rectangle 26"/>
            <p:cNvSpPr>
              <a:spLocks noChangeArrowheads="1"/>
            </p:cNvSpPr>
            <p:nvPr/>
          </p:nvSpPr>
          <p:spPr bwMode="auto">
            <a:xfrm>
              <a:off x="656" y="240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Alpha Press</a:t>
              </a:r>
            </a:p>
            <a:p>
              <a:pPr eaLnBrk="0" hangingPunct="0">
                <a:spcBef>
                  <a:spcPct val="0"/>
                </a:spcBef>
              </a:pPr>
              <a:endParaRPr lang="en-US" b="0">
                <a:solidFill>
                  <a:schemeClr val="tx1"/>
                </a:solidFill>
                <a:latin typeface="Times New Roman" pitchFamily="18" charset="0"/>
              </a:endParaRPr>
            </a:p>
          </p:txBody>
        </p:sp>
        <p:sp>
          <p:nvSpPr>
            <p:cNvPr id="9316" name="Rectangle 27"/>
            <p:cNvSpPr>
              <a:spLocks noChangeArrowheads="1"/>
            </p:cNvSpPr>
            <p:nvPr/>
          </p:nvSpPr>
          <p:spPr bwMode="auto">
            <a:xfrm>
              <a:off x="627" y="2400"/>
              <a:ext cx="598" cy="480"/>
            </a:xfrm>
            <a:prstGeom prst="rect">
              <a:avLst/>
            </a:prstGeom>
            <a:noFill/>
            <a:ln w="7">
              <a:solidFill>
                <a:srgbClr val="A0A0A0"/>
              </a:solidFill>
              <a:miter lim="800000"/>
              <a:headEnd/>
              <a:tailEnd/>
            </a:ln>
          </p:spPr>
          <p:txBody>
            <a:bodyPr/>
            <a:lstStyle/>
            <a:p>
              <a:endParaRPr lang="en-US"/>
            </a:p>
          </p:txBody>
        </p:sp>
      </p:grpSp>
      <p:grpSp>
        <p:nvGrpSpPr>
          <p:cNvPr id="10" name="Group 28"/>
          <p:cNvGrpSpPr>
            <a:grpSpLocks/>
          </p:cNvGrpSpPr>
          <p:nvPr/>
        </p:nvGrpSpPr>
        <p:grpSpPr bwMode="auto">
          <a:xfrm>
            <a:off x="1889125" y="2590800"/>
            <a:ext cx="1143000" cy="304800"/>
            <a:chOff x="4381" y="2400"/>
            <a:chExt cx="382" cy="480"/>
          </a:xfrm>
        </p:grpSpPr>
        <p:sp>
          <p:nvSpPr>
            <p:cNvPr id="9313" name="Rectangle 29"/>
            <p:cNvSpPr>
              <a:spLocks noChangeArrowheads="1"/>
            </p:cNvSpPr>
            <p:nvPr/>
          </p:nvSpPr>
          <p:spPr bwMode="auto">
            <a:xfrm>
              <a:off x="4410" y="2400"/>
              <a:ext cx="324"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111-111-1111</a:t>
              </a:r>
            </a:p>
            <a:p>
              <a:pPr eaLnBrk="0" hangingPunct="0">
                <a:spcBef>
                  <a:spcPct val="0"/>
                </a:spcBef>
              </a:pPr>
              <a:endParaRPr lang="en-US" b="0">
                <a:solidFill>
                  <a:schemeClr val="tx1"/>
                </a:solidFill>
                <a:latin typeface="Times New Roman" pitchFamily="18" charset="0"/>
              </a:endParaRPr>
            </a:p>
          </p:txBody>
        </p:sp>
        <p:sp>
          <p:nvSpPr>
            <p:cNvPr id="9314" name="Rectangle 30"/>
            <p:cNvSpPr>
              <a:spLocks noChangeArrowheads="1"/>
            </p:cNvSpPr>
            <p:nvPr/>
          </p:nvSpPr>
          <p:spPr bwMode="auto">
            <a:xfrm>
              <a:off x="4381" y="2400"/>
              <a:ext cx="382" cy="480"/>
            </a:xfrm>
            <a:prstGeom prst="rect">
              <a:avLst/>
            </a:prstGeom>
            <a:noFill/>
            <a:ln w="7">
              <a:solidFill>
                <a:srgbClr val="A0A0A0"/>
              </a:solidFill>
              <a:miter lim="800000"/>
              <a:headEnd/>
              <a:tailEnd/>
            </a:ln>
          </p:spPr>
          <p:txBody>
            <a:bodyPr/>
            <a:lstStyle/>
            <a:p>
              <a:endParaRPr lang="en-US"/>
            </a:p>
          </p:txBody>
        </p:sp>
      </p:grpSp>
      <p:grpSp>
        <p:nvGrpSpPr>
          <p:cNvPr id="11" name="Group 40"/>
          <p:cNvGrpSpPr>
            <a:grpSpLocks/>
          </p:cNvGrpSpPr>
          <p:nvPr/>
        </p:nvGrpSpPr>
        <p:grpSpPr bwMode="auto">
          <a:xfrm>
            <a:off x="215900" y="1676400"/>
            <a:ext cx="679450" cy="304800"/>
            <a:chOff x="0" y="2880"/>
            <a:chExt cx="627" cy="480"/>
          </a:xfrm>
        </p:grpSpPr>
        <p:sp>
          <p:nvSpPr>
            <p:cNvPr id="9311" name="Rectangle 41"/>
            <p:cNvSpPr>
              <a:spLocks noChangeArrowheads="1"/>
            </p:cNvSpPr>
            <p:nvPr/>
          </p:nvSpPr>
          <p:spPr bwMode="auto">
            <a:xfrm>
              <a:off x="29" y="2880"/>
              <a:ext cx="569"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PubID</a:t>
              </a:r>
            </a:p>
            <a:p>
              <a:pPr eaLnBrk="0" hangingPunct="0">
                <a:spcBef>
                  <a:spcPct val="0"/>
                </a:spcBef>
              </a:pPr>
              <a:endParaRPr lang="en-US" sz="1200">
                <a:solidFill>
                  <a:schemeClr val="tx1"/>
                </a:solidFill>
                <a:latin typeface="Times New Roman" pitchFamily="18" charset="0"/>
              </a:endParaRPr>
            </a:p>
          </p:txBody>
        </p:sp>
        <p:sp>
          <p:nvSpPr>
            <p:cNvPr id="9312" name="Rectangle 42"/>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12" name="Group 43"/>
          <p:cNvGrpSpPr>
            <a:grpSpLocks/>
          </p:cNvGrpSpPr>
          <p:nvPr/>
        </p:nvGrpSpPr>
        <p:grpSpPr bwMode="auto">
          <a:xfrm>
            <a:off x="898525" y="1676400"/>
            <a:ext cx="987425" cy="304800"/>
            <a:chOff x="627" y="2880"/>
            <a:chExt cx="598" cy="480"/>
          </a:xfrm>
        </p:grpSpPr>
        <p:sp>
          <p:nvSpPr>
            <p:cNvPr id="9309" name="Rectangle 44"/>
            <p:cNvSpPr>
              <a:spLocks noChangeArrowheads="1"/>
            </p:cNvSpPr>
            <p:nvPr/>
          </p:nvSpPr>
          <p:spPr bwMode="auto">
            <a:xfrm>
              <a:off x="656" y="2880"/>
              <a:ext cx="540"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PubName</a:t>
              </a:r>
            </a:p>
            <a:p>
              <a:pPr eaLnBrk="0" hangingPunct="0">
                <a:spcBef>
                  <a:spcPct val="0"/>
                </a:spcBef>
              </a:pPr>
              <a:endParaRPr lang="en-US" sz="1200">
                <a:solidFill>
                  <a:schemeClr val="tx1"/>
                </a:solidFill>
                <a:latin typeface="Times New Roman" pitchFamily="18" charset="0"/>
              </a:endParaRPr>
            </a:p>
          </p:txBody>
        </p:sp>
        <p:sp>
          <p:nvSpPr>
            <p:cNvPr id="9310" name="Rectangle 45"/>
            <p:cNvSpPr>
              <a:spLocks noChangeArrowheads="1"/>
            </p:cNvSpPr>
            <p:nvPr/>
          </p:nvSpPr>
          <p:spPr bwMode="auto">
            <a:xfrm>
              <a:off x="627" y="2880"/>
              <a:ext cx="598" cy="480"/>
            </a:xfrm>
            <a:prstGeom prst="rect">
              <a:avLst/>
            </a:prstGeom>
            <a:noFill/>
            <a:ln w="7">
              <a:solidFill>
                <a:srgbClr val="A0A0A0"/>
              </a:solidFill>
              <a:miter lim="800000"/>
              <a:headEnd/>
              <a:tailEnd/>
            </a:ln>
          </p:spPr>
          <p:txBody>
            <a:bodyPr/>
            <a:lstStyle/>
            <a:p>
              <a:endParaRPr lang="en-US"/>
            </a:p>
          </p:txBody>
        </p:sp>
      </p:grpSp>
      <p:grpSp>
        <p:nvGrpSpPr>
          <p:cNvPr id="13" name="Group 46"/>
          <p:cNvGrpSpPr>
            <a:grpSpLocks/>
          </p:cNvGrpSpPr>
          <p:nvPr/>
        </p:nvGrpSpPr>
        <p:grpSpPr bwMode="auto">
          <a:xfrm>
            <a:off x="1887538" y="1676400"/>
            <a:ext cx="1143000" cy="304800"/>
            <a:chOff x="4381" y="2880"/>
            <a:chExt cx="382" cy="480"/>
          </a:xfrm>
        </p:grpSpPr>
        <p:sp>
          <p:nvSpPr>
            <p:cNvPr id="9307" name="Rectangle 47"/>
            <p:cNvSpPr>
              <a:spLocks noChangeArrowheads="1"/>
            </p:cNvSpPr>
            <p:nvPr/>
          </p:nvSpPr>
          <p:spPr bwMode="auto">
            <a:xfrm>
              <a:off x="4410" y="2880"/>
              <a:ext cx="324"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PubPhone</a:t>
              </a:r>
            </a:p>
            <a:p>
              <a:pPr eaLnBrk="0" hangingPunct="0">
                <a:spcBef>
                  <a:spcPct val="0"/>
                </a:spcBef>
              </a:pPr>
              <a:endParaRPr lang="en-US" sz="1200">
                <a:solidFill>
                  <a:schemeClr val="tx1"/>
                </a:solidFill>
                <a:latin typeface="Times New Roman" pitchFamily="18" charset="0"/>
              </a:endParaRPr>
            </a:p>
          </p:txBody>
        </p:sp>
        <p:sp>
          <p:nvSpPr>
            <p:cNvPr id="9308" name="Rectangle 48"/>
            <p:cNvSpPr>
              <a:spLocks noChangeArrowheads="1"/>
            </p:cNvSpPr>
            <p:nvPr/>
          </p:nvSpPr>
          <p:spPr bwMode="auto">
            <a:xfrm>
              <a:off x="4381" y="2880"/>
              <a:ext cx="382" cy="480"/>
            </a:xfrm>
            <a:prstGeom prst="rect">
              <a:avLst/>
            </a:prstGeom>
            <a:noFill/>
            <a:ln w="7">
              <a:solidFill>
                <a:srgbClr val="A0A0A0"/>
              </a:solidFill>
              <a:miter lim="800000"/>
              <a:headEnd/>
              <a:tailEnd/>
            </a:ln>
          </p:spPr>
          <p:txBody>
            <a:bodyPr/>
            <a:lstStyle/>
            <a:p>
              <a:endParaRPr lang="en-US"/>
            </a:p>
          </p:txBody>
        </p:sp>
      </p:grpSp>
      <p:sp>
        <p:nvSpPr>
          <p:cNvPr id="9232" name="Rectangle 49"/>
          <p:cNvSpPr>
            <a:spLocks noChangeArrowheads="1"/>
          </p:cNvSpPr>
          <p:nvPr/>
        </p:nvSpPr>
        <p:spPr bwMode="auto">
          <a:xfrm>
            <a:off x="3123028" y="1509932"/>
            <a:ext cx="5683347" cy="1600200"/>
          </a:xfrm>
          <a:prstGeom prst="rect">
            <a:avLst/>
          </a:prstGeom>
          <a:noFill/>
          <a:ln w="9525">
            <a:noFill/>
            <a:miter lim="800000"/>
            <a:headEnd/>
            <a:tailEnd/>
          </a:ln>
        </p:spPr>
        <p:txBody>
          <a:bodyPr/>
          <a:lstStyle/>
          <a:p>
            <a:pPr marL="609600" indent="-609600" algn="just"/>
            <a:r>
              <a:rPr lang="en-US" sz="2000" b="1" dirty="0">
                <a:solidFill>
                  <a:schemeClr val="tx1"/>
                </a:solidFill>
                <a:latin typeface="Calibri" pitchFamily="34" charset="0"/>
                <a:cs typeface="Calibri" pitchFamily="34" charset="0"/>
              </a:rPr>
              <a:t>Table Scheme: {</a:t>
            </a:r>
            <a:r>
              <a:rPr lang="en-US" sz="2000" b="1" dirty="0" err="1">
                <a:solidFill>
                  <a:schemeClr val="tx1"/>
                </a:solidFill>
                <a:latin typeface="Calibri" pitchFamily="34" charset="0"/>
                <a:cs typeface="Calibri" pitchFamily="34" charset="0"/>
              </a:rPr>
              <a:t>PubID</a:t>
            </a:r>
            <a:r>
              <a:rPr lang="en-US" sz="2000" b="1" dirty="0">
                <a:solidFill>
                  <a:schemeClr val="tx1"/>
                </a:solidFill>
                <a:latin typeface="Calibri" pitchFamily="34" charset="0"/>
                <a:cs typeface="Calibri" pitchFamily="34" charset="0"/>
              </a:rPr>
              <a:t>, </a:t>
            </a:r>
            <a:r>
              <a:rPr lang="en-US" sz="2000" b="1" dirty="0" err="1">
                <a:solidFill>
                  <a:schemeClr val="tx1"/>
                </a:solidFill>
                <a:latin typeface="Calibri" pitchFamily="34" charset="0"/>
                <a:cs typeface="Calibri" pitchFamily="34" charset="0"/>
              </a:rPr>
              <a:t>PubName</a:t>
            </a:r>
            <a:r>
              <a:rPr lang="en-US" sz="2000" b="1" dirty="0">
                <a:solidFill>
                  <a:schemeClr val="tx1"/>
                </a:solidFill>
                <a:latin typeface="Calibri" pitchFamily="34" charset="0"/>
                <a:cs typeface="Calibri" pitchFamily="34" charset="0"/>
              </a:rPr>
              <a:t>, </a:t>
            </a:r>
            <a:r>
              <a:rPr lang="en-US" sz="2000" b="1" dirty="0" err="1">
                <a:solidFill>
                  <a:schemeClr val="tx1"/>
                </a:solidFill>
                <a:latin typeface="Calibri" pitchFamily="34" charset="0"/>
                <a:cs typeface="Calibri" pitchFamily="34" charset="0"/>
              </a:rPr>
              <a:t>PubPhone</a:t>
            </a:r>
            <a:r>
              <a:rPr lang="en-US" sz="2000" b="1" dirty="0">
                <a:solidFill>
                  <a:schemeClr val="tx1"/>
                </a:solidFill>
                <a:latin typeface="Calibri" pitchFamily="34" charset="0"/>
                <a:cs typeface="Calibri" pitchFamily="34" charset="0"/>
              </a:rPr>
              <a:t>}</a:t>
            </a:r>
          </a:p>
          <a:p>
            <a:pPr marL="609600" indent="-609600" algn="just"/>
            <a:r>
              <a:rPr lang="en-US" sz="2000" b="1" dirty="0">
                <a:solidFill>
                  <a:schemeClr val="tx1"/>
                </a:solidFill>
                <a:latin typeface="Calibri" pitchFamily="34" charset="0"/>
                <a:cs typeface="Calibri" pitchFamily="34" charset="0"/>
              </a:rPr>
              <a:t>Functional Dependencies: {</a:t>
            </a:r>
            <a:r>
              <a:rPr lang="en-US" sz="2000" b="1" dirty="0" err="1">
                <a:solidFill>
                  <a:schemeClr val="tx1"/>
                </a:solidFill>
                <a:latin typeface="Calibri" pitchFamily="34" charset="0"/>
                <a:cs typeface="Calibri" pitchFamily="34" charset="0"/>
              </a:rPr>
              <a:t>PubId</a:t>
            </a:r>
            <a:r>
              <a:rPr lang="en-US" sz="2000" b="1" dirty="0">
                <a:solidFill>
                  <a:schemeClr val="tx1"/>
                </a:solidFill>
                <a:latin typeface="Calibri" pitchFamily="34" charset="0"/>
                <a:cs typeface="Calibri" pitchFamily="34" charset="0"/>
              </a:rPr>
              <a:t>} </a:t>
            </a:r>
            <a:r>
              <a:rPr lang="en-US" sz="2000" b="1" dirty="0">
                <a:solidFill>
                  <a:schemeClr val="tx1"/>
                </a:solidFill>
                <a:latin typeface="Calibri" pitchFamily="34" charset="0"/>
                <a:cs typeface="Calibri" pitchFamily="34" charset="0"/>
                <a:sym typeface="Wingdings" pitchFamily="2" charset="2"/>
              </a:rPr>
              <a:t> {</a:t>
            </a:r>
            <a:r>
              <a:rPr lang="en-US" sz="2000" b="1" dirty="0" err="1">
                <a:solidFill>
                  <a:schemeClr val="tx1"/>
                </a:solidFill>
                <a:latin typeface="Calibri" pitchFamily="34" charset="0"/>
                <a:cs typeface="Calibri" pitchFamily="34" charset="0"/>
                <a:sym typeface="Wingdings" pitchFamily="2" charset="2"/>
              </a:rPr>
              <a:t>PubPhone</a:t>
            </a:r>
            <a:r>
              <a:rPr lang="en-US" sz="2000" b="1" dirty="0">
                <a:solidFill>
                  <a:schemeClr val="tx1"/>
                </a:solidFill>
                <a:latin typeface="Calibri" pitchFamily="34" charset="0"/>
                <a:cs typeface="Calibri" pitchFamily="34" charset="0"/>
                <a:sym typeface="Wingdings" pitchFamily="2" charset="2"/>
              </a:rPr>
              <a:t>}</a:t>
            </a:r>
          </a:p>
          <a:p>
            <a:pPr marL="609600" indent="-609600" algn="just"/>
            <a:r>
              <a:rPr lang="en-US" sz="2000" b="1" dirty="0">
                <a:solidFill>
                  <a:schemeClr val="tx1"/>
                </a:solidFill>
                <a:latin typeface="Calibri" pitchFamily="34" charset="0"/>
                <a:cs typeface="Calibri" pitchFamily="34" charset="0"/>
                <a:sym typeface="Wingdings" pitchFamily="2" charset="2"/>
              </a:rPr>
              <a:t>				    {</a:t>
            </a:r>
            <a:r>
              <a:rPr lang="en-US" sz="2000" b="1" dirty="0" err="1">
                <a:solidFill>
                  <a:schemeClr val="tx1"/>
                </a:solidFill>
                <a:latin typeface="Calibri" pitchFamily="34" charset="0"/>
                <a:cs typeface="Calibri" pitchFamily="34" charset="0"/>
                <a:sym typeface="Wingdings" pitchFamily="2" charset="2"/>
              </a:rPr>
              <a:t>PubId</a:t>
            </a:r>
            <a:r>
              <a:rPr lang="en-US" sz="2000" b="1" dirty="0">
                <a:solidFill>
                  <a:schemeClr val="tx1"/>
                </a:solidFill>
                <a:latin typeface="Calibri" pitchFamily="34" charset="0"/>
                <a:cs typeface="Calibri" pitchFamily="34" charset="0"/>
                <a:sym typeface="Wingdings" pitchFamily="2" charset="2"/>
              </a:rPr>
              <a:t>}  {</a:t>
            </a:r>
            <a:r>
              <a:rPr lang="en-US" sz="2000" b="1" dirty="0" err="1">
                <a:solidFill>
                  <a:schemeClr val="tx1"/>
                </a:solidFill>
                <a:latin typeface="Calibri" pitchFamily="34" charset="0"/>
                <a:cs typeface="Calibri" pitchFamily="34" charset="0"/>
                <a:sym typeface="Wingdings" pitchFamily="2" charset="2"/>
              </a:rPr>
              <a:t>PubName</a:t>
            </a:r>
            <a:r>
              <a:rPr lang="en-US" sz="2000" b="1" dirty="0">
                <a:solidFill>
                  <a:schemeClr val="tx1"/>
                </a:solidFill>
                <a:latin typeface="Calibri" pitchFamily="34" charset="0"/>
                <a:cs typeface="Calibri" pitchFamily="34" charset="0"/>
                <a:sym typeface="Wingdings" pitchFamily="2" charset="2"/>
              </a:rPr>
              <a:t>}</a:t>
            </a:r>
          </a:p>
          <a:p>
            <a:pPr marL="609600" indent="-609600" algn="just"/>
            <a:r>
              <a:rPr lang="en-US" sz="2000" b="1" dirty="0">
                <a:solidFill>
                  <a:schemeClr val="tx1"/>
                </a:solidFill>
                <a:latin typeface="Calibri" pitchFamily="34" charset="0"/>
                <a:cs typeface="Calibri" pitchFamily="34" charset="0"/>
                <a:sym typeface="Wingdings" pitchFamily="2" charset="2"/>
              </a:rPr>
              <a:t>		     {</a:t>
            </a:r>
            <a:r>
              <a:rPr lang="en-US" sz="2000" b="1" dirty="0" err="1">
                <a:solidFill>
                  <a:schemeClr val="tx1"/>
                </a:solidFill>
                <a:latin typeface="Calibri" pitchFamily="34" charset="0"/>
                <a:cs typeface="Calibri" pitchFamily="34" charset="0"/>
                <a:sym typeface="Wingdings" pitchFamily="2" charset="2"/>
              </a:rPr>
              <a:t>PubName</a:t>
            </a:r>
            <a:r>
              <a:rPr lang="en-US" sz="2000" b="1" dirty="0">
                <a:solidFill>
                  <a:schemeClr val="tx1"/>
                </a:solidFill>
                <a:latin typeface="Calibri" pitchFamily="34" charset="0"/>
                <a:cs typeface="Calibri" pitchFamily="34" charset="0"/>
                <a:sym typeface="Wingdings" pitchFamily="2" charset="2"/>
              </a:rPr>
              <a:t>, </a:t>
            </a:r>
            <a:r>
              <a:rPr lang="en-US" sz="2000" b="1" dirty="0" err="1">
                <a:solidFill>
                  <a:schemeClr val="tx1"/>
                </a:solidFill>
                <a:latin typeface="Calibri" pitchFamily="34" charset="0"/>
                <a:cs typeface="Calibri" pitchFamily="34" charset="0"/>
                <a:sym typeface="Wingdings" pitchFamily="2" charset="2"/>
              </a:rPr>
              <a:t>PubPhone</a:t>
            </a:r>
            <a:r>
              <a:rPr lang="en-US" sz="2000" b="1" dirty="0">
                <a:solidFill>
                  <a:schemeClr val="tx1"/>
                </a:solidFill>
                <a:latin typeface="Calibri" pitchFamily="34" charset="0"/>
                <a:cs typeface="Calibri" pitchFamily="34" charset="0"/>
                <a:sym typeface="Wingdings" pitchFamily="2" charset="2"/>
              </a:rPr>
              <a:t>}  {</a:t>
            </a:r>
            <a:r>
              <a:rPr lang="en-US" sz="2000" b="1" dirty="0" err="1">
                <a:solidFill>
                  <a:schemeClr val="tx1"/>
                </a:solidFill>
                <a:latin typeface="Calibri" pitchFamily="34" charset="0"/>
                <a:cs typeface="Calibri" pitchFamily="34" charset="0"/>
                <a:sym typeface="Wingdings" pitchFamily="2" charset="2"/>
              </a:rPr>
              <a:t>PubID</a:t>
            </a:r>
            <a:r>
              <a:rPr lang="en-US" sz="2000" b="1" dirty="0">
                <a:solidFill>
                  <a:schemeClr val="tx1"/>
                </a:solidFill>
                <a:latin typeface="Arial Unicode MS" pitchFamily="34" charset="-128"/>
                <a:cs typeface="Times New Roman" pitchFamily="18" charset="0"/>
                <a:sym typeface="Wingdings" pitchFamily="2" charset="2"/>
              </a:rPr>
              <a:t>}</a:t>
            </a:r>
            <a:endParaRPr lang="en-US" sz="2000" b="1" dirty="0">
              <a:solidFill>
                <a:schemeClr val="tx1"/>
              </a:solidFill>
              <a:latin typeface="Arial Unicode MS" pitchFamily="34" charset="-128"/>
              <a:cs typeface="Times New Roman" pitchFamily="18" charset="0"/>
            </a:endParaRPr>
          </a:p>
        </p:txBody>
      </p:sp>
      <p:grpSp>
        <p:nvGrpSpPr>
          <p:cNvPr id="14" name="Group 50"/>
          <p:cNvGrpSpPr>
            <a:grpSpLocks/>
          </p:cNvGrpSpPr>
          <p:nvPr/>
        </p:nvGrpSpPr>
        <p:grpSpPr bwMode="auto">
          <a:xfrm>
            <a:off x="382588" y="3886200"/>
            <a:ext cx="663575" cy="304800"/>
            <a:chOff x="0" y="2880"/>
            <a:chExt cx="627" cy="480"/>
          </a:xfrm>
        </p:grpSpPr>
        <p:sp>
          <p:nvSpPr>
            <p:cNvPr id="9305" name="Rectangle 51"/>
            <p:cNvSpPr>
              <a:spLocks noChangeArrowheads="1"/>
            </p:cNvSpPr>
            <p:nvPr/>
          </p:nvSpPr>
          <p:spPr bwMode="auto">
            <a:xfrm>
              <a:off x="29" y="2880"/>
              <a:ext cx="569"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AuID</a:t>
              </a:r>
            </a:p>
            <a:p>
              <a:pPr eaLnBrk="0" hangingPunct="0">
                <a:spcBef>
                  <a:spcPct val="0"/>
                </a:spcBef>
              </a:pPr>
              <a:endParaRPr lang="en-US" sz="1200">
                <a:solidFill>
                  <a:schemeClr val="tx1"/>
                </a:solidFill>
                <a:latin typeface="Times New Roman" pitchFamily="18" charset="0"/>
              </a:endParaRPr>
            </a:p>
          </p:txBody>
        </p:sp>
        <p:sp>
          <p:nvSpPr>
            <p:cNvPr id="9306" name="Rectangle 52"/>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15" name="Group 53"/>
          <p:cNvGrpSpPr>
            <a:grpSpLocks/>
          </p:cNvGrpSpPr>
          <p:nvPr/>
        </p:nvGrpSpPr>
        <p:grpSpPr bwMode="auto">
          <a:xfrm>
            <a:off x="1047750" y="3886200"/>
            <a:ext cx="911225" cy="304800"/>
            <a:chOff x="1549" y="2880"/>
            <a:chExt cx="548" cy="480"/>
          </a:xfrm>
        </p:grpSpPr>
        <p:sp>
          <p:nvSpPr>
            <p:cNvPr id="9303" name="Rectangle 54"/>
            <p:cNvSpPr>
              <a:spLocks noChangeArrowheads="1"/>
            </p:cNvSpPr>
            <p:nvPr/>
          </p:nvSpPr>
          <p:spPr bwMode="auto">
            <a:xfrm>
              <a:off x="1578" y="2880"/>
              <a:ext cx="490"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AuName</a:t>
              </a:r>
            </a:p>
            <a:p>
              <a:pPr eaLnBrk="0" hangingPunct="0">
                <a:spcBef>
                  <a:spcPct val="0"/>
                </a:spcBef>
              </a:pPr>
              <a:endParaRPr lang="en-US" sz="1200">
                <a:solidFill>
                  <a:schemeClr val="tx1"/>
                </a:solidFill>
                <a:latin typeface="Times New Roman" pitchFamily="18" charset="0"/>
              </a:endParaRPr>
            </a:p>
          </p:txBody>
        </p:sp>
        <p:sp>
          <p:nvSpPr>
            <p:cNvPr id="9304" name="Rectangle 55"/>
            <p:cNvSpPr>
              <a:spLocks noChangeArrowheads="1"/>
            </p:cNvSpPr>
            <p:nvPr/>
          </p:nvSpPr>
          <p:spPr bwMode="auto">
            <a:xfrm>
              <a:off x="1549" y="2880"/>
              <a:ext cx="548" cy="480"/>
            </a:xfrm>
            <a:prstGeom prst="rect">
              <a:avLst/>
            </a:prstGeom>
            <a:noFill/>
            <a:ln w="7">
              <a:solidFill>
                <a:srgbClr val="A0A0A0"/>
              </a:solidFill>
              <a:miter lim="800000"/>
              <a:headEnd/>
              <a:tailEnd/>
            </a:ln>
          </p:spPr>
          <p:txBody>
            <a:bodyPr/>
            <a:lstStyle/>
            <a:p>
              <a:endParaRPr lang="en-US"/>
            </a:p>
          </p:txBody>
        </p:sp>
      </p:grpSp>
      <p:grpSp>
        <p:nvGrpSpPr>
          <p:cNvPr id="16" name="Group 56"/>
          <p:cNvGrpSpPr>
            <a:grpSpLocks/>
          </p:cNvGrpSpPr>
          <p:nvPr/>
        </p:nvGrpSpPr>
        <p:grpSpPr bwMode="auto">
          <a:xfrm>
            <a:off x="1962150" y="3886200"/>
            <a:ext cx="1087438" cy="304800"/>
            <a:chOff x="2097" y="2880"/>
            <a:chExt cx="598" cy="480"/>
          </a:xfrm>
        </p:grpSpPr>
        <p:sp>
          <p:nvSpPr>
            <p:cNvPr id="9301" name="Rectangle 57"/>
            <p:cNvSpPr>
              <a:spLocks noChangeArrowheads="1"/>
            </p:cNvSpPr>
            <p:nvPr/>
          </p:nvSpPr>
          <p:spPr bwMode="auto">
            <a:xfrm>
              <a:off x="2126" y="2880"/>
              <a:ext cx="540" cy="480"/>
            </a:xfrm>
            <a:prstGeom prst="rect">
              <a:avLst/>
            </a:prstGeom>
            <a:noFill/>
            <a:ln w="9525">
              <a:noFill/>
              <a:miter lim="800000"/>
              <a:headEnd/>
              <a:tailEnd/>
            </a:ln>
          </p:spPr>
          <p:txBody>
            <a:bodyPr/>
            <a:lstStyle/>
            <a:p>
              <a:pPr>
                <a:spcBef>
                  <a:spcPct val="0"/>
                </a:spcBef>
              </a:pPr>
              <a:r>
                <a:rPr lang="en-US" sz="1200">
                  <a:solidFill>
                    <a:schemeClr val="tx1"/>
                  </a:solidFill>
                  <a:latin typeface="Times New Roman" pitchFamily="18" charset="0"/>
                  <a:cs typeface="Times New Roman" pitchFamily="18" charset="0"/>
                </a:rPr>
                <a:t>AuPhone</a:t>
              </a:r>
            </a:p>
            <a:p>
              <a:pPr eaLnBrk="0" hangingPunct="0">
                <a:spcBef>
                  <a:spcPct val="0"/>
                </a:spcBef>
              </a:pPr>
              <a:endParaRPr lang="en-US" sz="1200">
                <a:solidFill>
                  <a:schemeClr val="tx1"/>
                </a:solidFill>
                <a:latin typeface="Times New Roman" pitchFamily="18" charset="0"/>
              </a:endParaRPr>
            </a:p>
          </p:txBody>
        </p:sp>
        <p:sp>
          <p:nvSpPr>
            <p:cNvPr id="9302" name="Rectangle 58"/>
            <p:cNvSpPr>
              <a:spLocks noChangeArrowheads="1"/>
            </p:cNvSpPr>
            <p:nvPr/>
          </p:nvSpPr>
          <p:spPr bwMode="auto">
            <a:xfrm>
              <a:off x="2097" y="2880"/>
              <a:ext cx="598" cy="480"/>
            </a:xfrm>
            <a:prstGeom prst="rect">
              <a:avLst/>
            </a:prstGeom>
            <a:noFill/>
            <a:ln w="7">
              <a:solidFill>
                <a:srgbClr val="A0A0A0"/>
              </a:solidFill>
              <a:miter lim="800000"/>
              <a:headEnd/>
              <a:tailEnd/>
            </a:ln>
          </p:spPr>
          <p:txBody>
            <a:bodyPr/>
            <a:lstStyle/>
            <a:p>
              <a:endParaRPr lang="en-US"/>
            </a:p>
          </p:txBody>
        </p:sp>
      </p:grpSp>
      <p:grpSp>
        <p:nvGrpSpPr>
          <p:cNvPr id="17" name="Group 59"/>
          <p:cNvGrpSpPr>
            <a:grpSpLocks/>
          </p:cNvGrpSpPr>
          <p:nvPr/>
        </p:nvGrpSpPr>
        <p:grpSpPr bwMode="auto">
          <a:xfrm>
            <a:off x="382588" y="5715000"/>
            <a:ext cx="663575" cy="304800"/>
            <a:chOff x="0" y="2400"/>
            <a:chExt cx="627" cy="480"/>
          </a:xfrm>
        </p:grpSpPr>
        <p:sp>
          <p:nvSpPr>
            <p:cNvPr id="9299" name="Rectangle 60"/>
            <p:cNvSpPr>
              <a:spLocks noChangeArrowheads="1"/>
            </p:cNvSpPr>
            <p:nvPr/>
          </p:nvSpPr>
          <p:spPr bwMode="auto">
            <a:xfrm>
              <a:off x="29" y="240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6</a:t>
              </a:r>
              <a:endParaRPr lang="en-US" b="0">
                <a:solidFill>
                  <a:schemeClr val="tx1"/>
                </a:solidFill>
                <a:latin typeface="Times New Roman" pitchFamily="18" charset="0"/>
              </a:endParaRPr>
            </a:p>
          </p:txBody>
        </p:sp>
        <p:sp>
          <p:nvSpPr>
            <p:cNvPr id="9300" name="Rectangle 61"/>
            <p:cNvSpPr>
              <a:spLocks noChangeArrowheads="1"/>
            </p:cNvSpPr>
            <p:nvPr/>
          </p:nvSpPr>
          <p:spPr bwMode="auto">
            <a:xfrm>
              <a:off x="0" y="2400"/>
              <a:ext cx="627" cy="480"/>
            </a:xfrm>
            <a:prstGeom prst="rect">
              <a:avLst/>
            </a:prstGeom>
            <a:noFill/>
            <a:ln w="7">
              <a:solidFill>
                <a:srgbClr val="A0A0A0"/>
              </a:solidFill>
              <a:miter lim="800000"/>
              <a:headEnd/>
              <a:tailEnd/>
            </a:ln>
          </p:spPr>
          <p:txBody>
            <a:bodyPr/>
            <a:lstStyle/>
            <a:p>
              <a:endParaRPr lang="en-US"/>
            </a:p>
          </p:txBody>
        </p:sp>
      </p:grpSp>
      <p:grpSp>
        <p:nvGrpSpPr>
          <p:cNvPr id="18" name="Group 62"/>
          <p:cNvGrpSpPr>
            <a:grpSpLocks/>
          </p:cNvGrpSpPr>
          <p:nvPr/>
        </p:nvGrpSpPr>
        <p:grpSpPr bwMode="auto">
          <a:xfrm>
            <a:off x="1049338" y="5715000"/>
            <a:ext cx="911225" cy="304800"/>
            <a:chOff x="1549" y="2400"/>
            <a:chExt cx="548" cy="480"/>
          </a:xfrm>
        </p:grpSpPr>
        <p:sp>
          <p:nvSpPr>
            <p:cNvPr id="9297" name="Rectangle 63"/>
            <p:cNvSpPr>
              <a:spLocks noChangeArrowheads="1"/>
            </p:cNvSpPr>
            <p:nvPr/>
          </p:nvSpPr>
          <p:spPr bwMode="auto">
            <a:xfrm>
              <a:off x="1578" y="240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Joyce</a:t>
              </a:r>
            </a:p>
            <a:p>
              <a:pPr eaLnBrk="0" hangingPunct="0">
                <a:spcBef>
                  <a:spcPct val="0"/>
                </a:spcBef>
              </a:pPr>
              <a:endParaRPr lang="en-US" b="0">
                <a:solidFill>
                  <a:schemeClr val="tx1"/>
                </a:solidFill>
                <a:latin typeface="Times New Roman" pitchFamily="18" charset="0"/>
              </a:endParaRPr>
            </a:p>
          </p:txBody>
        </p:sp>
        <p:sp>
          <p:nvSpPr>
            <p:cNvPr id="9298" name="Rectangle 64"/>
            <p:cNvSpPr>
              <a:spLocks noChangeArrowheads="1"/>
            </p:cNvSpPr>
            <p:nvPr/>
          </p:nvSpPr>
          <p:spPr bwMode="auto">
            <a:xfrm>
              <a:off x="1549" y="2400"/>
              <a:ext cx="548" cy="480"/>
            </a:xfrm>
            <a:prstGeom prst="rect">
              <a:avLst/>
            </a:prstGeom>
            <a:noFill/>
            <a:ln w="7">
              <a:solidFill>
                <a:srgbClr val="A0A0A0"/>
              </a:solidFill>
              <a:miter lim="800000"/>
              <a:headEnd/>
              <a:tailEnd/>
            </a:ln>
          </p:spPr>
          <p:txBody>
            <a:bodyPr/>
            <a:lstStyle/>
            <a:p>
              <a:endParaRPr lang="en-US"/>
            </a:p>
          </p:txBody>
        </p:sp>
      </p:grpSp>
      <p:grpSp>
        <p:nvGrpSpPr>
          <p:cNvPr id="19" name="Group 65"/>
          <p:cNvGrpSpPr>
            <a:grpSpLocks/>
          </p:cNvGrpSpPr>
          <p:nvPr/>
        </p:nvGrpSpPr>
        <p:grpSpPr bwMode="auto">
          <a:xfrm>
            <a:off x="1960563" y="5715000"/>
            <a:ext cx="1087437" cy="304800"/>
            <a:chOff x="2097" y="2400"/>
            <a:chExt cx="598" cy="480"/>
          </a:xfrm>
        </p:grpSpPr>
        <p:sp>
          <p:nvSpPr>
            <p:cNvPr id="9295" name="Rectangle 66"/>
            <p:cNvSpPr>
              <a:spLocks noChangeArrowheads="1"/>
            </p:cNvSpPr>
            <p:nvPr/>
          </p:nvSpPr>
          <p:spPr bwMode="auto">
            <a:xfrm>
              <a:off x="2126" y="240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666-666-6666</a:t>
              </a:r>
            </a:p>
            <a:p>
              <a:pPr eaLnBrk="0" hangingPunct="0">
                <a:spcBef>
                  <a:spcPct val="0"/>
                </a:spcBef>
              </a:pPr>
              <a:endParaRPr lang="en-US" b="0">
                <a:solidFill>
                  <a:schemeClr val="tx1"/>
                </a:solidFill>
                <a:latin typeface="Times New Roman" pitchFamily="18" charset="0"/>
              </a:endParaRPr>
            </a:p>
          </p:txBody>
        </p:sp>
        <p:sp>
          <p:nvSpPr>
            <p:cNvPr id="9296" name="Rectangle 67"/>
            <p:cNvSpPr>
              <a:spLocks noChangeArrowheads="1"/>
            </p:cNvSpPr>
            <p:nvPr/>
          </p:nvSpPr>
          <p:spPr bwMode="auto">
            <a:xfrm>
              <a:off x="2097" y="2400"/>
              <a:ext cx="598" cy="480"/>
            </a:xfrm>
            <a:prstGeom prst="rect">
              <a:avLst/>
            </a:prstGeom>
            <a:noFill/>
            <a:ln w="7">
              <a:solidFill>
                <a:srgbClr val="A0A0A0"/>
              </a:solidFill>
              <a:miter lim="800000"/>
              <a:headEnd/>
              <a:tailEnd/>
            </a:ln>
          </p:spPr>
          <p:txBody>
            <a:bodyPr/>
            <a:lstStyle/>
            <a:p>
              <a:endParaRPr lang="en-US"/>
            </a:p>
          </p:txBody>
        </p:sp>
      </p:grpSp>
      <p:grpSp>
        <p:nvGrpSpPr>
          <p:cNvPr id="20" name="Group 68"/>
          <p:cNvGrpSpPr>
            <a:grpSpLocks/>
          </p:cNvGrpSpPr>
          <p:nvPr/>
        </p:nvGrpSpPr>
        <p:grpSpPr bwMode="auto">
          <a:xfrm>
            <a:off x="382588" y="6019800"/>
            <a:ext cx="663575" cy="304800"/>
            <a:chOff x="0" y="2880"/>
            <a:chExt cx="627" cy="480"/>
          </a:xfrm>
        </p:grpSpPr>
        <p:sp>
          <p:nvSpPr>
            <p:cNvPr id="9293" name="Rectangle 69"/>
            <p:cNvSpPr>
              <a:spLocks noChangeArrowheads="1"/>
            </p:cNvSpPr>
            <p:nvPr/>
          </p:nvSpPr>
          <p:spPr bwMode="auto">
            <a:xfrm>
              <a:off x="29" y="288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7</a:t>
              </a:r>
              <a:endParaRPr lang="en-US" b="0">
                <a:solidFill>
                  <a:schemeClr val="tx1"/>
                </a:solidFill>
                <a:latin typeface="Times New Roman" pitchFamily="18" charset="0"/>
              </a:endParaRPr>
            </a:p>
          </p:txBody>
        </p:sp>
        <p:sp>
          <p:nvSpPr>
            <p:cNvPr id="9294" name="Rectangle 70"/>
            <p:cNvSpPr>
              <a:spLocks noChangeArrowheads="1"/>
            </p:cNvSpPr>
            <p:nvPr/>
          </p:nvSpPr>
          <p:spPr bwMode="auto">
            <a:xfrm>
              <a:off x="0" y="2880"/>
              <a:ext cx="627" cy="480"/>
            </a:xfrm>
            <a:prstGeom prst="rect">
              <a:avLst/>
            </a:prstGeom>
            <a:noFill/>
            <a:ln w="7">
              <a:solidFill>
                <a:srgbClr val="A0A0A0"/>
              </a:solidFill>
              <a:miter lim="800000"/>
              <a:headEnd/>
              <a:tailEnd/>
            </a:ln>
          </p:spPr>
          <p:txBody>
            <a:bodyPr/>
            <a:lstStyle/>
            <a:p>
              <a:endParaRPr lang="en-US"/>
            </a:p>
          </p:txBody>
        </p:sp>
      </p:grpSp>
      <p:grpSp>
        <p:nvGrpSpPr>
          <p:cNvPr id="21" name="Group 71"/>
          <p:cNvGrpSpPr>
            <a:grpSpLocks/>
          </p:cNvGrpSpPr>
          <p:nvPr/>
        </p:nvGrpSpPr>
        <p:grpSpPr bwMode="auto">
          <a:xfrm>
            <a:off x="1049338" y="6019800"/>
            <a:ext cx="911225" cy="304800"/>
            <a:chOff x="1549" y="2880"/>
            <a:chExt cx="548" cy="480"/>
          </a:xfrm>
        </p:grpSpPr>
        <p:sp>
          <p:nvSpPr>
            <p:cNvPr id="9291" name="Rectangle 72"/>
            <p:cNvSpPr>
              <a:spLocks noChangeArrowheads="1"/>
            </p:cNvSpPr>
            <p:nvPr/>
          </p:nvSpPr>
          <p:spPr bwMode="auto">
            <a:xfrm>
              <a:off x="1578" y="288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Roman</a:t>
              </a:r>
            </a:p>
            <a:p>
              <a:pPr eaLnBrk="0" hangingPunct="0">
                <a:spcBef>
                  <a:spcPct val="0"/>
                </a:spcBef>
              </a:pPr>
              <a:endParaRPr lang="en-US" b="0">
                <a:solidFill>
                  <a:schemeClr val="tx1"/>
                </a:solidFill>
                <a:latin typeface="Times New Roman" pitchFamily="18" charset="0"/>
              </a:endParaRPr>
            </a:p>
          </p:txBody>
        </p:sp>
        <p:sp>
          <p:nvSpPr>
            <p:cNvPr id="9292" name="Rectangle 73"/>
            <p:cNvSpPr>
              <a:spLocks noChangeArrowheads="1"/>
            </p:cNvSpPr>
            <p:nvPr/>
          </p:nvSpPr>
          <p:spPr bwMode="auto">
            <a:xfrm>
              <a:off x="1549" y="2880"/>
              <a:ext cx="548" cy="480"/>
            </a:xfrm>
            <a:prstGeom prst="rect">
              <a:avLst/>
            </a:prstGeom>
            <a:noFill/>
            <a:ln w="7">
              <a:solidFill>
                <a:srgbClr val="A0A0A0"/>
              </a:solidFill>
              <a:miter lim="800000"/>
              <a:headEnd/>
              <a:tailEnd/>
            </a:ln>
          </p:spPr>
          <p:txBody>
            <a:bodyPr/>
            <a:lstStyle/>
            <a:p>
              <a:endParaRPr lang="en-US"/>
            </a:p>
          </p:txBody>
        </p:sp>
      </p:grpSp>
      <p:grpSp>
        <p:nvGrpSpPr>
          <p:cNvPr id="22" name="Group 74"/>
          <p:cNvGrpSpPr>
            <a:grpSpLocks/>
          </p:cNvGrpSpPr>
          <p:nvPr/>
        </p:nvGrpSpPr>
        <p:grpSpPr bwMode="auto">
          <a:xfrm>
            <a:off x="1960563" y="6019800"/>
            <a:ext cx="1087437" cy="304800"/>
            <a:chOff x="2097" y="2880"/>
            <a:chExt cx="598" cy="480"/>
          </a:xfrm>
        </p:grpSpPr>
        <p:sp>
          <p:nvSpPr>
            <p:cNvPr id="9289" name="Rectangle 75"/>
            <p:cNvSpPr>
              <a:spLocks noChangeArrowheads="1"/>
            </p:cNvSpPr>
            <p:nvPr/>
          </p:nvSpPr>
          <p:spPr bwMode="auto">
            <a:xfrm>
              <a:off x="2126" y="288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444-444-4444</a:t>
              </a:r>
            </a:p>
            <a:p>
              <a:pPr eaLnBrk="0" hangingPunct="0">
                <a:spcBef>
                  <a:spcPct val="0"/>
                </a:spcBef>
              </a:pPr>
              <a:endParaRPr lang="en-US" b="0">
                <a:solidFill>
                  <a:schemeClr val="tx1"/>
                </a:solidFill>
                <a:latin typeface="Times New Roman" pitchFamily="18" charset="0"/>
              </a:endParaRPr>
            </a:p>
          </p:txBody>
        </p:sp>
        <p:sp>
          <p:nvSpPr>
            <p:cNvPr id="9290" name="Rectangle 76"/>
            <p:cNvSpPr>
              <a:spLocks noChangeArrowheads="1"/>
            </p:cNvSpPr>
            <p:nvPr/>
          </p:nvSpPr>
          <p:spPr bwMode="auto">
            <a:xfrm>
              <a:off x="2097" y="2880"/>
              <a:ext cx="598" cy="480"/>
            </a:xfrm>
            <a:prstGeom prst="rect">
              <a:avLst/>
            </a:prstGeom>
            <a:noFill/>
            <a:ln w="7">
              <a:solidFill>
                <a:srgbClr val="A0A0A0"/>
              </a:solidFill>
              <a:miter lim="800000"/>
              <a:headEnd/>
              <a:tailEnd/>
            </a:ln>
          </p:spPr>
          <p:txBody>
            <a:bodyPr/>
            <a:lstStyle/>
            <a:p>
              <a:endParaRPr lang="en-US"/>
            </a:p>
          </p:txBody>
        </p:sp>
      </p:grpSp>
      <p:grpSp>
        <p:nvGrpSpPr>
          <p:cNvPr id="23" name="Group 77"/>
          <p:cNvGrpSpPr>
            <a:grpSpLocks/>
          </p:cNvGrpSpPr>
          <p:nvPr/>
        </p:nvGrpSpPr>
        <p:grpSpPr bwMode="auto">
          <a:xfrm>
            <a:off x="382588" y="5410200"/>
            <a:ext cx="663575" cy="304800"/>
            <a:chOff x="0" y="1440"/>
            <a:chExt cx="627" cy="480"/>
          </a:xfrm>
        </p:grpSpPr>
        <p:sp>
          <p:nvSpPr>
            <p:cNvPr id="9287" name="Rectangle 78"/>
            <p:cNvSpPr>
              <a:spLocks noChangeArrowheads="1"/>
            </p:cNvSpPr>
            <p:nvPr/>
          </p:nvSpPr>
          <p:spPr bwMode="auto">
            <a:xfrm>
              <a:off x="29" y="144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5</a:t>
              </a:r>
              <a:endParaRPr lang="en-US" b="0">
                <a:solidFill>
                  <a:schemeClr val="tx1"/>
                </a:solidFill>
                <a:latin typeface="Times New Roman" pitchFamily="18" charset="0"/>
              </a:endParaRPr>
            </a:p>
          </p:txBody>
        </p:sp>
        <p:sp>
          <p:nvSpPr>
            <p:cNvPr id="9288" name="Rectangle 79"/>
            <p:cNvSpPr>
              <a:spLocks noChangeArrowheads="1"/>
            </p:cNvSpPr>
            <p:nvPr/>
          </p:nvSpPr>
          <p:spPr bwMode="auto">
            <a:xfrm>
              <a:off x="0" y="1440"/>
              <a:ext cx="627" cy="480"/>
            </a:xfrm>
            <a:prstGeom prst="rect">
              <a:avLst/>
            </a:prstGeom>
            <a:noFill/>
            <a:ln w="7">
              <a:solidFill>
                <a:srgbClr val="A0A0A0"/>
              </a:solidFill>
              <a:miter lim="800000"/>
              <a:headEnd/>
              <a:tailEnd/>
            </a:ln>
          </p:spPr>
          <p:txBody>
            <a:bodyPr/>
            <a:lstStyle/>
            <a:p>
              <a:endParaRPr lang="en-US"/>
            </a:p>
          </p:txBody>
        </p:sp>
      </p:grpSp>
      <p:grpSp>
        <p:nvGrpSpPr>
          <p:cNvPr id="24" name="Group 80"/>
          <p:cNvGrpSpPr>
            <a:grpSpLocks/>
          </p:cNvGrpSpPr>
          <p:nvPr/>
        </p:nvGrpSpPr>
        <p:grpSpPr bwMode="auto">
          <a:xfrm>
            <a:off x="1049338" y="5410200"/>
            <a:ext cx="911225" cy="304800"/>
            <a:chOff x="1549" y="1440"/>
            <a:chExt cx="548" cy="480"/>
          </a:xfrm>
        </p:grpSpPr>
        <p:sp>
          <p:nvSpPr>
            <p:cNvPr id="9285" name="Rectangle 81"/>
            <p:cNvSpPr>
              <a:spLocks noChangeArrowheads="1"/>
            </p:cNvSpPr>
            <p:nvPr/>
          </p:nvSpPr>
          <p:spPr bwMode="auto">
            <a:xfrm>
              <a:off x="1578" y="144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Smith</a:t>
              </a:r>
            </a:p>
            <a:p>
              <a:pPr eaLnBrk="0" hangingPunct="0">
                <a:spcBef>
                  <a:spcPct val="0"/>
                </a:spcBef>
              </a:pPr>
              <a:endParaRPr lang="en-US" b="0">
                <a:solidFill>
                  <a:schemeClr val="tx1"/>
                </a:solidFill>
                <a:latin typeface="Times New Roman" pitchFamily="18" charset="0"/>
              </a:endParaRPr>
            </a:p>
          </p:txBody>
        </p:sp>
        <p:sp>
          <p:nvSpPr>
            <p:cNvPr id="9286" name="Rectangle 82"/>
            <p:cNvSpPr>
              <a:spLocks noChangeArrowheads="1"/>
            </p:cNvSpPr>
            <p:nvPr/>
          </p:nvSpPr>
          <p:spPr bwMode="auto">
            <a:xfrm>
              <a:off x="1549" y="1440"/>
              <a:ext cx="548" cy="480"/>
            </a:xfrm>
            <a:prstGeom prst="rect">
              <a:avLst/>
            </a:prstGeom>
            <a:noFill/>
            <a:ln w="7">
              <a:solidFill>
                <a:srgbClr val="A0A0A0"/>
              </a:solidFill>
              <a:miter lim="800000"/>
              <a:headEnd/>
              <a:tailEnd/>
            </a:ln>
          </p:spPr>
          <p:txBody>
            <a:bodyPr/>
            <a:lstStyle/>
            <a:p>
              <a:endParaRPr lang="en-US"/>
            </a:p>
          </p:txBody>
        </p:sp>
      </p:grpSp>
      <p:grpSp>
        <p:nvGrpSpPr>
          <p:cNvPr id="25" name="Group 83"/>
          <p:cNvGrpSpPr>
            <a:grpSpLocks/>
          </p:cNvGrpSpPr>
          <p:nvPr/>
        </p:nvGrpSpPr>
        <p:grpSpPr bwMode="auto">
          <a:xfrm>
            <a:off x="1960563" y="5410200"/>
            <a:ext cx="1087437" cy="304800"/>
            <a:chOff x="2097" y="1440"/>
            <a:chExt cx="598" cy="480"/>
          </a:xfrm>
        </p:grpSpPr>
        <p:sp>
          <p:nvSpPr>
            <p:cNvPr id="9283" name="Rectangle 84"/>
            <p:cNvSpPr>
              <a:spLocks noChangeArrowheads="1"/>
            </p:cNvSpPr>
            <p:nvPr/>
          </p:nvSpPr>
          <p:spPr bwMode="auto">
            <a:xfrm>
              <a:off x="2126" y="144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654-223-3455</a:t>
              </a:r>
            </a:p>
            <a:p>
              <a:pPr eaLnBrk="0" hangingPunct="0">
                <a:spcBef>
                  <a:spcPct val="0"/>
                </a:spcBef>
              </a:pPr>
              <a:endParaRPr lang="en-US" b="0">
                <a:solidFill>
                  <a:schemeClr val="tx1"/>
                </a:solidFill>
                <a:latin typeface="Times New Roman" pitchFamily="18" charset="0"/>
              </a:endParaRPr>
            </a:p>
          </p:txBody>
        </p:sp>
        <p:sp>
          <p:nvSpPr>
            <p:cNvPr id="9284" name="Rectangle 85"/>
            <p:cNvSpPr>
              <a:spLocks noChangeArrowheads="1"/>
            </p:cNvSpPr>
            <p:nvPr/>
          </p:nvSpPr>
          <p:spPr bwMode="auto">
            <a:xfrm>
              <a:off x="2097" y="1440"/>
              <a:ext cx="598" cy="480"/>
            </a:xfrm>
            <a:prstGeom prst="rect">
              <a:avLst/>
            </a:prstGeom>
            <a:noFill/>
            <a:ln w="7">
              <a:solidFill>
                <a:srgbClr val="A0A0A0"/>
              </a:solidFill>
              <a:miter lim="800000"/>
              <a:headEnd/>
              <a:tailEnd/>
            </a:ln>
          </p:spPr>
          <p:txBody>
            <a:bodyPr/>
            <a:lstStyle/>
            <a:p>
              <a:endParaRPr lang="en-US"/>
            </a:p>
          </p:txBody>
        </p:sp>
      </p:grpSp>
      <p:grpSp>
        <p:nvGrpSpPr>
          <p:cNvPr id="26" name="Group 86"/>
          <p:cNvGrpSpPr>
            <a:grpSpLocks/>
          </p:cNvGrpSpPr>
          <p:nvPr/>
        </p:nvGrpSpPr>
        <p:grpSpPr bwMode="auto">
          <a:xfrm>
            <a:off x="381000" y="5105400"/>
            <a:ext cx="663575" cy="304800"/>
            <a:chOff x="0" y="1440"/>
            <a:chExt cx="627" cy="480"/>
          </a:xfrm>
        </p:grpSpPr>
        <p:sp>
          <p:nvSpPr>
            <p:cNvPr id="9281" name="Rectangle 87"/>
            <p:cNvSpPr>
              <a:spLocks noChangeArrowheads="1"/>
            </p:cNvSpPr>
            <p:nvPr/>
          </p:nvSpPr>
          <p:spPr bwMode="auto">
            <a:xfrm>
              <a:off x="29" y="144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4</a:t>
              </a:r>
              <a:endParaRPr lang="en-US" b="0">
                <a:solidFill>
                  <a:schemeClr val="tx1"/>
                </a:solidFill>
                <a:latin typeface="Times New Roman" pitchFamily="18" charset="0"/>
              </a:endParaRPr>
            </a:p>
          </p:txBody>
        </p:sp>
        <p:sp>
          <p:nvSpPr>
            <p:cNvPr id="9282" name="Rectangle 88"/>
            <p:cNvSpPr>
              <a:spLocks noChangeArrowheads="1"/>
            </p:cNvSpPr>
            <p:nvPr/>
          </p:nvSpPr>
          <p:spPr bwMode="auto">
            <a:xfrm>
              <a:off x="0" y="1440"/>
              <a:ext cx="627" cy="480"/>
            </a:xfrm>
            <a:prstGeom prst="rect">
              <a:avLst/>
            </a:prstGeom>
            <a:noFill/>
            <a:ln w="7">
              <a:solidFill>
                <a:srgbClr val="A0A0A0"/>
              </a:solidFill>
              <a:miter lim="800000"/>
              <a:headEnd/>
              <a:tailEnd/>
            </a:ln>
          </p:spPr>
          <p:txBody>
            <a:bodyPr/>
            <a:lstStyle/>
            <a:p>
              <a:endParaRPr lang="en-US"/>
            </a:p>
          </p:txBody>
        </p:sp>
      </p:grpSp>
      <p:grpSp>
        <p:nvGrpSpPr>
          <p:cNvPr id="27" name="Group 89"/>
          <p:cNvGrpSpPr>
            <a:grpSpLocks/>
          </p:cNvGrpSpPr>
          <p:nvPr/>
        </p:nvGrpSpPr>
        <p:grpSpPr bwMode="auto">
          <a:xfrm>
            <a:off x="1047750" y="5105400"/>
            <a:ext cx="911225" cy="304800"/>
            <a:chOff x="1549" y="1440"/>
            <a:chExt cx="548" cy="480"/>
          </a:xfrm>
        </p:grpSpPr>
        <p:sp>
          <p:nvSpPr>
            <p:cNvPr id="9279" name="Rectangle 90"/>
            <p:cNvSpPr>
              <a:spLocks noChangeArrowheads="1"/>
            </p:cNvSpPr>
            <p:nvPr/>
          </p:nvSpPr>
          <p:spPr bwMode="auto">
            <a:xfrm>
              <a:off x="1578" y="144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Jones</a:t>
              </a:r>
            </a:p>
            <a:p>
              <a:pPr eaLnBrk="0" hangingPunct="0">
                <a:spcBef>
                  <a:spcPct val="0"/>
                </a:spcBef>
              </a:pPr>
              <a:endParaRPr lang="en-US" b="0">
                <a:solidFill>
                  <a:schemeClr val="tx1"/>
                </a:solidFill>
                <a:latin typeface="Times New Roman" pitchFamily="18" charset="0"/>
              </a:endParaRPr>
            </a:p>
          </p:txBody>
        </p:sp>
        <p:sp>
          <p:nvSpPr>
            <p:cNvPr id="9280" name="Rectangle 91"/>
            <p:cNvSpPr>
              <a:spLocks noChangeArrowheads="1"/>
            </p:cNvSpPr>
            <p:nvPr/>
          </p:nvSpPr>
          <p:spPr bwMode="auto">
            <a:xfrm>
              <a:off x="1549" y="1440"/>
              <a:ext cx="548" cy="480"/>
            </a:xfrm>
            <a:prstGeom prst="rect">
              <a:avLst/>
            </a:prstGeom>
            <a:noFill/>
            <a:ln w="7">
              <a:solidFill>
                <a:srgbClr val="A0A0A0"/>
              </a:solidFill>
              <a:miter lim="800000"/>
              <a:headEnd/>
              <a:tailEnd/>
            </a:ln>
          </p:spPr>
          <p:txBody>
            <a:bodyPr/>
            <a:lstStyle/>
            <a:p>
              <a:endParaRPr lang="en-US"/>
            </a:p>
          </p:txBody>
        </p:sp>
      </p:grpSp>
      <p:grpSp>
        <p:nvGrpSpPr>
          <p:cNvPr id="28" name="Group 92"/>
          <p:cNvGrpSpPr>
            <a:grpSpLocks/>
          </p:cNvGrpSpPr>
          <p:nvPr/>
        </p:nvGrpSpPr>
        <p:grpSpPr bwMode="auto">
          <a:xfrm>
            <a:off x="1958975" y="5105400"/>
            <a:ext cx="1087438" cy="304800"/>
            <a:chOff x="2097" y="1440"/>
            <a:chExt cx="598" cy="480"/>
          </a:xfrm>
        </p:grpSpPr>
        <p:sp>
          <p:nvSpPr>
            <p:cNvPr id="9277" name="Rectangle 93"/>
            <p:cNvSpPr>
              <a:spLocks noChangeArrowheads="1"/>
            </p:cNvSpPr>
            <p:nvPr/>
          </p:nvSpPr>
          <p:spPr bwMode="auto">
            <a:xfrm>
              <a:off x="2126" y="144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123-333-3333</a:t>
              </a:r>
              <a:endParaRPr lang="en-US" b="0">
                <a:solidFill>
                  <a:schemeClr val="tx1"/>
                </a:solidFill>
                <a:latin typeface="Times New Roman" pitchFamily="18" charset="0"/>
              </a:endParaRPr>
            </a:p>
          </p:txBody>
        </p:sp>
        <p:sp>
          <p:nvSpPr>
            <p:cNvPr id="9278" name="Rectangle 94"/>
            <p:cNvSpPr>
              <a:spLocks noChangeArrowheads="1"/>
            </p:cNvSpPr>
            <p:nvPr/>
          </p:nvSpPr>
          <p:spPr bwMode="auto">
            <a:xfrm>
              <a:off x="2097" y="1440"/>
              <a:ext cx="598" cy="480"/>
            </a:xfrm>
            <a:prstGeom prst="rect">
              <a:avLst/>
            </a:prstGeom>
            <a:noFill/>
            <a:ln w="7">
              <a:solidFill>
                <a:srgbClr val="A0A0A0"/>
              </a:solidFill>
              <a:miter lim="800000"/>
              <a:headEnd/>
              <a:tailEnd/>
            </a:ln>
          </p:spPr>
          <p:txBody>
            <a:bodyPr/>
            <a:lstStyle/>
            <a:p>
              <a:endParaRPr lang="en-US"/>
            </a:p>
          </p:txBody>
        </p:sp>
      </p:grpSp>
      <p:grpSp>
        <p:nvGrpSpPr>
          <p:cNvPr id="29" name="Group 95"/>
          <p:cNvGrpSpPr>
            <a:grpSpLocks/>
          </p:cNvGrpSpPr>
          <p:nvPr/>
        </p:nvGrpSpPr>
        <p:grpSpPr bwMode="auto">
          <a:xfrm>
            <a:off x="382588" y="4800600"/>
            <a:ext cx="663575" cy="304800"/>
            <a:chOff x="0" y="0"/>
            <a:chExt cx="627" cy="480"/>
          </a:xfrm>
        </p:grpSpPr>
        <p:sp>
          <p:nvSpPr>
            <p:cNvPr id="9275" name="Rectangle 96"/>
            <p:cNvSpPr>
              <a:spLocks noChangeArrowheads="1"/>
            </p:cNvSpPr>
            <p:nvPr/>
          </p:nvSpPr>
          <p:spPr bwMode="auto">
            <a:xfrm>
              <a:off x="29" y="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3</a:t>
              </a:r>
              <a:endParaRPr lang="en-US" b="0">
                <a:solidFill>
                  <a:schemeClr val="tx1"/>
                </a:solidFill>
                <a:latin typeface="Times New Roman" pitchFamily="18" charset="0"/>
              </a:endParaRPr>
            </a:p>
          </p:txBody>
        </p:sp>
        <p:sp>
          <p:nvSpPr>
            <p:cNvPr id="9276" name="Rectangle 97"/>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30" name="Group 98"/>
          <p:cNvGrpSpPr>
            <a:grpSpLocks/>
          </p:cNvGrpSpPr>
          <p:nvPr/>
        </p:nvGrpSpPr>
        <p:grpSpPr bwMode="auto">
          <a:xfrm>
            <a:off x="1049338" y="4800600"/>
            <a:ext cx="911225" cy="304800"/>
            <a:chOff x="1549" y="0"/>
            <a:chExt cx="548" cy="480"/>
          </a:xfrm>
        </p:grpSpPr>
        <p:sp>
          <p:nvSpPr>
            <p:cNvPr id="9273" name="Rectangle 99"/>
            <p:cNvSpPr>
              <a:spLocks noChangeArrowheads="1"/>
            </p:cNvSpPr>
            <p:nvPr/>
          </p:nvSpPr>
          <p:spPr bwMode="auto">
            <a:xfrm>
              <a:off x="1578" y="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Grumpy</a:t>
              </a:r>
              <a:endParaRPr lang="en-US" b="0">
                <a:solidFill>
                  <a:schemeClr val="tx1"/>
                </a:solidFill>
                <a:latin typeface="Times New Roman" pitchFamily="18" charset="0"/>
              </a:endParaRPr>
            </a:p>
          </p:txBody>
        </p:sp>
        <p:sp>
          <p:nvSpPr>
            <p:cNvPr id="9274" name="Rectangle 100"/>
            <p:cNvSpPr>
              <a:spLocks noChangeArrowheads="1"/>
            </p:cNvSpPr>
            <p:nvPr/>
          </p:nvSpPr>
          <p:spPr bwMode="auto">
            <a:xfrm>
              <a:off x="1549" y="0"/>
              <a:ext cx="548" cy="480"/>
            </a:xfrm>
            <a:prstGeom prst="rect">
              <a:avLst/>
            </a:prstGeom>
            <a:noFill/>
            <a:ln w="7">
              <a:solidFill>
                <a:srgbClr val="A0A0A0"/>
              </a:solidFill>
              <a:miter lim="800000"/>
              <a:headEnd/>
              <a:tailEnd/>
            </a:ln>
          </p:spPr>
          <p:txBody>
            <a:bodyPr/>
            <a:lstStyle/>
            <a:p>
              <a:endParaRPr lang="en-US"/>
            </a:p>
          </p:txBody>
        </p:sp>
      </p:grpSp>
      <p:grpSp>
        <p:nvGrpSpPr>
          <p:cNvPr id="31" name="Group 101"/>
          <p:cNvGrpSpPr>
            <a:grpSpLocks/>
          </p:cNvGrpSpPr>
          <p:nvPr/>
        </p:nvGrpSpPr>
        <p:grpSpPr bwMode="auto">
          <a:xfrm>
            <a:off x="1960563" y="4800600"/>
            <a:ext cx="1087437" cy="304800"/>
            <a:chOff x="2097" y="0"/>
            <a:chExt cx="598" cy="480"/>
          </a:xfrm>
        </p:grpSpPr>
        <p:sp>
          <p:nvSpPr>
            <p:cNvPr id="9271" name="Rectangle 102"/>
            <p:cNvSpPr>
              <a:spLocks noChangeArrowheads="1"/>
            </p:cNvSpPr>
            <p:nvPr/>
          </p:nvSpPr>
          <p:spPr bwMode="auto">
            <a:xfrm>
              <a:off x="2126" y="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665-235-6532</a:t>
              </a:r>
            </a:p>
            <a:p>
              <a:pPr eaLnBrk="0" hangingPunct="0">
                <a:spcBef>
                  <a:spcPct val="0"/>
                </a:spcBef>
              </a:pPr>
              <a:endParaRPr lang="en-US" b="0">
                <a:solidFill>
                  <a:schemeClr val="tx1"/>
                </a:solidFill>
                <a:latin typeface="Times New Roman" pitchFamily="18" charset="0"/>
              </a:endParaRPr>
            </a:p>
          </p:txBody>
        </p:sp>
        <p:sp>
          <p:nvSpPr>
            <p:cNvPr id="9272" name="Rectangle 103"/>
            <p:cNvSpPr>
              <a:spLocks noChangeArrowheads="1"/>
            </p:cNvSpPr>
            <p:nvPr/>
          </p:nvSpPr>
          <p:spPr bwMode="auto">
            <a:xfrm>
              <a:off x="2097" y="0"/>
              <a:ext cx="598" cy="480"/>
            </a:xfrm>
            <a:prstGeom prst="rect">
              <a:avLst/>
            </a:prstGeom>
            <a:noFill/>
            <a:ln w="7">
              <a:solidFill>
                <a:srgbClr val="A0A0A0"/>
              </a:solidFill>
              <a:miter lim="800000"/>
              <a:headEnd/>
              <a:tailEnd/>
            </a:ln>
          </p:spPr>
          <p:txBody>
            <a:bodyPr/>
            <a:lstStyle/>
            <a:p>
              <a:endParaRPr lang="en-US"/>
            </a:p>
          </p:txBody>
        </p:sp>
      </p:grpSp>
      <p:grpSp>
        <p:nvGrpSpPr>
          <p:cNvPr id="9216" name="Group 104"/>
          <p:cNvGrpSpPr>
            <a:grpSpLocks/>
          </p:cNvGrpSpPr>
          <p:nvPr/>
        </p:nvGrpSpPr>
        <p:grpSpPr bwMode="auto">
          <a:xfrm>
            <a:off x="382588" y="4495800"/>
            <a:ext cx="663575" cy="304800"/>
            <a:chOff x="0" y="0"/>
            <a:chExt cx="627" cy="480"/>
          </a:xfrm>
        </p:grpSpPr>
        <p:sp>
          <p:nvSpPr>
            <p:cNvPr id="9269" name="Rectangle 105"/>
            <p:cNvSpPr>
              <a:spLocks noChangeArrowheads="1"/>
            </p:cNvSpPr>
            <p:nvPr/>
          </p:nvSpPr>
          <p:spPr bwMode="auto">
            <a:xfrm>
              <a:off x="29" y="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2</a:t>
              </a:r>
              <a:endParaRPr lang="en-US" b="0">
                <a:solidFill>
                  <a:schemeClr val="tx1"/>
                </a:solidFill>
                <a:latin typeface="Times New Roman" pitchFamily="18" charset="0"/>
              </a:endParaRPr>
            </a:p>
          </p:txBody>
        </p:sp>
        <p:sp>
          <p:nvSpPr>
            <p:cNvPr id="9270" name="Rectangle 106"/>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9217" name="Group 107"/>
          <p:cNvGrpSpPr>
            <a:grpSpLocks/>
          </p:cNvGrpSpPr>
          <p:nvPr/>
        </p:nvGrpSpPr>
        <p:grpSpPr bwMode="auto">
          <a:xfrm>
            <a:off x="1049338" y="4495800"/>
            <a:ext cx="911225" cy="304800"/>
            <a:chOff x="1549" y="0"/>
            <a:chExt cx="548" cy="480"/>
          </a:xfrm>
        </p:grpSpPr>
        <p:sp>
          <p:nvSpPr>
            <p:cNvPr id="9267" name="Rectangle 108"/>
            <p:cNvSpPr>
              <a:spLocks noChangeArrowheads="1"/>
            </p:cNvSpPr>
            <p:nvPr/>
          </p:nvSpPr>
          <p:spPr bwMode="auto">
            <a:xfrm>
              <a:off x="1578" y="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Snoopy</a:t>
              </a:r>
              <a:endParaRPr lang="en-US" b="0">
                <a:solidFill>
                  <a:schemeClr val="tx1"/>
                </a:solidFill>
                <a:latin typeface="Times New Roman" pitchFamily="18" charset="0"/>
              </a:endParaRPr>
            </a:p>
          </p:txBody>
        </p:sp>
        <p:sp>
          <p:nvSpPr>
            <p:cNvPr id="9268" name="Rectangle 109"/>
            <p:cNvSpPr>
              <a:spLocks noChangeArrowheads="1"/>
            </p:cNvSpPr>
            <p:nvPr/>
          </p:nvSpPr>
          <p:spPr bwMode="auto">
            <a:xfrm>
              <a:off x="1549" y="0"/>
              <a:ext cx="548" cy="480"/>
            </a:xfrm>
            <a:prstGeom prst="rect">
              <a:avLst/>
            </a:prstGeom>
            <a:noFill/>
            <a:ln w="7">
              <a:solidFill>
                <a:srgbClr val="A0A0A0"/>
              </a:solidFill>
              <a:miter lim="800000"/>
              <a:headEnd/>
              <a:tailEnd/>
            </a:ln>
          </p:spPr>
          <p:txBody>
            <a:bodyPr/>
            <a:lstStyle/>
            <a:p>
              <a:endParaRPr lang="en-US"/>
            </a:p>
          </p:txBody>
        </p:sp>
      </p:grpSp>
      <p:grpSp>
        <p:nvGrpSpPr>
          <p:cNvPr id="9220" name="Group 110"/>
          <p:cNvGrpSpPr>
            <a:grpSpLocks/>
          </p:cNvGrpSpPr>
          <p:nvPr/>
        </p:nvGrpSpPr>
        <p:grpSpPr bwMode="auto">
          <a:xfrm>
            <a:off x="1960563" y="4495800"/>
            <a:ext cx="1087437" cy="304800"/>
            <a:chOff x="2097" y="0"/>
            <a:chExt cx="598" cy="480"/>
          </a:xfrm>
        </p:grpSpPr>
        <p:sp>
          <p:nvSpPr>
            <p:cNvPr id="9265" name="Rectangle 111"/>
            <p:cNvSpPr>
              <a:spLocks noChangeArrowheads="1"/>
            </p:cNvSpPr>
            <p:nvPr/>
          </p:nvSpPr>
          <p:spPr bwMode="auto">
            <a:xfrm>
              <a:off x="2126" y="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232-234-1234</a:t>
              </a:r>
              <a:endParaRPr lang="en-US" b="0">
                <a:solidFill>
                  <a:schemeClr val="tx1"/>
                </a:solidFill>
                <a:latin typeface="Times New Roman" pitchFamily="18" charset="0"/>
              </a:endParaRPr>
            </a:p>
          </p:txBody>
        </p:sp>
        <p:sp>
          <p:nvSpPr>
            <p:cNvPr id="9266" name="Rectangle 112"/>
            <p:cNvSpPr>
              <a:spLocks noChangeArrowheads="1"/>
            </p:cNvSpPr>
            <p:nvPr/>
          </p:nvSpPr>
          <p:spPr bwMode="auto">
            <a:xfrm>
              <a:off x="2097" y="0"/>
              <a:ext cx="598" cy="480"/>
            </a:xfrm>
            <a:prstGeom prst="rect">
              <a:avLst/>
            </a:prstGeom>
            <a:noFill/>
            <a:ln w="7">
              <a:solidFill>
                <a:srgbClr val="A0A0A0"/>
              </a:solidFill>
              <a:miter lim="800000"/>
              <a:headEnd/>
              <a:tailEnd/>
            </a:ln>
          </p:spPr>
          <p:txBody>
            <a:bodyPr/>
            <a:lstStyle/>
            <a:p>
              <a:endParaRPr lang="en-US"/>
            </a:p>
          </p:txBody>
        </p:sp>
      </p:grpSp>
      <p:grpSp>
        <p:nvGrpSpPr>
          <p:cNvPr id="9221" name="Group 113"/>
          <p:cNvGrpSpPr>
            <a:grpSpLocks/>
          </p:cNvGrpSpPr>
          <p:nvPr/>
        </p:nvGrpSpPr>
        <p:grpSpPr bwMode="auto">
          <a:xfrm>
            <a:off x="381000" y="4191000"/>
            <a:ext cx="663575" cy="304800"/>
            <a:chOff x="0" y="0"/>
            <a:chExt cx="627" cy="480"/>
          </a:xfrm>
        </p:grpSpPr>
        <p:sp>
          <p:nvSpPr>
            <p:cNvPr id="9263" name="Rectangle 114"/>
            <p:cNvSpPr>
              <a:spLocks noChangeArrowheads="1"/>
            </p:cNvSpPr>
            <p:nvPr/>
          </p:nvSpPr>
          <p:spPr bwMode="auto">
            <a:xfrm>
              <a:off x="29" y="0"/>
              <a:ext cx="569"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1</a:t>
              </a:r>
            </a:p>
            <a:p>
              <a:pPr eaLnBrk="0" hangingPunct="0">
                <a:spcBef>
                  <a:spcPct val="0"/>
                </a:spcBef>
              </a:pPr>
              <a:endParaRPr lang="en-US" b="0">
                <a:solidFill>
                  <a:schemeClr val="tx1"/>
                </a:solidFill>
                <a:latin typeface="Times New Roman" pitchFamily="18" charset="0"/>
              </a:endParaRPr>
            </a:p>
          </p:txBody>
        </p:sp>
        <p:sp>
          <p:nvSpPr>
            <p:cNvPr id="9264" name="Rectangle 115"/>
            <p:cNvSpPr>
              <a:spLocks noChangeArrowheads="1"/>
            </p:cNvSpPr>
            <p:nvPr/>
          </p:nvSpPr>
          <p:spPr bwMode="auto">
            <a:xfrm>
              <a:off x="0" y="0"/>
              <a:ext cx="627" cy="480"/>
            </a:xfrm>
            <a:prstGeom prst="rect">
              <a:avLst/>
            </a:prstGeom>
            <a:noFill/>
            <a:ln w="7">
              <a:solidFill>
                <a:srgbClr val="A0A0A0"/>
              </a:solidFill>
              <a:miter lim="800000"/>
              <a:headEnd/>
              <a:tailEnd/>
            </a:ln>
          </p:spPr>
          <p:txBody>
            <a:bodyPr/>
            <a:lstStyle/>
            <a:p>
              <a:endParaRPr lang="en-US"/>
            </a:p>
          </p:txBody>
        </p:sp>
      </p:grpSp>
      <p:grpSp>
        <p:nvGrpSpPr>
          <p:cNvPr id="9222" name="Group 116"/>
          <p:cNvGrpSpPr>
            <a:grpSpLocks/>
          </p:cNvGrpSpPr>
          <p:nvPr/>
        </p:nvGrpSpPr>
        <p:grpSpPr bwMode="auto">
          <a:xfrm>
            <a:off x="1047750" y="4191000"/>
            <a:ext cx="911225" cy="304800"/>
            <a:chOff x="1549" y="0"/>
            <a:chExt cx="548" cy="480"/>
          </a:xfrm>
        </p:grpSpPr>
        <p:sp>
          <p:nvSpPr>
            <p:cNvPr id="9261" name="Rectangle 117"/>
            <p:cNvSpPr>
              <a:spLocks noChangeArrowheads="1"/>
            </p:cNvSpPr>
            <p:nvPr/>
          </p:nvSpPr>
          <p:spPr bwMode="auto">
            <a:xfrm>
              <a:off x="1578" y="0"/>
              <a:ext cx="49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Sleepy</a:t>
              </a:r>
              <a:endParaRPr lang="en-US" b="0">
                <a:solidFill>
                  <a:schemeClr val="tx1"/>
                </a:solidFill>
                <a:latin typeface="Times New Roman" pitchFamily="18" charset="0"/>
              </a:endParaRPr>
            </a:p>
          </p:txBody>
        </p:sp>
        <p:sp>
          <p:nvSpPr>
            <p:cNvPr id="9262" name="Rectangle 118"/>
            <p:cNvSpPr>
              <a:spLocks noChangeArrowheads="1"/>
            </p:cNvSpPr>
            <p:nvPr/>
          </p:nvSpPr>
          <p:spPr bwMode="auto">
            <a:xfrm>
              <a:off x="1549" y="0"/>
              <a:ext cx="548" cy="480"/>
            </a:xfrm>
            <a:prstGeom prst="rect">
              <a:avLst/>
            </a:prstGeom>
            <a:noFill/>
            <a:ln w="7">
              <a:solidFill>
                <a:srgbClr val="A0A0A0"/>
              </a:solidFill>
              <a:miter lim="800000"/>
              <a:headEnd/>
              <a:tailEnd/>
            </a:ln>
          </p:spPr>
          <p:txBody>
            <a:bodyPr/>
            <a:lstStyle/>
            <a:p>
              <a:endParaRPr lang="en-US"/>
            </a:p>
          </p:txBody>
        </p:sp>
      </p:grpSp>
      <p:grpSp>
        <p:nvGrpSpPr>
          <p:cNvPr id="9223" name="Group 119"/>
          <p:cNvGrpSpPr>
            <a:grpSpLocks/>
          </p:cNvGrpSpPr>
          <p:nvPr/>
        </p:nvGrpSpPr>
        <p:grpSpPr bwMode="auto">
          <a:xfrm>
            <a:off x="1958975" y="4191000"/>
            <a:ext cx="1087438" cy="304800"/>
            <a:chOff x="2097" y="0"/>
            <a:chExt cx="598" cy="480"/>
          </a:xfrm>
        </p:grpSpPr>
        <p:sp>
          <p:nvSpPr>
            <p:cNvPr id="9259" name="Rectangle 120"/>
            <p:cNvSpPr>
              <a:spLocks noChangeArrowheads="1"/>
            </p:cNvSpPr>
            <p:nvPr/>
          </p:nvSpPr>
          <p:spPr bwMode="auto">
            <a:xfrm>
              <a:off x="2126" y="0"/>
              <a:ext cx="540" cy="480"/>
            </a:xfrm>
            <a:prstGeom prst="rect">
              <a:avLst/>
            </a:prstGeom>
            <a:noFill/>
            <a:ln w="9525">
              <a:noFill/>
              <a:miter lim="800000"/>
              <a:headEnd/>
              <a:tailEnd/>
            </a:ln>
          </p:spPr>
          <p:txBody>
            <a:bodyPr/>
            <a:lstStyle/>
            <a:p>
              <a:pPr>
                <a:spcBef>
                  <a:spcPct val="0"/>
                </a:spcBef>
              </a:pPr>
              <a:r>
                <a:rPr lang="en-US" sz="1000" b="0">
                  <a:solidFill>
                    <a:schemeClr val="tx1"/>
                  </a:solidFill>
                  <a:latin typeface="Times New Roman" pitchFamily="18" charset="0"/>
                  <a:cs typeface="Times New Roman" pitchFamily="18" charset="0"/>
                </a:rPr>
                <a:t>321-321-1111</a:t>
              </a:r>
              <a:endParaRPr lang="en-US" b="0">
                <a:solidFill>
                  <a:schemeClr val="tx1"/>
                </a:solidFill>
                <a:latin typeface="Times New Roman" pitchFamily="18" charset="0"/>
              </a:endParaRPr>
            </a:p>
          </p:txBody>
        </p:sp>
        <p:sp>
          <p:nvSpPr>
            <p:cNvPr id="9260" name="Rectangle 121"/>
            <p:cNvSpPr>
              <a:spLocks noChangeArrowheads="1"/>
            </p:cNvSpPr>
            <p:nvPr/>
          </p:nvSpPr>
          <p:spPr bwMode="auto">
            <a:xfrm>
              <a:off x="2097" y="0"/>
              <a:ext cx="598" cy="480"/>
            </a:xfrm>
            <a:prstGeom prst="rect">
              <a:avLst/>
            </a:prstGeom>
            <a:noFill/>
            <a:ln w="7">
              <a:solidFill>
                <a:srgbClr val="A0A0A0"/>
              </a:solidFill>
              <a:miter lim="800000"/>
              <a:headEnd/>
              <a:tailEnd/>
            </a:ln>
          </p:spPr>
          <p:txBody>
            <a:bodyPr/>
            <a:lstStyle/>
            <a:p>
              <a:endParaRPr lang="en-US"/>
            </a:p>
          </p:txBody>
        </p:sp>
      </p:grpSp>
      <p:sp>
        <p:nvSpPr>
          <p:cNvPr id="9257" name="Rectangle 122"/>
          <p:cNvSpPr>
            <a:spLocks noChangeArrowheads="1"/>
          </p:cNvSpPr>
          <p:nvPr/>
        </p:nvSpPr>
        <p:spPr bwMode="auto">
          <a:xfrm>
            <a:off x="304800" y="3352800"/>
            <a:ext cx="8001000" cy="457200"/>
          </a:xfrm>
          <a:prstGeom prst="rect">
            <a:avLst/>
          </a:prstGeom>
          <a:noFill/>
          <a:ln w="9525">
            <a:noFill/>
            <a:miter lim="800000"/>
            <a:headEnd/>
            <a:tailEnd/>
          </a:ln>
        </p:spPr>
        <p:txBody>
          <a:bodyPr/>
          <a:lstStyle/>
          <a:p>
            <a:pPr marL="609600" indent="-609600" algn="just"/>
            <a:r>
              <a:rPr lang="en-US" sz="2400" b="1" dirty="0">
                <a:solidFill>
                  <a:srgbClr val="FF0000"/>
                </a:solidFill>
                <a:latin typeface="Calibri" pitchFamily="34" charset="0"/>
                <a:cs typeface="Calibri" pitchFamily="34" charset="0"/>
              </a:rPr>
              <a:t>Example 3</a:t>
            </a:r>
          </a:p>
        </p:txBody>
      </p:sp>
      <p:sp>
        <p:nvSpPr>
          <p:cNvPr id="9258" name="Rectangle 123"/>
          <p:cNvSpPr>
            <a:spLocks noChangeArrowheads="1"/>
          </p:cNvSpPr>
          <p:nvPr/>
        </p:nvSpPr>
        <p:spPr bwMode="auto">
          <a:xfrm>
            <a:off x="3200400" y="3962400"/>
            <a:ext cx="5791200" cy="1295400"/>
          </a:xfrm>
          <a:prstGeom prst="rect">
            <a:avLst/>
          </a:prstGeom>
          <a:noFill/>
          <a:ln w="9525">
            <a:noFill/>
            <a:miter lim="800000"/>
            <a:headEnd/>
            <a:tailEnd/>
          </a:ln>
        </p:spPr>
        <p:txBody>
          <a:bodyPr/>
          <a:lstStyle/>
          <a:p>
            <a:pPr marL="609600" indent="-609600" algn="just"/>
            <a:r>
              <a:rPr lang="en-US" sz="2000" dirty="0">
                <a:solidFill>
                  <a:schemeClr val="tx1"/>
                </a:solidFill>
                <a:latin typeface="Arial Unicode MS" pitchFamily="34" charset="-128"/>
                <a:cs typeface="Times New Roman" pitchFamily="18" charset="0"/>
              </a:rPr>
              <a:t>Table Scheme: {</a:t>
            </a:r>
            <a:r>
              <a:rPr lang="en-US" sz="2000" dirty="0" err="1">
                <a:solidFill>
                  <a:schemeClr val="tx1"/>
                </a:solidFill>
                <a:latin typeface="Arial Unicode MS" pitchFamily="34" charset="-128"/>
                <a:cs typeface="Times New Roman" pitchFamily="18" charset="0"/>
              </a:rPr>
              <a:t>AuID</a:t>
            </a:r>
            <a:r>
              <a:rPr lang="en-US" sz="2000" dirty="0">
                <a:solidFill>
                  <a:schemeClr val="tx1"/>
                </a:solidFill>
                <a:latin typeface="Arial Unicode MS" pitchFamily="34" charset="-128"/>
                <a:cs typeface="Times New Roman" pitchFamily="18" charset="0"/>
              </a:rPr>
              <a:t>, </a:t>
            </a:r>
            <a:r>
              <a:rPr lang="en-US" sz="2000" dirty="0" err="1">
                <a:solidFill>
                  <a:schemeClr val="tx1"/>
                </a:solidFill>
                <a:latin typeface="Arial Unicode MS" pitchFamily="34" charset="-128"/>
                <a:cs typeface="Times New Roman" pitchFamily="18" charset="0"/>
              </a:rPr>
              <a:t>AuName</a:t>
            </a:r>
            <a:r>
              <a:rPr lang="en-US" sz="2000" dirty="0">
                <a:solidFill>
                  <a:schemeClr val="tx1"/>
                </a:solidFill>
                <a:latin typeface="Arial Unicode MS" pitchFamily="34" charset="-128"/>
                <a:cs typeface="Times New Roman" pitchFamily="18" charset="0"/>
              </a:rPr>
              <a:t>, </a:t>
            </a:r>
            <a:r>
              <a:rPr lang="en-US" sz="2000" dirty="0" err="1">
                <a:solidFill>
                  <a:schemeClr val="tx1"/>
                </a:solidFill>
                <a:latin typeface="Arial Unicode MS" pitchFamily="34" charset="-128"/>
                <a:cs typeface="Times New Roman" pitchFamily="18" charset="0"/>
              </a:rPr>
              <a:t>AuPhone</a:t>
            </a:r>
            <a:r>
              <a:rPr lang="en-US" sz="2000" dirty="0">
                <a:solidFill>
                  <a:schemeClr val="tx1"/>
                </a:solidFill>
                <a:latin typeface="Arial Unicode MS" pitchFamily="34" charset="-128"/>
                <a:cs typeface="Times New Roman" pitchFamily="18" charset="0"/>
              </a:rPr>
              <a:t>}</a:t>
            </a:r>
          </a:p>
          <a:p>
            <a:pPr marL="609600" indent="-609600" algn="just"/>
            <a:r>
              <a:rPr lang="en-US" sz="2000" dirty="0">
                <a:solidFill>
                  <a:schemeClr val="tx1"/>
                </a:solidFill>
                <a:latin typeface="Arial Unicode MS" pitchFamily="34" charset="-128"/>
                <a:cs typeface="Times New Roman" pitchFamily="18" charset="0"/>
              </a:rPr>
              <a:t>Functional Dependencies: {</a:t>
            </a:r>
            <a:r>
              <a:rPr lang="en-US" sz="2000" dirty="0" err="1">
                <a:solidFill>
                  <a:schemeClr val="tx1"/>
                </a:solidFill>
                <a:latin typeface="Arial Unicode MS" pitchFamily="34" charset="-128"/>
                <a:cs typeface="Times New Roman" pitchFamily="18" charset="0"/>
              </a:rPr>
              <a:t>AuId</a:t>
            </a:r>
            <a:r>
              <a:rPr lang="en-US" sz="2000" dirty="0">
                <a:solidFill>
                  <a:schemeClr val="tx1"/>
                </a:solidFill>
                <a:latin typeface="Arial Unicode MS" pitchFamily="34" charset="-128"/>
                <a:cs typeface="Times New Roman" pitchFamily="18" charset="0"/>
              </a:rPr>
              <a:t>} </a:t>
            </a:r>
            <a:r>
              <a:rPr lang="en-US" sz="2000" dirty="0">
                <a:solidFill>
                  <a:schemeClr val="tx1"/>
                </a:solidFill>
                <a:latin typeface="Arial Unicode MS" pitchFamily="34" charset="-128"/>
                <a:cs typeface="Times New Roman" pitchFamily="18" charset="0"/>
                <a:sym typeface="Wingdings" pitchFamily="2" charset="2"/>
              </a:rPr>
              <a:t> {</a:t>
            </a:r>
            <a:r>
              <a:rPr lang="en-US" sz="2000" dirty="0" err="1">
                <a:solidFill>
                  <a:schemeClr val="tx1"/>
                </a:solidFill>
                <a:latin typeface="Arial Unicode MS" pitchFamily="34" charset="-128"/>
                <a:cs typeface="Times New Roman" pitchFamily="18" charset="0"/>
                <a:sym typeface="Wingdings" pitchFamily="2" charset="2"/>
              </a:rPr>
              <a:t>AuPhone</a:t>
            </a:r>
            <a:r>
              <a:rPr lang="en-US" sz="2000" dirty="0">
                <a:solidFill>
                  <a:schemeClr val="tx1"/>
                </a:solidFill>
                <a:latin typeface="Arial Unicode MS" pitchFamily="34" charset="-128"/>
                <a:cs typeface="Times New Roman" pitchFamily="18" charset="0"/>
                <a:sym typeface="Wingdings" pitchFamily="2" charset="2"/>
              </a:rPr>
              <a:t>}</a:t>
            </a:r>
          </a:p>
          <a:p>
            <a:pPr marL="609600" indent="-609600" algn="just"/>
            <a:r>
              <a:rPr lang="en-US" sz="2000" dirty="0">
                <a:solidFill>
                  <a:schemeClr val="tx1"/>
                </a:solidFill>
                <a:latin typeface="Arial Unicode MS" pitchFamily="34" charset="-128"/>
                <a:cs typeface="Times New Roman" pitchFamily="18" charset="0"/>
                <a:sym typeface="Wingdings" pitchFamily="2" charset="2"/>
              </a:rPr>
              <a:t>				    {</a:t>
            </a:r>
            <a:r>
              <a:rPr lang="en-US" sz="2000" dirty="0" err="1">
                <a:solidFill>
                  <a:schemeClr val="tx1"/>
                </a:solidFill>
                <a:latin typeface="Arial Unicode MS" pitchFamily="34" charset="-128"/>
                <a:cs typeface="Times New Roman" pitchFamily="18" charset="0"/>
                <a:sym typeface="Wingdings" pitchFamily="2" charset="2"/>
              </a:rPr>
              <a:t>AuId</a:t>
            </a:r>
            <a:r>
              <a:rPr lang="en-US" sz="2000" dirty="0">
                <a:solidFill>
                  <a:schemeClr val="tx1"/>
                </a:solidFill>
                <a:latin typeface="Arial Unicode MS" pitchFamily="34" charset="-128"/>
                <a:cs typeface="Times New Roman" pitchFamily="18" charset="0"/>
                <a:sym typeface="Wingdings" pitchFamily="2" charset="2"/>
              </a:rPr>
              <a:t>}  {</a:t>
            </a:r>
            <a:r>
              <a:rPr lang="en-US" sz="2000" dirty="0" err="1">
                <a:solidFill>
                  <a:schemeClr val="tx1"/>
                </a:solidFill>
                <a:latin typeface="Arial Unicode MS" pitchFamily="34" charset="-128"/>
                <a:cs typeface="Times New Roman" pitchFamily="18" charset="0"/>
                <a:sym typeface="Wingdings" pitchFamily="2" charset="2"/>
              </a:rPr>
              <a:t>AuName</a:t>
            </a:r>
            <a:r>
              <a:rPr lang="en-US" sz="2000" dirty="0">
                <a:solidFill>
                  <a:schemeClr val="tx1"/>
                </a:solidFill>
                <a:latin typeface="Arial Unicode MS" pitchFamily="34" charset="-128"/>
                <a:cs typeface="Times New Roman" pitchFamily="18" charset="0"/>
                <a:sym typeface="Wingdings" pitchFamily="2" charset="2"/>
              </a:rPr>
              <a:t>}</a:t>
            </a:r>
          </a:p>
          <a:p>
            <a:pPr marL="609600" indent="-609600" algn="just"/>
            <a:r>
              <a:rPr lang="en-US" sz="2000" dirty="0">
                <a:solidFill>
                  <a:schemeClr val="tx1"/>
                </a:solidFill>
                <a:latin typeface="Arial Unicode MS" pitchFamily="34" charset="-128"/>
                <a:cs typeface="Times New Roman" pitchFamily="18" charset="0"/>
                <a:sym typeface="Wingdings" pitchFamily="2" charset="2"/>
              </a:rPr>
              <a:t>		       {</a:t>
            </a:r>
            <a:r>
              <a:rPr lang="en-US" sz="2000" dirty="0" err="1">
                <a:solidFill>
                  <a:schemeClr val="tx1"/>
                </a:solidFill>
                <a:latin typeface="Arial Unicode MS" pitchFamily="34" charset="-128"/>
                <a:cs typeface="Times New Roman" pitchFamily="18" charset="0"/>
                <a:sym typeface="Wingdings" pitchFamily="2" charset="2"/>
              </a:rPr>
              <a:t>AuName</a:t>
            </a:r>
            <a:r>
              <a:rPr lang="en-US" sz="2000" dirty="0">
                <a:solidFill>
                  <a:schemeClr val="tx1"/>
                </a:solidFill>
                <a:latin typeface="Arial Unicode MS" pitchFamily="34" charset="-128"/>
                <a:cs typeface="Times New Roman" pitchFamily="18" charset="0"/>
                <a:sym typeface="Wingdings" pitchFamily="2" charset="2"/>
              </a:rPr>
              <a:t>, </a:t>
            </a:r>
            <a:r>
              <a:rPr lang="en-US" sz="2000" dirty="0" err="1">
                <a:solidFill>
                  <a:schemeClr val="tx1"/>
                </a:solidFill>
                <a:latin typeface="Arial Unicode MS" pitchFamily="34" charset="-128"/>
                <a:cs typeface="Times New Roman" pitchFamily="18" charset="0"/>
                <a:sym typeface="Wingdings" pitchFamily="2" charset="2"/>
              </a:rPr>
              <a:t>AuPhone</a:t>
            </a:r>
            <a:r>
              <a:rPr lang="en-US" sz="2000" dirty="0">
                <a:solidFill>
                  <a:schemeClr val="tx1"/>
                </a:solidFill>
                <a:latin typeface="Arial Unicode MS" pitchFamily="34" charset="-128"/>
                <a:cs typeface="Times New Roman" pitchFamily="18" charset="0"/>
                <a:sym typeface="Wingdings" pitchFamily="2" charset="2"/>
              </a:rPr>
              <a:t>}  {</a:t>
            </a:r>
            <a:r>
              <a:rPr lang="en-US" sz="2000" dirty="0" err="1">
                <a:solidFill>
                  <a:schemeClr val="tx1"/>
                </a:solidFill>
                <a:latin typeface="Arial Unicode MS" pitchFamily="34" charset="-128"/>
                <a:cs typeface="Times New Roman" pitchFamily="18" charset="0"/>
                <a:sym typeface="Wingdings" pitchFamily="2" charset="2"/>
              </a:rPr>
              <a:t>AuID</a:t>
            </a:r>
            <a:r>
              <a:rPr lang="en-US" sz="2000" dirty="0">
                <a:solidFill>
                  <a:schemeClr val="tx1"/>
                </a:solidFill>
                <a:latin typeface="Arial Unicode MS" pitchFamily="34" charset="-128"/>
                <a:cs typeface="Times New Roman" pitchFamily="18" charset="0"/>
                <a:sym typeface="Wingdings" pitchFamily="2" charset="2"/>
              </a:rPr>
              <a:t>}</a:t>
            </a:r>
            <a:endParaRPr lang="en-US" sz="2000" dirty="0">
              <a:solidFill>
                <a:schemeClr val="tx1"/>
              </a:solidFill>
              <a:latin typeface="Arial Unicode MS" pitchFamily="34" charset="-128"/>
              <a:cs typeface="Times New Roman" pitchFamily="18" charset="0"/>
            </a:endParaRPr>
          </a:p>
        </p:txBody>
      </p:sp>
    </p:spTree>
    <p:extLst>
      <p:ext uri="{BB962C8B-B14F-4D97-AF65-F5344CB8AC3E}">
        <p14:creationId xmlns:p14="http://schemas.microsoft.com/office/powerpoint/2010/main" val="3089237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7"/>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400" dirty="0">
                <a:solidFill>
                  <a:srgbClr val="FF0000"/>
                </a:solidFill>
                <a:latin typeface="Arial-BoldMT"/>
              </a:rPr>
              <a:t>FD – Example</a:t>
            </a:r>
          </a:p>
        </p:txBody>
      </p:sp>
      <p:sp>
        <p:nvSpPr>
          <p:cNvPr id="10243" name="Rectangle 1140"/>
          <p:cNvSpPr>
            <a:spLocks noGrp="1" noChangeArrowheads="1"/>
          </p:cNvSpPr>
          <p:nvPr>
            <p:ph type="body" idx="1"/>
          </p:nvPr>
        </p:nvSpPr>
        <p:spPr>
          <a:xfrm>
            <a:off x="76200" y="1143000"/>
            <a:ext cx="8645769" cy="5181600"/>
          </a:xfrm>
          <a:noFill/>
        </p:spPr>
        <p:txBody>
          <a:bodyPr/>
          <a:lstStyle/>
          <a:p>
            <a:pPr marL="609600" indent="-609600" algn="just" eaLnBrk="1" hangingPunct="1">
              <a:buFontTx/>
              <a:buNone/>
            </a:pPr>
            <a:r>
              <a:rPr lang="en-US" sz="2400" dirty="0" smtClean="0">
                <a:latin typeface="Arial Unicode MS" pitchFamily="34" charset="-128"/>
                <a:ea typeface="Arial Unicode MS" pitchFamily="34" charset="-128"/>
                <a:cs typeface="Arial Unicode MS" pitchFamily="34" charset="-128"/>
              </a:rPr>
              <a:t>	</a:t>
            </a:r>
            <a:r>
              <a:rPr lang="en-US" sz="2200" dirty="0" smtClean="0">
                <a:latin typeface="Calibri" pitchFamily="34" charset="0"/>
                <a:ea typeface="Arial Unicode MS" pitchFamily="34" charset="-128"/>
                <a:cs typeface="Calibri" pitchFamily="34" charset="0"/>
              </a:rPr>
              <a:t>Database to track reviews of papers submitted to an academic conference. Prospective authors submit papers for review and possible acceptance in the published conference proceedings. Details of the entities</a:t>
            </a:r>
          </a:p>
          <a:p>
            <a:pPr marL="1100138" lvl="1" indent="-533400" algn="just" eaLnBrk="1" hangingPunct="1"/>
            <a:r>
              <a:rPr lang="en-US" sz="2000" dirty="0" smtClean="0">
                <a:latin typeface="Calibri" pitchFamily="34" charset="0"/>
                <a:ea typeface="Arial Unicode MS" pitchFamily="34" charset="-128"/>
                <a:cs typeface="Calibri" pitchFamily="34" charset="0"/>
              </a:rPr>
              <a:t>Author information includes a unique author number, a name, a mailing address, and a unique (optional) email address.</a:t>
            </a:r>
          </a:p>
          <a:p>
            <a:pPr marL="1100138" lvl="1" indent="-533400" algn="just" eaLnBrk="1" hangingPunct="1"/>
            <a:r>
              <a:rPr lang="en-US" sz="2000" dirty="0" smtClean="0">
                <a:latin typeface="Calibri" pitchFamily="34" charset="0"/>
                <a:ea typeface="Arial Unicode MS" pitchFamily="34" charset="-128"/>
                <a:cs typeface="Calibri" pitchFamily="34" charset="0"/>
              </a:rPr>
              <a:t>Paper information includes the primary author, the paper number, the title, the abstract, and review status (pending, </a:t>
            </a:r>
            <a:r>
              <a:rPr lang="en-US" sz="2000" dirty="0" err="1" smtClean="0">
                <a:latin typeface="Calibri" pitchFamily="34" charset="0"/>
                <a:ea typeface="Arial Unicode MS" pitchFamily="34" charset="-128"/>
                <a:cs typeface="Calibri" pitchFamily="34" charset="0"/>
              </a:rPr>
              <a:t>accepted,rejected</a:t>
            </a:r>
            <a:r>
              <a:rPr lang="en-US" sz="2000" dirty="0" smtClean="0">
                <a:latin typeface="Calibri" pitchFamily="34" charset="0"/>
                <a:ea typeface="Arial Unicode MS" pitchFamily="34" charset="-128"/>
                <a:cs typeface="Calibri" pitchFamily="34" charset="0"/>
              </a:rPr>
              <a:t>)</a:t>
            </a:r>
          </a:p>
          <a:p>
            <a:pPr marL="1100138" lvl="1" indent="-533400" algn="just" eaLnBrk="1" hangingPunct="1"/>
            <a:r>
              <a:rPr lang="en-US" sz="2000" dirty="0" smtClean="0">
                <a:latin typeface="Calibri" pitchFamily="34" charset="0"/>
                <a:ea typeface="Arial Unicode MS" pitchFamily="34" charset="-128"/>
                <a:cs typeface="Calibri" pitchFamily="34" charset="0"/>
              </a:rPr>
              <a:t>Reviewer information includes the reviewer number, the name, the mailing address, and a unique (optional) email address</a:t>
            </a:r>
          </a:p>
          <a:p>
            <a:pPr marL="1100138" lvl="1" indent="-533400" algn="just" eaLnBrk="1" hangingPunct="1"/>
            <a:r>
              <a:rPr lang="en-US" sz="2000" dirty="0" smtClean="0">
                <a:latin typeface="Calibri" pitchFamily="34" charset="0"/>
                <a:ea typeface="Arial Unicode MS" pitchFamily="34" charset="-128"/>
                <a:cs typeface="Calibri" pitchFamily="34" charset="0"/>
              </a:rPr>
              <a:t>A completed review includes the reviewer number, the date, the paper number, comments to the authors, comments to the program chairperson, and ratings (overall, originality, correctness, style, clarity)</a:t>
            </a:r>
          </a:p>
        </p:txBody>
      </p:sp>
    </p:spTree>
    <p:extLst>
      <p:ext uri="{BB962C8B-B14F-4D97-AF65-F5344CB8AC3E}">
        <p14:creationId xmlns:p14="http://schemas.microsoft.com/office/powerpoint/2010/main" val="3698229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400" dirty="0">
                <a:solidFill>
                  <a:srgbClr val="FF0000"/>
                </a:solidFill>
                <a:latin typeface="Arial-BoldMT"/>
              </a:rPr>
              <a:t>FD – Example</a:t>
            </a:r>
          </a:p>
        </p:txBody>
      </p:sp>
      <p:sp>
        <p:nvSpPr>
          <p:cNvPr id="11267" name="Rectangle 1027"/>
          <p:cNvSpPr>
            <a:spLocks noGrp="1" noChangeArrowheads="1"/>
          </p:cNvSpPr>
          <p:nvPr>
            <p:ph type="body" idx="1"/>
          </p:nvPr>
        </p:nvSpPr>
        <p:spPr>
          <a:xfrm>
            <a:off x="381000" y="1143000"/>
            <a:ext cx="8305800" cy="5181600"/>
          </a:xfrm>
          <a:noFill/>
        </p:spPr>
        <p:txBody>
          <a:bodyPr/>
          <a:lstStyle/>
          <a:p>
            <a:pPr marL="609600" indent="-609600" algn="just" eaLnBrk="1" hangingPunct="1">
              <a:buFontTx/>
              <a:buNone/>
            </a:pPr>
            <a:r>
              <a:rPr lang="en-US" sz="2800" dirty="0" smtClean="0">
                <a:latin typeface="Arial Unicode MS" pitchFamily="34" charset="-128"/>
                <a:ea typeface="Arial Unicode MS" pitchFamily="34" charset="-128"/>
                <a:cs typeface="Arial Unicode MS" pitchFamily="34" charset="-128"/>
              </a:rPr>
              <a:t>Functional Dependencies</a:t>
            </a:r>
          </a:p>
          <a:p>
            <a:pPr marL="1100138" lvl="1" indent="-533400" algn="just" eaLnBrk="1" hangingPunct="1"/>
            <a:r>
              <a:rPr lang="en-US" sz="2400" dirty="0" err="1" smtClean="0">
                <a:latin typeface="Arial Unicode MS" pitchFamily="34" charset="-128"/>
                <a:ea typeface="Arial Unicode MS" pitchFamily="34" charset="-128"/>
                <a:cs typeface="Arial Unicode MS" pitchFamily="34" charset="-128"/>
              </a:rPr>
              <a:t>AuthNo</a:t>
            </a:r>
            <a:r>
              <a:rPr lang="en-US" sz="2400" dirty="0" smtClean="0">
                <a:latin typeface="Arial Unicode MS" pitchFamily="34" charset="-128"/>
                <a:ea typeface="Arial Unicode MS" pitchFamily="34" charset="-128"/>
                <a:cs typeface="Arial Unicode MS" pitchFamily="34" charset="-128"/>
              </a:rPr>
              <a:t> </a:t>
            </a:r>
            <a:r>
              <a:rPr lang="en-US" sz="2400" dirty="0" smtClean="0">
                <a:latin typeface="Arial Unicode MS" pitchFamily="34" charset="-128"/>
                <a:ea typeface="Arial Unicode MS" pitchFamily="34" charset="-128"/>
                <a:cs typeface="Arial Unicode MS" pitchFamily="34" charset="-128"/>
                <a:sym typeface="Wingdings" pitchFamily="2" charset="2"/>
              </a:rPr>
              <a:t> </a:t>
            </a:r>
            <a:r>
              <a:rPr lang="en-US" sz="2400" dirty="0" err="1" smtClean="0">
                <a:latin typeface="Arial Unicode MS" pitchFamily="34" charset="-128"/>
                <a:ea typeface="Arial Unicode MS" pitchFamily="34" charset="-128"/>
                <a:cs typeface="Arial Unicode MS" pitchFamily="34" charset="-128"/>
                <a:sym typeface="Wingdings" pitchFamily="2" charset="2"/>
              </a:rPr>
              <a:t>AuthName</a:t>
            </a:r>
            <a:r>
              <a:rPr lang="en-US" sz="2400" dirty="0" smtClean="0">
                <a:latin typeface="Arial Unicode MS" pitchFamily="34" charset="-128"/>
                <a:ea typeface="Arial Unicode MS" pitchFamily="34" charset="-128"/>
                <a:cs typeface="Arial Unicode MS" pitchFamily="34" charset="-128"/>
                <a:sym typeface="Wingdings" pitchFamily="2" charset="2"/>
              </a:rPr>
              <a:t>, </a:t>
            </a:r>
            <a:r>
              <a:rPr lang="en-US" sz="2400" dirty="0" err="1" smtClean="0">
                <a:latin typeface="Arial Unicode MS" pitchFamily="34" charset="-128"/>
                <a:ea typeface="Arial Unicode MS" pitchFamily="34" charset="-128"/>
                <a:cs typeface="Arial Unicode MS" pitchFamily="34" charset="-128"/>
                <a:sym typeface="Wingdings" pitchFamily="2" charset="2"/>
              </a:rPr>
              <a:t>AuthEmail</a:t>
            </a:r>
            <a:r>
              <a:rPr lang="en-US" sz="2400" dirty="0" smtClean="0">
                <a:latin typeface="Arial Unicode MS" pitchFamily="34" charset="-128"/>
                <a:ea typeface="Arial Unicode MS" pitchFamily="34" charset="-128"/>
                <a:cs typeface="Arial Unicode MS" pitchFamily="34" charset="-128"/>
                <a:sym typeface="Wingdings" pitchFamily="2" charset="2"/>
              </a:rPr>
              <a:t>, </a:t>
            </a:r>
            <a:r>
              <a:rPr lang="en-US" sz="2400" dirty="0" err="1" smtClean="0">
                <a:latin typeface="Arial Unicode MS" pitchFamily="34" charset="-128"/>
                <a:ea typeface="Arial Unicode MS" pitchFamily="34" charset="-128"/>
                <a:cs typeface="Arial Unicode MS" pitchFamily="34" charset="-128"/>
                <a:sym typeface="Wingdings" pitchFamily="2" charset="2"/>
              </a:rPr>
              <a:t>AuthAddress</a:t>
            </a:r>
            <a:endParaRPr lang="en-US" sz="2400" dirty="0" smtClean="0">
              <a:latin typeface="Arial Unicode MS" pitchFamily="34" charset="-128"/>
              <a:ea typeface="Arial Unicode MS" pitchFamily="34" charset="-128"/>
              <a:cs typeface="Arial Unicode MS" pitchFamily="34" charset="-128"/>
              <a:sym typeface="Wingdings" pitchFamily="2" charset="2"/>
            </a:endParaRPr>
          </a:p>
          <a:p>
            <a:pPr marL="1100138" lvl="1" indent="-533400" algn="just" eaLnBrk="1" hangingPunct="1"/>
            <a:r>
              <a:rPr lang="en-US" sz="2400" dirty="0" err="1" smtClean="0">
                <a:latin typeface="Arial Unicode MS" pitchFamily="34" charset="-128"/>
                <a:ea typeface="Arial Unicode MS" pitchFamily="34" charset="-128"/>
                <a:cs typeface="Arial Unicode MS" pitchFamily="34" charset="-128"/>
                <a:sym typeface="Wingdings" pitchFamily="2" charset="2"/>
              </a:rPr>
              <a:t>AuthEmail</a:t>
            </a:r>
            <a:r>
              <a:rPr lang="en-US" sz="2400" dirty="0" smtClean="0">
                <a:latin typeface="Arial Unicode MS" pitchFamily="34" charset="-128"/>
                <a:ea typeface="Arial Unicode MS" pitchFamily="34" charset="-128"/>
                <a:cs typeface="Arial Unicode MS" pitchFamily="34" charset="-128"/>
                <a:sym typeface="Wingdings" pitchFamily="2" charset="2"/>
              </a:rPr>
              <a:t>  </a:t>
            </a:r>
            <a:r>
              <a:rPr lang="en-US" sz="2400" dirty="0" err="1" smtClean="0">
                <a:latin typeface="Arial Unicode MS" pitchFamily="34" charset="-128"/>
                <a:ea typeface="Arial Unicode MS" pitchFamily="34" charset="-128"/>
                <a:cs typeface="Arial Unicode MS" pitchFamily="34" charset="-128"/>
                <a:sym typeface="Wingdings" pitchFamily="2" charset="2"/>
              </a:rPr>
              <a:t>AuthNo</a:t>
            </a:r>
            <a:endParaRPr lang="en-US" sz="2400" dirty="0" smtClean="0">
              <a:latin typeface="Arial Unicode MS" pitchFamily="34" charset="-128"/>
              <a:ea typeface="Arial Unicode MS" pitchFamily="34" charset="-128"/>
              <a:cs typeface="Arial Unicode MS" pitchFamily="34" charset="-128"/>
              <a:sym typeface="Wingdings" pitchFamily="2" charset="2"/>
            </a:endParaRPr>
          </a:p>
          <a:p>
            <a:pPr marL="1100138" lvl="1" indent="-533400" algn="just" eaLnBrk="1" hangingPunct="1"/>
            <a:r>
              <a:rPr lang="en-US" sz="2400" dirty="0" err="1" smtClean="0">
                <a:latin typeface="Arial Unicode MS" pitchFamily="34" charset="-128"/>
                <a:ea typeface="Arial Unicode MS" pitchFamily="34" charset="-128"/>
                <a:cs typeface="Arial Unicode MS" pitchFamily="34" charset="-128"/>
                <a:sym typeface="Wingdings" pitchFamily="2" charset="2"/>
              </a:rPr>
              <a:t>PaperNo</a:t>
            </a:r>
            <a:r>
              <a:rPr lang="en-US" sz="2400" dirty="0" smtClean="0">
                <a:latin typeface="Arial Unicode MS" pitchFamily="34" charset="-128"/>
                <a:ea typeface="Arial Unicode MS" pitchFamily="34" charset="-128"/>
                <a:cs typeface="Arial Unicode MS" pitchFamily="34" charset="-128"/>
                <a:sym typeface="Wingdings" pitchFamily="2" charset="2"/>
              </a:rPr>
              <a:t>  Primary-</a:t>
            </a:r>
            <a:r>
              <a:rPr lang="en-US" sz="2400" dirty="0" err="1" smtClean="0">
                <a:latin typeface="Arial Unicode MS" pitchFamily="34" charset="-128"/>
                <a:ea typeface="Arial Unicode MS" pitchFamily="34" charset="-128"/>
                <a:cs typeface="Arial Unicode MS" pitchFamily="34" charset="-128"/>
                <a:sym typeface="Wingdings" pitchFamily="2" charset="2"/>
              </a:rPr>
              <a:t>AuthNo</a:t>
            </a:r>
            <a:r>
              <a:rPr lang="en-US" sz="2400" dirty="0" smtClean="0">
                <a:latin typeface="Arial Unicode MS" pitchFamily="34" charset="-128"/>
                <a:ea typeface="Arial Unicode MS" pitchFamily="34" charset="-128"/>
                <a:cs typeface="Arial Unicode MS" pitchFamily="34" charset="-128"/>
                <a:sym typeface="Wingdings" pitchFamily="2" charset="2"/>
              </a:rPr>
              <a:t>, Title, Abstract, Status</a:t>
            </a:r>
          </a:p>
          <a:p>
            <a:pPr marL="1100138" lvl="1" indent="-533400" algn="just" eaLnBrk="1" hangingPunct="1"/>
            <a:r>
              <a:rPr lang="en-US" sz="2400" dirty="0" err="1" smtClean="0">
                <a:latin typeface="Arial Unicode MS" pitchFamily="34" charset="-128"/>
                <a:ea typeface="Arial Unicode MS" pitchFamily="34" charset="-128"/>
                <a:cs typeface="Arial Unicode MS" pitchFamily="34" charset="-128"/>
                <a:sym typeface="Wingdings" pitchFamily="2" charset="2"/>
              </a:rPr>
              <a:t>RevNo</a:t>
            </a:r>
            <a:r>
              <a:rPr lang="en-US" sz="2400" dirty="0" smtClean="0">
                <a:latin typeface="Arial Unicode MS" pitchFamily="34" charset="-128"/>
                <a:ea typeface="Arial Unicode MS" pitchFamily="34" charset="-128"/>
                <a:cs typeface="Arial Unicode MS" pitchFamily="34" charset="-128"/>
                <a:sym typeface="Wingdings" pitchFamily="2" charset="2"/>
              </a:rPr>
              <a:t>  </a:t>
            </a:r>
            <a:r>
              <a:rPr lang="en-US" sz="2400" dirty="0" err="1" smtClean="0">
                <a:latin typeface="Arial Unicode MS" pitchFamily="34" charset="-128"/>
                <a:ea typeface="Arial Unicode MS" pitchFamily="34" charset="-128"/>
                <a:cs typeface="Arial Unicode MS" pitchFamily="34" charset="-128"/>
                <a:sym typeface="Wingdings" pitchFamily="2" charset="2"/>
              </a:rPr>
              <a:t>RevName</a:t>
            </a:r>
            <a:r>
              <a:rPr lang="en-US" sz="2400" dirty="0" smtClean="0">
                <a:latin typeface="Arial Unicode MS" pitchFamily="34" charset="-128"/>
                <a:ea typeface="Arial Unicode MS" pitchFamily="34" charset="-128"/>
                <a:cs typeface="Arial Unicode MS" pitchFamily="34" charset="-128"/>
                <a:sym typeface="Wingdings" pitchFamily="2" charset="2"/>
              </a:rPr>
              <a:t>, </a:t>
            </a:r>
            <a:r>
              <a:rPr lang="en-US" sz="2400" dirty="0" err="1" smtClean="0">
                <a:latin typeface="Arial Unicode MS" pitchFamily="34" charset="-128"/>
                <a:ea typeface="Arial Unicode MS" pitchFamily="34" charset="-128"/>
                <a:cs typeface="Arial Unicode MS" pitchFamily="34" charset="-128"/>
                <a:sym typeface="Wingdings" pitchFamily="2" charset="2"/>
              </a:rPr>
              <a:t>RevEmail</a:t>
            </a:r>
            <a:r>
              <a:rPr lang="en-US" sz="2400" dirty="0" smtClean="0">
                <a:latin typeface="Arial Unicode MS" pitchFamily="34" charset="-128"/>
                <a:ea typeface="Arial Unicode MS" pitchFamily="34" charset="-128"/>
                <a:cs typeface="Arial Unicode MS" pitchFamily="34" charset="-128"/>
                <a:sym typeface="Wingdings" pitchFamily="2" charset="2"/>
              </a:rPr>
              <a:t>, </a:t>
            </a:r>
            <a:r>
              <a:rPr lang="en-US" sz="2400" dirty="0" err="1" smtClean="0">
                <a:latin typeface="Arial Unicode MS" pitchFamily="34" charset="-128"/>
                <a:ea typeface="Arial Unicode MS" pitchFamily="34" charset="-128"/>
                <a:cs typeface="Arial Unicode MS" pitchFamily="34" charset="-128"/>
                <a:sym typeface="Wingdings" pitchFamily="2" charset="2"/>
              </a:rPr>
              <a:t>RevAddress</a:t>
            </a:r>
            <a:endParaRPr lang="en-US" sz="2400" dirty="0" smtClean="0">
              <a:latin typeface="Arial Unicode MS" pitchFamily="34" charset="-128"/>
              <a:ea typeface="Arial Unicode MS" pitchFamily="34" charset="-128"/>
              <a:cs typeface="Arial Unicode MS" pitchFamily="34" charset="-128"/>
              <a:sym typeface="Wingdings" pitchFamily="2" charset="2"/>
            </a:endParaRPr>
          </a:p>
          <a:p>
            <a:pPr marL="1100138" lvl="1" indent="-533400" algn="just" eaLnBrk="1" hangingPunct="1"/>
            <a:r>
              <a:rPr lang="en-US" sz="2400" dirty="0" err="1" smtClean="0">
                <a:latin typeface="Arial Unicode MS" pitchFamily="34" charset="-128"/>
                <a:ea typeface="Arial Unicode MS" pitchFamily="34" charset="-128"/>
                <a:cs typeface="Arial Unicode MS" pitchFamily="34" charset="-128"/>
                <a:sym typeface="Wingdings" pitchFamily="2" charset="2"/>
              </a:rPr>
              <a:t>RevEmail</a:t>
            </a:r>
            <a:r>
              <a:rPr lang="en-US" sz="2400" dirty="0" smtClean="0">
                <a:latin typeface="Arial Unicode MS" pitchFamily="34" charset="-128"/>
                <a:ea typeface="Arial Unicode MS" pitchFamily="34" charset="-128"/>
                <a:cs typeface="Arial Unicode MS" pitchFamily="34" charset="-128"/>
                <a:sym typeface="Wingdings" pitchFamily="2" charset="2"/>
              </a:rPr>
              <a:t>  </a:t>
            </a:r>
            <a:r>
              <a:rPr lang="en-US" sz="2400" dirty="0" err="1" smtClean="0">
                <a:latin typeface="Arial Unicode MS" pitchFamily="34" charset="-128"/>
                <a:ea typeface="Arial Unicode MS" pitchFamily="34" charset="-128"/>
                <a:cs typeface="Arial Unicode MS" pitchFamily="34" charset="-128"/>
                <a:sym typeface="Wingdings" pitchFamily="2" charset="2"/>
              </a:rPr>
              <a:t>RevNo</a:t>
            </a:r>
            <a:endParaRPr lang="en-US" sz="2400" dirty="0" smtClean="0">
              <a:latin typeface="Arial Unicode MS" pitchFamily="34" charset="-128"/>
              <a:ea typeface="Arial Unicode MS" pitchFamily="34" charset="-128"/>
              <a:cs typeface="Arial Unicode MS" pitchFamily="34" charset="-128"/>
              <a:sym typeface="Wingdings" pitchFamily="2" charset="2"/>
            </a:endParaRPr>
          </a:p>
          <a:p>
            <a:pPr marL="1100138" lvl="1" indent="-533400" algn="just" eaLnBrk="1" hangingPunct="1"/>
            <a:r>
              <a:rPr lang="en-US" sz="2400" dirty="0" err="1" smtClean="0">
                <a:latin typeface="Arial Unicode MS" pitchFamily="34" charset="-128"/>
                <a:ea typeface="Arial Unicode MS" pitchFamily="34" charset="-128"/>
                <a:cs typeface="Arial Unicode MS" pitchFamily="34" charset="-128"/>
                <a:sym typeface="Wingdings" pitchFamily="2" charset="2"/>
              </a:rPr>
              <a:t>RevNo</a:t>
            </a:r>
            <a:r>
              <a:rPr lang="en-US" sz="2400" dirty="0" smtClean="0">
                <a:latin typeface="Arial Unicode MS" pitchFamily="34" charset="-128"/>
                <a:ea typeface="Arial Unicode MS" pitchFamily="34" charset="-128"/>
                <a:cs typeface="Arial Unicode MS" pitchFamily="34" charset="-128"/>
                <a:sym typeface="Wingdings" pitchFamily="2" charset="2"/>
              </a:rPr>
              <a:t>, </a:t>
            </a:r>
            <a:r>
              <a:rPr lang="en-US" sz="2400" dirty="0" err="1" smtClean="0">
                <a:latin typeface="Arial Unicode MS" pitchFamily="34" charset="-128"/>
                <a:ea typeface="Arial Unicode MS" pitchFamily="34" charset="-128"/>
                <a:cs typeface="Arial Unicode MS" pitchFamily="34" charset="-128"/>
                <a:sym typeface="Wingdings" pitchFamily="2" charset="2"/>
              </a:rPr>
              <a:t>PaperNo</a:t>
            </a:r>
            <a:r>
              <a:rPr lang="en-US" sz="2400" dirty="0" smtClean="0">
                <a:latin typeface="Arial Unicode MS" pitchFamily="34" charset="-128"/>
                <a:ea typeface="Arial Unicode MS" pitchFamily="34" charset="-128"/>
                <a:cs typeface="Arial Unicode MS" pitchFamily="34" charset="-128"/>
                <a:sym typeface="Wingdings" pitchFamily="2" charset="2"/>
              </a:rPr>
              <a:t>  </a:t>
            </a:r>
            <a:r>
              <a:rPr lang="en-US" sz="2400" dirty="0" err="1" smtClean="0">
                <a:latin typeface="Arial Unicode MS" pitchFamily="34" charset="-128"/>
                <a:ea typeface="Arial Unicode MS" pitchFamily="34" charset="-128"/>
                <a:cs typeface="Arial Unicode MS" pitchFamily="34" charset="-128"/>
                <a:sym typeface="Wingdings" pitchFamily="2" charset="2"/>
              </a:rPr>
              <a:t>AuthComm</a:t>
            </a:r>
            <a:r>
              <a:rPr lang="en-US" sz="2400" dirty="0" smtClean="0">
                <a:latin typeface="Arial Unicode MS" pitchFamily="34" charset="-128"/>
                <a:ea typeface="Arial Unicode MS" pitchFamily="34" charset="-128"/>
                <a:cs typeface="Arial Unicode MS" pitchFamily="34" charset="-128"/>
                <a:sym typeface="Wingdings" pitchFamily="2" charset="2"/>
              </a:rPr>
              <a:t>, </a:t>
            </a:r>
            <a:r>
              <a:rPr lang="en-US" sz="2400" dirty="0" err="1" smtClean="0">
                <a:latin typeface="Arial Unicode MS" pitchFamily="34" charset="-128"/>
                <a:ea typeface="Arial Unicode MS" pitchFamily="34" charset="-128"/>
                <a:cs typeface="Arial Unicode MS" pitchFamily="34" charset="-128"/>
                <a:sym typeface="Wingdings" pitchFamily="2" charset="2"/>
              </a:rPr>
              <a:t>Prog-Comm</a:t>
            </a:r>
            <a:r>
              <a:rPr lang="en-US" sz="2400" dirty="0" smtClean="0">
                <a:latin typeface="Arial Unicode MS" pitchFamily="34" charset="-128"/>
                <a:ea typeface="Arial Unicode MS" pitchFamily="34" charset="-128"/>
                <a:cs typeface="Arial Unicode MS" pitchFamily="34" charset="-128"/>
                <a:sym typeface="Wingdings" pitchFamily="2" charset="2"/>
              </a:rPr>
              <a:t>, Date, Rating1, Rating2, Rating3, Rating4, Rating5</a:t>
            </a:r>
            <a:endParaRPr lang="en-US" sz="2400" dirty="0" smtClean="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5431177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304800" y="1143000"/>
            <a:ext cx="8610600" cy="4724400"/>
          </a:xfrm>
        </p:spPr>
        <p:txBody>
          <a:bodyPr/>
          <a:lstStyle/>
          <a:p>
            <a:pPr marL="609600" indent="-609600" algn="just" eaLnBrk="1" hangingPunct="1">
              <a:buFontTx/>
              <a:buNone/>
            </a:pPr>
            <a:r>
              <a:rPr lang="en-US" sz="2000" dirty="0" smtClean="0">
                <a:latin typeface="Arial Unicode MS" pitchFamily="34" charset="-128"/>
                <a:ea typeface="Arial Unicode MS" pitchFamily="34" charset="-128"/>
                <a:cs typeface="Arial Unicode MS" pitchFamily="34" charset="-128"/>
              </a:rPr>
              <a:t>For a table to be in 2NF, there are two requirements</a:t>
            </a:r>
          </a:p>
          <a:p>
            <a:pPr marL="1100138" lvl="1" indent="-533400" algn="just" eaLnBrk="1" hangingPunct="1"/>
            <a:r>
              <a:rPr lang="en-US" sz="1800" dirty="0" smtClean="0">
                <a:latin typeface="Arial Unicode MS" pitchFamily="34" charset="-128"/>
                <a:ea typeface="Arial Unicode MS" pitchFamily="34" charset="-128"/>
                <a:cs typeface="Arial Unicode MS" pitchFamily="34" charset="-128"/>
              </a:rPr>
              <a:t>The database is in first normal form </a:t>
            </a:r>
          </a:p>
          <a:p>
            <a:pPr marL="1100138" lvl="1" indent="-533400" algn="just" eaLnBrk="1" hangingPunct="1"/>
            <a:r>
              <a:rPr lang="en-US" sz="1800" dirty="0" smtClean="0">
                <a:latin typeface="Arial Unicode MS" pitchFamily="34" charset="-128"/>
                <a:cs typeface="Times New Roman" pitchFamily="18" charset="0"/>
              </a:rPr>
              <a:t>All </a:t>
            </a:r>
            <a:r>
              <a:rPr lang="en-US" sz="1800" b="1" dirty="0" err="1" smtClean="0">
                <a:latin typeface="Arial Unicode MS" pitchFamily="34" charset="-128"/>
                <a:cs typeface="Times New Roman" pitchFamily="18" charset="0"/>
              </a:rPr>
              <a:t>nonkey</a:t>
            </a:r>
            <a:r>
              <a:rPr lang="en-US" sz="1800" dirty="0" smtClean="0">
                <a:latin typeface="Arial Unicode MS" pitchFamily="34" charset="-128"/>
                <a:cs typeface="Times New Roman" pitchFamily="18" charset="0"/>
              </a:rPr>
              <a:t> attributes in the table must be functionally dependent on the entire primary key</a:t>
            </a:r>
          </a:p>
          <a:p>
            <a:pPr marL="609600" indent="-609600" algn="just" eaLnBrk="1" hangingPunct="1">
              <a:buFontTx/>
              <a:buNone/>
            </a:pPr>
            <a:r>
              <a:rPr lang="en-US" sz="2000" b="1" i="1" dirty="0" smtClean="0">
                <a:latin typeface="Arial Unicode MS" pitchFamily="34" charset="-128"/>
                <a:cs typeface="Times New Roman" pitchFamily="18" charset="0"/>
              </a:rPr>
              <a:t>Note:</a:t>
            </a:r>
            <a:r>
              <a:rPr lang="en-US" sz="2000" i="1" dirty="0" smtClean="0">
                <a:latin typeface="Arial Unicode MS" pitchFamily="34" charset="-128"/>
                <a:cs typeface="Times New Roman" pitchFamily="18" charset="0"/>
              </a:rPr>
              <a:t> Remember that we are dealing with non-key attributes</a:t>
            </a:r>
            <a:endParaRPr lang="en-US" sz="2000" dirty="0" smtClean="0">
              <a:latin typeface="Arial Unicode MS" pitchFamily="34" charset="-128"/>
              <a:cs typeface="Times New Roman" pitchFamily="18" charset="0"/>
            </a:endParaRPr>
          </a:p>
          <a:p>
            <a:pPr marL="609600" indent="-609600" algn="just" eaLnBrk="1" hangingPunct="1">
              <a:buFontTx/>
              <a:buNone/>
            </a:pPr>
            <a:endParaRPr lang="en-US" sz="2000" dirty="0" smtClean="0">
              <a:latin typeface="Arial Unicode MS" pitchFamily="34" charset="-128"/>
              <a:cs typeface="Times New Roman" pitchFamily="18" charset="0"/>
            </a:endParaRPr>
          </a:p>
          <a:p>
            <a:pPr marL="609600" indent="-609600" algn="just" eaLnBrk="1" hangingPunct="1">
              <a:buFontTx/>
              <a:buNone/>
            </a:pPr>
            <a:r>
              <a:rPr lang="en-US" sz="2000" b="1" dirty="0" smtClean="0">
                <a:solidFill>
                  <a:srgbClr val="FF0000"/>
                </a:solidFill>
                <a:latin typeface="Arial Unicode MS" pitchFamily="34" charset="-128"/>
                <a:cs typeface="Times New Roman" pitchFamily="18" charset="0"/>
              </a:rPr>
              <a:t>Example 1 (Not 2NF) </a:t>
            </a:r>
          </a:p>
          <a:p>
            <a:pPr marL="609600" indent="-609600" algn="just" eaLnBrk="1" hangingPunct="1">
              <a:buFontTx/>
              <a:buNone/>
            </a:pPr>
            <a:r>
              <a:rPr lang="en-US" sz="2000" b="1" dirty="0" smtClean="0">
                <a:latin typeface="Arial Unicode MS" pitchFamily="34" charset="-128"/>
                <a:ea typeface="Arial Unicode MS" pitchFamily="34" charset="-128"/>
                <a:cs typeface="Arial Unicode MS" pitchFamily="34" charset="-128"/>
              </a:rPr>
              <a:t>Scheme </a:t>
            </a:r>
            <a:r>
              <a:rPr lang="en-US" sz="2000" b="1" dirty="0" smtClean="0">
                <a:ea typeface="Arial Unicode MS" pitchFamily="34" charset="-128"/>
                <a:cs typeface="Arial Unicode MS" pitchFamily="34" charset="-128"/>
                <a:sym typeface="Wingdings" pitchFamily="2" charset="2"/>
              </a:rPr>
              <a:t></a:t>
            </a:r>
            <a:r>
              <a:rPr lang="en-US" sz="2000" b="1" dirty="0" smtClean="0">
                <a:latin typeface="Arial Unicode MS" pitchFamily="34" charset="-128"/>
                <a:ea typeface="Arial Unicode MS" pitchFamily="34" charset="-128"/>
                <a:cs typeface="Arial Unicode MS" pitchFamily="34" charset="-128"/>
              </a:rPr>
              <a:t> {Title, </a:t>
            </a:r>
            <a:r>
              <a:rPr lang="en-US" sz="2000" b="1" dirty="0" err="1" smtClean="0">
                <a:latin typeface="Arial Unicode MS" pitchFamily="34" charset="-128"/>
                <a:ea typeface="Arial Unicode MS" pitchFamily="34" charset="-128"/>
                <a:cs typeface="Arial Unicode MS" pitchFamily="34" charset="-128"/>
              </a:rPr>
              <a:t>PubId</a:t>
            </a:r>
            <a:r>
              <a:rPr lang="en-US" sz="2000" b="1" dirty="0" smtClean="0">
                <a:latin typeface="Arial Unicode MS" pitchFamily="34" charset="-128"/>
                <a:ea typeface="Arial Unicode MS" pitchFamily="34" charset="-128"/>
                <a:cs typeface="Arial Unicode MS" pitchFamily="34" charset="-128"/>
              </a:rPr>
              <a:t>, </a:t>
            </a:r>
            <a:r>
              <a:rPr lang="en-US" sz="2000" b="1" dirty="0" err="1" smtClean="0">
                <a:latin typeface="Arial Unicode MS" pitchFamily="34" charset="-128"/>
                <a:ea typeface="Arial Unicode MS" pitchFamily="34" charset="-128"/>
                <a:cs typeface="Arial Unicode MS" pitchFamily="34" charset="-128"/>
              </a:rPr>
              <a:t>AuId</a:t>
            </a:r>
            <a:r>
              <a:rPr lang="en-US" sz="2000" b="1" dirty="0" smtClean="0">
                <a:latin typeface="Arial Unicode MS" pitchFamily="34" charset="-128"/>
                <a:ea typeface="Arial Unicode MS" pitchFamily="34" charset="-128"/>
                <a:cs typeface="Arial Unicode MS" pitchFamily="34" charset="-128"/>
              </a:rPr>
              <a:t>, Price, </a:t>
            </a:r>
            <a:r>
              <a:rPr lang="en-US" sz="2000" b="1" dirty="0" err="1" smtClean="0">
                <a:latin typeface="Arial Unicode MS" pitchFamily="34" charset="-128"/>
                <a:ea typeface="Arial Unicode MS" pitchFamily="34" charset="-128"/>
                <a:cs typeface="Arial Unicode MS" pitchFamily="34" charset="-128"/>
              </a:rPr>
              <a:t>AuAddress</a:t>
            </a:r>
            <a:r>
              <a:rPr lang="en-US" sz="2000" b="1" dirty="0" smtClean="0">
                <a:latin typeface="Arial Unicode MS" pitchFamily="34" charset="-128"/>
                <a:ea typeface="Arial Unicode MS" pitchFamily="34" charset="-128"/>
                <a:cs typeface="Arial Unicode MS" pitchFamily="34" charset="-128"/>
              </a:rPr>
              <a:t>}</a:t>
            </a:r>
          </a:p>
          <a:p>
            <a:pPr marL="1100138" lvl="1" indent="-533400" algn="just" eaLnBrk="1" hangingPunct="1">
              <a:buFontTx/>
              <a:buAutoNum type="arabicPeriod"/>
            </a:pPr>
            <a:r>
              <a:rPr lang="en-US" sz="1800" b="1" dirty="0" smtClean="0">
                <a:latin typeface="Arial Unicode MS" pitchFamily="34" charset="-128"/>
                <a:cs typeface="Times New Roman" pitchFamily="18" charset="0"/>
              </a:rPr>
              <a:t>Key </a:t>
            </a:r>
            <a:r>
              <a:rPr lang="en-US" sz="1800" b="1" dirty="0" smtClean="0">
                <a:cs typeface="Times New Roman" pitchFamily="18" charset="0"/>
                <a:sym typeface="Wingdings" pitchFamily="2" charset="2"/>
              </a:rPr>
              <a:t></a:t>
            </a:r>
            <a:r>
              <a:rPr lang="en-US" sz="1800" b="1" dirty="0" smtClean="0">
                <a:latin typeface="Arial Unicode MS" pitchFamily="34" charset="-128"/>
                <a:cs typeface="Times New Roman" pitchFamily="18" charset="0"/>
              </a:rPr>
              <a:t> {Title, </a:t>
            </a:r>
            <a:r>
              <a:rPr lang="en-US" sz="1800" b="1" dirty="0" err="1" smtClean="0">
                <a:latin typeface="Arial Unicode MS" pitchFamily="34" charset="-128"/>
                <a:cs typeface="Times New Roman" pitchFamily="18" charset="0"/>
              </a:rPr>
              <a:t>PubId</a:t>
            </a:r>
            <a:r>
              <a:rPr lang="en-US" sz="1800" b="1" dirty="0" smtClean="0">
                <a:latin typeface="Arial Unicode MS" pitchFamily="34" charset="-128"/>
                <a:cs typeface="Times New Roman" pitchFamily="18" charset="0"/>
              </a:rPr>
              <a:t>, </a:t>
            </a:r>
            <a:r>
              <a:rPr lang="en-US" sz="1800" b="1" dirty="0" err="1" smtClean="0">
                <a:latin typeface="Arial Unicode MS" pitchFamily="34" charset="-128"/>
                <a:cs typeface="Times New Roman" pitchFamily="18" charset="0"/>
              </a:rPr>
              <a:t>AuId</a:t>
            </a:r>
            <a:r>
              <a:rPr lang="en-US" sz="1800" b="1" dirty="0" smtClean="0">
                <a:latin typeface="Arial Unicode MS" pitchFamily="34" charset="-128"/>
                <a:cs typeface="Times New Roman" pitchFamily="18" charset="0"/>
              </a:rPr>
              <a:t>}</a:t>
            </a:r>
          </a:p>
          <a:p>
            <a:pPr marL="1100138" lvl="1" indent="-533400" algn="just" eaLnBrk="1" hangingPunct="1">
              <a:buFontTx/>
              <a:buAutoNum type="arabicPeriod"/>
            </a:pPr>
            <a:r>
              <a:rPr lang="en-US" sz="1800" b="1" dirty="0" smtClean="0">
                <a:latin typeface="Arial Unicode MS" pitchFamily="34" charset="-128"/>
                <a:cs typeface="Times New Roman" pitchFamily="18" charset="0"/>
              </a:rPr>
              <a:t>{Title, </a:t>
            </a:r>
            <a:r>
              <a:rPr lang="en-US" sz="1800" b="1" dirty="0" err="1" smtClean="0">
                <a:latin typeface="Arial Unicode MS" pitchFamily="34" charset="-128"/>
                <a:cs typeface="Times New Roman" pitchFamily="18" charset="0"/>
              </a:rPr>
              <a:t>PubId</a:t>
            </a:r>
            <a:r>
              <a:rPr lang="en-US" sz="1800" b="1" dirty="0" smtClean="0">
                <a:latin typeface="Arial Unicode MS" pitchFamily="34" charset="-128"/>
                <a:cs typeface="Times New Roman" pitchFamily="18" charset="0"/>
              </a:rPr>
              <a:t>, </a:t>
            </a:r>
            <a:r>
              <a:rPr lang="en-US" sz="1800" b="1" dirty="0" err="1" smtClean="0">
                <a:latin typeface="Arial Unicode MS" pitchFamily="34" charset="-128"/>
                <a:cs typeface="Times New Roman" pitchFamily="18" charset="0"/>
              </a:rPr>
              <a:t>AuID</a:t>
            </a:r>
            <a:r>
              <a:rPr lang="en-US" sz="1800" b="1" dirty="0" smtClean="0">
                <a:latin typeface="Arial Unicode MS" pitchFamily="34" charset="-128"/>
                <a:cs typeface="Times New Roman" pitchFamily="18" charset="0"/>
              </a:rPr>
              <a:t>} </a:t>
            </a:r>
            <a:r>
              <a:rPr lang="en-US" sz="1800" b="1" dirty="0" smtClean="0">
                <a:latin typeface="Arial Unicode MS" pitchFamily="34" charset="-128"/>
                <a:cs typeface="Times New Roman" pitchFamily="18" charset="0"/>
                <a:sym typeface="Wingdings" pitchFamily="2" charset="2"/>
              </a:rPr>
              <a:t> {Price}</a:t>
            </a:r>
          </a:p>
          <a:p>
            <a:pPr marL="1100138" lvl="1" indent="-533400" algn="just" eaLnBrk="1" hangingPunct="1">
              <a:buFontTx/>
              <a:buAutoNum type="arabicPeriod"/>
            </a:pPr>
            <a:r>
              <a:rPr lang="en-US" sz="1800" b="1" dirty="0" smtClean="0">
                <a:latin typeface="Arial Unicode MS" pitchFamily="34" charset="-128"/>
                <a:cs typeface="Times New Roman" pitchFamily="18" charset="0"/>
              </a:rPr>
              <a:t>{</a:t>
            </a:r>
            <a:r>
              <a:rPr lang="en-US" sz="1800" b="1" dirty="0" err="1" smtClean="0">
                <a:latin typeface="Arial Unicode MS" pitchFamily="34" charset="-128"/>
                <a:cs typeface="Times New Roman" pitchFamily="18" charset="0"/>
              </a:rPr>
              <a:t>AuID</a:t>
            </a:r>
            <a:r>
              <a:rPr lang="en-US" sz="1800" b="1" dirty="0" smtClean="0">
                <a:latin typeface="Arial Unicode MS" pitchFamily="34" charset="-128"/>
                <a:cs typeface="Times New Roman" pitchFamily="18" charset="0"/>
              </a:rPr>
              <a:t>} </a:t>
            </a:r>
            <a:r>
              <a:rPr lang="en-US" sz="1800" b="1" dirty="0" smtClean="0">
                <a:latin typeface="Arial Unicode MS" pitchFamily="34" charset="-128"/>
                <a:cs typeface="Times New Roman" pitchFamily="18" charset="0"/>
                <a:sym typeface="Wingdings" pitchFamily="2" charset="2"/>
              </a:rPr>
              <a:t> {</a:t>
            </a:r>
            <a:r>
              <a:rPr lang="en-US" sz="1800" b="1" dirty="0" err="1" smtClean="0">
                <a:latin typeface="Arial Unicode MS" pitchFamily="34" charset="-128"/>
                <a:cs typeface="Times New Roman" pitchFamily="18" charset="0"/>
                <a:sym typeface="Wingdings" pitchFamily="2" charset="2"/>
              </a:rPr>
              <a:t>AuAddress</a:t>
            </a:r>
            <a:r>
              <a:rPr lang="en-US" sz="1800" b="1" dirty="0" smtClean="0">
                <a:latin typeface="Arial Unicode MS" pitchFamily="34" charset="-128"/>
                <a:cs typeface="Times New Roman" pitchFamily="18" charset="0"/>
                <a:sym typeface="Wingdings" pitchFamily="2" charset="2"/>
              </a:rPr>
              <a:t>}</a:t>
            </a:r>
            <a:endParaRPr lang="en-US" sz="1800" b="1" dirty="0" smtClean="0">
              <a:latin typeface="Arial Unicode MS" pitchFamily="34" charset="-128"/>
              <a:cs typeface="Times New Roman" pitchFamily="18" charset="0"/>
            </a:endParaRPr>
          </a:p>
          <a:p>
            <a:pPr marL="1100138" lvl="1" indent="-533400" algn="just" eaLnBrk="1" hangingPunct="1">
              <a:buFontTx/>
              <a:buAutoNum type="arabicPeriod"/>
            </a:pPr>
            <a:r>
              <a:rPr lang="en-US" sz="1800" b="1" dirty="0" err="1" smtClean="0">
                <a:latin typeface="Arial Unicode MS" pitchFamily="34" charset="-128"/>
                <a:cs typeface="Times New Roman" pitchFamily="18" charset="0"/>
              </a:rPr>
              <a:t>AuAddress</a:t>
            </a:r>
            <a:r>
              <a:rPr lang="en-US" sz="1800" b="1" dirty="0" smtClean="0">
                <a:latin typeface="Arial Unicode MS" pitchFamily="34" charset="-128"/>
                <a:cs typeface="Times New Roman" pitchFamily="18" charset="0"/>
              </a:rPr>
              <a:t> does not belong to a key</a:t>
            </a:r>
          </a:p>
          <a:p>
            <a:pPr marL="1100138" lvl="1" indent="-533400" algn="just" eaLnBrk="1" hangingPunct="1">
              <a:buFontTx/>
              <a:buAutoNum type="arabicPeriod"/>
            </a:pPr>
            <a:r>
              <a:rPr lang="en-US" sz="1800" b="1" dirty="0" err="1" smtClean="0">
                <a:latin typeface="Arial Unicode MS" pitchFamily="34" charset="-128"/>
                <a:cs typeface="Times New Roman" pitchFamily="18" charset="0"/>
              </a:rPr>
              <a:t>AuAddress</a:t>
            </a:r>
            <a:r>
              <a:rPr lang="en-US" sz="1800" b="1" dirty="0" smtClean="0">
                <a:latin typeface="Arial Unicode MS" pitchFamily="34" charset="-128"/>
                <a:cs typeface="Times New Roman" pitchFamily="18" charset="0"/>
              </a:rPr>
              <a:t> functionally depends on </a:t>
            </a:r>
            <a:r>
              <a:rPr lang="en-US" sz="1800" b="1" dirty="0" err="1" smtClean="0">
                <a:latin typeface="Arial Unicode MS" pitchFamily="34" charset="-128"/>
                <a:cs typeface="Times New Roman" pitchFamily="18" charset="0"/>
              </a:rPr>
              <a:t>AuId</a:t>
            </a:r>
            <a:r>
              <a:rPr lang="en-US" sz="1800" b="1" dirty="0" smtClean="0">
                <a:latin typeface="Arial Unicode MS" pitchFamily="34" charset="-128"/>
                <a:cs typeface="Times New Roman" pitchFamily="18" charset="0"/>
              </a:rPr>
              <a:t> which is a subset of a key</a:t>
            </a:r>
            <a:r>
              <a:rPr lang="en-US" sz="1800" b="1" dirty="0" smtClean="0">
                <a:solidFill>
                  <a:srgbClr val="CC0000"/>
                </a:solidFill>
                <a:latin typeface="Arial Unicode MS" pitchFamily="34" charset="-128"/>
                <a:cs typeface="Times New Roman" pitchFamily="18" charset="0"/>
              </a:rPr>
              <a:t> </a:t>
            </a:r>
          </a:p>
        </p:txBody>
      </p:sp>
      <p:sp>
        <p:nvSpPr>
          <p:cNvPr id="12291"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400" dirty="0">
                <a:solidFill>
                  <a:srgbClr val="FF0000"/>
                </a:solidFill>
                <a:latin typeface="Arial-BoldMT"/>
              </a:rPr>
              <a:t>Second Normal Form  (2NF) </a:t>
            </a:r>
          </a:p>
        </p:txBody>
      </p:sp>
    </p:spTree>
    <p:extLst>
      <p:ext uri="{BB962C8B-B14F-4D97-AF65-F5344CB8AC3E}">
        <p14:creationId xmlns:p14="http://schemas.microsoft.com/office/powerpoint/2010/main" val="19096699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304800" y="1143000"/>
            <a:ext cx="8610600" cy="4724400"/>
          </a:xfrm>
        </p:spPr>
        <p:txBody>
          <a:bodyPr/>
          <a:lstStyle/>
          <a:p>
            <a:pPr marL="609600" indent="-609600" algn="just" eaLnBrk="1" hangingPunct="1">
              <a:lnSpc>
                <a:spcPct val="90000"/>
              </a:lnSpc>
              <a:buFontTx/>
              <a:buNone/>
            </a:pPr>
            <a:r>
              <a:rPr lang="en-US" sz="2000" b="1" dirty="0" smtClean="0">
                <a:solidFill>
                  <a:srgbClr val="FF0000"/>
                </a:solidFill>
                <a:latin typeface="Arial Unicode MS" pitchFamily="34" charset="-128"/>
                <a:cs typeface="Times New Roman" pitchFamily="18" charset="0"/>
              </a:rPr>
              <a:t>Example 2 (Not 2NF) </a:t>
            </a:r>
          </a:p>
          <a:p>
            <a:pPr marL="609600" indent="-609600" algn="just" eaLnBrk="1" hangingPunct="1">
              <a:lnSpc>
                <a:spcPct val="90000"/>
              </a:lnSpc>
              <a:buFontTx/>
              <a:buNone/>
            </a:pPr>
            <a:r>
              <a:rPr lang="en-US" sz="1800" b="1" dirty="0" smtClean="0">
                <a:latin typeface="Arial Unicode MS" pitchFamily="34" charset="-128"/>
                <a:ea typeface="Arial Unicode MS" pitchFamily="34" charset="-128"/>
                <a:cs typeface="Arial Unicode MS" pitchFamily="34" charset="-128"/>
              </a:rPr>
              <a:t>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{City, Street, </a:t>
            </a:r>
            <a:r>
              <a:rPr lang="en-US" sz="1800" b="1" dirty="0" err="1" smtClean="0">
                <a:latin typeface="Arial Unicode MS" pitchFamily="34" charset="-128"/>
                <a:ea typeface="Arial Unicode MS" pitchFamily="34" charset="-128"/>
                <a:cs typeface="Arial Unicode MS" pitchFamily="34" charset="-128"/>
              </a:rPr>
              <a:t>HouseNumber</a:t>
            </a:r>
            <a:r>
              <a:rPr lang="en-US" sz="1800" b="1" dirty="0" smtClean="0">
                <a:latin typeface="Arial Unicode MS" pitchFamily="34" charset="-128"/>
                <a:ea typeface="Arial Unicode MS" pitchFamily="34" charset="-128"/>
                <a:cs typeface="Arial Unicode MS" pitchFamily="34" charset="-128"/>
              </a:rPr>
              <a:t>, </a:t>
            </a:r>
            <a:r>
              <a:rPr lang="en-US" sz="1800" b="1" dirty="0" err="1" smtClean="0">
                <a:latin typeface="Arial Unicode MS" pitchFamily="34" charset="-128"/>
                <a:ea typeface="Arial Unicode MS" pitchFamily="34" charset="-128"/>
                <a:cs typeface="Arial Unicode MS" pitchFamily="34" charset="-128"/>
              </a:rPr>
              <a:t>HouseColor</a:t>
            </a:r>
            <a:r>
              <a:rPr lang="en-US" sz="1800" b="1" dirty="0" smtClean="0">
                <a:latin typeface="Arial Unicode MS" pitchFamily="34" charset="-128"/>
                <a:ea typeface="Arial Unicode MS" pitchFamily="34" charset="-128"/>
                <a:cs typeface="Arial Unicode MS" pitchFamily="34" charset="-128"/>
              </a:rPr>
              <a:t>, </a:t>
            </a:r>
            <a:r>
              <a:rPr lang="en-US" sz="1800" b="1" dirty="0" err="1" smtClean="0">
                <a:latin typeface="Arial Unicode MS" pitchFamily="34" charset="-128"/>
                <a:ea typeface="Arial Unicode MS" pitchFamily="34" charset="-128"/>
                <a:cs typeface="Arial Unicode MS" pitchFamily="34" charset="-128"/>
              </a:rPr>
              <a:t>CityPopulation</a:t>
            </a:r>
            <a:r>
              <a:rPr lang="en-US" sz="1800" b="1" dirty="0" smtClean="0">
                <a:latin typeface="Arial Unicode MS" pitchFamily="34" charset="-128"/>
                <a:ea typeface="Arial Unicode MS" pitchFamily="34" charset="-128"/>
                <a:cs typeface="Arial Unicode MS" pitchFamily="34" charset="-128"/>
              </a:rPr>
              <a:t>}</a:t>
            </a:r>
          </a:p>
          <a:p>
            <a:pPr marL="1100138" lvl="1" indent="-533400" algn="just" eaLnBrk="1" hangingPunct="1">
              <a:lnSpc>
                <a:spcPct val="90000"/>
              </a:lnSpc>
              <a:buFontTx/>
              <a:buAutoNum type="arabicPeriod"/>
            </a:pPr>
            <a:r>
              <a:rPr lang="en-US" sz="1600" b="1" dirty="0" smtClean="0">
                <a:latin typeface="Arial Unicode MS" pitchFamily="34" charset="-128"/>
                <a:cs typeface="Times New Roman" pitchFamily="18" charset="0"/>
              </a:rPr>
              <a:t>key </a:t>
            </a:r>
            <a:r>
              <a:rPr lang="en-US" sz="1600" b="1" dirty="0" smtClean="0">
                <a:cs typeface="Times New Roman" pitchFamily="18" charset="0"/>
                <a:sym typeface="Wingdings" pitchFamily="2" charset="2"/>
              </a:rPr>
              <a:t></a:t>
            </a:r>
            <a:r>
              <a:rPr lang="en-US" sz="1600" b="1" dirty="0" smtClean="0">
                <a:latin typeface="Arial Unicode MS" pitchFamily="34" charset="-128"/>
                <a:cs typeface="Times New Roman" pitchFamily="18" charset="0"/>
              </a:rPr>
              <a:t> {City, Street, </a:t>
            </a:r>
            <a:r>
              <a:rPr lang="en-US" sz="1600" b="1" dirty="0" err="1" smtClean="0">
                <a:latin typeface="Arial Unicode MS" pitchFamily="34" charset="-128"/>
                <a:cs typeface="Times New Roman" pitchFamily="18" charset="0"/>
              </a:rPr>
              <a:t>HouseNumber</a:t>
            </a:r>
            <a:r>
              <a:rPr lang="en-US" sz="1600" b="1" dirty="0" smtClean="0">
                <a:latin typeface="Arial Unicode MS" pitchFamily="34" charset="-128"/>
                <a:cs typeface="Times New Roman" pitchFamily="18" charset="0"/>
              </a:rPr>
              <a:t>}</a:t>
            </a:r>
          </a:p>
          <a:p>
            <a:pPr marL="1100138" lvl="1" indent="-533400" algn="just" eaLnBrk="1" hangingPunct="1">
              <a:lnSpc>
                <a:spcPct val="90000"/>
              </a:lnSpc>
              <a:buFontTx/>
              <a:buAutoNum type="arabicPeriod"/>
            </a:pPr>
            <a:r>
              <a:rPr lang="en-US" sz="1600" b="1" dirty="0" smtClean="0">
                <a:latin typeface="Arial Unicode MS" pitchFamily="34" charset="-128"/>
                <a:cs typeface="Times New Roman" pitchFamily="18" charset="0"/>
              </a:rPr>
              <a:t>{City, Street, </a:t>
            </a:r>
            <a:r>
              <a:rPr lang="en-US" sz="1600" b="1" dirty="0" err="1" smtClean="0">
                <a:latin typeface="Arial Unicode MS" pitchFamily="34" charset="-128"/>
                <a:cs typeface="Times New Roman" pitchFamily="18" charset="0"/>
              </a:rPr>
              <a:t>HouseNumber</a:t>
            </a:r>
            <a:r>
              <a:rPr lang="en-US" sz="1600" b="1" dirty="0" smtClean="0">
                <a:latin typeface="Arial Unicode MS" pitchFamily="34" charset="-128"/>
                <a:cs typeface="Times New Roman" pitchFamily="18" charset="0"/>
              </a:rPr>
              <a:t>} </a:t>
            </a:r>
            <a:r>
              <a:rPr lang="en-US" sz="1600" b="1" dirty="0" smtClean="0">
                <a:latin typeface="Arial Unicode MS" pitchFamily="34" charset="-128"/>
                <a:cs typeface="Times New Roman" pitchFamily="18" charset="0"/>
                <a:sym typeface="Wingdings" pitchFamily="2" charset="2"/>
              </a:rPr>
              <a:t> {</a:t>
            </a:r>
            <a:r>
              <a:rPr lang="en-US" sz="1600" b="1" dirty="0" err="1" smtClean="0">
                <a:latin typeface="Arial Unicode MS" pitchFamily="34" charset="-128"/>
                <a:cs typeface="Times New Roman" pitchFamily="18" charset="0"/>
                <a:sym typeface="Wingdings" pitchFamily="2" charset="2"/>
              </a:rPr>
              <a:t>HouseColor</a:t>
            </a:r>
            <a:r>
              <a:rPr lang="en-US" sz="1600" b="1" dirty="0" smtClean="0">
                <a:latin typeface="Arial Unicode MS" pitchFamily="34" charset="-128"/>
                <a:cs typeface="Times New Roman" pitchFamily="18" charset="0"/>
                <a:sym typeface="Wingdings" pitchFamily="2" charset="2"/>
              </a:rPr>
              <a:t>}</a:t>
            </a:r>
            <a:endParaRPr lang="en-US" sz="1600" b="1" dirty="0" smtClean="0">
              <a:latin typeface="Arial Unicode MS" pitchFamily="34" charset="-128"/>
              <a:cs typeface="Times New Roman" pitchFamily="18" charset="0"/>
            </a:endParaRPr>
          </a:p>
          <a:p>
            <a:pPr marL="1100138" lvl="1" indent="-533400" algn="just" eaLnBrk="1" hangingPunct="1">
              <a:lnSpc>
                <a:spcPct val="90000"/>
              </a:lnSpc>
              <a:buFontTx/>
              <a:buAutoNum type="arabicPeriod"/>
            </a:pPr>
            <a:r>
              <a:rPr lang="en-US" sz="1600" b="1" dirty="0" smtClean="0">
                <a:latin typeface="Arial Unicode MS" pitchFamily="34" charset="-128"/>
                <a:cs typeface="Times New Roman" pitchFamily="18" charset="0"/>
              </a:rPr>
              <a:t>{City} </a:t>
            </a:r>
            <a:r>
              <a:rPr lang="en-US" sz="1600" b="1" dirty="0" smtClean="0">
                <a:latin typeface="Arial Unicode MS" pitchFamily="34" charset="-128"/>
                <a:cs typeface="Times New Roman" pitchFamily="18" charset="0"/>
                <a:sym typeface="Wingdings" pitchFamily="2" charset="2"/>
              </a:rPr>
              <a:t> {</a:t>
            </a:r>
            <a:r>
              <a:rPr lang="en-US" sz="1600" b="1" dirty="0" err="1" smtClean="0">
                <a:latin typeface="Arial Unicode MS" pitchFamily="34" charset="-128"/>
                <a:cs typeface="Times New Roman" pitchFamily="18" charset="0"/>
                <a:sym typeface="Wingdings" pitchFamily="2" charset="2"/>
              </a:rPr>
              <a:t>CityPopulation</a:t>
            </a:r>
            <a:r>
              <a:rPr lang="en-US" sz="1600" b="1" dirty="0" smtClean="0">
                <a:latin typeface="Arial Unicode MS" pitchFamily="34" charset="-128"/>
                <a:cs typeface="Times New Roman" pitchFamily="18" charset="0"/>
                <a:sym typeface="Wingdings" pitchFamily="2" charset="2"/>
              </a:rPr>
              <a:t>} </a:t>
            </a:r>
          </a:p>
          <a:p>
            <a:pPr marL="1100138" lvl="1" indent="-533400" algn="just" eaLnBrk="1" hangingPunct="1">
              <a:lnSpc>
                <a:spcPct val="90000"/>
              </a:lnSpc>
              <a:buFontTx/>
              <a:buAutoNum type="arabicPeriod"/>
            </a:pPr>
            <a:r>
              <a:rPr lang="en-US" sz="1600" b="1" dirty="0" err="1" smtClean="0">
                <a:latin typeface="Arial Unicode MS" pitchFamily="34" charset="-128"/>
                <a:cs typeface="Times New Roman" pitchFamily="18" charset="0"/>
              </a:rPr>
              <a:t>CityPopulation</a:t>
            </a:r>
            <a:r>
              <a:rPr lang="en-US" sz="1600" b="1" dirty="0" smtClean="0">
                <a:latin typeface="Arial Unicode MS" pitchFamily="34" charset="-128"/>
                <a:cs typeface="Times New Roman" pitchFamily="18" charset="0"/>
              </a:rPr>
              <a:t> does not belong to any key.</a:t>
            </a:r>
          </a:p>
          <a:p>
            <a:pPr marL="1100138" lvl="1" indent="-533400" algn="just" eaLnBrk="1" hangingPunct="1">
              <a:lnSpc>
                <a:spcPct val="90000"/>
              </a:lnSpc>
              <a:buFontTx/>
              <a:buAutoNum type="arabicPeriod"/>
            </a:pPr>
            <a:r>
              <a:rPr lang="en-US" sz="1600" b="1" dirty="0" err="1" smtClean="0">
                <a:latin typeface="Arial Unicode MS" pitchFamily="34" charset="-128"/>
                <a:cs typeface="Times New Roman" pitchFamily="18" charset="0"/>
              </a:rPr>
              <a:t>CityPopulation</a:t>
            </a:r>
            <a:r>
              <a:rPr lang="en-US" sz="1600" b="1" dirty="0" smtClean="0">
                <a:latin typeface="Arial Unicode MS" pitchFamily="34" charset="-128"/>
                <a:cs typeface="Times New Roman" pitchFamily="18" charset="0"/>
              </a:rPr>
              <a:t> is functionally dependent on the City which is a proper subset of  the key</a:t>
            </a:r>
            <a:r>
              <a:rPr lang="en-US" sz="1800" b="1" dirty="0" smtClean="0">
                <a:solidFill>
                  <a:srgbClr val="CC0000"/>
                </a:solidFill>
                <a:latin typeface="Arial Unicode MS" pitchFamily="34" charset="-128"/>
                <a:cs typeface="Times New Roman" pitchFamily="18" charset="0"/>
              </a:rPr>
              <a:t> </a:t>
            </a:r>
          </a:p>
          <a:p>
            <a:pPr marL="1100138" lvl="1" indent="-533400" algn="just" eaLnBrk="1" hangingPunct="1">
              <a:lnSpc>
                <a:spcPct val="90000"/>
              </a:lnSpc>
              <a:buFontTx/>
              <a:buAutoNum type="arabicPeriod"/>
            </a:pPr>
            <a:endParaRPr lang="en-US" sz="1800" b="1" dirty="0" smtClean="0">
              <a:solidFill>
                <a:srgbClr val="CC0000"/>
              </a:solidFill>
              <a:latin typeface="Arial Unicode MS" pitchFamily="34" charset="-128"/>
              <a:cs typeface="Times New Roman" pitchFamily="18" charset="0"/>
            </a:endParaRPr>
          </a:p>
          <a:p>
            <a:pPr marL="609600" indent="-609600" algn="just" eaLnBrk="1" hangingPunct="1">
              <a:lnSpc>
                <a:spcPct val="90000"/>
              </a:lnSpc>
              <a:buFontTx/>
              <a:buNone/>
            </a:pPr>
            <a:r>
              <a:rPr lang="en-US" sz="2000" b="1" dirty="0" smtClean="0">
                <a:solidFill>
                  <a:srgbClr val="FF0000"/>
                </a:solidFill>
                <a:latin typeface="Arial Unicode MS" pitchFamily="34" charset="-128"/>
                <a:cs typeface="Times New Roman" pitchFamily="18" charset="0"/>
              </a:rPr>
              <a:t>Example 3 (Not 2NF) </a:t>
            </a:r>
          </a:p>
          <a:p>
            <a:pPr marL="609600" indent="-609600" algn="just" eaLnBrk="1" hangingPunct="1">
              <a:lnSpc>
                <a:spcPct val="90000"/>
              </a:lnSpc>
              <a:buFontTx/>
              <a:buNone/>
            </a:pPr>
            <a:r>
              <a:rPr lang="en-US" sz="1800" b="1" dirty="0" smtClean="0">
                <a:latin typeface="Arial Unicode MS" pitchFamily="34" charset="-128"/>
                <a:ea typeface="Arial Unicode MS" pitchFamily="34" charset="-128"/>
                <a:cs typeface="Arial Unicode MS" pitchFamily="34" charset="-128"/>
              </a:rPr>
              <a:t>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{studio, movie, budget, </a:t>
            </a:r>
            <a:r>
              <a:rPr lang="en-US" sz="1800" b="1" dirty="0" err="1" smtClean="0">
                <a:latin typeface="Arial Unicode MS" pitchFamily="34" charset="-128"/>
                <a:ea typeface="Arial Unicode MS" pitchFamily="34" charset="-128"/>
                <a:cs typeface="Arial Unicode MS" pitchFamily="34" charset="-128"/>
              </a:rPr>
              <a:t>studio_city</a:t>
            </a:r>
            <a:r>
              <a:rPr lang="en-US" sz="1800" b="1" dirty="0" smtClean="0">
                <a:latin typeface="Arial Unicode MS" pitchFamily="34" charset="-128"/>
                <a:ea typeface="Arial Unicode MS" pitchFamily="34" charset="-128"/>
                <a:cs typeface="Arial Unicode MS" pitchFamily="34" charset="-128"/>
              </a:rPr>
              <a:t>}	</a:t>
            </a:r>
          </a:p>
          <a:p>
            <a:pPr marL="1100138" lvl="1" indent="-533400" algn="just" eaLnBrk="1" hangingPunct="1">
              <a:lnSpc>
                <a:spcPct val="90000"/>
              </a:lnSpc>
              <a:buFontTx/>
              <a:buAutoNum type="arabicPeriod"/>
            </a:pPr>
            <a:r>
              <a:rPr lang="en-US" sz="1600" b="1" dirty="0" smtClean="0">
                <a:latin typeface="Arial Unicode MS" pitchFamily="34" charset="-128"/>
                <a:ea typeface="Arial Unicode MS" pitchFamily="34" charset="-128"/>
                <a:cs typeface="Arial Unicode MS" pitchFamily="34" charset="-128"/>
              </a:rPr>
              <a:t>Key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{studio, movie}</a:t>
            </a:r>
          </a:p>
          <a:p>
            <a:pPr marL="1100138" lvl="1" indent="-533400" algn="just" eaLnBrk="1" hangingPunct="1">
              <a:lnSpc>
                <a:spcPct val="90000"/>
              </a:lnSpc>
              <a:buFontTx/>
              <a:buAutoNum type="arabicPeriod"/>
            </a:pPr>
            <a:r>
              <a:rPr lang="en-US" sz="1600" b="1" dirty="0" smtClean="0">
                <a:latin typeface="Arial Unicode MS" pitchFamily="34" charset="-128"/>
                <a:ea typeface="Arial Unicode MS" pitchFamily="34" charset="-128"/>
                <a:cs typeface="Arial Unicode MS" pitchFamily="34" charset="-128"/>
              </a:rPr>
              <a:t>{studio, movie}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{budget}</a:t>
            </a:r>
          </a:p>
          <a:p>
            <a:pPr marL="1100138" lvl="1" indent="-533400" algn="just" eaLnBrk="1" hangingPunct="1">
              <a:lnSpc>
                <a:spcPct val="90000"/>
              </a:lnSpc>
              <a:buFontTx/>
              <a:buAutoNum type="arabicPeriod"/>
            </a:pPr>
            <a:r>
              <a:rPr lang="en-US" sz="1600" b="1" dirty="0" smtClean="0">
                <a:latin typeface="Arial Unicode MS" pitchFamily="34" charset="-128"/>
                <a:ea typeface="Arial Unicode MS" pitchFamily="34" charset="-128"/>
                <a:cs typeface="Arial Unicode MS" pitchFamily="34" charset="-128"/>
              </a:rPr>
              <a:t>{studio}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studio_city</a:t>
            </a:r>
            <a:r>
              <a:rPr lang="en-US" sz="1600" b="1" dirty="0" smtClean="0">
                <a:latin typeface="Arial Unicode MS" pitchFamily="34" charset="-128"/>
                <a:ea typeface="Arial Unicode MS" pitchFamily="34" charset="-128"/>
                <a:cs typeface="Arial Unicode MS" pitchFamily="34" charset="-128"/>
              </a:rPr>
              <a:t>}</a:t>
            </a:r>
          </a:p>
          <a:p>
            <a:pPr marL="1100138" lvl="1" indent="-533400" algn="just" eaLnBrk="1" hangingPunct="1">
              <a:lnSpc>
                <a:spcPct val="90000"/>
              </a:lnSpc>
              <a:buFontTx/>
              <a:buAutoNum type="arabicPeriod"/>
            </a:pPr>
            <a:r>
              <a:rPr lang="en-US" sz="1600" b="1" dirty="0" err="1" smtClean="0">
                <a:latin typeface="Arial Unicode MS" pitchFamily="34" charset="-128"/>
                <a:cs typeface="Times New Roman" pitchFamily="18" charset="0"/>
              </a:rPr>
              <a:t>studio_city</a:t>
            </a:r>
            <a:r>
              <a:rPr lang="en-US" sz="1600" b="1" dirty="0" smtClean="0">
                <a:latin typeface="Arial Unicode MS" pitchFamily="34" charset="-128"/>
                <a:cs typeface="Times New Roman" pitchFamily="18" charset="0"/>
              </a:rPr>
              <a:t> is not a part of a key</a:t>
            </a:r>
            <a:r>
              <a:rPr lang="en-US" sz="1600" b="1" dirty="0" smtClean="0">
                <a:latin typeface="Arial Unicode MS" pitchFamily="34" charset="-128"/>
                <a:ea typeface="Arial Unicode MS" pitchFamily="34" charset="-128"/>
                <a:cs typeface="Arial Unicode MS" pitchFamily="34" charset="-128"/>
              </a:rPr>
              <a:t> </a:t>
            </a:r>
          </a:p>
          <a:p>
            <a:pPr marL="1100138" lvl="1" indent="-533400" algn="just" eaLnBrk="1" hangingPunct="1">
              <a:lnSpc>
                <a:spcPct val="90000"/>
              </a:lnSpc>
              <a:buFontTx/>
              <a:buAutoNum type="arabicPeriod"/>
            </a:pPr>
            <a:r>
              <a:rPr lang="en-US" sz="1600" b="1" dirty="0" err="1" smtClean="0">
                <a:latin typeface="Arial Unicode MS" pitchFamily="34" charset="-128"/>
                <a:ea typeface="Arial Unicode MS" pitchFamily="34" charset="-128"/>
                <a:cs typeface="Arial Unicode MS" pitchFamily="34" charset="-128"/>
              </a:rPr>
              <a:t>studio_city</a:t>
            </a:r>
            <a:r>
              <a:rPr lang="en-US" sz="1600" b="1" dirty="0" smtClean="0">
                <a:latin typeface="Arial Unicode MS" pitchFamily="34" charset="-128"/>
                <a:ea typeface="Arial Unicode MS" pitchFamily="34" charset="-128"/>
                <a:cs typeface="Arial Unicode MS" pitchFamily="34" charset="-128"/>
              </a:rPr>
              <a:t> functionally depends on studio which is a proper subset of the key</a:t>
            </a:r>
          </a:p>
          <a:p>
            <a:pPr marL="1100138" lvl="1" indent="-533400" algn="just" eaLnBrk="1" hangingPunct="1">
              <a:lnSpc>
                <a:spcPct val="90000"/>
              </a:lnSpc>
              <a:buFontTx/>
              <a:buAutoNum type="arabicPeriod"/>
            </a:pPr>
            <a:endParaRPr lang="en-US" sz="1600" b="1" dirty="0" smtClean="0">
              <a:latin typeface="Arial Unicode MS" pitchFamily="34" charset="-128"/>
              <a:ea typeface="Arial Unicode MS" pitchFamily="34" charset="-128"/>
              <a:cs typeface="Arial Unicode MS" pitchFamily="34" charset="-128"/>
            </a:endParaRPr>
          </a:p>
        </p:txBody>
      </p:sp>
      <p:sp>
        <p:nvSpPr>
          <p:cNvPr id="13315"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400" dirty="0">
                <a:solidFill>
                  <a:srgbClr val="FF0000"/>
                </a:solidFill>
                <a:latin typeface="Arial-BoldMT"/>
              </a:rPr>
              <a:t>Second Normal Form  (2NF) </a:t>
            </a:r>
          </a:p>
        </p:txBody>
      </p:sp>
    </p:spTree>
    <p:extLst>
      <p:ext uri="{BB962C8B-B14F-4D97-AF65-F5344CB8AC3E}">
        <p14:creationId xmlns:p14="http://schemas.microsoft.com/office/powerpoint/2010/main" val="14936348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rtlCol="0">
            <a:noAutofit/>
          </a:bodyPr>
          <a:lstStyle/>
          <a:p>
            <a:pPr>
              <a:defRPr/>
            </a:pPr>
            <a:r>
              <a:rPr lang="en-US" sz="4000" b="1" dirty="0" smtClean="0">
                <a:solidFill>
                  <a:srgbClr val="FF0000"/>
                </a:solidFill>
                <a:latin typeface="Calibri" pitchFamily="34" charset="0"/>
              </a:rPr>
              <a:t>  </a:t>
            </a:r>
            <a:r>
              <a:rPr lang="en-US" sz="4000" b="1" dirty="0" smtClean="0">
                <a:solidFill>
                  <a:srgbClr val="FF0000"/>
                </a:solidFill>
                <a:latin typeface="Calibri" pitchFamily="34" charset="0"/>
                <a:cs typeface="Calibri" pitchFamily="34" charset="0"/>
              </a:rPr>
              <a:t>NORMALIZATION</a:t>
            </a:r>
          </a:p>
        </p:txBody>
      </p:sp>
      <p:sp>
        <p:nvSpPr>
          <p:cNvPr id="4099" name="Rectangle 3"/>
          <p:cNvSpPr>
            <a:spLocks noGrp="1" noChangeArrowheads="1"/>
          </p:cNvSpPr>
          <p:nvPr>
            <p:ph sz="quarter" idx="1"/>
          </p:nvPr>
        </p:nvSpPr>
        <p:spPr>
          <a:xfrm>
            <a:off x="842015" y="1666496"/>
            <a:ext cx="7159625" cy="4268788"/>
          </a:xfrm>
        </p:spPr>
        <p:txBody>
          <a:bodyPr>
            <a:noAutofit/>
          </a:bodyPr>
          <a:lstStyle/>
          <a:p>
            <a:pPr eaLnBrk="1" hangingPunct="1">
              <a:buFont typeface="Wingdings" pitchFamily="2" charset="2"/>
              <a:buChar char="Ø"/>
            </a:pPr>
            <a:r>
              <a:rPr lang="en-US" sz="3200" dirty="0" smtClean="0">
                <a:latin typeface="Calibri" pitchFamily="34" charset="0"/>
                <a:ea typeface="Calibri" pitchFamily="34" charset="0"/>
                <a:cs typeface="Calibri" pitchFamily="34" charset="0"/>
              </a:rPr>
              <a:t>Basic Concepts:</a:t>
            </a:r>
          </a:p>
          <a:p>
            <a:r>
              <a:rPr lang="en-US" sz="3200" dirty="0" smtClean="0">
                <a:latin typeface="Calibri" pitchFamily="34" charset="0"/>
                <a:cs typeface="Calibri" pitchFamily="34" charset="0"/>
              </a:rPr>
              <a:t>Functional Dependencies</a:t>
            </a:r>
          </a:p>
          <a:p>
            <a:r>
              <a:rPr lang="en-US" sz="3200" dirty="0" smtClean="0">
                <a:latin typeface="Calibri" pitchFamily="34" charset="0"/>
                <a:cs typeface="Calibri" pitchFamily="34" charset="0"/>
              </a:rPr>
              <a:t>Normalization For Relational databases up to BCNF</a:t>
            </a:r>
            <a:endParaRPr lang="en-US" sz="3200" dirty="0" smtClean="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0551723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04800" y="1143000"/>
            <a:ext cx="8001000" cy="5181600"/>
          </a:xfrm>
        </p:spPr>
        <p:txBody>
          <a:bodyPr/>
          <a:lstStyle/>
          <a:p>
            <a:pPr marL="609600" indent="-609600" algn="just" eaLnBrk="1" hangingPunct="1">
              <a:buFontTx/>
              <a:buAutoNum type="arabicPeriod"/>
            </a:pPr>
            <a:r>
              <a:rPr lang="en-US" sz="2000" dirty="0" smtClean="0">
                <a:latin typeface="Arial Unicode MS" pitchFamily="34" charset="-128"/>
                <a:ea typeface="Arial Unicode MS" pitchFamily="34" charset="-128"/>
                <a:cs typeface="Arial Unicode MS" pitchFamily="34" charset="-128"/>
              </a:rPr>
              <a:t>If a data item is fully functionally dependent on only a part of the primary key, move that data item and that part of the primary key to a new table.</a:t>
            </a:r>
          </a:p>
          <a:p>
            <a:pPr marL="609600" indent="-609600" algn="just" eaLnBrk="1" hangingPunct="1">
              <a:buFontTx/>
              <a:buAutoNum type="arabicPeriod"/>
            </a:pPr>
            <a:r>
              <a:rPr lang="en-US" sz="2000" dirty="0" smtClean="0">
                <a:latin typeface="Arial Unicode MS" pitchFamily="34" charset="-128"/>
                <a:ea typeface="Arial Unicode MS" pitchFamily="34" charset="-128"/>
                <a:cs typeface="Arial Unicode MS" pitchFamily="34" charset="-128"/>
              </a:rPr>
              <a:t>If other data items are functionally dependent on the same part of the key, place them in the new table also</a:t>
            </a:r>
            <a:endParaRPr lang="en-US" sz="2000" dirty="0" smtClean="0">
              <a:latin typeface="Arial Unicode MS" pitchFamily="34" charset="-128"/>
              <a:cs typeface="Times New Roman" pitchFamily="18" charset="0"/>
            </a:endParaRPr>
          </a:p>
          <a:p>
            <a:pPr marL="609600" indent="-609600" algn="just" eaLnBrk="1" hangingPunct="1">
              <a:buFontTx/>
              <a:buAutoNum type="arabicPeriod"/>
            </a:pPr>
            <a:r>
              <a:rPr lang="en-US" sz="2000" dirty="0" smtClean="0">
                <a:latin typeface="Arial Unicode MS" pitchFamily="34" charset="-128"/>
                <a:cs typeface="Times New Roman" pitchFamily="18" charset="0"/>
              </a:rPr>
              <a:t>Make the partial primary key copied from the original table the primary key for the new table. Place all items that appear in the repeating group in a new table</a:t>
            </a:r>
          </a:p>
          <a:p>
            <a:pPr marL="609600" indent="-609600" eaLnBrk="1" hangingPunct="1">
              <a:spcBef>
                <a:spcPct val="50000"/>
              </a:spcBef>
              <a:buFontTx/>
              <a:buNone/>
            </a:pPr>
            <a:r>
              <a:rPr lang="en-US" sz="2000" b="1" dirty="0" smtClean="0">
                <a:solidFill>
                  <a:srgbClr val="FF0000"/>
                </a:solidFill>
                <a:latin typeface="Arial Unicode MS" pitchFamily="34" charset="-128"/>
                <a:cs typeface="Times New Roman" pitchFamily="18" charset="0"/>
              </a:rPr>
              <a:t>Example 1 (Convert to 2NF) </a:t>
            </a:r>
          </a:p>
          <a:p>
            <a:pPr marL="1100138" lvl="1" indent="-533400" eaLnBrk="1" hangingPunct="1">
              <a:spcBef>
                <a:spcPct val="50000"/>
              </a:spcBef>
              <a:buFontTx/>
              <a:buNone/>
            </a:pPr>
            <a:r>
              <a:rPr lang="en-US" sz="1800" b="1" dirty="0" smtClean="0">
                <a:latin typeface="Arial Unicode MS" pitchFamily="34" charset="-128"/>
                <a:ea typeface="Arial Unicode MS" pitchFamily="34" charset="-128"/>
                <a:cs typeface="Arial Unicode MS" pitchFamily="34" charset="-128"/>
              </a:rPr>
              <a:t>Old 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a:t>
            </a:r>
            <a:r>
              <a:rPr lang="en-US" sz="1800" b="1" u="sng" dirty="0" smtClean="0">
                <a:latin typeface="Arial Unicode MS" pitchFamily="34" charset="-128"/>
                <a:ea typeface="Arial Unicode MS" pitchFamily="34" charset="-128"/>
                <a:cs typeface="Arial Unicode MS" pitchFamily="34" charset="-128"/>
              </a:rPr>
              <a:t>Title, </a:t>
            </a:r>
            <a:r>
              <a:rPr lang="en-US" sz="1800" b="1" u="sng" dirty="0" err="1" smtClean="0">
                <a:latin typeface="Arial Unicode MS" pitchFamily="34" charset="-128"/>
                <a:ea typeface="Arial Unicode MS" pitchFamily="34" charset="-128"/>
                <a:cs typeface="Arial Unicode MS" pitchFamily="34" charset="-128"/>
              </a:rPr>
              <a:t>PubId</a:t>
            </a:r>
            <a:r>
              <a:rPr lang="en-US" sz="1800" b="1" u="sng" dirty="0" smtClean="0">
                <a:latin typeface="Arial Unicode MS" pitchFamily="34" charset="-128"/>
                <a:ea typeface="Arial Unicode MS" pitchFamily="34" charset="-128"/>
                <a:cs typeface="Arial Unicode MS" pitchFamily="34" charset="-128"/>
              </a:rPr>
              <a:t>, </a:t>
            </a:r>
            <a:r>
              <a:rPr lang="en-US" sz="1800" b="1" u="sng" dirty="0" err="1" smtClean="0">
                <a:latin typeface="Arial Unicode MS" pitchFamily="34" charset="-128"/>
                <a:ea typeface="Arial Unicode MS" pitchFamily="34" charset="-128"/>
                <a:cs typeface="Arial Unicode MS" pitchFamily="34" charset="-128"/>
              </a:rPr>
              <a:t>AuId</a:t>
            </a:r>
            <a:r>
              <a:rPr lang="en-US" sz="1800" b="1" dirty="0" smtClean="0">
                <a:latin typeface="Arial Unicode MS" pitchFamily="34" charset="-128"/>
                <a:ea typeface="Arial Unicode MS" pitchFamily="34" charset="-128"/>
                <a:cs typeface="Arial Unicode MS" pitchFamily="34" charset="-128"/>
              </a:rPr>
              <a:t>, Price, </a:t>
            </a:r>
            <a:r>
              <a:rPr lang="en-US" sz="1800" b="1" dirty="0" err="1" smtClean="0">
                <a:latin typeface="Arial Unicode MS" pitchFamily="34" charset="-128"/>
                <a:ea typeface="Arial Unicode MS" pitchFamily="34" charset="-128"/>
                <a:cs typeface="Arial Unicode MS" pitchFamily="34" charset="-128"/>
              </a:rPr>
              <a:t>AuAddress</a:t>
            </a:r>
            <a:r>
              <a:rPr lang="en-US" sz="1800" b="1" dirty="0" smtClean="0">
                <a:latin typeface="Arial Unicode MS" pitchFamily="34" charset="-128"/>
                <a:ea typeface="Arial Unicode MS" pitchFamily="34" charset="-128"/>
                <a:cs typeface="Arial Unicode MS" pitchFamily="34" charset="-128"/>
              </a:rPr>
              <a:t>}</a:t>
            </a:r>
          </a:p>
          <a:p>
            <a:pPr marL="1100138" lvl="1" indent="-533400" eaLnBrk="1" hangingPunct="1">
              <a:spcBef>
                <a:spcPct val="50000"/>
              </a:spcBef>
              <a:buFontTx/>
              <a:buNone/>
            </a:pPr>
            <a:r>
              <a:rPr lang="en-US" sz="1800" b="1" dirty="0" smtClean="0">
                <a:latin typeface="Arial Unicode MS" pitchFamily="34" charset="-128"/>
                <a:ea typeface="Arial Unicode MS" pitchFamily="34" charset="-128"/>
                <a:cs typeface="Arial Unicode MS" pitchFamily="34" charset="-128"/>
              </a:rPr>
              <a:t>New 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a:t>
            </a:r>
            <a:r>
              <a:rPr lang="en-US" sz="1800" b="1" u="sng" dirty="0" smtClean="0">
                <a:latin typeface="Arial Unicode MS" pitchFamily="34" charset="-128"/>
                <a:ea typeface="Arial Unicode MS" pitchFamily="34" charset="-128"/>
                <a:cs typeface="Arial Unicode MS" pitchFamily="34" charset="-128"/>
              </a:rPr>
              <a:t>Title, </a:t>
            </a:r>
            <a:r>
              <a:rPr lang="en-US" sz="1800" b="1" u="sng" dirty="0" err="1" smtClean="0">
                <a:latin typeface="Arial Unicode MS" pitchFamily="34" charset="-128"/>
                <a:ea typeface="Arial Unicode MS" pitchFamily="34" charset="-128"/>
                <a:cs typeface="Arial Unicode MS" pitchFamily="34" charset="-128"/>
              </a:rPr>
              <a:t>PubId</a:t>
            </a:r>
            <a:r>
              <a:rPr lang="en-US" sz="1800" b="1" u="sng" dirty="0" smtClean="0">
                <a:latin typeface="Arial Unicode MS" pitchFamily="34" charset="-128"/>
                <a:ea typeface="Arial Unicode MS" pitchFamily="34" charset="-128"/>
                <a:cs typeface="Arial Unicode MS" pitchFamily="34" charset="-128"/>
              </a:rPr>
              <a:t>, </a:t>
            </a:r>
            <a:r>
              <a:rPr lang="en-US" sz="1800" b="1" u="sng" dirty="0" err="1" smtClean="0">
                <a:latin typeface="Arial Unicode MS" pitchFamily="34" charset="-128"/>
                <a:ea typeface="Arial Unicode MS" pitchFamily="34" charset="-128"/>
                <a:cs typeface="Arial Unicode MS" pitchFamily="34" charset="-128"/>
              </a:rPr>
              <a:t>AuId</a:t>
            </a:r>
            <a:r>
              <a:rPr lang="en-US" sz="1800" b="1" dirty="0" smtClean="0">
                <a:latin typeface="Arial Unicode MS" pitchFamily="34" charset="-128"/>
                <a:ea typeface="Arial Unicode MS" pitchFamily="34" charset="-128"/>
                <a:cs typeface="Arial Unicode MS" pitchFamily="34" charset="-128"/>
              </a:rPr>
              <a:t>, Price}</a:t>
            </a:r>
          </a:p>
          <a:p>
            <a:pPr marL="1100138" lvl="1" indent="-533400" eaLnBrk="1" hangingPunct="1">
              <a:spcBef>
                <a:spcPct val="50000"/>
              </a:spcBef>
              <a:buFontTx/>
              <a:buNone/>
            </a:pPr>
            <a:r>
              <a:rPr lang="en-US" sz="1800" b="1" dirty="0" smtClean="0">
                <a:latin typeface="Arial Unicode MS" pitchFamily="34" charset="-128"/>
                <a:ea typeface="Arial Unicode MS" pitchFamily="34" charset="-128"/>
                <a:cs typeface="Arial Unicode MS" pitchFamily="34" charset="-128"/>
              </a:rPr>
              <a:t>New 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a:t>
            </a:r>
            <a:r>
              <a:rPr lang="en-US" sz="1800" b="1" u="sng" dirty="0" err="1" smtClean="0">
                <a:latin typeface="Arial Unicode MS" pitchFamily="34" charset="-128"/>
                <a:ea typeface="Arial Unicode MS" pitchFamily="34" charset="-128"/>
                <a:cs typeface="Arial Unicode MS" pitchFamily="34" charset="-128"/>
              </a:rPr>
              <a:t>AuId</a:t>
            </a:r>
            <a:r>
              <a:rPr lang="en-US" sz="1800" b="1" dirty="0" smtClean="0">
                <a:latin typeface="Arial Unicode MS" pitchFamily="34" charset="-128"/>
                <a:ea typeface="Arial Unicode MS" pitchFamily="34" charset="-128"/>
                <a:cs typeface="Arial Unicode MS" pitchFamily="34" charset="-128"/>
              </a:rPr>
              <a:t>, </a:t>
            </a:r>
            <a:r>
              <a:rPr lang="en-US" sz="1800" b="1" dirty="0" err="1" smtClean="0">
                <a:latin typeface="Arial Unicode MS" pitchFamily="34" charset="-128"/>
                <a:ea typeface="Arial Unicode MS" pitchFamily="34" charset="-128"/>
                <a:cs typeface="Arial Unicode MS" pitchFamily="34" charset="-128"/>
              </a:rPr>
              <a:t>AuAddress</a:t>
            </a:r>
            <a:r>
              <a:rPr lang="en-US" sz="1800" b="1" dirty="0" smtClean="0">
                <a:latin typeface="Arial Unicode MS" pitchFamily="34" charset="-128"/>
                <a:ea typeface="Arial Unicode MS" pitchFamily="34" charset="-128"/>
                <a:cs typeface="Arial Unicode MS" pitchFamily="34" charset="-128"/>
              </a:rPr>
              <a:t>}</a:t>
            </a:r>
            <a:endParaRPr lang="en-US" sz="1800" b="1" dirty="0" smtClean="0">
              <a:latin typeface="Arial Unicode MS" pitchFamily="34" charset="-128"/>
              <a:cs typeface="Times New Roman" pitchFamily="18" charset="0"/>
            </a:endParaRPr>
          </a:p>
        </p:txBody>
      </p:sp>
      <p:sp>
        <p:nvSpPr>
          <p:cNvPr id="14339"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400" dirty="0">
                <a:solidFill>
                  <a:srgbClr val="FF0000"/>
                </a:solidFill>
                <a:latin typeface="Arial-BoldMT"/>
              </a:rPr>
              <a:t>2NF - Decomposition</a:t>
            </a:r>
          </a:p>
        </p:txBody>
      </p:sp>
    </p:spTree>
    <p:extLst>
      <p:ext uri="{BB962C8B-B14F-4D97-AF65-F5344CB8AC3E}">
        <p14:creationId xmlns:p14="http://schemas.microsoft.com/office/powerpoint/2010/main" val="893623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304800" y="1143000"/>
            <a:ext cx="8610600" cy="5181600"/>
          </a:xfrm>
        </p:spPr>
        <p:txBody>
          <a:bodyPr/>
          <a:lstStyle/>
          <a:p>
            <a:pPr marL="609600" indent="-609600" eaLnBrk="1" hangingPunct="1">
              <a:spcBef>
                <a:spcPct val="50000"/>
              </a:spcBef>
              <a:buFontTx/>
              <a:buNone/>
            </a:pPr>
            <a:r>
              <a:rPr lang="en-US" sz="2000" b="1" dirty="0" smtClean="0">
                <a:solidFill>
                  <a:srgbClr val="FF0000"/>
                </a:solidFill>
                <a:latin typeface="Arial Unicode MS" pitchFamily="34" charset="-128"/>
                <a:cs typeface="Times New Roman" pitchFamily="18" charset="0"/>
              </a:rPr>
              <a:t>Example 2 (Convert to  2NF) </a:t>
            </a:r>
          </a:p>
          <a:p>
            <a:pPr marL="1100138" lvl="1" indent="-533400" eaLnBrk="1" hangingPunct="1">
              <a:spcBef>
                <a:spcPct val="50000"/>
              </a:spcBef>
              <a:buFontTx/>
              <a:buNone/>
            </a:pPr>
            <a:r>
              <a:rPr lang="en-US" sz="1800" b="1" dirty="0" smtClean="0">
                <a:latin typeface="Arial Unicode MS" pitchFamily="34" charset="-128"/>
                <a:ea typeface="Arial Unicode MS" pitchFamily="34" charset="-128"/>
                <a:cs typeface="Arial Unicode MS" pitchFamily="34" charset="-128"/>
              </a:rPr>
              <a:t>Old 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a:t>
            </a:r>
            <a:r>
              <a:rPr lang="en-US" sz="1800" b="1" u="sng" dirty="0" smtClean="0">
                <a:latin typeface="Arial Unicode MS" pitchFamily="34" charset="-128"/>
                <a:ea typeface="Arial Unicode MS" pitchFamily="34" charset="-128"/>
                <a:cs typeface="Arial Unicode MS" pitchFamily="34" charset="-128"/>
              </a:rPr>
              <a:t>Studio</a:t>
            </a:r>
            <a:r>
              <a:rPr lang="en-US" sz="1800" b="1" dirty="0" smtClean="0">
                <a:latin typeface="Arial Unicode MS" pitchFamily="34" charset="-128"/>
                <a:ea typeface="Arial Unicode MS" pitchFamily="34" charset="-128"/>
                <a:cs typeface="Arial Unicode MS" pitchFamily="34" charset="-128"/>
              </a:rPr>
              <a:t>, </a:t>
            </a:r>
            <a:r>
              <a:rPr lang="en-US" sz="1800" b="1" u="sng" dirty="0" smtClean="0">
                <a:latin typeface="Arial Unicode MS" pitchFamily="34" charset="-128"/>
                <a:ea typeface="Arial Unicode MS" pitchFamily="34" charset="-128"/>
                <a:cs typeface="Arial Unicode MS" pitchFamily="34" charset="-128"/>
              </a:rPr>
              <a:t>Movie</a:t>
            </a:r>
            <a:r>
              <a:rPr lang="en-US" sz="1800" b="1" dirty="0" smtClean="0">
                <a:latin typeface="Arial Unicode MS" pitchFamily="34" charset="-128"/>
                <a:ea typeface="Arial Unicode MS" pitchFamily="34" charset="-128"/>
                <a:cs typeface="Arial Unicode MS" pitchFamily="34" charset="-128"/>
              </a:rPr>
              <a:t>, Budget, </a:t>
            </a:r>
            <a:r>
              <a:rPr lang="en-US" sz="1800" b="1" dirty="0" err="1" smtClean="0">
                <a:latin typeface="Arial Unicode MS" pitchFamily="34" charset="-128"/>
                <a:ea typeface="Arial Unicode MS" pitchFamily="34" charset="-128"/>
                <a:cs typeface="Arial Unicode MS" pitchFamily="34" charset="-128"/>
              </a:rPr>
              <a:t>StudioCity</a:t>
            </a:r>
            <a:r>
              <a:rPr lang="en-US" sz="1800" b="1" dirty="0" smtClean="0">
                <a:latin typeface="Arial Unicode MS" pitchFamily="34" charset="-128"/>
                <a:ea typeface="Arial Unicode MS" pitchFamily="34" charset="-128"/>
                <a:cs typeface="Arial Unicode MS" pitchFamily="34" charset="-128"/>
              </a:rPr>
              <a:t>}</a:t>
            </a:r>
          </a:p>
          <a:p>
            <a:pPr marL="1100138" lvl="1" indent="-533400" eaLnBrk="1" hangingPunct="1">
              <a:spcBef>
                <a:spcPct val="50000"/>
              </a:spcBef>
              <a:buFontTx/>
              <a:buNone/>
            </a:pPr>
            <a:r>
              <a:rPr lang="en-US" sz="1800" b="1" dirty="0" smtClean="0">
                <a:latin typeface="Arial Unicode MS" pitchFamily="34" charset="-128"/>
                <a:ea typeface="Arial Unicode MS" pitchFamily="34" charset="-128"/>
                <a:cs typeface="Arial Unicode MS" pitchFamily="34" charset="-128"/>
              </a:rPr>
              <a:t>New 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a:t>
            </a:r>
            <a:r>
              <a:rPr lang="en-US" sz="1800" b="1" u="sng" dirty="0" smtClean="0">
                <a:latin typeface="Arial Unicode MS" pitchFamily="34" charset="-128"/>
                <a:ea typeface="Arial Unicode MS" pitchFamily="34" charset="-128"/>
                <a:cs typeface="Arial Unicode MS" pitchFamily="34" charset="-128"/>
              </a:rPr>
              <a:t>Movie</a:t>
            </a:r>
            <a:r>
              <a:rPr lang="en-US" sz="1800" b="1" dirty="0" smtClean="0">
                <a:latin typeface="Arial Unicode MS" pitchFamily="34" charset="-128"/>
                <a:ea typeface="Arial Unicode MS" pitchFamily="34" charset="-128"/>
                <a:cs typeface="Arial Unicode MS" pitchFamily="34" charset="-128"/>
              </a:rPr>
              <a:t>, </a:t>
            </a:r>
            <a:r>
              <a:rPr lang="en-US" sz="1800" b="1" u="sng" dirty="0" smtClean="0">
                <a:latin typeface="Arial Unicode MS" pitchFamily="34" charset="-128"/>
                <a:ea typeface="Arial Unicode MS" pitchFamily="34" charset="-128"/>
                <a:cs typeface="Arial Unicode MS" pitchFamily="34" charset="-128"/>
              </a:rPr>
              <a:t>Studio</a:t>
            </a:r>
            <a:r>
              <a:rPr lang="en-US" sz="1800" b="1" dirty="0" smtClean="0">
                <a:latin typeface="Arial Unicode MS" pitchFamily="34" charset="-128"/>
                <a:ea typeface="Arial Unicode MS" pitchFamily="34" charset="-128"/>
                <a:cs typeface="Arial Unicode MS" pitchFamily="34" charset="-128"/>
              </a:rPr>
              <a:t>, Budget}</a:t>
            </a:r>
          </a:p>
          <a:p>
            <a:pPr marL="1100138" lvl="1" indent="-533400" eaLnBrk="1" hangingPunct="1">
              <a:spcBef>
                <a:spcPct val="50000"/>
              </a:spcBef>
              <a:buFontTx/>
              <a:buNone/>
            </a:pPr>
            <a:r>
              <a:rPr lang="en-US" sz="1800" b="1" dirty="0" smtClean="0">
                <a:latin typeface="Arial Unicode MS" pitchFamily="34" charset="-128"/>
                <a:ea typeface="Arial Unicode MS" pitchFamily="34" charset="-128"/>
                <a:cs typeface="Arial Unicode MS" pitchFamily="34" charset="-128"/>
              </a:rPr>
              <a:t>New 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a:t>
            </a:r>
            <a:r>
              <a:rPr lang="en-US" sz="1800" b="1" u="sng" dirty="0" smtClean="0">
                <a:latin typeface="Arial Unicode MS" pitchFamily="34" charset="-128"/>
                <a:ea typeface="Arial Unicode MS" pitchFamily="34" charset="-128"/>
                <a:cs typeface="Arial Unicode MS" pitchFamily="34" charset="-128"/>
              </a:rPr>
              <a:t>Studio</a:t>
            </a:r>
            <a:r>
              <a:rPr lang="en-US" sz="1800" b="1" dirty="0" smtClean="0">
                <a:latin typeface="Arial Unicode MS" pitchFamily="34" charset="-128"/>
                <a:ea typeface="Arial Unicode MS" pitchFamily="34" charset="-128"/>
                <a:cs typeface="Arial Unicode MS" pitchFamily="34" charset="-128"/>
              </a:rPr>
              <a:t>, City}</a:t>
            </a:r>
          </a:p>
          <a:p>
            <a:pPr marL="1100138" lvl="1" indent="-533400" eaLnBrk="1" hangingPunct="1">
              <a:spcBef>
                <a:spcPct val="50000"/>
              </a:spcBef>
              <a:buFontTx/>
              <a:buNone/>
            </a:pPr>
            <a:endParaRPr lang="en-US" sz="1800" b="1" dirty="0" smtClean="0">
              <a:latin typeface="Arial Unicode MS" pitchFamily="34" charset="-128"/>
              <a:ea typeface="Arial Unicode MS" pitchFamily="34" charset="-128"/>
              <a:cs typeface="Arial Unicode MS" pitchFamily="34" charset="-128"/>
            </a:endParaRPr>
          </a:p>
          <a:p>
            <a:pPr marL="609600" indent="-609600" eaLnBrk="1" hangingPunct="1">
              <a:spcBef>
                <a:spcPct val="50000"/>
              </a:spcBef>
              <a:buFontTx/>
              <a:buNone/>
            </a:pPr>
            <a:r>
              <a:rPr lang="en-US" sz="2000" b="1" dirty="0" smtClean="0">
                <a:solidFill>
                  <a:srgbClr val="FF0000"/>
                </a:solidFill>
                <a:latin typeface="Arial Unicode MS" pitchFamily="34" charset="-128"/>
                <a:cs typeface="Times New Roman" pitchFamily="18" charset="0"/>
              </a:rPr>
              <a:t>Example 3 (Convert to  2NF) </a:t>
            </a:r>
          </a:p>
          <a:p>
            <a:pPr marL="1100138" lvl="1" indent="-533400" eaLnBrk="1" hangingPunct="1">
              <a:spcBef>
                <a:spcPct val="50000"/>
              </a:spcBef>
              <a:buFontTx/>
              <a:buNone/>
            </a:pPr>
            <a:r>
              <a:rPr lang="en-US" sz="1800" b="1" dirty="0" smtClean="0">
                <a:latin typeface="Arial Unicode MS" pitchFamily="34" charset="-128"/>
                <a:ea typeface="Arial Unicode MS" pitchFamily="34" charset="-128"/>
                <a:cs typeface="Arial Unicode MS" pitchFamily="34" charset="-128"/>
              </a:rPr>
              <a:t>Old 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a:t>
            </a:r>
            <a:r>
              <a:rPr lang="en-US" sz="1800" b="1" u="sng" dirty="0" smtClean="0">
                <a:latin typeface="Arial Unicode MS" pitchFamily="34" charset="-128"/>
                <a:ea typeface="Arial Unicode MS" pitchFamily="34" charset="-128"/>
                <a:cs typeface="Arial Unicode MS" pitchFamily="34" charset="-128"/>
              </a:rPr>
              <a:t>City</a:t>
            </a:r>
            <a:r>
              <a:rPr lang="en-US" sz="1800" b="1" dirty="0" smtClean="0">
                <a:latin typeface="Arial Unicode MS" pitchFamily="34" charset="-128"/>
                <a:ea typeface="Arial Unicode MS" pitchFamily="34" charset="-128"/>
                <a:cs typeface="Arial Unicode MS" pitchFamily="34" charset="-128"/>
              </a:rPr>
              <a:t>, </a:t>
            </a:r>
            <a:r>
              <a:rPr lang="en-US" sz="1800" b="1" u="sng" dirty="0" smtClean="0">
                <a:latin typeface="Arial Unicode MS" pitchFamily="34" charset="-128"/>
                <a:ea typeface="Arial Unicode MS" pitchFamily="34" charset="-128"/>
                <a:cs typeface="Arial Unicode MS" pitchFamily="34" charset="-128"/>
              </a:rPr>
              <a:t>Street</a:t>
            </a:r>
            <a:r>
              <a:rPr lang="en-US" sz="1800" b="1" dirty="0" smtClean="0">
                <a:latin typeface="Arial Unicode MS" pitchFamily="34" charset="-128"/>
                <a:ea typeface="Arial Unicode MS" pitchFamily="34" charset="-128"/>
                <a:cs typeface="Arial Unicode MS" pitchFamily="34" charset="-128"/>
              </a:rPr>
              <a:t>, </a:t>
            </a:r>
            <a:r>
              <a:rPr lang="en-US" sz="1800" b="1" u="sng" dirty="0" err="1" smtClean="0">
                <a:latin typeface="Arial Unicode MS" pitchFamily="34" charset="-128"/>
                <a:ea typeface="Arial Unicode MS" pitchFamily="34" charset="-128"/>
                <a:cs typeface="Arial Unicode MS" pitchFamily="34" charset="-128"/>
              </a:rPr>
              <a:t>HouseNumber</a:t>
            </a:r>
            <a:r>
              <a:rPr lang="en-US" sz="1800" b="1" dirty="0" smtClean="0">
                <a:latin typeface="Arial Unicode MS" pitchFamily="34" charset="-128"/>
                <a:ea typeface="Arial Unicode MS" pitchFamily="34" charset="-128"/>
                <a:cs typeface="Arial Unicode MS" pitchFamily="34" charset="-128"/>
              </a:rPr>
              <a:t>, </a:t>
            </a:r>
            <a:r>
              <a:rPr lang="en-US" sz="1800" b="1" dirty="0" err="1" smtClean="0">
                <a:latin typeface="Arial Unicode MS" pitchFamily="34" charset="-128"/>
                <a:ea typeface="Arial Unicode MS" pitchFamily="34" charset="-128"/>
                <a:cs typeface="Arial Unicode MS" pitchFamily="34" charset="-128"/>
              </a:rPr>
              <a:t>HouseColor</a:t>
            </a:r>
            <a:r>
              <a:rPr lang="en-US" sz="1800" b="1" dirty="0" smtClean="0">
                <a:latin typeface="Arial Unicode MS" pitchFamily="34" charset="-128"/>
                <a:ea typeface="Arial Unicode MS" pitchFamily="34" charset="-128"/>
                <a:cs typeface="Arial Unicode MS" pitchFamily="34" charset="-128"/>
              </a:rPr>
              <a:t>, </a:t>
            </a:r>
            <a:r>
              <a:rPr lang="en-US" sz="1800" b="1" dirty="0" err="1" smtClean="0">
                <a:latin typeface="Arial Unicode MS" pitchFamily="34" charset="-128"/>
                <a:ea typeface="Arial Unicode MS" pitchFamily="34" charset="-128"/>
                <a:cs typeface="Arial Unicode MS" pitchFamily="34" charset="-128"/>
              </a:rPr>
              <a:t>CityPopulation</a:t>
            </a:r>
            <a:r>
              <a:rPr lang="en-US" sz="1800" b="1" dirty="0" smtClean="0">
                <a:latin typeface="Arial Unicode MS" pitchFamily="34" charset="-128"/>
                <a:ea typeface="Arial Unicode MS" pitchFamily="34" charset="-128"/>
                <a:cs typeface="Arial Unicode MS" pitchFamily="34" charset="-128"/>
              </a:rPr>
              <a:t>}</a:t>
            </a:r>
          </a:p>
          <a:p>
            <a:pPr marL="1100138" lvl="1" indent="-533400" eaLnBrk="1" hangingPunct="1">
              <a:spcBef>
                <a:spcPct val="50000"/>
              </a:spcBef>
              <a:buFontTx/>
              <a:buNone/>
            </a:pPr>
            <a:r>
              <a:rPr lang="en-US" sz="1800" b="1" dirty="0" smtClean="0">
                <a:latin typeface="Arial Unicode MS" pitchFamily="34" charset="-128"/>
                <a:ea typeface="Arial Unicode MS" pitchFamily="34" charset="-128"/>
                <a:cs typeface="Arial Unicode MS" pitchFamily="34" charset="-128"/>
              </a:rPr>
              <a:t>New 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a:t>
            </a:r>
            <a:r>
              <a:rPr lang="en-US" sz="1800" b="1" u="sng" dirty="0" smtClean="0">
                <a:latin typeface="Arial Unicode MS" pitchFamily="34" charset="-128"/>
                <a:ea typeface="Arial Unicode MS" pitchFamily="34" charset="-128"/>
                <a:cs typeface="Arial Unicode MS" pitchFamily="34" charset="-128"/>
              </a:rPr>
              <a:t>City</a:t>
            </a:r>
            <a:r>
              <a:rPr lang="en-US" sz="1800" b="1" dirty="0" smtClean="0">
                <a:latin typeface="Arial Unicode MS" pitchFamily="34" charset="-128"/>
                <a:ea typeface="Arial Unicode MS" pitchFamily="34" charset="-128"/>
                <a:cs typeface="Arial Unicode MS" pitchFamily="34" charset="-128"/>
              </a:rPr>
              <a:t>, </a:t>
            </a:r>
            <a:r>
              <a:rPr lang="en-US" sz="1800" b="1" u="sng" dirty="0" smtClean="0">
                <a:latin typeface="Arial Unicode MS" pitchFamily="34" charset="-128"/>
                <a:ea typeface="Arial Unicode MS" pitchFamily="34" charset="-128"/>
                <a:cs typeface="Arial Unicode MS" pitchFamily="34" charset="-128"/>
              </a:rPr>
              <a:t>Street</a:t>
            </a:r>
            <a:r>
              <a:rPr lang="en-US" sz="1800" b="1" dirty="0" smtClean="0">
                <a:latin typeface="Arial Unicode MS" pitchFamily="34" charset="-128"/>
                <a:ea typeface="Arial Unicode MS" pitchFamily="34" charset="-128"/>
                <a:cs typeface="Arial Unicode MS" pitchFamily="34" charset="-128"/>
              </a:rPr>
              <a:t>, </a:t>
            </a:r>
            <a:r>
              <a:rPr lang="en-US" sz="1800" b="1" u="sng" dirty="0" err="1" smtClean="0">
                <a:latin typeface="Arial Unicode MS" pitchFamily="34" charset="-128"/>
                <a:ea typeface="Arial Unicode MS" pitchFamily="34" charset="-128"/>
                <a:cs typeface="Arial Unicode MS" pitchFamily="34" charset="-128"/>
              </a:rPr>
              <a:t>HouseNumber</a:t>
            </a:r>
            <a:r>
              <a:rPr lang="en-US" sz="1800" b="1" dirty="0" smtClean="0">
                <a:latin typeface="Arial Unicode MS" pitchFamily="34" charset="-128"/>
                <a:ea typeface="Arial Unicode MS" pitchFamily="34" charset="-128"/>
                <a:cs typeface="Arial Unicode MS" pitchFamily="34" charset="-128"/>
              </a:rPr>
              <a:t>, </a:t>
            </a:r>
            <a:r>
              <a:rPr lang="en-US" sz="1800" b="1" dirty="0" err="1" smtClean="0">
                <a:latin typeface="Arial Unicode MS" pitchFamily="34" charset="-128"/>
                <a:ea typeface="Arial Unicode MS" pitchFamily="34" charset="-128"/>
                <a:cs typeface="Arial Unicode MS" pitchFamily="34" charset="-128"/>
              </a:rPr>
              <a:t>HouseColor</a:t>
            </a:r>
            <a:r>
              <a:rPr lang="en-US" sz="1800" b="1" dirty="0" smtClean="0">
                <a:latin typeface="Arial Unicode MS" pitchFamily="34" charset="-128"/>
                <a:ea typeface="Arial Unicode MS" pitchFamily="34" charset="-128"/>
                <a:cs typeface="Arial Unicode MS" pitchFamily="34" charset="-128"/>
              </a:rPr>
              <a:t>}</a:t>
            </a:r>
          </a:p>
          <a:p>
            <a:pPr marL="1100138" lvl="1" indent="-533400" eaLnBrk="1" hangingPunct="1">
              <a:spcBef>
                <a:spcPct val="50000"/>
              </a:spcBef>
              <a:buFontTx/>
              <a:buNone/>
            </a:pPr>
            <a:r>
              <a:rPr lang="en-US" sz="1800" b="1" dirty="0" smtClean="0">
                <a:latin typeface="Arial Unicode MS" pitchFamily="34" charset="-128"/>
                <a:ea typeface="Arial Unicode MS" pitchFamily="34" charset="-128"/>
                <a:cs typeface="Arial Unicode MS" pitchFamily="34" charset="-128"/>
              </a:rPr>
              <a:t>New 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a:t>
            </a:r>
            <a:r>
              <a:rPr lang="en-US" sz="1800" b="1" u="sng" dirty="0" smtClean="0">
                <a:latin typeface="Arial Unicode MS" pitchFamily="34" charset="-128"/>
                <a:ea typeface="Arial Unicode MS" pitchFamily="34" charset="-128"/>
                <a:cs typeface="Arial Unicode MS" pitchFamily="34" charset="-128"/>
              </a:rPr>
              <a:t>City</a:t>
            </a:r>
            <a:r>
              <a:rPr lang="en-US" sz="1800" b="1" dirty="0" smtClean="0">
                <a:latin typeface="Arial Unicode MS" pitchFamily="34" charset="-128"/>
                <a:ea typeface="Arial Unicode MS" pitchFamily="34" charset="-128"/>
                <a:cs typeface="Arial Unicode MS" pitchFamily="34" charset="-128"/>
              </a:rPr>
              <a:t>, </a:t>
            </a:r>
            <a:r>
              <a:rPr lang="en-US" sz="1800" b="1" dirty="0" err="1" smtClean="0">
                <a:latin typeface="Arial Unicode MS" pitchFamily="34" charset="-128"/>
                <a:ea typeface="Arial Unicode MS" pitchFamily="34" charset="-128"/>
                <a:cs typeface="Arial Unicode MS" pitchFamily="34" charset="-128"/>
              </a:rPr>
              <a:t>CityPopulation</a:t>
            </a:r>
            <a:r>
              <a:rPr lang="en-US" sz="1800" b="1" dirty="0" smtClean="0">
                <a:latin typeface="Arial Unicode MS" pitchFamily="34" charset="-128"/>
                <a:ea typeface="Arial Unicode MS" pitchFamily="34" charset="-128"/>
                <a:cs typeface="Arial Unicode MS" pitchFamily="34" charset="-128"/>
              </a:rPr>
              <a:t>}</a:t>
            </a:r>
            <a:endParaRPr lang="en-US" sz="1800" b="1" dirty="0" smtClean="0">
              <a:latin typeface="Arial Unicode MS" pitchFamily="34" charset="-128"/>
              <a:cs typeface="Times New Roman" pitchFamily="18" charset="0"/>
            </a:endParaRPr>
          </a:p>
          <a:p>
            <a:pPr marL="1100138" lvl="1" indent="-533400" eaLnBrk="1" hangingPunct="1">
              <a:spcBef>
                <a:spcPct val="50000"/>
              </a:spcBef>
              <a:buFontTx/>
              <a:buNone/>
            </a:pPr>
            <a:endParaRPr lang="en-US" sz="1800" b="1" dirty="0" smtClean="0">
              <a:latin typeface="Arial Unicode MS" pitchFamily="34" charset="-128"/>
              <a:cs typeface="Times New Roman" pitchFamily="18" charset="0"/>
            </a:endParaRPr>
          </a:p>
        </p:txBody>
      </p:sp>
      <p:sp>
        <p:nvSpPr>
          <p:cNvPr id="15363"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400" dirty="0">
                <a:solidFill>
                  <a:srgbClr val="FF0000"/>
                </a:solidFill>
                <a:latin typeface="Arial-BoldMT"/>
              </a:rPr>
              <a:t>2NF - Decomposition</a:t>
            </a:r>
          </a:p>
        </p:txBody>
      </p:sp>
    </p:spTree>
    <p:extLst>
      <p:ext uri="{BB962C8B-B14F-4D97-AF65-F5344CB8AC3E}">
        <p14:creationId xmlns:p14="http://schemas.microsoft.com/office/powerpoint/2010/main" val="3500998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304800" y="1143000"/>
            <a:ext cx="8610600" cy="4724400"/>
          </a:xfrm>
        </p:spPr>
        <p:txBody>
          <a:bodyPr>
            <a:normAutofit lnSpcReduction="10000"/>
          </a:bodyPr>
          <a:lstStyle/>
          <a:p>
            <a:pPr marL="609600" indent="-609600" algn="just" eaLnBrk="1" hangingPunct="1">
              <a:lnSpc>
                <a:spcPct val="90000"/>
              </a:lnSpc>
              <a:buFontTx/>
              <a:buNone/>
            </a:pPr>
            <a:r>
              <a:rPr lang="en-US" sz="2000" dirty="0" smtClean="0">
                <a:latin typeface="Arial Unicode MS" pitchFamily="34" charset="-128"/>
                <a:ea typeface="Arial Unicode MS" pitchFamily="34" charset="-128"/>
                <a:cs typeface="Arial Unicode MS" pitchFamily="34" charset="-128"/>
              </a:rPr>
              <a:t>This form dictates that all </a:t>
            </a:r>
            <a:r>
              <a:rPr lang="en-US" sz="2000" b="1" dirty="0" smtClean="0">
                <a:latin typeface="Arial Unicode MS" pitchFamily="34" charset="-128"/>
                <a:ea typeface="Arial Unicode MS" pitchFamily="34" charset="-128"/>
                <a:cs typeface="Arial Unicode MS" pitchFamily="34" charset="-128"/>
              </a:rPr>
              <a:t>non-key</a:t>
            </a:r>
            <a:r>
              <a:rPr lang="en-US" sz="2000" dirty="0" smtClean="0">
                <a:latin typeface="Arial Unicode MS" pitchFamily="34" charset="-128"/>
                <a:ea typeface="Arial Unicode MS" pitchFamily="34" charset="-128"/>
                <a:cs typeface="Arial Unicode MS" pitchFamily="34" charset="-128"/>
              </a:rPr>
              <a:t> attributes of a table must be functionally dependent on a candidate key i.e. there can be no interdependencies among non-key attributes.</a:t>
            </a:r>
          </a:p>
          <a:p>
            <a:pPr marL="609600" indent="-609600" algn="just" eaLnBrk="1" hangingPunct="1">
              <a:lnSpc>
                <a:spcPct val="90000"/>
              </a:lnSpc>
              <a:buFontTx/>
              <a:buNone/>
            </a:pPr>
            <a:endParaRPr lang="en-US" sz="2000" dirty="0" smtClean="0">
              <a:latin typeface="Arial Unicode MS" pitchFamily="34" charset="-128"/>
              <a:ea typeface="Arial Unicode MS" pitchFamily="34" charset="-128"/>
              <a:cs typeface="Arial Unicode MS" pitchFamily="34" charset="-128"/>
            </a:endParaRPr>
          </a:p>
          <a:p>
            <a:pPr marL="609600" indent="-609600" algn="just" eaLnBrk="1" hangingPunct="1">
              <a:lnSpc>
                <a:spcPct val="90000"/>
              </a:lnSpc>
              <a:buFontTx/>
              <a:buNone/>
            </a:pPr>
            <a:r>
              <a:rPr lang="en-US" sz="2000" dirty="0" smtClean="0">
                <a:latin typeface="Arial Unicode MS" pitchFamily="34" charset="-128"/>
                <a:ea typeface="Arial Unicode MS" pitchFamily="34" charset="-128"/>
                <a:cs typeface="Arial Unicode MS" pitchFamily="34" charset="-128"/>
              </a:rPr>
              <a:t>For a table to be in 3NF, there are two requirements</a:t>
            </a:r>
          </a:p>
          <a:p>
            <a:pPr marL="1100138" lvl="1" indent="-533400" algn="just" eaLnBrk="1" hangingPunct="1">
              <a:lnSpc>
                <a:spcPct val="90000"/>
              </a:lnSpc>
            </a:pPr>
            <a:r>
              <a:rPr lang="en-US" sz="1800" dirty="0" smtClean="0">
                <a:latin typeface="Arial Unicode MS" pitchFamily="34" charset="-128"/>
                <a:ea typeface="Arial Unicode MS" pitchFamily="34" charset="-128"/>
                <a:cs typeface="Arial Unicode MS" pitchFamily="34" charset="-128"/>
              </a:rPr>
              <a:t>The table should be second normal form</a:t>
            </a:r>
            <a:endParaRPr lang="en-US" sz="1800" dirty="0" smtClean="0">
              <a:latin typeface="Arial Unicode MS" pitchFamily="34" charset="-128"/>
              <a:cs typeface="Times New Roman" pitchFamily="18" charset="0"/>
            </a:endParaRPr>
          </a:p>
          <a:p>
            <a:pPr marL="1100138" lvl="1" indent="-533400" algn="just" eaLnBrk="1" hangingPunct="1">
              <a:lnSpc>
                <a:spcPct val="90000"/>
              </a:lnSpc>
            </a:pPr>
            <a:r>
              <a:rPr lang="en-US" sz="1800" dirty="0" smtClean="0">
                <a:latin typeface="Arial Unicode MS" pitchFamily="34" charset="-128"/>
                <a:cs typeface="Times New Roman" pitchFamily="18" charset="0"/>
              </a:rPr>
              <a:t>No attribute is transitively dependent on the primary key</a:t>
            </a:r>
          </a:p>
          <a:p>
            <a:pPr marL="609600" indent="-609600" algn="just" eaLnBrk="1" hangingPunct="1">
              <a:lnSpc>
                <a:spcPct val="90000"/>
              </a:lnSpc>
              <a:buFontTx/>
              <a:buNone/>
            </a:pPr>
            <a:endParaRPr lang="en-US" sz="2000" b="1" dirty="0" smtClean="0">
              <a:solidFill>
                <a:srgbClr val="CC0000"/>
              </a:solidFill>
              <a:latin typeface="Arial Unicode MS" pitchFamily="34" charset="-128"/>
              <a:cs typeface="Times New Roman" pitchFamily="18" charset="0"/>
            </a:endParaRPr>
          </a:p>
          <a:p>
            <a:pPr marL="609600" indent="-609600" algn="just" eaLnBrk="1" hangingPunct="1">
              <a:lnSpc>
                <a:spcPct val="90000"/>
              </a:lnSpc>
              <a:buFontTx/>
              <a:buNone/>
            </a:pPr>
            <a:r>
              <a:rPr lang="en-US" sz="2000" b="1" dirty="0" smtClean="0">
                <a:solidFill>
                  <a:srgbClr val="FF0000"/>
                </a:solidFill>
                <a:latin typeface="Arial Unicode MS" pitchFamily="34" charset="-128"/>
                <a:ea typeface="Arial Unicode MS" pitchFamily="34" charset="-128"/>
                <a:cs typeface="Arial Unicode MS" pitchFamily="34" charset="-128"/>
              </a:rPr>
              <a:t>Example (Not in 3NF)</a:t>
            </a:r>
          </a:p>
          <a:p>
            <a:pPr marL="609600" indent="-609600" algn="just" eaLnBrk="1" hangingPunct="1">
              <a:lnSpc>
                <a:spcPct val="90000"/>
              </a:lnSpc>
              <a:buFontTx/>
              <a:buNone/>
            </a:pPr>
            <a:r>
              <a:rPr lang="en-US" sz="2000" b="1" dirty="0" smtClean="0">
                <a:latin typeface="Arial Unicode MS" pitchFamily="34" charset="-128"/>
                <a:ea typeface="Arial Unicode MS" pitchFamily="34" charset="-128"/>
                <a:cs typeface="Arial Unicode MS" pitchFamily="34" charset="-128"/>
              </a:rPr>
              <a:t>Scheme </a:t>
            </a:r>
            <a:r>
              <a:rPr lang="en-US" sz="2000" b="1" dirty="0" smtClean="0">
                <a:ea typeface="Arial Unicode MS" pitchFamily="34" charset="-128"/>
                <a:cs typeface="Arial Unicode MS" pitchFamily="34" charset="-128"/>
                <a:sym typeface="Wingdings" pitchFamily="2" charset="2"/>
              </a:rPr>
              <a:t></a:t>
            </a:r>
            <a:r>
              <a:rPr lang="en-US" sz="2000" b="1" dirty="0" smtClean="0">
                <a:latin typeface="Arial Unicode MS" pitchFamily="34" charset="-128"/>
                <a:ea typeface="Arial Unicode MS" pitchFamily="34" charset="-128"/>
                <a:cs typeface="Arial Unicode MS" pitchFamily="34" charset="-128"/>
              </a:rPr>
              <a:t> {</a:t>
            </a:r>
            <a:r>
              <a:rPr lang="en-US" sz="2000" b="1" dirty="0" smtClean="0">
                <a:latin typeface="Arial Unicode MS" pitchFamily="34" charset="-128"/>
                <a:cs typeface="Times New Roman" pitchFamily="18" charset="0"/>
              </a:rPr>
              <a:t>Title, </a:t>
            </a:r>
            <a:r>
              <a:rPr lang="en-US" sz="2000" b="1" dirty="0" err="1" smtClean="0">
                <a:latin typeface="Arial Unicode MS" pitchFamily="34" charset="-128"/>
                <a:cs typeface="Times New Roman" pitchFamily="18" charset="0"/>
              </a:rPr>
              <a:t>PubID</a:t>
            </a:r>
            <a:r>
              <a:rPr lang="en-US" sz="2000" b="1" dirty="0" smtClean="0">
                <a:latin typeface="Arial Unicode MS" pitchFamily="34" charset="-128"/>
                <a:cs typeface="Times New Roman" pitchFamily="18" charset="0"/>
              </a:rPr>
              <a:t>, </a:t>
            </a:r>
            <a:r>
              <a:rPr lang="en-US" sz="2000" b="1" dirty="0" err="1" smtClean="0">
                <a:latin typeface="Arial Unicode MS" pitchFamily="34" charset="-128"/>
                <a:cs typeface="Times New Roman" pitchFamily="18" charset="0"/>
              </a:rPr>
              <a:t>PageCount</a:t>
            </a:r>
            <a:r>
              <a:rPr lang="en-US" sz="2000" b="1" dirty="0" smtClean="0">
                <a:latin typeface="Arial Unicode MS" pitchFamily="34" charset="-128"/>
                <a:cs typeface="Times New Roman" pitchFamily="18" charset="0"/>
              </a:rPr>
              <a:t>, Price</a:t>
            </a:r>
            <a:r>
              <a:rPr lang="en-US" sz="2000" b="1" dirty="0" smtClean="0">
                <a:latin typeface="Arial Unicode MS" pitchFamily="34" charset="-128"/>
                <a:ea typeface="Arial Unicode MS" pitchFamily="34" charset="-128"/>
                <a:cs typeface="Arial Unicode MS" pitchFamily="34" charset="-128"/>
              </a:rPr>
              <a:t> }</a:t>
            </a:r>
          </a:p>
          <a:p>
            <a:pPr marL="1100138" lvl="1" indent="-533400" algn="just" eaLnBrk="1" hangingPunct="1">
              <a:lnSpc>
                <a:spcPct val="90000"/>
              </a:lnSpc>
              <a:buFontTx/>
              <a:buAutoNum type="arabicPeriod"/>
            </a:pPr>
            <a:r>
              <a:rPr lang="en-US" sz="1800" b="1" dirty="0" smtClean="0">
                <a:latin typeface="Arial Unicode MS" pitchFamily="34" charset="-128"/>
                <a:cs typeface="Times New Roman" pitchFamily="18" charset="0"/>
              </a:rPr>
              <a:t>Key </a:t>
            </a:r>
            <a:r>
              <a:rPr lang="en-US" sz="1800" b="1" dirty="0" smtClean="0">
                <a:cs typeface="Times New Roman" pitchFamily="18" charset="0"/>
                <a:sym typeface="Wingdings" pitchFamily="2" charset="2"/>
              </a:rPr>
              <a:t></a:t>
            </a:r>
            <a:r>
              <a:rPr lang="en-US" sz="1800" b="1" dirty="0" smtClean="0">
                <a:latin typeface="Arial Unicode MS" pitchFamily="34" charset="-128"/>
                <a:cs typeface="Times New Roman" pitchFamily="18" charset="0"/>
              </a:rPr>
              <a:t> {Title, </a:t>
            </a:r>
            <a:r>
              <a:rPr lang="en-US" sz="1800" b="1" dirty="0" err="1" smtClean="0">
                <a:latin typeface="Arial Unicode MS" pitchFamily="34" charset="-128"/>
                <a:cs typeface="Times New Roman" pitchFamily="18" charset="0"/>
              </a:rPr>
              <a:t>PubId</a:t>
            </a:r>
            <a:r>
              <a:rPr lang="en-US" sz="1800" b="1" dirty="0" smtClean="0">
                <a:latin typeface="Arial Unicode MS" pitchFamily="34" charset="-128"/>
                <a:cs typeface="Times New Roman" pitchFamily="18" charset="0"/>
              </a:rPr>
              <a:t>}</a:t>
            </a:r>
          </a:p>
          <a:p>
            <a:pPr marL="1100138" lvl="1" indent="-533400" algn="just" eaLnBrk="1" hangingPunct="1">
              <a:lnSpc>
                <a:spcPct val="90000"/>
              </a:lnSpc>
              <a:buFontTx/>
              <a:buAutoNum type="arabicPeriod"/>
            </a:pPr>
            <a:r>
              <a:rPr lang="en-US" sz="1800" b="1" dirty="0" smtClean="0">
                <a:latin typeface="Arial Unicode MS" pitchFamily="34" charset="-128"/>
                <a:cs typeface="Times New Roman" pitchFamily="18" charset="0"/>
              </a:rPr>
              <a:t>{Title, </a:t>
            </a:r>
            <a:r>
              <a:rPr lang="en-US" sz="1800" b="1" dirty="0" err="1" smtClean="0">
                <a:latin typeface="Arial Unicode MS" pitchFamily="34" charset="-128"/>
                <a:cs typeface="Times New Roman" pitchFamily="18" charset="0"/>
              </a:rPr>
              <a:t>PubId</a:t>
            </a:r>
            <a:r>
              <a:rPr lang="en-US" sz="1800" b="1" dirty="0" smtClean="0">
                <a:latin typeface="Arial Unicode MS" pitchFamily="34" charset="-128"/>
                <a:cs typeface="Times New Roman" pitchFamily="18" charset="0"/>
              </a:rPr>
              <a:t>} </a:t>
            </a:r>
            <a:r>
              <a:rPr lang="en-US" sz="1800" b="1" dirty="0" smtClean="0">
                <a:latin typeface="Arial Unicode MS" pitchFamily="34" charset="-128"/>
                <a:cs typeface="Times New Roman" pitchFamily="18" charset="0"/>
                <a:sym typeface="Wingdings" pitchFamily="2" charset="2"/>
              </a:rPr>
              <a:t> {</a:t>
            </a:r>
            <a:r>
              <a:rPr lang="en-US" sz="1800" b="1" dirty="0" err="1" smtClean="0">
                <a:latin typeface="Arial Unicode MS" pitchFamily="34" charset="-128"/>
                <a:cs typeface="Times New Roman" pitchFamily="18" charset="0"/>
                <a:sym typeface="Wingdings" pitchFamily="2" charset="2"/>
              </a:rPr>
              <a:t>PageCount</a:t>
            </a:r>
            <a:r>
              <a:rPr lang="en-US" sz="1800" b="1" dirty="0" smtClean="0">
                <a:latin typeface="Arial Unicode MS" pitchFamily="34" charset="-128"/>
                <a:cs typeface="Times New Roman" pitchFamily="18" charset="0"/>
                <a:sym typeface="Wingdings" pitchFamily="2" charset="2"/>
              </a:rPr>
              <a:t>}</a:t>
            </a:r>
          </a:p>
          <a:p>
            <a:pPr marL="1100138" lvl="1" indent="-533400" algn="just" eaLnBrk="1" hangingPunct="1">
              <a:lnSpc>
                <a:spcPct val="90000"/>
              </a:lnSpc>
              <a:buFontTx/>
              <a:buAutoNum type="arabicPeriod"/>
            </a:pPr>
            <a:r>
              <a:rPr lang="en-US" sz="1800" b="1" dirty="0" smtClean="0">
                <a:latin typeface="Arial Unicode MS" pitchFamily="34" charset="-128"/>
                <a:cs typeface="Times New Roman" pitchFamily="18" charset="0"/>
              </a:rPr>
              <a:t>{</a:t>
            </a:r>
            <a:r>
              <a:rPr lang="en-US" sz="1800" b="1" dirty="0" err="1" smtClean="0">
                <a:latin typeface="Arial Unicode MS" pitchFamily="34" charset="-128"/>
                <a:cs typeface="Times New Roman" pitchFamily="18" charset="0"/>
              </a:rPr>
              <a:t>PageCount</a:t>
            </a:r>
            <a:r>
              <a:rPr lang="en-US" sz="1800" b="1" dirty="0" smtClean="0">
                <a:latin typeface="Arial Unicode MS" pitchFamily="34" charset="-128"/>
                <a:cs typeface="Times New Roman" pitchFamily="18" charset="0"/>
              </a:rPr>
              <a:t>} </a:t>
            </a:r>
            <a:r>
              <a:rPr lang="en-US" sz="1800" b="1" dirty="0" smtClean="0">
                <a:latin typeface="Arial Unicode MS" pitchFamily="34" charset="-128"/>
                <a:cs typeface="Times New Roman" pitchFamily="18" charset="0"/>
                <a:sym typeface="Wingdings" pitchFamily="2" charset="2"/>
              </a:rPr>
              <a:t> {Price}</a:t>
            </a:r>
            <a:endParaRPr lang="en-US" sz="1800" b="1" dirty="0" smtClean="0">
              <a:latin typeface="Arial Unicode MS" pitchFamily="34" charset="-128"/>
              <a:cs typeface="Times New Roman" pitchFamily="18" charset="0"/>
            </a:endParaRPr>
          </a:p>
          <a:p>
            <a:pPr marL="1100138" lvl="1" indent="-533400" algn="just" eaLnBrk="1" hangingPunct="1">
              <a:lnSpc>
                <a:spcPct val="90000"/>
              </a:lnSpc>
              <a:buFontTx/>
              <a:buAutoNum type="arabicPeriod"/>
            </a:pPr>
            <a:r>
              <a:rPr lang="en-US" sz="1800" b="1" dirty="0" smtClean="0">
                <a:latin typeface="Arial Unicode MS" pitchFamily="34" charset="-128"/>
                <a:cs typeface="Times New Roman" pitchFamily="18" charset="0"/>
              </a:rPr>
              <a:t>Both Price and </a:t>
            </a:r>
            <a:r>
              <a:rPr lang="en-US" sz="1800" b="1" dirty="0" err="1" smtClean="0">
                <a:latin typeface="Arial Unicode MS" pitchFamily="34" charset="-128"/>
                <a:cs typeface="Times New Roman" pitchFamily="18" charset="0"/>
              </a:rPr>
              <a:t>PageCount</a:t>
            </a:r>
            <a:r>
              <a:rPr lang="en-US" sz="1800" b="1" dirty="0" smtClean="0">
                <a:latin typeface="Arial Unicode MS" pitchFamily="34" charset="-128"/>
                <a:cs typeface="Times New Roman" pitchFamily="18" charset="0"/>
              </a:rPr>
              <a:t> depend on a key hence 2NF</a:t>
            </a:r>
          </a:p>
          <a:p>
            <a:pPr marL="1100138" lvl="1" indent="-533400" algn="just" eaLnBrk="1" hangingPunct="1">
              <a:lnSpc>
                <a:spcPct val="90000"/>
              </a:lnSpc>
              <a:buFontTx/>
              <a:buAutoNum type="arabicPeriod"/>
            </a:pPr>
            <a:r>
              <a:rPr lang="en-US" sz="1800" b="1" dirty="0" smtClean="0">
                <a:latin typeface="Arial Unicode MS" pitchFamily="34" charset="-128"/>
                <a:cs typeface="Times New Roman" pitchFamily="18" charset="0"/>
              </a:rPr>
              <a:t>Transitively {Title, </a:t>
            </a:r>
            <a:r>
              <a:rPr lang="en-US" sz="1800" b="1" dirty="0" err="1" smtClean="0">
                <a:latin typeface="Arial Unicode MS" pitchFamily="34" charset="-128"/>
                <a:cs typeface="Times New Roman" pitchFamily="18" charset="0"/>
              </a:rPr>
              <a:t>PubID</a:t>
            </a:r>
            <a:r>
              <a:rPr lang="en-US" sz="1800" b="1" dirty="0" smtClean="0">
                <a:latin typeface="Arial Unicode MS" pitchFamily="34" charset="-128"/>
                <a:cs typeface="Times New Roman" pitchFamily="18" charset="0"/>
              </a:rPr>
              <a:t>} </a:t>
            </a:r>
            <a:r>
              <a:rPr lang="en-US" sz="1800" b="1" dirty="0" smtClean="0">
                <a:latin typeface="Arial Unicode MS" pitchFamily="34" charset="-128"/>
                <a:cs typeface="Times New Roman" pitchFamily="18" charset="0"/>
                <a:sym typeface="Wingdings" pitchFamily="2" charset="2"/>
              </a:rPr>
              <a:t></a:t>
            </a:r>
            <a:r>
              <a:rPr lang="en-US" sz="1800" b="1" dirty="0" smtClean="0">
                <a:latin typeface="Arial Unicode MS" pitchFamily="34" charset="-128"/>
                <a:cs typeface="Times New Roman" pitchFamily="18" charset="0"/>
              </a:rPr>
              <a:t> {Price} hence not in 3NF</a:t>
            </a:r>
          </a:p>
        </p:txBody>
      </p:sp>
      <p:sp>
        <p:nvSpPr>
          <p:cNvPr id="18435"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400" dirty="0">
                <a:solidFill>
                  <a:srgbClr val="FF0000"/>
                </a:solidFill>
                <a:latin typeface="Arial-BoldMT"/>
              </a:rPr>
              <a:t>Third Normal Form  (3NF) </a:t>
            </a:r>
          </a:p>
        </p:txBody>
      </p:sp>
    </p:spTree>
    <p:extLst>
      <p:ext uri="{BB962C8B-B14F-4D97-AF65-F5344CB8AC3E}">
        <p14:creationId xmlns:p14="http://schemas.microsoft.com/office/powerpoint/2010/main" val="6311705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304800" y="1142999"/>
            <a:ext cx="9162757" cy="4737295"/>
          </a:xfrm>
        </p:spPr>
        <p:txBody>
          <a:bodyPr>
            <a:normAutofit lnSpcReduction="10000"/>
          </a:bodyPr>
          <a:lstStyle/>
          <a:p>
            <a:pPr marL="609600" indent="-609600" algn="just" eaLnBrk="1" hangingPunct="1">
              <a:lnSpc>
                <a:spcPct val="90000"/>
              </a:lnSpc>
              <a:buFontTx/>
              <a:buNone/>
            </a:pPr>
            <a:r>
              <a:rPr lang="en-US" sz="2000" b="1" dirty="0" smtClean="0">
                <a:solidFill>
                  <a:srgbClr val="FF0000"/>
                </a:solidFill>
                <a:latin typeface="Arial Unicode MS" pitchFamily="34" charset="-128"/>
                <a:cs typeface="Times New Roman" pitchFamily="18" charset="0"/>
              </a:rPr>
              <a:t>Example 2 (Not in 3NF) </a:t>
            </a:r>
          </a:p>
          <a:p>
            <a:pPr marL="609600" indent="-609600" algn="just" eaLnBrk="1" hangingPunct="1">
              <a:lnSpc>
                <a:spcPct val="90000"/>
              </a:lnSpc>
              <a:buFontTx/>
              <a:buNone/>
            </a:pPr>
            <a:r>
              <a:rPr lang="en-US" sz="1800" b="1" dirty="0" smtClean="0">
                <a:latin typeface="Arial Unicode MS" pitchFamily="34" charset="-128"/>
                <a:ea typeface="Arial Unicode MS" pitchFamily="34" charset="-128"/>
                <a:cs typeface="Arial Unicode MS" pitchFamily="34" charset="-128"/>
              </a:rPr>
              <a:t>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a:t>
            </a:r>
            <a:r>
              <a:rPr lang="en-US" sz="1800" b="1" u="sng" dirty="0" smtClean="0">
                <a:latin typeface="Arial Unicode MS" pitchFamily="34" charset="-128"/>
                <a:ea typeface="Arial Unicode MS" pitchFamily="34" charset="-128"/>
                <a:cs typeface="Arial Unicode MS" pitchFamily="34" charset="-128"/>
              </a:rPr>
              <a:t>Studio</a:t>
            </a:r>
            <a:r>
              <a:rPr lang="en-US" sz="1800" b="1" dirty="0" smtClean="0">
                <a:latin typeface="Arial Unicode MS" pitchFamily="34" charset="-128"/>
                <a:ea typeface="Arial Unicode MS" pitchFamily="34" charset="-128"/>
                <a:cs typeface="Arial Unicode MS" pitchFamily="34" charset="-128"/>
              </a:rPr>
              <a:t>, </a:t>
            </a:r>
            <a:r>
              <a:rPr lang="en-US" sz="1800" b="1" dirty="0" err="1" smtClean="0">
                <a:latin typeface="Arial Unicode MS" pitchFamily="34" charset="-128"/>
                <a:ea typeface="Arial Unicode MS" pitchFamily="34" charset="-128"/>
                <a:cs typeface="Arial Unicode MS" pitchFamily="34" charset="-128"/>
              </a:rPr>
              <a:t>StudioCity</a:t>
            </a:r>
            <a:r>
              <a:rPr lang="en-US" sz="1800" b="1" dirty="0" smtClean="0">
                <a:latin typeface="Arial Unicode MS" pitchFamily="34" charset="-128"/>
                <a:ea typeface="Arial Unicode MS" pitchFamily="34" charset="-128"/>
                <a:cs typeface="Arial Unicode MS" pitchFamily="34" charset="-128"/>
              </a:rPr>
              <a:t>, </a:t>
            </a:r>
            <a:r>
              <a:rPr lang="en-US" sz="1800" b="1" dirty="0" err="1" smtClean="0">
                <a:latin typeface="Arial Unicode MS" pitchFamily="34" charset="-128"/>
                <a:ea typeface="Arial Unicode MS" pitchFamily="34" charset="-128"/>
                <a:cs typeface="Arial Unicode MS" pitchFamily="34" charset="-128"/>
              </a:rPr>
              <a:t>CityTemp</a:t>
            </a:r>
            <a:r>
              <a:rPr lang="en-US" sz="1800" b="1" dirty="0" smtClean="0">
                <a:latin typeface="Arial Unicode MS" pitchFamily="34" charset="-128"/>
                <a:ea typeface="Arial Unicode MS" pitchFamily="34" charset="-128"/>
                <a:cs typeface="Arial Unicode MS" pitchFamily="34" charset="-128"/>
              </a:rPr>
              <a:t>}	</a:t>
            </a:r>
          </a:p>
          <a:p>
            <a:pPr marL="1100138" lvl="1" indent="-533400" algn="just" eaLnBrk="1" hangingPunct="1">
              <a:lnSpc>
                <a:spcPct val="90000"/>
              </a:lnSpc>
              <a:buFontTx/>
              <a:buAutoNum type="arabicPeriod"/>
            </a:pPr>
            <a:r>
              <a:rPr lang="en-US" sz="1600" b="1" dirty="0" smtClean="0">
                <a:latin typeface="Arial Unicode MS" pitchFamily="34" charset="-128"/>
                <a:ea typeface="Arial Unicode MS" pitchFamily="34" charset="-128"/>
                <a:cs typeface="Arial Unicode MS" pitchFamily="34" charset="-128"/>
              </a:rPr>
              <a:t>Primary Key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{Studio}</a:t>
            </a:r>
          </a:p>
          <a:p>
            <a:pPr marL="1100138" lvl="1" indent="-533400" algn="just" eaLnBrk="1" hangingPunct="1">
              <a:lnSpc>
                <a:spcPct val="90000"/>
              </a:lnSpc>
              <a:buFontTx/>
              <a:buAutoNum type="arabicPeriod"/>
            </a:pPr>
            <a:r>
              <a:rPr lang="en-US" sz="1600" b="1" dirty="0" smtClean="0">
                <a:latin typeface="Arial Unicode MS" pitchFamily="34" charset="-128"/>
                <a:ea typeface="Arial Unicode MS" pitchFamily="34" charset="-128"/>
                <a:cs typeface="Arial Unicode MS" pitchFamily="34" charset="-128"/>
              </a:rPr>
              <a:t>{Studio}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StudioCity</a:t>
            </a:r>
            <a:r>
              <a:rPr lang="en-US" sz="1600" b="1" dirty="0" smtClean="0">
                <a:latin typeface="Arial Unicode MS" pitchFamily="34" charset="-128"/>
                <a:ea typeface="Arial Unicode MS" pitchFamily="34" charset="-128"/>
                <a:cs typeface="Arial Unicode MS" pitchFamily="34" charset="-128"/>
              </a:rPr>
              <a:t>}</a:t>
            </a:r>
          </a:p>
          <a:p>
            <a:pPr marL="1100138" lvl="1" indent="-533400" algn="just" eaLnBrk="1" hangingPunct="1">
              <a:lnSpc>
                <a:spcPct val="90000"/>
              </a:lnSpc>
              <a:buFontTx/>
              <a:buAutoNum type="arabicPeriod"/>
            </a:pPr>
            <a:r>
              <a:rPr lang="en-US" sz="1600" b="1" dirty="0" smtClean="0">
                <a:latin typeface="Arial Unicode MS" pitchFamily="34" charset="-128"/>
                <a:ea typeface="Arial Unicode MS" pitchFamily="34" charset="-128"/>
                <a:cs typeface="Arial Unicode MS" pitchFamily="34" charset="-128"/>
              </a:rPr>
              <a:t>{</a:t>
            </a:r>
            <a:r>
              <a:rPr lang="en-US" sz="1600" b="1" dirty="0" err="1" smtClean="0">
                <a:latin typeface="Arial Unicode MS" pitchFamily="34" charset="-128"/>
                <a:ea typeface="Arial Unicode MS" pitchFamily="34" charset="-128"/>
                <a:cs typeface="Arial Unicode MS" pitchFamily="34" charset="-128"/>
              </a:rPr>
              <a:t>StudioCity</a:t>
            </a:r>
            <a:r>
              <a:rPr lang="en-US" sz="1600" b="1" dirty="0" smtClean="0">
                <a:latin typeface="Arial Unicode MS" pitchFamily="34" charset="-128"/>
                <a:ea typeface="Arial Unicode MS" pitchFamily="34" charset="-128"/>
                <a:cs typeface="Arial Unicode MS" pitchFamily="34" charset="-128"/>
              </a:rPr>
              <a:t>}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CityTemp</a:t>
            </a:r>
            <a:r>
              <a:rPr lang="en-US" sz="1600" b="1" dirty="0" smtClean="0">
                <a:latin typeface="Arial Unicode MS" pitchFamily="34" charset="-128"/>
                <a:ea typeface="Arial Unicode MS" pitchFamily="34" charset="-128"/>
                <a:cs typeface="Arial Unicode MS" pitchFamily="34" charset="-128"/>
              </a:rPr>
              <a:t>}</a:t>
            </a:r>
          </a:p>
          <a:p>
            <a:pPr marL="1100138" lvl="1" indent="-533400" algn="just" eaLnBrk="1" hangingPunct="1">
              <a:lnSpc>
                <a:spcPct val="90000"/>
              </a:lnSpc>
              <a:buFontTx/>
              <a:buAutoNum type="arabicPeriod"/>
            </a:pPr>
            <a:r>
              <a:rPr lang="en-US" sz="1600" b="1" dirty="0" smtClean="0">
                <a:latin typeface="Arial Unicode MS" pitchFamily="34" charset="-128"/>
                <a:ea typeface="Arial Unicode MS" pitchFamily="34" charset="-128"/>
                <a:cs typeface="Arial Unicode MS" pitchFamily="34" charset="-128"/>
              </a:rPr>
              <a:t>{Studio} </a:t>
            </a:r>
            <a:r>
              <a:rPr lang="en-US" sz="1600" b="1" dirty="0" smtClean="0">
                <a:latin typeface="Arial Unicode MS" pitchFamily="34" charset="-128"/>
                <a:ea typeface="Arial Unicode MS" pitchFamily="34" charset="-128"/>
                <a:cs typeface="Arial Unicode MS" pitchFamily="34" charset="-128"/>
                <a:sym typeface="Wingdings" pitchFamily="2" charset="2"/>
              </a:rPr>
              <a:t> {</a:t>
            </a:r>
            <a:r>
              <a:rPr lang="en-US" sz="1600" b="1" dirty="0" err="1" smtClean="0">
                <a:latin typeface="Arial Unicode MS" pitchFamily="34" charset="-128"/>
                <a:ea typeface="Arial Unicode MS" pitchFamily="34" charset="-128"/>
                <a:cs typeface="Arial Unicode MS" pitchFamily="34" charset="-128"/>
                <a:sym typeface="Wingdings" pitchFamily="2" charset="2"/>
              </a:rPr>
              <a:t>CityTemp</a:t>
            </a:r>
            <a:r>
              <a:rPr lang="en-US" sz="1600" b="1" dirty="0" smtClean="0">
                <a:latin typeface="Arial Unicode MS" pitchFamily="34" charset="-128"/>
                <a:ea typeface="Arial Unicode MS" pitchFamily="34" charset="-128"/>
                <a:cs typeface="Arial Unicode MS" pitchFamily="34" charset="-128"/>
                <a:sym typeface="Wingdings" pitchFamily="2" charset="2"/>
              </a:rPr>
              <a:t>}</a:t>
            </a:r>
            <a:endParaRPr lang="en-US" sz="1600" b="1" dirty="0" smtClean="0">
              <a:latin typeface="Arial Unicode MS" pitchFamily="34" charset="-128"/>
              <a:ea typeface="Arial Unicode MS" pitchFamily="34" charset="-128"/>
              <a:cs typeface="Arial Unicode MS" pitchFamily="34" charset="-128"/>
            </a:endParaRPr>
          </a:p>
          <a:p>
            <a:pPr marL="1100138" lvl="1" indent="-533400" algn="just" eaLnBrk="1" hangingPunct="1">
              <a:lnSpc>
                <a:spcPct val="90000"/>
              </a:lnSpc>
              <a:buFontTx/>
              <a:buAutoNum type="arabicPeriod"/>
            </a:pPr>
            <a:r>
              <a:rPr lang="en-US" sz="1600" b="1" dirty="0" smtClean="0">
                <a:latin typeface="Arial Unicode MS" pitchFamily="34" charset="-128"/>
                <a:ea typeface="Arial Unicode MS" pitchFamily="34" charset="-128"/>
                <a:cs typeface="Arial Unicode MS" pitchFamily="34" charset="-128"/>
              </a:rPr>
              <a:t>Both </a:t>
            </a:r>
            <a:r>
              <a:rPr lang="en-US" sz="1600" b="1" dirty="0" err="1" smtClean="0">
                <a:latin typeface="Arial Unicode MS" pitchFamily="34" charset="-128"/>
                <a:ea typeface="Arial Unicode MS" pitchFamily="34" charset="-128"/>
                <a:cs typeface="Arial Unicode MS" pitchFamily="34" charset="-128"/>
              </a:rPr>
              <a:t>StudioCity</a:t>
            </a:r>
            <a:r>
              <a:rPr lang="en-US" sz="1600" b="1" dirty="0" smtClean="0">
                <a:latin typeface="Arial Unicode MS" pitchFamily="34" charset="-128"/>
                <a:ea typeface="Arial Unicode MS" pitchFamily="34" charset="-128"/>
                <a:cs typeface="Arial Unicode MS" pitchFamily="34" charset="-128"/>
              </a:rPr>
              <a:t> and </a:t>
            </a:r>
            <a:r>
              <a:rPr lang="en-US" sz="1600" b="1" dirty="0" err="1" smtClean="0">
                <a:latin typeface="Arial Unicode MS" pitchFamily="34" charset="-128"/>
                <a:ea typeface="Arial Unicode MS" pitchFamily="34" charset="-128"/>
                <a:cs typeface="Arial Unicode MS" pitchFamily="34" charset="-128"/>
              </a:rPr>
              <a:t>CityTemp</a:t>
            </a:r>
            <a:r>
              <a:rPr lang="en-US" sz="1600" b="1" dirty="0" smtClean="0">
                <a:latin typeface="Arial Unicode MS" pitchFamily="34" charset="-128"/>
                <a:ea typeface="Arial Unicode MS" pitchFamily="34" charset="-128"/>
                <a:cs typeface="Arial Unicode MS" pitchFamily="34" charset="-128"/>
              </a:rPr>
              <a:t> depend on the entire key hence 2NF</a:t>
            </a:r>
          </a:p>
          <a:p>
            <a:pPr marL="1100138" lvl="1" indent="-533400" algn="just" eaLnBrk="1" hangingPunct="1">
              <a:lnSpc>
                <a:spcPct val="90000"/>
              </a:lnSpc>
              <a:buFontTx/>
              <a:buAutoNum type="arabicPeriod"/>
            </a:pPr>
            <a:r>
              <a:rPr lang="en-US" sz="1600" b="1" dirty="0" err="1" smtClean="0">
                <a:latin typeface="Arial Unicode MS" pitchFamily="34" charset="-128"/>
                <a:ea typeface="Arial Unicode MS" pitchFamily="34" charset="-128"/>
                <a:cs typeface="Arial Unicode MS" pitchFamily="34" charset="-128"/>
              </a:rPr>
              <a:t>CityTemp</a:t>
            </a:r>
            <a:r>
              <a:rPr lang="en-US" sz="1600" b="1" dirty="0" smtClean="0">
                <a:latin typeface="Arial Unicode MS" pitchFamily="34" charset="-128"/>
                <a:ea typeface="Arial Unicode MS" pitchFamily="34" charset="-128"/>
                <a:cs typeface="Arial Unicode MS" pitchFamily="34" charset="-128"/>
              </a:rPr>
              <a:t> transitively depends on Studio hence violates 3NF </a:t>
            </a:r>
          </a:p>
          <a:p>
            <a:pPr marL="1100138" lvl="1" indent="-533400" algn="just" eaLnBrk="1" hangingPunct="1">
              <a:lnSpc>
                <a:spcPct val="90000"/>
              </a:lnSpc>
              <a:buFontTx/>
              <a:buNone/>
            </a:pPr>
            <a:endParaRPr lang="en-US" sz="1600" b="1" dirty="0" smtClean="0">
              <a:latin typeface="Arial Unicode MS" pitchFamily="34" charset="-128"/>
              <a:ea typeface="Arial Unicode MS" pitchFamily="34" charset="-128"/>
              <a:cs typeface="Arial Unicode MS" pitchFamily="34" charset="-128"/>
            </a:endParaRPr>
          </a:p>
          <a:p>
            <a:pPr marL="609600" indent="-609600" algn="just" eaLnBrk="1" hangingPunct="1">
              <a:lnSpc>
                <a:spcPct val="90000"/>
              </a:lnSpc>
              <a:buFontTx/>
              <a:buNone/>
            </a:pPr>
            <a:r>
              <a:rPr lang="en-US" sz="2000" b="1" dirty="0" smtClean="0">
                <a:solidFill>
                  <a:srgbClr val="FF0000"/>
                </a:solidFill>
                <a:latin typeface="Arial Unicode MS" pitchFamily="34" charset="-128"/>
                <a:cs typeface="Times New Roman" pitchFamily="18" charset="0"/>
              </a:rPr>
              <a:t>Example 3 (Not in 3NF) </a:t>
            </a:r>
          </a:p>
          <a:p>
            <a:pPr marL="609600" indent="-609600" algn="just" eaLnBrk="1" hangingPunct="1">
              <a:lnSpc>
                <a:spcPct val="90000"/>
              </a:lnSpc>
              <a:buFontTx/>
              <a:buNone/>
            </a:pPr>
            <a:r>
              <a:rPr lang="en-US" sz="1800" b="1" dirty="0" smtClean="0">
                <a:latin typeface="Arial Unicode MS" pitchFamily="34" charset="-128"/>
                <a:ea typeface="Arial Unicode MS" pitchFamily="34" charset="-128"/>
                <a:cs typeface="Arial Unicode MS" pitchFamily="34" charset="-128"/>
              </a:rPr>
              <a:t>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a:t>
            </a:r>
            <a:r>
              <a:rPr lang="en-US" sz="1800" b="1" dirty="0" err="1" smtClean="0">
                <a:latin typeface="Arial Unicode MS" pitchFamily="34" charset="-128"/>
                <a:ea typeface="Arial Unicode MS" pitchFamily="34" charset="-128"/>
                <a:cs typeface="Arial Unicode MS" pitchFamily="34" charset="-128"/>
              </a:rPr>
              <a:t>BuildingID</a:t>
            </a:r>
            <a:r>
              <a:rPr lang="en-US" sz="1800" b="1" dirty="0" smtClean="0">
                <a:latin typeface="Arial Unicode MS" pitchFamily="34" charset="-128"/>
                <a:ea typeface="Arial Unicode MS" pitchFamily="34" charset="-128"/>
                <a:cs typeface="Arial Unicode MS" pitchFamily="34" charset="-128"/>
              </a:rPr>
              <a:t>, Contractor, Fee}</a:t>
            </a:r>
          </a:p>
          <a:p>
            <a:pPr marL="1100138" lvl="1" indent="-533400" algn="just" eaLnBrk="1" hangingPunct="1">
              <a:lnSpc>
                <a:spcPct val="90000"/>
              </a:lnSpc>
              <a:buFontTx/>
              <a:buAutoNum type="arabicPeriod"/>
            </a:pPr>
            <a:r>
              <a:rPr lang="en-US" sz="1600" b="1" dirty="0" smtClean="0">
                <a:latin typeface="Arial Unicode MS" pitchFamily="34" charset="-128"/>
                <a:cs typeface="Times New Roman" pitchFamily="18" charset="0"/>
              </a:rPr>
              <a:t>Primary Key </a:t>
            </a:r>
            <a:r>
              <a:rPr lang="en-US" sz="1600" b="1" dirty="0" smtClean="0">
                <a:cs typeface="Times New Roman" pitchFamily="18" charset="0"/>
                <a:sym typeface="Wingdings" pitchFamily="2" charset="2"/>
              </a:rPr>
              <a:t></a:t>
            </a:r>
            <a:r>
              <a:rPr lang="en-US" sz="1600" b="1" dirty="0" smtClean="0">
                <a:latin typeface="Arial Unicode MS" pitchFamily="34" charset="-128"/>
                <a:cs typeface="Times New Roman" pitchFamily="18" charset="0"/>
              </a:rPr>
              <a:t> {</a:t>
            </a:r>
            <a:r>
              <a:rPr lang="en-US" sz="1600" b="1" dirty="0" err="1" smtClean="0">
                <a:latin typeface="Arial Unicode MS" pitchFamily="34" charset="-128"/>
                <a:cs typeface="Times New Roman" pitchFamily="18" charset="0"/>
              </a:rPr>
              <a:t>BuildingID</a:t>
            </a:r>
            <a:r>
              <a:rPr lang="en-US" sz="1600" b="1" dirty="0" smtClean="0">
                <a:latin typeface="Arial Unicode MS" pitchFamily="34" charset="-128"/>
                <a:cs typeface="Times New Roman" pitchFamily="18" charset="0"/>
              </a:rPr>
              <a:t>}</a:t>
            </a:r>
          </a:p>
          <a:p>
            <a:pPr marL="1100138" lvl="1" indent="-533400" algn="just" eaLnBrk="1" hangingPunct="1">
              <a:lnSpc>
                <a:spcPct val="90000"/>
              </a:lnSpc>
              <a:buFontTx/>
              <a:buAutoNum type="arabicPeriod"/>
            </a:pPr>
            <a:r>
              <a:rPr lang="en-US" sz="1600" b="1" dirty="0" smtClean="0">
                <a:latin typeface="Arial Unicode MS" pitchFamily="34" charset="-128"/>
                <a:cs typeface="Times New Roman" pitchFamily="18" charset="0"/>
              </a:rPr>
              <a:t>{</a:t>
            </a:r>
            <a:r>
              <a:rPr lang="en-US" sz="1600" b="1" dirty="0" err="1" smtClean="0">
                <a:latin typeface="Arial Unicode MS" pitchFamily="34" charset="-128"/>
                <a:cs typeface="Times New Roman" pitchFamily="18" charset="0"/>
              </a:rPr>
              <a:t>BuildingID</a:t>
            </a:r>
            <a:r>
              <a:rPr lang="en-US" sz="1600" b="1" dirty="0" smtClean="0">
                <a:latin typeface="Arial Unicode MS" pitchFamily="34" charset="-128"/>
                <a:cs typeface="Times New Roman" pitchFamily="18" charset="0"/>
              </a:rPr>
              <a:t>} </a:t>
            </a:r>
            <a:r>
              <a:rPr lang="en-US" sz="1600" b="1" dirty="0" smtClean="0">
                <a:latin typeface="Arial Unicode MS" pitchFamily="34" charset="-128"/>
                <a:cs typeface="Times New Roman" pitchFamily="18" charset="0"/>
                <a:sym typeface="Wingdings" pitchFamily="2" charset="2"/>
              </a:rPr>
              <a:t> {Contractor}</a:t>
            </a:r>
            <a:endParaRPr lang="en-US" sz="1600" b="1" dirty="0" smtClean="0">
              <a:latin typeface="Arial Unicode MS" pitchFamily="34" charset="-128"/>
              <a:cs typeface="Times New Roman" pitchFamily="18" charset="0"/>
            </a:endParaRPr>
          </a:p>
          <a:p>
            <a:pPr marL="1100138" lvl="1" indent="-533400" algn="just" eaLnBrk="1" hangingPunct="1">
              <a:lnSpc>
                <a:spcPct val="90000"/>
              </a:lnSpc>
              <a:buFontTx/>
              <a:buAutoNum type="arabicPeriod"/>
            </a:pPr>
            <a:r>
              <a:rPr lang="en-US" sz="1600" b="1" dirty="0" smtClean="0">
                <a:latin typeface="Arial Unicode MS" pitchFamily="34" charset="-128"/>
                <a:cs typeface="Times New Roman" pitchFamily="18" charset="0"/>
              </a:rPr>
              <a:t>{Contractor} </a:t>
            </a:r>
            <a:r>
              <a:rPr lang="en-US" sz="1600" b="1" dirty="0" smtClean="0">
                <a:latin typeface="Arial Unicode MS" pitchFamily="34" charset="-128"/>
                <a:cs typeface="Times New Roman" pitchFamily="18" charset="0"/>
                <a:sym typeface="Wingdings" pitchFamily="2" charset="2"/>
              </a:rPr>
              <a:t> {Fee} </a:t>
            </a:r>
          </a:p>
          <a:p>
            <a:pPr marL="1100138" lvl="1" indent="-533400" algn="just" eaLnBrk="1" hangingPunct="1">
              <a:lnSpc>
                <a:spcPct val="90000"/>
              </a:lnSpc>
              <a:buFontTx/>
              <a:buAutoNum type="arabicPeriod"/>
            </a:pPr>
            <a:r>
              <a:rPr lang="en-US" sz="1600" b="1" dirty="0" smtClean="0">
                <a:latin typeface="Arial Unicode MS" pitchFamily="34" charset="-128"/>
                <a:cs typeface="Times New Roman" pitchFamily="18" charset="0"/>
                <a:sym typeface="Wingdings" pitchFamily="2" charset="2"/>
              </a:rPr>
              <a:t>{</a:t>
            </a:r>
            <a:r>
              <a:rPr lang="en-US" sz="1600" b="1" dirty="0" err="1" smtClean="0">
                <a:latin typeface="Arial Unicode MS" pitchFamily="34" charset="-128"/>
                <a:cs typeface="Times New Roman" pitchFamily="18" charset="0"/>
                <a:sym typeface="Wingdings" pitchFamily="2" charset="2"/>
              </a:rPr>
              <a:t>BuildingID</a:t>
            </a:r>
            <a:r>
              <a:rPr lang="en-US" sz="1600" b="1" dirty="0" smtClean="0">
                <a:latin typeface="Arial Unicode MS" pitchFamily="34" charset="-128"/>
                <a:cs typeface="Times New Roman" pitchFamily="18" charset="0"/>
                <a:sym typeface="Wingdings" pitchFamily="2" charset="2"/>
              </a:rPr>
              <a:t>}  {Fee}</a:t>
            </a:r>
          </a:p>
          <a:p>
            <a:pPr marL="1100138" lvl="1" indent="-533400" algn="just" eaLnBrk="1" hangingPunct="1">
              <a:lnSpc>
                <a:spcPct val="90000"/>
              </a:lnSpc>
              <a:buFontTx/>
              <a:buAutoNum type="arabicPeriod"/>
            </a:pPr>
            <a:r>
              <a:rPr lang="en-US" sz="1600" b="1" dirty="0" smtClean="0">
                <a:latin typeface="Arial Unicode MS" pitchFamily="34" charset="-128"/>
                <a:cs typeface="Times New Roman" pitchFamily="18" charset="0"/>
                <a:sym typeface="Wingdings" pitchFamily="2" charset="2"/>
              </a:rPr>
              <a:t>Fee transitively depends on the </a:t>
            </a:r>
            <a:r>
              <a:rPr lang="en-US" sz="1600" b="1" dirty="0" err="1" smtClean="0">
                <a:latin typeface="Arial Unicode MS" pitchFamily="34" charset="-128"/>
                <a:cs typeface="Times New Roman" pitchFamily="18" charset="0"/>
                <a:sym typeface="Wingdings" pitchFamily="2" charset="2"/>
              </a:rPr>
              <a:t>BuildingID</a:t>
            </a:r>
            <a:endParaRPr lang="en-US" sz="1600" b="1" dirty="0" smtClean="0">
              <a:latin typeface="Arial Unicode MS" pitchFamily="34" charset="-128"/>
              <a:cs typeface="Times New Roman" pitchFamily="18" charset="0"/>
              <a:sym typeface="Wingdings" pitchFamily="2" charset="2"/>
            </a:endParaRPr>
          </a:p>
          <a:p>
            <a:pPr marL="1100138" lvl="1" indent="-533400" algn="just" eaLnBrk="1" hangingPunct="1">
              <a:lnSpc>
                <a:spcPct val="90000"/>
              </a:lnSpc>
              <a:buFontTx/>
              <a:buAutoNum type="arabicPeriod"/>
            </a:pPr>
            <a:r>
              <a:rPr lang="en-US" sz="1600" b="1" dirty="0" smtClean="0">
                <a:latin typeface="Arial Unicode MS" pitchFamily="34" charset="-128"/>
                <a:cs typeface="Times New Roman" pitchFamily="18" charset="0"/>
              </a:rPr>
              <a:t>Both Contractor and Fee depend on the entire key hence 2NF</a:t>
            </a:r>
            <a:endParaRPr lang="en-US" sz="1600" b="1" dirty="0" smtClean="0">
              <a:latin typeface="Arial Unicode MS" pitchFamily="34" charset="-128"/>
              <a:ea typeface="Arial Unicode MS" pitchFamily="34" charset="-128"/>
              <a:cs typeface="Arial Unicode MS" pitchFamily="34" charset="-128"/>
            </a:endParaRPr>
          </a:p>
        </p:txBody>
      </p:sp>
      <p:sp>
        <p:nvSpPr>
          <p:cNvPr id="19459"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400" dirty="0">
                <a:solidFill>
                  <a:srgbClr val="FF0000"/>
                </a:solidFill>
                <a:latin typeface="Arial-BoldMT"/>
              </a:rPr>
              <a:t>Third Normal Form  (3NF) </a:t>
            </a:r>
          </a:p>
        </p:txBody>
      </p:sp>
      <p:grpSp>
        <p:nvGrpSpPr>
          <p:cNvPr id="2" name="Group 23"/>
          <p:cNvGrpSpPr>
            <a:grpSpLocks/>
          </p:cNvGrpSpPr>
          <p:nvPr/>
        </p:nvGrpSpPr>
        <p:grpSpPr bwMode="auto">
          <a:xfrm>
            <a:off x="6354763" y="3419475"/>
            <a:ext cx="1011237" cy="319088"/>
            <a:chOff x="0" y="0"/>
            <a:chExt cx="637" cy="403"/>
          </a:xfrm>
        </p:grpSpPr>
        <p:sp>
          <p:nvSpPr>
            <p:cNvPr id="19512" name="Rectangle 4"/>
            <p:cNvSpPr>
              <a:spLocks noChangeArrowheads="1"/>
            </p:cNvSpPr>
            <p:nvPr/>
          </p:nvSpPr>
          <p:spPr bwMode="auto">
            <a:xfrm>
              <a:off x="43" y="0"/>
              <a:ext cx="551" cy="403"/>
            </a:xfrm>
            <a:prstGeom prst="rect">
              <a:avLst/>
            </a:prstGeom>
            <a:noFill/>
            <a:ln w="9525">
              <a:noFill/>
              <a:miter lim="800000"/>
              <a:headEnd/>
              <a:tailEnd/>
            </a:ln>
          </p:spPr>
          <p:txBody>
            <a:bodyPr/>
            <a:lstStyle/>
            <a:p>
              <a:pPr algn="just">
                <a:spcBef>
                  <a:spcPct val="0"/>
                </a:spcBef>
              </a:pPr>
              <a:r>
                <a:rPr lang="en-US" sz="1200" dirty="0" err="1">
                  <a:solidFill>
                    <a:schemeClr val="tx1"/>
                  </a:solidFill>
                  <a:latin typeface="Arial Unicode MS" pitchFamily="34" charset="-128"/>
                  <a:ea typeface="Arial Unicode MS" pitchFamily="34" charset="-128"/>
                  <a:cs typeface="Arial Unicode MS" pitchFamily="34" charset="-128"/>
                </a:rPr>
                <a:t>BuildingID</a:t>
              </a:r>
              <a:endParaRPr lang="en-US" sz="1200" dirty="0">
                <a:solidFill>
                  <a:schemeClr val="tx1"/>
                </a:solidFill>
                <a:latin typeface="Arial Unicode MS" pitchFamily="34" charset="-128"/>
                <a:ea typeface="Arial Unicode MS" pitchFamily="34" charset="-128"/>
                <a:cs typeface="Arial Unicode MS" pitchFamily="34" charset="-128"/>
              </a:endParaRPr>
            </a:p>
            <a:p>
              <a:pPr algn="just" eaLnBrk="0" hangingPunct="0">
                <a:spcBef>
                  <a:spcPct val="0"/>
                </a:spcBef>
              </a:pPr>
              <a:endParaRPr lang="en-US" b="0" dirty="0">
                <a:solidFill>
                  <a:schemeClr val="tx1"/>
                </a:solidFill>
                <a:latin typeface="Times New Roman" pitchFamily="18" charset="0"/>
              </a:endParaRPr>
            </a:p>
          </p:txBody>
        </p:sp>
        <p:sp>
          <p:nvSpPr>
            <p:cNvPr id="19513" name="Rectangle 22"/>
            <p:cNvSpPr>
              <a:spLocks noChangeArrowheads="1"/>
            </p:cNvSpPr>
            <p:nvPr/>
          </p:nvSpPr>
          <p:spPr bwMode="auto">
            <a:xfrm>
              <a:off x="0" y="0"/>
              <a:ext cx="637" cy="403"/>
            </a:xfrm>
            <a:prstGeom prst="rect">
              <a:avLst/>
            </a:prstGeom>
            <a:noFill/>
            <a:ln w="7">
              <a:solidFill>
                <a:srgbClr val="A0A0A0"/>
              </a:solidFill>
              <a:miter lim="800000"/>
              <a:headEnd/>
              <a:tailEnd/>
            </a:ln>
          </p:spPr>
          <p:txBody>
            <a:bodyPr/>
            <a:lstStyle/>
            <a:p>
              <a:endParaRPr lang="en-US"/>
            </a:p>
          </p:txBody>
        </p:sp>
      </p:grpSp>
      <p:grpSp>
        <p:nvGrpSpPr>
          <p:cNvPr id="3" name="Group 25"/>
          <p:cNvGrpSpPr>
            <a:grpSpLocks/>
          </p:cNvGrpSpPr>
          <p:nvPr/>
        </p:nvGrpSpPr>
        <p:grpSpPr bwMode="auto">
          <a:xfrm>
            <a:off x="7366000" y="3419475"/>
            <a:ext cx="968375" cy="319088"/>
            <a:chOff x="637" y="0"/>
            <a:chExt cx="610" cy="403"/>
          </a:xfrm>
        </p:grpSpPr>
        <p:sp>
          <p:nvSpPr>
            <p:cNvPr id="19510" name="Rectangle 5"/>
            <p:cNvSpPr>
              <a:spLocks noChangeArrowheads="1"/>
            </p:cNvSpPr>
            <p:nvPr/>
          </p:nvSpPr>
          <p:spPr bwMode="auto">
            <a:xfrm>
              <a:off x="680" y="0"/>
              <a:ext cx="524" cy="403"/>
            </a:xfrm>
            <a:prstGeom prst="rect">
              <a:avLst/>
            </a:prstGeom>
            <a:noFill/>
            <a:ln w="9525">
              <a:noFill/>
              <a:miter lim="800000"/>
              <a:headEnd/>
              <a:tailEnd/>
            </a:ln>
          </p:spPr>
          <p:txBody>
            <a:bodyPr lIns="0" tIns="0" rIns="0" bIns="0"/>
            <a:lstStyle/>
            <a:p>
              <a:pPr algn="just">
                <a:spcBef>
                  <a:spcPct val="0"/>
                </a:spcBef>
              </a:pPr>
              <a:r>
                <a:rPr lang="en-US" sz="1200">
                  <a:solidFill>
                    <a:schemeClr val="tx1"/>
                  </a:solidFill>
                  <a:cs typeface="Times New Roman" pitchFamily="18" charset="0"/>
                </a:rPr>
                <a:t>Contractor</a:t>
              </a:r>
              <a:endParaRPr lang="en-US" sz="1200">
                <a:solidFill>
                  <a:schemeClr val="tx1"/>
                </a:solidFill>
                <a:latin typeface="Times New Roman" pitchFamily="18" charset="0"/>
                <a:cs typeface="Times New Roman" pitchFamily="18" charset="0"/>
              </a:endParaRPr>
            </a:p>
            <a:p>
              <a:pPr algn="just" eaLnBrk="0" hangingPunct="0">
                <a:spcBef>
                  <a:spcPct val="0"/>
                </a:spcBef>
              </a:pPr>
              <a:endParaRPr lang="en-US" b="0">
                <a:solidFill>
                  <a:schemeClr val="tx1"/>
                </a:solidFill>
                <a:latin typeface="Times New Roman" pitchFamily="18" charset="0"/>
              </a:endParaRPr>
            </a:p>
          </p:txBody>
        </p:sp>
        <p:sp>
          <p:nvSpPr>
            <p:cNvPr id="19511" name="Rectangle 24"/>
            <p:cNvSpPr>
              <a:spLocks noChangeArrowheads="1"/>
            </p:cNvSpPr>
            <p:nvPr/>
          </p:nvSpPr>
          <p:spPr bwMode="auto">
            <a:xfrm>
              <a:off x="637" y="0"/>
              <a:ext cx="610" cy="403"/>
            </a:xfrm>
            <a:prstGeom prst="rect">
              <a:avLst/>
            </a:prstGeom>
            <a:noFill/>
            <a:ln w="7">
              <a:solidFill>
                <a:srgbClr val="A0A0A0"/>
              </a:solidFill>
              <a:miter lim="800000"/>
              <a:headEnd/>
              <a:tailEnd/>
            </a:ln>
          </p:spPr>
          <p:txBody>
            <a:bodyPr/>
            <a:lstStyle/>
            <a:p>
              <a:endParaRPr lang="en-US"/>
            </a:p>
          </p:txBody>
        </p:sp>
      </p:grpSp>
      <p:grpSp>
        <p:nvGrpSpPr>
          <p:cNvPr id="4" name="Group 27"/>
          <p:cNvGrpSpPr>
            <a:grpSpLocks/>
          </p:cNvGrpSpPr>
          <p:nvPr/>
        </p:nvGrpSpPr>
        <p:grpSpPr bwMode="auto">
          <a:xfrm>
            <a:off x="8334375" y="3419475"/>
            <a:ext cx="657225" cy="319088"/>
            <a:chOff x="1247" y="0"/>
            <a:chExt cx="414" cy="403"/>
          </a:xfrm>
        </p:grpSpPr>
        <p:sp>
          <p:nvSpPr>
            <p:cNvPr id="19508" name="Rectangle 6"/>
            <p:cNvSpPr>
              <a:spLocks noChangeArrowheads="1"/>
            </p:cNvSpPr>
            <p:nvPr/>
          </p:nvSpPr>
          <p:spPr bwMode="auto">
            <a:xfrm>
              <a:off x="1290" y="0"/>
              <a:ext cx="328" cy="403"/>
            </a:xfrm>
            <a:prstGeom prst="rect">
              <a:avLst/>
            </a:prstGeom>
            <a:noFill/>
            <a:ln w="9525">
              <a:noFill/>
              <a:miter lim="800000"/>
              <a:headEnd/>
              <a:tailEnd/>
            </a:ln>
          </p:spPr>
          <p:txBody>
            <a:bodyPr/>
            <a:lstStyle/>
            <a:p>
              <a:pPr algn="just">
                <a:spcBef>
                  <a:spcPct val="0"/>
                </a:spcBef>
              </a:pPr>
              <a:r>
                <a:rPr lang="en-US" sz="1200">
                  <a:solidFill>
                    <a:schemeClr val="tx1"/>
                  </a:solidFill>
                  <a:latin typeface="Arial Unicode MS" pitchFamily="34" charset="-128"/>
                  <a:ea typeface="Arial Unicode MS" pitchFamily="34" charset="-128"/>
                  <a:cs typeface="Arial Unicode MS" pitchFamily="34" charset="-128"/>
                </a:rPr>
                <a:t>Fee</a:t>
              </a:r>
            </a:p>
            <a:p>
              <a:pPr algn="just" eaLnBrk="0" hangingPunct="0">
                <a:spcBef>
                  <a:spcPct val="0"/>
                </a:spcBef>
              </a:pPr>
              <a:endParaRPr lang="en-US" b="0">
                <a:solidFill>
                  <a:schemeClr val="tx1"/>
                </a:solidFill>
                <a:latin typeface="Times New Roman" pitchFamily="18" charset="0"/>
              </a:endParaRPr>
            </a:p>
          </p:txBody>
        </p:sp>
        <p:sp>
          <p:nvSpPr>
            <p:cNvPr id="19509" name="Rectangle 26"/>
            <p:cNvSpPr>
              <a:spLocks noChangeArrowheads="1"/>
            </p:cNvSpPr>
            <p:nvPr/>
          </p:nvSpPr>
          <p:spPr bwMode="auto">
            <a:xfrm>
              <a:off x="1247" y="0"/>
              <a:ext cx="414" cy="403"/>
            </a:xfrm>
            <a:prstGeom prst="rect">
              <a:avLst/>
            </a:prstGeom>
            <a:noFill/>
            <a:ln w="7">
              <a:solidFill>
                <a:srgbClr val="A0A0A0"/>
              </a:solidFill>
              <a:miter lim="800000"/>
              <a:headEnd/>
              <a:tailEnd/>
            </a:ln>
          </p:spPr>
          <p:txBody>
            <a:bodyPr/>
            <a:lstStyle/>
            <a:p>
              <a:endParaRPr lang="en-US"/>
            </a:p>
          </p:txBody>
        </p:sp>
      </p:grpSp>
      <p:grpSp>
        <p:nvGrpSpPr>
          <p:cNvPr id="5" name="Group 29"/>
          <p:cNvGrpSpPr>
            <a:grpSpLocks/>
          </p:cNvGrpSpPr>
          <p:nvPr/>
        </p:nvGrpSpPr>
        <p:grpSpPr bwMode="auto">
          <a:xfrm>
            <a:off x="6354763" y="3744913"/>
            <a:ext cx="1011237" cy="288925"/>
            <a:chOff x="0" y="403"/>
            <a:chExt cx="637" cy="403"/>
          </a:xfrm>
        </p:grpSpPr>
        <p:sp>
          <p:nvSpPr>
            <p:cNvPr id="19506" name="Rectangle 7"/>
            <p:cNvSpPr>
              <a:spLocks noChangeArrowheads="1"/>
            </p:cNvSpPr>
            <p:nvPr/>
          </p:nvSpPr>
          <p:spPr bwMode="auto">
            <a:xfrm>
              <a:off x="43" y="403"/>
              <a:ext cx="551"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 100</a:t>
              </a:r>
            </a:p>
            <a:p>
              <a:pPr algn="ctr" eaLnBrk="0" hangingPunct="0">
                <a:spcBef>
                  <a:spcPct val="0"/>
                </a:spcBef>
              </a:pPr>
              <a:endParaRPr lang="en-US" b="0">
                <a:solidFill>
                  <a:schemeClr val="tx1"/>
                </a:solidFill>
                <a:latin typeface="Times New Roman" pitchFamily="18" charset="0"/>
              </a:endParaRPr>
            </a:p>
          </p:txBody>
        </p:sp>
        <p:sp>
          <p:nvSpPr>
            <p:cNvPr id="19507" name="Rectangle 28"/>
            <p:cNvSpPr>
              <a:spLocks noChangeArrowheads="1"/>
            </p:cNvSpPr>
            <p:nvPr/>
          </p:nvSpPr>
          <p:spPr bwMode="auto">
            <a:xfrm>
              <a:off x="0" y="403"/>
              <a:ext cx="637" cy="403"/>
            </a:xfrm>
            <a:prstGeom prst="rect">
              <a:avLst/>
            </a:prstGeom>
            <a:noFill/>
            <a:ln w="7">
              <a:solidFill>
                <a:srgbClr val="A0A0A0"/>
              </a:solidFill>
              <a:miter lim="800000"/>
              <a:headEnd/>
              <a:tailEnd/>
            </a:ln>
          </p:spPr>
          <p:txBody>
            <a:bodyPr/>
            <a:lstStyle/>
            <a:p>
              <a:endParaRPr lang="en-US"/>
            </a:p>
          </p:txBody>
        </p:sp>
      </p:grpSp>
      <p:grpSp>
        <p:nvGrpSpPr>
          <p:cNvPr id="6" name="Group 31"/>
          <p:cNvGrpSpPr>
            <a:grpSpLocks/>
          </p:cNvGrpSpPr>
          <p:nvPr/>
        </p:nvGrpSpPr>
        <p:grpSpPr bwMode="auto">
          <a:xfrm>
            <a:off x="7366000" y="3744913"/>
            <a:ext cx="968375" cy="288925"/>
            <a:chOff x="637" y="403"/>
            <a:chExt cx="610" cy="403"/>
          </a:xfrm>
        </p:grpSpPr>
        <p:sp>
          <p:nvSpPr>
            <p:cNvPr id="19504" name="Rectangle 8"/>
            <p:cNvSpPr>
              <a:spLocks noChangeArrowheads="1"/>
            </p:cNvSpPr>
            <p:nvPr/>
          </p:nvSpPr>
          <p:spPr bwMode="auto">
            <a:xfrm>
              <a:off x="680" y="403"/>
              <a:ext cx="524"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b="0">
                <a:solidFill>
                  <a:schemeClr val="tx1"/>
                </a:solidFill>
                <a:latin typeface="Times New Roman" pitchFamily="18" charset="0"/>
              </a:endParaRPr>
            </a:p>
          </p:txBody>
        </p:sp>
        <p:sp>
          <p:nvSpPr>
            <p:cNvPr id="19505" name="Rectangle 30"/>
            <p:cNvSpPr>
              <a:spLocks noChangeArrowheads="1"/>
            </p:cNvSpPr>
            <p:nvPr/>
          </p:nvSpPr>
          <p:spPr bwMode="auto">
            <a:xfrm>
              <a:off x="637" y="403"/>
              <a:ext cx="610" cy="403"/>
            </a:xfrm>
            <a:prstGeom prst="rect">
              <a:avLst/>
            </a:prstGeom>
            <a:noFill/>
            <a:ln w="7">
              <a:solidFill>
                <a:srgbClr val="A0A0A0"/>
              </a:solidFill>
              <a:miter lim="800000"/>
              <a:headEnd/>
              <a:tailEnd/>
            </a:ln>
          </p:spPr>
          <p:txBody>
            <a:bodyPr/>
            <a:lstStyle/>
            <a:p>
              <a:endParaRPr lang="en-US"/>
            </a:p>
          </p:txBody>
        </p:sp>
      </p:grpSp>
      <p:grpSp>
        <p:nvGrpSpPr>
          <p:cNvPr id="7" name="Group 33"/>
          <p:cNvGrpSpPr>
            <a:grpSpLocks/>
          </p:cNvGrpSpPr>
          <p:nvPr/>
        </p:nvGrpSpPr>
        <p:grpSpPr bwMode="auto">
          <a:xfrm>
            <a:off x="8334375" y="3744913"/>
            <a:ext cx="657225" cy="288925"/>
            <a:chOff x="1247" y="403"/>
            <a:chExt cx="414" cy="403"/>
          </a:xfrm>
        </p:grpSpPr>
        <p:sp>
          <p:nvSpPr>
            <p:cNvPr id="19502" name="Rectangle 9"/>
            <p:cNvSpPr>
              <a:spLocks noChangeArrowheads="1"/>
            </p:cNvSpPr>
            <p:nvPr/>
          </p:nvSpPr>
          <p:spPr bwMode="auto">
            <a:xfrm>
              <a:off x="1290" y="403"/>
              <a:ext cx="328"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1200</a:t>
              </a:r>
            </a:p>
            <a:p>
              <a:pPr algn="ctr" eaLnBrk="0" hangingPunct="0">
                <a:spcBef>
                  <a:spcPct val="0"/>
                </a:spcBef>
              </a:pPr>
              <a:endParaRPr lang="en-US" b="0">
                <a:solidFill>
                  <a:schemeClr val="tx1"/>
                </a:solidFill>
                <a:latin typeface="Times New Roman" pitchFamily="18" charset="0"/>
              </a:endParaRPr>
            </a:p>
          </p:txBody>
        </p:sp>
        <p:sp>
          <p:nvSpPr>
            <p:cNvPr id="19503" name="Rectangle 32"/>
            <p:cNvSpPr>
              <a:spLocks noChangeArrowheads="1"/>
            </p:cNvSpPr>
            <p:nvPr/>
          </p:nvSpPr>
          <p:spPr bwMode="auto">
            <a:xfrm>
              <a:off x="1247" y="403"/>
              <a:ext cx="414" cy="403"/>
            </a:xfrm>
            <a:prstGeom prst="rect">
              <a:avLst/>
            </a:prstGeom>
            <a:noFill/>
            <a:ln w="7">
              <a:solidFill>
                <a:srgbClr val="A0A0A0"/>
              </a:solidFill>
              <a:miter lim="800000"/>
              <a:headEnd/>
              <a:tailEnd/>
            </a:ln>
          </p:spPr>
          <p:txBody>
            <a:bodyPr/>
            <a:lstStyle/>
            <a:p>
              <a:endParaRPr lang="en-US"/>
            </a:p>
          </p:txBody>
        </p:sp>
      </p:grpSp>
      <p:grpSp>
        <p:nvGrpSpPr>
          <p:cNvPr id="8" name="Group 35"/>
          <p:cNvGrpSpPr>
            <a:grpSpLocks/>
          </p:cNvGrpSpPr>
          <p:nvPr/>
        </p:nvGrpSpPr>
        <p:grpSpPr bwMode="auto">
          <a:xfrm>
            <a:off x="6354763" y="4033838"/>
            <a:ext cx="1011237" cy="258762"/>
            <a:chOff x="0" y="806"/>
            <a:chExt cx="637" cy="403"/>
          </a:xfrm>
        </p:grpSpPr>
        <p:sp>
          <p:nvSpPr>
            <p:cNvPr id="19500" name="Rectangle 10"/>
            <p:cNvSpPr>
              <a:spLocks noChangeArrowheads="1"/>
            </p:cNvSpPr>
            <p:nvPr/>
          </p:nvSpPr>
          <p:spPr bwMode="auto">
            <a:xfrm>
              <a:off x="43" y="806"/>
              <a:ext cx="551" cy="403"/>
            </a:xfrm>
            <a:prstGeom prst="rect">
              <a:avLst/>
            </a:prstGeom>
            <a:noFill/>
            <a:ln w="9525">
              <a:noFill/>
              <a:miter lim="800000"/>
              <a:headEnd/>
              <a:tailEnd/>
            </a:ln>
          </p:spPr>
          <p:txBody>
            <a:bodyPr/>
            <a:lstStyle/>
            <a:p>
              <a:pPr algn="ctr">
                <a:spcBef>
                  <a:spcPct val="0"/>
                </a:spcBef>
              </a:pPr>
              <a:r>
                <a:rPr lang="en-US" sz="1200" b="0" dirty="0">
                  <a:solidFill>
                    <a:schemeClr val="tx1"/>
                  </a:solidFill>
                  <a:latin typeface="Arial Unicode MS" pitchFamily="34" charset="-128"/>
                  <a:ea typeface="Arial Unicode MS" pitchFamily="34" charset="-128"/>
                  <a:cs typeface="Arial Unicode MS" pitchFamily="34" charset="-128"/>
                </a:rPr>
                <a:t>150</a:t>
              </a:r>
            </a:p>
            <a:p>
              <a:pPr algn="ctr" eaLnBrk="0" hangingPunct="0">
                <a:spcBef>
                  <a:spcPct val="0"/>
                </a:spcBef>
              </a:pPr>
              <a:endParaRPr lang="en-US" b="0" dirty="0">
                <a:solidFill>
                  <a:schemeClr val="tx1"/>
                </a:solidFill>
                <a:latin typeface="Times New Roman" pitchFamily="18" charset="0"/>
              </a:endParaRPr>
            </a:p>
          </p:txBody>
        </p:sp>
        <p:sp>
          <p:nvSpPr>
            <p:cNvPr id="19501" name="Rectangle 34"/>
            <p:cNvSpPr>
              <a:spLocks noChangeArrowheads="1"/>
            </p:cNvSpPr>
            <p:nvPr/>
          </p:nvSpPr>
          <p:spPr bwMode="auto">
            <a:xfrm>
              <a:off x="0" y="806"/>
              <a:ext cx="637" cy="403"/>
            </a:xfrm>
            <a:prstGeom prst="rect">
              <a:avLst/>
            </a:prstGeom>
            <a:noFill/>
            <a:ln w="7">
              <a:solidFill>
                <a:srgbClr val="A0A0A0"/>
              </a:solidFill>
              <a:miter lim="800000"/>
              <a:headEnd/>
              <a:tailEnd/>
            </a:ln>
          </p:spPr>
          <p:txBody>
            <a:bodyPr/>
            <a:lstStyle/>
            <a:p>
              <a:endParaRPr lang="en-US"/>
            </a:p>
          </p:txBody>
        </p:sp>
      </p:grpSp>
      <p:grpSp>
        <p:nvGrpSpPr>
          <p:cNvPr id="9" name="Group 37"/>
          <p:cNvGrpSpPr>
            <a:grpSpLocks/>
          </p:cNvGrpSpPr>
          <p:nvPr/>
        </p:nvGrpSpPr>
        <p:grpSpPr bwMode="auto">
          <a:xfrm>
            <a:off x="7366000" y="4033838"/>
            <a:ext cx="968375" cy="258762"/>
            <a:chOff x="637" y="806"/>
            <a:chExt cx="610" cy="403"/>
          </a:xfrm>
        </p:grpSpPr>
        <p:sp>
          <p:nvSpPr>
            <p:cNvPr id="19498" name="Rectangle 11"/>
            <p:cNvSpPr>
              <a:spLocks noChangeArrowheads="1"/>
            </p:cNvSpPr>
            <p:nvPr/>
          </p:nvSpPr>
          <p:spPr bwMode="auto">
            <a:xfrm>
              <a:off x="680" y="806"/>
              <a:ext cx="524"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Ingersoll</a:t>
              </a:r>
            </a:p>
            <a:p>
              <a:pPr algn="ctr" eaLnBrk="0" hangingPunct="0">
                <a:spcBef>
                  <a:spcPct val="0"/>
                </a:spcBef>
              </a:pPr>
              <a:endParaRPr lang="en-US" b="0">
                <a:solidFill>
                  <a:schemeClr val="tx1"/>
                </a:solidFill>
                <a:latin typeface="Times New Roman" pitchFamily="18" charset="0"/>
              </a:endParaRPr>
            </a:p>
          </p:txBody>
        </p:sp>
        <p:sp>
          <p:nvSpPr>
            <p:cNvPr id="19499" name="Rectangle 36"/>
            <p:cNvSpPr>
              <a:spLocks noChangeArrowheads="1"/>
            </p:cNvSpPr>
            <p:nvPr/>
          </p:nvSpPr>
          <p:spPr bwMode="auto">
            <a:xfrm>
              <a:off x="637" y="806"/>
              <a:ext cx="610" cy="403"/>
            </a:xfrm>
            <a:prstGeom prst="rect">
              <a:avLst/>
            </a:prstGeom>
            <a:noFill/>
            <a:ln w="7">
              <a:solidFill>
                <a:srgbClr val="A0A0A0"/>
              </a:solidFill>
              <a:miter lim="800000"/>
              <a:headEnd/>
              <a:tailEnd/>
            </a:ln>
          </p:spPr>
          <p:txBody>
            <a:bodyPr/>
            <a:lstStyle/>
            <a:p>
              <a:endParaRPr lang="en-US"/>
            </a:p>
          </p:txBody>
        </p:sp>
      </p:grpSp>
      <p:grpSp>
        <p:nvGrpSpPr>
          <p:cNvPr id="10" name="Group 39"/>
          <p:cNvGrpSpPr>
            <a:grpSpLocks/>
          </p:cNvGrpSpPr>
          <p:nvPr/>
        </p:nvGrpSpPr>
        <p:grpSpPr bwMode="auto">
          <a:xfrm>
            <a:off x="8334375" y="4033838"/>
            <a:ext cx="657225" cy="258762"/>
            <a:chOff x="1247" y="806"/>
            <a:chExt cx="414" cy="403"/>
          </a:xfrm>
        </p:grpSpPr>
        <p:sp>
          <p:nvSpPr>
            <p:cNvPr id="19496" name="Rectangle 12"/>
            <p:cNvSpPr>
              <a:spLocks noChangeArrowheads="1"/>
            </p:cNvSpPr>
            <p:nvPr/>
          </p:nvSpPr>
          <p:spPr bwMode="auto">
            <a:xfrm>
              <a:off x="1290" y="806"/>
              <a:ext cx="328"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1100</a:t>
              </a:r>
            </a:p>
            <a:p>
              <a:pPr algn="ctr" eaLnBrk="0" hangingPunct="0">
                <a:spcBef>
                  <a:spcPct val="0"/>
                </a:spcBef>
              </a:pPr>
              <a:endParaRPr lang="en-US" b="0">
                <a:solidFill>
                  <a:schemeClr val="tx1"/>
                </a:solidFill>
                <a:latin typeface="Times New Roman" pitchFamily="18" charset="0"/>
              </a:endParaRPr>
            </a:p>
          </p:txBody>
        </p:sp>
        <p:sp>
          <p:nvSpPr>
            <p:cNvPr id="19497" name="Rectangle 38"/>
            <p:cNvSpPr>
              <a:spLocks noChangeArrowheads="1"/>
            </p:cNvSpPr>
            <p:nvPr/>
          </p:nvSpPr>
          <p:spPr bwMode="auto">
            <a:xfrm>
              <a:off x="1247" y="806"/>
              <a:ext cx="414" cy="403"/>
            </a:xfrm>
            <a:prstGeom prst="rect">
              <a:avLst/>
            </a:prstGeom>
            <a:noFill/>
            <a:ln w="7">
              <a:solidFill>
                <a:srgbClr val="A0A0A0"/>
              </a:solidFill>
              <a:miter lim="800000"/>
              <a:headEnd/>
              <a:tailEnd/>
            </a:ln>
          </p:spPr>
          <p:txBody>
            <a:bodyPr/>
            <a:lstStyle/>
            <a:p>
              <a:endParaRPr lang="en-US"/>
            </a:p>
          </p:txBody>
        </p:sp>
      </p:grpSp>
      <p:grpSp>
        <p:nvGrpSpPr>
          <p:cNvPr id="11" name="Group 41"/>
          <p:cNvGrpSpPr>
            <a:grpSpLocks/>
          </p:cNvGrpSpPr>
          <p:nvPr/>
        </p:nvGrpSpPr>
        <p:grpSpPr bwMode="auto">
          <a:xfrm>
            <a:off x="6354763" y="4291013"/>
            <a:ext cx="1011237" cy="304800"/>
            <a:chOff x="0" y="1209"/>
            <a:chExt cx="637" cy="403"/>
          </a:xfrm>
        </p:grpSpPr>
        <p:sp>
          <p:nvSpPr>
            <p:cNvPr id="19494" name="Rectangle 13"/>
            <p:cNvSpPr>
              <a:spLocks noChangeArrowheads="1"/>
            </p:cNvSpPr>
            <p:nvPr/>
          </p:nvSpPr>
          <p:spPr bwMode="auto">
            <a:xfrm>
              <a:off x="43" y="1209"/>
              <a:ext cx="551"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200</a:t>
              </a:r>
            </a:p>
            <a:p>
              <a:pPr algn="ctr" eaLnBrk="0" hangingPunct="0">
                <a:spcBef>
                  <a:spcPct val="0"/>
                </a:spcBef>
              </a:pPr>
              <a:endParaRPr lang="en-US" b="0">
                <a:solidFill>
                  <a:schemeClr val="tx1"/>
                </a:solidFill>
                <a:latin typeface="Times New Roman" pitchFamily="18" charset="0"/>
              </a:endParaRPr>
            </a:p>
          </p:txBody>
        </p:sp>
        <p:sp>
          <p:nvSpPr>
            <p:cNvPr id="19495" name="Rectangle 40"/>
            <p:cNvSpPr>
              <a:spLocks noChangeArrowheads="1"/>
            </p:cNvSpPr>
            <p:nvPr/>
          </p:nvSpPr>
          <p:spPr bwMode="auto">
            <a:xfrm>
              <a:off x="0" y="1209"/>
              <a:ext cx="637" cy="403"/>
            </a:xfrm>
            <a:prstGeom prst="rect">
              <a:avLst/>
            </a:prstGeom>
            <a:noFill/>
            <a:ln w="7">
              <a:solidFill>
                <a:srgbClr val="A0A0A0"/>
              </a:solidFill>
              <a:miter lim="800000"/>
              <a:headEnd/>
              <a:tailEnd/>
            </a:ln>
          </p:spPr>
          <p:txBody>
            <a:bodyPr/>
            <a:lstStyle/>
            <a:p>
              <a:endParaRPr lang="en-US"/>
            </a:p>
          </p:txBody>
        </p:sp>
      </p:grpSp>
      <p:grpSp>
        <p:nvGrpSpPr>
          <p:cNvPr id="12" name="Group 43"/>
          <p:cNvGrpSpPr>
            <a:grpSpLocks/>
          </p:cNvGrpSpPr>
          <p:nvPr/>
        </p:nvGrpSpPr>
        <p:grpSpPr bwMode="auto">
          <a:xfrm>
            <a:off x="7366000" y="4291013"/>
            <a:ext cx="968375" cy="304800"/>
            <a:chOff x="637" y="1209"/>
            <a:chExt cx="610" cy="403"/>
          </a:xfrm>
        </p:grpSpPr>
        <p:sp>
          <p:nvSpPr>
            <p:cNvPr id="19492" name="Rectangle 14"/>
            <p:cNvSpPr>
              <a:spLocks noChangeArrowheads="1"/>
            </p:cNvSpPr>
            <p:nvPr/>
          </p:nvSpPr>
          <p:spPr bwMode="auto">
            <a:xfrm>
              <a:off x="680" y="1209"/>
              <a:ext cx="524"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b="0">
                <a:solidFill>
                  <a:schemeClr val="tx1"/>
                </a:solidFill>
                <a:latin typeface="Times New Roman" pitchFamily="18" charset="0"/>
              </a:endParaRPr>
            </a:p>
          </p:txBody>
        </p:sp>
        <p:sp>
          <p:nvSpPr>
            <p:cNvPr id="19493" name="Rectangle 42"/>
            <p:cNvSpPr>
              <a:spLocks noChangeArrowheads="1"/>
            </p:cNvSpPr>
            <p:nvPr/>
          </p:nvSpPr>
          <p:spPr bwMode="auto">
            <a:xfrm>
              <a:off x="637" y="1209"/>
              <a:ext cx="610" cy="403"/>
            </a:xfrm>
            <a:prstGeom prst="rect">
              <a:avLst/>
            </a:prstGeom>
            <a:noFill/>
            <a:ln w="7">
              <a:solidFill>
                <a:srgbClr val="A0A0A0"/>
              </a:solidFill>
              <a:miter lim="800000"/>
              <a:headEnd/>
              <a:tailEnd/>
            </a:ln>
          </p:spPr>
          <p:txBody>
            <a:bodyPr/>
            <a:lstStyle/>
            <a:p>
              <a:endParaRPr lang="en-US"/>
            </a:p>
          </p:txBody>
        </p:sp>
      </p:grpSp>
      <p:grpSp>
        <p:nvGrpSpPr>
          <p:cNvPr id="13" name="Group 45"/>
          <p:cNvGrpSpPr>
            <a:grpSpLocks/>
          </p:cNvGrpSpPr>
          <p:nvPr/>
        </p:nvGrpSpPr>
        <p:grpSpPr bwMode="auto">
          <a:xfrm>
            <a:off x="8334375" y="4291013"/>
            <a:ext cx="657225" cy="304800"/>
            <a:chOff x="1247" y="1209"/>
            <a:chExt cx="414" cy="403"/>
          </a:xfrm>
        </p:grpSpPr>
        <p:sp>
          <p:nvSpPr>
            <p:cNvPr id="19490" name="Rectangle 15"/>
            <p:cNvSpPr>
              <a:spLocks noChangeArrowheads="1"/>
            </p:cNvSpPr>
            <p:nvPr/>
          </p:nvSpPr>
          <p:spPr bwMode="auto">
            <a:xfrm>
              <a:off x="1290" y="1209"/>
              <a:ext cx="328"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1200</a:t>
              </a:r>
            </a:p>
            <a:p>
              <a:pPr algn="ctr" eaLnBrk="0" hangingPunct="0">
                <a:spcBef>
                  <a:spcPct val="0"/>
                </a:spcBef>
              </a:pPr>
              <a:endParaRPr lang="en-US" b="0">
                <a:solidFill>
                  <a:schemeClr val="tx1"/>
                </a:solidFill>
                <a:latin typeface="Times New Roman" pitchFamily="18" charset="0"/>
              </a:endParaRPr>
            </a:p>
          </p:txBody>
        </p:sp>
        <p:sp>
          <p:nvSpPr>
            <p:cNvPr id="19491" name="Rectangle 44"/>
            <p:cNvSpPr>
              <a:spLocks noChangeArrowheads="1"/>
            </p:cNvSpPr>
            <p:nvPr/>
          </p:nvSpPr>
          <p:spPr bwMode="auto">
            <a:xfrm>
              <a:off x="1247" y="1209"/>
              <a:ext cx="414" cy="403"/>
            </a:xfrm>
            <a:prstGeom prst="rect">
              <a:avLst/>
            </a:prstGeom>
            <a:noFill/>
            <a:ln w="7">
              <a:solidFill>
                <a:srgbClr val="A0A0A0"/>
              </a:solidFill>
              <a:miter lim="800000"/>
              <a:headEnd/>
              <a:tailEnd/>
            </a:ln>
          </p:spPr>
          <p:txBody>
            <a:bodyPr/>
            <a:lstStyle/>
            <a:p>
              <a:endParaRPr lang="en-US"/>
            </a:p>
          </p:txBody>
        </p:sp>
      </p:grpSp>
      <p:grpSp>
        <p:nvGrpSpPr>
          <p:cNvPr id="14" name="Group 47"/>
          <p:cNvGrpSpPr>
            <a:grpSpLocks/>
          </p:cNvGrpSpPr>
          <p:nvPr/>
        </p:nvGrpSpPr>
        <p:grpSpPr bwMode="auto">
          <a:xfrm>
            <a:off x="6354763" y="4597400"/>
            <a:ext cx="1011237" cy="274638"/>
            <a:chOff x="0" y="1612"/>
            <a:chExt cx="637" cy="403"/>
          </a:xfrm>
        </p:grpSpPr>
        <p:sp>
          <p:nvSpPr>
            <p:cNvPr id="19488" name="Rectangle 16"/>
            <p:cNvSpPr>
              <a:spLocks noChangeArrowheads="1"/>
            </p:cNvSpPr>
            <p:nvPr/>
          </p:nvSpPr>
          <p:spPr bwMode="auto">
            <a:xfrm>
              <a:off x="43" y="1612"/>
              <a:ext cx="551"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250</a:t>
              </a:r>
            </a:p>
            <a:p>
              <a:pPr algn="ctr" eaLnBrk="0" hangingPunct="0">
                <a:spcBef>
                  <a:spcPct val="0"/>
                </a:spcBef>
              </a:pPr>
              <a:endParaRPr lang="en-US" b="0">
                <a:solidFill>
                  <a:schemeClr val="tx1"/>
                </a:solidFill>
                <a:latin typeface="Times New Roman" pitchFamily="18" charset="0"/>
              </a:endParaRPr>
            </a:p>
          </p:txBody>
        </p:sp>
        <p:sp>
          <p:nvSpPr>
            <p:cNvPr id="19489" name="Rectangle 46"/>
            <p:cNvSpPr>
              <a:spLocks noChangeArrowheads="1"/>
            </p:cNvSpPr>
            <p:nvPr/>
          </p:nvSpPr>
          <p:spPr bwMode="auto">
            <a:xfrm>
              <a:off x="0" y="1612"/>
              <a:ext cx="637" cy="403"/>
            </a:xfrm>
            <a:prstGeom prst="rect">
              <a:avLst/>
            </a:prstGeom>
            <a:noFill/>
            <a:ln w="7">
              <a:solidFill>
                <a:srgbClr val="A0A0A0"/>
              </a:solidFill>
              <a:miter lim="800000"/>
              <a:headEnd/>
              <a:tailEnd/>
            </a:ln>
          </p:spPr>
          <p:txBody>
            <a:bodyPr/>
            <a:lstStyle/>
            <a:p>
              <a:endParaRPr lang="en-US"/>
            </a:p>
          </p:txBody>
        </p:sp>
      </p:grpSp>
      <p:grpSp>
        <p:nvGrpSpPr>
          <p:cNvPr id="15" name="Group 49"/>
          <p:cNvGrpSpPr>
            <a:grpSpLocks/>
          </p:cNvGrpSpPr>
          <p:nvPr/>
        </p:nvGrpSpPr>
        <p:grpSpPr bwMode="auto">
          <a:xfrm>
            <a:off x="7366000" y="4597400"/>
            <a:ext cx="968375" cy="274638"/>
            <a:chOff x="637" y="1612"/>
            <a:chExt cx="610" cy="403"/>
          </a:xfrm>
        </p:grpSpPr>
        <p:sp>
          <p:nvSpPr>
            <p:cNvPr id="19486" name="Rectangle 17"/>
            <p:cNvSpPr>
              <a:spLocks noChangeArrowheads="1"/>
            </p:cNvSpPr>
            <p:nvPr/>
          </p:nvSpPr>
          <p:spPr bwMode="auto">
            <a:xfrm>
              <a:off x="680" y="1612"/>
              <a:ext cx="524"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Pitkin</a:t>
              </a:r>
            </a:p>
            <a:p>
              <a:pPr algn="ctr" eaLnBrk="0" hangingPunct="0">
                <a:spcBef>
                  <a:spcPct val="0"/>
                </a:spcBef>
              </a:pPr>
              <a:endParaRPr lang="en-US" b="0">
                <a:solidFill>
                  <a:schemeClr val="tx1"/>
                </a:solidFill>
                <a:latin typeface="Times New Roman" pitchFamily="18" charset="0"/>
              </a:endParaRPr>
            </a:p>
          </p:txBody>
        </p:sp>
        <p:sp>
          <p:nvSpPr>
            <p:cNvPr id="19487" name="Rectangle 48"/>
            <p:cNvSpPr>
              <a:spLocks noChangeArrowheads="1"/>
            </p:cNvSpPr>
            <p:nvPr/>
          </p:nvSpPr>
          <p:spPr bwMode="auto">
            <a:xfrm>
              <a:off x="637" y="1612"/>
              <a:ext cx="610" cy="403"/>
            </a:xfrm>
            <a:prstGeom prst="rect">
              <a:avLst/>
            </a:prstGeom>
            <a:noFill/>
            <a:ln w="7">
              <a:solidFill>
                <a:srgbClr val="A0A0A0"/>
              </a:solidFill>
              <a:miter lim="800000"/>
              <a:headEnd/>
              <a:tailEnd/>
            </a:ln>
          </p:spPr>
          <p:txBody>
            <a:bodyPr/>
            <a:lstStyle/>
            <a:p>
              <a:endParaRPr lang="en-US"/>
            </a:p>
          </p:txBody>
        </p:sp>
      </p:grpSp>
      <p:grpSp>
        <p:nvGrpSpPr>
          <p:cNvPr id="16" name="Group 51"/>
          <p:cNvGrpSpPr>
            <a:grpSpLocks/>
          </p:cNvGrpSpPr>
          <p:nvPr/>
        </p:nvGrpSpPr>
        <p:grpSpPr bwMode="auto">
          <a:xfrm>
            <a:off x="8334375" y="4597400"/>
            <a:ext cx="657225" cy="274638"/>
            <a:chOff x="1247" y="1612"/>
            <a:chExt cx="414" cy="403"/>
          </a:xfrm>
        </p:grpSpPr>
        <p:sp>
          <p:nvSpPr>
            <p:cNvPr id="19484" name="Rectangle 18"/>
            <p:cNvSpPr>
              <a:spLocks noChangeArrowheads="1"/>
            </p:cNvSpPr>
            <p:nvPr/>
          </p:nvSpPr>
          <p:spPr bwMode="auto">
            <a:xfrm>
              <a:off x="1290" y="1612"/>
              <a:ext cx="328"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1100</a:t>
              </a:r>
            </a:p>
            <a:p>
              <a:pPr algn="ctr" eaLnBrk="0" hangingPunct="0">
                <a:spcBef>
                  <a:spcPct val="0"/>
                </a:spcBef>
              </a:pPr>
              <a:endParaRPr lang="en-US" b="0">
                <a:solidFill>
                  <a:schemeClr val="tx1"/>
                </a:solidFill>
                <a:latin typeface="Times New Roman" pitchFamily="18" charset="0"/>
              </a:endParaRPr>
            </a:p>
          </p:txBody>
        </p:sp>
        <p:sp>
          <p:nvSpPr>
            <p:cNvPr id="19485" name="Rectangle 50"/>
            <p:cNvSpPr>
              <a:spLocks noChangeArrowheads="1"/>
            </p:cNvSpPr>
            <p:nvPr/>
          </p:nvSpPr>
          <p:spPr bwMode="auto">
            <a:xfrm>
              <a:off x="1247" y="1612"/>
              <a:ext cx="414" cy="403"/>
            </a:xfrm>
            <a:prstGeom prst="rect">
              <a:avLst/>
            </a:prstGeom>
            <a:noFill/>
            <a:ln w="7">
              <a:solidFill>
                <a:srgbClr val="A0A0A0"/>
              </a:solidFill>
              <a:miter lim="800000"/>
              <a:headEnd/>
              <a:tailEnd/>
            </a:ln>
          </p:spPr>
          <p:txBody>
            <a:bodyPr/>
            <a:lstStyle/>
            <a:p>
              <a:endParaRPr lang="en-US"/>
            </a:p>
          </p:txBody>
        </p:sp>
      </p:grpSp>
      <p:grpSp>
        <p:nvGrpSpPr>
          <p:cNvPr id="17" name="Group 53"/>
          <p:cNvGrpSpPr>
            <a:grpSpLocks/>
          </p:cNvGrpSpPr>
          <p:nvPr/>
        </p:nvGrpSpPr>
        <p:grpSpPr bwMode="auto">
          <a:xfrm>
            <a:off x="6354763" y="4872038"/>
            <a:ext cx="1011237" cy="320675"/>
            <a:chOff x="0" y="2015"/>
            <a:chExt cx="637" cy="403"/>
          </a:xfrm>
        </p:grpSpPr>
        <p:sp>
          <p:nvSpPr>
            <p:cNvPr id="19482" name="Rectangle 19"/>
            <p:cNvSpPr>
              <a:spLocks noChangeArrowheads="1"/>
            </p:cNvSpPr>
            <p:nvPr/>
          </p:nvSpPr>
          <p:spPr bwMode="auto">
            <a:xfrm>
              <a:off x="43" y="2015"/>
              <a:ext cx="551"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300</a:t>
              </a:r>
            </a:p>
            <a:p>
              <a:pPr algn="ctr" eaLnBrk="0" hangingPunct="0">
                <a:spcBef>
                  <a:spcPct val="0"/>
                </a:spcBef>
              </a:pPr>
              <a:endParaRPr lang="en-US" b="0">
                <a:solidFill>
                  <a:schemeClr val="tx1"/>
                </a:solidFill>
                <a:latin typeface="Times New Roman" pitchFamily="18" charset="0"/>
              </a:endParaRPr>
            </a:p>
          </p:txBody>
        </p:sp>
        <p:sp>
          <p:nvSpPr>
            <p:cNvPr id="19483" name="Rectangle 52"/>
            <p:cNvSpPr>
              <a:spLocks noChangeArrowheads="1"/>
            </p:cNvSpPr>
            <p:nvPr/>
          </p:nvSpPr>
          <p:spPr bwMode="auto">
            <a:xfrm>
              <a:off x="0" y="2015"/>
              <a:ext cx="637" cy="403"/>
            </a:xfrm>
            <a:prstGeom prst="rect">
              <a:avLst/>
            </a:prstGeom>
            <a:noFill/>
            <a:ln w="7">
              <a:solidFill>
                <a:srgbClr val="A0A0A0"/>
              </a:solidFill>
              <a:miter lim="800000"/>
              <a:headEnd/>
              <a:tailEnd/>
            </a:ln>
          </p:spPr>
          <p:txBody>
            <a:bodyPr/>
            <a:lstStyle/>
            <a:p>
              <a:endParaRPr lang="en-US"/>
            </a:p>
          </p:txBody>
        </p:sp>
      </p:grpSp>
      <p:grpSp>
        <p:nvGrpSpPr>
          <p:cNvPr id="18" name="Group 55"/>
          <p:cNvGrpSpPr>
            <a:grpSpLocks/>
          </p:cNvGrpSpPr>
          <p:nvPr/>
        </p:nvGrpSpPr>
        <p:grpSpPr bwMode="auto">
          <a:xfrm>
            <a:off x="7366000" y="4872038"/>
            <a:ext cx="968375" cy="320675"/>
            <a:chOff x="637" y="2015"/>
            <a:chExt cx="610" cy="403"/>
          </a:xfrm>
        </p:grpSpPr>
        <p:sp>
          <p:nvSpPr>
            <p:cNvPr id="19480" name="Rectangle 20"/>
            <p:cNvSpPr>
              <a:spLocks noChangeArrowheads="1"/>
            </p:cNvSpPr>
            <p:nvPr/>
          </p:nvSpPr>
          <p:spPr bwMode="auto">
            <a:xfrm>
              <a:off x="680" y="2015"/>
              <a:ext cx="524"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b="0">
                <a:solidFill>
                  <a:schemeClr val="tx1"/>
                </a:solidFill>
                <a:latin typeface="Times New Roman" pitchFamily="18" charset="0"/>
              </a:endParaRPr>
            </a:p>
          </p:txBody>
        </p:sp>
        <p:sp>
          <p:nvSpPr>
            <p:cNvPr id="19481" name="Rectangle 54"/>
            <p:cNvSpPr>
              <a:spLocks noChangeArrowheads="1"/>
            </p:cNvSpPr>
            <p:nvPr/>
          </p:nvSpPr>
          <p:spPr bwMode="auto">
            <a:xfrm>
              <a:off x="637" y="2015"/>
              <a:ext cx="610" cy="403"/>
            </a:xfrm>
            <a:prstGeom prst="rect">
              <a:avLst/>
            </a:prstGeom>
            <a:noFill/>
            <a:ln w="7">
              <a:solidFill>
                <a:srgbClr val="A0A0A0"/>
              </a:solidFill>
              <a:miter lim="800000"/>
              <a:headEnd/>
              <a:tailEnd/>
            </a:ln>
          </p:spPr>
          <p:txBody>
            <a:bodyPr/>
            <a:lstStyle/>
            <a:p>
              <a:endParaRPr lang="en-US"/>
            </a:p>
          </p:txBody>
        </p:sp>
      </p:grpSp>
      <p:grpSp>
        <p:nvGrpSpPr>
          <p:cNvPr id="19" name="Group 57"/>
          <p:cNvGrpSpPr>
            <a:grpSpLocks/>
          </p:cNvGrpSpPr>
          <p:nvPr/>
        </p:nvGrpSpPr>
        <p:grpSpPr bwMode="auto">
          <a:xfrm>
            <a:off x="8334375" y="4872038"/>
            <a:ext cx="657225" cy="320675"/>
            <a:chOff x="1247" y="2015"/>
            <a:chExt cx="414" cy="403"/>
          </a:xfrm>
        </p:grpSpPr>
        <p:sp>
          <p:nvSpPr>
            <p:cNvPr id="19478" name="Rectangle 21"/>
            <p:cNvSpPr>
              <a:spLocks noChangeArrowheads="1"/>
            </p:cNvSpPr>
            <p:nvPr/>
          </p:nvSpPr>
          <p:spPr bwMode="auto">
            <a:xfrm>
              <a:off x="1290" y="2015"/>
              <a:ext cx="328"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1200</a:t>
              </a:r>
            </a:p>
            <a:p>
              <a:pPr algn="ctr" eaLnBrk="0" hangingPunct="0">
                <a:spcBef>
                  <a:spcPct val="0"/>
                </a:spcBef>
              </a:pPr>
              <a:endParaRPr lang="en-US" b="0">
                <a:solidFill>
                  <a:schemeClr val="tx1"/>
                </a:solidFill>
                <a:latin typeface="Times New Roman" pitchFamily="18" charset="0"/>
              </a:endParaRPr>
            </a:p>
          </p:txBody>
        </p:sp>
        <p:sp>
          <p:nvSpPr>
            <p:cNvPr id="19479" name="Rectangle 56"/>
            <p:cNvSpPr>
              <a:spLocks noChangeArrowheads="1"/>
            </p:cNvSpPr>
            <p:nvPr/>
          </p:nvSpPr>
          <p:spPr bwMode="auto">
            <a:xfrm>
              <a:off x="1247" y="2015"/>
              <a:ext cx="414" cy="403"/>
            </a:xfrm>
            <a:prstGeom prst="rect">
              <a:avLst/>
            </a:prstGeom>
            <a:noFill/>
            <a:ln w="7">
              <a:solidFill>
                <a:srgbClr val="A0A0A0"/>
              </a:solidFill>
              <a:miter lim="800000"/>
              <a:headEnd/>
              <a:tailEnd/>
            </a:ln>
          </p:spPr>
          <p:txBody>
            <a:bodyPr/>
            <a:lstStyle/>
            <a:p>
              <a:endParaRPr lang="en-US"/>
            </a:p>
          </p:txBody>
        </p:sp>
      </p:grpSp>
    </p:spTree>
    <p:extLst>
      <p:ext uri="{BB962C8B-B14F-4D97-AF65-F5344CB8AC3E}">
        <p14:creationId xmlns:p14="http://schemas.microsoft.com/office/powerpoint/2010/main" val="26661469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304800" y="1143000"/>
            <a:ext cx="8001000" cy="5181600"/>
          </a:xfrm>
        </p:spPr>
        <p:txBody>
          <a:bodyPr/>
          <a:lstStyle/>
          <a:p>
            <a:pPr marL="609600" indent="-609600" algn="just" eaLnBrk="1" hangingPunct="1">
              <a:buFontTx/>
              <a:buAutoNum type="arabicPeriod"/>
            </a:pPr>
            <a:r>
              <a:rPr lang="en-US" sz="2000" dirty="0" smtClean="0">
                <a:latin typeface="Arial Unicode MS" pitchFamily="34" charset="-128"/>
                <a:ea typeface="Arial Unicode MS" pitchFamily="34" charset="-128"/>
                <a:cs typeface="Arial Unicode MS" pitchFamily="34" charset="-128"/>
              </a:rPr>
              <a:t>Move all items involved in transitive dependencies to a new entity.</a:t>
            </a:r>
          </a:p>
          <a:p>
            <a:pPr marL="609600" indent="-609600" algn="just" eaLnBrk="1" hangingPunct="1">
              <a:buFontTx/>
              <a:buAutoNum type="arabicPeriod"/>
            </a:pPr>
            <a:r>
              <a:rPr lang="en-US" sz="2000" dirty="0" smtClean="0">
                <a:latin typeface="Arial Unicode MS" pitchFamily="34" charset="-128"/>
                <a:ea typeface="Arial Unicode MS" pitchFamily="34" charset="-128"/>
                <a:cs typeface="Arial Unicode MS" pitchFamily="34" charset="-128"/>
              </a:rPr>
              <a:t>Identify a primary key for the new entity.</a:t>
            </a:r>
          </a:p>
          <a:p>
            <a:pPr marL="609600" indent="-609600" algn="just" eaLnBrk="1" hangingPunct="1">
              <a:buFontTx/>
              <a:buAutoNum type="arabicPeriod"/>
            </a:pPr>
            <a:r>
              <a:rPr lang="en-US" sz="2000" dirty="0" smtClean="0">
                <a:latin typeface="Arial Unicode MS" pitchFamily="34" charset="-128"/>
                <a:ea typeface="Arial Unicode MS" pitchFamily="34" charset="-128"/>
                <a:cs typeface="Arial Unicode MS" pitchFamily="34" charset="-128"/>
              </a:rPr>
              <a:t>Place the primary key for the new entity as a foreign key on the original entity. </a:t>
            </a:r>
          </a:p>
          <a:p>
            <a:pPr marL="609600" indent="-609600" eaLnBrk="1" hangingPunct="1">
              <a:spcBef>
                <a:spcPct val="50000"/>
              </a:spcBef>
              <a:buFontTx/>
              <a:buNone/>
            </a:pPr>
            <a:r>
              <a:rPr lang="en-US" sz="2400" b="1" dirty="0" smtClean="0">
                <a:solidFill>
                  <a:srgbClr val="FF0000"/>
                </a:solidFill>
                <a:latin typeface="Calibri" pitchFamily="34" charset="0"/>
                <a:cs typeface="Calibri" pitchFamily="34" charset="0"/>
              </a:rPr>
              <a:t>Example 1 (Convert to 3NF) </a:t>
            </a:r>
          </a:p>
          <a:p>
            <a:pPr marL="1100138" lvl="1" indent="-533400" eaLnBrk="1" hangingPunct="1">
              <a:spcBef>
                <a:spcPct val="50000"/>
              </a:spcBef>
              <a:buFontTx/>
              <a:buNone/>
            </a:pPr>
            <a:r>
              <a:rPr lang="en-US" sz="2000" b="1" dirty="0" smtClean="0">
                <a:latin typeface="Arial Unicode MS" pitchFamily="34" charset="-128"/>
                <a:ea typeface="Arial Unicode MS" pitchFamily="34" charset="-128"/>
                <a:cs typeface="Arial Unicode MS" pitchFamily="34" charset="-128"/>
              </a:rPr>
              <a:t>Old Scheme </a:t>
            </a:r>
            <a:r>
              <a:rPr lang="en-US" sz="2000" b="1" dirty="0" smtClean="0">
                <a:ea typeface="Arial Unicode MS" pitchFamily="34" charset="-128"/>
                <a:cs typeface="Arial Unicode MS" pitchFamily="34" charset="-128"/>
                <a:sym typeface="Wingdings" pitchFamily="2" charset="2"/>
              </a:rPr>
              <a:t></a:t>
            </a:r>
            <a:r>
              <a:rPr lang="en-US" sz="2000" b="1" dirty="0" smtClean="0">
                <a:latin typeface="Arial Unicode MS" pitchFamily="34" charset="-128"/>
                <a:ea typeface="Arial Unicode MS" pitchFamily="34" charset="-128"/>
                <a:cs typeface="Arial Unicode MS" pitchFamily="34" charset="-128"/>
              </a:rPr>
              <a:t> {</a:t>
            </a:r>
            <a:r>
              <a:rPr lang="en-US" sz="2000" b="1" dirty="0" smtClean="0">
                <a:latin typeface="Arial Unicode MS" pitchFamily="34" charset="-128"/>
                <a:cs typeface="Times New Roman" pitchFamily="18" charset="0"/>
              </a:rPr>
              <a:t>Title, </a:t>
            </a:r>
            <a:r>
              <a:rPr lang="en-US" sz="2000" b="1" dirty="0" err="1" smtClean="0">
                <a:latin typeface="Arial Unicode MS" pitchFamily="34" charset="-128"/>
                <a:cs typeface="Times New Roman" pitchFamily="18" charset="0"/>
              </a:rPr>
              <a:t>PubID</a:t>
            </a:r>
            <a:r>
              <a:rPr lang="en-US" sz="2000" b="1" dirty="0" smtClean="0">
                <a:latin typeface="Arial Unicode MS" pitchFamily="34" charset="-128"/>
                <a:cs typeface="Times New Roman" pitchFamily="18" charset="0"/>
              </a:rPr>
              <a:t>, </a:t>
            </a:r>
            <a:r>
              <a:rPr lang="en-US" sz="2000" b="1" dirty="0" err="1" smtClean="0">
                <a:latin typeface="Arial Unicode MS" pitchFamily="34" charset="-128"/>
                <a:cs typeface="Times New Roman" pitchFamily="18" charset="0"/>
              </a:rPr>
              <a:t>PageCount</a:t>
            </a:r>
            <a:r>
              <a:rPr lang="en-US" sz="2000" b="1" dirty="0" smtClean="0">
                <a:latin typeface="Arial Unicode MS" pitchFamily="34" charset="-128"/>
                <a:cs typeface="Times New Roman" pitchFamily="18" charset="0"/>
              </a:rPr>
              <a:t>, Price</a:t>
            </a:r>
            <a:r>
              <a:rPr lang="en-US" sz="2000" b="1" dirty="0" smtClean="0">
                <a:latin typeface="Arial Unicode MS" pitchFamily="34" charset="-128"/>
                <a:ea typeface="Arial Unicode MS" pitchFamily="34" charset="-128"/>
                <a:cs typeface="Arial Unicode MS" pitchFamily="34" charset="-128"/>
              </a:rPr>
              <a:t> }</a:t>
            </a:r>
          </a:p>
          <a:p>
            <a:pPr marL="1100138" lvl="1" indent="-533400" eaLnBrk="1" hangingPunct="1">
              <a:spcBef>
                <a:spcPct val="50000"/>
              </a:spcBef>
              <a:buFontTx/>
              <a:buNone/>
            </a:pPr>
            <a:r>
              <a:rPr lang="en-US" sz="2000" b="1" dirty="0" smtClean="0">
                <a:latin typeface="Arial Unicode MS" pitchFamily="34" charset="-128"/>
                <a:ea typeface="Arial Unicode MS" pitchFamily="34" charset="-128"/>
                <a:cs typeface="Arial Unicode MS" pitchFamily="34" charset="-128"/>
              </a:rPr>
              <a:t>New Scheme </a:t>
            </a:r>
            <a:r>
              <a:rPr lang="en-US" sz="2000" b="1" dirty="0" smtClean="0">
                <a:ea typeface="Arial Unicode MS" pitchFamily="34" charset="-128"/>
                <a:cs typeface="Arial Unicode MS" pitchFamily="34" charset="-128"/>
                <a:sym typeface="Wingdings" pitchFamily="2" charset="2"/>
              </a:rPr>
              <a:t></a:t>
            </a:r>
            <a:r>
              <a:rPr lang="en-US" sz="2000" b="1" dirty="0" smtClean="0">
                <a:latin typeface="Arial Unicode MS" pitchFamily="34" charset="-128"/>
                <a:ea typeface="Arial Unicode MS" pitchFamily="34" charset="-128"/>
                <a:cs typeface="Arial Unicode MS" pitchFamily="34" charset="-128"/>
              </a:rPr>
              <a:t> {</a:t>
            </a:r>
            <a:r>
              <a:rPr lang="en-US" sz="2000" b="1" dirty="0" err="1" smtClean="0">
                <a:latin typeface="Arial Unicode MS" pitchFamily="34" charset="-128"/>
                <a:cs typeface="Times New Roman" pitchFamily="18" charset="0"/>
              </a:rPr>
              <a:t>PubID</a:t>
            </a:r>
            <a:r>
              <a:rPr lang="en-US" sz="2000" b="1" dirty="0" smtClean="0">
                <a:latin typeface="Arial Unicode MS" pitchFamily="34" charset="-128"/>
                <a:cs typeface="Times New Roman" pitchFamily="18" charset="0"/>
              </a:rPr>
              <a:t>, </a:t>
            </a:r>
            <a:r>
              <a:rPr lang="en-US" sz="2000" b="1" dirty="0" err="1" smtClean="0">
                <a:latin typeface="Arial Unicode MS" pitchFamily="34" charset="-128"/>
                <a:cs typeface="Times New Roman" pitchFamily="18" charset="0"/>
              </a:rPr>
              <a:t>PageCount</a:t>
            </a:r>
            <a:r>
              <a:rPr lang="en-US" sz="2000" b="1" dirty="0" smtClean="0">
                <a:latin typeface="Arial Unicode MS" pitchFamily="34" charset="-128"/>
                <a:cs typeface="Times New Roman" pitchFamily="18" charset="0"/>
              </a:rPr>
              <a:t>, Price</a:t>
            </a:r>
            <a:r>
              <a:rPr lang="en-US" sz="2000" b="1" dirty="0" smtClean="0">
                <a:latin typeface="Arial Unicode MS" pitchFamily="34" charset="-128"/>
                <a:ea typeface="Arial Unicode MS" pitchFamily="34" charset="-128"/>
                <a:cs typeface="Arial Unicode MS" pitchFamily="34" charset="-128"/>
              </a:rPr>
              <a:t>}</a:t>
            </a:r>
          </a:p>
          <a:p>
            <a:pPr marL="1100138" lvl="1" indent="-533400" eaLnBrk="1" hangingPunct="1">
              <a:spcBef>
                <a:spcPct val="50000"/>
              </a:spcBef>
              <a:buFontTx/>
              <a:buNone/>
            </a:pPr>
            <a:r>
              <a:rPr lang="en-US" sz="2000" b="1" dirty="0" smtClean="0">
                <a:latin typeface="Arial Unicode MS" pitchFamily="34" charset="-128"/>
                <a:ea typeface="Arial Unicode MS" pitchFamily="34" charset="-128"/>
                <a:cs typeface="Arial Unicode MS" pitchFamily="34" charset="-128"/>
              </a:rPr>
              <a:t>New Scheme </a:t>
            </a:r>
            <a:r>
              <a:rPr lang="en-US" sz="2000" b="1" dirty="0" smtClean="0">
                <a:ea typeface="Arial Unicode MS" pitchFamily="34" charset="-128"/>
                <a:cs typeface="Arial Unicode MS" pitchFamily="34" charset="-128"/>
                <a:sym typeface="Wingdings" pitchFamily="2" charset="2"/>
              </a:rPr>
              <a:t></a:t>
            </a:r>
            <a:r>
              <a:rPr lang="en-US" sz="2000" b="1" dirty="0" smtClean="0">
                <a:latin typeface="Arial Unicode MS" pitchFamily="34" charset="-128"/>
                <a:ea typeface="Arial Unicode MS" pitchFamily="34" charset="-128"/>
                <a:cs typeface="Arial Unicode MS" pitchFamily="34" charset="-128"/>
              </a:rPr>
              <a:t> {</a:t>
            </a:r>
            <a:r>
              <a:rPr lang="en-US" sz="2000" b="1" dirty="0" smtClean="0">
                <a:latin typeface="Arial Unicode MS" pitchFamily="34" charset="-128"/>
                <a:cs typeface="Times New Roman" pitchFamily="18" charset="0"/>
              </a:rPr>
              <a:t>Title, </a:t>
            </a:r>
            <a:r>
              <a:rPr lang="en-US" sz="2000" b="1" dirty="0" err="1" smtClean="0">
                <a:latin typeface="Arial Unicode MS" pitchFamily="34" charset="-128"/>
                <a:cs typeface="Times New Roman" pitchFamily="18" charset="0"/>
              </a:rPr>
              <a:t>PubID</a:t>
            </a:r>
            <a:r>
              <a:rPr lang="en-US" sz="2000" b="1" dirty="0" smtClean="0">
                <a:latin typeface="Arial Unicode MS" pitchFamily="34" charset="-128"/>
                <a:cs typeface="Times New Roman" pitchFamily="18" charset="0"/>
              </a:rPr>
              <a:t>, </a:t>
            </a:r>
            <a:r>
              <a:rPr lang="en-US" sz="2000" b="1" dirty="0" err="1" smtClean="0">
                <a:latin typeface="Arial Unicode MS" pitchFamily="34" charset="-128"/>
                <a:cs typeface="Times New Roman" pitchFamily="18" charset="0"/>
              </a:rPr>
              <a:t>PageCount</a:t>
            </a:r>
            <a:r>
              <a:rPr lang="en-US" sz="2000" b="1" dirty="0" smtClean="0">
                <a:latin typeface="Arial Unicode MS" pitchFamily="34" charset="-128"/>
                <a:ea typeface="Arial Unicode MS" pitchFamily="34" charset="-128"/>
                <a:cs typeface="Arial Unicode MS" pitchFamily="34" charset="-128"/>
              </a:rPr>
              <a:t>}</a:t>
            </a:r>
          </a:p>
        </p:txBody>
      </p:sp>
      <p:sp>
        <p:nvSpPr>
          <p:cNvPr id="20483"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400" b="1" dirty="0">
                <a:solidFill>
                  <a:srgbClr val="FF0000"/>
                </a:solidFill>
                <a:latin typeface="Calibri" pitchFamily="34" charset="0"/>
                <a:cs typeface="Calibri" pitchFamily="34" charset="0"/>
              </a:rPr>
              <a:t>3NF - Decomposition</a:t>
            </a:r>
          </a:p>
        </p:txBody>
      </p:sp>
    </p:spTree>
    <p:extLst>
      <p:ext uri="{BB962C8B-B14F-4D97-AF65-F5344CB8AC3E}">
        <p14:creationId xmlns:p14="http://schemas.microsoft.com/office/powerpoint/2010/main" val="5379106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304800" y="1143000"/>
            <a:ext cx="8610600" cy="5181600"/>
          </a:xfrm>
        </p:spPr>
        <p:txBody>
          <a:bodyPr/>
          <a:lstStyle/>
          <a:p>
            <a:pPr marL="609600" indent="-609600" eaLnBrk="1" hangingPunct="1">
              <a:spcBef>
                <a:spcPct val="50000"/>
              </a:spcBef>
              <a:buFontTx/>
              <a:buNone/>
            </a:pPr>
            <a:r>
              <a:rPr lang="en-US" sz="2000" b="1" dirty="0" smtClean="0">
                <a:solidFill>
                  <a:srgbClr val="FF0000"/>
                </a:solidFill>
                <a:latin typeface="Arial Unicode MS" pitchFamily="34" charset="-128"/>
                <a:cs typeface="Times New Roman" pitchFamily="18" charset="0"/>
              </a:rPr>
              <a:t>Example 2 (Convert to  3NF) </a:t>
            </a:r>
          </a:p>
          <a:p>
            <a:pPr marL="1100138" lvl="1" indent="-533400" eaLnBrk="1" hangingPunct="1">
              <a:spcBef>
                <a:spcPct val="50000"/>
              </a:spcBef>
              <a:buFontTx/>
              <a:buNone/>
            </a:pPr>
            <a:r>
              <a:rPr lang="en-US" sz="1600" b="1" dirty="0" smtClean="0">
                <a:latin typeface="Arial Unicode MS" pitchFamily="34" charset="-128"/>
                <a:ea typeface="Arial Unicode MS" pitchFamily="34" charset="-128"/>
                <a:cs typeface="Arial Unicode MS" pitchFamily="34" charset="-128"/>
              </a:rPr>
              <a:t>Old Scheme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u="sng" dirty="0" smtClean="0">
                <a:latin typeface="Arial Unicode MS" pitchFamily="34" charset="-128"/>
                <a:ea typeface="Arial Unicode MS" pitchFamily="34" charset="-128"/>
                <a:cs typeface="Arial Unicode MS" pitchFamily="34" charset="-128"/>
              </a:rPr>
              <a:t>Studio</a:t>
            </a: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StudioCity</a:t>
            </a: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CityTemp</a:t>
            </a:r>
            <a:r>
              <a:rPr lang="en-US" sz="1600" b="1" dirty="0" smtClean="0">
                <a:latin typeface="Arial Unicode MS" pitchFamily="34" charset="-128"/>
                <a:ea typeface="Arial Unicode MS" pitchFamily="34" charset="-128"/>
                <a:cs typeface="Arial Unicode MS" pitchFamily="34" charset="-128"/>
              </a:rPr>
              <a:t>}</a:t>
            </a:r>
          </a:p>
          <a:p>
            <a:pPr marL="1100138" lvl="1" indent="-533400" eaLnBrk="1" hangingPunct="1">
              <a:spcBef>
                <a:spcPct val="50000"/>
              </a:spcBef>
              <a:buFontTx/>
              <a:buNone/>
            </a:pPr>
            <a:r>
              <a:rPr lang="en-US" sz="1600" b="1" dirty="0" smtClean="0">
                <a:latin typeface="Arial Unicode MS" pitchFamily="34" charset="-128"/>
                <a:ea typeface="Arial Unicode MS" pitchFamily="34" charset="-128"/>
                <a:cs typeface="Arial Unicode MS" pitchFamily="34" charset="-128"/>
              </a:rPr>
              <a:t>New Scheme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u="sng" dirty="0" smtClean="0">
                <a:latin typeface="Arial Unicode MS" pitchFamily="34" charset="-128"/>
                <a:cs typeface="Times New Roman" pitchFamily="18" charset="0"/>
              </a:rPr>
              <a:t>Studio</a:t>
            </a:r>
            <a:r>
              <a:rPr lang="en-US" sz="1600" b="1" dirty="0" smtClean="0">
                <a:latin typeface="Arial Unicode MS" pitchFamily="34" charset="-128"/>
                <a:cs typeface="Times New Roman" pitchFamily="18" charset="0"/>
              </a:rPr>
              <a:t>, </a:t>
            </a:r>
            <a:r>
              <a:rPr lang="en-US" sz="1600" b="1" dirty="0" err="1" smtClean="0">
                <a:latin typeface="Arial Unicode MS" pitchFamily="34" charset="-128"/>
                <a:cs typeface="Times New Roman" pitchFamily="18" charset="0"/>
              </a:rPr>
              <a:t>StudioCity</a:t>
            </a:r>
            <a:r>
              <a:rPr lang="en-US" sz="1600" b="1" dirty="0" smtClean="0">
                <a:latin typeface="Arial Unicode MS" pitchFamily="34" charset="-128"/>
                <a:ea typeface="Arial Unicode MS" pitchFamily="34" charset="-128"/>
                <a:cs typeface="Arial Unicode MS" pitchFamily="34" charset="-128"/>
              </a:rPr>
              <a:t>}</a:t>
            </a:r>
          </a:p>
          <a:p>
            <a:pPr marL="1100138" lvl="1" indent="-533400" eaLnBrk="1" hangingPunct="1">
              <a:spcBef>
                <a:spcPct val="50000"/>
              </a:spcBef>
              <a:buFontTx/>
              <a:buNone/>
            </a:pPr>
            <a:r>
              <a:rPr lang="en-US" sz="1600" b="1" dirty="0" smtClean="0">
                <a:latin typeface="Arial Unicode MS" pitchFamily="34" charset="-128"/>
                <a:ea typeface="Arial Unicode MS" pitchFamily="34" charset="-128"/>
                <a:cs typeface="Arial Unicode MS" pitchFamily="34" charset="-128"/>
              </a:rPr>
              <a:t>New Scheme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u="sng" dirty="0" err="1" smtClean="0">
                <a:latin typeface="Arial Unicode MS" pitchFamily="34" charset="-128"/>
                <a:ea typeface="Arial Unicode MS" pitchFamily="34" charset="-128"/>
                <a:cs typeface="Arial Unicode MS" pitchFamily="34" charset="-128"/>
              </a:rPr>
              <a:t>StudioCity</a:t>
            </a: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CityTemp</a:t>
            </a:r>
            <a:r>
              <a:rPr lang="en-US" sz="1600" b="1" dirty="0" smtClean="0">
                <a:latin typeface="Arial Unicode MS" pitchFamily="34" charset="-128"/>
                <a:ea typeface="Arial Unicode MS" pitchFamily="34" charset="-128"/>
                <a:cs typeface="Arial Unicode MS" pitchFamily="34" charset="-128"/>
              </a:rPr>
              <a:t>}</a:t>
            </a:r>
          </a:p>
          <a:p>
            <a:pPr marL="1100138" lvl="1" indent="-533400" eaLnBrk="1" hangingPunct="1">
              <a:spcBef>
                <a:spcPct val="50000"/>
              </a:spcBef>
              <a:buFontTx/>
              <a:buNone/>
            </a:pPr>
            <a:endParaRPr lang="en-US" sz="1600" b="1" dirty="0" smtClean="0">
              <a:latin typeface="Arial Unicode MS" pitchFamily="34" charset="-128"/>
              <a:ea typeface="Arial Unicode MS" pitchFamily="34" charset="-128"/>
              <a:cs typeface="Arial Unicode MS" pitchFamily="34" charset="-128"/>
            </a:endParaRPr>
          </a:p>
          <a:p>
            <a:pPr marL="1100138" lvl="1" indent="-533400" eaLnBrk="1" hangingPunct="1">
              <a:spcBef>
                <a:spcPct val="50000"/>
              </a:spcBef>
              <a:buFontTx/>
              <a:buNone/>
            </a:pPr>
            <a:endParaRPr lang="en-US" sz="1600" b="1" dirty="0" smtClean="0">
              <a:latin typeface="Arial Unicode MS" pitchFamily="34" charset="-128"/>
              <a:ea typeface="Arial Unicode MS" pitchFamily="34" charset="-128"/>
              <a:cs typeface="Arial Unicode MS" pitchFamily="34" charset="-128"/>
            </a:endParaRPr>
          </a:p>
          <a:p>
            <a:pPr marL="609600" indent="-609600" eaLnBrk="1" hangingPunct="1">
              <a:spcBef>
                <a:spcPct val="50000"/>
              </a:spcBef>
              <a:buFontTx/>
              <a:buNone/>
            </a:pPr>
            <a:r>
              <a:rPr lang="en-US" sz="2000" b="1" dirty="0" smtClean="0">
                <a:solidFill>
                  <a:srgbClr val="FF0000"/>
                </a:solidFill>
                <a:latin typeface="Arial Unicode MS" pitchFamily="34" charset="-128"/>
                <a:cs typeface="Times New Roman" pitchFamily="18" charset="0"/>
              </a:rPr>
              <a:t>Example 3 (Convert to  3NF) </a:t>
            </a:r>
          </a:p>
          <a:p>
            <a:pPr marL="1100138" lvl="1" indent="-533400" eaLnBrk="1" hangingPunct="1">
              <a:spcBef>
                <a:spcPct val="50000"/>
              </a:spcBef>
              <a:buFontTx/>
              <a:buNone/>
            </a:pPr>
            <a:r>
              <a:rPr lang="en-US" sz="1600" b="1" dirty="0" smtClean="0">
                <a:latin typeface="Arial Unicode MS" pitchFamily="34" charset="-128"/>
                <a:ea typeface="Arial Unicode MS" pitchFamily="34" charset="-128"/>
                <a:cs typeface="Arial Unicode MS" pitchFamily="34" charset="-128"/>
              </a:rPr>
              <a:t>Old Scheme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BuildingID</a:t>
            </a:r>
            <a:r>
              <a:rPr lang="en-US" sz="1600" b="1" dirty="0" smtClean="0">
                <a:latin typeface="Arial Unicode MS" pitchFamily="34" charset="-128"/>
                <a:ea typeface="Arial Unicode MS" pitchFamily="34" charset="-128"/>
                <a:cs typeface="Arial Unicode MS" pitchFamily="34" charset="-128"/>
              </a:rPr>
              <a:t>, Contractor, Fee}</a:t>
            </a:r>
          </a:p>
          <a:p>
            <a:pPr marL="1100138" lvl="1" indent="-533400" eaLnBrk="1" hangingPunct="1">
              <a:spcBef>
                <a:spcPct val="50000"/>
              </a:spcBef>
              <a:buFontTx/>
              <a:buNone/>
            </a:pPr>
            <a:r>
              <a:rPr lang="en-US" sz="1600" b="1" dirty="0" smtClean="0">
                <a:latin typeface="Arial Unicode MS" pitchFamily="34" charset="-128"/>
                <a:ea typeface="Arial Unicode MS" pitchFamily="34" charset="-128"/>
                <a:cs typeface="Arial Unicode MS" pitchFamily="34" charset="-128"/>
              </a:rPr>
              <a:t>New Scheme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BuildingID</a:t>
            </a:r>
            <a:r>
              <a:rPr lang="en-US" sz="1600" b="1" dirty="0" smtClean="0">
                <a:latin typeface="Arial Unicode MS" pitchFamily="34" charset="-128"/>
                <a:ea typeface="Arial Unicode MS" pitchFamily="34" charset="-128"/>
                <a:cs typeface="Arial Unicode MS" pitchFamily="34" charset="-128"/>
              </a:rPr>
              <a:t>, Contractor}</a:t>
            </a:r>
          </a:p>
          <a:p>
            <a:pPr marL="1100138" lvl="1" indent="-533400" eaLnBrk="1" hangingPunct="1">
              <a:spcBef>
                <a:spcPct val="50000"/>
              </a:spcBef>
              <a:buFontTx/>
              <a:buNone/>
            </a:pPr>
            <a:r>
              <a:rPr lang="en-US" sz="1600" b="1" dirty="0" smtClean="0">
                <a:latin typeface="Arial Unicode MS" pitchFamily="34" charset="-128"/>
                <a:ea typeface="Arial Unicode MS" pitchFamily="34" charset="-128"/>
                <a:cs typeface="Arial Unicode MS" pitchFamily="34" charset="-128"/>
              </a:rPr>
              <a:t>New Scheme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{Contractor, Fee}</a:t>
            </a:r>
            <a:endParaRPr lang="en-US" sz="1600" b="1" dirty="0" smtClean="0">
              <a:latin typeface="Arial Unicode MS" pitchFamily="34" charset="-128"/>
              <a:cs typeface="Times New Roman" pitchFamily="18" charset="0"/>
            </a:endParaRPr>
          </a:p>
          <a:p>
            <a:pPr marL="1100138" lvl="1" indent="-533400" eaLnBrk="1" hangingPunct="1">
              <a:spcBef>
                <a:spcPct val="50000"/>
              </a:spcBef>
              <a:buFontTx/>
              <a:buNone/>
            </a:pPr>
            <a:endParaRPr lang="en-US" sz="1600" b="1" dirty="0" smtClean="0">
              <a:latin typeface="Arial Unicode MS" pitchFamily="34" charset="-128"/>
              <a:cs typeface="Times New Roman" pitchFamily="18" charset="0"/>
            </a:endParaRPr>
          </a:p>
        </p:txBody>
      </p:sp>
      <p:sp>
        <p:nvSpPr>
          <p:cNvPr id="21507"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400" b="1" dirty="0">
                <a:solidFill>
                  <a:srgbClr val="FF0000"/>
                </a:solidFill>
                <a:latin typeface="Calibri" pitchFamily="34" charset="0"/>
                <a:cs typeface="Calibri" pitchFamily="34" charset="0"/>
              </a:rPr>
              <a:t>3NF - Decomposition</a:t>
            </a:r>
          </a:p>
        </p:txBody>
      </p:sp>
      <p:grpSp>
        <p:nvGrpSpPr>
          <p:cNvPr id="2" name="Group 4"/>
          <p:cNvGrpSpPr>
            <a:grpSpLocks/>
          </p:cNvGrpSpPr>
          <p:nvPr/>
        </p:nvGrpSpPr>
        <p:grpSpPr bwMode="auto">
          <a:xfrm>
            <a:off x="5157788" y="3505200"/>
            <a:ext cx="1011237" cy="319088"/>
            <a:chOff x="0" y="0"/>
            <a:chExt cx="637" cy="403"/>
          </a:xfrm>
        </p:grpSpPr>
        <p:sp>
          <p:nvSpPr>
            <p:cNvPr id="21566" name="Rectangle 5"/>
            <p:cNvSpPr>
              <a:spLocks noChangeArrowheads="1"/>
            </p:cNvSpPr>
            <p:nvPr/>
          </p:nvSpPr>
          <p:spPr bwMode="auto">
            <a:xfrm>
              <a:off x="43" y="0"/>
              <a:ext cx="551" cy="403"/>
            </a:xfrm>
            <a:prstGeom prst="rect">
              <a:avLst/>
            </a:prstGeom>
            <a:noFill/>
            <a:ln w="9525">
              <a:noFill/>
              <a:miter lim="800000"/>
              <a:headEnd/>
              <a:tailEnd/>
            </a:ln>
          </p:spPr>
          <p:txBody>
            <a:bodyPr/>
            <a:lstStyle/>
            <a:p>
              <a:pPr algn="just">
                <a:spcBef>
                  <a:spcPct val="0"/>
                </a:spcBef>
              </a:pPr>
              <a:r>
                <a:rPr lang="en-US" sz="1200">
                  <a:solidFill>
                    <a:schemeClr val="tx1"/>
                  </a:solidFill>
                  <a:latin typeface="Arial Unicode MS" pitchFamily="34" charset="-128"/>
                  <a:ea typeface="Arial Unicode MS" pitchFamily="34" charset="-128"/>
                  <a:cs typeface="Arial Unicode MS" pitchFamily="34" charset="-128"/>
                </a:rPr>
                <a:t>BuildingID</a:t>
              </a:r>
            </a:p>
            <a:p>
              <a:pPr algn="just" eaLnBrk="0" hangingPunct="0">
                <a:spcBef>
                  <a:spcPct val="0"/>
                </a:spcBef>
              </a:pPr>
              <a:endParaRPr lang="en-US" b="0">
                <a:solidFill>
                  <a:schemeClr val="tx1"/>
                </a:solidFill>
                <a:latin typeface="Times New Roman" pitchFamily="18" charset="0"/>
              </a:endParaRPr>
            </a:p>
          </p:txBody>
        </p:sp>
        <p:sp>
          <p:nvSpPr>
            <p:cNvPr id="21567" name="Rectangle 6"/>
            <p:cNvSpPr>
              <a:spLocks noChangeArrowheads="1"/>
            </p:cNvSpPr>
            <p:nvPr/>
          </p:nvSpPr>
          <p:spPr bwMode="auto">
            <a:xfrm>
              <a:off x="0" y="0"/>
              <a:ext cx="637" cy="403"/>
            </a:xfrm>
            <a:prstGeom prst="rect">
              <a:avLst/>
            </a:prstGeom>
            <a:noFill/>
            <a:ln w="7">
              <a:solidFill>
                <a:srgbClr val="A0A0A0"/>
              </a:solidFill>
              <a:miter lim="800000"/>
              <a:headEnd/>
              <a:tailEnd/>
            </a:ln>
          </p:spPr>
          <p:txBody>
            <a:bodyPr/>
            <a:lstStyle/>
            <a:p>
              <a:endParaRPr lang="en-US"/>
            </a:p>
          </p:txBody>
        </p:sp>
      </p:grpSp>
      <p:grpSp>
        <p:nvGrpSpPr>
          <p:cNvPr id="3" name="Group 7"/>
          <p:cNvGrpSpPr>
            <a:grpSpLocks/>
          </p:cNvGrpSpPr>
          <p:nvPr/>
        </p:nvGrpSpPr>
        <p:grpSpPr bwMode="auto">
          <a:xfrm>
            <a:off x="6169025" y="3505200"/>
            <a:ext cx="968375" cy="319088"/>
            <a:chOff x="637" y="0"/>
            <a:chExt cx="610" cy="403"/>
          </a:xfrm>
        </p:grpSpPr>
        <p:sp>
          <p:nvSpPr>
            <p:cNvPr id="21564" name="Rectangle 8"/>
            <p:cNvSpPr>
              <a:spLocks noChangeArrowheads="1"/>
            </p:cNvSpPr>
            <p:nvPr/>
          </p:nvSpPr>
          <p:spPr bwMode="auto">
            <a:xfrm>
              <a:off x="680" y="0"/>
              <a:ext cx="524" cy="403"/>
            </a:xfrm>
            <a:prstGeom prst="rect">
              <a:avLst/>
            </a:prstGeom>
            <a:noFill/>
            <a:ln w="9525">
              <a:noFill/>
              <a:miter lim="800000"/>
              <a:headEnd/>
              <a:tailEnd/>
            </a:ln>
          </p:spPr>
          <p:txBody>
            <a:bodyPr lIns="0" tIns="0" rIns="0" bIns="0"/>
            <a:lstStyle/>
            <a:p>
              <a:pPr algn="just">
                <a:spcBef>
                  <a:spcPct val="0"/>
                </a:spcBef>
              </a:pPr>
              <a:r>
                <a:rPr lang="en-US" sz="1200">
                  <a:solidFill>
                    <a:schemeClr val="tx1"/>
                  </a:solidFill>
                  <a:cs typeface="Times New Roman" pitchFamily="18" charset="0"/>
                </a:rPr>
                <a:t>Contractor</a:t>
              </a:r>
              <a:endParaRPr lang="en-US" sz="1200">
                <a:solidFill>
                  <a:schemeClr val="tx1"/>
                </a:solidFill>
                <a:latin typeface="Times New Roman" pitchFamily="18" charset="0"/>
                <a:cs typeface="Times New Roman" pitchFamily="18" charset="0"/>
              </a:endParaRPr>
            </a:p>
            <a:p>
              <a:pPr algn="just" eaLnBrk="0" hangingPunct="0">
                <a:spcBef>
                  <a:spcPct val="0"/>
                </a:spcBef>
              </a:pPr>
              <a:endParaRPr lang="en-US" b="0">
                <a:solidFill>
                  <a:schemeClr val="tx1"/>
                </a:solidFill>
                <a:latin typeface="Times New Roman" pitchFamily="18" charset="0"/>
              </a:endParaRPr>
            </a:p>
          </p:txBody>
        </p:sp>
        <p:sp>
          <p:nvSpPr>
            <p:cNvPr id="21565" name="Rectangle 9"/>
            <p:cNvSpPr>
              <a:spLocks noChangeArrowheads="1"/>
            </p:cNvSpPr>
            <p:nvPr/>
          </p:nvSpPr>
          <p:spPr bwMode="auto">
            <a:xfrm>
              <a:off x="637" y="0"/>
              <a:ext cx="610" cy="403"/>
            </a:xfrm>
            <a:prstGeom prst="rect">
              <a:avLst/>
            </a:prstGeom>
            <a:noFill/>
            <a:ln w="7">
              <a:solidFill>
                <a:srgbClr val="A0A0A0"/>
              </a:solidFill>
              <a:miter lim="800000"/>
              <a:headEnd/>
              <a:tailEnd/>
            </a:ln>
          </p:spPr>
          <p:txBody>
            <a:bodyPr/>
            <a:lstStyle/>
            <a:p>
              <a:endParaRPr lang="en-US"/>
            </a:p>
          </p:txBody>
        </p:sp>
      </p:grpSp>
      <p:grpSp>
        <p:nvGrpSpPr>
          <p:cNvPr id="4" name="Group 13"/>
          <p:cNvGrpSpPr>
            <a:grpSpLocks/>
          </p:cNvGrpSpPr>
          <p:nvPr/>
        </p:nvGrpSpPr>
        <p:grpSpPr bwMode="auto">
          <a:xfrm>
            <a:off x="5157788" y="3830638"/>
            <a:ext cx="1011237" cy="288925"/>
            <a:chOff x="0" y="403"/>
            <a:chExt cx="637" cy="403"/>
          </a:xfrm>
        </p:grpSpPr>
        <p:sp>
          <p:nvSpPr>
            <p:cNvPr id="21562" name="Rectangle 14"/>
            <p:cNvSpPr>
              <a:spLocks noChangeArrowheads="1"/>
            </p:cNvSpPr>
            <p:nvPr/>
          </p:nvSpPr>
          <p:spPr bwMode="auto">
            <a:xfrm>
              <a:off x="43" y="403"/>
              <a:ext cx="551"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 100</a:t>
              </a:r>
            </a:p>
            <a:p>
              <a:pPr algn="ctr" eaLnBrk="0" hangingPunct="0">
                <a:spcBef>
                  <a:spcPct val="0"/>
                </a:spcBef>
              </a:pPr>
              <a:endParaRPr lang="en-US" b="0">
                <a:solidFill>
                  <a:schemeClr val="tx1"/>
                </a:solidFill>
                <a:latin typeface="Times New Roman" pitchFamily="18" charset="0"/>
              </a:endParaRPr>
            </a:p>
          </p:txBody>
        </p:sp>
        <p:sp>
          <p:nvSpPr>
            <p:cNvPr id="21563" name="Rectangle 15"/>
            <p:cNvSpPr>
              <a:spLocks noChangeArrowheads="1"/>
            </p:cNvSpPr>
            <p:nvPr/>
          </p:nvSpPr>
          <p:spPr bwMode="auto">
            <a:xfrm>
              <a:off x="0" y="403"/>
              <a:ext cx="637" cy="403"/>
            </a:xfrm>
            <a:prstGeom prst="rect">
              <a:avLst/>
            </a:prstGeom>
            <a:noFill/>
            <a:ln w="7">
              <a:solidFill>
                <a:srgbClr val="A0A0A0"/>
              </a:solidFill>
              <a:miter lim="800000"/>
              <a:headEnd/>
              <a:tailEnd/>
            </a:ln>
          </p:spPr>
          <p:txBody>
            <a:bodyPr/>
            <a:lstStyle/>
            <a:p>
              <a:endParaRPr lang="en-US"/>
            </a:p>
          </p:txBody>
        </p:sp>
      </p:grpSp>
      <p:grpSp>
        <p:nvGrpSpPr>
          <p:cNvPr id="5" name="Group 16"/>
          <p:cNvGrpSpPr>
            <a:grpSpLocks/>
          </p:cNvGrpSpPr>
          <p:nvPr/>
        </p:nvGrpSpPr>
        <p:grpSpPr bwMode="auto">
          <a:xfrm>
            <a:off x="6169025" y="3830638"/>
            <a:ext cx="968375" cy="288925"/>
            <a:chOff x="637" y="403"/>
            <a:chExt cx="610" cy="403"/>
          </a:xfrm>
        </p:grpSpPr>
        <p:sp>
          <p:nvSpPr>
            <p:cNvPr id="21560" name="Rectangle 17"/>
            <p:cNvSpPr>
              <a:spLocks noChangeArrowheads="1"/>
            </p:cNvSpPr>
            <p:nvPr/>
          </p:nvSpPr>
          <p:spPr bwMode="auto">
            <a:xfrm>
              <a:off x="680" y="403"/>
              <a:ext cx="524"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b="0">
                <a:solidFill>
                  <a:schemeClr val="tx1"/>
                </a:solidFill>
                <a:latin typeface="Times New Roman" pitchFamily="18" charset="0"/>
              </a:endParaRPr>
            </a:p>
          </p:txBody>
        </p:sp>
        <p:sp>
          <p:nvSpPr>
            <p:cNvPr id="21561" name="Rectangle 18"/>
            <p:cNvSpPr>
              <a:spLocks noChangeArrowheads="1"/>
            </p:cNvSpPr>
            <p:nvPr/>
          </p:nvSpPr>
          <p:spPr bwMode="auto">
            <a:xfrm>
              <a:off x="637" y="403"/>
              <a:ext cx="610" cy="403"/>
            </a:xfrm>
            <a:prstGeom prst="rect">
              <a:avLst/>
            </a:prstGeom>
            <a:noFill/>
            <a:ln w="7">
              <a:solidFill>
                <a:srgbClr val="A0A0A0"/>
              </a:solidFill>
              <a:miter lim="800000"/>
              <a:headEnd/>
              <a:tailEnd/>
            </a:ln>
          </p:spPr>
          <p:txBody>
            <a:bodyPr/>
            <a:lstStyle/>
            <a:p>
              <a:endParaRPr lang="en-US"/>
            </a:p>
          </p:txBody>
        </p:sp>
      </p:grpSp>
      <p:grpSp>
        <p:nvGrpSpPr>
          <p:cNvPr id="6" name="Group 22"/>
          <p:cNvGrpSpPr>
            <a:grpSpLocks/>
          </p:cNvGrpSpPr>
          <p:nvPr/>
        </p:nvGrpSpPr>
        <p:grpSpPr bwMode="auto">
          <a:xfrm>
            <a:off x="5157788" y="4119563"/>
            <a:ext cx="1011237" cy="258762"/>
            <a:chOff x="0" y="806"/>
            <a:chExt cx="637" cy="403"/>
          </a:xfrm>
        </p:grpSpPr>
        <p:sp>
          <p:nvSpPr>
            <p:cNvPr id="21558" name="Rectangle 23"/>
            <p:cNvSpPr>
              <a:spLocks noChangeArrowheads="1"/>
            </p:cNvSpPr>
            <p:nvPr/>
          </p:nvSpPr>
          <p:spPr bwMode="auto">
            <a:xfrm>
              <a:off x="43" y="806"/>
              <a:ext cx="551"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150</a:t>
              </a:r>
            </a:p>
            <a:p>
              <a:pPr algn="ctr" eaLnBrk="0" hangingPunct="0">
                <a:spcBef>
                  <a:spcPct val="0"/>
                </a:spcBef>
              </a:pPr>
              <a:endParaRPr lang="en-US" b="0">
                <a:solidFill>
                  <a:schemeClr val="tx1"/>
                </a:solidFill>
                <a:latin typeface="Times New Roman" pitchFamily="18" charset="0"/>
              </a:endParaRPr>
            </a:p>
          </p:txBody>
        </p:sp>
        <p:sp>
          <p:nvSpPr>
            <p:cNvPr id="21559" name="Rectangle 24"/>
            <p:cNvSpPr>
              <a:spLocks noChangeArrowheads="1"/>
            </p:cNvSpPr>
            <p:nvPr/>
          </p:nvSpPr>
          <p:spPr bwMode="auto">
            <a:xfrm>
              <a:off x="0" y="806"/>
              <a:ext cx="637" cy="403"/>
            </a:xfrm>
            <a:prstGeom prst="rect">
              <a:avLst/>
            </a:prstGeom>
            <a:noFill/>
            <a:ln w="7">
              <a:solidFill>
                <a:srgbClr val="A0A0A0"/>
              </a:solidFill>
              <a:miter lim="800000"/>
              <a:headEnd/>
              <a:tailEnd/>
            </a:ln>
          </p:spPr>
          <p:txBody>
            <a:bodyPr/>
            <a:lstStyle/>
            <a:p>
              <a:endParaRPr lang="en-US"/>
            </a:p>
          </p:txBody>
        </p:sp>
      </p:grpSp>
      <p:grpSp>
        <p:nvGrpSpPr>
          <p:cNvPr id="7" name="Group 25"/>
          <p:cNvGrpSpPr>
            <a:grpSpLocks/>
          </p:cNvGrpSpPr>
          <p:nvPr/>
        </p:nvGrpSpPr>
        <p:grpSpPr bwMode="auto">
          <a:xfrm>
            <a:off x="6169025" y="4119563"/>
            <a:ext cx="968375" cy="258762"/>
            <a:chOff x="637" y="806"/>
            <a:chExt cx="610" cy="403"/>
          </a:xfrm>
        </p:grpSpPr>
        <p:sp>
          <p:nvSpPr>
            <p:cNvPr id="21556" name="Rectangle 26"/>
            <p:cNvSpPr>
              <a:spLocks noChangeArrowheads="1"/>
            </p:cNvSpPr>
            <p:nvPr/>
          </p:nvSpPr>
          <p:spPr bwMode="auto">
            <a:xfrm>
              <a:off x="680" y="806"/>
              <a:ext cx="524"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Ingersoll</a:t>
              </a:r>
            </a:p>
            <a:p>
              <a:pPr algn="ctr" eaLnBrk="0" hangingPunct="0">
                <a:spcBef>
                  <a:spcPct val="0"/>
                </a:spcBef>
              </a:pPr>
              <a:endParaRPr lang="en-US" b="0">
                <a:solidFill>
                  <a:schemeClr val="tx1"/>
                </a:solidFill>
                <a:latin typeface="Times New Roman" pitchFamily="18" charset="0"/>
              </a:endParaRPr>
            </a:p>
          </p:txBody>
        </p:sp>
        <p:sp>
          <p:nvSpPr>
            <p:cNvPr id="21557" name="Rectangle 27"/>
            <p:cNvSpPr>
              <a:spLocks noChangeArrowheads="1"/>
            </p:cNvSpPr>
            <p:nvPr/>
          </p:nvSpPr>
          <p:spPr bwMode="auto">
            <a:xfrm>
              <a:off x="637" y="806"/>
              <a:ext cx="610" cy="403"/>
            </a:xfrm>
            <a:prstGeom prst="rect">
              <a:avLst/>
            </a:prstGeom>
            <a:noFill/>
            <a:ln w="7">
              <a:solidFill>
                <a:srgbClr val="A0A0A0"/>
              </a:solidFill>
              <a:miter lim="800000"/>
              <a:headEnd/>
              <a:tailEnd/>
            </a:ln>
          </p:spPr>
          <p:txBody>
            <a:bodyPr/>
            <a:lstStyle/>
            <a:p>
              <a:endParaRPr lang="en-US"/>
            </a:p>
          </p:txBody>
        </p:sp>
      </p:grpSp>
      <p:grpSp>
        <p:nvGrpSpPr>
          <p:cNvPr id="8" name="Group 31"/>
          <p:cNvGrpSpPr>
            <a:grpSpLocks/>
          </p:cNvGrpSpPr>
          <p:nvPr/>
        </p:nvGrpSpPr>
        <p:grpSpPr bwMode="auto">
          <a:xfrm>
            <a:off x="5157788" y="4376738"/>
            <a:ext cx="1011237" cy="304800"/>
            <a:chOff x="0" y="1209"/>
            <a:chExt cx="637" cy="403"/>
          </a:xfrm>
        </p:grpSpPr>
        <p:sp>
          <p:nvSpPr>
            <p:cNvPr id="21554" name="Rectangle 32"/>
            <p:cNvSpPr>
              <a:spLocks noChangeArrowheads="1"/>
            </p:cNvSpPr>
            <p:nvPr/>
          </p:nvSpPr>
          <p:spPr bwMode="auto">
            <a:xfrm>
              <a:off x="43" y="1209"/>
              <a:ext cx="551"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200</a:t>
              </a:r>
            </a:p>
            <a:p>
              <a:pPr algn="ctr" eaLnBrk="0" hangingPunct="0">
                <a:spcBef>
                  <a:spcPct val="0"/>
                </a:spcBef>
              </a:pPr>
              <a:endParaRPr lang="en-US" b="0">
                <a:solidFill>
                  <a:schemeClr val="tx1"/>
                </a:solidFill>
                <a:latin typeface="Times New Roman" pitchFamily="18" charset="0"/>
              </a:endParaRPr>
            </a:p>
          </p:txBody>
        </p:sp>
        <p:sp>
          <p:nvSpPr>
            <p:cNvPr id="21555" name="Rectangle 33"/>
            <p:cNvSpPr>
              <a:spLocks noChangeArrowheads="1"/>
            </p:cNvSpPr>
            <p:nvPr/>
          </p:nvSpPr>
          <p:spPr bwMode="auto">
            <a:xfrm>
              <a:off x="0" y="1209"/>
              <a:ext cx="637" cy="403"/>
            </a:xfrm>
            <a:prstGeom prst="rect">
              <a:avLst/>
            </a:prstGeom>
            <a:noFill/>
            <a:ln w="7">
              <a:solidFill>
                <a:srgbClr val="A0A0A0"/>
              </a:solidFill>
              <a:miter lim="800000"/>
              <a:headEnd/>
              <a:tailEnd/>
            </a:ln>
          </p:spPr>
          <p:txBody>
            <a:bodyPr/>
            <a:lstStyle/>
            <a:p>
              <a:endParaRPr lang="en-US"/>
            </a:p>
          </p:txBody>
        </p:sp>
      </p:grpSp>
      <p:grpSp>
        <p:nvGrpSpPr>
          <p:cNvPr id="9" name="Group 34"/>
          <p:cNvGrpSpPr>
            <a:grpSpLocks/>
          </p:cNvGrpSpPr>
          <p:nvPr/>
        </p:nvGrpSpPr>
        <p:grpSpPr bwMode="auto">
          <a:xfrm>
            <a:off x="6169025" y="4376738"/>
            <a:ext cx="968375" cy="304800"/>
            <a:chOff x="637" y="1209"/>
            <a:chExt cx="610" cy="403"/>
          </a:xfrm>
        </p:grpSpPr>
        <p:sp>
          <p:nvSpPr>
            <p:cNvPr id="21552" name="Rectangle 35"/>
            <p:cNvSpPr>
              <a:spLocks noChangeArrowheads="1"/>
            </p:cNvSpPr>
            <p:nvPr/>
          </p:nvSpPr>
          <p:spPr bwMode="auto">
            <a:xfrm>
              <a:off x="680" y="1209"/>
              <a:ext cx="524"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b="0">
                <a:solidFill>
                  <a:schemeClr val="tx1"/>
                </a:solidFill>
                <a:latin typeface="Times New Roman" pitchFamily="18" charset="0"/>
              </a:endParaRPr>
            </a:p>
          </p:txBody>
        </p:sp>
        <p:sp>
          <p:nvSpPr>
            <p:cNvPr id="21553" name="Rectangle 36"/>
            <p:cNvSpPr>
              <a:spLocks noChangeArrowheads="1"/>
            </p:cNvSpPr>
            <p:nvPr/>
          </p:nvSpPr>
          <p:spPr bwMode="auto">
            <a:xfrm>
              <a:off x="637" y="1209"/>
              <a:ext cx="610" cy="403"/>
            </a:xfrm>
            <a:prstGeom prst="rect">
              <a:avLst/>
            </a:prstGeom>
            <a:noFill/>
            <a:ln w="7">
              <a:solidFill>
                <a:srgbClr val="A0A0A0"/>
              </a:solidFill>
              <a:miter lim="800000"/>
              <a:headEnd/>
              <a:tailEnd/>
            </a:ln>
          </p:spPr>
          <p:txBody>
            <a:bodyPr/>
            <a:lstStyle/>
            <a:p>
              <a:endParaRPr lang="en-US"/>
            </a:p>
          </p:txBody>
        </p:sp>
      </p:grpSp>
      <p:grpSp>
        <p:nvGrpSpPr>
          <p:cNvPr id="10" name="Group 40"/>
          <p:cNvGrpSpPr>
            <a:grpSpLocks/>
          </p:cNvGrpSpPr>
          <p:nvPr/>
        </p:nvGrpSpPr>
        <p:grpSpPr bwMode="auto">
          <a:xfrm>
            <a:off x="5157788" y="4683125"/>
            <a:ext cx="1011237" cy="274638"/>
            <a:chOff x="0" y="1612"/>
            <a:chExt cx="637" cy="403"/>
          </a:xfrm>
        </p:grpSpPr>
        <p:sp>
          <p:nvSpPr>
            <p:cNvPr id="21550" name="Rectangle 41"/>
            <p:cNvSpPr>
              <a:spLocks noChangeArrowheads="1"/>
            </p:cNvSpPr>
            <p:nvPr/>
          </p:nvSpPr>
          <p:spPr bwMode="auto">
            <a:xfrm>
              <a:off x="43" y="1612"/>
              <a:ext cx="551"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250</a:t>
              </a:r>
            </a:p>
            <a:p>
              <a:pPr algn="ctr" eaLnBrk="0" hangingPunct="0">
                <a:spcBef>
                  <a:spcPct val="0"/>
                </a:spcBef>
              </a:pPr>
              <a:endParaRPr lang="en-US" b="0">
                <a:solidFill>
                  <a:schemeClr val="tx1"/>
                </a:solidFill>
                <a:latin typeface="Times New Roman" pitchFamily="18" charset="0"/>
              </a:endParaRPr>
            </a:p>
          </p:txBody>
        </p:sp>
        <p:sp>
          <p:nvSpPr>
            <p:cNvPr id="21551" name="Rectangle 42"/>
            <p:cNvSpPr>
              <a:spLocks noChangeArrowheads="1"/>
            </p:cNvSpPr>
            <p:nvPr/>
          </p:nvSpPr>
          <p:spPr bwMode="auto">
            <a:xfrm>
              <a:off x="0" y="1612"/>
              <a:ext cx="637" cy="403"/>
            </a:xfrm>
            <a:prstGeom prst="rect">
              <a:avLst/>
            </a:prstGeom>
            <a:noFill/>
            <a:ln w="7">
              <a:solidFill>
                <a:srgbClr val="A0A0A0"/>
              </a:solidFill>
              <a:miter lim="800000"/>
              <a:headEnd/>
              <a:tailEnd/>
            </a:ln>
          </p:spPr>
          <p:txBody>
            <a:bodyPr/>
            <a:lstStyle/>
            <a:p>
              <a:endParaRPr lang="en-US"/>
            </a:p>
          </p:txBody>
        </p:sp>
      </p:grpSp>
      <p:grpSp>
        <p:nvGrpSpPr>
          <p:cNvPr id="11" name="Group 43"/>
          <p:cNvGrpSpPr>
            <a:grpSpLocks/>
          </p:cNvGrpSpPr>
          <p:nvPr/>
        </p:nvGrpSpPr>
        <p:grpSpPr bwMode="auto">
          <a:xfrm>
            <a:off x="6169025" y="4683125"/>
            <a:ext cx="968375" cy="274638"/>
            <a:chOff x="637" y="1612"/>
            <a:chExt cx="610" cy="403"/>
          </a:xfrm>
        </p:grpSpPr>
        <p:sp>
          <p:nvSpPr>
            <p:cNvPr id="21548" name="Rectangle 44"/>
            <p:cNvSpPr>
              <a:spLocks noChangeArrowheads="1"/>
            </p:cNvSpPr>
            <p:nvPr/>
          </p:nvSpPr>
          <p:spPr bwMode="auto">
            <a:xfrm>
              <a:off x="680" y="1612"/>
              <a:ext cx="524"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Pitkin</a:t>
              </a:r>
            </a:p>
            <a:p>
              <a:pPr algn="ctr" eaLnBrk="0" hangingPunct="0">
                <a:spcBef>
                  <a:spcPct val="0"/>
                </a:spcBef>
              </a:pPr>
              <a:endParaRPr lang="en-US" b="0">
                <a:solidFill>
                  <a:schemeClr val="tx1"/>
                </a:solidFill>
                <a:latin typeface="Times New Roman" pitchFamily="18" charset="0"/>
              </a:endParaRPr>
            </a:p>
          </p:txBody>
        </p:sp>
        <p:sp>
          <p:nvSpPr>
            <p:cNvPr id="21549" name="Rectangle 45"/>
            <p:cNvSpPr>
              <a:spLocks noChangeArrowheads="1"/>
            </p:cNvSpPr>
            <p:nvPr/>
          </p:nvSpPr>
          <p:spPr bwMode="auto">
            <a:xfrm>
              <a:off x="637" y="1612"/>
              <a:ext cx="610" cy="403"/>
            </a:xfrm>
            <a:prstGeom prst="rect">
              <a:avLst/>
            </a:prstGeom>
            <a:noFill/>
            <a:ln w="7">
              <a:solidFill>
                <a:srgbClr val="A0A0A0"/>
              </a:solidFill>
              <a:miter lim="800000"/>
              <a:headEnd/>
              <a:tailEnd/>
            </a:ln>
          </p:spPr>
          <p:txBody>
            <a:bodyPr/>
            <a:lstStyle/>
            <a:p>
              <a:endParaRPr lang="en-US"/>
            </a:p>
          </p:txBody>
        </p:sp>
      </p:grpSp>
      <p:grpSp>
        <p:nvGrpSpPr>
          <p:cNvPr id="12" name="Group 49"/>
          <p:cNvGrpSpPr>
            <a:grpSpLocks/>
          </p:cNvGrpSpPr>
          <p:nvPr/>
        </p:nvGrpSpPr>
        <p:grpSpPr bwMode="auto">
          <a:xfrm>
            <a:off x="5157788" y="4957763"/>
            <a:ext cx="1011237" cy="320675"/>
            <a:chOff x="0" y="2015"/>
            <a:chExt cx="637" cy="403"/>
          </a:xfrm>
        </p:grpSpPr>
        <p:sp>
          <p:nvSpPr>
            <p:cNvPr id="21546" name="Rectangle 50"/>
            <p:cNvSpPr>
              <a:spLocks noChangeArrowheads="1"/>
            </p:cNvSpPr>
            <p:nvPr/>
          </p:nvSpPr>
          <p:spPr bwMode="auto">
            <a:xfrm>
              <a:off x="43" y="2015"/>
              <a:ext cx="551"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300</a:t>
              </a:r>
            </a:p>
            <a:p>
              <a:pPr algn="ctr" eaLnBrk="0" hangingPunct="0">
                <a:spcBef>
                  <a:spcPct val="0"/>
                </a:spcBef>
              </a:pPr>
              <a:endParaRPr lang="en-US" b="0">
                <a:solidFill>
                  <a:schemeClr val="tx1"/>
                </a:solidFill>
                <a:latin typeface="Times New Roman" pitchFamily="18" charset="0"/>
              </a:endParaRPr>
            </a:p>
          </p:txBody>
        </p:sp>
        <p:sp>
          <p:nvSpPr>
            <p:cNvPr id="21547" name="Rectangle 51"/>
            <p:cNvSpPr>
              <a:spLocks noChangeArrowheads="1"/>
            </p:cNvSpPr>
            <p:nvPr/>
          </p:nvSpPr>
          <p:spPr bwMode="auto">
            <a:xfrm>
              <a:off x="0" y="2015"/>
              <a:ext cx="637" cy="403"/>
            </a:xfrm>
            <a:prstGeom prst="rect">
              <a:avLst/>
            </a:prstGeom>
            <a:noFill/>
            <a:ln w="7">
              <a:solidFill>
                <a:srgbClr val="A0A0A0"/>
              </a:solidFill>
              <a:miter lim="800000"/>
              <a:headEnd/>
              <a:tailEnd/>
            </a:ln>
          </p:spPr>
          <p:txBody>
            <a:bodyPr/>
            <a:lstStyle/>
            <a:p>
              <a:endParaRPr lang="en-US"/>
            </a:p>
          </p:txBody>
        </p:sp>
      </p:grpSp>
      <p:grpSp>
        <p:nvGrpSpPr>
          <p:cNvPr id="13" name="Group 52"/>
          <p:cNvGrpSpPr>
            <a:grpSpLocks/>
          </p:cNvGrpSpPr>
          <p:nvPr/>
        </p:nvGrpSpPr>
        <p:grpSpPr bwMode="auto">
          <a:xfrm>
            <a:off x="6169025" y="4957763"/>
            <a:ext cx="968375" cy="320675"/>
            <a:chOff x="637" y="2015"/>
            <a:chExt cx="610" cy="403"/>
          </a:xfrm>
        </p:grpSpPr>
        <p:sp>
          <p:nvSpPr>
            <p:cNvPr id="21544" name="Rectangle 53"/>
            <p:cNvSpPr>
              <a:spLocks noChangeArrowheads="1"/>
            </p:cNvSpPr>
            <p:nvPr/>
          </p:nvSpPr>
          <p:spPr bwMode="auto">
            <a:xfrm>
              <a:off x="680" y="2015"/>
              <a:ext cx="524"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b="0">
                <a:solidFill>
                  <a:schemeClr val="tx1"/>
                </a:solidFill>
                <a:latin typeface="Times New Roman" pitchFamily="18" charset="0"/>
              </a:endParaRPr>
            </a:p>
          </p:txBody>
        </p:sp>
        <p:sp>
          <p:nvSpPr>
            <p:cNvPr id="21545" name="Rectangle 54"/>
            <p:cNvSpPr>
              <a:spLocks noChangeArrowheads="1"/>
            </p:cNvSpPr>
            <p:nvPr/>
          </p:nvSpPr>
          <p:spPr bwMode="auto">
            <a:xfrm>
              <a:off x="637" y="2015"/>
              <a:ext cx="610" cy="403"/>
            </a:xfrm>
            <a:prstGeom prst="rect">
              <a:avLst/>
            </a:prstGeom>
            <a:noFill/>
            <a:ln w="7">
              <a:solidFill>
                <a:srgbClr val="A0A0A0"/>
              </a:solidFill>
              <a:miter lim="800000"/>
              <a:headEnd/>
              <a:tailEnd/>
            </a:ln>
          </p:spPr>
          <p:txBody>
            <a:bodyPr/>
            <a:lstStyle/>
            <a:p>
              <a:endParaRPr lang="en-US"/>
            </a:p>
          </p:txBody>
        </p:sp>
      </p:grpSp>
      <p:grpSp>
        <p:nvGrpSpPr>
          <p:cNvPr id="14" name="Group 61"/>
          <p:cNvGrpSpPr>
            <a:grpSpLocks/>
          </p:cNvGrpSpPr>
          <p:nvPr/>
        </p:nvGrpSpPr>
        <p:grpSpPr bwMode="auto">
          <a:xfrm>
            <a:off x="7315200" y="3505200"/>
            <a:ext cx="968375" cy="319088"/>
            <a:chOff x="637" y="0"/>
            <a:chExt cx="610" cy="403"/>
          </a:xfrm>
        </p:grpSpPr>
        <p:sp>
          <p:nvSpPr>
            <p:cNvPr id="21542" name="Rectangle 62"/>
            <p:cNvSpPr>
              <a:spLocks noChangeArrowheads="1"/>
            </p:cNvSpPr>
            <p:nvPr/>
          </p:nvSpPr>
          <p:spPr bwMode="auto">
            <a:xfrm>
              <a:off x="680" y="0"/>
              <a:ext cx="524" cy="403"/>
            </a:xfrm>
            <a:prstGeom prst="rect">
              <a:avLst/>
            </a:prstGeom>
            <a:noFill/>
            <a:ln w="9525">
              <a:noFill/>
              <a:miter lim="800000"/>
              <a:headEnd/>
              <a:tailEnd/>
            </a:ln>
          </p:spPr>
          <p:txBody>
            <a:bodyPr lIns="0" tIns="0" rIns="0" bIns="0"/>
            <a:lstStyle/>
            <a:p>
              <a:pPr algn="just">
                <a:spcBef>
                  <a:spcPct val="0"/>
                </a:spcBef>
              </a:pPr>
              <a:r>
                <a:rPr lang="en-US" sz="1200">
                  <a:solidFill>
                    <a:schemeClr val="tx1"/>
                  </a:solidFill>
                  <a:cs typeface="Times New Roman" pitchFamily="18" charset="0"/>
                </a:rPr>
                <a:t>Contractor</a:t>
              </a:r>
              <a:endParaRPr lang="en-US" sz="1200">
                <a:solidFill>
                  <a:schemeClr val="tx1"/>
                </a:solidFill>
                <a:latin typeface="Times New Roman" pitchFamily="18" charset="0"/>
                <a:cs typeface="Times New Roman" pitchFamily="18" charset="0"/>
              </a:endParaRPr>
            </a:p>
            <a:p>
              <a:pPr algn="just" eaLnBrk="0" hangingPunct="0">
                <a:spcBef>
                  <a:spcPct val="0"/>
                </a:spcBef>
              </a:pPr>
              <a:endParaRPr lang="en-US" b="0">
                <a:solidFill>
                  <a:schemeClr val="tx1"/>
                </a:solidFill>
                <a:latin typeface="Times New Roman" pitchFamily="18" charset="0"/>
              </a:endParaRPr>
            </a:p>
          </p:txBody>
        </p:sp>
        <p:sp>
          <p:nvSpPr>
            <p:cNvPr id="21543" name="Rectangle 63"/>
            <p:cNvSpPr>
              <a:spLocks noChangeArrowheads="1"/>
            </p:cNvSpPr>
            <p:nvPr/>
          </p:nvSpPr>
          <p:spPr bwMode="auto">
            <a:xfrm>
              <a:off x="637" y="0"/>
              <a:ext cx="610" cy="403"/>
            </a:xfrm>
            <a:prstGeom prst="rect">
              <a:avLst/>
            </a:prstGeom>
            <a:noFill/>
            <a:ln w="7">
              <a:solidFill>
                <a:srgbClr val="A0A0A0"/>
              </a:solidFill>
              <a:miter lim="800000"/>
              <a:headEnd/>
              <a:tailEnd/>
            </a:ln>
          </p:spPr>
          <p:txBody>
            <a:bodyPr/>
            <a:lstStyle/>
            <a:p>
              <a:endParaRPr lang="en-US"/>
            </a:p>
          </p:txBody>
        </p:sp>
      </p:grpSp>
      <p:grpSp>
        <p:nvGrpSpPr>
          <p:cNvPr id="15" name="Group 64"/>
          <p:cNvGrpSpPr>
            <a:grpSpLocks/>
          </p:cNvGrpSpPr>
          <p:nvPr/>
        </p:nvGrpSpPr>
        <p:grpSpPr bwMode="auto">
          <a:xfrm>
            <a:off x="8283575" y="3505200"/>
            <a:ext cx="657225" cy="319088"/>
            <a:chOff x="1247" y="0"/>
            <a:chExt cx="414" cy="403"/>
          </a:xfrm>
        </p:grpSpPr>
        <p:sp>
          <p:nvSpPr>
            <p:cNvPr id="21540" name="Rectangle 65"/>
            <p:cNvSpPr>
              <a:spLocks noChangeArrowheads="1"/>
            </p:cNvSpPr>
            <p:nvPr/>
          </p:nvSpPr>
          <p:spPr bwMode="auto">
            <a:xfrm>
              <a:off x="1290" y="0"/>
              <a:ext cx="328" cy="403"/>
            </a:xfrm>
            <a:prstGeom prst="rect">
              <a:avLst/>
            </a:prstGeom>
            <a:noFill/>
            <a:ln w="9525">
              <a:noFill/>
              <a:miter lim="800000"/>
              <a:headEnd/>
              <a:tailEnd/>
            </a:ln>
          </p:spPr>
          <p:txBody>
            <a:bodyPr/>
            <a:lstStyle/>
            <a:p>
              <a:pPr algn="just">
                <a:spcBef>
                  <a:spcPct val="0"/>
                </a:spcBef>
              </a:pPr>
              <a:r>
                <a:rPr lang="en-US" sz="1200">
                  <a:solidFill>
                    <a:schemeClr val="tx1"/>
                  </a:solidFill>
                  <a:latin typeface="Arial Unicode MS" pitchFamily="34" charset="-128"/>
                  <a:ea typeface="Arial Unicode MS" pitchFamily="34" charset="-128"/>
                  <a:cs typeface="Arial Unicode MS" pitchFamily="34" charset="-128"/>
                </a:rPr>
                <a:t>Fee</a:t>
              </a:r>
            </a:p>
            <a:p>
              <a:pPr algn="just" eaLnBrk="0" hangingPunct="0">
                <a:spcBef>
                  <a:spcPct val="0"/>
                </a:spcBef>
              </a:pPr>
              <a:endParaRPr lang="en-US" b="0">
                <a:solidFill>
                  <a:schemeClr val="tx1"/>
                </a:solidFill>
                <a:latin typeface="Times New Roman" pitchFamily="18" charset="0"/>
              </a:endParaRPr>
            </a:p>
          </p:txBody>
        </p:sp>
        <p:sp>
          <p:nvSpPr>
            <p:cNvPr id="21541" name="Rectangle 66"/>
            <p:cNvSpPr>
              <a:spLocks noChangeArrowheads="1"/>
            </p:cNvSpPr>
            <p:nvPr/>
          </p:nvSpPr>
          <p:spPr bwMode="auto">
            <a:xfrm>
              <a:off x="1247" y="0"/>
              <a:ext cx="414" cy="403"/>
            </a:xfrm>
            <a:prstGeom prst="rect">
              <a:avLst/>
            </a:prstGeom>
            <a:noFill/>
            <a:ln w="7">
              <a:solidFill>
                <a:srgbClr val="A0A0A0"/>
              </a:solidFill>
              <a:miter lim="800000"/>
              <a:headEnd/>
              <a:tailEnd/>
            </a:ln>
          </p:spPr>
          <p:txBody>
            <a:bodyPr/>
            <a:lstStyle/>
            <a:p>
              <a:endParaRPr lang="en-US"/>
            </a:p>
          </p:txBody>
        </p:sp>
      </p:grpSp>
      <p:grpSp>
        <p:nvGrpSpPr>
          <p:cNvPr id="16" name="Group 70"/>
          <p:cNvGrpSpPr>
            <a:grpSpLocks/>
          </p:cNvGrpSpPr>
          <p:nvPr/>
        </p:nvGrpSpPr>
        <p:grpSpPr bwMode="auto">
          <a:xfrm>
            <a:off x="7315200" y="3830638"/>
            <a:ext cx="968375" cy="288925"/>
            <a:chOff x="637" y="403"/>
            <a:chExt cx="610" cy="403"/>
          </a:xfrm>
        </p:grpSpPr>
        <p:sp>
          <p:nvSpPr>
            <p:cNvPr id="21538" name="Rectangle 71"/>
            <p:cNvSpPr>
              <a:spLocks noChangeArrowheads="1"/>
            </p:cNvSpPr>
            <p:nvPr/>
          </p:nvSpPr>
          <p:spPr bwMode="auto">
            <a:xfrm>
              <a:off x="680" y="403"/>
              <a:ext cx="524"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Randolph</a:t>
              </a:r>
            </a:p>
            <a:p>
              <a:pPr algn="ctr" eaLnBrk="0" hangingPunct="0">
                <a:spcBef>
                  <a:spcPct val="0"/>
                </a:spcBef>
              </a:pPr>
              <a:endParaRPr lang="en-US" b="0">
                <a:solidFill>
                  <a:schemeClr val="tx1"/>
                </a:solidFill>
                <a:latin typeface="Times New Roman" pitchFamily="18" charset="0"/>
              </a:endParaRPr>
            </a:p>
          </p:txBody>
        </p:sp>
        <p:sp>
          <p:nvSpPr>
            <p:cNvPr id="21539" name="Rectangle 72"/>
            <p:cNvSpPr>
              <a:spLocks noChangeArrowheads="1"/>
            </p:cNvSpPr>
            <p:nvPr/>
          </p:nvSpPr>
          <p:spPr bwMode="auto">
            <a:xfrm>
              <a:off x="637" y="403"/>
              <a:ext cx="610" cy="403"/>
            </a:xfrm>
            <a:prstGeom prst="rect">
              <a:avLst/>
            </a:prstGeom>
            <a:noFill/>
            <a:ln w="7">
              <a:solidFill>
                <a:srgbClr val="A0A0A0"/>
              </a:solidFill>
              <a:miter lim="800000"/>
              <a:headEnd/>
              <a:tailEnd/>
            </a:ln>
          </p:spPr>
          <p:txBody>
            <a:bodyPr/>
            <a:lstStyle/>
            <a:p>
              <a:endParaRPr lang="en-US"/>
            </a:p>
          </p:txBody>
        </p:sp>
      </p:grpSp>
      <p:grpSp>
        <p:nvGrpSpPr>
          <p:cNvPr id="17" name="Group 73"/>
          <p:cNvGrpSpPr>
            <a:grpSpLocks/>
          </p:cNvGrpSpPr>
          <p:nvPr/>
        </p:nvGrpSpPr>
        <p:grpSpPr bwMode="auto">
          <a:xfrm>
            <a:off x="8283575" y="3830638"/>
            <a:ext cx="657225" cy="288925"/>
            <a:chOff x="1247" y="403"/>
            <a:chExt cx="414" cy="403"/>
          </a:xfrm>
        </p:grpSpPr>
        <p:sp>
          <p:nvSpPr>
            <p:cNvPr id="21536" name="Rectangle 74"/>
            <p:cNvSpPr>
              <a:spLocks noChangeArrowheads="1"/>
            </p:cNvSpPr>
            <p:nvPr/>
          </p:nvSpPr>
          <p:spPr bwMode="auto">
            <a:xfrm>
              <a:off x="1290" y="403"/>
              <a:ext cx="328"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1200</a:t>
              </a:r>
            </a:p>
            <a:p>
              <a:pPr algn="ctr" eaLnBrk="0" hangingPunct="0">
                <a:spcBef>
                  <a:spcPct val="0"/>
                </a:spcBef>
              </a:pPr>
              <a:endParaRPr lang="en-US" b="0">
                <a:solidFill>
                  <a:schemeClr val="tx1"/>
                </a:solidFill>
                <a:latin typeface="Times New Roman" pitchFamily="18" charset="0"/>
              </a:endParaRPr>
            </a:p>
          </p:txBody>
        </p:sp>
        <p:sp>
          <p:nvSpPr>
            <p:cNvPr id="21537" name="Rectangle 75"/>
            <p:cNvSpPr>
              <a:spLocks noChangeArrowheads="1"/>
            </p:cNvSpPr>
            <p:nvPr/>
          </p:nvSpPr>
          <p:spPr bwMode="auto">
            <a:xfrm>
              <a:off x="1247" y="403"/>
              <a:ext cx="414" cy="403"/>
            </a:xfrm>
            <a:prstGeom prst="rect">
              <a:avLst/>
            </a:prstGeom>
            <a:noFill/>
            <a:ln w="7">
              <a:solidFill>
                <a:srgbClr val="A0A0A0"/>
              </a:solidFill>
              <a:miter lim="800000"/>
              <a:headEnd/>
              <a:tailEnd/>
            </a:ln>
          </p:spPr>
          <p:txBody>
            <a:bodyPr/>
            <a:lstStyle/>
            <a:p>
              <a:endParaRPr lang="en-US"/>
            </a:p>
          </p:txBody>
        </p:sp>
      </p:grpSp>
      <p:grpSp>
        <p:nvGrpSpPr>
          <p:cNvPr id="18" name="Group 79"/>
          <p:cNvGrpSpPr>
            <a:grpSpLocks/>
          </p:cNvGrpSpPr>
          <p:nvPr/>
        </p:nvGrpSpPr>
        <p:grpSpPr bwMode="auto">
          <a:xfrm>
            <a:off x="7315200" y="4119563"/>
            <a:ext cx="968375" cy="258762"/>
            <a:chOff x="637" y="806"/>
            <a:chExt cx="610" cy="403"/>
          </a:xfrm>
        </p:grpSpPr>
        <p:sp>
          <p:nvSpPr>
            <p:cNvPr id="21534" name="Rectangle 80"/>
            <p:cNvSpPr>
              <a:spLocks noChangeArrowheads="1"/>
            </p:cNvSpPr>
            <p:nvPr/>
          </p:nvSpPr>
          <p:spPr bwMode="auto">
            <a:xfrm>
              <a:off x="680" y="806"/>
              <a:ext cx="524"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Ingersoll</a:t>
              </a:r>
            </a:p>
            <a:p>
              <a:pPr algn="ctr" eaLnBrk="0" hangingPunct="0">
                <a:spcBef>
                  <a:spcPct val="0"/>
                </a:spcBef>
              </a:pPr>
              <a:endParaRPr lang="en-US" b="0">
                <a:solidFill>
                  <a:schemeClr val="tx1"/>
                </a:solidFill>
                <a:latin typeface="Times New Roman" pitchFamily="18" charset="0"/>
              </a:endParaRPr>
            </a:p>
          </p:txBody>
        </p:sp>
        <p:sp>
          <p:nvSpPr>
            <p:cNvPr id="21535" name="Rectangle 81"/>
            <p:cNvSpPr>
              <a:spLocks noChangeArrowheads="1"/>
            </p:cNvSpPr>
            <p:nvPr/>
          </p:nvSpPr>
          <p:spPr bwMode="auto">
            <a:xfrm>
              <a:off x="637" y="806"/>
              <a:ext cx="610" cy="403"/>
            </a:xfrm>
            <a:prstGeom prst="rect">
              <a:avLst/>
            </a:prstGeom>
            <a:noFill/>
            <a:ln w="7">
              <a:solidFill>
                <a:srgbClr val="A0A0A0"/>
              </a:solidFill>
              <a:miter lim="800000"/>
              <a:headEnd/>
              <a:tailEnd/>
            </a:ln>
          </p:spPr>
          <p:txBody>
            <a:bodyPr/>
            <a:lstStyle/>
            <a:p>
              <a:endParaRPr lang="en-US"/>
            </a:p>
          </p:txBody>
        </p:sp>
      </p:grpSp>
      <p:grpSp>
        <p:nvGrpSpPr>
          <p:cNvPr id="19" name="Group 82"/>
          <p:cNvGrpSpPr>
            <a:grpSpLocks/>
          </p:cNvGrpSpPr>
          <p:nvPr/>
        </p:nvGrpSpPr>
        <p:grpSpPr bwMode="auto">
          <a:xfrm>
            <a:off x="8283575" y="4119563"/>
            <a:ext cx="657225" cy="258762"/>
            <a:chOff x="1247" y="806"/>
            <a:chExt cx="414" cy="403"/>
          </a:xfrm>
        </p:grpSpPr>
        <p:sp>
          <p:nvSpPr>
            <p:cNvPr id="21532" name="Rectangle 83"/>
            <p:cNvSpPr>
              <a:spLocks noChangeArrowheads="1"/>
            </p:cNvSpPr>
            <p:nvPr/>
          </p:nvSpPr>
          <p:spPr bwMode="auto">
            <a:xfrm>
              <a:off x="1290" y="806"/>
              <a:ext cx="328"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1100</a:t>
              </a:r>
            </a:p>
            <a:p>
              <a:pPr algn="ctr" eaLnBrk="0" hangingPunct="0">
                <a:spcBef>
                  <a:spcPct val="0"/>
                </a:spcBef>
              </a:pPr>
              <a:endParaRPr lang="en-US" b="0">
                <a:solidFill>
                  <a:schemeClr val="tx1"/>
                </a:solidFill>
                <a:latin typeface="Times New Roman" pitchFamily="18" charset="0"/>
              </a:endParaRPr>
            </a:p>
          </p:txBody>
        </p:sp>
        <p:sp>
          <p:nvSpPr>
            <p:cNvPr id="21533" name="Rectangle 84"/>
            <p:cNvSpPr>
              <a:spLocks noChangeArrowheads="1"/>
            </p:cNvSpPr>
            <p:nvPr/>
          </p:nvSpPr>
          <p:spPr bwMode="auto">
            <a:xfrm>
              <a:off x="1247" y="806"/>
              <a:ext cx="414" cy="403"/>
            </a:xfrm>
            <a:prstGeom prst="rect">
              <a:avLst/>
            </a:prstGeom>
            <a:noFill/>
            <a:ln w="7">
              <a:solidFill>
                <a:srgbClr val="A0A0A0"/>
              </a:solidFill>
              <a:miter lim="800000"/>
              <a:headEnd/>
              <a:tailEnd/>
            </a:ln>
          </p:spPr>
          <p:txBody>
            <a:bodyPr/>
            <a:lstStyle/>
            <a:p>
              <a:endParaRPr lang="en-US"/>
            </a:p>
          </p:txBody>
        </p:sp>
      </p:grpSp>
      <p:grpSp>
        <p:nvGrpSpPr>
          <p:cNvPr id="20" name="Group 97"/>
          <p:cNvGrpSpPr>
            <a:grpSpLocks/>
          </p:cNvGrpSpPr>
          <p:nvPr/>
        </p:nvGrpSpPr>
        <p:grpSpPr bwMode="auto">
          <a:xfrm>
            <a:off x="7315200" y="4381500"/>
            <a:ext cx="968375" cy="274638"/>
            <a:chOff x="637" y="1612"/>
            <a:chExt cx="610" cy="403"/>
          </a:xfrm>
        </p:grpSpPr>
        <p:sp>
          <p:nvSpPr>
            <p:cNvPr id="21530" name="Rectangle 98"/>
            <p:cNvSpPr>
              <a:spLocks noChangeArrowheads="1"/>
            </p:cNvSpPr>
            <p:nvPr/>
          </p:nvSpPr>
          <p:spPr bwMode="auto">
            <a:xfrm>
              <a:off x="680" y="1612"/>
              <a:ext cx="524"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Pitkin</a:t>
              </a:r>
            </a:p>
            <a:p>
              <a:pPr algn="ctr" eaLnBrk="0" hangingPunct="0">
                <a:spcBef>
                  <a:spcPct val="0"/>
                </a:spcBef>
              </a:pPr>
              <a:endParaRPr lang="en-US" b="0">
                <a:solidFill>
                  <a:schemeClr val="tx1"/>
                </a:solidFill>
                <a:latin typeface="Times New Roman" pitchFamily="18" charset="0"/>
              </a:endParaRPr>
            </a:p>
          </p:txBody>
        </p:sp>
        <p:sp>
          <p:nvSpPr>
            <p:cNvPr id="21531" name="Rectangle 99"/>
            <p:cNvSpPr>
              <a:spLocks noChangeArrowheads="1"/>
            </p:cNvSpPr>
            <p:nvPr/>
          </p:nvSpPr>
          <p:spPr bwMode="auto">
            <a:xfrm>
              <a:off x="637" y="1612"/>
              <a:ext cx="610" cy="403"/>
            </a:xfrm>
            <a:prstGeom prst="rect">
              <a:avLst/>
            </a:prstGeom>
            <a:noFill/>
            <a:ln w="7">
              <a:solidFill>
                <a:srgbClr val="A0A0A0"/>
              </a:solidFill>
              <a:miter lim="800000"/>
              <a:headEnd/>
              <a:tailEnd/>
            </a:ln>
          </p:spPr>
          <p:txBody>
            <a:bodyPr/>
            <a:lstStyle/>
            <a:p>
              <a:endParaRPr lang="en-US"/>
            </a:p>
          </p:txBody>
        </p:sp>
      </p:grpSp>
      <p:grpSp>
        <p:nvGrpSpPr>
          <p:cNvPr id="21" name="Group 100"/>
          <p:cNvGrpSpPr>
            <a:grpSpLocks/>
          </p:cNvGrpSpPr>
          <p:nvPr/>
        </p:nvGrpSpPr>
        <p:grpSpPr bwMode="auto">
          <a:xfrm>
            <a:off x="8283575" y="4381500"/>
            <a:ext cx="657225" cy="274638"/>
            <a:chOff x="1247" y="1612"/>
            <a:chExt cx="414" cy="403"/>
          </a:xfrm>
        </p:grpSpPr>
        <p:sp>
          <p:nvSpPr>
            <p:cNvPr id="21528" name="Rectangle 101"/>
            <p:cNvSpPr>
              <a:spLocks noChangeArrowheads="1"/>
            </p:cNvSpPr>
            <p:nvPr/>
          </p:nvSpPr>
          <p:spPr bwMode="auto">
            <a:xfrm>
              <a:off x="1290" y="1612"/>
              <a:ext cx="328" cy="403"/>
            </a:xfrm>
            <a:prstGeom prst="rect">
              <a:avLst/>
            </a:prstGeom>
            <a:noFill/>
            <a:ln w="9525">
              <a:noFill/>
              <a:miter lim="800000"/>
              <a:headEnd/>
              <a:tailEnd/>
            </a:ln>
          </p:spPr>
          <p:txBody>
            <a:bodyPr/>
            <a:lstStyle/>
            <a:p>
              <a:pPr algn="ctr">
                <a:spcBef>
                  <a:spcPct val="0"/>
                </a:spcBef>
              </a:pPr>
              <a:r>
                <a:rPr lang="en-US" sz="1200" b="0">
                  <a:solidFill>
                    <a:schemeClr val="tx1"/>
                  </a:solidFill>
                  <a:latin typeface="Arial Unicode MS" pitchFamily="34" charset="-128"/>
                  <a:ea typeface="Arial Unicode MS" pitchFamily="34" charset="-128"/>
                  <a:cs typeface="Arial Unicode MS" pitchFamily="34" charset="-128"/>
                </a:rPr>
                <a:t>1100</a:t>
              </a:r>
            </a:p>
            <a:p>
              <a:pPr algn="ctr" eaLnBrk="0" hangingPunct="0">
                <a:spcBef>
                  <a:spcPct val="0"/>
                </a:spcBef>
              </a:pPr>
              <a:endParaRPr lang="en-US" b="0">
                <a:solidFill>
                  <a:schemeClr val="tx1"/>
                </a:solidFill>
                <a:latin typeface="Times New Roman" pitchFamily="18" charset="0"/>
              </a:endParaRPr>
            </a:p>
          </p:txBody>
        </p:sp>
        <p:sp>
          <p:nvSpPr>
            <p:cNvPr id="21529" name="Rectangle 102"/>
            <p:cNvSpPr>
              <a:spLocks noChangeArrowheads="1"/>
            </p:cNvSpPr>
            <p:nvPr/>
          </p:nvSpPr>
          <p:spPr bwMode="auto">
            <a:xfrm>
              <a:off x="1247" y="1612"/>
              <a:ext cx="414" cy="403"/>
            </a:xfrm>
            <a:prstGeom prst="rect">
              <a:avLst/>
            </a:prstGeom>
            <a:noFill/>
            <a:ln w="7">
              <a:solidFill>
                <a:srgbClr val="A0A0A0"/>
              </a:solidFill>
              <a:miter lim="800000"/>
              <a:headEnd/>
              <a:tailEnd/>
            </a:ln>
          </p:spPr>
          <p:txBody>
            <a:bodyPr/>
            <a:lstStyle/>
            <a:p>
              <a:endParaRPr lang="en-US"/>
            </a:p>
          </p:txBody>
        </p:sp>
      </p:grpSp>
    </p:spTree>
    <p:extLst>
      <p:ext uri="{BB962C8B-B14F-4D97-AF65-F5344CB8AC3E}">
        <p14:creationId xmlns:p14="http://schemas.microsoft.com/office/powerpoint/2010/main" val="24898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304800" y="1143000"/>
            <a:ext cx="8459372" cy="5173394"/>
          </a:xfrm>
        </p:spPr>
        <p:txBody>
          <a:bodyPr/>
          <a:lstStyle/>
          <a:p>
            <a:pPr marL="609600" indent="-609600" algn="just" eaLnBrk="1" hangingPunct="1"/>
            <a:r>
              <a:rPr lang="en-US" sz="1600" dirty="0" smtClean="0">
                <a:latin typeface="Arial Unicode MS" pitchFamily="34" charset="-128"/>
                <a:ea typeface="Arial Unicode MS" pitchFamily="34" charset="-128"/>
                <a:cs typeface="Arial Unicode MS" pitchFamily="34" charset="-128"/>
              </a:rPr>
              <a:t>BCNF does not allow dependencies between attributes that belong to candidate keys.</a:t>
            </a:r>
          </a:p>
          <a:p>
            <a:pPr marL="609600" indent="-609600" algn="just" eaLnBrk="1" hangingPunct="1"/>
            <a:r>
              <a:rPr lang="en-US" sz="1600" dirty="0" smtClean="0">
                <a:latin typeface="Arial Unicode MS" pitchFamily="34" charset="-128"/>
                <a:ea typeface="Arial Unicode MS" pitchFamily="34" charset="-128"/>
                <a:cs typeface="Arial Unicode MS" pitchFamily="34" charset="-128"/>
              </a:rPr>
              <a:t>BCNF is a refinement of the third normal form in which it drops the restriction of a non-key attribute from the 3rd normal form.</a:t>
            </a:r>
            <a:r>
              <a:rPr lang="en-US" sz="1600" b="1" dirty="0" smtClean="0">
                <a:solidFill>
                  <a:srgbClr val="CC0000"/>
                </a:solidFill>
                <a:latin typeface="Arial Unicode MS" pitchFamily="34" charset="-128"/>
                <a:cs typeface="Times New Roman" pitchFamily="18" charset="0"/>
              </a:rPr>
              <a:t> </a:t>
            </a:r>
          </a:p>
          <a:p>
            <a:pPr marL="609600" indent="-609600" algn="just" eaLnBrk="1" hangingPunct="1"/>
            <a:r>
              <a:rPr lang="en-US" sz="1600" dirty="0" smtClean="0">
                <a:latin typeface="Arial Unicode MS" pitchFamily="34" charset="-128"/>
                <a:ea typeface="Arial Unicode MS" pitchFamily="34" charset="-128"/>
                <a:cs typeface="Arial Unicode MS" pitchFamily="34" charset="-128"/>
              </a:rPr>
              <a:t>Third normal form and BCNF are not same if the following conditions are true:</a:t>
            </a:r>
          </a:p>
          <a:p>
            <a:pPr marL="1100138" lvl="1" indent="-533400" algn="just" eaLnBrk="1" hangingPunct="1"/>
            <a:r>
              <a:rPr lang="en-US" sz="1400" dirty="0" smtClean="0">
                <a:latin typeface="Arial Unicode MS" pitchFamily="34" charset="-128"/>
                <a:ea typeface="Arial Unicode MS" pitchFamily="34" charset="-128"/>
                <a:cs typeface="Arial Unicode MS" pitchFamily="34" charset="-128"/>
              </a:rPr>
              <a:t>The table has two or more candidate keys</a:t>
            </a:r>
          </a:p>
          <a:p>
            <a:pPr marL="1100138" lvl="1" indent="-533400" algn="just" eaLnBrk="1" hangingPunct="1"/>
            <a:r>
              <a:rPr lang="en-US" sz="1400" dirty="0" smtClean="0">
                <a:latin typeface="Arial Unicode MS" pitchFamily="34" charset="-128"/>
                <a:ea typeface="Arial Unicode MS" pitchFamily="34" charset="-128"/>
                <a:cs typeface="Arial Unicode MS" pitchFamily="34" charset="-128"/>
              </a:rPr>
              <a:t>At least two of the candidate keys are composed of more than one attribute</a:t>
            </a:r>
          </a:p>
          <a:p>
            <a:pPr marL="1100138" lvl="1" indent="-533400" algn="just" eaLnBrk="1" hangingPunct="1"/>
            <a:r>
              <a:rPr lang="en-US" sz="1400" dirty="0" smtClean="0">
                <a:latin typeface="Arial Unicode MS" pitchFamily="34" charset="-128"/>
                <a:ea typeface="Arial Unicode MS" pitchFamily="34" charset="-128"/>
                <a:cs typeface="Arial Unicode MS" pitchFamily="34" charset="-128"/>
              </a:rPr>
              <a:t>The keys are not disjoint i.e. The composite candidate keys share some attributes</a:t>
            </a:r>
          </a:p>
          <a:p>
            <a:pPr marL="609600" indent="-609600" algn="just" eaLnBrk="1" hangingPunct="1">
              <a:buFontTx/>
              <a:buNone/>
            </a:pPr>
            <a:endParaRPr lang="en-US" sz="1600" b="1" dirty="0" smtClean="0">
              <a:solidFill>
                <a:srgbClr val="CC0000"/>
              </a:solidFill>
              <a:latin typeface="Arial Unicode MS" pitchFamily="34" charset="-128"/>
              <a:ea typeface="Arial Unicode MS" pitchFamily="34" charset="-128"/>
              <a:cs typeface="Arial Unicode MS" pitchFamily="34" charset="-128"/>
            </a:endParaRPr>
          </a:p>
          <a:p>
            <a:pPr marL="609600" indent="-609600" algn="just" eaLnBrk="1" hangingPunct="1">
              <a:buFontTx/>
              <a:buNone/>
            </a:pPr>
            <a:r>
              <a:rPr lang="en-US" sz="1600" b="1" dirty="0" smtClean="0">
                <a:solidFill>
                  <a:srgbClr val="FF0000"/>
                </a:solidFill>
                <a:latin typeface="Calibri" pitchFamily="34" charset="0"/>
                <a:ea typeface="Arial Unicode MS" pitchFamily="34" charset="-128"/>
                <a:cs typeface="Calibri" pitchFamily="34" charset="0"/>
              </a:rPr>
              <a:t>Example 1 - Address (Not in BCNF)</a:t>
            </a:r>
          </a:p>
          <a:p>
            <a:pPr marL="609600" indent="-609600" algn="just" eaLnBrk="1" hangingPunct="1">
              <a:buFontTx/>
              <a:buNone/>
            </a:pPr>
            <a:r>
              <a:rPr lang="en-US" sz="1600" b="1" dirty="0" smtClean="0">
                <a:latin typeface="Arial Unicode MS" pitchFamily="34" charset="-128"/>
                <a:ea typeface="Arial Unicode MS" pitchFamily="34" charset="-128"/>
                <a:cs typeface="Arial Unicode MS" pitchFamily="34" charset="-128"/>
              </a:rPr>
              <a:t>Scheme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dirty="0" smtClean="0">
                <a:latin typeface="Arial Unicode MS" pitchFamily="34" charset="-128"/>
                <a:cs typeface="Times New Roman" pitchFamily="18" charset="0"/>
              </a:rPr>
              <a:t>City, Street, </a:t>
            </a:r>
            <a:r>
              <a:rPr lang="en-US" sz="1600" b="1" dirty="0" err="1" smtClean="0">
                <a:latin typeface="Arial Unicode MS" pitchFamily="34" charset="-128"/>
                <a:cs typeface="Times New Roman" pitchFamily="18" charset="0"/>
              </a:rPr>
              <a:t>ZipCode</a:t>
            </a:r>
            <a:r>
              <a:rPr lang="en-US" sz="1600" b="1" dirty="0" smtClean="0">
                <a:latin typeface="Arial Unicode MS" pitchFamily="34" charset="-128"/>
                <a:cs typeface="Times New Roman" pitchFamily="18" charset="0"/>
              </a:rPr>
              <a:t> </a:t>
            </a:r>
            <a:r>
              <a:rPr lang="en-US" sz="1600" b="1" dirty="0" smtClean="0">
                <a:latin typeface="Arial Unicode MS" pitchFamily="34" charset="-128"/>
                <a:ea typeface="Arial Unicode MS" pitchFamily="34" charset="-128"/>
                <a:cs typeface="Arial Unicode MS" pitchFamily="34" charset="-128"/>
              </a:rPr>
              <a:t>}</a:t>
            </a:r>
          </a:p>
          <a:p>
            <a:pPr marL="1100138" lvl="1" indent="-533400" algn="just" eaLnBrk="1" hangingPunct="1">
              <a:buFontTx/>
              <a:buAutoNum type="arabicPeriod"/>
            </a:pPr>
            <a:r>
              <a:rPr lang="en-US" sz="1600" b="1" dirty="0" smtClean="0">
                <a:latin typeface="Arial Unicode MS" pitchFamily="34" charset="-128"/>
                <a:cs typeface="Times New Roman" pitchFamily="18" charset="0"/>
              </a:rPr>
              <a:t>Key1 </a:t>
            </a:r>
            <a:r>
              <a:rPr lang="en-US" sz="1600" b="1" dirty="0" smtClean="0">
                <a:cs typeface="Times New Roman" pitchFamily="18" charset="0"/>
                <a:sym typeface="Wingdings" pitchFamily="2" charset="2"/>
              </a:rPr>
              <a:t></a:t>
            </a:r>
            <a:r>
              <a:rPr lang="en-US" sz="1600" b="1" dirty="0" smtClean="0">
                <a:latin typeface="Arial Unicode MS" pitchFamily="34" charset="-128"/>
                <a:cs typeface="Times New Roman" pitchFamily="18" charset="0"/>
              </a:rPr>
              <a:t> {City, Street }</a:t>
            </a:r>
          </a:p>
          <a:p>
            <a:pPr marL="1100138" lvl="1" indent="-533400" algn="just" eaLnBrk="1" hangingPunct="1">
              <a:buFontTx/>
              <a:buAutoNum type="arabicPeriod"/>
            </a:pPr>
            <a:r>
              <a:rPr lang="en-US" sz="1600" b="1" dirty="0" smtClean="0">
                <a:latin typeface="Arial Unicode MS" pitchFamily="34" charset="-128"/>
                <a:cs typeface="Times New Roman" pitchFamily="18" charset="0"/>
              </a:rPr>
              <a:t>Key2 </a:t>
            </a:r>
            <a:r>
              <a:rPr lang="en-US" sz="1600" b="1" dirty="0" smtClean="0">
                <a:cs typeface="Times New Roman" pitchFamily="18" charset="0"/>
                <a:sym typeface="Wingdings" pitchFamily="2" charset="2"/>
              </a:rPr>
              <a:t></a:t>
            </a:r>
            <a:r>
              <a:rPr lang="en-US" sz="1600" b="1" dirty="0" smtClean="0">
                <a:latin typeface="Arial Unicode MS" pitchFamily="34" charset="-128"/>
                <a:cs typeface="Times New Roman" pitchFamily="18" charset="0"/>
              </a:rPr>
              <a:t> {</a:t>
            </a:r>
            <a:r>
              <a:rPr lang="en-US" sz="1600" b="1" dirty="0" err="1" smtClean="0">
                <a:latin typeface="Arial Unicode MS" pitchFamily="34" charset="-128"/>
                <a:cs typeface="Times New Roman" pitchFamily="18" charset="0"/>
              </a:rPr>
              <a:t>ZipCode</a:t>
            </a:r>
            <a:r>
              <a:rPr lang="en-US" sz="1600" b="1" dirty="0" smtClean="0">
                <a:latin typeface="Arial Unicode MS" pitchFamily="34" charset="-128"/>
                <a:cs typeface="Times New Roman" pitchFamily="18" charset="0"/>
              </a:rPr>
              <a:t>, Street}</a:t>
            </a:r>
          </a:p>
          <a:p>
            <a:pPr marL="1100138" lvl="1" indent="-533400" algn="just" eaLnBrk="1" hangingPunct="1">
              <a:buFontTx/>
              <a:buAutoNum type="arabicPeriod"/>
            </a:pPr>
            <a:r>
              <a:rPr lang="en-US" sz="1600" b="1" dirty="0" smtClean="0">
                <a:latin typeface="Arial Unicode MS" pitchFamily="34" charset="-128"/>
                <a:cs typeface="Times New Roman" pitchFamily="18" charset="0"/>
              </a:rPr>
              <a:t>No non-key attribute hence 3NF</a:t>
            </a:r>
            <a:endParaRPr lang="en-US" sz="1600" b="1" dirty="0" smtClean="0">
              <a:latin typeface="Arial Unicode MS" pitchFamily="34" charset="-128"/>
              <a:cs typeface="Times New Roman" pitchFamily="18" charset="0"/>
              <a:sym typeface="Wingdings" pitchFamily="2" charset="2"/>
            </a:endParaRPr>
          </a:p>
          <a:p>
            <a:pPr marL="1100138" lvl="1" indent="-533400" algn="just" eaLnBrk="1" hangingPunct="1">
              <a:buFontTx/>
              <a:buAutoNum type="arabicPeriod"/>
            </a:pPr>
            <a:r>
              <a:rPr lang="en-US" sz="1600" b="1" dirty="0" smtClean="0">
                <a:latin typeface="Arial Unicode MS" pitchFamily="34" charset="-128"/>
                <a:cs typeface="Times New Roman" pitchFamily="18" charset="0"/>
              </a:rPr>
              <a:t>{City, Street} </a:t>
            </a:r>
            <a:r>
              <a:rPr lang="en-US" sz="1600" b="1" dirty="0" smtClean="0">
                <a:latin typeface="Arial Unicode MS" pitchFamily="34" charset="-128"/>
                <a:cs typeface="Times New Roman" pitchFamily="18" charset="0"/>
                <a:sym typeface="Wingdings" pitchFamily="2" charset="2"/>
              </a:rPr>
              <a:t> {</a:t>
            </a:r>
            <a:r>
              <a:rPr lang="en-US" sz="1600" b="1" dirty="0" err="1" smtClean="0">
                <a:latin typeface="Arial Unicode MS" pitchFamily="34" charset="-128"/>
                <a:cs typeface="Times New Roman" pitchFamily="18" charset="0"/>
                <a:sym typeface="Wingdings" pitchFamily="2" charset="2"/>
              </a:rPr>
              <a:t>ZipCode</a:t>
            </a:r>
            <a:r>
              <a:rPr lang="en-US" sz="1600" b="1" dirty="0" smtClean="0">
                <a:latin typeface="Arial Unicode MS" pitchFamily="34" charset="-128"/>
                <a:cs typeface="Times New Roman" pitchFamily="18" charset="0"/>
                <a:sym typeface="Wingdings" pitchFamily="2" charset="2"/>
              </a:rPr>
              <a:t>}</a:t>
            </a:r>
          </a:p>
          <a:p>
            <a:pPr marL="1100138" lvl="1" indent="-533400" algn="just" eaLnBrk="1" hangingPunct="1">
              <a:buFontTx/>
              <a:buAutoNum type="arabicPeriod"/>
            </a:pPr>
            <a:r>
              <a:rPr lang="en-US" sz="1600" b="1" dirty="0" smtClean="0">
                <a:latin typeface="Arial Unicode MS" pitchFamily="34" charset="-128"/>
                <a:cs typeface="Times New Roman" pitchFamily="18" charset="0"/>
              </a:rPr>
              <a:t>{</a:t>
            </a:r>
            <a:r>
              <a:rPr lang="en-US" sz="1600" b="1" dirty="0" err="1" smtClean="0">
                <a:latin typeface="Arial Unicode MS" pitchFamily="34" charset="-128"/>
                <a:cs typeface="Times New Roman" pitchFamily="18" charset="0"/>
              </a:rPr>
              <a:t>ZipCode</a:t>
            </a:r>
            <a:r>
              <a:rPr lang="en-US" sz="1600" b="1" dirty="0" smtClean="0">
                <a:latin typeface="Arial Unicode MS" pitchFamily="34" charset="-128"/>
                <a:cs typeface="Times New Roman" pitchFamily="18" charset="0"/>
              </a:rPr>
              <a:t>} </a:t>
            </a:r>
            <a:r>
              <a:rPr lang="en-US" sz="1600" b="1" dirty="0" smtClean="0">
                <a:latin typeface="Arial Unicode MS" pitchFamily="34" charset="-128"/>
                <a:cs typeface="Times New Roman" pitchFamily="18" charset="0"/>
                <a:sym typeface="Wingdings" pitchFamily="2" charset="2"/>
              </a:rPr>
              <a:t> {City}</a:t>
            </a:r>
            <a:endParaRPr lang="en-US" sz="1600" b="1" dirty="0" smtClean="0">
              <a:latin typeface="Arial Unicode MS" pitchFamily="34" charset="-128"/>
              <a:cs typeface="Times New Roman" pitchFamily="18" charset="0"/>
            </a:endParaRPr>
          </a:p>
          <a:p>
            <a:pPr marL="1100138" lvl="1" indent="-533400" algn="just" eaLnBrk="1" hangingPunct="1">
              <a:buFontTx/>
              <a:buAutoNum type="arabicPeriod"/>
            </a:pPr>
            <a:r>
              <a:rPr lang="en-US" sz="1600" b="1" dirty="0" smtClean="0">
                <a:latin typeface="Arial Unicode MS" pitchFamily="34" charset="-128"/>
                <a:cs typeface="Times New Roman" pitchFamily="18" charset="0"/>
              </a:rPr>
              <a:t>Dependency between attributes belonging to a key</a:t>
            </a:r>
          </a:p>
        </p:txBody>
      </p:sp>
      <p:sp>
        <p:nvSpPr>
          <p:cNvPr id="22531"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000" b="1" dirty="0">
                <a:solidFill>
                  <a:srgbClr val="FF0000"/>
                </a:solidFill>
                <a:latin typeface="Calibri" pitchFamily="34" charset="0"/>
                <a:cs typeface="Calibri" pitchFamily="34" charset="0"/>
              </a:rPr>
              <a:t>Boyce-</a:t>
            </a:r>
            <a:r>
              <a:rPr lang="en-US" sz="4000" b="1" dirty="0" err="1">
                <a:solidFill>
                  <a:srgbClr val="FF0000"/>
                </a:solidFill>
                <a:latin typeface="Calibri" pitchFamily="34" charset="0"/>
                <a:cs typeface="Calibri" pitchFamily="34" charset="0"/>
              </a:rPr>
              <a:t>Codd</a:t>
            </a:r>
            <a:r>
              <a:rPr lang="en-US" sz="4000" b="1" dirty="0">
                <a:solidFill>
                  <a:srgbClr val="FF0000"/>
                </a:solidFill>
                <a:latin typeface="Calibri" pitchFamily="34" charset="0"/>
                <a:cs typeface="Calibri" pitchFamily="34" charset="0"/>
              </a:rPr>
              <a:t> Normal Form  (BCNF) </a:t>
            </a:r>
          </a:p>
        </p:txBody>
      </p:sp>
    </p:spTree>
    <p:extLst>
      <p:ext uri="{BB962C8B-B14F-4D97-AF65-F5344CB8AC3E}">
        <p14:creationId xmlns:p14="http://schemas.microsoft.com/office/powerpoint/2010/main" val="42309741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304800" y="1143000"/>
            <a:ext cx="8610600" cy="5029200"/>
          </a:xfrm>
        </p:spPr>
        <p:txBody>
          <a:bodyPr/>
          <a:lstStyle/>
          <a:p>
            <a:pPr marL="609600" indent="-609600" algn="just" eaLnBrk="1" hangingPunct="1">
              <a:buFontTx/>
              <a:buNone/>
            </a:pPr>
            <a:r>
              <a:rPr lang="en-US" sz="2000" b="1" dirty="0" smtClean="0">
                <a:solidFill>
                  <a:srgbClr val="FF0000"/>
                </a:solidFill>
                <a:latin typeface="Arial Unicode MS" pitchFamily="34" charset="-128"/>
                <a:cs typeface="Times New Roman" pitchFamily="18" charset="0"/>
              </a:rPr>
              <a:t>Example 2 - Movie (Not in BCNF)</a:t>
            </a:r>
          </a:p>
          <a:p>
            <a:pPr marL="609600" indent="-609600" algn="just" eaLnBrk="1" hangingPunct="1">
              <a:buFontTx/>
              <a:buNone/>
            </a:pPr>
            <a:r>
              <a:rPr lang="en-US" sz="1800" b="1" dirty="0" smtClean="0">
                <a:latin typeface="Arial Unicode MS" pitchFamily="34" charset="-128"/>
                <a:ea typeface="Arial Unicode MS" pitchFamily="34" charset="-128"/>
                <a:cs typeface="Arial Unicode MS" pitchFamily="34" charset="-128"/>
              </a:rPr>
              <a:t>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a:t>
            </a:r>
            <a:r>
              <a:rPr lang="en-US" sz="1800" b="1" dirty="0" err="1" smtClean="0">
                <a:latin typeface="Arial Unicode MS" pitchFamily="34" charset="-128"/>
                <a:ea typeface="Arial Unicode MS" pitchFamily="34" charset="-128"/>
                <a:cs typeface="Arial Unicode MS" pitchFamily="34" charset="-128"/>
              </a:rPr>
              <a:t>M</a:t>
            </a:r>
            <a:r>
              <a:rPr lang="en-US" sz="1800" b="1" dirty="0" err="1" smtClean="0">
                <a:latin typeface="Arial Unicode MS" pitchFamily="34" charset="-128"/>
                <a:cs typeface="Times New Roman" pitchFamily="18" charset="0"/>
              </a:rPr>
              <a:t>ovieTitle</a:t>
            </a:r>
            <a:r>
              <a:rPr lang="en-US" sz="1800" b="1" dirty="0" smtClean="0">
                <a:latin typeface="Arial Unicode MS" pitchFamily="34" charset="-128"/>
                <a:cs typeface="Times New Roman" pitchFamily="18" charset="0"/>
              </a:rPr>
              <a:t>, </a:t>
            </a:r>
            <a:r>
              <a:rPr lang="en-US" sz="1800" b="1" dirty="0" err="1" smtClean="0">
                <a:latin typeface="Arial Unicode MS" pitchFamily="34" charset="-128"/>
                <a:cs typeface="Times New Roman" pitchFamily="18" charset="0"/>
              </a:rPr>
              <a:t>MovieID</a:t>
            </a:r>
            <a:r>
              <a:rPr lang="en-US" sz="1800" b="1" dirty="0" smtClean="0">
                <a:latin typeface="Arial Unicode MS" pitchFamily="34" charset="-128"/>
                <a:cs typeface="Times New Roman" pitchFamily="18" charset="0"/>
              </a:rPr>
              <a:t>, </a:t>
            </a:r>
            <a:r>
              <a:rPr lang="en-US" sz="1800" b="1" dirty="0" err="1" smtClean="0">
                <a:latin typeface="Arial Unicode MS" pitchFamily="34" charset="-128"/>
                <a:cs typeface="Times New Roman" pitchFamily="18" charset="0"/>
              </a:rPr>
              <a:t>PersonName</a:t>
            </a:r>
            <a:r>
              <a:rPr lang="en-US" sz="1800" b="1" dirty="0" smtClean="0">
                <a:latin typeface="Arial Unicode MS" pitchFamily="34" charset="-128"/>
                <a:cs typeface="Times New Roman" pitchFamily="18" charset="0"/>
              </a:rPr>
              <a:t>, Role, Payment</a:t>
            </a:r>
            <a:r>
              <a:rPr lang="en-US" sz="1800" b="1" dirty="0" smtClean="0">
                <a:latin typeface="Arial Unicode MS" pitchFamily="34" charset="-128"/>
                <a:ea typeface="Arial Unicode MS" pitchFamily="34" charset="-128"/>
                <a:cs typeface="Arial Unicode MS" pitchFamily="34" charset="-128"/>
              </a:rPr>
              <a:t> }	</a:t>
            </a:r>
          </a:p>
          <a:p>
            <a:pPr marL="1100138" lvl="1" indent="-533400" algn="just" eaLnBrk="1" hangingPunct="1">
              <a:buFontTx/>
              <a:buAutoNum type="arabicPeriod"/>
            </a:pPr>
            <a:r>
              <a:rPr lang="en-US" sz="1600" b="1" dirty="0" smtClean="0">
                <a:latin typeface="Arial Unicode MS" pitchFamily="34" charset="-128"/>
                <a:ea typeface="Arial Unicode MS" pitchFamily="34" charset="-128"/>
                <a:cs typeface="Arial Unicode MS" pitchFamily="34" charset="-128"/>
              </a:rPr>
              <a:t>Key1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MovieTitle</a:t>
            </a: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PersonName</a:t>
            </a:r>
            <a:r>
              <a:rPr lang="en-US" sz="1600" b="1" dirty="0" smtClean="0">
                <a:latin typeface="Arial Unicode MS" pitchFamily="34" charset="-128"/>
                <a:ea typeface="Arial Unicode MS" pitchFamily="34" charset="-128"/>
                <a:cs typeface="Arial Unicode MS" pitchFamily="34" charset="-128"/>
              </a:rPr>
              <a:t>}</a:t>
            </a:r>
          </a:p>
          <a:p>
            <a:pPr marL="1100138" lvl="1" indent="-533400" algn="just" eaLnBrk="1" hangingPunct="1">
              <a:buFontTx/>
              <a:buAutoNum type="arabicPeriod"/>
            </a:pPr>
            <a:r>
              <a:rPr lang="en-US" sz="1600" b="1" dirty="0" smtClean="0">
                <a:latin typeface="Arial Unicode MS" pitchFamily="34" charset="-128"/>
                <a:ea typeface="Arial Unicode MS" pitchFamily="34" charset="-128"/>
                <a:cs typeface="Arial Unicode MS" pitchFamily="34" charset="-128"/>
              </a:rPr>
              <a:t>Key2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MovieID</a:t>
            </a: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PersonName</a:t>
            </a:r>
            <a:r>
              <a:rPr lang="en-US" sz="1600" b="1" dirty="0" smtClean="0">
                <a:latin typeface="Arial Unicode MS" pitchFamily="34" charset="-128"/>
                <a:ea typeface="Arial Unicode MS" pitchFamily="34" charset="-128"/>
                <a:cs typeface="Arial Unicode MS" pitchFamily="34" charset="-128"/>
              </a:rPr>
              <a:t>}</a:t>
            </a:r>
          </a:p>
          <a:p>
            <a:pPr marL="1100138" lvl="1" indent="-533400" algn="just" eaLnBrk="1" hangingPunct="1">
              <a:buFontTx/>
              <a:buAutoNum type="arabicPeriod"/>
            </a:pPr>
            <a:r>
              <a:rPr lang="en-US" sz="1600" b="1" dirty="0" smtClean="0">
                <a:latin typeface="Arial Unicode MS" pitchFamily="34" charset="-128"/>
                <a:ea typeface="Arial Unicode MS" pitchFamily="34" charset="-128"/>
                <a:cs typeface="Arial Unicode MS" pitchFamily="34" charset="-128"/>
              </a:rPr>
              <a:t>Both </a:t>
            </a:r>
            <a:r>
              <a:rPr lang="en-US" sz="1600" b="1" dirty="0" smtClean="0">
                <a:latin typeface="Arial Unicode MS" pitchFamily="34" charset="-128"/>
                <a:cs typeface="Times New Roman" pitchFamily="18" charset="0"/>
              </a:rPr>
              <a:t>role and payment functionally depend on both candidate keys thus 3NF</a:t>
            </a:r>
            <a:endParaRPr lang="en-US" sz="1600" b="1" dirty="0" smtClean="0">
              <a:latin typeface="Arial Unicode MS" pitchFamily="34" charset="-128"/>
              <a:ea typeface="Arial Unicode MS" pitchFamily="34" charset="-128"/>
              <a:cs typeface="Arial Unicode MS" pitchFamily="34" charset="-128"/>
            </a:endParaRPr>
          </a:p>
          <a:p>
            <a:pPr marL="1100138" lvl="1" indent="-533400" algn="just" eaLnBrk="1" hangingPunct="1">
              <a:buFontTx/>
              <a:buAutoNum type="arabicPeriod"/>
            </a:pPr>
            <a:r>
              <a:rPr lang="en-US" sz="1600" b="1" dirty="0" smtClean="0">
                <a:latin typeface="Arial Unicode MS" pitchFamily="34" charset="-128"/>
                <a:ea typeface="Arial Unicode MS" pitchFamily="34" charset="-128"/>
                <a:cs typeface="Arial Unicode MS" pitchFamily="34" charset="-128"/>
              </a:rPr>
              <a:t>{</a:t>
            </a:r>
            <a:r>
              <a:rPr lang="en-US" sz="1600" b="1" dirty="0" err="1" smtClean="0">
                <a:latin typeface="Arial Unicode MS" pitchFamily="34" charset="-128"/>
                <a:ea typeface="Arial Unicode MS" pitchFamily="34" charset="-128"/>
                <a:cs typeface="Arial Unicode MS" pitchFamily="34" charset="-128"/>
              </a:rPr>
              <a:t>MovieID</a:t>
            </a:r>
            <a:r>
              <a:rPr lang="en-US" sz="1600" b="1" dirty="0" smtClean="0">
                <a:latin typeface="Arial Unicode MS" pitchFamily="34" charset="-128"/>
                <a:ea typeface="Arial Unicode MS" pitchFamily="34" charset="-128"/>
                <a:cs typeface="Arial Unicode MS" pitchFamily="34" charset="-128"/>
              </a:rPr>
              <a:t>} </a:t>
            </a:r>
            <a:r>
              <a:rPr lang="en-US" sz="1600" b="1" dirty="0" smtClean="0">
                <a:latin typeface="Arial Unicode MS" pitchFamily="34" charset="-128"/>
                <a:ea typeface="Arial Unicode MS" pitchFamily="34" charset="-128"/>
                <a:cs typeface="Arial Unicode MS" pitchFamily="34" charset="-128"/>
                <a:sym typeface="Wingdings" pitchFamily="2" charset="2"/>
              </a:rPr>
              <a:t> {</a:t>
            </a:r>
            <a:r>
              <a:rPr lang="en-US" sz="1600" b="1" dirty="0" err="1" smtClean="0">
                <a:latin typeface="Arial Unicode MS" pitchFamily="34" charset="-128"/>
                <a:ea typeface="Arial Unicode MS" pitchFamily="34" charset="-128"/>
                <a:cs typeface="Arial Unicode MS" pitchFamily="34" charset="-128"/>
                <a:sym typeface="Wingdings" pitchFamily="2" charset="2"/>
              </a:rPr>
              <a:t>MovieTitle</a:t>
            </a:r>
            <a:r>
              <a:rPr lang="en-US" sz="1600" b="1" dirty="0" smtClean="0">
                <a:latin typeface="Arial Unicode MS" pitchFamily="34" charset="-128"/>
                <a:ea typeface="Arial Unicode MS" pitchFamily="34" charset="-128"/>
                <a:cs typeface="Arial Unicode MS" pitchFamily="34" charset="-128"/>
                <a:sym typeface="Wingdings" pitchFamily="2" charset="2"/>
              </a:rPr>
              <a:t>}</a:t>
            </a:r>
          </a:p>
          <a:p>
            <a:pPr marL="1100138" lvl="1" indent="-533400" algn="just" eaLnBrk="1" hangingPunct="1">
              <a:buFontTx/>
              <a:buAutoNum type="arabicPeriod"/>
            </a:pPr>
            <a:r>
              <a:rPr lang="en-US" sz="1600" b="1" dirty="0" smtClean="0">
                <a:latin typeface="Arial Unicode MS" pitchFamily="34" charset="-128"/>
                <a:cs typeface="Times New Roman" pitchFamily="18" charset="0"/>
              </a:rPr>
              <a:t>Dependency between </a:t>
            </a:r>
            <a:r>
              <a:rPr lang="en-US" sz="1600" b="1" dirty="0" err="1" smtClean="0">
                <a:latin typeface="Arial Unicode MS" pitchFamily="34" charset="-128"/>
                <a:cs typeface="Times New Roman" pitchFamily="18" charset="0"/>
              </a:rPr>
              <a:t>MovieID</a:t>
            </a:r>
            <a:r>
              <a:rPr lang="en-US" sz="1600" b="1" dirty="0" smtClean="0">
                <a:latin typeface="Arial Unicode MS" pitchFamily="34" charset="-128"/>
                <a:cs typeface="Times New Roman" pitchFamily="18" charset="0"/>
              </a:rPr>
              <a:t> &amp; </a:t>
            </a:r>
            <a:r>
              <a:rPr lang="en-US" sz="1600" b="1" dirty="0" err="1" smtClean="0">
                <a:latin typeface="Arial Unicode MS" pitchFamily="34" charset="-128"/>
                <a:cs typeface="Times New Roman" pitchFamily="18" charset="0"/>
              </a:rPr>
              <a:t>MovieTitle</a:t>
            </a:r>
            <a:r>
              <a:rPr lang="en-US" sz="1600" b="1" dirty="0" smtClean="0">
                <a:latin typeface="Arial Unicode MS" pitchFamily="34" charset="-128"/>
                <a:cs typeface="Times New Roman" pitchFamily="18" charset="0"/>
              </a:rPr>
              <a:t> Violates BCNF</a:t>
            </a:r>
            <a:endParaRPr lang="en-US" sz="1600" b="1" dirty="0" smtClean="0">
              <a:latin typeface="Arial Unicode MS" pitchFamily="34" charset="-128"/>
              <a:ea typeface="Arial Unicode MS" pitchFamily="34" charset="-128"/>
              <a:cs typeface="Arial Unicode MS" pitchFamily="34" charset="-128"/>
              <a:sym typeface="Wingdings" pitchFamily="2" charset="2"/>
            </a:endParaRPr>
          </a:p>
          <a:p>
            <a:pPr marL="1100138" lvl="1" indent="-533400" algn="just" eaLnBrk="1" hangingPunct="1">
              <a:buFontTx/>
              <a:buAutoNum type="arabicPeriod"/>
            </a:pPr>
            <a:endParaRPr lang="en-US" sz="1600" b="1" dirty="0" smtClean="0">
              <a:latin typeface="Arial Unicode MS" pitchFamily="34" charset="-128"/>
              <a:ea typeface="Arial Unicode MS" pitchFamily="34" charset="-128"/>
              <a:cs typeface="Arial Unicode MS" pitchFamily="34" charset="-128"/>
            </a:endParaRPr>
          </a:p>
          <a:p>
            <a:pPr marL="609600" indent="-609600" algn="just" eaLnBrk="1" hangingPunct="1">
              <a:buFontTx/>
              <a:buNone/>
            </a:pPr>
            <a:r>
              <a:rPr lang="en-US" sz="2000" b="1" dirty="0" smtClean="0">
                <a:solidFill>
                  <a:srgbClr val="FF0000"/>
                </a:solidFill>
                <a:latin typeface="Arial Unicode MS" pitchFamily="34" charset="-128"/>
                <a:cs typeface="Times New Roman" pitchFamily="18" charset="0"/>
              </a:rPr>
              <a:t>Example 3 - Consulting (Not in BCNF)</a:t>
            </a:r>
          </a:p>
          <a:p>
            <a:pPr marL="609600" indent="-609600" algn="just" eaLnBrk="1" hangingPunct="1">
              <a:buFontTx/>
              <a:buNone/>
            </a:pPr>
            <a:r>
              <a:rPr lang="en-US" sz="1800" b="1" dirty="0" smtClean="0">
                <a:latin typeface="Arial Unicode MS" pitchFamily="34" charset="-128"/>
                <a:ea typeface="Arial Unicode MS" pitchFamily="34" charset="-128"/>
                <a:cs typeface="Arial Unicode MS" pitchFamily="34" charset="-128"/>
              </a:rPr>
              <a:t>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{Client, Problem, Consultant}</a:t>
            </a:r>
          </a:p>
          <a:p>
            <a:pPr marL="1100138" lvl="1" indent="-533400" algn="just" eaLnBrk="1" hangingPunct="1">
              <a:buFontTx/>
              <a:buAutoNum type="arabicPeriod"/>
            </a:pPr>
            <a:r>
              <a:rPr lang="en-US" sz="1600" b="1" dirty="0" smtClean="0">
                <a:latin typeface="Arial Unicode MS" pitchFamily="34" charset="-128"/>
                <a:cs typeface="Times New Roman" pitchFamily="18" charset="0"/>
              </a:rPr>
              <a:t>Key1 </a:t>
            </a:r>
            <a:r>
              <a:rPr lang="en-US" sz="1600" b="1" dirty="0" smtClean="0">
                <a:cs typeface="Times New Roman" pitchFamily="18" charset="0"/>
                <a:sym typeface="Wingdings" pitchFamily="2" charset="2"/>
              </a:rPr>
              <a:t></a:t>
            </a:r>
            <a:r>
              <a:rPr lang="en-US" sz="1600" b="1" dirty="0" smtClean="0">
                <a:latin typeface="Arial Unicode MS" pitchFamily="34" charset="-128"/>
                <a:cs typeface="Times New Roman" pitchFamily="18" charset="0"/>
              </a:rPr>
              <a:t> {Client, Problem}</a:t>
            </a:r>
          </a:p>
          <a:p>
            <a:pPr marL="1100138" lvl="1" indent="-533400" algn="just" eaLnBrk="1" hangingPunct="1">
              <a:buFontTx/>
              <a:buAutoNum type="arabicPeriod"/>
            </a:pPr>
            <a:r>
              <a:rPr lang="en-US" sz="1600" b="1" dirty="0" smtClean="0">
                <a:latin typeface="Arial Unicode MS" pitchFamily="34" charset="-128"/>
                <a:cs typeface="Times New Roman" pitchFamily="18" charset="0"/>
              </a:rPr>
              <a:t>Key2 </a:t>
            </a:r>
            <a:r>
              <a:rPr lang="en-US" sz="1600" b="1" dirty="0" smtClean="0">
                <a:latin typeface="Arial Unicode MS" pitchFamily="34" charset="-128"/>
                <a:cs typeface="Times New Roman" pitchFamily="18" charset="0"/>
                <a:sym typeface="Wingdings" pitchFamily="2" charset="2"/>
              </a:rPr>
              <a:t> {Client, Consultant} </a:t>
            </a:r>
            <a:endParaRPr lang="en-US" sz="1600" b="1" dirty="0" smtClean="0">
              <a:latin typeface="Arial Unicode MS" pitchFamily="34" charset="-128"/>
              <a:cs typeface="Times New Roman" pitchFamily="18" charset="0"/>
            </a:endParaRPr>
          </a:p>
          <a:p>
            <a:pPr marL="1100138" lvl="1" indent="-533400" algn="just" eaLnBrk="1" hangingPunct="1">
              <a:buFontTx/>
              <a:buAutoNum type="arabicPeriod"/>
            </a:pPr>
            <a:r>
              <a:rPr lang="en-US" sz="1600" b="1" dirty="0" smtClean="0">
                <a:latin typeface="Arial Unicode MS" pitchFamily="34" charset="-128"/>
                <a:cs typeface="Times New Roman" pitchFamily="18" charset="0"/>
              </a:rPr>
              <a:t>No non-key attribute hence 3NF</a:t>
            </a:r>
          </a:p>
          <a:p>
            <a:pPr marL="1100138" lvl="1" indent="-533400" algn="just" eaLnBrk="1" hangingPunct="1">
              <a:buFontTx/>
              <a:buAutoNum type="arabicPeriod"/>
            </a:pPr>
            <a:r>
              <a:rPr lang="en-US" sz="1600" b="1" dirty="0" smtClean="0">
                <a:latin typeface="Arial Unicode MS" pitchFamily="34" charset="-128"/>
                <a:cs typeface="Times New Roman" pitchFamily="18" charset="0"/>
              </a:rPr>
              <a:t>{Client, Problem} </a:t>
            </a:r>
            <a:r>
              <a:rPr lang="en-US" sz="1600" b="1" dirty="0" smtClean="0">
                <a:latin typeface="Arial Unicode MS" pitchFamily="34" charset="-128"/>
                <a:cs typeface="Times New Roman" pitchFamily="18" charset="0"/>
                <a:sym typeface="Wingdings" pitchFamily="2" charset="2"/>
              </a:rPr>
              <a:t> {Consultant}</a:t>
            </a:r>
          </a:p>
          <a:p>
            <a:pPr marL="1100138" lvl="1" indent="-533400" algn="just" eaLnBrk="1" hangingPunct="1">
              <a:buFontTx/>
              <a:buAutoNum type="arabicPeriod"/>
            </a:pPr>
            <a:r>
              <a:rPr lang="en-US" sz="1600" b="1" dirty="0" smtClean="0">
                <a:latin typeface="Arial Unicode MS" pitchFamily="34" charset="-128"/>
                <a:cs typeface="Times New Roman" pitchFamily="18" charset="0"/>
              </a:rPr>
              <a:t>{Client, Consultant} </a:t>
            </a:r>
            <a:r>
              <a:rPr lang="en-US" sz="1600" b="1" dirty="0" smtClean="0">
                <a:latin typeface="Arial Unicode MS" pitchFamily="34" charset="-128"/>
                <a:cs typeface="Times New Roman" pitchFamily="18" charset="0"/>
                <a:sym typeface="Wingdings" pitchFamily="2" charset="2"/>
              </a:rPr>
              <a:t> {Problem}</a:t>
            </a:r>
          </a:p>
          <a:p>
            <a:pPr marL="1100138" lvl="1" indent="-533400" algn="just" eaLnBrk="1" hangingPunct="1">
              <a:buFontTx/>
              <a:buAutoNum type="arabicPeriod"/>
            </a:pPr>
            <a:r>
              <a:rPr lang="en-US" sz="1600" b="1" dirty="0" smtClean="0">
                <a:latin typeface="Arial Unicode MS" pitchFamily="34" charset="-128"/>
                <a:cs typeface="Times New Roman" pitchFamily="18" charset="0"/>
              </a:rPr>
              <a:t>Dependency between </a:t>
            </a:r>
            <a:r>
              <a:rPr lang="en-US" sz="1600" b="1" dirty="0" err="1" smtClean="0">
                <a:latin typeface="Arial Unicode MS" pitchFamily="34" charset="-128"/>
                <a:cs typeface="Times New Roman" pitchFamily="18" charset="0"/>
              </a:rPr>
              <a:t>attributess</a:t>
            </a:r>
            <a:r>
              <a:rPr lang="en-US" sz="1600" b="1" dirty="0" smtClean="0">
                <a:latin typeface="Arial Unicode MS" pitchFamily="34" charset="-128"/>
                <a:cs typeface="Times New Roman" pitchFamily="18" charset="0"/>
              </a:rPr>
              <a:t> belonging to keys violates BCNF </a:t>
            </a:r>
          </a:p>
        </p:txBody>
      </p:sp>
      <p:sp>
        <p:nvSpPr>
          <p:cNvPr id="23555"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000" b="1" dirty="0">
                <a:solidFill>
                  <a:srgbClr val="FF0000"/>
                </a:solidFill>
                <a:latin typeface="Calibri" pitchFamily="34" charset="0"/>
                <a:cs typeface="Calibri" pitchFamily="34" charset="0"/>
              </a:rPr>
              <a:t>Boyce </a:t>
            </a:r>
            <a:r>
              <a:rPr lang="en-US" sz="4000" b="1" dirty="0" err="1">
                <a:solidFill>
                  <a:srgbClr val="FF0000"/>
                </a:solidFill>
                <a:latin typeface="Calibri" pitchFamily="34" charset="0"/>
                <a:cs typeface="Calibri" pitchFamily="34" charset="0"/>
              </a:rPr>
              <a:t>Codd</a:t>
            </a:r>
            <a:r>
              <a:rPr lang="en-US" sz="4000" b="1" dirty="0">
                <a:solidFill>
                  <a:srgbClr val="FF0000"/>
                </a:solidFill>
                <a:latin typeface="Calibri" pitchFamily="34" charset="0"/>
                <a:cs typeface="Calibri" pitchFamily="34" charset="0"/>
              </a:rPr>
              <a:t> Normal Form  (BCNF)</a:t>
            </a:r>
          </a:p>
        </p:txBody>
      </p:sp>
    </p:spTree>
    <p:extLst>
      <p:ext uri="{BB962C8B-B14F-4D97-AF65-F5344CB8AC3E}">
        <p14:creationId xmlns:p14="http://schemas.microsoft.com/office/powerpoint/2010/main" val="16605494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304800" y="1143000"/>
            <a:ext cx="8001000" cy="5181600"/>
          </a:xfrm>
        </p:spPr>
        <p:txBody>
          <a:bodyPr/>
          <a:lstStyle/>
          <a:p>
            <a:pPr marL="609600" indent="-609600" algn="just" eaLnBrk="1" hangingPunct="1">
              <a:lnSpc>
                <a:spcPct val="90000"/>
              </a:lnSpc>
              <a:buFontTx/>
              <a:buAutoNum type="arabicPeriod"/>
            </a:pPr>
            <a:r>
              <a:rPr lang="en-US" sz="2400" dirty="0" smtClean="0">
                <a:latin typeface="Arial Unicode MS" pitchFamily="34" charset="-128"/>
                <a:ea typeface="Arial Unicode MS" pitchFamily="34" charset="-128"/>
                <a:cs typeface="Arial Unicode MS" pitchFamily="34" charset="-128"/>
              </a:rPr>
              <a:t>Place the two candidate primary keys in separate entities</a:t>
            </a:r>
            <a:endParaRPr lang="en-US" sz="2400" dirty="0" smtClean="0">
              <a:latin typeface="Arial Unicode MS" pitchFamily="34" charset="-128"/>
              <a:cs typeface="Times New Roman" pitchFamily="18" charset="0"/>
            </a:endParaRPr>
          </a:p>
          <a:p>
            <a:pPr marL="609600" indent="-609600" algn="just" eaLnBrk="1" hangingPunct="1">
              <a:lnSpc>
                <a:spcPct val="90000"/>
              </a:lnSpc>
              <a:buFontTx/>
              <a:buAutoNum type="arabicPeriod"/>
            </a:pPr>
            <a:r>
              <a:rPr lang="en-US" sz="2400" dirty="0" smtClean="0">
                <a:latin typeface="Arial Unicode MS" pitchFamily="34" charset="-128"/>
                <a:cs typeface="Times New Roman" pitchFamily="18" charset="0"/>
              </a:rPr>
              <a:t>Place each of the remaining data items in one of the resulting entities according to its dependency on the primary key.</a:t>
            </a:r>
            <a:r>
              <a:rPr lang="en-US" sz="2400" dirty="0" smtClean="0">
                <a:latin typeface="Arial Unicode MS" pitchFamily="34" charset="-128"/>
                <a:ea typeface="Arial Unicode MS" pitchFamily="34" charset="-128"/>
                <a:cs typeface="Arial Unicode MS" pitchFamily="34" charset="-128"/>
              </a:rPr>
              <a:t> </a:t>
            </a:r>
          </a:p>
          <a:p>
            <a:pPr marL="609600" indent="-609600" eaLnBrk="1" hangingPunct="1">
              <a:lnSpc>
                <a:spcPct val="90000"/>
              </a:lnSpc>
              <a:spcBef>
                <a:spcPct val="50000"/>
              </a:spcBef>
              <a:buFontTx/>
              <a:buNone/>
            </a:pPr>
            <a:r>
              <a:rPr lang="en-US" sz="2400" b="1" dirty="0" smtClean="0">
                <a:solidFill>
                  <a:srgbClr val="FF0000"/>
                </a:solidFill>
                <a:latin typeface="Calibri" pitchFamily="34" charset="0"/>
                <a:cs typeface="Calibri" pitchFamily="34" charset="0"/>
              </a:rPr>
              <a:t>Example 1 (Convert to BCNF) </a:t>
            </a:r>
          </a:p>
          <a:p>
            <a:pPr marL="1100138" lvl="1" indent="-533400" eaLnBrk="1" hangingPunct="1">
              <a:lnSpc>
                <a:spcPct val="90000"/>
              </a:lnSpc>
              <a:spcBef>
                <a:spcPct val="50000"/>
              </a:spcBef>
              <a:buFontTx/>
              <a:buNone/>
            </a:pPr>
            <a:r>
              <a:rPr lang="en-US" sz="2000" b="1" dirty="0" smtClean="0">
                <a:latin typeface="Arial Unicode MS" pitchFamily="34" charset="-128"/>
                <a:ea typeface="Arial Unicode MS" pitchFamily="34" charset="-128"/>
                <a:cs typeface="Arial Unicode MS" pitchFamily="34" charset="-128"/>
              </a:rPr>
              <a:t>Old Scheme </a:t>
            </a:r>
            <a:r>
              <a:rPr lang="en-US" sz="2000" b="1" dirty="0" smtClean="0">
                <a:latin typeface="Arial Unicode MS" pitchFamily="34" charset="-128"/>
                <a:ea typeface="Arial Unicode MS" pitchFamily="34" charset="-128"/>
                <a:cs typeface="Arial Unicode MS" pitchFamily="34" charset="-128"/>
                <a:sym typeface="Wingdings" pitchFamily="2" charset="2"/>
              </a:rPr>
              <a:t></a:t>
            </a:r>
            <a:r>
              <a:rPr lang="en-US" sz="2000" b="1" dirty="0" smtClean="0">
                <a:latin typeface="Arial Unicode MS" pitchFamily="34" charset="-128"/>
                <a:ea typeface="Arial Unicode MS" pitchFamily="34" charset="-128"/>
                <a:cs typeface="Arial Unicode MS" pitchFamily="34" charset="-128"/>
              </a:rPr>
              <a:t> {City, Street, </a:t>
            </a:r>
            <a:r>
              <a:rPr lang="en-US" sz="2000" b="1" dirty="0" err="1" smtClean="0">
                <a:latin typeface="Arial Unicode MS" pitchFamily="34" charset="-128"/>
                <a:ea typeface="Arial Unicode MS" pitchFamily="34" charset="-128"/>
                <a:cs typeface="Arial Unicode MS" pitchFamily="34" charset="-128"/>
              </a:rPr>
              <a:t>ZipCode</a:t>
            </a:r>
            <a:r>
              <a:rPr lang="en-US" sz="2000" b="1" dirty="0" smtClean="0">
                <a:latin typeface="Arial Unicode MS" pitchFamily="34" charset="-128"/>
                <a:ea typeface="Arial Unicode MS" pitchFamily="34" charset="-128"/>
                <a:cs typeface="Arial Unicode MS" pitchFamily="34" charset="-128"/>
              </a:rPr>
              <a:t> }</a:t>
            </a:r>
          </a:p>
          <a:p>
            <a:pPr marL="1100138" lvl="1" indent="-533400" eaLnBrk="1" hangingPunct="1">
              <a:lnSpc>
                <a:spcPct val="90000"/>
              </a:lnSpc>
              <a:spcBef>
                <a:spcPct val="50000"/>
              </a:spcBef>
              <a:buFontTx/>
              <a:buNone/>
            </a:pPr>
            <a:r>
              <a:rPr lang="en-US" sz="2000" b="1" dirty="0" smtClean="0">
                <a:latin typeface="Arial Unicode MS" pitchFamily="34" charset="-128"/>
                <a:ea typeface="Arial Unicode MS" pitchFamily="34" charset="-128"/>
                <a:cs typeface="Arial Unicode MS" pitchFamily="34" charset="-128"/>
              </a:rPr>
              <a:t>New Scheme1 </a:t>
            </a:r>
            <a:r>
              <a:rPr lang="en-US" sz="2000" b="1" dirty="0" smtClean="0">
                <a:latin typeface="Arial Unicode MS" pitchFamily="34" charset="-128"/>
                <a:ea typeface="Arial Unicode MS" pitchFamily="34" charset="-128"/>
                <a:cs typeface="Arial Unicode MS" pitchFamily="34" charset="-128"/>
                <a:sym typeface="Wingdings" pitchFamily="2" charset="2"/>
              </a:rPr>
              <a:t></a:t>
            </a:r>
            <a:r>
              <a:rPr lang="en-US" sz="2000" b="1" dirty="0" smtClean="0">
                <a:latin typeface="Arial Unicode MS" pitchFamily="34" charset="-128"/>
                <a:ea typeface="Arial Unicode MS" pitchFamily="34" charset="-128"/>
                <a:cs typeface="Arial Unicode MS" pitchFamily="34" charset="-128"/>
              </a:rPr>
              <a:t> {</a:t>
            </a:r>
            <a:r>
              <a:rPr lang="en-US" sz="2000" b="1" dirty="0" err="1" smtClean="0">
                <a:latin typeface="Arial Unicode MS" pitchFamily="34" charset="-128"/>
                <a:ea typeface="Arial Unicode MS" pitchFamily="34" charset="-128"/>
                <a:cs typeface="Arial Unicode MS" pitchFamily="34" charset="-128"/>
              </a:rPr>
              <a:t>ZipCode</a:t>
            </a:r>
            <a:r>
              <a:rPr lang="en-US" sz="2000" b="1" dirty="0" smtClean="0">
                <a:latin typeface="Arial Unicode MS" pitchFamily="34" charset="-128"/>
                <a:ea typeface="Arial Unicode MS" pitchFamily="34" charset="-128"/>
                <a:cs typeface="Arial Unicode MS" pitchFamily="34" charset="-128"/>
              </a:rPr>
              <a:t>, Street}</a:t>
            </a:r>
          </a:p>
          <a:p>
            <a:pPr marL="1100138" lvl="1" indent="-533400" eaLnBrk="1" hangingPunct="1">
              <a:lnSpc>
                <a:spcPct val="90000"/>
              </a:lnSpc>
              <a:spcBef>
                <a:spcPct val="50000"/>
              </a:spcBef>
              <a:buFontTx/>
              <a:buNone/>
            </a:pPr>
            <a:r>
              <a:rPr lang="en-US" sz="2000" b="1" dirty="0" smtClean="0">
                <a:latin typeface="Arial Unicode MS" pitchFamily="34" charset="-128"/>
                <a:ea typeface="Arial Unicode MS" pitchFamily="34" charset="-128"/>
                <a:cs typeface="Arial Unicode MS" pitchFamily="34" charset="-128"/>
              </a:rPr>
              <a:t>New Scheme2 </a:t>
            </a:r>
            <a:r>
              <a:rPr lang="en-US" sz="2000" b="1" dirty="0" smtClean="0">
                <a:latin typeface="Arial Unicode MS" pitchFamily="34" charset="-128"/>
                <a:ea typeface="Arial Unicode MS" pitchFamily="34" charset="-128"/>
                <a:cs typeface="Arial Unicode MS" pitchFamily="34" charset="-128"/>
                <a:sym typeface="Wingdings" pitchFamily="2" charset="2"/>
              </a:rPr>
              <a:t></a:t>
            </a:r>
            <a:r>
              <a:rPr lang="en-US" sz="2000" b="1" dirty="0" smtClean="0">
                <a:latin typeface="Arial Unicode MS" pitchFamily="34" charset="-128"/>
                <a:ea typeface="Arial Unicode MS" pitchFamily="34" charset="-128"/>
                <a:cs typeface="Arial Unicode MS" pitchFamily="34" charset="-128"/>
              </a:rPr>
              <a:t> {City, Street}</a:t>
            </a:r>
          </a:p>
          <a:p>
            <a:pPr marL="609600" indent="-609600" eaLnBrk="1" hangingPunct="1">
              <a:lnSpc>
                <a:spcPct val="90000"/>
              </a:lnSpc>
              <a:spcBef>
                <a:spcPct val="50000"/>
              </a:spcBef>
            </a:pPr>
            <a:r>
              <a:rPr lang="en-US" sz="2000" b="1" dirty="0" smtClean="0">
                <a:latin typeface="Arial Unicode MS" pitchFamily="34" charset="-128"/>
                <a:ea typeface="Arial Unicode MS" pitchFamily="34" charset="-128"/>
                <a:cs typeface="Arial Unicode MS" pitchFamily="34" charset="-128"/>
              </a:rPr>
              <a:t>Loss of relation {</a:t>
            </a:r>
            <a:r>
              <a:rPr lang="en-US" sz="2000" b="1" dirty="0" err="1" smtClean="0">
                <a:latin typeface="Arial Unicode MS" pitchFamily="34" charset="-128"/>
                <a:ea typeface="Arial Unicode MS" pitchFamily="34" charset="-128"/>
                <a:cs typeface="Arial Unicode MS" pitchFamily="34" charset="-128"/>
              </a:rPr>
              <a:t>ZipCode</a:t>
            </a:r>
            <a:r>
              <a:rPr lang="en-US" sz="2000" b="1" dirty="0" smtClean="0">
                <a:latin typeface="Arial Unicode MS" pitchFamily="34" charset="-128"/>
                <a:ea typeface="Arial Unicode MS" pitchFamily="34" charset="-128"/>
                <a:cs typeface="Arial Unicode MS" pitchFamily="34" charset="-128"/>
              </a:rPr>
              <a:t>} </a:t>
            </a:r>
            <a:r>
              <a:rPr lang="en-US" sz="2000" b="1" dirty="0" smtClean="0">
                <a:latin typeface="Arial Unicode MS" pitchFamily="34" charset="-128"/>
                <a:ea typeface="Arial Unicode MS" pitchFamily="34" charset="-128"/>
                <a:cs typeface="Arial Unicode MS" pitchFamily="34" charset="-128"/>
                <a:sym typeface="Wingdings" pitchFamily="2" charset="2"/>
              </a:rPr>
              <a:t> {City}</a:t>
            </a:r>
            <a:endParaRPr lang="en-US" sz="2000" b="1" dirty="0" smtClean="0">
              <a:latin typeface="Arial Unicode MS" pitchFamily="34" charset="-128"/>
              <a:ea typeface="Arial Unicode MS" pitchFamily="34" charset="-128"/>
              <a:cs typeface="Arial Unicode MS" pitchFamily="34" charset="-128"/>
            </a:endParaRPr>
          </a:p>
          <a:p>
            <a:pPr marL="1100138" lvl="1" indent="-533400" eaLnBrk="1" hangingPunct="1">
              <a:lnSpc>
                <a:spcPct val="90000"/>
              </a:lnSpc>
              <a:spcBef>
                <a:spcPct val="50000"/>
              </a:spcBef>
              <a:buFontTx/>
              <a:buNone/>
            </a:pPr>
            <a:r>
              <a:rPr lang="en-US" sz="2000" b="1" dirty="0" smtClean="0">
                <a:latin typeface="Arial Unicode MS" pitchFamily="34" charset="-128"/>
                <a:ea typeface="Arial Unicode MS" pitchFamily="34" charset="-128"/>
                <a:cs typeface="Arial Unicode MS" pitchFamily="34" charset="-128"/>
              </a:rPr>
              <a:t>Alternate New Scheme1 </a:t>
            </a:r>
            <a:r>
              <a:rPr lang="en-US" sz="2000" b="1" dirty="0" smtClean="0">
                <a:latin typeface="Arial Unicode MS" pitchFamily="34" charset="-128"/>
                <a:ea typeface="Arial Unicode MS" pitchFamily="34" charset="-128"/>
                <a:cs typeface="Arial Unicode MS" pitchFamily="34" charset="-128"/>
                <a:sym typeface="Wingdings" pitchFamily="2" charset="2"/>
              </a:rPr>
              <a:t></a:t>
            </a:r>
            <a:r>
              <a:rPr lang="en-US" sz="2000" b="1" dirty="0" smtClean="0">
                <a:latin typeface="Arial Unicode MS" pitchFamily="34" charset="-128"/>
                <a:ea typeface="Arial Unicode MS" pitchFamily="34" charset="-128"/>
                <a:cs typeface="Arial Unicode MS" pitchFamily="34" charset="-128"/>
              </a:rPr>
              <a:t> {</a:t>
            </a:r>
            <a:r>
              <a:rPr lang="en-US" sz="2000" b="1" dirty="0" err="1" smtClean="0">
                <a:latin typeface="Arial Unicode MS" pitchFamily="34" charset="-128"/>
                <a:ea typeface="Arial Unicode MS" pitchFamily="34" charset="-128"/>
                <a:cs typeface="Arial Unicode MS" pitchFamily="34" charset="-128"/>
              </a:rPr>
              <a:t>ZipCode</a:t>
            </a:r>
            <a:r>
              <a:rPr lang="en-US" sz="2000" b="1" dirty="0" smtClean="0">
                <a:latin typeface="Arial Unicode MS" pitchFamily="34" charset="-128"/>
                <a:ea typeface="Arial Unicode MS" pitchFamily="34" charset="-128"/>
                <a:cs typeface="Arial Unicode MS" pitchFamily="34" charset="-128"/>
              </a:rPr>
              <a:t>, Street }</a:t>
            </a:r>
          </a:p>
          <a:p>
            <a:pPr marL="1100138" lvl="1" indent="-533400" eaLnBrk="1" hangingPunct="1">
              <a:lnSpc>
                <a:spcPct val="90000"/>
              </a:lnSpc>
              <a:spcBef>
                <a:spcPct val="50000"/>
              </a:spcBef>
              <a:buFontTx/>
              <a:buNone/>
            </a:pPr>
            <a:r>
              <a:rPr lang="en-US" sz="2000" b="1" dirty="0" smtClean="0">
                <a:latin typeface="Arial Unicode MS" pitchFamily="34" charset="-128"/>
                <a:ea typeface="Arial Unicode MS" pitchFamily="34" charset="-128"/>
                <a:cs typeface="Arial Unicode MS" pitchFamily="34" charset="-128"/>
              </a:rPr>
              <a:t>Alternate New Scheme2 </a:t>
            </a:r>
            <a:r>
              <a:rPr lang="en-US" sz="2000" b="1" dirty="0" smtClean="0">
                <a:latin typeface="Arial Unicode MS" pitchFamily="34" charset="-128"/>
                <a:ea typeface="Arial Unicode MS" pitchFamily="34" charset="-128"/>
                <a:cs typeface="Arial Unicode MS" pitchFamily="34" charset="-128"/>
                <a:sym typeface="Wingdings" pitchFamily="2" charset="2"/>
              </a:rPr>
              <a:t></a:t>
            </a:r>
            <a:r>
              <a:rPr lang="en-US" sz="2000" b="1" dirty="0" smtClean="0">
                <a:latin typeface="Arial Unicode MS" pitchFamily="34" charset="-128"/>
                <a:ea typeface="Arial Unicode MS" pitchFamily="34" charset="-128"/>
                <a:cs typeface="Arial Unicode MS" pitchFamily="34" charset="-128"/>
              </a:rPr>
              <a:t> {</a:t>
            </a:r>
            <a:r>
              <a:rPr lang="en-US" sz="2000" b="1" dirty="0" err="1" smtClean="0">
                <a:latin typeface="Arial Unicode MS" pitchFamily="34" charset="-128"/>
                <a:ea typeface="Arial Unicode MS" pitchFamily="34" charset="-128"/>
                <a:cs typeface="Arial Unicode MS" pitchFamily="34" charset="-128"/>
              </a:rPr>
              <a:t>ZipCode</a:t>
            </a:r>
            <a:r>
              <a:rPr lang="en-US" sz="2000" b="1" dirty="0" smtClean="0">
                <a:latin typeface="Arial Unicode MS" pitchFamily="34" charset="-128"/>
                <a:ea typeface="Arial Unicode MS" pitchFamily="34" charset="-128"/>
                <a:cs typeface="Arial Unicode MS" pitchFamily="34" charset="-128"/>
              </a:rPr>
              <a:t>, City}</a:t>
            </a:r>
            <a:endParaRPr lang="en-US" sz="1800" b="1" dirty="0" smtClean="0">
              <a:latin typeface="Arial Unicode MS" pitchFamily="34" charset="-128"/>
              <a:ea typeface="Arial Unicode MS" pitchFamily="34" charset="-128"/>
              <a:cs typeface="Arial Unicode MS" pitchFamily="34" charset="-128"/>
            </a:endParaRPr>
          </a:p>
          <a:p>
            <a:pPr marL="1100138" lvl="1" indent="-533400" eaLnBrk="1" hangingPunct="1">
              <a:lnSpc>
                <a:spcPct val="90000"/>
              </a:lnSpc>
              <a:spcBef>
                <a:spcPct val="50000"/>
              </a:spcBef>
              <a:buFontTx/>
              <a:buNone/>
            </a:pPr>
            <a:endParaRPr lang="en-US" sz="2000" b="1" dirty="0" smtClean="0">
              <a:latin typeface="Arial Unicode MS" pitchFamily="34" charset="-128"/>
              <a:ea typeface="Arial Unicode MS" pitchFamily="34" charset="-128"/>
              <a:cs typeface="Arial Unicode MS" pitchFamily="34" charset="-128"/>
            </a:endParaRPr>
          </a:p>
        </p:txBody>
      </p:sp>
      <p:sp>
        <p:nvSpPr>
          <p:cNvPr id="24579"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400" dirty="0">
                <a:solidFill>
                  <a:srgbClr val="FF0000"/>
                </a:solidFill>
                <a:latin typeface="Arial-BoldMT"/>
              </a:rPr>
              <a:t>BCNF - Decomposition</a:t>
            </a:r>
          </a:p>
        </p:txBody>
      </p:sp>
    </p:spTree>
    <p:extLst>
      <p:ext uri="{BB962C8B-B14F-4D97-AF65-F5344CB8AC3E}">
        <p14:creationId xmlns:p14="http://schemas.microsoft.com/office/powerpoint/2010/main" val="596667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304800" y="1143000"/>
            <a:ext cx="8001000" cy="5181600"/>
          </a:xfrm>
        </p:spPr>
        <p:txBody>
          <a:bodyPr/>
          <a:lstStyle/>
          <a:p>
            <a:pPr marL="609600" indent="-609600" algn="just" eaLnBrk="1" hangingPunct="1">
              <a:buFontTx/>
              <a:buAutoNum type="arabicPeriod"/>
            </a:pPr>
            <a:r>
              <a:rPr lang="en-US" sz="2000" smtClean="0">
                <a:latin typeface="Arial Unicode MS" pitchFamily="34" charset="-128"/>
                <a:ea typeface="Arial Unicode MS" pitchFamily="34" charset="-128"/>
                <a:cs typeface="Arial Unicode MS" pitchFamily="34" charset="-128"/>
              </a:rPr>
              <a:t>If decomposition does not cause any loss of information it is called a </a:t>
            </a:r>
            <a:r>
              <a:rPr lang="en-US" sz="2000" b="1" smtClean="0">
                <a:latin typeface="Arial Unicode MS" pitchFamily="34" charset="-128"/>
                <a:ea typeface="Arial Unicode MS" pitchFamily="34" charset="-128"/>
                <a:cs typeface="Arial Unicode MS" pitchFamily="34" charset="-128"/>
              </a:rPr>
              <a:t>lossless</a:t>
            </a:r>
            <a:r>
              <a:rPr lang="en-US" sz="2000" smtClean="0">
                <a:latin typeface="Arial Unicode MS" pitchFamily="34" charset="-128"/>
                <a:ea typeface="Arial Unicode MS" pitchFamily="34" charset="-128"/>
                <a:cs typeface="Arial Unicode MS" pitchFamily="34" charset="-128"/>
              </a:rPr>
              <a:t> decomposition. </a:t>
            </a:r>
          </a:p>
          <a:p>
            <a:pPr marL="609600" indent="-609600" algn="just" eaLnBrk="1" hangingPunct="1">
              <a:buFontTx/>
              <a:buAutoNum type="arabicPeriod"/>
            </a:pPr>
            <a:r>
              <a:rPr lang="en-US" sz="2000" smtClean="0">
                <a:latin typeface="Arial Unicode MS" pitchFamily="34" charset="-128"/>
                <a:ea typeface="Arial Unicode MS" pitchFamily="34" charset="-128"/>
                <a:cs typeface="Arial Unicode MS" pitchFamily="34" charset="-128"/>
              </a:rPr>
              <a:t>If a decomposition does not cause any dependencies to be lost it is called a </a:t>
            </a:r>
            <a:r>
              <a:rPr lang="en-US" sz="2000" b="1" smtClean="0">
                <a:latin typeface="Arial Unicode MS" pitchFamily="34" charset="-128"/>
                <a:ea typeface="Arial Unicode MS" pitchFamily="34" charset="-128"/>
                <a:cs typeface="Arial Unicode MS" pitchFamily="34" charset="-128"/>
              </a:rPr>
              <a:t>dependency-preserving</a:t>
            </a:r>
            <a:r>
              <a:rPr lang="en-US" sz="2000" smtClean="0">
                <a:latin typeface="Arial Unicode MS" pitchFamily="34" charset="-128"/>
                <a:ea typeface="Arial Unicode MS" pitchFamily="34" charset="-128"/>
                <a:cs typeface="Arial Unicode MS" pitchFamily="34" charset="-128"/>
              </a:rPr>
              <a:t> decomposition. </a:t>
            </a:r>
          </a:p>
          <a:p>
            <a:pPr marL="609600" indent="-609600" algn="just" eaLnBrk="1" hangingPunct="1">
              <a:buFontTx/>
              <a:buAutoNum type="arabicPeriod"/>
            </a:pPr>
            <a:r>
              <a:rPr lang="en-US" sz="2000" smtClean="0">
                <a:latin typeface="Arial Unicode MS" pitchFamily="34" charset="-128"/>
                <a:ea typeface="Arial Unicode MS" pitchFamily="34" charset="-128"/>
                <a:cs typeface="Arial Unicode MS" pitchFamily="34" charset="-128"/>
              </a:rPr>
              <a:t>Any table scheme can be decomposed in a lossless way into a collection of smaller schemas that are in BCNF form. However the dependency preservation is not guaranteed. </a:t>
            </a:r>
          </a:p>
          <a:p>
            <a:pPr marL="609600" indent="-609600" algn="just" eaLnBrk="1" hangingPunct="1">
              <a:buFontTx/>
              <a:buAutoNum type="arabicPeriod"/>
            </a:pPr>
            <a:r>
              <a:rPr lang="en-US" sz="2000" smtClean="0">
                <a:latin typeface="Arial Unicode MS" pitchFamily="34" charset="-128"/>
                <a:ea typeface="Arial Unicode MS" pitchFamily="34" charset="-128"/>
                <a:cs typeface="Arial Unicode MS" pitchFamily="34" charset="-128"/>
              </a:rPr>
              <a:t>Any table can be decomposed in a lossless way into 3</a:t>
            </a:r>
            <a:r>
              <a:rPr lang="en-US" sz="2000" baseline="30000" smtClean="0">
                <a:latin typeface="Arial Unicode MS" pitchFamily="34" charset="-128"/>
                <a:ea typeface="Arial Unicode MS" pitchFamily="34" charset="-128"/>
                <a:cs typeface="Arial Unicode MS" pitchFamily="34" charset="-128"/>
              </a:rPr>
              <a:t>rd</a:t>
            </a:r>
            <a:r>
              <a:rPr lang="en-US" sz="2000" smtClean="0">
                <a:latin typeface="Arial Unicode MS" pitchFamily="34" charset="-128"/>
                <a:ea typeface="Arial Unicode MS" pitchFamily="34" charset="-128"/>
                <a:cs typeface="Arial Unicode MS" pitchFamily="34" charset="-128"/>
              </a:rPr>
              <a:t> normal form that also preserves the dependencies.</a:t>
            </a:r>
          </a:p>
          <a:p>
            <a:pPr marL="1100138" lvl="1" indent="-533400" algn="just" eaLnBrk="1" hangingPunct="1">
              <a:buFontTx/>
              <a:buChar char="•"/>
            </a:pPr>
            <a:r>
              <a:rPr lang="en-US" sz="1800" smtClean="0">
                <a:latin typeface="Arial Unicode MS" pitchFamily="34" charset="-128"/>
                <a:ea typeface="Arial Unicode MS" pitchFamily="34" charset="-128"/>
                <a:cs typeface="Arial Unicode MS" pitchFamily="34" charset="-128"/>
              </a:rPr>
              <a:t>3NF may be better than BCNF in some cases</a:t>
            </a:r>
          </a:p>
          <a:p>
            <a:pPr marL="609600" indent="-609600" algn="just" eaLnBrk="1" hangingPunct="1">
              <a:buFontTx/>
              <a:buNone/>
            </a:pPr>
            <a:endParaRPr lang="en-US" sz="2000" smtClean="0">
              <a:latin typeface="Arial Unicode MS" pitchFamily="34" charset="-128"/>
              <a:ea typeface="Arial Unicode MS" pitchFamily="34" charset="-128"/>
              <a:cs typeface="Arial Unicode MS" pitchFamily="34" charset="-128"/>
            </a:endParaRPr>
          </a:p>
          <a:p>
            <a:pPr marL="609600" indent="-609600" algn="just" eaLnBrk="1" hangingPunct="1">
              <a:buFontTx/>
              <a:buNone/>
            </a:pPr>
            <a:endParaRPr lang="en-US" sz="2400" smtClean="0">
              <a:latin typeface="Arial Unicode MS" pitchFamily="34" charset="-128"/>
              <a:ea typeface="Arial Unicode MS" pitchFamily="34" charset="-128"/>
              <a:cs typeface="Arial Unicode MS" pitchFamily="34" charset="-128"/>
            </a:endParaRPr>
          </a:p>
        </p:txBody>
      </p:sp>
      <p:sp>
        <p:nvSpPr>
          <p:cNvPr id="25603"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3600" b="1" dirty="0">
                <a:solidFill>
                  <a:srgbClr val="FF0000"/>
                </a:solidFill>
                <a:latin typeface="Arial-BoldMT"/>
              </a:rPr>
              <a:t>Decomposition – Loss of Information</a:t>
            </a:r>
          </a:p>
        </p:txBody>
      </p:sp>
      <p:sp>
        <p:nvSpPr>
          <p:cNvPr id="248836" name="Text Box 4"/>
          <p:cNvSpPr txBox="1">
            <a:spLocks noChangeArrowheads="1"/>
          </p:cNvSpPr>
          <p:nvPr/>
        </p:nvSpPr>
        <p:spPr bwMode="auto">
          <a:xfrm>
            <a:off x="609600" y="5638800"/>
            <a:ext cx="8001000" cy="457200"/>
          </a:xfrm>
          <a:prstGeom prst="rect">
            <a:avLst/>
          </a:prstGeom>
          <a:solidFill>
            <a:srgbClr val="FFFF99"/>
          </a:solidFill>
          <a:ln w="12700">
            <a:noFill/>
            <a:miter lim="800000"/>
            <a:headEnd type="none" w="sm" len="sm"/>
            <a:tailEnd type="none" w="sm" len="sm"/>
          </a:ln>
          <a:effectLst>
            <a:outerShdw dist="107763" dir="2700000" algn="ctr" rotWithShape="0">
              <a:schemeClr val="bg2"/>
            </a:outerShdw>
          </a:effectLst>
        </p:spPr>
        <p:txBody>
          <a:bodyPr>
            <a:spAutoFit/>
          </a:bodyPr>
          <a:lstStyle/>
          <a:p>
            <a:pPr algn="ctr" eaLnBrk="0" hangingPunct="0">
              <a:spcBef>
                <a:spcPct val="0"/>
              </a:spcBef>
              <a:defRPr/>
            </a:pPr>
            <a:r>
              <a:rPr lang="en-US">
                <a:solidFill>
                  <a:srgbClr val="000066"/>
                </a:solidFill>
                <a:latin typeface="Times New Roman" pitchFamily="18" charset="0"/>
              </a:rPr>
              <a:t>Use your own judgment when decomposing schemas</a:t>
            </a:r>
          </a:p>
        </p:txBody>
      </p:sp>
    </p:spTree>
    <p:extLst>
      <p:ext uri="{BB962C8B-B14F-4D97-AF65-F5344CB8AC3E}">
        <p14:creationId xmlns:p14="http://schemas.microsoft.com/office/powerpoint/2010/main" val="17472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pPr algn="just"/>
            <a:r>
              <a:rPr lang="en-GB" sz="3200" b="1" dirty="0" smtClean="0">
                <a:solidFill>
                  <a:srgbClr val="FF0000"/>
                </a:solidFill>
                <a:latin typeface="Calibri" pitchFamily="34" charset="0"/>
                <a:cs typeface="Calibri" pitchFamily="34" charset="0"/>
              </a:rPr>
              <a:t>Functional Dependencies</a:t>
            </a:r>
          </a:p>
        </p:txBody>
      </p:sp>
      <p:sp>
        <p:nvSpPr>
          <p:cNvPr id="18436" name="Rectangle 3"/>
          <p:cNvSpPr>
            <a:spLocks noGrp="1" noChangeArrowheads="1"/>
          </p:cNvSpPr>
          <p:nvPr>
            <p:ph type="body" idx="1"/>
          </p:nvPr>
        </p:nvSpPr>
        <p:spPr>
          <a:xfrm>
            <a:off x="457200" y="1600200"/>
            <a:ext cx="7259053" cy="4640179"/>
          </a:xfrm>
        </p:spPr>
        <p:txBody>
          <a:bodyPr/>
          <a:lstStyle/>
          <a:p>
            <a:r>
              <a:rPr lang="en-GB" dirty="0" smtClean="0">
                <a:latin typeface="Calibri" pitchFamily="34" charset="0"/>
                <a:cs typeface="Calibri" pitchFamily="34" charset="0"/>
              </a:rPr>
              <a:t>Important concept associated with normalization.</a:t>
            </a:r>
          </a:p>
          <a:p>
            <a:endParaRPr lang="en-GB" dirty="0" smtClean="0">
              <a:latin typeface="Calibri" pitchFamily="34" charset="0"/>
              <a:cs typeface="Calibri" pitchFamily="34" charset="0"/>
            </a:endParaRPr>
          </a:p>
          <a:p>
            <a:r>
              <a:rPr lang="en-GB" dirty="0" smtClean="0">
                <a:latin typeface="Calibri" pitchFamily="34" charset="0"/>
                <a:cs typeface="Calibri" pitchFamily="34" charset="0"/>
              </a:rPr>
              <a:t>Functional dependency describes relationship between attributes.</a:t>
            </a:r>
          </a:p>
          <a:p>
            <a:endParaRPr lang="en-GB" dirty="0" smtClean="0">
              <a:latin typeface="Calibri" pitchFamily="34" charset="0"/>
              <a:cs typeface="Calibri" pitchFamily="34" charset="0"/>
            </a:endParaRPr>
          </a:p>
          <a:p>
            <a:r>
              <a:rPr lang="en-GB" dirty="0" smtClean="0">
                <a:latin typeface="Calibri" pitchFamily="34" charset="0"/>
                <a:cs typeface="Calibri" pitchFamily="34" charset="0"/>
              </a:rPr>
              <a:t>For example, if A and B are attributes of relation R, B is functionally dependent on A (denoted A </a:t>
            </a:r>
            <a:r>
              <a:rPr lang="en-GB" dirty="0" smtClean="0">
                <a:latin typeface="Calibri" pitchFamily="34" charset="0"/>
                <a:cs typeface="Calibri" pitchFamily="34" charset="0"/>
                <a:sym typeface="Symbol" pitchFamily="71" charset="2"/>
              </a:rPr>
              <a:t></a:t>
            </a:r>
            <a:r>
              <a:rPr lang="en-GB" dirty="0" smtClean="0">
                <a:latin typeface="Calibri" pitchFamily="34" charset="0"/>
                <a:cs typeface="Calibri" pitchFamily="34" charset="0"/>
              </a:rPr>
              <a:t> B), if each value of A in R is associated with exactly one value of B in R.</a:t>
            </a:r>
          </a:p>
        </p:txBody>
      </p:sp>
    </p:spTree>
    <p:extLst>
      <p:ext uri="{BB962C8B-B14F-4D97-AF65-F5344CB8AC3E}">
        <p14:creationId xmlns:p14="http://schemas.microsoft.com/office/powerpoint/2010/main" val="2798414624"/>
      </p:ext>
    </p:extLst>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304800" y="1143000"/>
            <a:ext cx="8610600" cy="5181600"/>
          </a:xfrm>
        </p:spPr>
        <p:txBody>
          <a:bodyPr/>
          <a:lstStyle/>
          <a:p>
            <a:pPr marL="609600" indent="-609600" eaLnBrk="1" hangingPunct="1">
              <a:spcBef>
                <a:spcPct val="50000"/>
              </a:spcBef>
              <a:buFontTx/>
              <a:buNone/>
            </a:pPr>
            <a:r>
              <a:rPr lang="en-US" sz="2000" b="1" dirty="0" smtClean="0">
                <a:solidFill>
                  <a:srgbClr val="FF0000"/>
                </a:solidFill>
                <a:latin typeface="Arial Unicode MS" pitchFamily="34" charset="-128"/>
                <a:cs typeface="Times New Roman" pitchFamily="18" charset="0"/>
              </a:rPr>
              <a:t>Example 2  (Convert to  BCNF) </a:t>
            </a:r>
          </a:p>
          <a:p>
            <a:pPr marL="1100138" lvl="1" indent="-533400" eaLnBrk="1" hangingPunct="1">
              <a:spcBef>
                <a:spcPct val="50000"/>
              </a:spcBef>
              <a:buFontTx/>
              <a:buNone/>
            </a:pPr>
            <a:r>
              <a:rPr lang="en-US" sz="1600" b="1" dirty="0" smtClean="0">
                <a:latin typeface="Arial Unicode MS" pitchFamily="34" charset="-128"/>
                <a:ea typeface="Arial Unicode MS" pitchFamily="34" charset="-128"/>
                <a:cs typeface="Arial Unicode MS" pitchFamily="34" charset="-128"/>
              </a:rPr>
              <a:t>Old Scheme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dirty="0" err="1" smtClean="0">
                <a:latin typeface="Arial Unicode MS" pitchFamily="34" charset="-128"/>
                <a:ea typeface="Arial Unicode MS" pitchFamily="34" charset="-128"/>
                <a:cs typeface="Arial Unicode MS" pitchFamily="34" charset="-128"/>
              </a:rPr>
              <a:t>M</a:t>
            </a:r>
            <a:r>
              <a:rPr lang="en-US" sz="1600" b="1" dirty="0" err="1" smtClean="0">
                <a:latin typeface="Arial Unicode MS" pitchFamily="34" charset="-128"/>
                <a:cs typeface="Times New Roman" pitchFamily="18" charset="0"/>
              </a:rPr>
              <a:t>ovieTitle</a:t>
            </a:r>
            <a:r>
              <a:rPr lang="en-US" sz="1600" b="1" dirty="0" smtClean="0">
                <a:latin typeface="Arial Unicode MS" pitchFamily="34" charset="-128"/>
                <a:cs typeface="Times New Roman" pitchFamily="18" charset="0"/>
              </a:rPr>
              <a:t>, </a:t>
            </a:r>
            <a:r>
              <a:rPr lang="en-US" sz="1600" b="1" dirty="0" err="1" smtClean="0">
                <a:latin typeface="Arial Unicode MS" pitchFamily="34" charset="-128"/>
                <a:cs typeface="Times New Roman" pitchFamily="18" charset="0"/>
              </a:rPr>
              <a:t>MovieID</a:t>
            </a:r>
            <a:r>
              <a:rPr lang="en-US" sz="1600" b="1" dirty="0" smtClean="0">
                <a:latin typeface="Arial Unicode MS" pitchFamily="34" charset="-128"/>
                <a:cs typeface="Times New Roman" pitchFamily="18" charset="0"/>
              </a:rPr>
              <a:t>, </a:t>
            </a:r>
            <a:r>
              <a:rPr lang="en-US" sz="1600" b="1" dirty="0" err="1" smtClean="0">
                <a:latin typeface="Arial Unicode MS" pitchFamily="34" charset="-128"/>
                <a:cs typeface="Times New Roman" pitchFamily="18" charset="0"/>
              </a:rPr>
              <a:t>PersonName</a:t>
            </a:r>
            <a:r>
              <a:rPr lang="en-US" sz="1600" b="1" dirty="0" smtClean="0">
                <a:latin typeface="Arial Unicode MS" pitchFamily="34" charset="-128"/>
                <a:cs typeface="Times New Roman" pitchFamily="18" charset="0"/>
              </a:rPr>
              <a:t>, Role, Payment</a:t>
            </a:r>
            <a:r>
              <a:rPr lang="en-US" sz="1600" b="1" dirty="0" smtClean="0">
                <a:latin typeface="Arial Unicode MS" pitchFamily="34" charset="-128"/>
                <a:ea typeface="Arial Unicode MS" pitchFamily="34" charset="-128"/>
                <a:cs typeface="Arial Unicode MS" pitchFamily="34" charset="-128"/>
              </a:rPr>
              <a:t> }</a:t>
            </a:r>
          </a:p>
          <a:p>
            <a:pPr marL="1100138" lvl="1" indent="-533400" eaLnBrk="1" hangingPunct="1">
              <a:spcBef>
                <a:spcPct val="50000"/>
              </a:spcBef>
              <a:buFontTx/>
              <a:buNone/>
            </a:pPr>
            <a:r>
              <a:rPr lang="en-US" sz="1600" b="1" dirty="0" smtClean="0">
                <a:latin typeface="Arial Unicode MS" pitchFamily="34" charset="-128"/>
                <a:ea typeface="Arial Unicode MS" pitchFamily="34" charset="-128"/>
                <a:cs typeface="Arial Unicode MS" pitchFamily="34" charset="-128"/>
              </a:rPr>
              <a:t>New Scheme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u="sng" dirty="0" err="1" smtClean="0">
                <a:latin typeface="Arial Unicode MS" pitchFamily="34" charset="-128"/>
                <a:ea typeface="Arial Unicode MS" pitchFamily="34" charset="-128"/>
                <a:cs typeface="Arial Unicode MS" pitchFamily="34" charset="-128"/>
              </a:rPr>
              <a:t>M</a:t>
            </a:r>
            <a:r>
              <a:rPr lang="en-US" sz="1600" b="1" u="sng" dirty="0" err="1" smtClean="0">
                <a:latin typeface="Arial Unicode MS" pitchFamily="34" charset="-128"/>
                <a:cs typeface="Times New Roman" pitchFamily="18" charset="0"/>
              </a:rPr>
              <a:t>ovieID</a:t>
            </a:r>
            <a:r>
              <a:rPr lang="en-US" sz="1600" b="1" u="sng" dirty="0" smtClean="0">
                <a:latin typeface="Arial Unicode MS" pitchFamily="34" charset="-128"/>
                <a:cs typeface="Times New Roman" pitchFamily="18" charset="0"/>
              </a:rPr>
              <a:t>, </a:t>
            </a:r>
            <a:r>
              <a:rPr lang="en-US" sz="1600" b="1" u="sng" dirty="0" err="1" smtClean="0">
                <a:latin typeface="Arial Unicode MS" pitchFamily="34" charset="-128"/>
                <a:cs typeface="Times New Roman" pitchFamily="18" charset="0"/>
              </a:rPr>
              <a:t>PersonName</a:t>
            </a:r>
            <a:r>
              <a:rPr lang="en-US" sz="1600" b="1" dirty="0" smtClean="0">
                <a:latin typeface="Arial Unicode MS" pitchFamily="34" charset="-128"/>
                <a:cs typeface="Times New Roman" pitchFamily="18" charset="0"/>
              </a:rPr>
              <a:t>, Role, Payment</a:t>
            </a:r>
            <a:r>
              <a:rPr lang="en-US" sz="1600" b="1" dirty="0" smtClean="0">
                <a:latin typeface="Arial Unicode MS" pitchFamily="34" charset="-128"/>
                <a:ea typeface="Arial Unicode MS" pitchFamily="34" charset="-128"/>
                <a:cs typeface="Arial Unicode MS" pitchFamily="34" charset="-128"/>
              </a:rPr>
              <a:t>}</a:t>
            </a:r>
          </a:p>
          <a:p>
            <a:pPr marL="1100138" lvl="1" indent="-533400" eaLnBrk="1" hangingPunct="1">
              <a:spcBef>
                <a:spcPct val="50000"/>
              </a:spcBef>
              <a:buFontTx/>
              <a:buNone/>
            </a:pPr>
            <a:r>
              <a:rPr lang="en-US" sz="1600" b="1" dirty="0" smtClean="0">
                <a:latin typeface="Arial Unicode MS" pitchFamily="34" charset="-128"/>
                <a:ea typeface="Arial Unicode MS" pitchFamily="34" charset="-128"/>
                <a:cs typeface="Arial Unicode MS" pitchFamily="34" charset="-128"/>
              </a:rPr>
              <a:t>New Scheme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u="sng" dirty="0" err="1" smtClean="0">
                <a:latin typeface="Arial Unicode MS" pitchFamily="34" charset="-128"/>
                <a:cs typeface="Times New Roman" pitchFamily="18" charset="0"/>
              </a:rPr>
              <a:t>MovieTitle</a:t>
            </a:r>
            <a:r>
              <a:rPr lang="en-US" sz="1600" b="1" u="sng" dirty="0" smtClean="0">
                <a:latin typeface="Arial Unicode MS" pitchFamily="34" charset="-128"/>
                <a:cs typeface="Times New Roman" pitchFamily="18" charset="0"/>
              </a:rPr>
              <a:t>, </a:t>
            </a:r>
            <a:r>
              <a:rPr lang="en-US" sz="1600" b="1" u="sng" dirty="0" err="1" smtClean="0">
                <a:latin typeface="Arial Unicode MS" pitchFamily="34" charset="-128"/>
                <a:cs typeface="Times New Roman" pitchFamily="18" charset="0"/>
              </a:rPr>
              <a:t>PersonName</a:t>
            </a:r>
            <a:r>
              <a:rPr lang="en-US" sz="1600" b="1" dirty="0" smtClean="0">
                <a:latin typeface="Arial Unicode MS" pitchFamily="34" charset="-128"/>
                <a:ea typeface="Arial Unicode MS" pitchFamily="34" charset="-128"/>
                <a:cs typeface="Arial Unicode MS" pitchFamily="34" charset="-128"/>
              </a:rPr>
              <a:t>}</a:t>
            </a:r>
          </a:p>
          <a:p>
            <a:pPr marL="609600" indent="-609600" eaLnBrk="1" hangingPunct="1">
              <a:spcBef>
                <a:spcPct val="50000"/>
              </a:spcBef>
            </a:pPr>
            <a:r>
              <a:rPr lang="en-US" sz="1800" b="1" dirty="0" smtClean="0">
                <a:latin typeface="Arial Unicode MS" pitchFamily="34" charset="-128"/>
                <a:ea typeface="Arial Unicode MS" pitchFamily="34" charset="-128"/>
                <a:cs typeface="Arial Unicode MS" pitchFamily="34" charset="-128"/>
              </a:rPr>
              <a:t>Loss of relation {</a:t>
            </a:r>
            <a:r>
              <a:rPr lang="en-US" sz="1800" b="1" dirty="0" err="1" smtClean="0">
                <a:latin typeface="Arial Unicode MS" pitchFamily="34" charset="-128"/>
                <a:ea typeface="Arial Unicode MS" pitchFamily="34" charset="-128"/>
                <a:cs typeface="Arial Unicode MS" pitchFamily="34" charset="-128"/>
              </a:rPr>
              <a:t>MovieID</a:t>
            </a:r>
            <a:r>
              <a:rPr lang="en-US" sz="1800" b="1" dirty="0" smtClean="0">
                <a:latin typeface="Arial Unicode MS" pitchFamily="34" charset="-128"/>
                <a:ea typeface="Arial Unicode MS" pitchFamily="34" charset="-128"/>
                <a:cs typeface="Arial Unicode MS" pitchFamily="34" charset="-128"/>
              </a:rPr>
              <a:t>} </a:t>
            </a:r>
            <a:r>
              <a:rPr lang="en-US" sz="1800" b="1" dirty="0" smtClean="0">
                <a:latin typeface="Arial Unicode MS" pitchFamily="34" charset="-128"/>
                <a:ea typeface="Arial Unicode MS" pitchFamily="34" charset="-128"/>
                <a:cs typeface="Arial Unicode MS" pitchFamily="34" charset="-128"/>
                <a:sym typeface="Wingdings" pitchFamily="2" charset="2"/>
              </a:rPr>
              <a:t> {</a:t>
            </a:r>
            <a:r>
              <a:rPr lang="en-US" sz="1800" b="1" dirty="0" err="1" smtClean="0">
                <a:latin typeface="Arial Unicode MS" pitchFamily="34" charset="-128"/>
                <a:ea typeface="Arial Unicode MS" pitchFamily="34" charset="-128"/>
                <a:cs typeface="Arial Unicode MS" pitchFamily="34" charset="-128"/>
                <a:sym typeface="Wingdings" pitchFamily="2" charset="2"/>
              </a:rPr>
              <a:t>MovieTitle</a:t>
            </a:r>
            <a:r>
              <a:rPr lang="en-US" sz="1800" b="1" dirty="0" smtClean="0">
                <a:latin typeface="Arial Unicode MS" pitchFamily="34" charset="-128"/>
                <a:ea typeface="Arial Unicode MS" pitchFamily="34" charset="-128"/>
                <a:cs typeface="Arial Unicode MS" pitchFamily="34" charset="-128"/>
                <a:sym typeface="Wingdings" pitchFamily="2" charset="2"/>
              </a:rPr>
              <a:t>}</a:t>
            </a:r>
          </a:p>
          <a:p>
            <a:pPr marL="1100138" lvl="1" indent="-533400" eaLnBrk="1" hangingPunct="1">
              <a:spcBef>
                <a:spcPct val="50000"/>
              </a:spcBef>
              <a:buFontTx/>
              <a:buNone/>
            </a:pPr>
            <a:r>
              <a:rPr lang="en-US" sz="1600" b="1" dirty="0" smtClean="0">
                <a:latin typeface="Arial Unicode MS" pitchFamily="34" charset="-128"/>
                <a:ea typeface="Arial Unicode MS" pitchFamily="34" charset="-128"/>
                <a:cs typeface="Arial Unicode MS" pitchFamily="34" charset="-128"/>
              </a:rPr>
              <a:t>New Scheme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u="sng" dirty="0" err="1" smtClean="0">
                <a:latin typeface="Arial Unicode MS" pitchFamily="34" charset="-128"/>
                <a:ea typeface="Arial Unicode MS" pitchFamily="34" charset="-128"/>
                <a:cs typeface="Arial Unicode MS" pitchFamily="34" charset="-128"/>
              </a:rPr>
              <a:t>M</a:t>
            </a:r>
            <a:r>
              <a:rPr lang="en-US" sz="1600" b="1" u="sng" dirty="0" err="1" smtClean="0">
                <a:latin typeface="Arial Unicode MS" pitchFamily="34" charset="-128"/>
                <a:cs typeface="Times New Roman" pitchFamily="18" charset="0"/>
              </a:rPr>
              <a:t>ovieID</a:t>
            </a:r>
            <a:r>
              <a:rPr lang="en-US" sz="1600" b="1" u="sng" dirty="0" smtClean="0">
                <a:latin typeface="Arial Unicode MS" pitchFamily="34" charset="-128"/>
                <a:cs typeface="Times New Roman" pitchFamily="18" charset="0"/>
              </a:rPr>
              <a:t>, </a:t>
            </a:r>
            <a:r>
              <a:rPr lang="en-US" sz="1600" b="1" u="sng" dirty="0" err="1" smtClean="0">
                <a:latin typeface="Arial Unicode MS" pitchFamily="34" charset="-128"/>
                <a:cs typeface="Times New Roman" pitchFamily="18" charset="0"/>
              </a:rPr>
              <a:t>PersonName</a:t>
            </a:r>
            <a:r>
              <a:rPr lang="en-US" sz="1600" b="1" dirty="0" smtClean="0">
                <a:latin typeface="Arial Unicode MS" pitchFamily="34" charset="-128"/>
                <a:cs typeface="Times New Roman" pitchFamily="18" charset="0"/>
              </a:rPr>
              <a:t>, Role, Payment</a:t>
            </a:r>
            <a:r>
              <a:rPr lang="en-US" sz="1600" b="1" dirty="0" smtClean="0">
                <a:latin typeface="Arial Unicode MS" pitchFamily="34" charset="-128"/>
                <a:ea typeface="Arial Unicode MS" pitchFamily="34" charset="-128"/>
                <a:cs typeface="Arial Unicode MS" pitchFamily="34" charset="-128"/>
              </a:rPr>
              <a:t>}</a:t>
            </a:r>
          </a:p>
          <a:p>
            <a:pPr marL="1100138" lvl="1" indent="-533400" eaLnBrk="1" hangingPunct="1">
              <a:spcBef>
                <a:spcPct val="50000"/>
              </a:spcBef>
              <a:buFontTx/>
              <a:buNone/>
            </a:pPr>
            <a:r>
              <a:rPr lang="en-US" sz="1600" b="1" dirty="0" smtClean="0">
                <a:latin typeface="Arial Unicode MS" pitchFamily="34" charset="-128"/>
                <a:ea typeface="Arial Unicode MS" pitchFamily="34" charset="-128"/>
                <a:cs typeface="Arial Unicode MS" pitchFamily="34" charset="-128"/>
              </a:rPr>
              <a:t>New Scheme </a:t>
            </a:r>
            <a:r>
              <a:rPr lang="en-US" sz="1600" b="1" dirty="0" smtClean="0">
                <a:ea typeface="Arial Unicode MS" pitchFamily="34" charset="-128"/>
                <a:cs typeface="Arial Unicode MS" pitchFamily="34" charset="-128"/>
                <a:sym typeface="Wingdings" pitchFamily="2" charset="2"/>
              </a:rPr>
              <a:t></a:t>
            </a:r>
            <a:r>
              <a:rPr lang="en-US" sz="1600" b="1" dirty="0" smtClean="0">
                <a:latin typeface="Arial Unicode MS" pitchFamily="34" charset="-128"/>
                <a:ea typeface="Arial Unicode MS" pitchFamily="34" charset="-128"/>
                <a:cs typeface="Arial Unicode MS" pitchFamily="34" charset="-128"/>
              </a:rPr>
              <a:t> {</a:t>
            </a:r>
            <a:r>
              <a:rPr lang="en-US" sz="1600" b="1" u="sng" dirty="0" err="1" smtClean="0">
                <a:latin typeface="Arial Unicode MS" pitchFamily="34" charset="-128"/>
                <a:cs typeface="Times New Roman" pitchFamily="18" charset="0"/>
              </a:rPr>
              <a:t>MovieID</a:t>
            </a:r>
            <a:r>
              <a:rPr lang="en-US" sz="1600" b="1" u="sng" dirty="0" smtClean="0">
                <a:latin typeface="Arial Unicode MS" pitchFamily="34" charset="-128"/>
                <a:cs typeface="Times New Roman" pitchFamily="18" charset="0"/>
              </a:rPr>
              <a:t>, </a:t>
            </a:r>
            <a:r>
              <a:rPr lang="en-US" sz="1600" b="1" u="sng" dirty="0" err="1" smtClean="0">
                <a:latin typeface="Arial Unicode MS" pitchFamily="34" charset="-128"/>
                <a:cs typeface="Times New Roman" pitchFamily="18" charset="0"/>
              </a:rPr>
              <a:t>MovieTitle</a:t>
            </a:r>
            <a:r>
              <a:rPr lang="en-US" sz="1600" b="1" dirty="0" smtClean="0">
                <a:latin typeface="Arial Unicode MS" pitchFamily="34" charset="-128"/>
                <a:ea typeface="Arial Unicode MS" pitchFamily="34" charset="-128"/>
                <a:cs typeface="Arial Unicode MS" pitchFamily="34" charset="-128"/>
              </a:rPr>
              <a:t>}</a:t>
            </a:r>
          </a:p>
          <a:p>
            <a:pPr marL="609600" indent="-609600" eaLnBrk="1" hangingPunct="1">
              <a:spcBef>
                <a:spcPct val="50000"/>
              </a:spcBef>
            </a:pPr>
            <a:r>
              <a:rPr lang="en-US" sz="1800" b="1" dirty="0" smtClean="0">
                <a:latin typeface="Arial Unicode MS" pitchFamily="34" charset="-128"/>
                <a:ea typeface="Arial Unicode MS" pitchFamily="34" charset="-128"/>
                <a:cs typeface="Arial Unicode MS" pitchFamily="34" charset="-128"/>
              </a:rPr>
              <a:t>We got the {</a:t>
            </a:r>
            <a:r>
              <a:rPr lang="en-US" sz="1800" b="1" dirty="0" err="1" smtClean="0">
                <a:latin typeface="Arial Unicode MS" pitchFamily="34" charset="-128"/>
                <a:ea typeface="Arial Unicode MS" pitchFamily="34" charset="-128"/>
                <a:cs typeface="Arial Unicode MS" pitchFamily="34" charset="-128"/>
              </a:rPr>
              <a:t>MovieID</a:t>
            </a:r>
            <a:r>
              <a:rPr lang="en-US" sz="1800" b="1" dirty="0" smtClean="0">
                <a:latin typeface="Arial Unicode MS" pitchFamily="34" charset="-128"/>
                <a:ea typeface="Arial Unicode MS" pitchFamily="34" charset="-128"/>
                <a:cs typeface="Arial Unicode MS" pitchFamily="34" charset="-128"/>
              </a:rPr>
              <a:t>} </a:t>
            </a:r>
            <a:r>
              <a:rPr lang="en-US" sz="1800" b="1" dirty="0" smtClean="0">
                <a:latin typeface="Arial Unicode MS" pitchFamily="34" charset="-128"/>
                <a:ea typeface="Arial Unicode MS" pitchFamily="34" charset="-128"/>
                <a:cs typeface="Arial Unicode MS" pitchFamily="34" charset="-128"/>
                <a:sym typeface="Wingdings" pitchFamily="2" charset="2"/>
              </a:rPr>
              <a:t> {</a:t>
            </a:r>
            <a:r>
              <a:rPr lang="en-US" sz="1800" b="1" dirty="0" err="1" smtClean="0">
                <a:latin typeface="Arial Unicode MS" pitchFamily="34" charset="-128"/>
                <a:ea typeface="Arial Unicode MS" pitchFamily="34" charset="-128"/>
                <a:cs typeface="Arial Unicode MS" pitchFamily="34" charset="-128"/>
                <a:sym typeface="Wingdings" pitchFamily="2" charset="2"/>
              </a:rPr>
              <a:t>MovieTitle</a:t>
            </a:r>
            <a:r>
              <a:rPr lang="en-US" sz="1800" b="1" dirty="0" smtClean="0">
                <a:latin typeface="Arial Unicode MS" pitchFamily="34" charset="-128"/>
                <a:ea typeface="Arial Unicode MS" pitchFamily="34" charset="-128"/>
                <a:cs typeface="Arial Unicode MS" pitchFamily="34" charset="-128"/>
                <a:sym typeface="Wingdings" pitchFamily="2" charset="2"/>
              </a:rPr>
              <a:t>} relationship back</a:t>
            </a:r>
            <a:endParaRPr lang="en-US" sz="1800" b="1" dirty="0" smtClean="0">
              <a:latin typeface="Arial Unicode MS" pitchFamily="34" charset="-128"/>
              <a:ea typeface="Arial Unicode MS" pitchFamily="34" charset="-128"/>
              <a:cs typeface="Arial Unicode MS" pitchFamily="34" charset="-128"/>
            </a:endParaRPr>
          </a:p>
          <a:p>
            <a:pPr marL="609600" indent="-609600" eaLnBrk="1" hangingPunct="1">
              <a:spcBef>
                <a:spcPct val="50000"/>
              </a:spcBef>
              <a:buFontTx/>
              <a:buNone/>
            </a:pPr>
            <a:r>
              <a:rPr lang="en-US" sz="2000" b="1" dirty="0" smtClean="0">
                <a:solidFill>
                  <a:srgbClr val="FF0000"/>
                </a:solidFill>
                <a:latin typeface="Arial Unicode MS" pitchFamily="34" charset="-128"/>
                <a:cs typeface="Times New Roman" pitchFamily="18" charset="0"/>
              </a:rPr>
              <a:t>Example 3  (Convert to  BCNF)</a:t>
            </a:r>
          </a:p>
          <a:p>
            <a:pPr marL="1100138" lvl="1" indent="-533400" eaLnBrk="1" hangingPunct="1">
              <a:spcBef>
                <a:spcPct val="50000"/>
              </a:spcBef>
              <a:buFontTx/>
              <a:buNone/>
            </a:pPr>
            <a:r>
              <a:rPr lang="en-US" sz="1800" b="1" dirty="0" smtClean="0">
                <a:latin typeface="Arial Unicode MS" pitchFamily="34" charset="-128"/>
                <a:ea typeface="Arial Unicode MS" pitchFamily="34" charset="-128"/>
                <a:cs typeface="Arial Unicode MS" pitchFamily="34" charset="-128"/>
              </a:rPr>
              <a:t>Old 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{Client, Problem, Consultant}</a:t>
            </a:r>
          </a:p>
          <a:p>
            <a:pPr marL="1100138" lvl="1" indent="-533400" eaLnBrk="1" hangingPunct="1">
              <a:spcBef>
                <a:spcPct val="50000"/>
              </a:spcBef>
              <a:buFontTx/>
              <a:buNone/>
            </a:pPr>
            <a:r>
              <a:rPr lang="en-US" sz="1800" b="1" dirty="0" smtClean="0">
                <a:latin typeface="Arial Unicode MS" pitchFamily="34" charset="-128"/>
                <a:ea typeface="Arial Unicode MS" pitchFamily="34" charset="-128"/>
                <a:cs typeface="Arial Unicode MS" pitchFamily="34" charset="-128"/>
              </a:rPr>
              <a:t>New 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{Client, Consultant}</a:t>
            </a:r>
          </a:p>
          <a:p>
            <a:pPr marL="1100138" lvl="1" indent="-533400" eaLnBrk="1" hangingPunct="1">
              <a:spcBef>
                <a:spcPct val="50000"/>
              </a:spcBef>
              <a:buFontTx/>
              <a:buNone/>
            </a:pPr>
            <a:r>
              <a:rPr lang="en-US" sz="1800" b="1" dirty="0" smtClean="0">
                <a:latin typeface="Arial Unicode MS" pitchFamily="34" charset="-128"/>
                <a:ea typeface="Arial Unicode MS" pitchFamily="34" charset="-128"/>
                <a:cs typeface="Arial Unicode MS" pitchFamily="34" charset="-128"/>
              </a:rPr>
              <a:t>New Scheme </a:t>
            </a:r>
            <a:r>
              <a:rPr lang="en-US" sz="1800" b="1" dirty="0" smtClean="0">
                <a:ea typeface="Arial Unicode MS" pitchFamily="34" charset="-128"/>
                <a:cs typeface="Arial Unicode MS" pitchFamily="34" charset="-128"/>
                <a:sym typeface="Wingdings" pitchFamily="2" charset="2"/>
              </a:rPr>
              <a:t></a:t>
            </a:r>
            <a:r>
              <a:rPr lang="en-US" sz="1800" b="1" dirty="0" smtClean="0">
                <a:latin typeface="Arial Unicode MS" pitchFamily="34" charset="-128"/>
                <a:ea typeface="Arial Unicode MS" pitchFamily="34" charset="-128"/>
                <a:cs typeface="Arial Unicode MS" pitchFamily="34" charset="-128"/>
              </a:rPr>
              <a:t> {Client, Problem}</a:t>
            </a:r>
            <a:endParaRPr lang="en-US" sz="1800" b="1" dirty="0" smtClean="0">
              <a:latin typeface="Arial Unicode MS" pitchFamily="34" charset="-128"/>
              <a:cs typeface="Times New Roman" pitchFamily="18" charset="0"/>
            </a:endParaRPr>
          </a:p>
          <a:p>
            <a:pPr marL="1100138" lvl="1" indent="-533400" eaLnBrk="1" hangingPunct="1">
              <a:spcBef>
                <a:spcPct val="50000"/>
              </a:spcBef>
              <a:buFontTx/>
              <a:buNone/>
            </a:pPr>
            <a:endParaRPr lang="en-US" sz="1800" b="1" dirty="0" smtClean="0">
              <a:latin typeface="Arial Unicode MS" pitchFamily="34" charset="-128"/>
              <a:cs typeface="Times New Roman" pitchFamily="18" charset="0"/>
            </a:endParaRPr>
          </a:p>
        </p:txBody>
      </p:sp>
      <p:sp>
        <p:nvSpPr>
          <p:cNvPr id="26627" name="Rectangle 3"/>
          <p:cNvSpPr>
            <a:spLocks noChangeArrowheads="1"/>
          </p:cNvSpPr>
          <p:nvPr/>
        </p:nvSpPr>
        <p:spPr bwMode="auto">
          <a:xfrm>
            <a:off x="685800" y="76200"/>
            <a:ext cx="7772400" cy="1143000"/>
          </a:xfrm>
          <a:prstGeom prst="rect">
            <a:avLst/>
          </a:prstGeom>
          <a:noFill/>
          <a:ln w="9525">
            <a:noFill/>
            <a:miter lim="800000"/>
            <a:headEnd/>
            <a:tailEnd/>
          </a:ln>
        </p:spPr>
        <p:txBody>
          <a:bodyPr anchor="ctr"/>
          <a:lstStyle/>
          <a:p>
            <a:pPr algn="ctr">
              <a:spcBef>
                <a:spcPct val="0"/>
              </a:spcBef>
            </a:pPr>
            <a:r>
              <a:rPr lang="en-US" sz="4400" dirty="0">
                <a:solidFill>
                  <a:srgbClr val="FF0000"/>
                </a:solidFill>
                <a:latin typeface="Arial-BoldMT"/>
              </a:rPr>
              <a:t>BCNF - Decomposition</a:t>
            </a:r>
          </a:p>
        </p:txBody>
      </p:sp>
    </p:spTree>
    <p:extLst>
      <p:ext uri="{BB962C8B-B14F-4D97-AF65-F5344CB8AC3E}">
        <p14:creationId xmlns:p14="http://schemas.microsoft.com/office/powerpoint/2010/main" val="155653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73591"/>
          </a:xfrm>
        </p:spPr>
        <p:txBody>
          <a:bodyPr>
            <a:normAutofit fontScale="90000"/>
          </a:bodyPr>
          <a:lstStyle/>
          <a:p>
            <a:r>
              <a:rPr lang="en-US" dirty="0" smtClean="0"/>
              <a:t/>
            </a:r>
            <a:br>
              <a:rPr lang="en-US" dirty="0" smtClean="0"/>
            </a:br>
            <a:r>
              <a:rPr lang="en-US" sz="3600" b="1" dirty="0" smtClean="0">
                <a:solidFill>
                  <a:srgbClr val="FF0000"/>
                </a:solidFill>
                <a:latin typeface="Calibri" pitchFamily="34" charset="0"/>
                <a:cs typeface="Calibri" pitchFamily="34" charset="0"/>
              </a:rPr>
              <a:t>Dr. E. F. </a:t>
            </a:r>
            <a:r>
              <a:rPr lang="en-US" sz="3600" b="1" dirty="0" err="1" smtClean="0">
                <a:solidFill>
                  <a:srgbClr val="FF0000"/>
                </a:solidFill>
                <a:latin typeface="Calibri" pitchFamily="34" charset="0"/>
                <a:cs typeface="Calibri" pitchFamily="34" charset="0"/>
              </a:rPr>
              <a:t>Codd's</a:t>
            </a:r>
            <a:r>
              <a:rPr lang="en-US" sz="3600" b="1" dirty="0" smtClean="0">
                <a:solidFill>
                  <a:srgbClr val="FF0000"/>
                </a:solidFill>
                <a:latin typeface="Calibri" pitchFamily="34" charset="0"/>
                <a:cs typeface="Calibri" pitchFamily="34" charset="0"/>
              </a:rPr>
              <a:t> 12 rules</a:t>
            </a:r>
            <a:r>
              <a:rPr lang="en-US" sz="3600" dirty="0" smtClean="0">
                <a:solidFill>
                  <a:srgbClr val="FF0000"/>
                </a:solidFill>
                <a:latin typeface="Calibri" pitchFamily="34" charset="0"/>
                <a:cs typeface="Calibri" pitchFamily="34" charset="0"/>
              </a:rPr>
              <a:t/>
            </a:r>
            <a:br>
              <a:rPr lang="en-US" sz="3600" dirty="0" smtClean="0">
                <a:solidFill>
                  <a:srgbClr val="FF0000"/>
                </a:solidFill>
                <a:latin typeface="Calibri" pitchFamily="34" charset="0"/>
                <a:cs typeface="Calibri" pitchFamily="34" charset="0"/>
              </a:rPr>
            </a:br>
            <a:r>
              <a:rPr lang="en-US" sz="3600" dirty="0" smtClean="0">
                <a:solidFill>
                  <a:srgbClr val="FF0000"/>
                </a:solidFill>
                <a:latin typeface="Calibri" pitchFamily="34" charset="0"/>
                <a:cs typeface="Calibri" pitchFamily="34" charset="0"/>
              </a:rPr>
              <a:t>(</a:t>
            </a:r>
            <a:r>
              <a:rPr lang="en-US" sz="3600" b="1" dirty="0" smtClean="0">
                <a:solidFill>
                  <a:srgbClr val="FF0000"/>
                </a:solidFill>
                <a:latin typeface="Calibri" pitchFamily="34" charset="0"/>
                <a:cs typeface="Calibri" pitchFamily="34" charset="0"/>
              </a:rPr>
              <a:t>For defining a fully relational database)</a:t>
            </a:r>
            <a:endParaRPr lang="en-US" sz="36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335314"/>
            <a:ext cx="7467600" cy="5138638"/>
          </a:xfrm>
        </p:spPr>
        <p:txBody>
          <a:bodyPr/>
          <a:lstStyle/>
          <a:p>
            <a:r>
              <a:rPr lang="en-US" dirty="0" smtClean="0">
                <a:latin typeface="Calibri" pitchFamily="34" charset="0"/>
                <a:cs typeface="Calibri" pitchFamily="34" charset="0"/>
              </a:rPr>
              <a:t>A </a:t>
            </a:r>
            <a:r>
              <a:rPr lang="en-US" b="1" dirty="0" smtClean="0">
                <a:latin typeface="Calibri" pitchFamily="34" charset="0"/>
                <a:cs typeface="Calibri" pitchFamily="34" charset="0"/>
              </a:rPr>
              <a:t>relational database management system (RDBMS)</a:t>
            </a:r>
            <a:r>
              <a:rPr lang="en-US" dirty="0" smtClean="0">
                <a:latin typeface="Calibri" pitchFamily="34" charset="0"/>
                <a:cs typeface="Calibri" pitchFamily="34" charset="0"/>
              </a:rPr>
              <a:t> is a database management system (DBMS) that is based on the relational model as introduced by E. F. </a:t>
            </a:r>
            <a:r>
              <a:rPr lang="en-US" dirty="0" err="1" smtClean="0">
                <a:latin typeface="Calibri" pitchFamily="34" charset="0"/>
                <a:cs typeface="Calibri" pitchFamily="34" charset="0"/>
              </a:rPr>
              <a:t>Codd</a:t>
            </a:r>
            <a:r>
              <a:rPr lang="en-US" dirty="0" smtClean="0">
                <a:latin typeface="Calibri" pitchFamily="34" charset="0"/>
                <a:cs typeface="Calibri" pitchFamily="34" charset="0"/>
              </a:rPr>
              <a:t>. Most popular commercial and open source databases currently in use are based on the relational model.</a:t>
            </a:r>
          </a:p>
          <a:p>
            <a:pPr>
              <a:buNone/>
            </a:pPr>
            <a:endParaRPr lang="en-US" dirty="0" smtClean="0">
              <a:latin typeface="Calibri" pitchFamily="34" charset="0"/>
              <a:cs typeface="Calibri" pitchFamily="34" charset="0"/>
            </a:endParaRPr>
          </a:p>
          <a:p>
            <a:r>
              <a:rPr lang="en-US" dirty="0" smtClean="0">
                <a:latin typeface="Calibri" pitchFamily="34" charset="0"/>
                <a:cs typeface="Calibri" pitchFamily="34" charset="0"/>
              </a:rPr>
              <a:t>A short definition of an RDBMS may be a DBMS in which data is stored</a:t>
            </a:r>
            <a:r>
              <a:rPr lang="en-US" b="1" dirty="0" smtClean="0">
                <a:latin typeface="Calibri" pitchFamily="34" charset="0"/>
                <a:cs typeface="Calibri" pitchFamily="34" charset="0"/>
              </a:rPr>
              <a:t> </a:t>
            </a:r>
            <a:r>
              <a:rPr lang="en-US" dirty="0" smtClean="0">
                <a:latin typeface="Calibri" pitchFamily="34" charset="0"/>
                <a:cs typeface="Calibri" pitchFamily="34" charset="0"/>
              </a:rPr>
              <a:t>in the form of tables and the relationship among the data is also stored in the form of tables.</a:t>
            </a:r>
          </a:p>
          <a:p>
            <a:endParaRPr lang="en-US" dirty="0"/>
          </a:p>
        </p:txBody>
      </p:sp>
    </p:spTree>
    <p:extLst>
      <p:ext uri="{BB962C8B-B14F-4D97-AF65-F5344CB8AC3E}">
        <p14:creationId xmlns:p14="http://schemas.microsoft.com/office/powerpoint/2010/main" val="2826264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Calibri" pitchFamily="34" charset="0"/>
                <a:cs typeface="Calibri" pitchFamily="34" charset="0"/>
              </a:rPr>
              <a:t>E. F. </a:t>
            </a:r>
            <a:r>
              <a:rPr lang="en-US" sz="3600" b="1" dirty="0" err="1" smtClean="0">
                <a:solidFill>
                  <a:srgbClr val="FF0000"/>
                </a:solidFill>
                <a:latin typeface="Calibri" pitchFamily="34" charset="0"/>
                <a:cs typeface="Calibri" pitchFamily="34" charset="0"/>
              </a:rPr>
              <a:t>Codd's</a:t>
            </a:r>
            <a:r>
              <a:rPr lang="en-US" sz="3600" b="1" dirty="0" smtClean="0">
                <a:solidFill>
                  <a:srgbClr val="FF0000"/>
                </a:solidFill>
                <a:latin typeface="Calibri" pitchFamily="34" charset="0"/>
                <a:cs typeface="Calibri" pitchFamily="34" charset="0"/>
              </a:rPr>
              <a:t> 12 rules</a:t>
            </a:r>
            <a:endParaRPr lang="en-US" sz="3600" dirty="0">
              <a:solidFill>
                <a:srgbClr val="FF0000"/>
              </a:solidFill>
            </a:endParaRPr>
          </a:p>
        </p:txBody>
      </p:sp>
      <p:sp>
        <p:nvSpPr>
          <p:cNvPr id="3" name="Content Placeholder 2"/>
          <p:cNvSpPr>
            <a:spLocks noGrp="1"/>
          </p:cNvSpPr>
          <p:nvPr>
            <p:ph sz="quarter" idx="1"/>
          </p:nvPr>
        </p:nvSpPr>
        <p:spPr/>
        <p:txBody>
          <a:bodyPr/>
          <a:lstStyle/>
          <a:p>
            <a:r>
              <a:rPr lang="en-US" b="1" dirty="0" smtClean="0">
                <a:latin typeface="Calibri" pitchFamily="34" charset="0"/>
                <a:cs typeface="Calibri" pitchFamily="34" charset="0"/>
              </a:rPr>
              <a:t>E.F. </a:t>
            </a:r>
            <a:r>
              <a:rPr lang="en-US" b="1" dirty="0" err="1" smtClean="0">
                <a:latin typeface="Calibri" pitchFamily="34" charset="0"/>
                <a:cs typeface="Calibri" pitchFamily="34" charset="0"/>
              </a:rPr>
              <a:t>Codd</a:t>
            </a:r>
            <a:r>
              <a:rPr lang="en-US" b="1" dirty="0" smtClean="0">
                <a:latin typeface="Calibri" pitchFamily="34" charset="0"/>
                <a:cs typeface="Calibri" pitchFamily="34" charset="0"/>
              </a:rPr>
              <a:t>,</a:t>
            </a:r>
            <a:r>
              <a:rPr lang="en-US" dirty="0" smtClean="0">
                <a:latin typeface="Calibri" pitchFamily="34" charset="0"/>
                <a:cs typeface="Calibri" pitchFamily="34" charset="0"/>
              </a:rPr>
              <a:t> the famous mathematician has introduced 12 rules for the relational model for databases commonly known as </a:t>
            </a:r>
            <a:r>
              <a:rPr lang="en-US" b="1" dirty="0" err="1" smtClean="0">
                <a:latin typeface="Calibri" pitchFamily="34" charset="0"/>
                <a:cs typeface="Calibri" pitchFamily="34" charset="0"/>
              </a:rPr>
              <a:t>Codd's</a:t>
            </a:r>
            <a:r>
              <a:rPr lang="en-US" b="1" dirty="0" smtClean="0">
                <a:latin typeface="Calibri" pitchFamily="34" charset="0"/>
                <a:cs typeface="Calibri" pitchFamily="34" charset="0"/>
              </a:rPr>
              <a:t> rules</a:t>
            </a:r>
            <a:r>
              <a:rPr lang="en-US" dirty="0" smtClean="0">
                <a:latin typeface="Calibri" pitchFamily="34" charset="0"/>
                <a:cs typeface="Calibri" pitchFamily="34" charset="0"/>
              </a:rPr>
              <a:t>. The rules mainly define what is required for a DBMS for it to be considered relational, i.e., an RDBMS. There is also one more rule i.e. Rule00 which specifies the relational model should use the relational way to manage the database. The rules and their description are as follows:-</a:t>
            </a:r>
          </a:p>
          <a:p>
            <a:endParaRPr lang="en-US" dirty="0"/>
          </a:p>
        </p:txBody>
      </p:sp>
    </p:spTree>
    <p:extLst>
      <p:ext uri="{BB962C8B-B14F-4D97-AF65-F5344CB8AC3E}">
        <p14:creationId xmlns:p14="http://schemas.microsoft.com/office/powerpoint/2010/main" val="2540476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latin typeface="Calibri" pitchFamily="34" charset="0"/>
                <a:cs typeface="Calibri" pitchFamily="34" charset="0"/>
              </a:rPr>
              <a:t>E. F. </a:t>
            </a:r>
            <a:r>
              <a:rPr lang="en-US" sz="3200" b="1" dirty="0" err="1" smtClean="0">
                <a:solidFill>
                  <a:srgbClr val="FF0000"/>
                </a:solidFill>
                <a:latin typeface="Calibri" pitchFamily="34" charset="0"/>
                <a:cs typeface="Calibri" pitchFamily="34" charset="0"/>
              </a:rPr>
              <a:t>Codd's</a:t>
            </a:r>
            <a:r>
              <a:rPr lang="en-US" sz="3200" b="1" dirty="0" smtClean="0">
                <a:solidFill>
                  <a:srgbClr val="FF0000"/>
                </a:solidFill>
                <a:latin typeface="Calibri" pitchFamily="34" charset="0"/>
                <a:cs typeface="Calibri" pitchFamily="34" charset="0"/>
              </a:rPr>
              <a:t> 12 rules</a:t>
            </a:r>
            <a:endParaRPr lang="en-US" dirty="0"/>
          </a:p>
        </p:txBody>
      </p:sp>
      <p:sp>
        <p:nvSpPr>
          <p:cNvPr id="3" name="Content Placeholder 2"/>
          <p:cNvSpPr>
            <a:spLocks noGrp="1"/>
          </p:cNvSpPr>
          <p:nvPr>
            <p:ph sz="quarter" idx="1"/>
          </p:nvPr>
        </p:nvSpPr>
        <p:spPr/>
        <p:txBody>
          <a:bodyPr/>
          <a:lstStyle/>
          <a:p>
            <a:r>
              <a:rPr lang="en-US" b="1" dirty="0" smtClean="0">
                <a:latin typeface="Calibri" pitchFamily="34" charset="0"/>
                <a:cs typeface="Calibri" pitchFamily="34" charset="0"/>
              </a:rPr>
              <a:t>Rule 0: Foundation Rule</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 relational database management system should be capable of using its relational facilities (exclusively) to manage the database.</a:t>
            </a:r>
          </a:p>
          <a:p>
            <a:pPr>
              <a:buNone/>
            </a:pPr>
            <a:endParaRPr lang="en-US" dirty="0" smtClean="0">
              <a:latin typeface="Calibri" pitchFamily="34" charset="0"/>
              <a:cs typeface="Calibri" pitchFamily="34" charset="0"/>
            </a:endParaRPr>
          </a:p>
          <a:p>
            <a:r>
              <a:rPr lang="en-US" b="1" dirty="0" smtClean="0">
                <a:latin typeface="Calibri" pitchFamily="34" charset="0"/>
                <a:cs typeface="Calibri" pitchFamily="34" charset="0"/>
              </a:rPr>
              <a:t>Rule 1: Information Rule</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All information in the database is to be represented in one and only one way. This is achieved by values in column positions within rows of tables.</a:t>
            </a:r>
          </a:p>
          <a:p>
            <a:endParaRPr lang="en-US" dirty="0"/>
          </a:p>
        </p:txBody>
      </p:sp>
    </p:spTree>
    <p:extLst>
      <p:ext uri="{BB962C8B-B14F-4D97-AF65-F5344CB8AC3E}">
        <p14:creationId xmlns:p14="http://schemas.microsoft.com/office/powerpoint/2010/main" val="4110474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30048"/>
          </a:xfrm>
        </p:spPr>
        <p:txBody>
          <a:bodyPr/>
          <a:lstStyle/>
          <a:p>
            <a:r>
              <a:rPr lang="en-US" sz="3200" b="1" dirty="0" smtClean="0">
                <a:solidFill>
                  <a:srgbClr val="FF0000"/>
                </a:solidFill>
                <a:latin typeface="Calibri" pitchFamily="34" charset="0"/>
                <a:cs typeface="Calibri" pitchFamily="34" charset="0"/>
              </a:rPr>
              <a:t>E. F. </a:t>
            </a:r>
            <a:r>
              <a:rPr lang="en-US" sz="3200" b="1" dirty="0" err="1" smtClean="0">
                <a:solidFill>
                  <a:srgbClr val="FF0000"/>
                </a:solidFill>
                <a:latin typeface="Calibri" pitchFamily="34" charset="0"/>
                <a:cs typeface="Calibri" pitchFamily="34" charset="0"/>
              </a:rPr>
              <a:t>Codd's</a:t>
            </a:r>
            <a:r>
              <a:rPr lang="en-US" sz="3200" b="1" dirty="0" smtClean="0">
                <a:solidFill>
                  <a:srgbClr val="FF0000"/>
                </a:solidFill>
                <a:latin typeface="Calibri" pitchFamily="34" charset="0"/>
                <a:cs typeface="Calibri" pitchFamily="34" charset="0"/>
              </a:rPr>
              <a:t> 12 rules</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Rule 2: Guaranteed Access Rule</a:t>
            </a:r>
            <a:endParaRPr lang="en-US" dirty="0" smtClean="0"/>
          </a:p>
          <a:p>
            <a:pPr>
              <a:buNone/>
            </a:pPr>
            <a:r>
              <a:rPr lang="en-US" dirty="0" smtClean="0"/>
              <a:t>    </a:t>
            </a:r>
            <a:r>
              <a:rPr lang="en-US" dirty="0" smtClean="0">
                <a:latin typeface="Calibri" pitchFamily="34" charset="0"/>
                <a:cs typeface="Calibri" pitchFamily="34" charset="0"/>
              </a:rPr>
              <a:t>All data must be accessible with no ambiguity, that is, Each and every datum (atomic value) is guaranteed to be logically accessible by resorting to a combination of table name, primary key value and column name.</a:t>
            </a:r>
          </a:p>
          <a:p>
            <a:r>
              <a:rPr lang="en-US" b="1" dirty="0" smtClean="0">
                <a:latin typeface="Calibri" pitchFamily="34" charset="0"/>
                <a:cs typeface="Calibri" pitchFamily="34" charset="0"/>
              </a:rPr>
              <a:t>Rule 3: Systematic treatment of null values</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Null values (distinct from empty character string or a string of blank characters and distinct from zero or any other number) are supported in the fully relational DBMS for representing missing information in a systematic way, independent of data type.</a:t>
            </a:r>
          </a:p>
          <a:p>
            <a:endParaRPr lang="en-US" dirty="0"/>
          </a:p>
        </p:txBody>
      </p:sp>
    </p:spTree>
    <p:extLst>
      <p:ext uri="{BB962C8B-B14F-4D97-AF65-F5344CB8AC3E}">
        <p14:creationId xmlns:p14="http://schemas.microsoft.com/office/powerpoint/2010/main" val="2111933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latin typeface="Calibri" pitchFamily="34" charset="0"/>
                <a:cs typeface="Calibri" pitchFamily="34" charset="0"/>
              </a:rPr>
              <a:t>E. F. </a:t>
            </a:r>
            <a:r>
              <a:rPr lang="en-US" sz="3200" b="1" dirty="0" err="1" smtClean="0">
                <a:solidFill>
                  <a:srgbClr val="FF0000"/>
                </a:solidFill>
                <a:latin typeface="Calibri" pitchFamily="34" charset="0"/>
                <a:cs typeface="Calibri" pitchFamily="34" charset="0"/>
              </a:rPr>
              <a:t>Codd's</a:t>
            </a:r>
            <a:r>
              <a:rPr lang="en-US" sz="3200" b="1" dirty="0" smtClean="0">
                <a:solidFill>
                  <a:srgbClr val="FF0000"/>
                </a:solidFill>
                <a:latin typeface="Calibri" pitchFamily="34" charset="0"/>
                <a:cs typeface="Calibri" pitchFamily="34" charset="0"/>
              </a:rPr>
              <a:t> 12 rules</a:t>
            </a:r>
            <a:endParaRPr lang="en-US" dirty="0"/>
          </a:p>
        </p:txBody>
      </p:sp>
      <p:sp>
        <p:nvSpPr>
          <p:cNvPr id="3" name="Content Placeholder 2"/>
          <p:cNvSpPr>
            <a:spLocks noGrp="1"/>
          </p:cNvSpPr>
          <p:nvPr>
            <p:ph sz="quarter" idx="1"/>
          </p:nvPr>
        </p:nvSpPr>
        <p:spPr/>
        <p:txBody>
          <a:bodyPr/>
          <a:lstStyle/>
          <a:p>
            <a:r>
              <a:rPr lang="en-US" b="1" dirty="0" smtClean="0">
                <a:latin typeface="Calibri" pitchFamily="34" charset="0"/>
                <a:cs typeface="Calibri" pitchFamily="34" charset="0"/>
              </a:rPr>
              <a:t>Rule 4: Dynamic On-line Catalog Based on the Relational Model</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The database description is represented at the logical level in the same way as ordinary data, so authorized users can apply the same relational language to its interrogation as they apply to regular data. The authorized users can access the database structure by using common language i.e. SQL.</a:t>
            </a:r>
          </a:p>
          <a:p>
            <a:endParaRPr lang="en-US" dirty="0"/>
          </a:p>
        </p:txBody>
      </p:sp>
    </p:spTree>
    <p:extLst>
      <p:ext uri="{BB962C8B-B14F-4D97-AF65-F5344CB8AC3E}">
        <p14:creationId xmlns:p14="http://schemas.microsoft.com/office/powerpoint/2010/main" val="3711760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Calibri" pitchFamily="34" charset="0"/>
                <a:cs typeface="Calibri" pitchFamily="34" charset="0"/>
              </a:rPr>
              <a:t>E. F. </a:t>
            </a:r>
            <a:r>
              <a:rPr lang="en-US" sz="3600" b="1" dirty="0" err="1" smtClean="0">
                <a:solidFill>
                  <a:srgbClr val="FF0000"/>
                </a:solidFill>
                <a:latin typeface="Calibri" pitchFamily="34" charset="0"/>
                <a:cs typeface="Calibri" pitchFamily="34" charset="0"/>
              </a:rPr>
              <a:t>Codd's</a:t>
            </a:r>
            <a:r>
              <a:rPr lang="en-US" sz="3600" b="1" dirty="0" smtClean="0">
                <a:solidFill>
                  <a:srgbClr val="FF0000"/>
                </a:solidFill>
                <a:latin typeface="Calibri" pitchFamily="34" charset="0"/>
                <a:cs typeface="Calibri" pitchFamily="34" charset="0"/>
              </a:rPr>
              <a:t> 12 rules</a:t>
            </a:r>
            <a:endParaRPr lang="en-US" sz="3600" dirty="0"/>
          </a:p>
        </p:txBody>
      </p:sp>
      <p:sp>
        <p:nvSpPr>
          <p:cNvPr id="3" name="Content Placeholder 2"/>
          <p:cNvSpPr>
            <a:spLocks noGrp="1"/>
          </p:cNvSpPr>
          <p:nvPr>
            <p:ph sz="quarter" idx="1"/>
          </p:nvPr>
        </p:nvSpPr>
        <p:spPr/>
        <p:txBody>
          <a:bodyPr>
            <a:normAutofit fontScale="92500" lnSpcReduction="20000"/>
          </a:bodyPr>
          <a:lstStyle/>
          <a:p>
            <a:r>
              <a:rPr lang="en-US" b="1" dirty="0" smtClean="0"/>
              <a:t>Rule 5: Comprehensive Data Sublanguage Rule</a:t>
            </a:r>
            <a:endParaRPr lang="en-US" dirty="0" smtClean="0"/>
          </a:p>
          <a:p>
            <a:pPr>
              <a:buNone/>
            </a:pPr>
            <a:r>
              <a:rPr lang="en-US" dirty="0" smtClean="0"/>
              <a:t>    </a:t>
            </a:r>
            <a:r>
              <a:rPr lang="en-US" dirty="0" smtClean="0">
                <a:latin typeface="Calibri" pitchFamily="34" charset="0"/>
                <a:cs typeface="Calibri" pitchFamily="34" charset="0"/>
              </a:rPr>
              <a:t>A relational system may support several languages and various modes of terminal use. However, there must be at least one language whose statements are expressible, per some well-defined syntax, as character strings and whose ability to support all of the following is comprehensible:</a:t>
            </a:r>
          </a:p>
          <a:p>
            <a:pPr lvl="0"/>
            <a:r>
              <a:rPr lang="en-US" dirty="0" smtClean="0">
                <a:latin typeface="Calibri" pitchFamily="34" charset="0"/>
                <a:cs typeface="Calibri" pitchFamily="34" charset="0"/>
              </a:rPr>
              <a:t>data definition</a:t>
            </a:r>
          </a:p>
          <a:p>
            <a:pPr lvl="0"/>
            <a:r>
              <a:rPr lang="en-US" dirty="0" smtClean="0">
                <a:latin typeface="Calibri" pitchFamily="34" charset="0"/>
                <a:cs typeface="Calibri" pitchFamily="34" charset="0"/>
              </a:rPr>
              <a:t>view definition</a:t>
            </a:r>
          </a:p>
          <a:p>
            <a:pPr lvl="0"/>
            <a:r>
              <a:rPr lang="en-US" dirty="0" smtClean="0">
                <a:latin typeface="Calibri" pitchFamily="34" charset="0"/>
                <a:cs typeface="Calibri" pitchFamily="34" charset="0"/>
              </a:rPr>
              <a:t>data manipulation (interactive and by program)</a:t>
            </a:r>
          </a:p>
          <a:p>
            <a:pPr lvl="0"/>
            <a:r>
              <a:rPr lang="en-US" dirty="0" smtClean="0">
                <a:latin typeface="Calibri" pitchFamily="34" charset="0"/>
                <a:cs typeface="Calibri" pitchFamily="34" charset="0"/>
              </a:rPr>
              <a:t>integrity constraints</a:t>
            </a:r>
          </a:p>
          <a:p>
            <a:pPr lvl="0"/>
            <a:r>
              <a:rPr lang="en-US" dirty="0" smtClean="0">
                <a:latin typeface="Calibri" pitchFamily="34" charset="0"/>
                <a:cs typeface="Calibri" pitchFamily="34" charset="0"/>
              </a:rPr>
              <a:t>authorization</a:t>
            </a:r>
          </a:p>
          <a:p>
            <a:pPr lvl="0"/>
            <a:r>
              <a:rPr lang="en-US" dirty="0" smtClean="0">
                <a:latin typeface="Calibri" pitchFamily="34" charset="0"/>
                <a:cs typeface="Calibri" pitchFamily="34" charset="0"/>
              </a:rPr>
              <a:t>Transaction boundaries (begin, commit, and rollback).</a:t>
            </a:r>
          </a:p>
          <a:p>
            <a:endParaRPr lang="en-US" dirty="0"/>
          </a:p>
        </p:txBody>
      </p:sp>
    </p:spTree>
    <p:extLst>
      <p:ext uri="{BB962C8B-B14F-4D97-AF65-F5344CB8AC3E}">
        <p14:creationId xmlns:p14="http://schemas.microsoft.com/office/powerpoint/2010/main" val="725419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Calibri" pitchFamily="34" charset="0"/>
                <a:cs typeface="Calibri" pitchFamily="34" charset="0"/>
              </a:rPr>
              <a:t>E. F. </a:t>
            </a:r>
            <a:r>
              <a:rPr lang="en-US" sz="3600" b="1" dirty="0" err="1" smtClean="0">
                <a:solidFill>
                  <a:srgbClr val="FF0000"/>
                </a:solidFill>
                <a:latin typeface="Calibri" pitchFamily="34" charset="0"/>
                <a:cs typeface="Calibri" pitchFamily="34" charset="0"/>
              </a:rPr>
              <a:t>Codd's</a:t>
            </a:r>
            <a:r>
              <a:rPr lang="en-US" sz="3600" b="1" dirty="0" smtClean="0">
                <a:solidFill>
                  <a:srgbClr val="FF0000"/>
                </a:solidFill>
                <a:latin typeface="Calibri" pitchFamily="34" charset="0"/>
                <a:cs typeface="Calibri" pitchFamily="34" charset="0"/>
              </a:rPr>
              <a:t> 12 rules</a:t>
            </a:r>
            <a:endParaRPr lang="en-US" sz="3600" dirty="0"/>
          </a:p>
        </p:txBody>
      </p:sp>
      <p:sp>
        <p:nvSpPr>
          <p:cNvPr id="3" name="Content Placeholder 2"/>
          <p:cNvSpPr>
            <a:spLocks noGrp="1"/>
          </p:cNvSpPr>
          <p:nvPr>
            <p:ph sz="quarter" idx="1"/>
          </p:nvPr>
        </p:nvSpPr>
        <p:spPr/>
        <p:txBody>
          <a:bodyPr/>
          <a:lstStyle/>
          <a:p>
            <a:r>
              <a:rPr lang="en-US" b="1" dirty="0" smtClean="0">
                <a:latin typeface="Calibri" pitchFamily="34" charset="0"/>
                <a:cs typeface="Calibri" pitchFamily="34" charset="0"/>
              </a:rPr>
              <a:t>Rule 6: View Updating Rule</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All views that are theoretically updateable are also updateable by the system.</a:t>
            </a:r>
          </a:p>
          <a:p>
            <a:pPr>
              <a:buNone/>
            </a:pPr>
            <a:endParaRPr lang="en-US" dirty="0" smtClean="0">
              <a:latin typeface="Calibri" pitchFamily="34" charset="0"/>
              <a:cs typeface="Calibri" pitchFamily="34" charset="0"/>
            </a:endParaRPr>
          </a:p>
          <a:p>
            <a:r>
              <a:rPr lang="en-US" b="1" dirty="0" smtClean="0">
                <a:latin typeface="Calibri" pitchFamily="34" charset="0"/>
                <a:cs typeface="Calibri" pitchFamily="34" charset="0"/>
              </a:rPr>
              <a:t>Rule 7:  High-level Insert, Update, and Delete</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The system is able to insert, update and delete operations fully. It can also perform the operations on multiple rows simultaneously.</a:t>
            </a:r>
          </a:p>
          <a:p>
            <a:endParaRPr lang="en-US" dirty="0"/>
          </a:p>
        </p:txBody>
      </p:sp>
    </p:spTree>
    <p:extLst>
      <p:ext uri="{BB962C8B-B14F-4D97-AF65-F5344CB8AC3E}">
        <p14:creationId xmlns:p14="http://schemas.microsoft.com/office/powerpoint/2010/main" val="1831209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Calibri" pitchFamily="34" charset="0"/>
                <a:cs typeface="Calibri" pitchFamily="34" charset="0"/>
              </a:rPr>
              <a:t>E. F. </a:t>
            </a:r>
            <a:r>
              <a:rPr lang="en-US" sz="3600" b="1" dirty="0" err="1" smtClean="0">
                <a:solidFill>
                  <a:srgbClr val="FF0000"/>
                </a:solidFill>
                <a:latin typeface="Calibri" pitchFamily="34" charset="0"/>
                <a:cs typeface="Calibri" pitchFamily="34" charset="0"/>
              </a:rPr>
              <a:t>Codd's</a:t>
            </a:r>
            <a:r>
              <a:rPr lang="en-US" sz="3600" b="1" dirty="0" smtClean="0">
                <a:solidFill>
                  <a:srgbClr val="FF0000"/>
                </a:solidFill>
                <a:latin typeface="Calibri" pitchFamily="34" charset="0"/>
                <a:cs typeface="Calibri" pitchFamily="34" charset="0"/>
              </a:rPr>
              <a:t> 12 rules</a:t>
            </a:r>
            <a:endParaRPr lang="en-US" sz="3600" dirty="0"/>
          </a:p>
        </p:txBody>
      </p:sp>
      <p:sp>
        <p:nvSpPr>
          <p:cNvPr id="3" name="Content Placeholder 2"/>
          <p:cNvSpPr>
            <a:spLocks noGrp="1"/>
          </p:cNvSpPr>
          <p:nvPr>
            <p:ph sz="quarter" idx="1"/>
          </p:nvPr>
        </p:nvSpPr>
        <p:spPr/>
        <p:txBody>
          <a:bodyPr/>
          <a:lstStyle/>
          <a:p>
            <a:r>
              <a:rPr lang="en-US" b="1" dirty="0" smtClean="0">
                <a:latin typeface="Calibri" pitchFamily="34" charset="0"/>
                <a:cs typeface="Calibri" pitchFamily="34" charset="0"/>
              </a:rPr>
              <a:t>Rule 8: Physical Data Independence</a:t>
            </a: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Application programs and terminal activities remain logically unimpaired whenever any changes are made in either storage representation or access methods.</a:t>
            </a:r>
          </a:p>
          <a:p>
            <a:pPr>
              <a:buNone/>
            </a:pPr>
            <a:endParaRPr lang="en-US" dirty="0" smtClean="0">
              <a:latin typeface="Calibri" pitchFamily="34" charset="0"/>
              <a:cs typeface="Calibri" pitchFamily="34" charset="0"/>
            </a:endParaRPr>
          </a:p>
          <a:p>
            <a:r>
              <a:rPr lang="en-US" b="1" dirty="0" smtClean="0">
                <a:latin typeface="Calibri" pitchFamily="34" charset="0"/>
                <a:cs typeface="Calibri" pitchFamily="34" charset="0"/>
              </a:rPr>
              <a:t>Rule 9: Logical Data Independence</a:t>
            </a: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dirty="0" smtClean="0">
                <a:latin typeface="Calibri" pitchFamily="34" charset="0"/>
                <a:cs typeface="Calibri" pitchFamily="34" charset="0"/>
              </a:rPr>
              <a:t>Application programs and terminal activities remain logically unimpaired when information preserving changes of any kind that theoretically permit </a:t>
            </a:r>
            <a:r>
              <a:rPr lang="en-US" dirty="0" err="1" smtClean="0">
                <a:latin typeface="Calibri" pitchFamily="34" charset="0"/>
                <a:cs typeface="Calibri" pitchFamily="34" charset="0"/>
              </a:rPr>
              <a:t>unimpairment</a:t>
            </a:r>
            <a:r>
              <a:rPr lang="en-US" dirty="0" smtClean="0">
                <a:latin typeface="Calibri" pitchFamily="34" charset="0"/>
                <a:cs typeface="Calibri" pitchFamily="34" charset="0"/>
              </a:rPr>
              <a:t> are made to the base tables.</a:t>
            </a:r>
          </a:p>
          <a:p>
            <a:endParaRPr lang="en-US" dirty="0"/>
          </a:p>
        </p:txBody>
      </p:sp>
    </p:spTree>
    <p:extLst>
      <p:ext uri="{BB962C8B-B14F-4D97-AF65-F5344CB8AC3E}">
        <p14:creationId xmlns:p14="http://schemas.microsoft.com/office/powerpoint/2010/main" val="3208187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Calibri" pitchFamily="34" charset="0"/>
                <a:cs typeface="Calibri" pitchFamily="34" charset="0"/>
              </a:rPr>
              <a:t>E. F. </a:t>
            </a:r>
            <a:r>
              <a:rPr lang="en-US" sz="3600" b="1" dirty="0" err="1" smtClean="0">
                <a:solidFill>
                  <a:srgbClr val="FF0000"/>
                </a:solidFill>
                <a:latin typeface="Calibri" pitchFamily="34" charset="0"/>
                <a:cs typeface="Calibri" pitchFamily="34" charset="0"/>
              </a:rPr>
              <a:t>Codd's</a:t>
            </a:r>
            <a:r>
              <a:rPr lang="en-US" sz="3600" b="1" dirty="0" smtClean="0">
                <a:solidFill>
                  <a:srgbClr val="FF0000"/>
                </a:solidFill>
                <a:latin typeface="Calibri" pitchFamily="34" charset="0"/>
                <a:cs typeface="Calibri" pitchFamily="34" charset="0"/>
              </a:rPr>
              <a:t> 12 rules</a:t>
            </a:r>
            <a:endParaRPr lang="en-US" sz="3600" dirty="0"/>
          </a:p>
        </p:txBody>
      </p:sp>
      <p:sp>
        <p:nvSpPr>
          <p:cNvPr id="3" name="Content Placeholder 2"/>
          <p:cNvSpPr>
            <a:spLocks noGrp="1"/>
          </p:cNvSpPr>
          <p:nvPr>
            <p:ph sz="quarter" idx="1"/>
          </p:nvPr>
        </p:nvSpPr>
        <p:spPr/>
        <p:txBody>
          <a:bodyPr/>
          <a:lstStyle/>
          <a:p>
            <a:r>
              <a:rPr lang="en-US" b="1" dirty="0" smtClean="0">
                <a:latin typeface="Calibri" pitchFamily="34" charset="0"/>
                <a:cs typeface="Calibri" pitchFamily="34" charset="0"/>
              </a:rPr>
              <a:t>Rule 10: Integrity Independence</a:t>
            </a:r>
            <a:r>
              <a:rPr lang="en-US" dirty="0" smtClean="0">
                <a:latin typeface="Calibri" pitchFamily="34" charset="0"/>
                <a:cs typeface="Calibri" pitchFamily="34" charset="0"/>
              </a:rPr>
              <a:t/>
            </a:r>
            <a:br>
              <a:rPr lang="en-US" dirty="0" smtClean="0">
                <a:latin typeface="Calibri" pitchFamily="34" charset="0"/>
                <a:cs typeface="Calibri" pitchFamily="34" charset="0"/>
              </a:rPr>
            </a:br>
            <a:endParaRPr lang="en-US" dirty="0" smtClean="0">
              <a:latin typeface="Calibri" pitchFamily="34" charset="0"/>
              <a:cs typeface="Calibri" pitchFamily="34" charset="0"/>
            </a:endParaRPr>
          </a:p>
          <a:p>
            <a:pPr>
              <a:buNone/>
            </a:pPr>
            <a:r>
              <a:rPr lang="en-US" dirty="0" smtClean="0">
                <a:latin typeface="Calibri" pitchFamily="34" charset="0"/>
                <a:cs typeface="Calibri" pitchFamily="34" charset="0"/>
              </a:rPr>
              <a:t>     Integrity constraints specific to a particular relational database must be definable in the relational data sublanguage and storable in the catalog, not in the application programs.</a:t>
            </a:r>
          </a:p>
          <a:p>
            <a:pPr>
              <a:buNone/>
            </a:pPr>
            <a:endParaRPr lang="en-US" dirty="0" smtClean="0">
              <a:latin typeface="Calibri" pitchFamily="34" charset="0"/>
              <a:cs typeface="Calibri" pitchFamily="34" charset="0"/>
            </a:endParaRPr>
          </a:p>
          <a:p>
            <a:r>
              <a:rPr lang="en-US" b="1" dirty="0" smtClean="0">
                <a:latin typeface="Calibri" pitchFamily="34" charset="0"/>
                <a:cs typeface="Calibri" pitchFamily="34" charset="0"/>
              </a:rPr>
              <a:t>Rule 11: Distribution Independence</a:t>
            </a: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dirty="0" smtClean="0">
                <a:latin typeface="Calibri" pitchFamily="34" charset="0"/>
                <a:cs typeface="Calibri" pitchFamily="34" charset="0"/>
              </a:rPr>
              <a:t>The data manipulation sublanguage of a relational DBMS must enable application programs and terminal activities to remain logically unimpaired whether and whenever data are physically centralized or distributed.</a:t>
            </a:r>
          </a:p>
          <a:p>
            <a:endParaRPr lang="en-US" dirty="0"/>
          </a:p>
        </p:txBody>
      </p:sp>
    </p:spTree>
    <p:extLst>
      <p:ext uri="{BB962C8B-B14F-4D97-AF65-F5344CB8AC3E}">
        <p14:creationId xmlns:p14="http://schemas.microsoft.com/office/powerpoint/2010/main" val="16609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noFill/>
        </p:spPr>
        <p:txBody>
          <a:bodyPr lIns="90488" tIns="44450" rIns="90488" bIns="44450">
            <a:noAutofit/>
          </a:bodyPr>
          <a:lstStyle/>
          <a:p>
            <a:r>
              <a:rPr lang="en-GB" sz="3600" b="1" dirty="0" smtClean="0">
                <a:solidFill>
                  <a:srgbClr val="FF0000"/>
                </a:solidFill>
                <a:latin typeface="Calibri" pitchFamily="34" charset="0"/>
                <a:cs typeface="Calibri" pitchFamily="34" charset="0"/>
              </a:rPr>
              <a:t>Characteristics of Functional Dependencies</a:t>
            </a:r>
          </a:p>
        </p:txBody>
      </p:sp>
      <p:sp>
        <p:nvSpPr>
          <p:cNvPr id="19460" name="Rectangle 3"/>
          <p:cNvSpPr>
            <a:spLocks noGrp="1" noChangeArrowheads="1"/>
          </p:cNvSpPr>
          <p:nvPr>
            <p:ph type="body" idx="1"/>
          </p:nvPr>
        </p:nvSpPr>
        <p:spPr>
          <a:xfrm>
            <a:off x="685800" y="1524000"/>
            <a:ext cx="7727950" cy="4114800"/>
          </a:xfrm>
          <a:noFill/>
        </p:spPr>
        <p:txBody>
          <a:bodyPr lIns="90488" tIns="44450" rIns="90488" bIns="44450">
            <a:normAutofit lnSpcReduction="10000"/>
          </a:bodyPr>
          <a:lstStyle/>
          <a:p>
            <a:r>
              <a:rPr lang="en-GB" dirty="0" smtClean="0"/>
              <a:t>Property of the meaning or semantics of the attributes in a relation.</a:t>
            </a:r>
          </a:p>
          <a:p>
            <a:endParaRPr lang="en-GB" dirty="0" smtClean="0"/>
          </a:p>
          <a:p>
            <a:r>
              <a:rPr lang="en-GB" dirty="0" smtClean="0"/>
              <a:t>Diagrammatic representation.</a:t>
            </a:r>
          </a:p>
          <a:p>
            <a:endParaRPr lang="en-GB" dirty="0" smtClean="0"/>
          </a:p>
          <a:p>
            <a:endParaRPr lang="en-GB" dirty="0" smtClean="0"/>
          </a:p>
          <a:p>
            <a:endParaRPr lang="en-GB" dirty="0" smtClean="0"/>
          </a:p>
          <a:p>
            <a:r>
              <a:rPr lang="en-GB" dirty="0" smtClean="0"/>
              <a:t>The </a:t>
            </a:r>
            <a:r>
              <a:rPr lang="en-GB" i="1" dirty="0" smtClean="0"/>
              <a:t>determinant</a:t>
            </a:r>
            <a:r>
              <a:rPr lang="en-GB" dirty="0" smtClean="0"/>
              <a:t> of a functional dependency refers to the attribute or group of attributes on the left-hand side of the arrow.</a:t>
            </a:r>
          </a:p>
          <a:p>
            <a:endParaRPr lang="en-GB" b="1" dirty="0" smtClean="0"/>
          </a:p>
        </p:txBody>
      </p:sp>
      <p:pic>
        <p:nvPicPr>
          <p:cNvPr id="19461" name="Picture 6" descr="DS3-Figure 13-03"/>
          <p:cNvPicPr>
            <a:picLocks noChangeAspect="1" noChangeArrowheads="1"/>
          </p:cNvPicPr>
          <p:nvPr/>
        </p:nvPicPr>
        <p:blipFill>
          <a:blip r:embed="rId3"/>
          <a:srcRect/>
          <a:stretch>
            <a:fillRect/>
          </a:stretch>
        </p:blipFill>
        <p:spPr bwMode="auto">
          <a:xfrm>
            <a:off x="1066800" y="3352801"/>
            <a:ext cx="7162800" cy="850232"/>
          </a:xfrm>
          <a:prstGeom prst="rect">
            <a:avLst/>
          </a:prstGeom>
          <a:noFill/>
          <a:ln w="9525">
            <a:noFill/>
            <a:miter lim="800000"/>
            <a:headEnd/>
            <a:tailEnd/>
          </a:ln>
        </p:spPr>
      </p:pic>
    </p:spTree>
    <p:extLst>
      <p:ext uri="{BB962C8B-B14F-4D97-AF65-F5344CB8AC3E}">
        <p14:creationId xmlns:p14="http://schemas.microsoft.com/office/powerpoint/2010/main" val="2065099329"/>
      </p:ext>
    </p:extLst>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latin typeface="Calibri" pitchFamily="34" charset="0"/>
                <a:cs typeface="Calibri" pitchFamily="34" charset="0"/>
              </a:rPr>
              <a:t>E. F. </a:t>
            </a:r>
            <a:r>
              <a:rPr lang="en-US" sz="3600" b="1" dirty="0" err="1" smtClean="0">
                <a:solidFill>
                  <a:srgbClr val="FF0000"/>
                </a:solidFill>
                <a:latin typeface="Calibri" pitchFamily="34" charset="0"/>
                <a:cs typeface="Calibri" pitchFamily="34" charset="0"/>
              </a:rPr>
              <a:t>Codd's</a:t>
            </a:r>
            <a:r>
              <a:rPr lang="en-US" sz="3600" b="1" dirty="0" smtClean="0">
                <a:solidFill>
                  <a:srgbClr val="FF0000"/>
                </a:solidFill>
                <a:latin typeface="Calibri" pitchFamily="34" charset="0"/>
                <a:cs typeface="Calibri" pitchFamily="34" charset="0"/>
              </a:rPr>
              <a:t> 12 rules</a:t>
            </a:r>
            <a:endParaRPr lang="en-US" sz="3600" dirty="0"/>
          </a:p>
        </p:txBody>
      </p:sp>
      <p:sp>
        <p:nvSpPr>
          <p:cNvPr id="3" name="Content Placeholder 2"/>
          <p:cNvSpPr>
            <a:spLocks noGrp="1"/>
          </p:cNvSpPr>
          <p:nvPr>
            <p:ph sz="quarter" idx="1"/>
          </p:nvPr>
        </p:nvSpPr>
        <p:spPr/>
        <p:txBody>
          <a:bodyPr/>
          <a:lstStyle/>
          <a:p>
            <a:r>
              <a:rPr lang="en-US" b="1" dirty="0" smtClean="0">
                <a:latin typeface="Calibri" pitchFamily="34" charset="0"/>
                <a:cs typeface="Calibri" pitchFamily="34" charset="0"/>
              </a:rPr>
              <a:t>Rule 12: Non subversion Rule</a:t>
            </a:r>
          </a:p>
          <a:p>
            <a:pPr>
              <a:buNone/>
            </a:pP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dirty="0" smtClean="0">
                <a:latin typeface="Calibri" pitchFamily="34" charset="0"/>
                <a:cs typeface="Calibri" pitchFamily="34" charset="0"/>
              </a:rPr>
              <a:t>If a relational system has or supports a low-level (single-record-at-a-time) language, that low-level language cannot be used to subvert or bypass the integrity rules or constraints expressed in the higher-level (multiple-records-at-a-time) relational language.</a:t>
            </a:r>
          </a:p>
          <a:p>
            <a:endParaRPr lang="en-US" dirty="0"/>
          </a:p>
        </p:txBody>
      </p:sp>
    </p:spTree>
    <p:extLst>
      <p:ext uri="{BB962C8B-B14F-4D97-AF65-F5344CB8AC3E}">
        <p14:creationId xmlns:p14="http://schemas.microsoft.com/office/powerpoint/2010/main" val="3075356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lgn="ctr">
              <a:buNone/>
            </a:pPr>
            <a:endParaRPr lang="en-IN" sz="6600" dirty="0" smtClean="0"/>
          </a:p>
          <a:p>
            <a:pPr marL="0" indent="0" algn="ctr">
              <a:buNone/>
            </a:pPr>
            <a:r>
              <a:rPr lang="en-IN" sz="6600" dirty="0" smtClean="0"/>
              <a:t>THANK YOU</a:t>
            </a:r>
            <a:endParaRPr lang="en-IN" sz="6600" dirty="0"/>
          </a:p>
        </p:txBody>
      </p:sp>
    </p:spTree>
    <p:extLst>
      <p:ext uri="{BB962C8B-B14F-4D97-AF65-F5344CB8AC3E}">
        <p14:creationId xmlns:p14="http://schemas.microsoft.com/office/powerpoint/2010/main" val="3117244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1026"/>
          <p:cNvSpPr>
            <a:spLocks noGrp="1" noChangeArrowheads="1"/>
          </p:cNvSpPr>
          <p:nvPr>
            <p:ph type="title"/>
          </p:nvPr>
        </p:nvSpPr>
        <p:spPr>
          <a:noFill/>
        </p:spPr>
        <p:txBody>
          <a:bodyPr lIns="90488" tIns="44450" rIns="90488" bIns="44450">
            <a:normAutofit/>
          </a:bodyPr>
          <a:lstStyle/>
          <a:p>
            <a:r>
              <a:rPr lang="en-GB" sz="3600" b="1" dirty="0" smtClean="0">
                <a:solidFill>
                  <a:srgbClr val="FF0000"/>
                </a:solidFill>
                <a:latin typeface="Calibri" pitchFamily="34" charset="0"/>
                <a:cs typeface="Calibri" pitchFamily="34" charset="0"/>
              </a:rPr>
              <a:t>Example </a:t>
            </a:r>
          </a:p>
        </p:txBody>
      </p:sp>
      <p:pic>
        <p:nvPicPr>
          <p:cNvPr id="14340" name="Picture 1031" descr="DS3-Figure 13-01"/>
          <p:cNvPicPr>
            <a:picLocks noChangeAspect="1" noChangeArrowheads="1"/>
          </p:cNvPicPr>
          <p:nvPr/>
        </p:nvPicPr>
        <p:blipFill>
          <a:blip r:embed="rId3"/>
          <a:srcRect b="42194"/>
          <a:stretch>
            <a:fillRect/>
          </a:stretch>
        </p:blipFill>
        <p:spPr bwMode="auto">
          <a:xfrm>
            <a:off x="609600" y="1524000"/>
            <a:ext cx="3886200" cy="2133600"/>
          </a:xfrm>
          <a:prstGeom prst="rect">
            <a:avLst/>
          </a:prstGeom>
          <a:noFill/>
          <a:ln w="9525">
            <a:noFill/>
            <a:miter lim="800000"/>
            <a:headEnd/>
            <a:tailEnd/>
          </a:ln>
        </p:spPr>
      </p:pic>
      <p:pic>
        <p:nvPicPr>
          <p:cNvPr id="14341" name="Picture 1032" descr="DS3-Figure 13-02"/>
          <p:cNvPicPr>
            <a:picLocks noChangeAspect="1" noChangeArrowheads="1"/>
          </p:cNvPicPr>
          <p:nvPr/>
        </p:nvPicPr>
        <p:blipFill>
          <a:blip r:embed="rId4"/>
          <a:srcRect/>
          <a:stretch>
            <a:fillRect/>
          </a:stretch>
        </p:blipFill>
        <p:spPr bwMode="auto">
          <a:xfrm>
            <a:off x="1828800" y="4114801"/>
            <a:ext cx="5416062" cy="2142312"/>
          </a:xfrm>
          <a:prstGeom prst="rect">
            <a:avLst/>
          </a:prstGeom>
          <a:noFill/>
          <a:ln w="9525">
            <a:noFill/>
            <a:miter lim="800000"/>
            <a:headEnd/>
            <a:tailEnd/>
          </a:ln>
        </p:spPr>
      </p:pic>
      <p:pic>
        <p:nvPicPr>
          <p:cNvPr id="14342" name="Picture 1033" descr="DS3-Figure 13-01"/>
          <p:cNvPicPr>
            <a:picLocks noChangeAspect="1" noChangeArrowheads="1"/>
          </p:cNvPicPr>
          <p:nvPr/>
        </p:nvPicPr>
        <p:blipFill>
          <a:blip r:embed="rId3"/>
          <a:srcRect t="57831" r="35294"/>
          <a:stretch>
            <a:fillRect/>
          </a:stretch>
        </p:blipFill>
        <p:spPr bwMode="auto">
          <a:xfrm>
            <a:off x="5029200" y="1447800"/>
            <a:ext cx="2514600" cy="1555750"/>
          </a:xfrm>
          <a:prstGeom prst="rect">
            <a:avLst/>
          </a:prstGeom>
          <a:noFill/>
          <a:ln w="9525">
            <a:noFill/>
            <a:miter lim="800000"/>
            <a:headEnd/>
            <a:tailEnd/>
          </a:ln>
        </p:spPr>
      </p:pic>
    </p:spTree>
    <p:extLst>
      <p:ext uri="{BB962C8B-B14F-4D97-AF65-F5344CB8AC3E}">
        <p14:creationId xmlns:p14="http://schemas.microsoft.com/office/powerpoint/2010/main" val="867503867"/>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0"/>
          </p:nvPr>
        </p:nvSpPr>
        <p:spPr>
          <a:noFill/>
        </p:spPr>
        <p:txBody>
          <a:bodyPr/>
          <a:lstStyle/>
          <a:p>
            <a:fld id="{661C871E-52A7-4C4E-B1F4-D95C14097DE0}" type="slidenum">
              <a:rPr lang="en-GB">
                <a:latin typeface="Times New Roman" charset="0"/>
              </a:rPr>
              <a:pPr/>
              <a:t>7</a:t>
            </a:fld>
            <a:endParaRPr lang="en-GB">
              <a:latin typeface="Times New Roman" charset="0"/>
            </a:endParaRPr>
          </a:p>
        </p:txBody>
      </p:sp>
      <p:sp>
        <p:nvSpPr>
          <p:cNvPr id="20483" name="Rectangle 2"/>
          <p:cNvSpPr>
            <a:spLocks noGrp="1" noChangeArrowheads="1"/>
          </p:cNvSpPr>
          <p:nvPr>
            <p:ph type="title"/>
          </p:nvPr>
        </p:nvSpPr>
        <p:spPr>
          <a:noFill/>
        </p:spPr>
        <p:txBody>
          <a:bodyPr lIns="90488" tIns="44450" rIns="90488" bIns="44450">
            <a:normAutofit/>
          </a:bodyPr>
          <a:lstStyle/>
          <a:p>
            <a:r>
              <a:rPr lang="en-GB" sz="3600" b="1" dirty="0" smtClean="0">
                <a:solidFill>
                  <a:srgbClr val="FF0000"/>
                </a:solidFill>
                <a:latin typeface="Calibri" pitchFamily="34" charset="0"/>
                <a:cs typeface="Calibri" pitchFamily="34" charset="0"/>
              </a:rPr>
              <a:t>An Example Functional Dependency</a:t>
            </a:r>
          </a:p>
        </p:txBody>
      </p:sp>
      <p:pic>
        <p:nvPicPr>
          <p:cNvPr id="20484" name="Picture 10" descr="C13NF05"/>
          <p:cNvPicPr>
            <a:picLocks noGrp="1" noChangeAspect="1" noChangeArrowheads="1"/>
          </p:cNvPicPr>
          <p:nvPr>
            <p:ph sz="half" idx="2"/>
          </p:nvPr>
        </p:nvPicPr>
        <p:blipFill>
          <a:blip r:embed="rId3"/>
          <a:srcRect l="34996" t="658"/>
          <a:stretch>
            <a:fillRect/>
          </a:stretch>
        </p:blipFill>
        <p:spPr>
          <a:xfrm>
            <a:off x="755650" y="1773238"/>
            <a:ext cx="5688013" cy="4430712"/>
          </a:xfrm>
          <a:noFill/>
        </p:spPr>
      </p:pic>
    </p:spTree>
    <p:extLst>
      <p:ext uri="{BB962C8B-B14F-4D97-AF65-F5344CB8AC3E}">
        <p14:creationId xmlns:p14="http://schemas.microsoft.com/office/powerpoint/2010/main" val="646478156"/>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26"/>
          <p:cNvSpPr>
            <a:spLocks noGrp="1" noChangeArrowheads="1"/>
          </p:cNvSpPr>
          <p:nvPr>
            <p:ph type="title"/>
          </p:nvPr>
        </p:nvSpPr>
        <p:spPr>
          <a:xfrm>
            <a:off x="414997" y="260570"/>
            <a:ext cx="7467600" cy="1143000"/>
          </a:xfrm>
        </p:spPr>
        <p:txBody>
          <a:bodyPr>
            <a:noAutofit/>
          </a:bodyPr>
          <a:lstStyle/>
          <a:p>
            <a:r>
              <a:rPr lang="en-GB" sz="3600" b="1" dirty="0" smtClean="0">
                <a:solidFill>
                  <a:srgbClr val="FF0000"/>
                </a:solidFill>
                <a:latin typeface="Calibri" pitchFamily="34" charset="0"/>
                <a:cs typeface="Calibri" pitchFamily="34" charset="0"/>
              </a:rPr>
              <a:t>Example Functional Dependency that holds for all Time</a:t>
            </a:r>
          </a:p>
        </p:txBody>
      </p:sp>
      <p:sp>
        <p:nvSpPr>
          <p:cNvPr id="21508" name="Rectangle 1027"/>
          <p:cNvSpPr>
            <a:spLocks noGrp="1" noChangeArrowheads="1"/>
          </p:cNvSpPr>
          <p:nvPr>
            <p:ph type="body" idx="1"/>
          </p:nvPr>
        </p:nvSpPr>
        <p:spPr>
          <a:xfrm>
            <a:off x="457200" y="1600200"/>
            <a:ext cx="7050505" cy="4527884"/>
          </a:xfrm>
        </p:spPr>
        <p:txBody>
          <a:bodyPr>
            <a:normAutofit/>
          </a:bodyPr>
          <a:lstStyle/>
          <a:p>
            <a:pPr>
              <a:lnSpc>
                <a:spcPct val="90000"/>
              </a:lnSpc>
            </a:pPr>
            <a:r>
              <a:rPr lang="en-US" sz="2800" dirty="0" smtClean="0">
                <a:latin typeface="Calibri" pitchFamily="34" charset="0"/>
                <a:cs typeface="Calibri" pitchFamily="34" charset="0"/>
              </a:rPr>
              <a:t>Consider the values shown in </a:t>
            </a:r>
            <a:r>
              <a:rPr lang="en-US" sz="2800" dirty="0" err="1" smtClean="0">
                <a:latin typeface="Calibri" pitchFamily="34" charset="0"/>
                <a:cs typeface="Calibri" pitchFamily="34" charset="0"/>
              </a:rPr>
              <a:t>staffNo</a:t>
            </a:r>
            <a:r>
              <a:rPr lang="en-US" sz="2800" dirty="0" smtClean="0">
                <a:latin typeface="Calibri" pitchFamily="34" charset="0"/>
                <a:cs typeface="Calibri" pitchFamily="34" charset="0"/>
              </a:rPr>
              <a:t> and </a:t>
            </a:r>
            <a:r>
              <a:rPr lang="en-US" sz="2800" dirty="0" err="1" smtClean="0">
                <a:latin typeface="Calibri" pitchFamily="34" charset="0"/>
                <a:cs typeface="Calibri" pitchFamily="34" charset="0"/>
              </a:rPr>
              <a:t>sName</a:t>
            </a:r>
            <a:r>
              <a:rPr lang="en-US" sz="2800" dirty="0" smtClean="0">
                <a:latin typeface="Calibri" pitchFamily="34" charset="0"/>
                <a:cs typeface="Calibri" pitchFamily="34" charset="0"/>
              </a:rPr>
              <a:t> attributes of the Staff relation</a:t>
            </a:r>
          </a:p>
          <a:p>
            <a:pPr>
              <a:lnSpc>
                <a:spcPct val="90000"/>
              </a:lnSpc>
            </a:pPr>
            <a:endParaRPr lang="en-US" sz="2800" dirty="0" smtClean="0">
              <a:latin typeface="Calibri" pitchFamily="34" charset="0"/>
              <a:cs typeface="Calibri" pitchFamily="34" charset="0"/>
            </a:endParaRPr>
          </a:p>
          <a:p>
            <a:pPr>
              <a:lnSpc>
                <a:spcPct val="90000"/>
              </a:lnSpc>
            </a:pPr>
            <a:r>
              <a:rPr lang="en-US" sz="2800" dirty="0" smtClean="0">
                <a:latin typeface="Calibri" pitchFamily="34" charset="0"/>
                <a:cs typeface="Calibri" pitchFamily="34" charset="0"/>
              </a:rPr>
              <a:t>Based on sample data, the following functional dependencies appear to hold.</a:t>
            </a:r>
          </a:p>
          <a:p>
            <a:pPr>
              <a:lnSpc>
                <a:spcPct val="90000"/>
              </a:lnSpc>
            </a:pPr>
            <a:endParaRPr lang="en-US" sz="2800" dirty="0" smtClean="0">
              <a:latin typeface="Calibri" pitchFamily="34" charset="0"/>
              <a:cs typeface="Calibri" pitchFamily="34" charset="0"/>
            </a:endParaRPr>
          </a:p>
          <a:p>
            <a:pPr lvl="1">
              <a:lnSpc>
                <a:spcPct val="90000"/>
              </a:lnSpc>
              <a:buFontTx/>
              <a:buNone/>
            </a:pPr>
            <a:r>
              <a:rPr lang="en-US" sz="2800" dirty="0" err="1" smtClean="0">
                <a:latin typeface="Calibri" pitchFamily="34" charset="0"/>
                <a:cs typeface="Calibri" pitchFamily="34" charset="0"/>
              </a:rPr>
              <a:t>staffNo</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sName</a:t>
            </a:r>
            <a:endParaRPr lang="en-US" sz="2800" dirty="0" smtClean="0">
              <a:latin typeface="Calibri" pitchFamily="34" charset="0"/>
              <a:cs typeface="Calibri" pitchFamily="34" charset="0"/>
            </a:endParaRPr>
          </a:p>
          <a:p>
            <a:pPr lvl="1">
              <a:lnSpc>
                <a:spcPct val="90000"/>
              </a:lnSpc>
              <a:buFontTx/>
              <a:buNone/>
            </a:pPr>
            <a:r>
              <a:rPr lang="en-US" sz="2800" dirty="0" err="1" smtClean="0">
                <a:latin typeface="Calibri" pitchFamily="34" charset="0"/>
                <a:cs typeface="Calibri" pitchFamily="34" charset="0"/>
              </a:rPr>
              <a:t>sName</a:t>
            </a:r>
            <a:r>
              <a:rPr lang="en-US" sz="2800" dirty="0" smtClean="0">
                <a:latin typeface="Calibri" pitchFamily="34" charset="0"/>
                <a:cs typeface="Calibri" pitchFamily="34" charset="0"/>
              </a:rPr>
              <a:t> → </a:t>
            </a:r>
            <a:r>
              <a:rPr lang="en-US" sz="2800" dirty="0" err="1" smtClean="0">
                <a:latin typeface="Calibri" pitchFamily="34" charset="0"/>
                <a:cs typeface="Calibri" pitchFamily="34" charset="0"/>
              </a:rPr>
              <a:t>staffNo</a:t>
            </a:r>
            <a:r>
              <a:rPr lang="en-US" sz="2800" dirty="0" smtClean="0">
                <a:latin typeface="Calibri" pitchFamily="34" charset="0"/>
                <a:cs typeface="Calibri" pitchFamily="34" charset="0"/>
              </a:rPr>
              <a:t>  </a:t>
            </a:r>
          </a:p>
        </p:txBody>
      </p:sp>
    </p:spTree>
    <p:extLst>
      <p:ext uri="{BB962C8B-B14F-4D97-AF65-F5344CB8AC3E}">
        <p14:creationId xmlns:p14="http://schemas.microsoft.com/office/powerpoint/2010/main" val="92777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a:bodyPr>
          <a:lstStyle/>
          <a:p>
            <a:r>
              <a:rPr lang="en-GB" sz="3200" b="1" dirty="0" smtClean="0">
                <a:solidFill>
                  <a:srgbClr val="FF0000"/>
                </a:solidFill>
                <a:latin typeface="Calibri" pitchFamily="34" charset="0"/>
                <a:cs typeface="Calibri" pitchFamily="34" charset="0"/>
              </a:rPr>
              <a:t>Example Functional Dependency that holds for all Time</a:t>
            </a:r>
          </a:p>
        </p:txBody>
      </p:sp>
      <p:sp>
        <p:nvSpPr>
          <p:cNvPr id="22532" name="Rectangle 3"/>
          <p:cNvSpPr>
            <a:spLocks noGrp="1" noChangeArrowheads="1"/>
          </p:cNvSpPr>
          <p:nvPr>
            <p:ph type="body" idx="1"/>
          </p:nvPr>
        </p:nvSpPr>
        <p:spPr>
          <a:xfrm>
            <a:off x="457200" y="1600200"/>
            <a:ext cx="7040880" cy="4434840"/>
          </a:xfrm>
        </p:spPr>
        <p:txBody>
          <a:bodyPr/>
          <a:lstStyle/>
          <a:p>
            <a:r>
              <a:rPr lang="en-US" dirty="0" smtClean="0"/>
              <a:t>However, the only functional dependency that remains true for all possible values for the </a:t>
            </a:r>
            <a:r>
              <a:rPr lang="en-US" dirty="0" err="1" smtClean="0"/>
              <a:t>staffNo</a:t>
            </a:r>
            <a:r>
              <a:rPr lang="en-US" dirty="0" smtClean="0"/>
              <a:t> and </a:t>
            </a:r>
            <a:r>
              <a:rPr lang="en-US" dirty="0" err="1" smtClean="0"/>
              <a:t>sName</a:t>
            </a:r>
            <a:r>
              <a:rPr lang="en-US" dirty="0" smtClean="0"/>
              <a:t> attributes of the Staff relation is:</a:t>
            </a:r>
          </a:p>
          <a:p>
            <a:pPr lvl="1">
              <a:buFontTx/>
              <a:buNone/>
            </a:pPr>
            <a:endParaRPr lang="en-US" sz="3200" dirty="0" smtClean="0"/>
          </a:p>
          <a:p>
            <a:pPr lvl="1">
              <a:buFontTx/>
              <a:buNone/>
            </a:pPr>
            <a:r>
              <a:rPr lang="en-US" sz="3200" dirty="0" err="1" smtClean="0"/>
              <a:t>staffNo</a:t>
            </a:r>
            <a:r>
              <a:rPr lang="en-US" sz="3200" dirty="0" smtClean="0"/>
              <a:t> </a:t>
            </a:r>
            <a:r>
              <a:rPr lang="en-US" sz="3200" dirty="0" smtClean="0">
                <a:cs typeface="Times New Roman" charset="0"/>
              </a:rPr>
              <a:t>→</a:t>
            </a:r>
            <a:r>
              <a:rPr lang="en-US" sz="3200" dirty="0" smtClean="0"/>
              <a:t> </a:t>
            </a:r>
            <a:r>
              <a:rPr lang="en-US" sz="3200" dirty="0" err="1" smtClean="0"/>
              <a:t>sName</a:t>
            </a:r>
            <a:endParaRPr lang="en-US" sz="3200" dirty="0" smtClean="0"/>
          </a:p>
          <a:p>
            <a:pPr lvl="1">
              <a:buFontTx/>
              <a:buNone/>
            </a:pPr>
            <a:endParaRPr lang="en-US" sz="3200" dirty="0" smtClean="0"/>
          </a:p>
        </p:txBody>
      </p:sp>
    </p:spTree>
    <p:extLst>
      <p:ext uri="{BB962C8B-B14F-4D97-AF65-F5344CB8AC3E}">
        <p14:creationId xmlns:p14="http://schemas.microsoft.com/office/powerpoint/2010/main" val="3106371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23818</TotalTime>
  <Words>3048</Words>
  <Application>Microsoft Office PowerPoint</Application>
  <PresentationFormat>On-screen Show (4:3)</PresentationFormat>
  <Paragraphs>600</Paragraphs>
  <Slides>51</Slides>
  <Notes>39</Notes>
  <HiddenSlides>0</HiddenSlides>
  <MMClips>0</MMClips>
  <ScaleCrop>false</ScaleCrop>
  <HeadingPairs>
    <vt:vector size="8" baseType="variant">
      <vt:variant>
        <vt:lpstr>Fonts Used</vt:lpstr>
      </vt:variant>
      <vt:variant>
        <vt:i4>14</vt:i4>
      </vt:variant>
      <vt:variant>
        <vt:lpstr>Theme</vt:lpstr>
      </vt:variant>
      <vt:variant>
        <vt:i4>1</vt:i4>
      </vt:variant>
      <vt:variant>
        <vt:lpstr>Slide Titles</vt:lpstr>
      </vt:variant>
      <vt:variant>
        <vt:i4>51</vt:i4>
      </vt:variant>
      <vt:variant>
        <vt:lpstr>Custom Shows</vt:lpstr>
      </vt:variant>
      <vt:variant>
        <vt:i4>1</vt:i4>
      </vt:variant>
    </vt:vector>
  </HeadingPairs>
  <TitlesOfParts>
    <vt:vector size="67" baseType="lpstr">
      <vt:lpstr>Arial Unicode MS</vt:lpstr>
      <vt:lpstr>MS PGothic</vt:lpstr>
      <vt:lpstr>Arial</vt:lpstr>
      <vt:lpstr>Arial-BoldMT</vt:lpstr>
      <vt:lpstr>BostonII</vt:lpstr>
      <vt:lpstr>Calibri</vt:lpstr>
      <vt:lpstr>Franklin Gothic Book</vt:lpstr>
      <vt:lpstr>Helvetica</vt:lpstr>
      <vt:lpstr>Monotype Sorts</vt:lpstr>
      <vt:lpstr>Perpetua</vt:lpstr>
      <vt:lpstr>Symbol</vt:lpstr>
      <vt:lpstr>Times New Roman</vt:lpstr>
      <vt:lpstr>Wingdings</vt:lpstr>
      <vt:lpstr>Wingdings 2</vt:lpstr>
      <vt:lpstr>Equity</vt:lpstr>
      <vt:lpstr>DBMS</vt:lpstr>
      <vt:lpstr>UNIT 2: Relational Database Design</vt:lpstr>
      <vt:lpstr>  NORMALIZATION</vt:lpstr>
      <vt:lpstr>Functional Dependencies</vt:lpstr>
      <vt:lpstr>Characteristics of Functional Dependencies</vt:lpstr>
      <vt:lpstr>Example </vt:lpstr>
      <vt:lpstr>An Example Functional Dependency</vt:lpstr>
      <vt:lpstr>Example Functional Dependency that holds for all Time</vt:lpstr>
      <vt:lpstr>Example Functional Dependency that holds for all Time</vt:lpstr>
      <vt:lpstr>Characteristics of Functional Dependencies</vt:lpstr>
      <vt:lpstr>Characteristics of Functional Dependencies</vt:lpstr>
      <vt:lpstr>Example Full Functional Dependency</vt:lpstr>
      <vt:lpstr>Characteristics of Functional Dependencies</vt:lpstr>
      <vt:lpstr> Inference Rules for FDs</vt:lpstr>
      <vt:lpstr>Transitive Dependencies</vt:lpstr>
      <vt:lpstr>Example Transitive Dependency</vt:lpstr>
      <vt:lpstr>The Process of Normalization</vt:lpstr>
      <vt:lpstr>NORMALIZATION AND NORMAL FORMS</vt:lpstr>
      <vt:lpstr>The Process of Normalization</vt:lpstr>
      <vt:lpstr>NORMALIZATION AND NORMAL FORMS</vt:lpstr>
      <vt:lpstr>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Dr. E. F. Codd's 12 rules (For defining a fully relational database)</vt:lpstr>
      <vt:lpstr>E. F. Codd's 12 rules</vt:lpstr>
      <vt:lpstr>E. F. Codd's 12 rules</vt:lpstr>
      <vt:lpstr>E. F. Codd's 12 rules</vt:lpstr>
      <vt:lpstr>E. F. Codd's 12 rules</vt:lpstr>
      <vt:lpstr>E. F. Codd's 12 rules</vt:lpstr>
      <vt:lpstr>E. F. Codd's 12 rules</vt:lpstr>
      <vt:lpstr>E. F. Codd's 12 rules</vt:lpstr>
      <vt:lpstr>E. F. Codd's 12 rules</vt:lpstr>
      <vt:lpstr>E. F. Codd's 12 rules</vt:lpstr>
      <vt:lpstr>PowerPoint Presentation</vt:lpstr>
      <vt:lpstr>Custom Show 1</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Sambhaji</cp:lastModifiedBy>
  <cp:revision>290</cp:revision>
  <cp:lastPrinted>2005-01-10T21:51:57Z</cp:lastPrinted>
  <dcterms:created xsi:type="dcterms:W3CDTF">1999-11-04T20:50:09Z</dcterms:created>
  <dcterms:modified xsi:type="dcterms:W3CDTF">2018-07-20T20:48:25Z</dcterms:modified>
</cp:coreProperties>
</file>